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53"/>
  </p:notesMasterIdLst>
  <p:handoutMasterIdLst>
    <p:handoutMasterId r:id="rId54"/>
  </p:handoutMasterIdLst>
  <p:sldIdLst>
    <p:sldId id="1174" r:id="rId4"/>
    <p:sldId id="1192" r:id="rId5"/>
    <p:sldId id="1193" r:id="rId6"/>
    <p:sldId id="1194" r:id="rId7"/>
    <p:sldId id="1195" r:id="rId8"/>
    <p:sldId id="1196" r:id="rId9"/>
    <p:sldId id="1197" r:id="rId10"/>
    <p:sldId id="1198" r:id="rId11"/>
    <p:sldId id="1200" r:id="rId12"/>
    <p:sldId id="1201" r:id="rId13"/>
    <p:sldId id="1205" r:id="rId14"/>
    <p:sldId id="1211" r:id="rId15"/>
    <p:sldId id="1212" r:id="rId16"/>
    <p:sldId id="1213" r:id="rId17"/>
    <p:sldId id="1214" r:id="rId18"/>
    <p:sldId id="1220" r:id="rId19"/>
    <p:sldId id="1222" r:id="rId20"/>
    <p:sldId id="1223" r:id="rId21"/>
    <p:sldId id="1228" r:id="rId22"/>
    <p:sldId id="1229" r:id="rId23"/>
    <p:sldId id="1230" r:id="rId24"/>
    <p:sldId id="1231" r:id="rId25"/>
    <p:sldId id="1232" r:id="rId26"/>
    <p:sldId id="1234" r:id="rId27"/>
    <p:sldId id="1235" r:id="rId28"/>
    <p:sldId id="1262" r:id="rId29"/>
    <p:sldId id="1238" r:id="rId30"/>
    <p:sldId id="1239" r:id="rId31"/>
    <p:sldId id="1241" r:id="rId32"/>
    <p:sldId id="1242" r:id="rId33"/>
    <p:sldId id="1245" r:id="rId34"/>
    <p:sldId id="1246" r:id="rId35"/>
    <p:sldId id="1247" r:id="rId36"/>
    <p:sldId id="1248" r:id="rId37"/>
    <p:sldId id="1249" r:id="rId38"/>
    <p:sldId id="1250" r:id="rId39"/>
    <p:sldId id="1251" r:id="rId40"/>
    <p:sldId id="1252" r:id="rId41"/>
    <p:sldId id="1253" r:id="rId42"/>
    <p:sldId id="1255" r:id="rId43"/>
    <p:sldId id="1256" r:id="rId44"/>
    <p:sldId id="1257" r:id="rId45"/>
    <p:sldId id="1258" r:id="rId46"/>
    <p:sldId id="1259" r:id="rId47"/>
    <p:sldId id="1260" r:id="rId48"/>
    <p:sldId id="1261" r:id="rId49"/>
    <p:sldId id="1263" r:id="rId50"/>
    <p:sldId id="1264" r:id="rId51"/>
    <p:sldId id="1189" r:id="rId5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4FF"/>
    <a:srgbClr val="575F57"/>
    <a:srgbClr val="5A5A59"/>
    <a:srgbClr val="6B9B1A"/>
    <a:srgbClr val="004074"/>
    <a:srgbClr val="004986"/>
    <a:srgbClr val="414141"/>
    <a:srgbClr val="575757"/>
    <a:srgbClr val="33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99" autoAdjust="0"/>
  </p:normalViewPr>
  <p:slideViewPr>
    <p:cSldViewPr snapToGrid="0">
      <p:cViewPr>
        <p:scale>
          <a:sx n="66" d="100"/>
          <a:sy n="66" d="100"/>
        </p:scale>
        <p:origin x="-1272" y="-7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776"/>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scatterChart>
        <c:scatterStyle val="smoothMarker"/>
        <c:varyColors val="0"/>
        <c:ser>
          <c:idx val="0"/>
          <c:order val="0"/>
          <c:tx>
            <c:strRef>
              <c:f>Sheet1!$B$1</c:f>
              <c:strCache>
                <c:ptCount val="1"/>
                <c:pt idx="0">
                  <c:v>İş kazaları</c:v>
                </c:pt>
              </c:strCache>
            </c:strRef>
          </c:tx>
          <c:marker>
            <c:symbol val="none"/>
          </c:marker>
          <c:xVal>
            <c:numRef>
              <c:f>Sheet1!$A$2:$A$11</c:f>
              <c:numCache>
                <c:formatCode>General</c:formatCode>
                <c:ptCount val="10"/>
                <c:pt idx="0">
                  <c:v>13</c:v>
                </c:pt>
                <c:pt idx="1">
                  <c:v>15</c:v>
                </c:pt>
                <c:pt idx="2">
                  <c:v>17</c:v>
                </c:pt>
                <c:pt idx="3">
                  <c:v>19</c:v>
                </c:pt>
                <c:pt idx="4">
                  <c:v>21</c:v>
                </c:pt>
                <c:pt idx="5">
                  <c:v>23</c:v>
                </c:pt>
                <c:pt idx="6">
                  <c:v>25</c:v>
                </c:pt>
                <c:pt idx="7">
                  <c:v>27</c:v>
                </c:pt>
                <c:pt idx="8">
                  <c:v>29</c:v>
                </c:pt>
                <c:pt idx="9">
                  <c:v>31</c:v>
                </c:pt>
              </c:numCache>
            </c:numRef>
          </c:xVal>
          <c:yVal>
            <c:numRef>
              <c:f>Sheet1!$B$2:$B$11</c:f>
              <c:numCache>
                <c:formatCode>General</c:formatCode>
                <c:ptCount val="10"/>
                <c:pt idx="0">
                  <c:v>4</c:v>
                </c:pt>
                <c:pt idx="1">
                  <c:v>3</c:v>
                </c:pt>
                <c:pt idx="2">
                  <c:v>3</c:v>
                </c:pt>
                <c:pt idx="3">
                  <c:v>2</c:v>
                </c:pt>
                <c:pt idx="4">
                  <c:v>2</c:v>
                </c:pt>
                <c:pt idx="5">
                  <c:v>2</c:v>
                </c:pt>
                <c:pt idx="6">
                  <c:v>3</c:v>
                </c:pt>
                <c:pt idx="7">
                  <c:v>3</c:v>
                </c:pt>
                <c:pt idx="8">
                  <c:v>4</c:v>
                </c:pt>
                <c:pt idx="9">
                  <c:v>4</c:v>
                </c:pt>
              </c:numCache>
            </c:numRef>
          </c:yVal>
          <c:smooth val="1"/>
        </c:ser>
        <c:dLbls>
          <c:showLegendKey val="0"/>
          <c:showVal val="0"/>
          <c:showCatName val="0"/>
          <c:showSerName val="0"/>
          <c:showPercent val="0"/>
          <c:showBubbleSize val="0"/>
        </c:dLbls>
        <c:axId val="196386816"/>
        <c:axId val="196388736"/>
      </c:scatterChart>
      <c:valAx>
        <c:axId val="196386816"/>
        <c:scaling>
          <c:orientation val="minMax"/>
          <c:min val="13"/>
        </c:scaling>
        <c:delete val="0"/>
        <c:axPos val="b"/>
        <c:title>
          <c:tx>
            <c:rich>
              <a:bodyPr/>
              <a:lstStyle/>
              <a:p>
                <a:pPr>
                  <a:defRPr/>
                </a:pPr>
                <a:r>
                  <a:rPr lang="tr-TR" dirty="0"/>
                  <a:t>Ortam </a:t>
                </a:r>
                <a:r>
                  <a:rPr lang="tr-TR" dirty="0" smtClean="0"/>
                  <a:t>sıcaklığı </a:t>
                </a:r>
                <a:r>
                  <a:rPr lang="tr-TR" spc="100" baseline="30000" dirty="0" err="1" smtClean="0"/>
                  <a:t>o</a:t>
                </a:r>
                <a:r>
                  <a:rPr lang="tr-TR" dirty="0" err="1" smtClean="0"/>
                  <a:t>C</a:t>
                </a:r>
                <a:endParaRPr lang="en-US" dirty="0"/>
              </a:p>
            </c:rich>
          </c:tx>
          <c:layout/>
          <c:overlay val="0"/>
        </c:title>
        <c:numFmt formatCode="General" sourceLinked="1"/>
        <c:majorTickMark val="none"/>
        <c:minorTickMark val="none"/>
        <c:tickLblPos val="nextTo"/>
        <c:crossAx val="196388736"/>
        <c:crosses val="autoZero"/>
        <c:crossBetween val="midCat"/>
        <c:majorUnit val="2"/>
      </c:valAx>
      <c:valAx>
        <c:axId val="196388736"/>
        <c:scaling>
          <c:orientation val="minMax"/>
        </c:scaling>
        <c:delete val="0"/>
        <c:axPos val="l"/>
        <c:majorGridlines/>
        <c:title>
          <c:tx>
            <c:rich>
              <a:bodyPr/>
              <a:lstStyle/>
              <a:p>
                <a:pPr>
                  <a:defRPr/>
                </a:pPr>
                <a:r>
                  <a:rPr lang="tr-TR"/>
                  <a:t>Kaza sıklığı</a:t>
                </a:r>
                <a:endParaRPr lang="en-US"/>
              </a:p>
            </c:rich>
          </c:tx>
          <c:layout/>
          <c:overlay val="0"/>
        </c:title>
        <c:numFmt formatCode="General" sourceLinked="1"/>
        <c:majorTickMark val="none"/>
        <c:minorTickMark val="none"/>
        <c:tickLblPos val="nextTo"/>
        <c:crossAx val="19638681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11.05.2014</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13612A-2C3A-4691-B361-BF7C31F155D9}" type="slidenum">
              <a:rPr lang="tr-TR" altLang="en-US"/>
              <a:pPr eaLnBrk="1" hangingPunct="1"/>
              <a:t>21</a:t>
            </a:fld>
            <a:endParaRPr lang="tr-TR"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64E60C-8CB1-4BC1-81A0-A584551B3BC4}" type="slidenum">
              <a:rPr lang="tr-TR" altLang="en-US"/>
              <a:pPr eaLnBrk="1" hangingPunct="1"/>
              <a:t>22</a:t>
            </a:fld>
            <a:endParaRPr lang="tr-TR" alt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930E8A-B228-4A39-8D4A-226DEB56BC4C}" type="slidenum">
              <a:rPr lang="tr-TR" altLang="en-US"/>
              <a:pPr eaLnBrk="1" hangingPunct="1"/>
              <a:t>23</a:t>
            </a:fld>
            <a:endParaRPr lang="tr-TR" alt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9E5B6E-5C1D-4E48-856D-68EFA0B8D07C}" type="slidenum">
              <a:rPr lang="tr-TR" altLang="en-US"/>
              <a:pPr eaLnBrk="1" hangingPunct="1"/>
              <a:t>24</a:t>
            </a:fld>
            <a:endParaRPr lang="tr-TR" alt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A67E7A-2456-4E2B-B2D5-2947A3C4E3B9}" type="slidenum">
              <a:rPr lang="tr-TR" altLang="en-US"/>
              <a:pPr eaLnBrk="1" hangingPunct="1"/>
              <a:t>25</a:t>
            </a:fld>
            <a:endParaRPr lang="tr-TR" alt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237D5E-0341-4CB7-9BD8-AF2726B62CCE}" type="slidenum">
              <a:rPr lang="tr-TR" altLang="en-US"/>
              <a:pPr eaLnBrk="1" hangingPunct="1"/>
              <a:t>26</a:t>
            </a:fld>
            <a:endParaRPr lang="tr-TR" alt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A7E8C1-1FB1-4697-913A-87138DC7445A}" type="slidenum">
              <a:rPr lang="tr-TR" altLang="en-US"/>
              <a:pPr eaLnBrk="1" hangingPunct="1"/>
              <a:t>27</a:t>
            </a:fld>
            <a:endParaRPr lang="tr-TR" altLang="en-US"/>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57E07F-9D31-4C18-81E5-B1F47B6CC797}" type="slidenum">
              <a:rPr lang="tr-TR" altLang="en-US"/>
              <a:pPr eaLnBrk="1" hangingPunct="1"/>
              <a:t>28</a:t>
            </a:fld>
            <a:endParaRPr lang="tr-TR" altLang="en-US"/>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21263F-7A21-4179-AADD-BFD4C051130F}" type="slidenum">
              <a:rPr lang="tr-TR" altLang="en-US"/>
              <a:pPr eaLnBrk="1" hangingPunct="1"/>
              <a:t>29</a:t>
            </a:fld>
            <a:endParaRPr lang="tr-TR" altLang="en-US"/>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8FC087-4FA7-4C60-A394-A2699EEC03F4}" type="slidenum">
              <a:rPr lang="tr-TR" altLang="en-US"/>
              <a:pPr eaLnBrk="1" hangingPunct="1"/>
              <a:t>30</a:t>
            </a:fld>
            <a:endParaRPr lang="tr-TR" alt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96EB81-039A-459E-91AF-93D793BD6EF2}" type="slidenum">
              <a:rPr lang="tr-TR" altLang="en-US"/>
              <a:pPr eaLnBrk="1" hangingPunct="1"/>
              <a:t>3</a:t>
            </a:fld>
            <a:endParaRPr lang="tr-TR" alt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7A243E-09B4-4FCF-9556-01C59FCF199B}" type="slidenum">
              <a:rPr lang="tr-TR" altLang="en-US"/>
              <a:pPr eaLnBrk="1" hangingPunct="1"/>
              <a:t>31</a:t>
            </a:fld>
            <a:endParaRPr lang="tr-TR" altLang="en-US"/>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13C5B2-871C-4462-BC5A-9686E2CA038C}" type="slidenum">
              <a:rPr lang="tr-TR" altLang="en-US"/>
              <a:pPr eaLnBrk="1" hangingPunct="1"/>
              <a:t>32</a:t>
            </a:fld>
            <a:endParaRPr lang="tr-TR" alt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EBE83B-EE24-49B5-933C-8D3096C258DF}" type="slidenum">
              <a:rPr lang="tr-TR" altLang="en-US"/>
              <a:pPr eaLnBrk="1" hangingPunct="1"/>
              <a:t>33</a:t>
            </a:fld>
            <a:endParaRPr lang="tr-TR" altLang="en-US"/>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73CAA3-B2FB-428B-A253-97566202C272}" type="slidenum">
              <a:rPr lang="tr-TR" altLang="en-US"/>
              <a:pPr eaLnBrk="1" hangingPunct="1"/>
              <a:t>34</a:t>
            </a:fld>
            <a:endParaRPr lang="tr-TR" alt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57040E-071E-4B9C-9D40-BA8AE9FD630B}" type="slidenum">
              <a:rPr lang="tr-TR" altLang="en-US"/>
              <a:pPr eaLnBrk="1" hangingPunct="1"/>
              <a:t>35</a:t>
            </a:fld>
            <a:endParaRPr lang="tr-TR" alt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6A6595-EF5B-41A8-99BB-820D1B15F708}" type="slidenum">
              <a:rPr lang="tr-TR" altLang="en-US"/>
              <a:pPr eaLnBrk="1" hangingPunct="1"/>
              <a:t>36</a:t>
            </a:fld>
            <a:endParaRPr lang="tr-TR" alt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17BB7F-2DCC-4EBB-81A3-A7382199A6EA}" type="slidenum">
              <a:rPr lang="tr-TR" altLang="en-US"/>
              <a:pPr eaLnBrk="1" hangingPunct="1"/>
              <a:t>37</a:t>
            </a:fld>
            <a:endParaRPr lang="tr-TR" alt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E83889-B87A-4AD6-80C3-8284EA6E9614}" type="slidenum">
              <a:rPr lang="tr-TR" altLang="en-US"/>
              <a:pPr eaLnBrk="1" hangingPunct="1"/>
              <a:t>38</a:t>
            </a:fld>
            <a:endParaRPr lang="tr-TR" altLang="en-US"/>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6761D7-89EE-466C-ADA2-FCDF7B717607}" type="slidenum">
              <a:rPr lang="tr-TR" altLang="en-US"/>
              <a:pPr eaLnBrk="1" hangingPunct="1"/>
              <a:t>39</a:t>
            </a:fld>
            <a:endParaRPr lang="tr-TR" alt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AB96FA-B97B-44AF-A41E-24CA3AF249BD}" type="slidenum">
              <a:rPr lang="tr-TR" altLang="en-US"/>
              <a:pPr eaLnBrk="1" hangingPunct="1"/>
              <a:t>40</a:t>
            </a:fld>
            <a:endParaRPr lang="tr-TR" alt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CC00AC-B311-4A1D-B984-C61319B299FA}" type="slidenum">
              <a:rPr lang="tr-TR" altLang="en-US"/>
              <a:pPr eaLnBrk="1" hangingPunct="1"/>
              <a:t>4</a:t>
            </a:fld>
            <a:endParaRPr lang="tr-TR" alt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301841-5884-4A7F-A473-DFFC3CAE0F4A}" type="slidenum">
              <a:rPr lang="tr-TR" altLang="en-US"/>
              <a:pPr eaLnBrk="1" hangingPunct="1"/>
              <a:t>5</a:t>
            </a:fld>
            <a:endParaRPr lang="tr-TR" alt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ACB85E-FBD2-47C1-96FB-1E7FF71DD82C}" type="slidenum">
              <a:rPr lang="tr-TR" altLang="en-US"/>
              <a:pPr eaLnBrk="1" hangingPunct="1"/>
              <a:t>15</a:t>
            </a:fld>
            <a:endParaRPr lang="tr-TR" alt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817697-A302-4E92-BF41-00B30AA4E3A6}" type="slidenum">
              <a:rPr lang="tr-TR" altLang="en-US"/>
              <a:pPr eaLnBrk="1" hangingPunct="1"/>
              <a:t>17</a:t>
            </a:fld>
            <a:endParaRPr lang="tr-TR" alt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137800-4848-4C9F-89A3-B89D4DB5F8CB}" type="slidenum">
              <a:rPr lang="tr-TR" altLang="en-US"/>
              <a:pPr eaLnBrk="1" hangingPunct="1"/>
              <a:t>18</a:t>
            </a:fld>
            <a:endParaRPr lang="tr-TR" alt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E82E6E-9DBA-43CF-8542-72A15689E4AF}" type="slidenum">
              <a:rPr lang="tr-TR" altLang="en-US"/>
              <a:pPr eaLnBrk="1" hangingPunct="1"/>
              <a:t>19</a:t>
            </a:fld>
            <a:endParaRPr lang="tr-TR" alt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34E413-D12E-4E1F-8DB8-145180C7A1C2}" type="slidenum">
              <a:rPr lang="tr-TR" altLang="en-US"/>
              <a:pPr eaLnBrk="1" hangingPunct="1"/>
              <a:t>20</a:t>
            </a:fld>
            <a:endParaRPr lang="tr-TR" alt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817132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999007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186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3879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2414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8171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99059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383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4289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95325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79380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solidFill>
                <a:srgbClr val="FFFFFF"/>
              </a:solidFill>
            </a:endParaRPr>
          </a:p>
        </p:txBody>
      </p:sp>
    </p:spTree>
    <p:extLst>
      <p:ext uri="{BB962C8B-B14F-4D97-AF65-F5344CB8AC3E}">
        <p14:creationId xmlns:p14="http://schemas.microsoft.com/office/powerpoint/2010/main" val="2183410310"/>
      </p:ext>
    </p:extLst>
  </p:cSld>
  <p:clrMapOvr>
    <a:masterClrMapping/>
  </p:clrMapOvr>
  <p:transition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136826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963008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2639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790387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96222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469437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1060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398982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04817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743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296021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Tree>
    <p:extLst>
      <p:ext uri="{BB962C8B-B14F-4D97-AF65-F5344CB8AC3E}">
        <p14:creationId xmlns:p14="http://schemas.microsoft.com/office/powerpoint/2010/main" val="273020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Zinde</a:t>
            </a:r>
            <a:endPar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endParaRPr>
          </a:p>
        </p:txBody>
      </p:sp>
      <p:sp>
        <p:nvSpPr>
          <p:cNvPr id="4" name="3 Dikdörtgen"/>
          <p:cNvSpPr/>
          <p:nvPr/>
        </p:nvSpPr>
        <p:spPr>
          <a:xfrm>
            <a:off x="116163" y="3212882"/>
            <a:ext cx="8945949" cy="769441"/>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4400" b="1" dirty="0" smtClean="0">
                <a:ln w="50800"/>
                <a:solidFill>
                  <a:srgbClr val="FFFFFF">
                    <a:shade val="50000"/>
                  </a:srgbClr>
                </a:solidFill>
                <a:effectLst>
                  <a:glow rad="139700">
                    <a:srgbClr val="000000">
                      <a:satMod val="175000"/>
                      <a:alpha val="40000"/>
                    </a:srgbClr>
                  </a:glow>
                </a:effectLst>
                <a:latin typeface="Cambria" pitchFamily="18" charset="0"/>
              </a:rPr>
              <a:t>Havalandırma </a:t>
            </a:r>
            <a:r>
              <a:rPr lang="tr-TR" sz="4400" b="1" smtClean="0">
                <a:ln w="50800"/>
                <a:solidFill>
                  <a:srgbClr val="FFFFFF">
                    <a:shade val="50000"/>
                  </a:srgbClr>
                </a:solidFill>
                <a:effectLst>
                  <a:glow rad="139700">
                    <a:srgbClr val="000000">
                      <a:satMod val="175000"/>
                      <a:alpha val="40000"/>
                    </a:srgbClr>
                  </a:glow>
                </a:effectLst>
                <a:latin typeface="Cambria" pitchFamily="18" charset="0"/>
              </a:rPr>
              <a:t>ve İklimlendirme</a:t>
            </a:r>
            <a:endParaRPr lang="tr-TR" sz="4400" b="1" dirty="0" smtClean="0">
              <a:ln w="50800"/>
              <a:solidFill>
                <a:srgbClr val="FFFFFF">
                  <a:shade val="50000"/>
                </a:srgbClr>
              </a:solidFill>
              <a:effectLst>
                <a:glow rad="139700">
                  <a:srgbClr val="000000">
                    <a:satMod val="175000"/>
                    <a:alpha val="40000"/>
                  </a:srgbClr>
                </a:glow>
              </a:effectLst>
              <a:latin typeface="Cambria" pitchFamily="18" charset="0"/>
            </a:endParaRPr>
          </a:p>
        </p:txBody>
      </p:sp>
      <p:pic>
        <p:nvPicPr>
          <p:cNvPr id="6"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830" y="6029325"/>
            <a:ext cx="145994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8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61" y="2696166"/>
            <a:ext cx="6907683" cy="310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
          <p:cNvSpPr txBox="1">
            <a:spLocks noChangeArrowheads="1"/>
          </p:cNvSpPr>
          <p:nvPr/>
        </p:nvSpPr>
        <p:spPr bwMode="auto">
          <a:xfrm>
            <a:off x="-282456" y="419100"/>
            <a:ext cx="7620000" cy="769938"/>
          </a:xfrm>
          <a:prstGeom prst="rect">
            <a:avLst/>
          </a:prstGeom>
          <a:noFill/>
          <a:ln w="12700">
            <a:noFill/>
            <a:miter lim="800000"/>
            <a:headEnd type="none" w="sm" len="sm"/>
            <a:tailEnd type="none" w="sm" len="sm"/>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b) Lokal Havalandırma</a:t>
            </a:r>
            <a:endParaRPr lang="tr-TR" altLang="en-US" sz="4400" b="1" dirty="0">
              <a:solidFill>
                <a:srgbClr val="002060"/>
              </a:solidFill>
              <a:latin typeface="Calibri" pitchFamily="34" charset="0"/>
            </a:endParaRPr>
          </a:p>
        </p:txBody>
      </p:sp>
      <p:sp>
        <p:nvSpPr>
          <p:cNvPr id="2" name="TextBox 1"/>
          <p:cNvSpPr txBox="1"/>
          <p:nvPr/>
        </p:nvSpPr>
        <p:spPr>
          <a:xfrm>
            <a:off x="461445" y="1522502"/>
            <a:ext cx="8676456" cy="1200329"/>
          </a:xfrm>
          <a:prstGeom prst="rect">
            <a:avLst/>
          </a:prstGeom>
          <a:noFill/>
        </p:spPr>
        <p:txBody>
          <a:bodyPr wrap="square" rtlCol="0">
            <a:spAutoFit/>
          </a:bodyPr>
          <a:lstStyle/>
          <a:p>
            <a:r>
              <a:rPr lang="tr-TR" dirty="0" smtClean="0"/>
              <a:t>Lokal havalandırma işyeri ortamında kirleticiyi yakalama yoluyla hava kirleticilerini kontrol etmek için kullanılır. </a:t>
            </a:r>
          </a:p>
          <a:p>
            <a:endParaRPr lang="tr-TR" dirty="0"/>
          </a:p>
          <a:p>
            <a:r>
              <a:rPr lang="tr-TR" dirty="0" smtClean="0"/>
              <a:t>Toksik kirletici solunum bölgesine ulaşmadan emilerek işyeri ortamının dışına atılır. </a:t>
            </a:r>
            <a:endParaRPr lang="en-US" dirty="0"/>
          </a:p>
        </p:txBody>
      </p:sp>
    </p:spTree>
    <p:extLst>
      <p:ext uri="{BB962C8B-B14F-4D97-AF65-F5344CB8AC3E}">
        <p14:creationId xmlns:p14="http://schemas.microsoft.com/office/powerpoint/2010/main" val="357028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4" name="Rectangle 4"/>
          <p:cNvSpPr>
            <a:spLocks noGrp="1" noChangeArrowheads="1"/>
          </p:cNvSpPr>
          <p:nvPr>
            <p:ph type="title"/>
          </p:nvPr>
        </p:nvSpPr>
        <p:spPr>
          <a:xfrm>
            <a:off x="457200" y="274638"/>
            <a:ext cx="8229600" cy="654050"/>
          </a:xfrm>
        </p:spPr>
        <p:txBody>
          <a:bodyPr rtlCol="0">
            <a:normAutofit/>
          </a:bodyPr>
          <a:lstStyle/>
          <a:p>
            <a:pPr eaLnBrk="1" fontAlgn="auto" hangingPunct="1">
              <a:spcAft>
                <a:spcPts val="0"/>
              </a:spcAft>
              <a:defRPr/>
            </a:pPr>
            <a:r>
              <a:rPr lang="tr-TR" b="1" dirty="0" smtClean="0">
                <a:solidFill>
                  <a:srgbClr val="002060"/>
                </a:solidFill>
                <a:ea typeface="+mn-ea"/>
                <a:cs typeface="Arial" charset="0"/>
              </a:rPr>
              <a:t>Taşlama ve kaynak</a:t>
            </a:r>
          </a:p>
        </p:txBody>
      </p:sp>
      <p:sp>
        <p:nvSpPr>
          <p:cNvPr id="2" name="Content Placeholder 1"/>
          <p:cNvSpPr>
            <a:spLocks noGrp="1"/>
          </p:cNvSpPr>
          <p:nvPr>
            <p:ph idx="1"/>
          </p:nvPr>
        </p:nvSpPr>
        <p:spPr/>
        <p:txBody>
          <a:bodyPr/>
          <a:lstStyle/>
          <a:p>
            <a:endParaRPr lang="en-US" dirty="0"/>
          </a:p>
        </p:txBody>
      </p:sp>
      <p:sp>
        <p:nvSpPr>
          <p:cNvPr id="3" name="AutoShape 17" descr="data:image/jpeg;base64,/9j/4AAQSkZJRgABAQAAAQABAAD/2wCEAAkGBhQSERUUExQWFRUWGBcYGBgYFhgUFxgXFxQXFxcVFRUXHCYfGBokHBQXHy8gIycpLCwsFR4xNTAqNSYrLCkBCQoKDgwOGg8PGi8kHyQsLCwsLCwsLCwsLCwsLCwsLCwsLCwsLCwsLCwsLCwsLCwsLCwsLCwsLCwsLCwsLCwsLP/AABEIAMIBAwMBIgACEQEDEQH/xAAcAAABBQEBAQAAAAAAAAAAAAADAQIEBQYABwj/xABCEAABAwIDBAcFBwIEBgMAAAABAAIRAyEEEjEFQVFhBiJxgZGhsRMywdHwBxQjQlJi4XKCJJKi8RUzU6OywnOz0v/EABoBAAIDAQEAAAAAAAAAAAAAAAIDAQQFAAb/xAAwEQACAgEDAgUBCAIDAAAAAAAAAQIRAxIhMQRBEyIyUWGBBRQzcaGxwfBykSPR4f/aAAwDAQACEQMRAD8A9cyrxH7S6uXaNUcqf/1tXuAC8R+1MPG0akERkp2IH6f4Vdh4m9RlfvC4YlBzO3saey3xSF4/6bhGpBnssRbxKGkWtTJja6c2pKgh7f3Du+SI1zf1jvBCFoJSJzSE72nAKDB3EHvCl4HCve8NAuTAG8k8FGknUHAJ1UmlVzUjRnMWkvpwLkR16YPZ1h2EakLcbM+yeqQDULWdpk+ShdMehdHCUvaNxLc7SDkEB8yIcyDNte5Q01yDqXZmCc8WIEc96VuLfue7s18jKJXxlN4c9jBmbLqjJ0G+qxo1Z+oD3J/TcVjtqGZaDfhYI0mQ5IuaGNrbw0jm3KfIgeSl09pgG8DsObviAs6H1X8B2n4fwlp4R51qeAPxhT9QaT7GmGNDnQw5hMAhpE8DldcE8CtX0X2Y6q8MqEMbvFi7TcN3f4LE9GcCRVLWud1mOBuN1x9TvXoPRfCuZUbDSXA8QIj4ooyQrJFoKMM1tR9FwiQW9jhdh53jxXlW3sJVp4mpTDTAdIPJwDgB2Zo7QV690jc32+bK9rjJnLwiLCYv8FgulcOrAzMsafEn4ylXpkxkFqSsyFTAVY6zg0c3AeVk1uygdXk2mzSfW3mrf2Q4JlQQCBZGptheGisFKi3c4n9xy+QlObh2zLQB3ZvVNfVglNzDl3WR7g7Bxm/We61uxObQmblCD+fjdWuy8OSHaajRC9tyQIwFlY1tmNZQpHeTJ7muKN93VhtTDxQw4/YT/wBsfNLUzmigZhwGaXgJNosGUdvwKtauEOXwQcZs/NlHGfSUKnuFRni5GZihxgqVjtmZWzOnKN4VdVpHgmxkmiGmuAziCLgd3yUWtgR+Ux9cNfVDAI0KcK0ahGvgBv3I5oOG5cpb8YASI0So9/YG17n04F479qNE/fnEMefw6dw0luh3ga/wvYoXk/2kYx7MeQ0uH4dM2Bj8w10Jsg06thMJaHZgCRvMHhEnwRqWGcfdae13V8CYVmzaj8wLiO9gJjvF1Brtkk5jck65f9IsOxLnDTyW45HLg0fRnoQcVm/GpNyxILjNxwIv26J3SHozSwZaWVKGIkwWgSQb6xLYtxB5LLOa6iGuF80wSeG+An0ce993AO5GY8AQfNLa2CWpsuP+KYfLldgKBPFudp/01Pgq4FgfmYwsvpJMdhN0NzKjzMACNGttbkSbrhhakcO3q+qGvb9wqXcvq3SjEFgaK73DgXE+Mqg2hTq1NST3yrzYfQ7E4lhqU2gsBguLmtEjXU80eh0eNLGNo1S13VLjlIeyMpi4NjbQidOS5LTvRDrhMxrGVWQRTggyHNkEHiCEj8YyoYrZqBg9dglrnW/5lFrRBP6mQL3bvWn6W4N1B7BSOXqSYNpk3g9ix9ei+o68k8hv7AnY2pC5JotNl7OdlzB1N4NwWvBMdjoeOwtClnCR7zmt7w4+DZKutmbFDdnhxZDvZkmRBmTqDcKlcxLcrbCV0XXRKqxtd0NkCk6S6xu5giAYA8dBcaL0fom7K62hGnfpK836LQ11U8GtHi4n/wBV6F0VrAvMyI/a421uRomY92KyhOkeLz1D+0ehd8lgOkOFmq3kwD/U9arbmNBzAAzc3BFjca7olUu0mAuH9I+PzSpKpWHB7Izn3Xko2OpQw93qFfGkou0qEsjiQPNdF2wmZBrbntQ6rBwV67ZEBxBm5keqhVMIIKs2AlZWmnA1Wr6H0vwHuO+oY7MrfiqWvs85Stf0Xwobhmj9zj6JGaflCjHce7DggFwg6xOhiO/VT+lWGytotG6k7zDAkrUeqewqd0vpfjNbwpN86oCrKQxoz+SBJ4gC3Z8UfPlPcVIdSiEDGmDpu+KS5DEir2yAW9tviqHEUpPYtBjRICr30L2TYToiimdQUau23aVd18MANFCqYXqg9pVrHkFygUGIqnMb70iSqzrFctBLYotuz6zheRfaps0vxzSNDSYPBz7+a9eC8+6fNH3lv/xj/wAnKhmlojYeBXKjH7d6MuwrwKpa9sUyHskgtdIIAO+Lx2IHSD7mzIMMXVLHMXNFODaIiSd+ukancXHU2ywN/M8AxylNrUWMJBY+pIIgEtg7jmg6HdHgl+InFfUspNN7kjG4Bj8HhSBBh8/5goeF2DUOb2dKq8NGZxYLNHMns0V5VA+7UIBbZ1jeLhVmNIAIJIB1vE2tKqxyeZjq8uxY0Ok1bEt+7sLGh4ykNp0WBwj8zot2yFXY3os+k7KXt0BlpDxfdLbTylDw+z8KykXvcHPcJpjNlAnlv480Xom/2jnNJGVobEbpza+AT5y2chaVOkSdl7FLpzV6dNoi7g4k9jWTpzhH2BgHMxkFweAH5XAETG+DcTzWmp7OaGnsKg7DxNOrXDmAw0OBmAT7vApEcyltQbi13KjpcwGsP6B6ulW/R7BANbZQ+lTfxzA/K34q82A3qs7EDb4J7C7foxhqh/b8QF53UpL03pMP8LU/t83tXnlWiixSIaEwT3U2PLRMls7tJ/8A0rjY3Tl9A2p5p3Zo88pWSzH73TBeRTBYXgOIGXPDurPWMHRbLo/UwT8/tS2zHESwG4PGLWIPitLDGVWVcrj3IWI6aGo6MhbOgDp+AVx7DNBIuQJ8FSPoYY1JYWgyS24bIBOkG+h3blqMG4hjQWBzXCxDjpp+kwk5V77Bw+NyvfhRyVXt2mBTEEe8N/afgte/C0i0OcA12h103agErNdOOi78RRptw4aXCpmMkjqim9u4He4IVBc2Tqd1RlKeKc5pEAXMx2lMqUrd49VZv2BWoNAqMjfO6CVEqtFv6h6yi1pvYPQ0K+mcptaD/C0PR4ThmkCfet/eVS4h3UP1vC0HR2G4aleJbI9fikydxJ7kqtRm3GB4kBTOlZnFkfsYPGpKj61aQ41Kfm5SNv3xlU8DSH/bLkrsT3K0gnJmEHeFB2i05zHAKzrAmoyDAAMiJkfBVeOqdd1rTCUxiIWJHH60UN9ZoBJsBMnsUjG1hmFjpuBPiqXaGMGQ6GfDXenQjdEN0WVQsdTJaQe+VApEZIkTHFRsRtFrm9amO0EH1gqBUa11JzwS05j2xOmvAKxDH7i5SK6r7x7T6rlHNU8T4rlp2UNj60wtTMxp5X7dCvMftL2lTo40TRqveaFPrMBLIFSrYiddTpvC9Kwti9vAyOx1/mvMftZq5cXTu4A0R7op367972EjuVaWN5PKkdCShK2YPEbTBfOWoNXEO4ftRsN0hDYa1hPCR6lRcS8G4LhG92U34yAFHFd03rN7gCoy4aioyRYxzttpm6o7dY6gGvp9fK5ouIY8mAddAqrGU6VUBwfUJaAXNbGUtLomfoqowuJmx619wsea1FF1NjcrWNJzkSWg58gcRnBBkdc8tFkZ5eG0lz8fr+hoY8dq3wN6M5KbaxewOhrA3OBP6j7MXNwRp3c4+znluIzNIylwbkE5rmwvzmDzU4bUc83a1ttwA8RCqNvbRFI0+q1wBzdXqgm/VdlG+ybCTnLS0A8dK0zcbQ6QU6TKly5zczYAcetlzDuuBPGyz/QHak4msC3qup1C3Q3LmAGCfNZqnteq8vDWuJeDORpfqNDqRv0A3qf0bxJwtWaoIBpke66QXuDouBAse9MhiUE3W5GWOl02aHpE+KzpNg1tzuGWSe74Ltk9PsPSa2W1CQIjKB5glZ7pdtdr3AMJ6zWl823WZGo3E9yzJK1ek+zozx68vL4MzP1bjLTDsek7a+0PDVqT6YztzRfKTEEHSL6LMU9rYdoALi7nkcJvvELOVGAk93olp4QTqfFQ+mwwk1T/ANhLNka5NA7aWHsRJIIN8wFt/unw5lO2XtGlTzS+czS3TSd91TUdnj9TvFHbs3958j9ap+OUce0bFTTnuwlVzDMPbf6KvsJtoNblpn3aDGCxAzgnM4jhEX1MLPf8Jduqf6Qd08VKw2FNIPl2aWmLRp/upyLHnpSsiLlj3VGl2T0oDGRUqAmTdzXOtNphpuj4jpe0tdlcA7KctiBJI4jSBvWJa5I82TpfZ+OSrcTHqpXwi6xG3XvaGvcSL8JixBd1o7gTpqh4V7XOAJET2bjCrxiGgFrmzeZmDpEIVSqwQQCCDOshKfQQTvf9By6qTVbfqX21mNFB5YLgWIveVZ7MdU9hSAyWYy5k2yibQsMHK4obaqBoh0QI0ad0bwq/WdJpScRvT57dM2Ox/aOxFLNkgVGG07nc0fbjn/eKxYwOJqMA60TFNzeHGPFUXRLa1R+MoBxGXPcwBo1x1CvMTtFrcS9xNhWqExezXRMBZUoOOzLile5Uu2lUz+40uEggO0vv5oTquY3HWLgI5mBEqPhcbTEv9oJJJIMDU7r3XYfHsD2OJsKgcQCNA4E7+AQSx71QxSVXYXGYKpReHPYQCRHWG4g7is9tikHXOvVEkyfqy1fS3pNTxAoimIj2hdaLnJFuxrvJY3aVYeY8v906KapIHncqsaADlUB9QZN4knyH8omNxAc6dEEtLmgDfJ8yPgr0FSVlabt7EXMuT/uzuC5Pte4nSz6xeYrN/c0j/KQfiVh/tF6MuxVdpaQC2iLHMSeu42DQtpiK4LqLgQQXlsi+rHT5tXmH21vojE4b2zSQab4Ia10Q8T7xHEaKrK+xEKtHn+PwJYYmesWH3tRqDPYoVSgBm0EQPHgp2Go0HZMtSJrEQQGxTMw6D3cldbS2GxvsoOb2lZgJAaDGR2kCwsFMsmlK/wC7jlG7ooMM4tkB2obEbofmNgd4srWji6RgO3nNJkjdw7ChbZFSlWLGuluUGcrW+9PVMD6lQ6zSwg6wJ3fEQg+7PLHUvz2Y3x1B0WNY0XPblIiL2cBZw3xwJTNq0KOZrGZbiSWvJEzYQdD81O2XtSjBOIpidzgwxECxI3z8FJpMwlXEOP4RpljA0SGnOHPzdXXQt8FXcJY5U72HrIpb7bkDYOJFCoTcgPYNby4Pa3XmVP6QbdfUyOY+sxsNJAqOaHxnAYcrribnk0qxd0cw4uCafWY8wA6chJEzuuVkMRVmGgyxghp0m93RulW+jxrqJ3Wy5KvV5NC/MC8kkkmSbntQkRxQwF6WtjFsVup7vRGpm6ADc/W5EplYmX1v8zRh6UT6bvrxUul9eKgUnfXiptN314pYTJFP68AkxB1/pPqfklYfrwQq5u7kwebnfJP6df8AIhOV+RkBI82KWUmb4LaaM5MbU949p9VzDfx9Ei4fA+ihkoHKHVqkRBgXnwJ+CJCFWEgjiEjPDVBofhlpkmajYRmg0xrc+PyhHq0G5gYugbBEUGdlkTEA5gvJy9TNxcBH0W/pHgqfa1RrHgADT/yJCuXFZzb7vxO5v/sfim4VctwMjpAbuDDeHZh2XgerfFCxFUQQSQZkWkHS0qZg6s0oFtDx6pLWvHc4B08GBQdqazwk24uLZHjm8FZm9UhUNkVNenvgxMXgXjkUCuYjsHnf4qZmJY1sC73Gf7Wj4KczI0e6J4928JidAsow88SuVwwMj3WjllaI5QkUWiNz6F2XXqVa0VWNYKJcQ1u9xEBzhuGV9o4ngsF9t1MHEYOf0Vhp++l816QyoRinWaMzGDfMjOZ3TYRx0Xn3200fxMI6RYVhvB96ibDeujTe/wA/sxadNHl1bDjLDRc79dQQBCr8O99M2JblJ0NmvHIWDvNaMYhjKeUEE+1pvsI9zNa/9SuvtBx1Krhw7KBUa4e83K+IMgOi400JFkWaWmSio7N/9DYLUnK90ZzZm3XPkVsr7WLm9YX0lkGE52Ma4nq2A/dz4u7ELbdJrMXXbTaGNbkAa0BoE02E2HMlQqZ17EuL2uO1ktU9y2w22zTaQ2AD66TclBxe2M18jZ45GAz3NVdNktOlnIG7U9n1ZSoW+NznKkWGHxb8hGYgPtAsCBvIGvC/NK1MA+uSKFuYcaxRrv3MvJNzlY1yG0oqGRdOsWkM3nt+ARKTkJxgkc/kuCxMm8n+ZpR4ROY5SqbvrxVfTKlU6iAIsKLvrvQ6mr/6W+rvmmU3/Xela6W1P7R9eKsdN+IhOb0MipPmPVcuK2mZqEKa0apSkLtUDCQlRoUdyJqmVAoaCRpdjYiaTeXVPdp5QpFV8uVFsHEQ5zeIkdo/g+Ss/ay5eU6nF4eVr6m5hnqgmFxVaAeKxtbaz85zBrxP5mibW1hafFvWPdVGYy2b6gkH5I8KVM7I2TW7XER7MiWuFnbiDIgtTMVinVgYDuPHfyA5oNFzSZGYEdnfcI1KXteescsG5mxME8oJb5pulcgWxKOCLo63s4nVr98SdI3cQnvw7Yj2oMak9WewSfVQsvFGczqhHKDXcGMr7COw7d9VnmVyCyhIlcu0/JF/B9UUcEGvc4ak8T53uZJ7oG5ef/bFQDvuski9aCNZDGuHm1ejyvOftppzRwpmAKzgTwBov+ICW21wLilas8yOGYC6xMVqbRP6XMY4g95KsOkeDpvpBrWtaXPa3NAJGY5d99+gKztdjw4kzlcQRwPUiQeNk2pVbYdaZEhznO9TCmSlJRk5cf8AhYjpi5JL+7j9p1s2Jru4vHPRoGvco7HWMJzaeXNcCSd8Wm2h+CRzp/MD3z6gqUqSQLdiAHh8NykYASSCQBA+PBRy21pn+kjzsmMLhpmBF7SN5CdiemSYvItUaLr2Tf1eRSfhj8x9FWjEtd74v+ptj3t0PdCccOYlsOA3jUdrTcKzLPkQhYossG4ijxPiPghVq9P8snxUXDYZ7/dbPl5lWg6M1gxz3ZWtaCXXvYSQAYnuSvvMw/BiioJkm6c16ttr9GXUme0bUbUZ1SIBzFrhIdAnTfZUbXlJ1XuMqtibTqqRTeq9ro18kSnW+v4XHFq2qjUDNOof3AeTVXUak6Kfg/8AkvP748mqx0/4iE5vQwUpPrySEpHFbRnI4lISuBTXN3pcvgZFCFDKK9DA5qGwkjqVTI8O4H/fyVq3arL3Ajz7Bqq/CU89RrRvP8+i1TsAOHksL7RlFSja3o1Ojg2mZutj80wHH+0jzMKo+6uGtI9ocZ8Lhbc4IcE0YcD8qz1nS4RdeG+5i2Bv6Xjjb0UzZbet7jwxwLXSNxEcOc9y0tTCglpECDPPQjhz8lI9k1E+o+AVg9zD4nAVA6zCRy47/mnnA13C1Ix3DyW3FNqUM5Ln1Uq4O+7r3MjQ2JVDR1YSrYLkv7zILwEeyLC/a9RDsLRndWHnSqIj+ntSYFJo7SXfEKJ0u2qzGYNjAQKoqNc5l/0vBLeIurba5M+MXaPMDS/w54Z22/uAsl2h0cdEs4izpEXvBV3tPZLhhnNYLNDXG+8OBcfVGASXl8tx93/BbULk0/ZfyZFmGIMCn5IxwjnaiFpX0Q7cg1MIV3i2T4dFM3Zp4p7Nmt1kzEdysxhua4YYcVzyBLGU1fY7TpYquq4Z1MzvGhHqtb93CqdvUwA0jirHT55OSh2E5sKUXIrKW0agEZiAdYgFEGEc8dV5fvykme3Idd2kqO3miBvetLwYy42KGtx+SViduVMobPswBEMBZMgC4ngIsoRaSLNce4x4wrfD1TlF78d+vFFqOkzAHIaDslSugl3YD6texRig/wDTbmR80VuBJ1gefwVoWobk2PRR7sB9S/YiNwcfm8vmVaUaQbhzzf8AAfJRQ1THu/AaOLyfUJscEYNaQHllJbkMu5JpKUlIrApDSUhSkrpQNhoG5JKVyu9gbJDoqOuAeqOYOp7FWz5o4YapFjFieSWlBtg7IyxUeL/lEwRO8843fQvbHeR2ifRdK6F5PNllmm5tm9jxxxxpHex4X7PkhPpIuVNuEqmMBGmE11JHnkD5JpA5jz9FNnEY0U5tMo5p8CD3/A3SEEaqU0zhmVIn5xxC5SRYrvFDMkjdGikOYOBJ7vSChObGtu0geRKvszkSMRhc7YGvkTHO3cq/IW2Iv9XVnQyEXk6aGPRvZvTsRhQ4W0/1DnJ1SXGxylRUl0Jhqo+KwxYYNxuMGD471EqNS6ofHca8gpgbKQUrp4EdikZpEA4qp6QxlZ2n0Vk6Z+gq7pAyGtMjX1Cf034sRXUKsbKMJ7Qn0aIcLEA8P5TSCDBEFegi09jEZIo4kixuFOpVQdD81WtKUK1CTWxWlBPcs3hNDQh0KpIunhNSFPZnFqaTblw3eCVxTCVFHJiFqYnlDUBo4pqVyaSgYaOlbTYWHP3dkQbE21u4m471iwVq8D1WMifdHosX7Vt44pe5q9AvM38Fv7NIaaBT2g4a3HNHGKa7UFp5XC87clyv9GsIWriEVrZ90gpr28j6IlJPgFoDlTHp5ZzXZUYIIjkky8z8PBFITSpOOFV3FKkhch0x9jrCVGTqZ7JPyCAabRx8m/NXLMG0ts1z+8kf6APVcKTW6Bjedj5jM7xWk4NmapohYYEizZ7AXfwpQw7jrYdoHkL+Sc/EDe6Y8+wk/BNbX5HvOXw91D4XyT4jA1q7X1DTgHKBMyZnhoTCr8ZstzDInLx3jkfmhbT2aa9eGPLKjWe0Y5ti1zTllwiHghxBBJspWxukZqE0MQwMxDR1m3DXt/6lMx1mm9tRfguljTQePK4srDS5pr6DhzVzi9mxdt+XDhB3qLkVdKnuXdamtisIJVdtDZ4eS6JMDykgeZ8VfVsNvChF3AT5BWIOt0VZpvZlJU2TIBbabqO55HVeJ4E+srRUd4sIJ3E8+XFNxGADhe/l4K7j6hp+bcqzw2vKZ44UxLesPMJrSpuI2cWAwSR596iLVw5FNbOyjONMk4UaohQsOE8lXIrYqy5GlISuJTSpYIoKY5KEduEc7Rp77DzSZyjHljoxb2SI0JhVk3ZDiLmOz5qRR2U0bpneb/wqWTrcceNy3DpZv4KjD0C9waN5iYkDmVsW0oACjYfDhsaegUr2ixurzvM1tsjU6fD4Se4hbwXAp8xuQ7qhRcTCDiisxrhvkc7oTUpCGUU+TiS3EtOojsTvZg+6ZUNOag8OvSzmSDTI1CGWhPZWI3pwqNOo8EXmXKIBZUqLkbxXIda/qIJtWqD7znO8vBzifRRqjh+n/Mb9pBgH/KqPH4gtqOg6gCBYRAOgETOhCnUXS0ENLuJk5R4AR3uW01Ssx07JBxEfmgftEDvHVQTX3jTnp3ERHilc4xq1n9ME9zmzPe5BZSB90OdxdED+6J8cwQBAXbTDcQ3MQJaGzrAk6mCIkDerDa+whiQ3KHNqNux8Q5htvm7TvHxgrO7YaXVqTG5QYdoc3P3pdw0laLo3t6CKVUkRYE/l/a79vA7uzQJcpLkZFeW+w3o1t97av3bFNy1tBJ6lUHRzCbT68iCBcbU2FbPSHa06zxC7a/RRmKaWvd1hdj2gdQ7iOPMb+26r9h7bqUahwuNgVBGSqfdqDd1uPM9hg6raUt0HGTiVhbLjM2MRz5hLVpytRtLYjKoLhDXjfJv2kKgfg8ph0yONx/KXZZTTRAoUd5Gt+76CIaasGtEIb6aYmA17FZUpKsxuzAZcLHWd3etCaKC9g4J0Mrg7QqWJSVMy9JsBc2SYAJPK/ort2ApTOUfDw0R2UxoLDlYLUf2lFLZFFdBJvdlJT2a86gN7T8ApNLZA3ku7BA+Ktm0OxF9mAqeTrssu9fkWYdHjj8kGngg33Wgc/wCVIFHjdFc3SyG9vcqUsje7ZbjiS2Q0kbh8UIzuCIwcEfMIQWN00RQAUWnyT3GbQnU6VkqTGRiKFxREkDel2FQ0OKW67LwT2sUkMZCQhGyJhauAOa9OlMlOaVwQQFIuhcoBoqtuNhws1tgYBk6fmGYkaaFS8K8Oa333ugWG4cPzEjuCrNr0/wARoylst/NOYwTyFuwKZhHgsawue7WGDTXdc/8AiVsyrSjEj6mSnvI19mzt658OuWnwQXVc1/xKkbzYDt963giObl3Mp/19Z3ewgnvyBQ8biWkgOe5/LSP6QZMdwSxpFa3/ABFM9UQHzBzHTWZPqpu0MMHdZvvjzHAqE1rnPaQzKBvgg9l5PdorFjCq2VpvYu4E1Hcs+ifSgSKdQxuBPgGu+a0u3NhUcTSLXwHflcNWniOItcLz7aOzSeuwdbeOI+avei/SrMG0qroOjHHfuyuJ38D9EfVuuURKOl/DE2ZtV+DqDD40yw+5WvEDTN+3nqN9lqdoYRlRsCDvBbBid4I3IO1dmUq9M0qjddHaEGLOaY1+isRhdr19nV/Y1nZqZ914vDZ1jcOLd27mW0+ORSuLLzFYQ0zDu46gpjIVz9/bVbMDK4cJtuc0qkr02h0Zp138OMJVNFmMkxlQQoFcE7lOfAUaoSu1DowIzQClczmkc1ObSU6gnjrhnNbvUuk0bkINRmGNV17C6SYQ0ZQ62GncjEobzxQoKyMaZG5dRG/en1nyiYRxGgHeuYQ+nhTcnzUqlhBEpHSdU1ziLIDtwdSgFHfRRntSEoTrZHFMrnVo1RU17ZXEt+40VpSuQXAhEpmVNguPsLK4J3s1xHFc0cmjpC5dlXILJozWIP4jewqfTrODGAEgOzZgCQD1yLjfYLly3H6DDj6voRNoPI0JHYrPC0gGiAB2BcuVLJyi9h4DlKuXJY9HONln4/w0784v3PXLlZ6fmX+L/dFTq+I/5L+TW18S72FHrOuxk3N7b1lNtt6x7T8Ei5Lfp+v8hw9f0/guuhziaZBMjMbG40buVptH/mx+0+oSrkyfDFYvUiHKVqVcqr5L64AvF06Fy5cgmEanALly4F8j6aR+q5chJQ1wRMOuXKGGiUTok4rlyBhESblOC5co7ndhjkMrlyEkYDqmvPquXIiO5JppCuXIxb5GFcuXJLJ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628775"/>
            <a:ext cx="5710237" cy="427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83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769" y="1124744"/>
            <a:ext cx="8136904" cy="50098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sz="2400" dirty="0" smtClean="0"/>
              <a:t>Kirletciler kaynağında yakalanır ve uzaklaştırılır.</a:t>
            </a:r>
          </a:p>
          <a:p>
            <a:pPr marL="285750" indent="-285750">
              <a:lnSpc>
                <a:spcPct val="150000"/>
              </a:lnSpc>
              <a:buFont typeface="Arial" panose="020B0604020202020204" pitchFamily="34" charset="0"/>
              <a:buChar char="•"/>
            </a:pPr>
            <a:r>
              <a:rPr lang="tr-TR" sz="2400" dirty="0" smtClean="0"/>
              <a:t>Yüksek dozda toksik madde içeren kimyasalların emisyonları için kullanılır.</a:t>
            </a:r>
          </a:p>
          <a:p>
            <a:pPr marL="285750" indent="-285750">
              <a:lnSpc>
                <a:spcPct val="150000"/>
              </a:lnSpc>
              <a:buFont typeface="Arial" panose="020B0604020202020204" pitchFamily="34" charset="0"/>
              <a:buChar char="•"/>
            </a:pPr>
            <a:r>
              <a:rPr lang="tr-TR" sz="2400" dirty="0" smtClean="0"/>
              <a:t>Tozlar ve metal dumanları dahil birçok kirletici çeşidi için kullanılır.</a:t>
            </a:r>
          </a:p>
          <a:p>
            <a:pPr marL="285750" indent="-285750">
              <a:lnSpc>
                <a:spcPct val="150000"/>
              </a:lnSpc>
              <a:buFont typeface="Arial" panose="020B0604020202020204" pitchFamily="34" charset="0"/>
              <a:buChar char="•"/>
            </a:pPr>
            <a:r>
              <a:rPr lang="tr-TR" sz="2400" dirty="0" smtClean="0"/>
              <a:t>Genel havalandırmaya göre daha az taze hava gerektirir. Bu sayede daha az hava dışarı atılır.</a:t>
            </a:r>
          </a:p>
          <a:p>
            <a:pPr marL="285750" indent="-285750">
              <a:lnSpc>
                <a:spcPct val="150000"/>
              </a:lnSpc>
              <a:buFont typeface="Arial" panose="020B0604020202020204" pitchFamily="34" charset="0"/>
              <a:buChar char="•"/>
            </a:pPr>
            <a:r>
              <a:rPr lang="tr-TR" sz="2400" dirty="0" smtClean="0"/>
              <a:t>Az taze hava gerektirdiğinden ısıtma ve soğutma maliyeti (genel havalandırmaya göre) düşüktür.</a:t>
            </a:r>
          </a:p>
        </p:txBody>
      </p:sp>
      <p:sp>
        <p:nvSpPr>
          <p:cNvPr id="4" name="Text Box 2"/>
          <p:cNvSpPr txBox="1">
            <a:spLocks noChangeArrowheads="1"/>
          </p:cNvSpPr>
          <p:nvPr/>
        </p:nvSpPr>
        <p:spPr bwMode="auto">
          <a:xfrm>
            <a:off x="-254446" y="537120"/>
            <a:ext cx="9036496" cy="769441"/>
          </a:xfrm>
          <a:prstGeom prst="rect">
            <a:avLst/>
          </a:prstGeom>
          <a:noFill/>
          <a:ln w="12700">
            <a:noFill/>
            <a:miter lim="800000"/>
            <a:headEnd type="none" w="sm" len="sm"/>
            <a:tailEnd type="none" w="sm" len="sm"/>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Lokal Havalandırmanın Avantajları</a:t>
            </a:r>
            <a:endParaRPr lang="tr-TR" altLang="en-US" sz="4400" b="1" dirty="0">
              <a:solidFill>
                <a:srgbClr val="002060"/>
              </a:solidFill>
              <a:latin typeface="Calibri" pitchFamily="34" charset="0"/>
            </a:endParaRPr>
          </a:p>
        </p:txBody>
      </p:sp>
    </p:spTree>
    <p:extLst>
      <p:ext uri="{BB962C8B-B14F-4D97-AF65-F5344CB8AC3E}">
        <p14:creationId xmlns:p14="http://schemas.microsoft.com/office/powerpoint/2010/main" val="31141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643335"/>
            <a:ext cx="9036496" cy="769441"/>
          </a:xfrm>
          <a:prstGeom prst="rect">
            <a:avLst/>
          </a:prstGeom>
          <a:noFill/>
          <a:ln w="12700">
            <a:noFill/>
            <a:miter lim="800000"/>
            <a:headEnd type="none" w="sm" len="sm"/>
            <a:tailEnd type="none" w="sm" len="sm"/>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Lokal Havalandırmanın Dezavantajları</a:t>
            </a:r>
            <a:endParaRPr lang="tr-TR" altLang="en-US" sz="4400" b="1" dirty="0">
              <a:solidFill>
                <a:srgbClr val="002060"/>
              </a:solidFill>
              <a:latin typeface="Calibri" pitchFamily="34" charset="0"/>
            </a:endParaRPr>
          </a:p>
        </p:txBody>
      </p:sp>
      <p:sp>
        <p:nvSpPr>
          <p:cNvPr id="2" name="TextBox 1"/>
          <p:cNvSpPr txBox="1"/>
          <p:nvPr/>
        </p:nvSpPr>
        <p:spPr>
          <a:xfrm>
            <a:off x="755576" y="1412776"/>
            <a:ext cx="8388424" cy="11318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sz="2400" dirty="0" smtClean="0"/>
              <a:t>Tasarım, montaj ve ekipman maliyeti yüksektir.</a:t>
            </a:r>
          </a:p>
          <a:p>
            <a:pPr marL="285750" indent="-285750">
              <a:lnSpc>
                <a:spcPct val="150000"/>
              </a:lnSpc>
              <a:buFont typeface="Arial" panose="020B0604020202020204" pitchFamily="34" charset="0"/>
              <a:buChar char="•"/>
            </a:pPr>
            <a:r>
              <a:rPr lang="tr-TR" sz="2400" dirty="0" smtClean="0"/>
              <a:t>Düzenli bakım gerektirir.</a:t>
            </a:r>
            <a:endParaRPr lang="en-US" sz="2400" dirty="0"/>
          </a:p>
        </p:txBody>
      </p:sp>
    </p:spTree>
    <p:extLst>
      <p:ext uri="{BB962C8B-B14F-4D97-AF65-F5344CB8AC3E}">
        <p14:creationId xmlns:p14="http://schemas.microsoft.com/office/powerpoint/2010/main" val="216196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837" y="908720"/>
            <a:ext cx="8424936" cy="5078313"/>
          </a:xfrm>
          <a:prstGeom prst="rect">
            <a:avLst/>
          </a:prstGeom>
        </p:spPr>
        <p:txBody>
          <a:bodyPr wrap="square">
            <a:spAutoFit/>
          </a:bodyPr>
          <a:lstStyle/>
          <a:p>
            <a:pPr algn="just"/>
            <a:r>
              <a:rPr lang="tr-TR" dirty="0"/>
              <a:t>İ</a:t>
            </a:r>
            <a:r>
              <a:rPr lang="en-US" dirty="0" err="1" smtClean="0"/>
              <a:t>syerinden</a:t>
            </a:r>
            <a:r>
              <a:rPr lang="en-US" dirty="0" smtClean="0"/>
              <a:t> </a:t>
            </a:r>
            <a:r>
              <a:rPr lang="en-US" dirty="0" err="1" smtClean="0"/>
              <a:t>egzoz</a:t>
            </a:r>
            <a:r>
              <a:rPr lang="en-US" dirty="0" smtClean="0"/>
              <a:t> </a:t>
            </a:r>
            <a:r>
              <a:rPr lang="en-US" dirty="0" err="1" smtClean="0"/>
              <a:t>havasının</a:t>
            </a:r>
            <a:r>
              <a:rPr lang="en-US" dirty="0" smtClean="0"/>
              <a:t> </a:t>
            </a:r>
            <a:r>
              <a:rPr lang="en-US" dirty="0" err="1" smtClean="0"/>
              <a:t>atılması</a:t>
            </a:r>
            <a:r>
              <a:rPr lang="en-US" dirty="0" smtClean="0"/>
              <a:t> </a:t>
            </a:r>
            <a:r>
              <a:rPr lang="en-US" dirty="0" err="1" smtClean="0"/>
              <a:t>için</a:t>
            </a:r>
            <a:r>
              <a:rPr lang="en-US" dirty="0" smtClean="0"/>
              <a:t> </a:t>
            </a:r>
            <a:r>
              <a:rPr lang="en-US" dirty="0" err="1" smtClean="0"/>
              <a:t>lokal</a:t>
            </a:r>
            <a:r>
              <a:rPr lang="en-US" dirty="0" smtClean="0"/>
              <a:t> </a:t>
            </a:r>
            <a:r>
              <a:rPr lang="en-US" dirty="0" err="1" smtClean="0"/>
              <a:t>havalandırmaya</a:t>
            </a:r>
            <a:r>
              <a:rPr lang="en-US" dirty="0" smtClean="0"/>
              <a:t> </a:t>
            </a:r>
            <a:r>
              <a:rPr lang="en-US" dirty="0" err="1" smtClean="0"/>
              <a:t>yeterli</a:t>
            </a:r>
            <a:r>
              <a:rPr lang="en-US" dirty="0" smtClean="0"/>
              <a:t> </a:t>
            </a:r>
            <a:r>
              <a:rPr lang="en-US" dirty="0" err="1" smtClean="0"/>
              <a:t>havanın</a:t>
            </a:r>
            <a:r>
              <a:rPr lang="en-US" dirty="0" smtClean="0"/>
              <a:t> </a:t>
            </a:r>
            <a:r>
              <a:rPr lang="en-US" dirty="0" err="1" smtClean="0"/>
              <a:t>saglanması</a:t>
            </a:r>
            <a:r>
              <a:rPr lang="tr-TR" dirty="0" smtClean="0"/>
              <a:t> </a:t>
            </a:r>
            <a:r>
              <a:rPr lang="en-US" dirty="0" err="1" smtClean="0"/>
              <a:t>gerek</a:t>
            </a:r>
            <a:r>
              <a:rPr lang="tr-TR" dirty="0" smtClean="0"/>
              <a:t>lidir.</a:t>
            </a:r>
          </a:p>
          <a:p>
            <a:pPr algn="just"/>
            <a:endParaRPr lang="tr-TR" dirty="0"/>
          </a:p>
          <a:p>
            <a:pPr algn="just"/>
            <a:r>
              <a:rPr lang="en-US" dirty="0" err="1" smtClean="0"/>
              <a:t>Yüksek</a:t>
            </a:r>
            <a:r>
              <a:rPr lang="en-US" dirty="0" smtClean="0"/>
              <a:t> </a:t>
            </a:r>
            <a:r>
              <a:rPr lang="en-US" dirty="0" err="1" smtClean="0"/>
              <a:t>hacimde</a:t>
            </a:r>
            <a:r>
              <a:rPr lang="en-US" dirty="0" smtClean="0"/>
              <a:t> </a:t>
            </a:r>
            <a:r>
              <a:rPr lang="en-US" dirty="0" err="1" smtClean="0"/>
              <a:t>hava</a:t>
            </a:r>
            <a:r>
              <a:rPr lang="en-US" dirty="0" smtClean="0"/>
              <a:t> </a:t>
            </a:r>
            <a:r>
              <a:rPr lang="en-US" dirty="0" err="1" smtClean="0"/>
              <a:t>dısarı</a:t>
            </a:r>
            <a:r>
              <a:rPr lang="en-US" dirty="0" smtClean="0"/>
              <a:t> </a:t>
            </a:r>
            <a:r>
              <a:rPr lang="en-US" dirty="0" err="1" smtClean="0"/>
              <a:t>atıldıgı</a:t>
            </a:r>
            <a:r>
              <a:rPr lang="tr-TR" dirty="0" smtClean="0"/>
              <a:t> </a:t>
            </a:r>
            <a:r>
              <a:rPr lang="en-US" dirty="0" err="1" smtClean="0"/>
              <a:t>halde</a:t>
            </a:r>
            <a:r>
              <a:rPr lang="en-US" dirty="0" smtClean="0"/>
              <a:t> </a:t>
            </a:r>
            <a:r>
              <a:rPr lang="en-US" dirty="0" err="1" smtClean="0"/>
              <a:t>yeterli</a:t>
            </a:r>
            <a:r>
              <a:rPr lang="en-US" dirty="0" smtClean="0"/>
              <a:t> </a:t>
            </a:r>
            <a:r>
              <a:rPr lang="en-US" dirty="0" err="1" smtClean="0"/>
              <a:t>taze</a:t>
            </a:r>
            <a:r>
              <a:rPr lang="en-US" dirty="0" smtClean="0"/>
              <a:t> </a:t>
            </a:r>
            <a:r>
              <a:rPr lang="en-US" dirty="0" err="1" smtClean="0"/>
              <a:t>hava</a:t>
            </a:r>
            <a:r>
              <a:rPr lang="en-US" dirty="0" smtClean="0"/>
              <a:t> </a:t>
            </a:r>
            <a:r>
              <a:rPr lang="en-US" dirty="0" err="1" smtClean="0"/>
              <a:t>saglanmazsa</a:t>
            </a:r>
            <a:r>
              <a:rPr lang="en-US" dirty="0" smtClean="0"/>
              <a:t>, </a:t>
            </a:r>
            <a:r>
              <a:rPr lang="en-US" dirty="0" err="1" smtClean="0"/>
              <a:t>isyeri</a:t>
            </a:r>
            <a:r>
              <a:rPr lang="en-US" dirty="0" smtClean="0"/>
              <a:t> </a:t>
            </a:r>
            <a:r>
              <a:rPr lang="en-US" b="1" dirty="0" err="1" smtClean="0">
                <a:solidFill>
                  <a:srgbClr val="FF0000"/>
                </a:solidFill>
              </a:rPr>
              <a:t>havaya</a:t>
            </a:r>
            <a:r>
              <a:rPr lang="en-US" b="1" dirty="0" smtClean="0">
                <a:solidFill>
                  <a:srgbClr val="FF0000"/>
                </a:solidFill>
              </a:rPr>
              <a:t> ‘</a:t>
            </a:r>
            <a:r>
              <a:rPr lang="en-US" b="1" dirty="0" err="1" smtClean="0">
                <a:solidFill>
                  <a:srgbClr val="FF0000"/>
                </a:solidFill>
              </a:rPr>
              <a:t>aç</a:t>
            </a:r>
            <a:r>
              <a:rPr lang="en-US" b="1" dirty="0" smtClean="0">
                <a:solidFill>
                  <a:srgbClr val="FF0000"/>
                </a:solidFill>
              </a:rPr>
              <a:t>’ </a:t>
            </a:r>
            <a:r>
              <a:rPr lang="en-US" b="1" dirty="0" err="1" smtClean="0">
                <a:solidFill>
                  <a:srgbClr val="FF0000"/>
                </a:solidFill>
              </a:rPr>
              <a:t>olur</a:t>
            </a:r>
            <a:r>
              <a:rPr lang="en-US" b="1" dirty="0" smtClean="0">
                <a:solidFill>
                  <a:srgbClr val="FF0000"/>
                </a:solidFill>
              </a:rPr>
              <a:t> </a:t>
            </a:r>
            <a:r>
              <a:rPr lang="en-US" b="1" dirty="0" err="1" smtClean="0">
                <a:solidFill>
                  <a:srgbClr val="FF0000"/>
                </a:solidFill>
              </a:rPr>
              <a:t>ve</a:t>
            </a:r>
            <a:r>
              <a:rPr lang="en-US" b="1" dirty="0" smtClean="0">
                <a:solidFill>
                  <a:srgbClr val="FF0000"/>
                </a:solidFill>
              </a:rPr>
              <a:t> </a:t>
            </a:r>
            <a:r>
              <a:rPr lang="en-US" b="1" dirty="0" err="1" smtClean="0">
                <a:solidFill>
                  <a:srgbClr val="FF0000"/>
                </a:solidFill>
              </a:rPr>
              <a:t>isyerinde</a:t>
            </a:r>
            <a:r>
              <a:rPr lang="en-US" b="1" dirty="0" smtClean="0">
                <a:solidFill>
                  <a:srgbClr val="FF0000"/>
                </a:solidFill>
              </a:rPr>
              <a:t> </a:t>
            </a:r>
            <a:r>
              <a:rPr lang="en-US" b="1" dirty="0" err="1" smtClean="0">
                <a:solidFill>
                  <a:srgbClr val="FF0000"/>
                </a:solidFill>
              </a:rPr>
              <a:t>negatif</a:t>
            </a:r>
            <a:r>
              <a:rPr lang="en-US" b="1" dirty="0" smtClean="0">
                <a:solidFill>
                  <a:srgbClr val="FF0000"/>
                </a:solidFill>
              </a:rPr>
              <a:t> </a:t>
            </a:r>
            <a:r>
              <a:rPr lang="en-US" b="1" dirty="0" err="1" smtClean="0">
                <a:solidFill>
                  <a:srgbClr val="FF0000"/>
                </a:solidFill>
              </a:rPr>
              <a:t>basınç</a:t>
            </a:r>
            <a:r>
              <a:rPr lang="tr-TR" b="1" dirty="0" smtClean="0">
                <a:solidFill>
                  <a:srgbClr val="FF0000"/>
                </a:solidFill>
              </a:rPr>
              <a:t> </a:t>
            </a:r>
            <a:r>
              <a:rPr lang="en-US" dirty="0" err="1" smtClean="0"/>
              <a:t>olusur</a:t>
            </a:r>
            <a:endParaRPr lang="tr-TR" dirty="0" smtClean="0"/>
          </a:p>
          <a:p>
            <a:pPr algn="just"/>
            <a:r>
              <a:rPr lang="en-US" dirty="0" smtClean="0"/>
              <a:t>.</a:t>
            </a:r>
          </a:p>
          <a:p>
            <a:pPr algn="just"/>
            <a:r>
              <a:rPr lang="tr-TR" dirty="0" smtClean="0"/>
              <a:t>İş</a:t>
            </a:r>
            <a:r>
              <a:rPr lang="en-US" dirty="0" err="1" smtClean="0"/>
              <a:t>yerinde</a:t>
            </a:r>
            <a:r>
              <a:rPr lang="en-US" dirty="0" smtClean="0"/>
              <a:t> </a:t>
            </a:r>
            <a:r>
              <a:rPr lang="en-US" dirty="0" err="1" smtClean="0"/>
              <a:t>negatif</a:t>
            </a:r>
            <a:r>
              <a:rPr lang="en-US" dirty="0" smtClean="0"/>
              <a:t> </a:t>
            </a:r>
            <a:r>
              <a:rPr lang="en-US" dirty="0" err="1" smtClean="0"/>
              <a:t>basınç</a:t>
            </a:r>
            <a:r>
              <a:rPr lang="en-US" dirty="0" smtClean="0"/>
              <a:t> </a:t>
            </a:r>
            <a:r>
              <a:rPr lang="en-US" dirty="0" err="1" smtClean="0"/>
              <a:t>havalandırma</a:t>
            </a:r>
            <a:r>
              <a:rPr lang="en-US" dirty="0" smtClean="0"/>
              <a:t> </a:t>
            </a:r>
            <a:r>
              <a:rPr lang="en-US" dirty="0" err="1" smtClean="0"/>
              <a:t>sistemi</a:t>
            </a:r>
            <a:r>
              <a:rPr lang="en-US" dirty="0" smtClean="0"/>
              <a:t> </a:t>
            </a:r>
            <a:r>
              <a:rPr lang="en-US" dirty="0" err="1" smtClean="0"/>
              <a:t>üzerindeki</a:t>
            </a:r>
            <a:r>
              <a:rPr lang="en-US" dirty="0" smtClean="0"/>
              <a:t> </a:t>
            </a:r>
            <a:r>
              <a:rPr lang="en-US" dirty="0" err="1" smtClean="0"/>
              <a:t>basıncı</a:t>
            </a:r>
            <a:r>
              <a:rPr lang="en-US" dirty="0" smtClean="0"/>
              <a:t> </a:t>
            </a:r>
            <a:r>
              <a:rPr lang="en-US" dirty="0" err="1" smtClean="0"/>
              <a:t>artırır</a:t>
            </a:r>
            <a:r>
              <a:rPr lang="en-US" dirty="0" smtClean="0"/>
              <a:t> </a:t>
            </a:r>
            <a:r>
              <a:rPr lang="en-US" dirty="0" err="1" smtClean="0"/>
              <a:t>ki</a:t>
            </a:r>
            <a:r>
              <a:rPr lang="en-US" dirty="0" smtClean="0"/>
              <a:t> </a:t>
            </a:r>
            <a:r>
              <a:rPr lang="en-US" dirty="0" err="1" smtClean="0"/>
              <a:t>bu</a:t>
            </a:r>
            <a:r>
              <a:rPr lang="en-US" dirty="0" smtClean="0"/>
              <a:t> da </a:t>
            </a:r>
            <a:r>
              <a:rPr lang="en-US" dirty="0" err="1" smtClean="0"/>
              <a:t>daha</a:t>
            </a:r>
            <a:r>
              <a:rPr lang="en-US" dirty="0" smtClean="0"/>
              <a:t> </a:t>
            </a:r>
            <a:r>
              <a:rPr lang="en-US" dirty="0" err="1" smtClean="0"/>
              <a:t>azhava</a:t>
            </a:r>
            <a:r>
              <a:rPr lang="en-US" dirty="0" smtClean="0"/>
              <a:t> </a:t>
            </a:r>
            <a:r>
              <a:rPr lang="en-US" dirty="0" err="1" smtClean="0"/>
              <a:t>tasınmasına</a:t>
            </a:r>
            <a:r>
              <a:rPr lang="en-US" dirty="0" smtClean="0"/>
              <a:t> </a:t>
            </a:r>
            <a:r>
              <a:rPr lang="en-US" dirty="0" err="1" smtClean="0"/>
              <a:t>neden</a:t>
            </a:r>
            <a:r>
              <a:rPr lang="en-US" dirty="0" smtClean="0"/>
              <a:t> </a:t>
            </a:r>
            <a:r>
              <a:rPr lang="en-US" dirty="0" err="1" smtClean="0"/>
              <a:t>olur</a:t>
            </a:r>
            <a:r>
              <a:rPr lang="en-US" dirty="0" smtClean="0"/>
              <a:t>. </a:t>
            </a:r>
            <a:r>
              <a:rPr lang="en-US" dirty="0" err="1" smtClean="0"/>
              <a:t>Hava</a:t>
            </a:r>
            <a:r>
              <a:rPr lang="en-US" dirty="0" smtClean="0"/>
              <a:t>, </a:t>
            </a:r>
            <a:r>
              <a:rPr lang="en-US" dirty="0" err="1" smtClean="0"/>
              <a:t>dısarı</a:t>
            </a:r>
            <a:r>
              <a:rPr lang="en-US" dirty="0" smtClean="0"/>
              <a:t> </a:t>
            </a:r>
            <a:r>
              <a:rPr lang="en-US" dirty="0" err="1" smtClean="0"/>
              <a:t>çıkan</a:t>
            </a:r>
            <a:r>
              <a:rPr lang="en-US" dirty="0" smtClean="0"/>
              <a:t> </a:t>
            </a:r>
            <a:r>
              <a:rPr lang="en-US" dirty="0" err="1" smtClean="0"/>
              <a:t>hava</a:t>
            </a:r>
            <a:r>
              <a:rPr lang="en-US" dirty="0" smtClean="0"/>
              <a:t> </a:t>
            </a:r>
            <a:r>
              <a:rPr lang="en-US" dirty="0" err="1" smtClean="0"/>
              <a:t>oranını</a:t>
            </a:r>
            <a:r>
              <a:rPr lang="en-US" dirty="0" smtClean="0"/>
              <a:t> </a:t>
            </a:r>
            <a:r>
              <a:rPr lang="en-US" dirty="0" err="1" smtClean="0"/>
              <a:t>dengelemek</a:t>
            </a:r>
            <a:r>
              <a:rPr lang="en-US" dirty="0" smtClean="0"/>
              <a:t> </a:t>
            </a:r>
            <a:r>
              <a:rPr lang="en-US" dirty="0" err="1" smtClean="0"/>
              <a:t>için</a:t>
            </a:r>
            <a:r>
              <a:rPr lang="en-US" dirty="0" smtClean="0"/>
              <a:t> </a:t>
            </a:r>
            <a:r>
              <a:rPr lang="en-US" dirty="0" err="1" smtClean="0"/>
              <a:t>kapı</a:t>
            </a:r>
            <a:r>
              <a:rPr lang="tr-TR" dirty="0" smtClean="0"/>
              <a:t> </a:t>
            </a:r>
            <a:r>
              <a:rPr lang="en-US" dirty="0" err="1" smtClean="0"/>
              <a:t>aralıklarından</a:t>
            </a:r>
            <a:r>
              <a:rPr lang="en-US" dirty="0" smtClean="0"/>
              <a:t>, </a:t>
            </a:r>
            <a:r>
              <a:rPr lang="en-US" dirty="0" err="1" smtClean="0"/>
              <a:t>pencerelerden</a:t>
            </a:r>
            <a:r>
              <a:rPr lang="en-US" dirty="0" smtClean="0"/>
              <a:t> </a:t>
            </a:r>
            <a:r>
              <a:rPr lang="en-US" dirty="0" err="1" smtClean="0"/>
              <a:t>veya</a:t>
            </a:r>
            <a:r>
              <a:rPr lang="en-US" dirty="0" smtClean="0"/>
              <a:t> </a:t>
            </a:r>
            <a:r>
              <a:rPr lang="en-US" dirty="0" err="1" smtClean="0"/>
              <a:t>küçük</a:t>
            </a:r>
            <a:r>
              <a:rPr lang="en-US" dirty="0" smtClean="0"/>
              <a:t> </a:t>
            </a:r>
            <a:r>
              <a:rPr lang="en-US" dirty="0" err="1" smtClean="0"/>
              <a:t>açıklıklardan</a:t>
            </a:r>
            <a:r>
              <a:rPr lang="en-US" dirty="0" smtClean="0"/>
              <a:t> </a:t>
            </a:r>
            <a:r>
              <a:rPr lang="en-US" dirty="0" err="1" smtClean="0"/>
              <a:t>binaya</a:t>
            </a:r>
            <a:r>
              <a:rPr lang="en-US" dirty="0" smtClean="0"/>
              <a:t> </a:t>
            </a:r>
            <a:r>
              <a:rPr lang="en-US" dirty="0" err="1" smtClean="0"/>
              <a:t>girmeye</a:t>
            </a:r>
            <a:r>
              <a:rPr lang="en-US" dirty="0" smtClean="0"/>
              <a:t> </a:t>
            </a:r>
            <a:r>
              <a:rPr lang="en-US" dirty="0" err="1" smtClean="0"/>
              <a:t>çalısır</a:t>
            </a:r>
            <a:r>
              <a:rPr lang="en-US" dirty="0" smtClean="0"/>
              <a:t>.</a:t>
            </a:r>
            <a:endParaRPr lang="tr-TR" dirty="0" smtClean="0"/>
          </a:p>
          <a:p>
            <a:pPr algn="just"/>
            <a:endParaRPr lang="tr-TR" dirty="0" smtClean="0"/>
          </a:p>
          <a:p>
            <a:pPr algn="just"/>
            <a:r>
              <a:rPr lang="en-US" dirty="0" err="1" smtClean="0"/>
              <a:t>Binanın</a:t>
            </a:r>
            <a:r>
              <a:rPr lang="en-US" dirty="0" smtClean="0"/>
              <a:t> </a:t>
            </a:r>
            <a:r>
              <a:rPr lang="en-US" dirty="0" err="1" smtClean="0"/>
              <a:t>asırı</a:t>
            </a:r>
            <a:r>
              <a:rPr lang="tr-TR" dirty="0" smtClean="0"/>
              <a:t> </a:t>
            </a:r>
            <a:r>
              <a:rPr lang="en-US" dirty="0" err="1" smtClean="0"/>
              <a:t>negatif</a:t>
            </a:r>
            <a:r>
              <a:rPr lang="en-US" dirty="0" smtClean="0"/>
              <a:t> </a:t>
            </a:r>
            <a:r>
              <a:rPr lang="en-US" dirty="0" err="1" smtClean="0"/>
              <a:t>basınç</a:t>
            </a:r>
            <a:r>
              <a:rPr lang="en-US" dirty="0" smtClean="0"/>
              <a:t> </a:t>
            </a:r>
            <a:r>
              <a:rPr lang="en-US" dirty="0" err="1" smtClean="0"/>
              <a:t>altında</a:t>
            </a:r>
            <a:r>
              <a:rPr lang="en-US" dirty="0" smtClean="0"/>
              <a:t> </a:t>
            </a:r>
            <a:r>
              <a:rPr lang="en-US" dirty="0" err="1" smtClean="0"/>
              <a:t>oldugunu</a:t>
            </a:r>
            <a:r>
              <a:rPr lang="en-US" dirty="0" smtClean="0"/>
              <a:t> </a:t>
            </a:r>
            <a:r>
              <a:rPr lang="en-US" dirty="0" err="1" smtClean="0"/>
              <a:t>anlamak</a:t>
            </a:r>
            <a:r>
              <a:rPr lang="en-US" dirty="0" smtClean="0"/>
              <a:t> </a:t>
            </a:r>
            <a:r>
              <a:rPr lang="en-US" dirty="0" err="1" smtClean="0"/>
              <a:t>için</a:t>
            </a:r>
            <a:r>
              <a:rPr lang="en-US" dirty="0" smtClean="0"/>
              <a:t> en </a:t>
            </a:r>
            <a:r>
              <a:rPr lang="en-US" dirty="0" err="1" smtClean="0"/>
              <a:t>kestirme</a:t>
            </a:r>
            <a:r>
              <a:rPr lang="en-US" dirty="0" smtClean="0"/>
              <a:t> </a:t>
            </a:r>
            <a:r>
              <a:rPr lang="en-US" dirty="0" err="1" smtClean="0"/>
              <a:t>yol</a:t>
            </a:r>
            <a:r>
              <a:rPr lang="en-US" dirty="0" smtClean="0"/>
              <a:t>, </a:t>
            </a:r>
            <a:r>
              <a:rPr lang="en-US" dirty="0" err="1" smtClean="0"/>
              <a:t>kapıları</a:t>
            </a:r>
            <a:r>
              <a:rPr lang="en-US" dirty="0" smtClean="0"/>
              <a:t> </a:t>
            </a:r>
            <a:r>
              <a:rPr lang="en-US" dirty="0" err="1" smtClean="0"/>
              <a:t>açarken</a:t>
            </a:r>
            <a:r>
              <a:rPr lang="tr-TR" dirty="0" smtClean="0"/>
              <a:t> </a:t>
            </a:r>
            <a:r>
              <a:rPr lang="en-US" dirty="0" err="1" smtClean="0"/>
              <a:t>zorlanmanızdır</a:t>
            </a:r>
            <a:r>
              <a:rPr lang="en-US" dirty="0" smtClean="0"/>
              <a:t>.</a:t>
            </a:r>
            <a:endParaRPr lang="tr-TR" dirty="0" smtClean="0"/>
          </a:p>
          <a:p>
            <a:pPr algn="just"/>
            <a:endParaRPr lang="tr-TR" dirty="0"/>
          </a:p>
          <a:p>
            <a:pPr algn="just"/>
            <a:endParaRPr lang="en-US" dirty="0" smtClean="0"/>
          </a:p>
          <a:p>
            <a:pPr algn="just"/>
            <a:r>
              <a:rPr lang="tr-TR" b="1" dirty="0" smtClean="0">
                <a:solidFill>
                  <a:srgbClr val="FF0000"/>
                </a:solidFill>
              </a:rPr>
              <a:t>Çözüm olarak a</a:t>
            </a:r>
            <a:r>
              <a:rPr lang="en-US" b="1" dirty="0" err="1" smtClean="0">
                <a:solidFill>
                  <a:srgbClr val="FF0000"/>
                </a:solidFill>
              </a:rPr>
              <a:t>yrı</a:t>
            </a:r>
            <a:r>
              <a:rPr lang="en-US" b="1" dirty="0" smtClean="0">
                <a:solidFill>
                  <a:srgbClr val="FF0000"/>
                </a:solidFill>
              </a:rPr>
              <a:t> </a:t>
            </a:r>
            <a:r>
              <a:rPr lang="en-US" b="1" dirty="0" err="1" smtClean="0">
                <a:solidFill>
                  <a:srgbClr val="FF0000"/>
                </a:solidFill>
              </a:rPr>
              <a:t>bir</a:t>
            </a:r>
            <a:r>
              <a:rPr lang="en-US" b="1" dirty="0" smtClean="0">
                <a:solidFill>
                  <a:srgbClr val="FF0000"/>
                </a:solidFill>
              </a:rPr>
              <a:t> </a:t>
            </a:r>
            <a:r>
              <a:rPr lang="en-US" b="1" dirty="0" err="1" smtClean="0">
                <a:solidFill>
                  <a:srgbClr val="FF0000"/>
                </a:solidFill>
              </a:rPr>
              <a:t>giris</a:t>
            </a:r>
            <a:r>
              <a:rPr lang="en-US" b="1" dirty="0" smtClean="0">
                <a:solidFill>
                  <a:srgbClr val="FF0000"/>
                </a:solidFill>
              </a:rPr>
              <a:t> </a:t>
            </a:r>
            <a:r>
              <a:rPr lang="en-US" b="1" dirty="0" err="1" smtClean="0">
                <a:solidFill>
                  <a:srgbClr val="FF0000"/>
                </a:solidFill>
              </a:rPr>
              <a:t>fanı</a:t>
            </a:r>
            <a:r>
              <a:rPr lang="en-US" b="1" dirty="0" smtClean="0">
                <a:solidFill>
                  <a:srgbClr val="FF0000"/>
                </a:solidFill>
              </a:rPr>
              <a:t> (</a:t>
            </a:r>
            <a:r>
              <a:rPr lang="en-US" b="1" dirty="0" err="1" smtClean="0">
                <a:solidFill>
                  <a:srgbClr val="FF0000"/>
                </a:solidFill>
              </a:rPr>
              <a:t>egzoz</a:t>
            </a:r>
            <a:r>
              <a:rPr lang="en-US" b="1" dirty="0" smtClean="0">
                <a:solidFill>
                  <a:srgbClr val="FF0000"/>
                </a:solidFill>
              </a:rPr>
              <a:t> </a:t>
            </a:r>
            <a:r>
              <a:rPr lang="en-US" b="1" dirty="0" err="1" smtClean="0">
                <a:solidFill>
                  <a:srgbClr val="FF0000"/>
                </a:solidFill>
              </a:rPr>
              <a:t>fanlarından</a:t>
            </a:r>
            <a:r>
              <a:rPr lang="en-US" b="1" dirty="0" smtClean="0">
                <a:solidFill>
                  <a:srgbClr val="FF0000"/>
                </a:solidFill>
              </a:rPr>
              <a:t> </a:t>
            </a:r>
            <a:r>
              <a:rPr lang="en-US" b="1" dirty="0" err="1" smtClean="0">
                <a:solidFill>
                  <a:srgbClr val="FF0000"/>
                </a:solidFill>
              </a:rPr>
              <a:t>uzaga</a:t>
            </a:r>
            <a:r>
              <a:rPr lang="en-US" b="1" dirty="0" smtClean="0">
                <a:solidFill>
                  <a:srgbClr val="FF0000"/>
                </a:solidFill>
              </a:rPr>
              <a:t> </a:t>
            </a:r>
            <a:r>
              <a:rPr lang="en-US" b="1" dirty="0" err="1" smtClean="0">
                <a:solidFill>
                  <a:srgbClr val="FF0000"/>
                </a:solidFill>
              </a:rPr>
              <a:t>yerlestirilmis</a:t>
            </a:r>
            <a:r>
              <a:rPr lang="en-US" b="1" dirty="0" smtClean="0">
                <a:solidFill>
                  <a:srgbClr val="FF0000"/>
                </a:solidFill>
              </a:rPr>
              <a:t> </a:t>
            </a:r>
            <a:r>
              <a:rPr lang="en-US" b="1" dirty="0" err="1" smtClean="0">
                <a:solidFill>
                  <a:srgbClr val="FF0000"/>
                </a:solidFill>
              </a:rPr>
              <a:t>bir</a:t>
            </a:r>
            <a:r>
              <a:rPr lang="en-US" b="1" dirty="0" smtClean="0">
                <a:solidFill>
                  <a:srgbClr val="FF0000"/>
                </a:solidFill>
              </a:rPr>
              <a:t> fan) </a:t>
            </a:r>
            <a:r>
              <a:rPr lang="en-US" dirty="0" err="1" smtClean="0"/>
              <a:t>dısarıda</a:t>
            </a:r>
            <a:r>
              <a:rPr lang="en-US" dirty="0" smtClean="0"/>
              <a:t> </a:t>
            </a:r>
            <a:r>
              <a:rPr lang="en-US" dirty="0" err="1" smtClean="0"/>
              <a:t>kirlenmemis</a:t>
            </a:r>
            <a:r>
              <a:rPr lang="en-US" dirty="0" smtClean="0"/>
              <a:t> </a:t>
            </a:r>
            <a:r>
              <a:rPr lang="en-US" dirty="0" err="1" smtClean="0"/>
              <a:t>taze</a:t>
            </a:r>
            <a:r>
              <a:rPr lang="tr-TR" dirty="0" smtClean="0"/>
              <a:t> </a:t>
            </a:r>
            <a:r>
              <a:rPr lang="en-US" dirty="0" err="1" smtClean="0"/>
              <a:t>hava</a:t>
            </a:r>
            <a:r>
              <a:rPr lang="en-US" dirty="0" smtClean="0"/>
              <a:t> </a:t>
            </a:r>
            <a:r>
              <a:rPr lang="en-US" dirty="0" err="1" smtClean="0"/>
              <a:t>getirmek</a:t>
            </a:r>
            <a:r>
              <a:rPr lang="en-US" dirty="0" smtClean="0"/>
              <a:t> </a:t>
            </a:r>
            <a:r>
              <a:rPr lang="en-US" dirty="0" err="1" smtClean="0"/>
              <a:t>için</a:t>
            </a:r>
            <a:r>
              <a:rPr lang="en-US" dirty="0" smtClean="0"/>
              <a:t> </a:t>
            </a:r>
            <a:r>
              <a:rPr lang="en-US" dirty="0" err="1" smtClean="0"/>
              <a:t>kullanılmalıdır</a:t>
            </a:r>
            <a:r>
              <a:rPr lang="en-US" dirty="0" smtClean="0"/>
              <a:t>. </a:t>
            </a:r>
            <a:r>
              <a:rPr lang="en-US" dirty="0" err="1" smtClean="0"/>
              <a:t>Hava</a:t>
            </a:r>
            <a:r>
              <a:rPr lang="en-US" dirty="0" smtClean="0"/>
              <a:t> </a:t>
            </a:r>
            <a:r>
              <a:rPr lang="en-US" dirty="0" err="1" smtClean="0"/>
              <a:t>temiz</a:t>
            </a:r>
            <a:r>
              <a:rPr lang="en-US" dirty="0" smtClean="0"/>
              <a:t> </a:t>
            </a:r>
            <a:r>
              <a:rPr lang="en-US" dirty="0" err="1" smtClean="0"/>
              <a:t>olmalı</a:t>
            </a:r>
            <a:r>
              <a:rPr lang="en-US" dirty="0" smtClean="0"/>
              <a:t> </a:t>
            </a:r>
            <a:r>
              <a:rPr lang="en-US" dirty="0" err="1" smtClean="0"/>
              <a:t>ve</a:t>
            </a:r>
            <a:r>
              <a:rPr lang="en-US" dirty="0" smtClean="0"/>
              <a:t> </a:t>
            </a:r>
            <a:r>
              <a:rPr lang="en-US" dirty="0" err="1" smtClean="0"/>
              <a:t>ihtiyaca</a:t>
            </a:r>
            <a:r>
              <a:rPr lang="en-US" dirty="0" smtClean="0"/>
              <a:t> </a:t>
            </a:r>
            <a:r>
              <a:rPr lang="en-US" dirty="0" err="1" smtClean="0"/>
              <a:t>göre</a:t>
            </a:r>
            <a:r>
              <a:rPr lang="en-US" dirty="0" smtClean="0"/>
              <a:t> </a:t>
            </a:r>
            <a:r>
              <a:rPr lang="en-US" dirty="0" err="1" smtClean="0"/>
              <a:t>kısın</a:t>
            </a:r>
            <a:r>
              <a:rPr lang="en-US" dirty="0" smtClean="0"/>
              <a:t> </a:t>
            </a:r>
            <a:r>
              <a:rPr lang="en-US" dirty="0" err="1" smtClean="0"/>
              <a:t>ısıtılmıs</a:t>
            </a:r>
            <a:r>
              <a:rPr lang="en-US" dirty="0" smtClean="0"/>
              <a:t>, </a:t>
            </a:r>
            <a:r>
              <a:rPr lang="en-US" dirty="0" err="1" smtClean="0"/>
              <a:t>yazın</a:t>
            </a:r>
            <a:r>
              <a:rPr lang="tr-TR" dirty="0" smtClean="0"/>
              <a:t> </a:t>
            </a:r>
            <a:r>
              <a:rPr lang="en-US" dirty="0" err="1" smtClean="0"/>
              <a:t>serinletilmis</a:t>
            </a:r>
            <a:r>
              <a:rPr lang="en-US" dirty="0" smtClean="0"/>
              <a:t> </a:t>
            </a:r>
            <a:r>
              <a:rPr lang="en-US" dirty="0" err="1" smtClean="0"/>
              <a:t>olmalıdır</a:t>
            </a:r>
            <a:r>
              <a:rPr lang="en-US" dirty="0" smtClean="0"/>
              <a:t>.</a:t>
            </a:r>
            <a:endParaRPr lang="en-US" dirty="0"/>
          </a:p>
        </p:txBody>
      </p:sp>
      <p:sp>
        <p:nvSpPr>
          <p:cNvPr id="3" name="Text Box 2"/>
          <p:cNvSpPr txBox="1">
            <a:spLocks noChangeArrowheads="1"/>
          </p:cNvSpPr>
          <p:nvPr/>
        </p:nvSpPr>
        <p:spPr bwMode="auto">
          <a:xfrm>
            <a:off x="-1245046" y="304800"/>
            <a:ext cx="9036496" cy="769441"/>
          </a:xfrm>
          <a:prstGeom prst="rect">
            <a:avLst/>
          </a:prstGeom>
          <a:noFill/>
          <a:ln w="12700">
            <a:noFill/>
            <a:miter lim="800000"/>
            <a:headEnd type="none" w="sm" len="sm"/>
            <a:tailEnd type="none" w="sm" len="sm"/>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Negatif Basınç Tehlikesi</a:t>
            </a:r>
            <a:endParaRPr lang="tr-TR" altLang="en-US" sz="4400" b="1" dirty="0">
              <a:solidFill>
                <a:srgbClr val="002060"/>
              </a:solidFill>
              <a:latin typeface="Calibri" pitchFamily="34" charset="0"/>
            </a:endParaRPr>
          </a:p>
        </p:txBody>
      </p:sp>
      <p:sp>
        <p:nvSpPr>
          <p:cNvPr id="4" name="Right Arrow 3"/>
          <p:cNvSpPr/>
          <p:nvPr/>
        </p:nvSpPr>
        <p:spPr>
          <a:xfrm rot="5400000">
            <a:off x="755576" y="4691856"/>
            <a:ext cx="504056"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483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519113"/>
            <a:ext cx="8786813" cy="857250"/>
          </a:xfrm>
        </p:spPr>
        <p:txBody>
          <a:bodyPr rtlCol="0">
            <a:normAutofit/>
          </a:bodyPr>
          <a:lstStyle/>
          <a:p>
            <a:pPr eaLnBrk="1" fontAlgn="auto" hangingPunct="1">
              <a:spcAft>
                <a:spcPts val="0"/>
              </a:spcAft>
              <a:defRPr/>
            </a:pPr>
            <a:r>
              <a:rPr lang="tr-TR" sz="3600" b="1" dirty="0" smtClean="0">
                <a:solidFill>
                  <a:srgbClr val="002060"/>
                </a:solidFill>
                <a:ea typeface="+mn-ea"/>
                <a:cs typeface="Arial" charset="0"/>
              </a:rPr>
              <a:t>Endüstriyel ortamlarda havalandırma</a:t>
            </a:r>
          </a:p>
        </p:txBody>
      </p:sp>
      <p:sp>
        <p:nvSpPr>
          <p:cNvPr id="18435" name="Rectangle 3"/>
          <p:cNvSpPr>
            <a:spLocks noGrp="1" noChangeArrowheads="1"/>
          </p:cNvSpPr>
          <p:nvPr>
            <p:ph idx="1"/>
          </p:nvPr>
        </p:nvSpPr>
        <p:spPr>
          <a:xfrm>
            <a:off x="127000" y="1335088"/>
            <a:ext cx="8713788" cy="4895850"/>
          </a:xfrm>
        </p:spPr>
        <p:txBody>
          <a:bodyPr/>
          <a:lstStyle/>
          <a:p>
            <a:pPr algn="just" eaLnBrk="1" hangingPunct="1">
              <a:lnSpc>
                <a:spcPct val="150000"/>
              </a:lnSpc>
            </a:pPr>
            <a:r>
              <a:rPr lang="tr-TR" altLang="en-US" sz="2000" dirty="0" smtClean="0"/>
              <a:t>Çalışma ortamındaki havanın insan sağlığı açısından risksiz olabilmesi için solunum düzeyinde alınan ölçüm sonuçlarının eşik değerleri geçmemesi (bunlara bölümlerinin </a:t>
            </a:r>
            <a:r>
              <a:rPr lang="tr-TR" altLang="en-US" sz="2000" b="1" dirty="0" smtClean="0"/>
              <a:t>1</a:t>
            </a:r>
            <a:r>
              <a:rPr lang="tr-TR" altLang="en-US" sz="2000" dirty="0" smtClean="0"/>
              <a:t>’den küçük olması) gereklidir.</a:t>
            </a:r>
          </a:p>
          <a:p>
            <a:pPr algn="just" eaLnBrk="1" hangingPunct="1">
              <a:lnSpc>
                <a:spcPct val="90000"/>
              </a:lnSpc>
            </a:pPr>
            <a:endParaRPr lang="tr-TR" altLang="en-US" dirty="0" smtClean="0"/>
          </a:p>
        </p:txBody>
      </p:sp>
      <p:sp>
        <p:nvSpPr>
          <p:cNvPr id="6" name="5 Slayt Numarası Yer Tutucusu"/>
          <p:cNvSpPr>
            <a:spLocks noGrp="1"/>
          </p:cNvSpPr>
          <p:nvPr>
            <p:ph type="sldNum" sz="quarter" idx="4294967295"/>
          </p:nvPr>
        </p:nvSpPr>
        <p:spPr>
          <a:xfrm>
            <a:off x="6553200" y="6356350"/>
            <a:ext cx="2133600" cy="3651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DDB83B-4552-4AA3-AAB5-B1EF3F4169C8}" type="slidenum">
              <a:rPr lang="tr-TR" altLang="en-US">
                <a:solidFill>
                  <a:srgbClr val="898989"/>
                </a:solidFill>
              </a:rPr>
              <a:pPr eaLnBrk="1" hangingPunct="1"/>
              <a:t>15</a:t>
            </a:fld>
            <a:endParaRPr lang="tr-TR" altLang="en-US">
              <a:solidFill>
                <a:srgbClr val="898989"/>
              </a:solidFill>
            </a:endParaRPr>
          </a:p>
        </p:txBody>
      </p:sp>
    </p:spTree>
    <p:extLst>
      <p:ext uri="{BB962C8B-B14F-4D97-AF65-F5344CB8AC3E}">
        <p14:creationId xmlns:p14="http://schemas.microsoft.com/office/powerpoint/2010/main" val="2363907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473869" y="631825"/>
            <a:ext cx="8229600" cy="725488"/>
          </a:xfrm>
        </p:spPr>
        <p:txBody>
          <a:bodyPr/>
          <a:lstStyle/>
          <a:p>
            <a:pPr eaLnBrk="1" hangingPunct="1"/>
            <a:r>
              <a:rPr lang="tr-TR" altLang="en-US" b="1" dirty="0" smtClean="0">
                <a:solidFill>
                  <a:srgbClr val="002060"/>
                </a:solidFill>
                <a:cs typeface="Arial" charset="0"/>
              </a:rPr>
              <a:t>Havalandırma sisteminin temizliği</a:t>
            </a:r>
            <a:endParaRPr lang="tr-TR" altLang="en-US" dirty="0" smtClean="0"/>
          </a:p>
        </p:txBody>
      </p:sp>
      <p:pic>
        <p:nvPicPr>
          <p:cNvPr id="38915" name="Picture 2" descr="DSC03661"/>
          <p:cNvPicPr>
            <a:picLocks noChangeAspect="1" noChangeArrowheads="1"/>
          </p:cNvPicPr>
          <p:nvPr/>
        </p:nvPicPr>
        <p:blipFill>
          <a:blip r:embed="rId2">
            <a:extLst>
              <a:ext uri="{28A0092B-C50C-407E-A947-70E740481C1C}">
                <a14:useLocalDpi xmlns:a14="http://schemas.microsoft.com/office/drawing/2010/main" val="0"/>
              </a:ext>
            </a:extLst>
          </a:blip>
          <a:srcRect r="6413" b="13362"/>
          <a:stretch>
            <a:fillRect/>
          </a:stretch>
        </p:blipFill>
        <p:spPr bwMode="auto">
          <a:xfrm>
            <a:off x="71438" y="3933825"/>
            <a:ext cx="32273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descr="DSC03575"/>
          <p:cNvPicPr>
            <a:picLocks noChangeAspect="1" noChangeArrowheads="1"/>
          </p:cNvPicPr>
          <p:nvPr/>
        </p:nvPicPr>
        <p:blipFill>
          <a:blip r:embed="rId3">
            <a:extLst>
              <a:ext uri="{28A0092B-C50C-407E-A947-70E740481C1C}">
                <a14:useLocalDpi xmlns:a14="http://schemas.microsoft.com/office/drawing/2010/main" val="0"/>
              </a:ext>
            </a:extLst>
          </a:blip>
          <a:srcRect l="14833" t="27562"/>
          <a:stretch>
            <a:fillRect/>
          </a:stretch>
        </p:blipFill>
        <p:spPr bwMode="auto">
          <a:xfrm>
            <a:off x="5795963" y="3894138"/>
            <a:ext cx="334803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5 Metin kutusu"/>
          <p:cNvSpPr txBox="1">
            <a:spLocks noChangeArrowheads="1"/>
          </p:cNvSpPr>
          <p:nvPr/>
        </p:nvSpPr>
        <p:spPr bwMode="auto">
          <a:xfrm>
            <a:off x="428625" y="1357313"/>
            <a:ext cx="8320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en-US" b="1" dirty="0" smtClean="0"/>
              <a:t>Havalandırma </a:t>
            </a:r>
            <a:r>
              <a:rPr lang="tr-TR" altLang="en-US" dirty="0" smtClean="0"/>
              <a:t>tesisatının </a:t>
            </a:r>
            <a:r>
              <a:rPr lang="tr-TR" altLang="en-US" dirty="0"/>
              <a:t>günlük bakım ve temizliği ile </a:t>
            </a:r>
            <a:r>
              <a:rPr lang="tr-TR" altLang="en-US" dirty="0" smtClean="0"/>
              <a:t>yılda </a:t>
            </a:r>
            <a:r>
              <a:rPr lang="tr-TR" altLang="en-US" dirty="0"/>
              <a:t>bir de genel kontrol ile temizliği yapılacak ve onarımlardan sonra, tesisatın kuruluş karakteristiği bozulmayacaktır.</a:t>
            </a:r>
          </a:p>
        </p:txBody>
      </p:sp>
      <p:pic>
        <p:nvPicPr>
          <p:cNvPr id="38918" name="Picture 6" descr="DSC000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720975"/>
            <a:ext cx="23050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60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54806" y="512763"/>
            <a:ext cx="8243887" cy="788987"/>
          </a:xfrm>
        </p:spPr>
        <p:txBody>
          <a:bodyPr/>
          <a:lstStyle/>
          <a:p>
            <a:pPr eaLnBrk="1" hangingPunct="1"/>
            <a:r>
              <a:rPr lang="tr-TR" altLang="zh-CN" sz="3200" b="1" dirty="0" smtClean="0">
                <a:solidFill>
                  <a:srgbClr val="002060"/>
                </a:solidFill>
                <a:cs typeface="Arial" charset="0"/>
              </a:rPr>
              <a:t>İklimlendirme nedir ?</a:t>
            </a:r>
          </a:p>
        </p:txBody>
      </p:sp>
      <p:sp>
        <p:nvSpPr>
          <p:cNvPr id="40963" name="Text Box 3"/>
          <p:cNvSpPr txBox="1">
            <a:spLocks noChangeArrowheads="1"/>
          </p:cNvSpPr>
          <p:nvPr/>
        </p:nvSpPr>
        <p:spPr bwMode="auto">
          <a:xfrm>
            <a:off x="285750" y="1428750"/>
            <a:ext cx="85344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spcBef>
                <a:spcPct val="50000"/>
              </a:spcBef>
            </a:pPr>
            <a:r>
              <a:rPr lang="tr-TR" altLang="en-US" sz="2800">
                <a:latin typeface="Times New Roman" pitchFamily="18" charset="0"/>
              </a:rPr>
              <a:t>Kapalı bir ortamın sıcaklık, nem, temizlik ve hava hareketini insan sağlık ve konforuna veya yapılan endüstriyel işleme en uygun seviyelerde tutmak üzere bu kapalı ortamdaki havanın şartlandırılmasıdır.</a:t>
            </a:r>
          </a:p>
          <a:p>
            <a:pPr algn="just" eaLnBrk="1" hangingPunct="1">
              <a:lnSpc>
                <a:spcPct val="120000"/>
              </a:lnSpc>
              <a:spcBef>
                <a:spcPct val="50000"/>
              </a:spcBef>
            </a:pPr>
            <a:r>
              <a:rPr lang="tr-TR" altLang="en-US" sz="2800">
                <a:latin typeface="Times New Roman" pitchFamily="18" charset="0"/>
              </a:rPr>
              <a:t>İklimlendirme terimi İngilizce'deki </a:t>
            </a:r>
            <a:r>
              <a:rPr lang="tr-TR" altLang="en-US" sz="2800" u="sng">
                <a:latin typeface="Times New Roman" pitchFamily="18" charset="0"/>
              </a:rPr>
              <a:t>air condition</a:t>
            </a:r>
            <a:r>
              <a:rPr lang="tr-TR" altLang="en-US" sz="2800">
                <a:latin typeface="Times New Roman" pitchFamily="18" charset="0"/>
              </a:rPr>
              <a:t> (hava şartlandırılması) ve Almanca’daki </a:t>
            </a:r>
            <a:r>
              <a:rPr lang="tr-TR" altLang="en-US" sz="2800" u="sng">
                <a:latin typeface="Times New Roman" pitchFamily="18" charset="0"/>
              </a:rPr>
              <a:t>klima</a:t>
            </a:r>
            <a:r>
              <a:rPr lang="tr-TR" altLang="en-US" sz="2800">
                <a:latin typeface="Times New Roman" pitchFamily="18" charset="0"/>
              </a:rPr>
              <a:t> terimine karşılık gelir. Türkçe’de iklimlendirme ve klima terimlerinin her ikisi de kullanılmaktadır.</a:t>
            </a:r>
          </a:p>
        </p:txBody>
      </p:sp>
    </p:spTree>
    <p:extLst>
      <p:ext uri="{BB962C8B-B14F-4D97-AF65-F5344CB8AC3E}">
        <p14:creationId xmlns:p14="http://schemas.microsoft.com/office/powerpoint/2010/main" val="2872192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0038" y="379413"/>
            <a:ext cx="8243887" cy="701675"/>
          </a:xfrm>
        </p:spPr>
        <p:txBody>
          <a:bodyPr/>
          <a:lstStyle/>
          <a:p>
            <a:pPr eaLnBrk="1" hangingPunct="1"/>
            <a:r>
              <a:rPr lang="tr-TR" altLang="zh-CN" sz="3600" b="1" dirty="0" smtClean="0">
                <a:solidFill>
                  <a:srgbClr val="002060"/>
                </a:solidFill>
                <a:cs typeface="Arial" charset="0"/>
              </a:rPr>
              <a:t>İklimlendirmenin önemi</a:t>
            </a:r>
          </a:p>
        </p:txBody>
      </p:sp>
      <p:sp>
        <p:nvSpPr>
          <p:cNvPr id="41987" name="Text Box 3"/>
          <p:cNvSpPr txBox="1">
            <a:spLocks noChangeArrowheads="1"/>
          </p:cNvSpPr>
          <p:nvPr/>
        </p:nvSpPr>
        <p:spPr bwMode="auto">
          <a:xfrm>
            <a:off x="228600" y="974725"/>
            <a:ext cx="8686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ltLang="en-US" sz="2400">
                <a:latin typeface="Times New Roman" pitchFamily="18" charset="0"/>
              </a:rPr>
              <a:t>Dünyada kabul edilmiş araştırmalara göre, insanlar belli bir sıcaklık ve nem aralığında ve temiz havalı ortamlarda rahat etmektedirler. </a:t>
            </a:r>
          </a:p>
          <a:p>
            <a:pPr algn="just" eaLnBrk="1" hangingPunct="1">
              <a:spcBef>
                <a:spcPct val="50000"/>
              </a:spcBef>
            </a:pPr>
            <a:r>
              <a:rPr lang="tr-TR" altLang="en-US" sz="2400">
                <a:solidFill>
                  <a:srgbClr val="FF0000"/>
                </a:solidFill>
                <a:latin typeface="Times New Roman" pitchFamily="18" charset="0"/>
              </a:rPr>
              <a:t>Bu aralık </a:t>
            </a:r>
            <a:r>
              <a:rPr lang="tr-TR" altLang="en-US" sz="2400" b="1">
                <a:solidFill>
                  <a:srgbClr val="FF0000"/>
                </a:solidFill>
                <a:latin typeface="Times New Roman" pitchFamily="18" charset="0"/>
              </a:rPr>
              <a:t>konfor bölgesi</a:t>
            </a:r>
            <a:r>
              <a:rPr lang="tr-TR" altLang="en-US" sz="2400">
                <a:solidFill>
                  <a:srgbClr val="FF0000"/>
                </a:solidFill>
                <a:latin typeface="Times New Roman" pitchFamily="18" charset="0"/>
              </a:rPr>
              <a:t> olarak tanımlanmıştır (nem %30 ile %60, sıcaklık 20-27</a:t>
            </a:r>
            <a:r>
              <a:rPr lang="tr-TR" altLang="en-US" sz="2400" baseline="30000">
                <a:solidFill>
                  <a:srgbClr val="FF0000"/>
                </a:solidFill>
                <a:latin typeface="Times New Roman" pitchFamily="18" charset="0"/>
              </a:rPr>
              <a:t>0</a:t>
            </a:r>
            <a:r>
              <a:rPr lang="tr-TR" altLang="en-US" sz="2400">
                <a:solidFill>
                  <a:srgbClr val="FF0000"/>
                </a:solidFill>
                <a:latin typeface="Times New Roman" pitchFamily="18" charset="0"/>
              </a:rPr>
              <a:t>C). </a:t>
            </a:r>
          </a:p>
          <a:p>
            <a:pPr algn="just" eaLnBrk="1" hangingPunct="1">
              <a:spcBef>
                <a:spcPct val="50000"/>
              </a:spcBef>
            </a:pPr>
            <a:r>
              <a:rPr lang="tr-TR" altLang="en-US" sz="2400">
                <a:latin typeface="Times New Roman" pitchFamily="18" charset="0"/>
              </a:rPr>
              <a:t>Sıcaklığın gereğinden fazla veya az olmasının rahatsız edici olduğu açıktır. </a:t>
            </a:r>
          </a:p>
          <a:p>
            <a:pPr algn="just" eaLnBrk="1" hangingPunct="1">
              <a:spcBef>
                <a:spcPct val="50000"/>
              </a:spcBef>
            </a:pPr>
            <a:r>
              <a:rPr lang="tr-TR" altLang="en-US" sz="2400">
                <a:latin typeface="Times New Roman" pitchFamily="18" charset="0"/>
              </a:rPr>
              <a:t>Nem düzeyinin az olması boğaz kuruluğu, gözlerde yanma gibi rahatsızlıklara yol açmasının yanında, fazla nem de terlemeye ve bunaltıcı bir sıcaklık hissine neden olur. </a:t>
            </a:r>
          </a:p>
          <a:p>
            <a:pPr algn="just" eaLnBrk="1" hangingPunct="1">
              <a:spcBef>
                <a:spcPct val="50000"/>
              </a:spcBef>
            </a:pPr>
            <a:r>
              <a:rPr lang="tr-TR" altLang="en-US" sz="2400">
                <a:latin typeface="Times New Roman" pitchFamily="18" charset="0"/>
              </a:rPr>
              <a:t>Ayrıca ortamın havası temiz ve taze olmalıdır. Toz, duman, polen vd. zararlı maddelerin filtre edilmesi ve temiz havayı getirip kirli havayı götürecek bir hava dolaşımı  sağlanması gereklidir.</a:t>
            </a:r>
          </a:p>
        </p:txBody>
      </p:sp>
    </p:spTree>
    <p:extLst>
      <p:ext uri="{BB962C8B-B14F-4D97-AF65-F5344CB8AC3E}">
        <p14:creationId xmlns:p14="http://schemas.microsoft.com/office/powerpoint/2010/main" val="178342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42875"/>
            <a:ext cx="8229600" cy="857250"/>
          </a:xfrm>
        </p:spPr>
        <p:txBody>
          <a:bodyPr/>
          <a:lstStyle/>
          <a:p>
            <a:pPr eaLnBrk="1" hangingPunct="1"/>
            <a:r>
              <a:rPr lang="tr-TR" altLang="zh-CN" sz="3600" b="1" smtClean="0">
                <a:solidFill>
                  <a:srgbClr val="002060"/>
                </a:solidFill>
                <a:cs typeface="Arial" charset="0"/>
              </a:rPr>
              <a:t>WHO tarafından önerilen nem ve hava akım hızları;</a:t>
            </a:r>
          </a:p>
        </p:txBody>
      </p:sp>
      <p:sp>
        <p:nvSpPr>
          <p:cNvPr id="47107" name="Rectangle 3"/>
          <p:cNvSpPr>
            <a:spLocks noGrp="1" noChangeArrowheads="1"/>
          </p:cNvSpPr>
          <p:nvPr>
            <p:ph idx="1"/>
          </p:nvPr>
        </p:nvSpPr>
        <p:spPr>
          <a:xfrm>
            <a:off x="185738" y="1271588"/>
            <a:ext cx="8715375" cy="5143500"/>
          </a:xfrm>
        </p:spPr>
        <p:txBody>
          <a:bodyPr/>
          <a:lstStyle/>
          <a:p>
            <a:pPr eaLnBrk="1" hangingPunct="1">
              <a:lnSpc>
                <a:spcPct val="90000"/>
              </a:lnSpc>
            </a:pPr>
            <a:r>
              <a:rPr lang="tr-TR" altLang="en-US" sz="2400" dirty="0" smtClean="0"/>
              <a:t>Nem:	18.5 C de %45-65</a:t>
            </a:r>
          </a:p>
          <a:p>
            <a:pPr eaLnBrk="1" hangingPunct="1">
              <a:lnSpc>
                <a:spcPct val="90000"/>
              </a:lnSpc>
            </a:pPr>
            <a:r>
              <a:rPr lang="tr-TR" altLang="en-US" sz="2400" dirty="0" smtClean="0"/>
              <a:t>Hava Akım Hızı:</a:t>
            </a:r>
          </a:p>
          <a:p>
            <a:pPr eaLnBrk="1" hangingPunct="1">
              <a:lnSpc>
                <a:spcPct val="90000"/>
              </a:lnSpc>
              <a:buFontTx/>
              <a:buNone/>
            </a:pPr>
            <a:r>
              <a:rPr lang="tr-TR" altLang="en-US" sz="2400" dirty="0" smtClean="0"/>
              <a:t>		Rahatlatıcı     : 0.11-0.15 m/sn</a:t>
            </a:r>
          </a:p>
          <a:p>
            <a:pPr eaLnBrk="1" hangingPunct="1">
              <a:lnSpc>
                <a:spcPct val="90000"/>
              </a:lnSpc>
              <a:buFontTx/>
              <a:buNone/>
            </a:pPr>
            <a:r>
              <a:rPr lang="tr-TR" altLang="en-US" sz="2400" dirty="0" smtClean="0"/>
              <a:t>		Rahatsız edici:0.5 m/s</a:t>
            </a:r>
          </a:p>
          <a:p>
            <a:pPr eaLnBrk="1" hangingPunct="1">
              <a:lnSpc>
                <a:spcPct val="90000"/>
              </a:lnSpc>
            </a:pPr>
            <a:r>
              <a:rPr lang="tr-TR" altLang="en-US" sz="2400" dirty="0" smtClean="0"/>
              <a:t>Uluslar arası standartlara göre;</a:t>
            </a:r>
          </a:p>
          <a:p>
            <a:pPr eaLnBrk="1" hangingPunct="1">
              <a:lnSpc>
                <a:spcPct val="90000"/>
              </a:lnSpc>
            </a:pPr>
            <a:r>
              <a:rPr lang="tr-TR" altLang="en-US" sz="2400" dirty="0" smtClean="0"/>
              <a:t>Vücut sıcaklığının 38 C üzerine çıkmaması veya 1 saatte 1 C den fazla yükselmemesi önerilmektedir.</a:t>
            </a:r>
          </a:p>
          <a:p>
            <a:pPr eaLnBrk="1" hangingPunct="1"/>
            <a:r>
              <a:rPr lang="tr-TR" altLang="ja-JP" sz="2400" dirty="0" smtClean="0"/>
              <a:t>Hava akımı; oturarak yapılan çalışmalarda 0.3 m/sn, İnce işlerde 0.1 m/sn olması tercih edilmeli </a:t>
            </a:r>
            <a:endParaRPr lang="tr-TR" altLang="en-US" sz="2400" dirty="0" smtClean="0"/>
          </a:p>
        </p:txBody>
      </p:sp>
    </p:spTree>
    <p:extLst>
      <p:ext uri="{BB962C8B-B14F-4D97-AF65-F5344CB8AC3E}">
        <p14:creationId xmlns:p14="http://schemas.microsoft.com/office/powerpoint/2010/main" val="345934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33375" y="550863"/>
            <a:ext cx="8229600" cy="633412"/>
          </a:xfrm>
        </p:spPr>
        <p:txBody>
          <a:bodyPr rtlCol="0">
            <a:normAutofit/>
          </a:bodyPr>
          <a:lstStyle/>
          <a:p>
            <a:pPr eaLnBrk="1" fontAlgn="auto" hangingPunct="1">
              <a:spcAft>
                <a:spcPts val="0"/>
              </a:spcAft>
              <a:defRPr/>
            </a:pPr>
            <a:r>
              <a:rPr lang="tr-TR" sz="2800" b="1" dirty="0" smtClean="0">
                <a:solidFill>
                  <a:srgbClr val="002060"/>
                </a:solidFill>
              </a:rPr>
              <a:t>Havalandırmanın amaçları</a:t>
            </a:r>
          </a:p>
        </p:txBody>
      </p:sp>
      <p:sp>
        <p:nvSpPr>
          <p:cNvPr id="4099" name="2 İçerik Yer Tutucusu"/>
          <p:cNvSpPr>
            <a:spLocks noGrp="1"/>
          </p:cNvSpPr>
          <p:nvPr>
            <p:ph idx="1"/>
          </p:nvPr>
        </p:nvSpPr>
        <p:spPr>
          <a:xfrm>
            <a:off x="457200" y="1268413"/>
            <a:ext cx="8229600" cy="4525962"/>
          </a:xfrm>
        </p:spPr>
        <p:txBody>
          <a:bodyPr/>
          <a:lstStyle/>
          <a:p>
            <a:pPr marL="0" indent="0">
              <a:lnSpc>
                <a:spcPct val="150000"/>
              </a:lnSpc>
              <a:buNone/>
            </a:pPr>
            <a:r>
              <a:rPr lang="en-US" sz="1800" dirty="0" smtClean="0"/>
              <a:t>1- </a:t>
            </a:r>
            <a:r>
              <a:rPr lang="en-US" sz="1800" dirty="0" err="1"/>
              <a:t>Devamlı</a:t>
            </a:r>
            <a:r>
              <a:rPr lang="en-US" sz="1800" dirty="0"/>
              <a:t> </a:t>
            </a:r>
            <a:r>
              <a:rPr lang="en-US" sz="1800" dirty="0" err="1"/>
              <a:t>taze</a:t>
            </a:r>
            <a:r>
              <a:rPr lang="en-US" sz="1800" dirty="0"/>
              <a:t> </a:t>
            </a:r>
            <a:r>
              <a:rPr lang="en-US" sz="1800" dirty="0" err="1"/>
              <a:t>hava</a:t>
            </a:r>
            <a:r>
              <a:rPr lang="en-US" sz="1800" dirty="0"/>
              <a:t> </a:t>
            </a:r>
            <a:r>
              <a:rPr lang="en-US" sz="1800" dirty="0" err="1"/>
              <a:t>saglanması</a:t>
            </a:r>
            <a:r>
              <a:rPr lang="en-US" sz="1800" dirty="0"/>
              <a:t>, </a:t>
            </a:r>
            <a:r>
              <a:rPr lang="en-US" sz="1800" dirty="0" err="1"/>
              <a:t>ortam</a:t>
            </a:r>
            <a:r>
              <a:rPr lang="en-US" sz="1800" dirty="0"/>
              <a:t> </a:t>
            </a:r>
            <a:r>
              <a:rPr lang="en-US" sz="1800" dirty="0" err="1"/>
              <a:t>havasının</a:t>
            </a:r>
            <a:r>
              <a:rPr lang="en-US" sz="1800" dirty="0"/>
              <a:t> </a:t>
            </a:r>
            <a:r>
              <a:rPr lang="en-US" sz="1800" dirty="0" err="1"/>
              <a:t>sürekli</a:t>
            </a:r>
            <a:r>
              <a:rPr lang="en-US" sz="1800" dirty="0"/>
              <a:t> </a:t>
            </a:r>
            <a:r>
              <a:rPr lang="en-US" sz="1800" dirty="0" err="1"/>
              <a:t>yenilenmesi</a:t>
            </a:r>
            <a:endParaRPr lang="en-US" sz="1800" dirty="0"/>
          </a:p>
          <a:p>
            <a:pPr marL="0" indent="0">
              <a:lnSpc>
                <a:spcPct val="150000"/>
              </a:lnSpc>
              <a:buNone/>
            </a:pPr>
            <a:r>
              <a:rPr lang="en-US" sz="1800" dirty="0"/>
              <a:t>2- </a:t>
            </a:r>
            <a:r>
              <a:rPr lang="en-US" sz="1800" dirty="0" err="1"/>
              <a:t>Sıcaklık</a:t>
            </a:r>
            <a:r>
              <a:rPr lang="en-US" sz="1800" dirty="0"/>
              <a:t> </a:t>
            </a:r>
            <a:r>
              <a:rPr lang="en-US" sz="1800" dirty="0" err="1"/>
              <a:t>ve</a:t>
            </a:r>
            <a:r>
              <a:rPr lang="en-US" sz="1800" dirty="0"/>
              <a:t> </a:t>
            </a:r>
            <a:r>
              <a:rPr lang="en-US" sz="1800" dirty="0" err="1"/>
              <a:t>nemin</a:t>
            </a:r>
            <a:r>
              <a:rPr lang="en-US" sz="1800" dirty="0"/>
              <a:t> </a:t>
            </a:r>
            <a:r>
              <a:rPr lang="en-US" sz="1800" dirty="0" err="1"/>
              <a:t>konfor</a:t>
            </a:r>
            <a:r>
              <a:rPr lang="en-US" sz="1800" dirty="0"/>
              <a:t> </a:t>
            </a:r>
            <a:r>
              <a:rPr lang="en-US" sz="1800" dirty="0" err="1"/>
              <a:t>seviyesinde</a:t>
            </a:r>
            <a:r>
              <a:rPr lang="en-US" sz="1800" dirty="0"/>
              <a:t> </a:t>
            </a:r>
            <a:r>
              <a:rPr lang="en-US" sz="1800" dirty="0" err="1"/>
              <a:t>tutulması</a:t>
            </a:r>
            <a:endParaRPr lang="en-US" sz="1800" dirty="0"/>
          </a:p>
          <a:p>
            <a:pPr marL="0" indent="0">
              <a:lnSpc>
                <a:spcPct val="150000"/>
              </a:lnSpc>
              <a:buNone/>
            </a:pPr>
            <a:r>
              <a:rPr lang="en-US" sz="1800" dirty="0"/>
              <a:t>3- </a:t>
            </a:r>
            <a:r>
              <a:rPr lang="en-US" sz="1800" dirty="0" err="1">
                <a:solidFill>
                  <a:srgbClr val="FF0000"/>
                </a:solidFill>
              </a:rPr>
              <a:t>Yangın</a:t>
            </a:r>
            <a:r>
              <a:rPr lang="en-US" sz="1800" dirty="0">
                <a:solidFill>
                  <a:srgbClr val="FF0000"/>
                </a:solidFill>
              </a:rPr>
              <a:t> </a:t>
            </a:r>
            <a:r>
              <a:rPr lang="en-US" sz="1800" dirty="0" err="1">
                <a:solidFill>
                  <a:srgbClr val="FF0000"/>
                </a:solidFill>
              </a:rPr>
              <a:t>ve</a:t>
            </a:r>
            <a:r>
              <a:rPr lang="en-US" sz="1800" dirty="0">
                <a:solidFill>
                  <a:srgbClr val="FF0000"/>
                </a:solidFill>
              </a:rPr>
              <a:t> </a:t>
            </a:r>
            <a:r>
              <a:rPr lang="en-US" sz="1800" dirty="0" err="1">
                <a:solidFill>
                  <a:srgbClr val="FF0000"/>
                </a:solidFill>
              </a:rPr>
              <a:t>patlama</a:t>
            </a:r>
            <a:r>
              <a:rPr lang="en-US" sz="1800" dirty="0">
                <a:solidFill>
                  <a:srgbClr val="FF0000"/>
                </a:solidFill>
              </a:rPr>
              <a:t> </a:t>
            </a:r>
            <a:r>
              <a:rPr lang="en-US" sz="1800" dirty="0" err="1">
                <a:solidFill>
                  <a:srgbClr val="FF0000"/>
                </a:solidFill>
              </a:rPr>
              <a:t>tehlikelerinin</a:t>
            </a:r>
            <a:r>
              <a:rPr lang="en-US" sz="1800" dirty="0">
                <a:solidFill>
                  <a:srgbClr val="FF0000"/>
                </a:solidFill>
              </a:rPr>
              <a:t> </a:t>
            </a:r>
            <a:r>
              <a:rPr lang="en-US" sz="1800" dirty="0" err="1">
                <a:solidFill>
                  <a:srgbClr val="FF0000"/>
                </a:solidFill>
              </a:rPr>
              <a:t>azaltılması</a:t>
            </a:r>
            <a:endParaRPr lang="en-US" sz="1800" dirty="0">
              <a:solidFill>
                <a:srgbClr val="FF0000"/>
              </a:solidFill>
            </a:endParaRPr>
          </a:p>
          <a:p>
            <a:pPr marL="0" indent="0">
              <a:lnSpc>
                <a:spcPct val="150000"/>
              </a:lnSpc>
              <a:buNone/>
            </a:pPr>
            <a:r>
              <a:rPr lang="en-US" sz="1800" dirty="0"/>
              <a:t>4- </a:t>
            </a:r>
            <a:r>
              <a:rPr lang="en-US" sz="1800" dirty="0" err="1"/>
              <a:t>Kirleticilerin</a:t>
            </a:r>
            <a:r>
              <a:rPr lang="en-US" sz="1800" dirty="0"/>
              <a:t> </a:t>
            </a:r>
            <a:r>
              <a:rPr lang="en-US" sz="1800" dirty="0" err="1"/>
              <a:t>ortadan</a:t>
            </a:r>
            <a:r>
              <a:rPr lang="en-US" sz="1800" dirty="0"/>
              <a:t> </a:t>
            </a:r>
            <a:r>
              <a:rPr lang="en-US" sz="1800" dirty="0" err="1"/>
              <a:t>kaldırılması</a:t>
            </a:r>
            <a:r>
              <a:rPr lang="en-US" sz="1800" dirty="0"/>
              <a:t> </a:t>
            </a:r>
            <a:r>
              <a:rPr lang="en-US" sz="1800" dirty="0" err="1"/>
              <a:t>ya</a:t>
            </a:r>
            <a:r>
              <a:rPr lang="en-US" sz="1800" dirty="0"/>
              <a:t> da </a:t>
            </a:r>
            <a:r>
              <a:rPr lang="en-US" sz="1800" dirty="0" err="1"/>
              <a:t>seyreltilmesi</a:t>
            </a:r>
            <a:endParaRPr lang="en-US" sz="1800" dirty="0"/>
          </a:p>
          <a:p>
            <a:pPr marL="0" indent="0">
              <a:lnSpc>
                <a:spcPct val="150000"/>
              </a:lnSpc>
              <a:buNone/>
            </a:pPr>
            <a:r>
              <a:rPr lang="en-US" sz="1800" dirty="0"/>
              <a:t>5- </a:t>
            </a:r>
            <a:r>
              <a:rPr lang="en-US" sz="1800" dirty="0" err="1"/>
              <a:t>Ortamlarda</a:t>
            </a:r>
            <a:r>
              <a:rPr lang="en-US" sz="1800" dirty="0"/>
              <a:t> </a:t>
            </a:r>
            <a:r>
              <a:rPr lang="en-US" sz="1800" dirty="0" err="1"/>
              <a:t>istenmeyen</a:t>
            </a:r>
            <a:r>
              <a:rPr lang="en-US" sz="1800" dirty="0"/>
              <a:t> </a:t>
            </a:r>
            <a:r>
              <a:rPr lang="en-US" sz="1800" dirty="0" err="1"/>
              <a:t>hava</a:t>
            </a:r>
            <a:r>
              <a:rPr lang="en-US" sz="1800" dirty="0"/>
              <a:t> </a:t>
            </a:r>
            <a:r>
              <a:rPr lang="en-US" sz="1800" dirty="0" err="1"/>
              <a:t>akımlarının</a:t>
            </a:r>
            <a:r>
              <a:rPr lang="en-US" sz="1800" dirty="0"/>
              <a:t> </a:t>
            </a:r>
            <a:r>
              <a:rPr lang="en-US" sz="1800" dirty="0" err="1"/>
              <a:t>olusmasını</a:t>
            </a:r>
            <a:r>
              <a:rPr lang="en-US" sz="1800" dirty="0"/>
              <a:t> </a:t>
            </a:r>
            <a:r>
              <a:rPr lang="en-US" sz="1800" dirty="0" err="1"/>
              <a:t>engellemek</a:t>
            </a:r>
            <a:r>
              <a:rPr lang="en-US" sz="1800" dirty="0"/>
              <a:t> </a:t>
            </a:r>
            <a:r>
              <a:rPr lang="en-US" sz="1800" dirty="0" err="1"/>
              <a:t>üzere</a:t>
            </a:r>
            <a:r>
              <a:rPr lang="en-US" sz="1800" dirty="0"/>
              <a:t> (</a:t>
            </a:r>
            <a:r>
              <a:rPr lang="en-US" sz="1800" dirty="0" err="1"/>
              <a:t>Örnegin</a:t>
            </a:r>
            <a:r>
              <a:rPr lang="en-US" sz="1800" dirty="0"/>
              <a:t>, </a:t>
            </a:r>
            <a:r>
              <a:rPr lang="en-US" sz="1800" dirty="0" err="1" smtClean="0"/>
              <a:t>pis</a:t>
            </a:r>
            <a:r>
              <a:rPr lang="tr-TR" sz="1800" dirty="0" smtClean="0"/>
              <a:t> </a:t>
            </a:r>
            <a:r>
              <a:rPr lang="en-US" sz="1800" dirty="0" err="1" smtClean="0"/>
              <a:t>kokuların</a:t>
            </a:r>
            <a:r>
              <a:rPr lang="en-US" sz="1800" dirty="0" smtClean="0"/>
              <a:t> </a:t>
            </a:r>
            <a:r>
              <a:rPr lang="en-US" sz="1800" dirty="0" err="1"/>
              <a:t>yayılması</a:t>
            </a:r>
            <a:r>
              <a:rPr lang="en-US" sz="1800" dirty="0"/>
              <a:t>), </a:t>
            </a:r>
            <a:r>
              <a:rPr lang="en-US" sz="1800" dirty="0" err="1"/>
              <a:t>birçok</a:t>
            </a:r>
            <a:r>
              <a:rPr lang="en-US" sz="1800" dirty="0"/>
              <a:t> </a:t>
            </a:r>
            <a:r>
              <a:rPr lang="en-US" sz="1800" dirty="0" err="1"/>
              <a:t>durumda</a:t>
            </a:r>
            <a:r>
              <a:rPr lang="en-US" sz="1800" dirty="0"/>
              <a:t> </a:t>
            </a:r>
            <a:r>
              <a:rPr lang="en-US" sz="1800" dirty="0" err="1"/>
              <a:t>ortamlara</a:t>
            </a:r>
            <a:r>
              <a:rPr lang="en-US" sz="1800" dirty="0"/>
              <a:t> </a:t>
            </a:r>
            <a:r>
              <a:rPr lang="en-US" sz="1800" dirty="0" err="1"/>
              <a:t>veya</a:t>
            </a:r>
            <a:r>
              <a:rPr lang="en-US" sz="1800" dirty="0"/>
              <a:t> dıs </a:t>
            </a:r>
            <a:r>
              <a:rPr lang="en-US" sz="1800" dirty="0" err="1"/>
              <a:t>havaya</a:t>
            </a:r>
            <a:r>
              <a:rPr lang="en-US" sz="1800" dirty="0"/>
              <a:t> </a:t>
            </a:r>
            <a:r>
              <a:rPr lang="en-US" sz="1800" dirty="0" err="1"/>
              <a:t>karsı</a:t>
            </a:r>
            <a:r>
              <a:rPr lang="en-US" sz="1800" dirty="0"/>
              <a:t> </a:t>
            </a:r>
            <a:r>
              <a:rPr lang="en-US" sz="1800" dirty="0" err="1" smtClean="0"/>
              <a:t>ortamın</a:t>
            </a:r>
            <a:r>
              <a:rPr lang="tr-TR" sz="1800" dirty="0" smtClean="0"/>
              <a:t> </a:t>
            </a:r>
            <a:r>
              <a:rPr lang="en-US" sz="1800" dirty="0" err="1" smtClean="0"/>
              <a:t>negatif</a:t>
            </a:r>
            <a:r>
              <a:rPr lang="en-US" sz="1800" dirty="0" smtClean="0"/>
              <a:t> </a:t>
            </a:r>
            <a:r>
              <a:rPr lang="en-US" sz="1800" dirty="0" err="1"/>
              <a:t>basınç</a:t>
            </a:r>
            <a:r>
              <a:rPr lang="en-US" sz="1800" dirty="0"/>
              <a:t> (</a:t>
            </a:r>
            <a:r>
              <a:rPr lang="en-US" sz="1800" dirty="0" err="1"/>
              <a:t>vakumlu</a:t>
            </a:r>
            <a:r>
              <a:rPr lang="en-US" sz="1800" dirty="0"/>
              <a:t> </a:t>
            </a:r>
            <a:r>
              <a:rPr lang="en-US" sz="1800" dirty="0" err="1"/>
              <a:t>havalandırma</a:t>
            </a:r>
            <a:r>
              <a:rPr lang="en-US" sz="1800" dirty="0"/>
              <a:t>) </a:t>
            </a:r>
            <a:r>
              <a:rPr lang="en-US" sz="1800" dirty="0" err="1"/>
              <a:t>veya</a:t>
            </a:r>
            <a:r>
              <a:rPr lang="en-US" sz="1800" dirty="0"/>
              <a:t> </a:t>
            </a:r>
            <a:r>
              <a:rPr lang="en-US" sz="1800" dirty="0" err="1"/>
              <a:t>pozitif</a:t>
            </a:r>
            <a:r>
              <a:rPr lang="en-US" sz="1800" dirty="0"/>
              <a:t> </a:t>
            </a:r>
            <a:r>
              <a:rPr lang="en-US" sz="1800" dirty="0" err="1"/>
              <a:t>basınç</a:t>
            </a:r>
            <a:r>
              <a:rPr lang="en-US" sz="1800" dirty="0"/>
              <a:t> (</a:t>
            </a:r>
            <a:r>
              <a:rPr lang="en-US" sz="1800" dirty="0" err="1"/>
              <a:t>basınçlı</a:t>
            </a:r>
            <a:r>
              <a:rPr lang="en-US" sz="1800" dirty="0"/>
              <a:t> </a:t>
            </a:r>
            <a:r>
              <a:rPr lang="en-US" sz="1800" dirty="0" err="1" smtClean="0"/>
              <a:t>havalandırma</a:t>
            </a:r>
            <a:r>
              <a:rPr lang="en-US" sz="1800" dirty="0" smtClean="0"/>
              <a:t>)</a:t>
            </a:r>
            <a:r>
              <a:rPr lang="tr-TR" sz="1800" dirty="0" smtClean="0"/>
              <a:t> </a:t>
            </a:r>
            <a:r>
              <a:rPr lang="en-US" sz="1800" dirty="0" err="1" smtClean="0"/>
              <a:t>altında</a:t>
            </a:r>
            <a:r>
              <a:rPr lang="en-US" sz="1800" dirty="0" smtClean="0"/>
              <a:t> </a:t>
            </a:r>
            <a:r>
              <a:rPr lang="en-US" sz="1800" dirty="0" err="1"/>
              <a:t>tutulmasının</a:t>
            </a:r>
            <a:r>
              <a:rPr lang="en-US" sz="1800" dirty="0"/>
              <a:t> </a:t>
            </a:r>
            <a:r>
              <a:rPr lang="en-US" sz="1800" dirty="0" err="1" smtClean="0"/>
              <a:t>saglanması</a:t>
            </a:r>
            <a:r>
              <a:rPr lang="tr-TR" sz="1800" dirty="0" smtClean="0"/>
              <a:t> </a:t>
            </a:r>
            <a:r>
              <a:rPr lang="en-US" sz="1800" dirty="0" err="1" smtClean="0"/>
              <a:t>hedeflenir</a:t>
            </a:r>
            <a:r>
              <a:rPr lang="en-US" sz="1800" dirty="0"/>
              <a:t>.</a:t>
            </a:r>
            <a:endParaRPr lang="tr-TR" altLang="en-US" sz="1800" dirty="0" smtClean="0"/>
          </a:p>
        </p:txBody>
      </p:sp>
    </p:spTree>
    <p:extLst>
      <p:ext uri="{BB962C8B-B14F-4D97-AF65-F5344CB8AC3E}">
        <p14:creationId xmlns:p14="http://schemas.microsoft.com/office/powerpoint/2010/main" val="270286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25487"/>
          </a:xfrm>
        </p:spPr>
        <p:txBody>
          <a:bodyPr/>
          <a:lstStyle/>
          <a:p>
            <a:pPr eaLnBrk="1" hangingPunct="1"/>
            <a:r>
              <a:rPr lang="tr-TR" altLang="ja-JP" sz="3600" b="1" smtClean="0">
                <a:solidFill>
                  <a:srgbClr val="002060"/>
                </a:solidFill>
                <a:cs typeface="Arial" charset="0"/>
              </a:rPr>
              <a:t>Efektif Sıcaklık:</a:t>
            </a:r>
          </a:p>
        </p:txBody>
      </p:sp>
      <p:sp>
        <p:nvSpPr>
          <p:cNvPr id="48131" name="Rectangle 3"/>
          <p:cNvSpPr>
            <a:spLocks noGrp="1" noChangeArrowheads="1"/>
          </p:cNvSpPr>
          <p:nvPr>
            <p:ph idx="1"/>
          </p:nvPr>
        </p:nvSpPr>
        <p:spPr/>
        <p:txBody>
          <a:bodyPr/>
          <a:lstStyle/>
          <a:p>
            <a:pPr eaLnBrk="1" hangingPunct="1">
              <a:lnSpc>
                <a:spcPct val="90000"/>
              </a:lnSpc>
              <a:buFontTx/>
              <a:buNone/>
            </a:pPr>
            <a:r>
              <a:rPr lang="tr-TR" altLang="ja-JP" sz="2800" dirty="0" smtClean="0"/>
              <a:t>   Hava sıcaklığı, havanın nem oranı ve hava akım hızının beraberce kişi üzerinde yarattığı sıcaklık etkisine </a:t>
            </a:r>
            <a:r>
              <a:rPr lang="tr-TR" altLang="ja-JP" sz="2800" b="1" dirty="0" smtClean="0">
                <a:solidFill>
                  <a:srgbClr val="FF0000"/>
                </a:solidFill>
              </a:rPr>
              <a:t>efektif sıcaklık</a:t>
            </a:r>
            <a:r>
              <a:rPr lang="tr-TR" altLang="ja-JP" sz="2800" dirty="0" smtClean="0">
                <a:solidFill>
                  <a:srgbClr val="FF0000"/>
                </a:solidFill>
              </a:rPr>
              <a:t> </a:t>
            </a:r>
            <a:r>
              <a:rPr lang="tr-TR" altLang="ja-JP" sz="2800" dirty="0" smtClean="0"/>
              <a:t>denir.</a:t>
            </a:r>
          </a:p>
          <a:p>
            <a:pPr eaLnBrk="1" hangingPunct="1">
              <a:lnSpc>
                <a:spcPct val="90000"/>
              </a:lnSpc>
            </a:pPr>
            <a:r>
              <a:rPr lang="tr-TR" altLang="ja-JP" sz="2800" dirty="0" smtClean="0"/>
              <a:t>32C sıcaklık %25 nem oranı ve 0,1 m/</a:t>
            </a:r>
            <a:r>
              <a:rPr lang="tr-TR" altLang="ja-JP" sz="2800" dirty="0" err="1" smtClean="0"/>
              <a:t>sn</a:t>
            </a:r>
            <a:r>
              <a:rPr lang="tr-TR" altLang="ja-JP" sz="2800" dirty="0" smtClean="0"/>
              <a:t> hava akım ortam ile</a:t>
            </a:r>
          </a:p>
          <a:p>
            <a:pPr eaLnBrk="1" hangingPunct="1">
              <a:lnSpc>
                <a:spcPct val="90000"/>
              </a:lnSpc>
            </a:pPr>
            <a:r>
              <a:rPr lang="tr-TR" altLang="ja-JP" sz="2800" dirty="0" smtClean="0"/>
              <a:t>27C sıcaklık %75 nem oranı ve 0,1 m/</a:t>
            </a:r>
            <a:r>
              <a:rPr lang="tr-TR" altLang="ja-JP" sz="2800" dirty="0" err="1" smtClean="0"/>
              <a:t>sn</a:t>
            </a:r>
            <a:r>
              <a:rPr lang="tr-TR" altLang="ja-JP" sz="2800" dirty="0" smtClean="0"/>
              <a:t> hava akım ortam çalışanlar üzerinde aynı sıcaklık etkisi yaratır.</a:t>
            </a:r>
            <a:endParaRPr lang="tr-TR" altLang="en-US" sz="2800" dirty="0" smtClean="0"/>
          </a:p>
        </p:txBody>
      </p:sp>
    </p:spTree>
    <p:extLst>
      <p:ext uri="{BB962C8B-B14F-4D97-AF65-F5344CB8AC3E}">
        <p14:creationId xmlns:p14="http://schemas.microsoft.com/office/powerpoint/2010/main" val="25482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796925"/>
          </a:xfrm>
        </p:spPr>
        <p:txBody>
          <a:bodyPr/>
          <a:lstStyle/>
          <a:p>
            <a:pPr eaLnBrk="1" hangingPunct="1"/>
            <a:r>
              <a:rPr lang="tr-TR" altLang="ja-JP" sz="3600" b="1" smtClean="0">
                <a:solidFill>
                  <a:srgbClr val="002060"/>
                </a:solidFill>
                <a:cs typeface="Arial" charset="0"/>
              </a:rPr>
              <a:t>Yüksek sıcaklıkta;</a:t>
            </a:r>
          </a:p>
        </p:txBody>
      </p:sp>
      <p:sp>
        <p:nvSpPr>
          <p:cNvPr id="49155" name="Rectangle 3"/>
          <p:cNvSpPr>
            <a:spLocks noGrp="1" noChangeArrowheads="1"/>
          </p:cNvSpPr>
          <p:nvPr>
            <p:ph idx="1"/>
          </p:nvPr>
        </p:nvSpPr>
        <p:spPr>
          <a:xfrm>
            <a:off x="457200" y="1214438"/>
            <a:ext cx="8229600" cy="4525962"/>
          </a:xfrm>
        </p:spPr>
        <p:txBody>
          <a:bodyPr/>
          <a:lstStyle/>
          <a:p>
            <a:pPr eaLnBrk="1" hangingPunct="1"/>
            <a:r>
              <a:rPr lang="tr-TR" altLang="ja-JP" sz="2800" smtClean="0"/>
              <a:t>Nabız yükselir</a:t>
            </a:r>
          </a:p>
          <a:p>
            <a:pPr eaLnBrk="1" hangingPunct="1"/>
            <a:r>
              <a:rPr lang="tr-TR" altLang="ja-JP" sz="2800" smtClean="0"/>
              <a:t>Sinirlilik duygusu artar</a:t>
            </a:r>
          </a:p>
          <a:p>
            <a:pPr eaLnBrk="1" hangingPunct="1"/>
            <a:r>
              <a:rPr lang="tr-TR" altLang="ja-JP" sz="2800" smtClean="0"/>
              <a:t>Kan dolaşımı hızlanır</a:t>
            </a:r>
          </a:p>
          <a:p>
            <a:pPr eaLnBrk="1" hangingPunct="1"/>
            <a:r>
              <a:rPr lang="tr-TR" altLang="ja-JP" sz="2800" smtClean="0"/>
              <a:t>Terleme artar</a:t>
            </a:r>
          </a:p>
          <a:p>
            <a:pPr eaLnBrk="1" hangingPunct="1"/>
            <a:r>
              <a:rPr lang="tr-TR" altLang="ja-JP" sz="2800" smtClean="0"/>
              <a:t>Tuz ve sıvı kaybı meydana gelir</a:t>
            </a:r>
          </a:p>
          <a:p>
            <a:pPr lvl="2" eaLnBrk="1" hangingPunct="1"/>
            <a:r>
              <a:rPr lang="tr-TR" altLang="ja-JP" sz="2000" smtClean="0"/>
              <a:t>Isı krampları</a:t>
            </a:r>
          </a:p>
          <a:p>
            <a:pPr lvl="2" eaLnBrk="1" hangingPunct="1"/>
            <a:r>
              <a:rPr lang="tr-TR" altLang="ja-JP" sz="2000" smtClean="0"/>
              <a:t>Susuzluk duygusu</a:t>
            </a:r>
          </a:p>
          <a:p>
            <a:pPr eaLnBrk="1" hangingPunct="1"/>
            <a:r>
              <a:rPr lang="tr-TR" altLang="ja-JP" sz="2800" smtClean="0"/>
              <a:t>Dikkat azalması</a:t>
            </a:r>
          </a:p>
          <a:p>
            <a:pPr eaLnBrk="1" hangingPunct="1"/>
            <a:r>
              <a:rPr lang="tr-TR" altLang="ja-JP" sz="2800" smtClean="0"/>
              <a:t>Fiziksel ve zihinsel verim düşüklüğü</a:t>
            </a:r>
          </a:p>
          <a:p>
            <a:pPr eaLnBrk="1" hangingPunct="1"/>
            <a:endParaRPr lang="tr-TR" altLang="en-US" sz="2800" smtClean="0"/>
          </a:p>
        </p:txBody>
      </p:sp>
    </p:spTree>
    <p:extLst>
      <p:ext uri="{BB962C8B-B14F-4D97-AF65-F5344CB8AC3E}">
        <p14:creationId xmlns:p14="http://schemas.microsoft.com/office/powerpoint/2010/main" val="370016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14313"/>
            <a:ext cx="8229600" cy="725487"/>
          </a:xfrm>
        </p:spPr>
        <p:txBody>
          <a:bodyPr/>
          <a:lstStyle/>
          <a:p>
            <a:pPr eaLnBrk="1" hangingPunct="1"/>
            <a:r>
              <a:rPr lang="tr-TR" altLang="ja-JP" sz="3600" b="1" smtClean="0">
                <a:solidFill>
                  <a:srgbClr val="002060"/>
                </a:solidFill>
                <a:cs typeface="Arial" charset="0"/>
              </a:rPr>
              <a:t>Düşük Sıcaklıkta;</a:t>
            </a:r>
          </a:p>
        </p:txBody>
      </p:sp>
      <p:sp>
        <p:nvSpPr>
          <p:cNvPr id="50179" name="Rectangle 3"/>
          <p:cNvSpPr>
            <a:spLocks noGrp="1" noChangeArrowheads="1"/>
          </p:cNvSpPr>
          <p:nvPr>
            <p:ph idx="1"/>
          </p:nvPr>
        </p:nvSpPr>
        <p:spPr>
          <a:xfrm>
            <a:off x="357188" y="1285875"/>
            <a:ext cx="8229600" cy="4525963"/>
          </a:xfrm>
        </p:spPr>
        <p:txBody>
          <a:bodyPr/>
          <a:lstStyle/>
          <a:p>
            <a:pPr eaLnBrk="1" hangingPunct="1">
              <a:lnSpc>
                <a:spcPct val="90000"/>
              </a:lnSpc>
            </a:pPr>
            <a:r>
              <a:rPr lang="tr-TR" altLang="ja-JP" sz="2800" dirty="0" smtClean="0"/>
              <a:t>Soğuk algınlıkları</a:t>
            </a:r>
          </a:p>
          <a:p>
            <a:pPr eaLnBrk="1" hangingPunct="1">
              <a:lnSpc>
                <a:spcPct val="90000"/>
              </a:lnSpc>
            </a:pPr>
            <a:r>
              <a:rPr lang="tr-TR" altLang="ja-JP" sz="2800" dirty="0" smtClean="0"/>
              <a:t>Donma</a:t>
            </a:r>
          </a:p>
          <a:p>
            <a:pPr eaLnBrk="1" hangingPunct="1">
              <a:lnSpc>
                <a:spcPct val="90000"/>
              </a:lnSpc>
            </a:pPr>
            <a:r>
              <a:rPr lang="tr-TR" altLang="ja-JP" sz="2800" dirty="0" smtClean="0"/>
              <a:t>Soğuk yanıkları</a:t>
            </a:r>
          </a:p>
          <a:p>
            <a:pPr eaLnBrk="1" hangingPunct="1">
              <a:lnSpc>
                <a:spcPct val="90000"/>
              </a:lnSpc>
            </a:pPr>
            <a:r>
              <a:rPr lang="tr-TR" altLang="ja-JP" sz="2800" dirty="0" smtClean="0"/>
              <a:t>Dikkat azalması</a:t>
            </a:r>
          </a:p>
          <a:p>
            <a:pPr lvl="2" eaLnBrk="1" hangingPunct="1">
              <a:lnSpc>
                <a:spcPct val="90000"/>
              </a:lnSpc>
            </a:pPr>
            <a:r>
              <a:rPr lang="tr-TR" altLang="ja-JP" sz="2800" dirty="0" smtClean="0"/>
              <a:t>Hata artışı</a:t>
            </a:r>
          </a:p>
          <a:p>
            <a:pPr lvl="2" eaLnBrk="1" hangingPunct="1">
              <a:lnSpc>
                <a:spcPct val="90000"/>
              </a:lnSpc>
            </a:pPr>
            <a:r>
              <a:rPr lang="tr-TR" altLang="ja-JP" sz="2800" dirty="0" smtClean="0"/>
              <a:t>İş kaza riski artışı</a:t>
            </a:r>
          </a:p>
          <a:p>
            <a:pPr eaLnBrk="1" hangingPunct="1">
              <a:lnSpc>
                <a:spcPct val="90000"/>
              </a:lnSpc>
            </a:pPr>
            <a:r>
              <a:rPr lang="tr-TR" altLang="ja-JP" sz="2800" dirty="0" smtClean="0"/>
              <a:t>El ayak parmaklarındaki donma,</a:t>
            </a:r>
          </a:p>
          <a:p>
            <a:pPr eaLnBrk="1" hangingPunct="1">
              <a:lnSpc>
                <a:spcPct val="90000"/>
              </a:lnSpc>
              <a:buFontTx/>
              <a:buNone/>
            </a:pPr>
            <a:r>
              <a:rPr lang="tr-TR" altLang="ja-JP" sz="2800" dirty="0" smtClean="0"/>
              <a:t> 	nedeni ile verim düşer ve tepki yeteneği azalmış olur.</a:t>
            </a:r>
            <a:endParaRPr lang="tr-TR" altLang="en-US" sz="2800" dirty="0" smtClean="0"/>
          </a:p>
        </p:txBody>
      </p:sp>
    </p:spTree>
    <p:extLst>
      <p:ext uri="{BB962C8B-B14F-4D97-AF65-F5344CB8AC3E}">
        <p14:creationId xmlns:p14="http://schemas.microsoft.com/office/powerpoint/2010/main" val="148954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42900" y="585788"/>
            <a:ext cx="8229600" cy="725487"/>
          </a:xfrm>
        </p:spPr>
        <p:txBody>
          <a:bodyPr/>
          <a:lstStyle/>
          <a:p>
            <a:pPr eaLnBrk="1" hangingPunct="1"/>
            <a:r>
              <a:rPr lang="tr-TR" altLang="ja-JP" sz="2800" b="1" dirty="0" smtClean="0">
                <a:solidFill>
                  <a:srgbClr val="002060"/>
                </a:solidFill>
                <a:cs typeface="Arial" charset="0"/>
              </a:rPr>
              <a:t>Ortam Sıcaklığı ile iş kazalarının ilişkisi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43464494"/>
              </p:ext>
            </p:extLst>
          </p:nvPr>
        </p:nvGraphicFramePr>
        <p:xfrm>
          <a:off x="295275" y="1489075"/>
          <a:ext cx="8524875" cy="4313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35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654050"/>
          </a:xfrm>
        </p:spPr>
        <p:txBody>
          <a:bodyPr/>
          <a:lstStyle/>
          <a:p>
            <a:pPr eaLnBrk="1" hangingPunct="1"/>
            <a:r>
              <a:rPr lang="tr-TR" altLang="ja-JP" sz="3600" b="1" smtClean="0">
                <a:solidFill>
                  <a:srgbClr val="002060"/>
                </a:solidFill>
                <a:cs typeface="Arial" charset="0"/>
              </a:rPr>
              <a:t>İklimlendirme ile soğutma ilişkisi</a:t>
            </a:r>
          </a:p>
        </p:txBody>
      </p:sp>
      <p:sp>
        <p:nvSpPr>
          <p:cNvPr id="53251" name="Oval 3"/>
          <p:cNvSpPr>
            <a:spLocks noChangeArrowheads="1"/>
          </p:cNvSpPr>
          <p:nvPr/>
        </p:nvSpPr>
        <p:spPr bwMode="auto">
          <a:xfrm>
            <a:off x="611188" y="2565400"/>
            <a:ext cx="5472112" cy="2447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3252" name="Oval 4"/>
          <p:cNvSpPr>
            <a:spLocks noChangeArrowheads="1"/>
          </p:cNvSpPr>
          <p:nvPr/>
        </p:nvSpPr>
        <p:spPr bwMode="auto">
          <a:xfrm>
            <a:off x="3419475" y="2565400"/>
            <a:ext cx="5329238" cy="2447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3253" name="Text Box 5"/>
          <p:cNvSpPr txBox="1">
            <a:spLocks noChangeArrowheads="1"/>
          </p:cNvSpPr>
          <p:nvPr/>
        </p:nvSpPr>
        <p:spPr bwMode="auto">
          <a:xfrm>
            <a:off x="755650" y="2852738"/>
            <a:ext cx="26654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sz="2400">
                <a:latin typeface="Tahoma" pitchFamily="34" charset="0"/>
              </a:rPr>
              <a:t>Isıtma, nemlendirme ve hava kalitesinin kontrolü</a:t>
            </a:r>
          </a:p>
        </p:txBody>
      </p:sp>
      <p:sp>
        <p:nvSpPr>
          <p:cNvPr id="53254" name="Text Box 6"/>
          <p:cNvSpPr txBox="1">
            <a:spLocks noChangeArrowheads="1"/>
          </p:cNvSpPr>
          <p:nvPr/>
        </p:nvSpPr>
        <p:spPr bwMode="auto">
          <a:xfrm>
            <a:off x="3348038" y="3141663"/>
            <a:ext cx="2952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sz="2400">
                <a:latin typeface="Tahoma" pitchFamily="34" charset="0"/>
              </a:rPr>
              <a:t>İklimlendirmede soğutma ve nem alma işlemleri</a:t>
            </a:r>
          </a:p>
        </p:txBody>
      </p:sp>
      <p:sp>
        <p:nvSpPr>
          <p:cNvPr id="53255" name="Text Box 7"/>
          <p:cNvSpPr txBox="1">
            <a:spLocks noChangeArrowheads="1"/>
          </p:cNvSpPr>
          <p:nvPr/>
        </p:nvSpPr>
        <p:spPr bwMode="auto">
          <a:xfrm>
            <a:off x="5940425" y="2852738"/>
            <a:ext cx="24479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sz="2000">
                <a:latin typeface="Tahoma" pitchFamily="34" charset="0"/>
              </a:rPr>
              <a:t>Endüstriyel soğutma, besin hazırlamayı da içeren kimyasal ve proses endüstrileri</a:t>
            </a:r>
          </a:p>
        </p:txBody>
      </p:sp>
      <p:sp>
        <p:nvSpPr>
          <p:cNvPr id="53256" name="Text Box 8"/>
          <p:cNvSpPr txBox="1">
            <a:spLocks noChangeArrowheads="1"/>
          </p:cNvSpPr>
          <p:nvPr/>
        </p:nvSpPr>
        <p:spPr bwMode="auto">
          <a:xfrm>
            <a:off x="1187450" y="2060575"/>
            <a:ext cx="3024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sz="2800">
                <a:latin typeface="Tahoma" pitchFamily="34" charset="0"/>
              </a:rPr>
              <a:t>İKLİMLENDİRME</a:t>
            </a:r>
          </a:p>
        </p:txBody>
      </p:sp>
      <p:sp>
        <p:nvSpPr>
          <p:cNvPr id="53257" name="Text Box 9"/>
          <p:cNvSpPr txBox="1">
            <a:spLocks noChangeArrowheads="1"/>
          </p:cNvSpPr>
          <p:nvPr/>
        </p:nvSpPr>
        <p:spPr bwMode="auto">
          <a:xfrm>
            <a:off x="4932363" y="2060575"/>
            <a:ext cx="3024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sz="2800">
                <a:latin typeface="Tahoma" pitchFamily="34" charset="0"/>
              </a:rPr>
              <a:t>SOĞUTMA</a:t>
            </a:r>
          </a:p>
        </p:txBody>
      </p:sp>
    </p:spTree>
    <p:extLst>
      <p:ext uri="{BB962C8B-B14F-4D97-AF65-F5344CB8AC3E}">
        <p14:creationId xmlns:p14="http://schemas.microsoft.com/office/powerpoint/2010/main" val="3448291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42913" y="190500"/>
            <a:ext cx="8243887" cy="701675"/>
          </a:xfrm>
        </p:spPr>
        <p:txBody>
          <a:bodyPr/>
          <a:lstStyle/>
          <a:p>
            <a:pPr eaLnBrk="1" hangingPunct="1"/>
            <a:r>
              <a:rPr lang="tr-TR" altLang="ja-JP" sz="3600" b="1" smtClean="0">
                <a:solidFill>
                  <a:srgbClr val="002060"/>
                </a:solidFill>
                <a:cs typeface="Arial" charset="0"/>
              </a:rPr>
              <a:t>Kullanım alanları</a:t>
            </a:r>
          </a:p>
        </p:txBody>
      </p:sp>
      <p:sp>
        <p:nvSpPr>
          <p:cNvPr id="54275" name="Text Box 3"/>
          <p:cNvSpPr txBox="1">
            <a:spLocks noChangeArrowheads="1"/>
          </p:cNvSpPr>
          <p:nvPr/>
        </p:nvSpPr>
        <p:spPr bwMode="auto">
          <a:xfrm>
            <a:off x="457200" y="1219200"/>
            <a:ext cx="8382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ltLang="en-US" sz="2800">
                <a:latin typeface="Times New Roman" pitchFamily="18" charset="0"/>
              </a:rPr>
              <a:t>1.KONFOR İKLİMLENDİRMESİ</a:t>
            </a:r>
          </a:p>
          <a:p>
            <a:pPr algn="just" eaLnBrk="1" hangingPunct="1">
              <a:spcBef>
                <a:spcPct val="50000"/>
              </a:spcBef>
            </a:pPr>
            <a:r>
              <a:rPr lang="tr-TR" altLang="en-US" sz="2800">
                <a:latin typeface="Times New Roman" pitchFamily="18" charset="0"/>
              </a:rPr>
              <a:t>	Evler, otel, motel, konaklama tesislerinde insan konforu için kullanılır.</a:t>
            </a:r>
          </a:p>
          <a:p>
            <a:pPr algn="just" eaLnBrk="1" hangingPunct="1">
              <a:spcBef>
                <a:spcPct val="50000"/>
              </a:spcBef>
            </a:pPr>
            <a:endParaRPr lang="tr-TR" altLang="en-US" sz="2800">
              <a:latin typeface="Times New Roman" pitchFamily="18" charset="0"/>
            </a:endParaRPr>
          </a:p>
          <a:p>
            <a:pPr algn="just" eaLnBrk="1" hangingPunct="1">
              <a:spcBef>
                <a:spcPct val="50000"/>
              </a:spcBef>
            </a:pPr>
            <a:r>
              <a:rPr lang="tr-TR" altLang="en-US" sz="2800">
                <a:latin typeface="Times New Roman" pitchFamily="18" charset="0"/>
              </a:rPr>
              <a:t>2.ENDÜSTRİYEL İKLİMLENDİRME</a:t>
            </a:r>
          </a:p>
          <a:p>
            <a:pPr algn="just" eaLnBrk="1" hangingPunct="1">
              <a:spcBef>
                <a:spcPct val="50000"/>
              </a:spcBef>
            </a:pPr>
            <a:r>
              <a:rPr lang="tr-TR" altLang="en-US" sz="2800">
                <a:latin typeface="Times New Roman" pitchFamily="18" charset="0"/>
              </a:rPr>
              <a:t>	Tekstil, kimya, ilaç, gıda, vb. iş kollarında ürün veya prosesin gerektirdiği özel ortamların sağlanması amacıyla kullanılır.</a:t>
            </a:r>
          </a:p>
        </p:txBody>
      </p:sp>
    </p:spTree>
    <p:extLst>
      <p:ext uri="{BB962C8B-B14F-4D97-AF65-F5344CB8AC3E}">
        <p14:creationId xmlns:p14="http://schemas.microsoft.com/office/powerpoint/2010/main" val="278776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654050"/>
          </a:xfrm>
        </p:spPr>
        <p:txBody>
          <a:bodyPr/>
          <a:lstStyle/>
          <a:p>
            <a:pPr eaLnBrk="1" hangingPunct="1"/>
            <a:r>
              <a:rPr lang="tr-TR" altLang="zh-CN" sz="3600" b="1" smtClean="0">
                <a:solidFill>
                  <a:srgbClr val="002060"/>
                </a:solidFill>
                <a:cs typeface="Arial" charset="0"/>
              </a:rPr>
              <a:t>Vücuttaki ısı transferleri;</a:t>
            </a:r>
            <a:endParaRPr lang="tr-TR" altLang="en-US" smtClean="0">
              <a:ea typeface="SimSun" pitchFamily="2" charset="-122"/>
              <a:cs typeface="Arial" charset="0"/>
            </a:endParaRPr>
          </a:p>
        </p:txBody>
      </p:sp>
      <p:sp>
        <p:nvSpPr>
          <p:cNvPr id="46083" name="Rectangle 3"/>
          <p:cNvSpPr>
            <a:spLocks noGrp="1" noChangeArrowheads="1"/>
          </p:cNvSpPr>
          <p:nvPr>
            <p:ph idx="1"/>
          </p:nvPr>
        </p:nvSpPr>
        <p:spPr/>
        <p:txBody>
          <a:bodyPr/>
          <a:lstStyle/>
          <a:p>
            <a:pPr eaLnBrk="1" hangingPunct="1"/>
            <a:r>
              <a:rPr lang="tr-TR" altLang="en-US" sz="3200" dirty="0" smtClean="0"/>
              <a:t>Konveksiyon</a:t>
            </a:r>
            <a:endParaRPr lang="tr-TR" altLang="ja-JP" sz="3200" dirty="0" smtClean="0"/>
          </a:p>
          <a:p>
            <a:pPr eaLnBrk="1" hangingPunct="1"/>
            <a:r>
              <a:rPr lang="tr-TR" altLang="ja-JP" sz="3200" dirty="0" err="1" smtClean="0"/>
              <a:t>Kondüksiyon</a:t>
            </a:r>
            <a:endParaRPr lang="tr-TR" altLang="ja-JP" sz="3200" dirty="0" smtClean="0"/>
          </a:p>
          <a:p>
            <a:pPr eaLnBrk="1" hangingPunct="1"/>
            <a:r>
              <a:rPr lang="tr-TR" altLang="ja-JP" sz="3200" dirty="0" smtClean="0"/>
              <a:t>Radyasyon</a:t>
            </a:r>
          </a:p>
          <a:p>
            <a:pPr eaLnBrk="1" hangingPunct="1"/>
            <a:r>
              <a:rPr lang="tr-TR" altLang="ja-JP" sz="3200" dirty="0" smtClean="0"/>
              <a:t>Buharlaşma</a:t>
            </a:r>
          </a:p>
          <a:p>
            <a:pPr eaLnBrk="1" hangingPunct="1">
              <a:buFontTx/>
              <a:buNone/>
            </a:pPr>
            <a:r>
              <a:rPr lang="tr-TR" altLang="ja-JP" sz="3200" dirty="0" smtClean="0"/>
              <a:t>	olmak üzere 4 yolla gerçekleşir.</a:t>
            </a:r>
          </a:p>
          <a:p>
            <a:pPr eaLnBrk="1" hangingPunct="1">
              <a:buFontTx/>
              <a:buNone/>
            </a:pPr>
            <a:endParaRPr lang="tr-TR" altLang="en-US" sz="3200" dirty="0" smtClean="0"/>
          </a:p>
        </p:txBody>
      </p:sp>
    </p:spTree>
    <p:extLst>
      <p:ext uri="{BB962C8B-B14F-4D97-AF65-F5344CB8AC3E}">
        <p14:creationId xmlns:p14="http://schemas.microsoft.com/office/powerpoint/2010/main" val="156203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214313" y="1630710"/>
            <a:ext cx="8569325" cy="3539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524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Tx/>
              <a:buAutoNum type="arabicPeriod"/>
            </a:pPr>
            <a:r>
              <a:rPr lang="tr-TR" altLang="en-US" sz="3200" dirty="0"/>
              <a:t> Hava sıcaklığı </a:t>
            </a:r>
          </a:p>
          <a:p>
            <a:pPr algn="just" eaLnBrk="1" hangingPunct="1">
              <a:buFontTx/>
              <a:buAutoNum type="arabicPeriod"/>
            </a:pPr>
            <a:r>
              <a:rPr lang="tr-TR" altLang="en-US" sz="3200" dirty="0"/>
              <a:t> Çevre yüzeylerin sıcaklığı </a:t>
            </a:r>
          </a:p>
          <a:p>
            <a:pPr algn="just" eaLnBrk="1" hangingPunct="1">
              <a:buFontTx/>
              <a:buAutoNum type="arabicPeriod"/>
            </a:pPr>
            <a:r>
              <a:rPr lang="tr-TR" altLang="en-US" sz="3200" dirty="0"/>
              <a:t> Nem </a:t>
            </a:r>
          </a:p>
          <a:p>
            <a:pPr algn="just" eaLnBrk="1" hangingPunct="1">
              <a:buFontTx/>
              <a:buAutoNum type="arabicPeriod"/>
            </a:pPr>
            <a:r>
              <a:rPr lang="tr-TR" altLang="en-US" sz="3200" dirty="0"/>
              <a:t> Hava hızı</a:t>
            </a:r>
          </a:p>
          <a:p>
            <a:pPr algn="just" eaLnBrk="1" hangingPunct="1"/>
            <a:endParaRPr lang="tr-TR" altLang="en-US" sz="3200" dirty="0"/>
          </a:p>
          <a:p>
            <a:pPr algn="just" eaLnBrk="1" hangingPunct="1"/>
            <a:r>
              <a:rPr lang="tr-TR" altLang="en-US" sz="3200" dirty="0"/>
              <a:t>Giyimin miktarı ve tipi ve sakinlerin eylem seviyeleri de bu faktörleri etkilemektedir. </a:t>
            </a:r>
          </a:p>
        </p:txBody>
      </p:sp>
      <p:sp>
        <p:nvSpPr>
          <p:cNvPr id="57347" name="Rectangle 5"/>
          <p:cNvSpPr>
            <a:spLocks noGrp="1" noChangeArrowheads="1"/>
          </p:cNvSpPr>
          <p:nvPr>
            <p:ph type="title"/>
          </p:nvPr>
        </p:nvSpPr>
        <p:spPr>
          <a:xfrm>
            <a:off x="141287" y="905223"/>
            <a:ext cx="8715375" cy="725487"/>
          </a:xfrm>
        </p:spPr>
        <p:txBody>
          <a:bodyPr/>
          <a:lstStyle/>
          <a:p>
            <a:pPr eaLnBrk="1" hangingPunct="1"/>
            <a:r>
              <a:rPr lang="tr-TR" altLang="ja-JP" sz="2800" b="1" dirty="0" smtClean="0">
                <a:solidFill>
                  <a:srgbClr val="002060"/>
                </a:solidFill>
                <a:cs typeface="Arial" charset="0"/>
              </a:rPr>
              <a:t>Vücut ısı dağıtma kabiliyetini etkileyen faktörler      </a:t>
            </a:r>
          </a:p>
        </p:txBody>
      </p:sp>
    </p:spTree>
    <p:extLst>
      <p:ext uri="{BB962C8B-B14F-4D97-AF65-F5344CB8AC3E}">
        <p14:creationId xmlns:p14="http://schemas.microsoft.com/office/powerpoint/2010/main" val="177091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51"/>
          <p:cNvGrpSpPr>
            <a:grpSpLocks/>
          </p:cNvGrpSpPr>
          <p:nvPr/>
        </p:nvGrpSpPr>
        <p:grpSpPr bwMode="auto">
          <a:xfrm>
            <a:off x="1116013" y="0"/>
            <a:ext cx="7416800" cy="6589713"/>
            <a:chOff x="703" y="50"/>
            <a:chExt cx="4672" cy="4151"/>
          </a:xfrm>
        </p:grpSpPr>
        <p:sp>
          <p:nvSpPr>
            <p:cNvPr id="58371" name="Text Box 10"/>
            <p:cNvSpPr txBox="1">
              <a:spLocks noChangeArrowheads="1"/>
            </p:cNvSpPr>
            <p:nvPr/>
          </p:nvSpPr>
          <p:spPr bwMode="auto">
            <a:xfrm>
              <a:off x="3878" y="2060"/>
              <a:ext cx="122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Aktivite</a:t>
              </a:r>
            </a:p>
            <a:p>
              <a:pPr eaLnBrk="1" hangingPunct="1">
                <a:spcBef>
                  <a:spcPct val="50000"/>
                </a:spcBef>
              </a:pPr>
              <a:r>
                <a:rPr lang="tr-TR" altLang="en-US">
                  <a:latin typeface="Tahoma" pitchFamily="34" charset="0"/>
                </a:rPr>
                <a:t>Yaş</a:t>
              </a:r>
            </a:p>
            <a:p>
              <a:pPr eaLnBrk="1" hangingPunct="1">
                <a:spcBef>
                  <a:spcPct val="50000"/>
                </a:spcBef>
              </a:pPr>
              <a:r>
                <a:rPr lang="tr-TR" altLang="en-US">
                  <a:latin typeface="Tahoma" pitchFamily="34" charset="0"/>
                </a:rPr>
                <a:t>Sağlık durumu</a:t>
              </a:r>
            </a:p>
          </p:txBody>
        </p:sp>
        <p:sp>
          <p:nvSpPr>
            <p:cNvPr id="58372" name="Text Box 12"/>
            <p:cNvSpPr txBox="1">
              <a:spLocks noChangeArrowheads="1"/>
            </p:cNvSpPr>
            <p:nvPr/>
          </p:nvSpPr>
          <p:spPr bwMode="auto">
            <a:xfrm rot="-5400000">
              <a:off x="4275" y="2376"/>
              <a:ext cx="19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b="1">
                  <a:latin typeface="Tahoma" pitchFamily="34" charset="0"/>
                </a:rPr>
                <a:t>Psikolojik faktörler</a:t>
              </a:r>
            </a:p>
          </p:txBody>
        </p:sp>
        <p:grpSp>
          <p:nvGrpSpPr>
            <p:cNvPr id="58373" name="Group 25"/>
            <p:cNvGrpSpPr>
              <a:grpSpLocks/>
            </p:cNvGrpSpPr>
            <p:nvPr/>
          </p:nvGrpSpPr>
          <p:grpSpPr bwMode="auto">
            <a:xfrm>
              <a:off x="1883" y="845"/>
              <a:ext cx="1678" cy="2631"/>
              <a:chOff x="1883" y="618"/>
              <a:chExt cx="1859" cy="2948"/>
            </a:xfrm>
          </p:grpSpPr>
          <p:sp>
            <p:nvSpPr>
              <p:cNvPr id="58399" name="Freeform 21"/>
              <p:cNvSpPr>
                <a:spLocks/>
              </p:cNvSpPr>
              <p:nvPr/>
            </p:nvSpPr>
            <p:spPr bwMode="auto">
              <a:xfrm>
                <a:off x="2789" y="1117"/>
                <a:ext cx="182" cy="181"/>
              </a:xfrm>
              <a:custGeom>
                <a:avLst/>
                <a:gdLst>
                  <a:gd name="T0" fmla="*/ 46 w 182"/>
                  <a:gd name="T1" fmla="*/ 181 h 181"/>
                  <a:gd name="T2" fmla="*/ 0 w 182"/>
                  <a:gd name="T3" fmla="*/ 0 h 181"/>
                  <a:gd name="T4" fmla="*/ 182 w 182"/>
                  <a:gd name="T5" fmla="*/ 0 h 181"/>
                  <a:gd name="T6" fmla="*/ 136 w 182"/>
                  <a:gd name="T7" fmla="*/ 181 h 181"/>
                  <a:gd name="T8" fmla="*/ 46 w 182"/>
                  <a:gd name="T9" fmla="*/ 181 h 181"/>
                  <a:gd name="T10" fmla="*/ 0 60000 65536"/>
                  <a:gd name="T11" fmla="*/ 0 60000 65536"/>
                  <a:gd name="T12" fmla="*/ 0 60000 65536"/>
                  <a:gd name="T13" fmla="*/ 0 60000 65536"/>
                  <a:gd name="T14" fmla="*/ 0 60000 65536"/>
                  <a:gd name="T15" fmla="*/ 0 w 182"/>
                  <a:gd name="T16" fmla="*/ 0 h 181"/>
                  <a:gd name="T17" fmla="*/ 182 w 182"/>
                  <a:gd name="T18" fmla="*/ 181 h 181"/>
                </a:gdLst>
                <a:ahLst/>
                <a:cxnLst>
                  <a:cxn ang="T10">
                    <a:pos x="T0" y="T1"/>
                  </a:cxn>
                  <a:cxn ang="T11">
                    <a:pos x="T2" y="T3"/>
                  </a:cxn>
                  <a:cxn ang="T12">
                    <a:pos x="T4" y="T5"/>
                  </a:cxn>
                  <a:cxn ang="T13">
                    <a:pos x="T6" y="T7"/>
                  </a:cxn>
                  <a:cxn ang="T14">
                    <a:pos x="T8" y="T9"/>
                  </a:cxn>
                </a:cxnLst>
                <a:rect l="T15" t="T16" r="T17" b="T18"/>
                <a:pathLst>
                  <a:path w="182" h="181">
                    <a:moveTo>
                      <a:pt x="46" y="181"/>
                    </a:moveTo>
                    <a:lnTo>
                      <a:pt x="0" y="0"/>
                    </a:lnTo>
                    <a:lnTo>
                      <a:pt x="182" y="0"/>
                    </a:lnTo>
                    <a:lnTo>
                      <a:pt x="136" y="181"/>
                    </a:lnTo>
                    <a:lnTo>
                      <a:pt x="46" y="181"/>
                    </a:lnTo>
                    <a:close/>
                  </a:path>
                </a:pathLst>
              </a:custGeom>
              <a:solidFill>
                <a:schemeClr val="accent1"/>
              </a:solidFill>
              <a:ln w="9525">
                <a:solidFill>
                  <a:schemeClr val="tx1"/>
                </a:solidFill>
                <a:round/>
                <a:headEnd/>
                <a:tailEnd/>
              </a:ln>
            </p:spPr>
            <p:txBody>
              <a:bodyPr wrap="none"/>
              <a:lstStyle/>
              <a:p>
                <a:endParaRPr lang="en-US"/>
              </a:p>
            </p:txBody>
          </p:sp>
          <p:sp>
            <p:nvSpPr>
              <p:cNvPr id="58400" name="Oval 5"/>
              <p:cNvSpPr>
                <a:spLocks noChangeArrowheads="1"/>
              </p:cNvSpPr>
              <p:nvPr/>
            </p:nvSpPr>
            <p:spPr bwMode="auto">
              <a:xfrm>
                <a:off x="2653" y="618"/>
                <a:ext cx="499" cy="544"/>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8401" name="Freeform 8"/>
              <p:cNvSpPr>
                <a:spLocks/>
              </p:cNvSpPr>
              <p:nvPr/>
            </p:nvSpPr>
            <p:spPr bwMode="auto">
              <a:xfrm>
                <a:off x="2199" y="2387"/>
                <a:ext cx="1271" cy="1179"/>
              </a:xfrm>
              <a:custGeom>
                <a:avLst/>
                <a:gdLst>
                  <a:gd name="T0" fmla="*/ 86 w 1587"/>
                  <a:gd name="T1" fmla="*/ 0 h 1179"/>
                  <a:gd name="T2" fmla="*/ 58 w 1587"/>
                  <a:gd name="T3" fmla="*/ 1088 h 1179"/>
                  <a:gd name="T4" fmla="*/ 0 w 1587"/>
                  <a:gd name="T5" fmla="*/ 1088 h 1179"/>
                  <a:gd name="T6" fmla="*/ 0 w 1587"/>
                  <a:gd name="T7" fmla="*/ 1179 h 1179"/>
                  <a:gd name="T8" fmla="*/ 105 w 1587"/>
                  <a:gd name="T9" fmla="*/ 1134 h 1179"/>
                  <a:gd name="T10" fmla="*/ 182 w 1587"/>
                  <a:gd name="T11" fmla="*/ 226 h 1179"/>
                  <a:gd name="T12" fmla="*/ 259 w 1587"/>
                  <a:gd name="T13" fmla="*/ 1179 h 1179"/>
                  <a:gd name="T14" fmla="*/ 336 w 1587"/>
                  <a:gd name="T15" fmla="*/ 1179 h 1179"/>
                  <a:gd name="T16" fmla="*/ 336 w 1587"/>
                  <a:gd name="T17" fmla="*/ 1088 h 1179"/>
                  <a:gd name="T18" fmla="*/ 297 w 1587"/>
                  <a:gd name="T19" fmla="*/ 1088 h 1179"/>
                  <a:gd name="T20" fmla="*/ 268 w 1587"/>
                  <a:gd name="T21" fmla="*/ 0 h 1179"/>
                  <a:gd name="T22" fmla="*/ 86 w 1587"/>
                  <a:gd name="T23" fmla="*/ 0 h 1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7"/>
                  <a:gd name="T37" fmla="*/ 0 h 1179"/>
                  <a:gd name="T38" fmla="*/ 1587 w 1587"/>
                  <a:gd name="T39" fmla="*/ 1179 h 1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7" h="1179">
                    <a:moveTo>
                      <a:pt x="408" y="0"/>
                    </a:moveTo>
                    <a:lnTo>
                      <a:pt x="272" y="1088"/>
                    </a:lnTo>
                    <a:lnTo>
                      <a:pt x="0" y="1088"/>
                    </a:lnTo>
                    <a:lnTo>
                      <a:pt x="0" y="1179"/>
                    </a:lnTo>
                    <a:lnTo>
                      <a:pt x="499" y="1134"/>
                    </a:lnTo>
                    <a:lnTo>
                      <a:pt x="862" y="226"/>
                    </a:lnTo>
                    <a:lnTo>
                      <a:pt x="1224" y="1179"/>
                    </a:lnTo>
                    <a:lnTo>
                      <a:pt x="1587" y="1179"/>
                    </a:lnTo>
                    <a:lnTo>
                      <a:pt x="1587" y="1088"/>
                    </a:lnTo>
                    <a:lnTo>
                      <a:pt x="1406" y="1088"/>
                    </a:lnTo>
                    <a:lnTo>
                      <a:pt x="1270" y="0"/>
                    </a:lnTo>
                    <a:lnTo>
                      <a:pt x="408" y="0"/>
                    </a:lnTo>
                    <a:close/>
                  </a:path>
                </a:pathLst>
              </a:custGeom>
              <a:solidFill>
                <a:schemeClr val="accent1"/>
              </a:solidFill>
              <a:ln w="9525">
                <a:solidFill>
                  <a:schemeClr val="tx1"/>
                </a:solidFill>
                <a:round/>
                <a:headEnd/>
                <a:tailEnd/>
              </a:ln>
            </p:spPr>
            <p:txBody>
              <a:bodyPr wrap="none"/>
              <a:lstStyle/>
              <a:p>
                <a:endParaRPr lang="en-US"/>
              </a:p>
            </p:txBody>
          </p:sp>
          <p:sp>
            <p:nvSpPr>
              <p:cNvPr id="58402" name="Freeform 9"/>
              <p:cNvSpPr>
                <a:spLocks/>
              </p:cNvSpPr>
              <p:nvPr/>
            </p:nvSpPr>
            <p:spPr bwMode="auto">
              <a:xfrm>
                <a:off x="1883" y="1298"/>
                <a:ext cx="1859" cy="1089"/>
              </a:xfrm>
              <a:custGeom>
                <a:avLst/>
                <a:gdLst>
                  <a:gd name="T0" fmla="*/ 192 w 2268"/>
                  <a:gd name="T1" fmla="*/ 1089 h 1089"/>
                  <a:gd name="T2" fmla="*/ 225 w 2268"/>
                  <a:gd name="T3" fmla="*/ 408 h 1089"/>
                  <a:gd name="T4" fmla="*/ 68 w 2268"/>
                  <a:gd name="T5" fmla="*/ 907 h 1089"/>
                  <a:gd name="T6" fmla="*/ 68 w 2268"/>
                  <a:gd name="T7" fmla="*/ 1089 h 1089"/>
                  <a:gd name="T8" fmla="*/ 44 w 2268"/>
                  <a:gd name="T9" fmla="*/ 952 h 1089"/>
                  <a:gd name="T10" fmla="*/ 23 w 2268"/>
                  <a:gd name="T11" fmla="*/ 998 h 1089"/>
                  <a:gd name="T12" fmla="*/ 23 w 2268"/>
                  <a:gd name="T13" fmla="*/ 816 h 1089"/>
                  <a:gd name="T14" fmla="*/ 0 w 2268"/>
                  <a:gd name="T15" fmla="*/ 726 h 1089"/>
                  <a:gd name="T16" fmla="*/ 57 w 2268"/>
                  <a:gd name="T17" fmla="*/ 816 h 1089"/>
                  <a:gd name="T18" fmla="*/ 237 w 2268"/>
                  <a:gd name="T19" fmla="*/ 91 h 1089"/>
                  <a:gd name="T20" fmla="*/ 293 w 2268"/>
                  <a:gd name="T21" fmla="*/ 0 h 1089"/>
                  <a:gd name="T22" fmla="*/ 316 w 2268"/>
                  <a:gd name="T23" fmla="*/ 0 h 1089"/>
                  <a:gd name="T24" fmla="*/ 383 w 2268"/>
                  <a:gd name="T25" fmla="*/ 136 h 1089"/>
                  <a:gd name="T26" fmla="*/ 541 w 2268"/>
                  <a:gd name="T27" fmla="*/ 907 h 1089"/>
                  <a:gd name="T28" fmla="*/ 564 w 2268"/>
                  <a:gd name="T29" fmla="*/ 862 h 1089"/>
                  <a:gd name="T30" fmla="*/ 552 w 2268"/>
                  <a:gd name="T31" fmla="*/ 998 h 1089"/>
                  <a:gd name="T32" fmla="*/ 552 w 2268"/>
                  <a:gd name="T33" fmla="*/ 1089 h 1089"/>
                  <a:gd name="T34" fmla="*/ 530 w 2268"/>
                  <a:gd name="T35" fmla="*/ 998 h 1089"/>
                  <a:gd name="T36" fmla="*/ 507 w 2268"/>
                  <a:gd name="T37" fmla="*/ 1089 h 1089"/>
                  <a:gd name="T38" fmla="*/ 507 w 2268"/>
                  <a:gd name="T39" fmla="*/ 907 h 1089"/>
                  <a:gd name="T40" fmla="*/ 372 w 2268"/>
                  <a:gd name="T41" fmla="*/ 408 h 1089"/>
                  <a:gd name="T42" fmla="*/ 407 w 2268"/>
                  <a:gd name="T43" fmla="*/ 1089 h 1089"/>
                  <a:gd name="T44" fmla="*/ 192 w 2268"/>
                  <a:gd name="T45" fmla="*/ 1089 h 10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1089"/>
                  <a:gd name="T71" fmla="*/ 2268 w 2268"/>
                  <a:gd name="T72" fmla="*/ 1089 h 10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1089">
                    <a:moveTo>
                      <a:pt x="771" y="1089"/>
                    </a:moveTo>
                    <a:lnTo>
                      <a:pt x="907" y="408"/>
                    </a:lnTo>
                    <a:lnTo>
                      <a:pt x="272" y="907"/>
                    </a:lnTo>
                    <a:lnTo>
                      <a:pt x="272" y="1089"/>
                    </a:lnTo>
                    <a:lnTo>
                      <a:pt x="181" y="952"/>
                    </a:lnTo>
                    <a:lnTo>
                      <a:pt x="91" y="998"/>
                    </a:lnTo>
                    <a:lnTo>
                      <a:pt x="91" y="816"/>
                    </a:lnTo>
                    <a:lnTo>
                      <a:pt x="0" y="726"/>
                    </a:lnTo>
                    <a:lnTo>
                      <a:pt x="227" y="816"/>
                    </a:lnTo>
                    <a:lnTo>
                      <a:pt x="952" y="91"/>
                    </a:lnTo>
                    <a:lnTo>
                      <a:pt x="1179" y="0"/>
                    </a:lnTo>
                    <a:lnTo>
                      <a:pt x="1270" y="0"/>
                    </a:lnTo>
                    <a:lnTo>
                      <a:pt x="1542" y="136"/>
                    </a:lnTo>
                    <a:lnTo>
                      <a:pt x="2177" y="907"/>
                    </a:lnTo>
                    <a:lnTo>
                      <a:pt x="2268" y="862"/>
                    </a:lnTo>
                    <a:lnTo>
                      <a:pt x="2222" y="998"/>
                    </a:lnTo>
                    <a:lnTo>
                      <a:pt x="2222" y="1089"/>
                    </a:lnTo>
                    <a:lnTo>
                      <a:pt x="2132" y="998"/>
                    </a:lnTo>
                    <a:lnTo>
                      <a:pt x="2041" y="1089"/>
                    </a:lnTo>
                    <a:lnTo>
                      <a:pt x="2041" y="907"/>
                    </a:lnTo>
                    <a:lnTo>
                      <a:pt x="1497" y="408"/>
                    </a:lnTo>
                    <a:lnTo>
                      <a:pt x="1633" y="1089"/>
                    </a:lnTo>
                    <a:lnTo>
                      <a:pt x="771" y="1089"/>
                    </a:lnTo>
                    <a:close/>
                  </a:path>
                </a:pathLst>
              </a:custGeom>
              <a:solidFill>
                <a:schemeClr val="accent1"/>
              </a:solidFill>
              <a:ln w="9525">
                <a:solidFill>
                  <a:schemeClr val="tx1"/>
                </a:solidFill>
                <a:round/>
                <a:headEnd/>
                <a:tailEnd/>
              </a:ln>
            </p:spPr>
            <p:txBody>
              <a:bodyPr wrap="none"/>
              <a:lstStyle/>
              <a:p>
                <a:endParaRPr lang="en-US"/>
              </a:p>
            </p:txBody>
          </p:sp>
          <p:sp>
            <p:nvSpPr>
              <p:cNvPr id="58403" name="AutoShape 14"/>
              <p:cNvSpPr>
                <a:spLocks noChangeArrowheads="1"/>
              </p:cNvSpPr>
              <p:nvPr/>
            </p:nvSpPr>
            <p:spPr bwMode="auto">
              <a:xfrm>
                <a:off x="2653" y="799"/>
                <a:ext cx="226" cy="136"/>
              </a:xfrm>
              <a:prstGeom prst="flowChartPreparation">
                <a:avLst/>
              </a:prstGeom>
              <a:solidFill>
                <a:srgbClr val="F975AE"/>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8404" name="AutoShape 15"/>
              <p:cNvSpPr>
                <a:spLocks noChangeArrowheads="1"/>
              </p:cNvSpPr>
              <p:nvPr/>
            </p:nvSpPr>
            <p:spPr bwMode="auto">
              <a:xfrm>
                <a:off x="2925" y="799"/>
                <a:ext cx="227" cy="136"/>
              </a:xfrm>
              <a:prstGeom prst="flowChartPreparation">
                <a:avLst/>
              </a:prstGeom>
              <a:solidFill>
                <a:srgbClr val="F975AE"/>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8405" name="Freeform 16"/>
              <p:cNvSpPr>
                <a:spLocks/>
              </p:cNvSpPr>
              <p:nvPr/>
            </p:nvSpPr>
            <p:spPr bwMode="auto">
              <a:xfrm>
                <a:off x="2790" y="1026"/>
                <a:ext cx="226" cy="45"/>
              </a:xfrm>
              <a:custGeom>
                <a:avLst/>
                <a:gdLst>
                  <a:gd name="T0" fmla="*/ 0 w 226"/>
                  <a:gd name="T1" fmla="*/ 0 h 45"/>
                  <a:gd name="T2" fmla="*/ 90 w 226"/>
                  <a:gd name="T3" fmla="*/ 45 h 45"/>
                  <a:gd name="T4" fmla="*/ 226 w 226"/>
                  <a:gd name="T5" fmla="*/ 0 h 45"/>
                  <a:gd name="T6" fmla="*/ 0 60000 65536"/>
                  <a:gd name="T7" fmla="*/ 0 60000 65536"/>
                  <a:gd name="T8" fmla="*/ 0 60000 65536"/>
                  <a:gd name="T9" fmla="*/ 0 w 226"/>
                  <a:gd name="T10" fmla="*/ 0 h 45"/>
                  <a:gd name="T11" fmla="*/ 226 w 226"/>
                  <a:gd name="T12" fmla="*/ 45 h 45"/>
                </a:gdLst>
                <a:ahLst/>
                <a:cxnLst>
                  <a:cxn ang="T6">
                    <a:pos x="T0" y="T1"/>
                  </a:cxn>
                  <a:cxn ang="T7">
                    <a:pos x="T2" y="T3"/>
                  </a:cxn>
                  <a:cxn ang="T8">
                    <a:pos x="T4" y="T5"/>
                  </a:cxn>
                </a:cxnLst>
                <a:rect l="T9" t="T10" r="T11" b="T12"/>
                <a:pathLst>
                  <a:path w="226" h="45">
                    <a:moveTo>
                      <a:pt x="0" y="0"/>
                    </a:moveTo>
                    <a:cubicBezTo>
                      <a:pt x="26" y="22"/>
                      <a:pt x="52" y="45"/>
                      <a:pt x="90" y="45"/>
                    </a:cubicBezTo>
                    <a:cubicBezTo>
                      <a:pt x="128" y="45"/>
                      <a:pt x="177" y="22"/>
                      <a:pt x="22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8406" name="Freeform 18"/>
              <p:cNvSpPr>
                <a:spLocks/>
              </p:cNvSpPr>
              <p:nvPr/>
            </p:nvSpPr>
            <p:spPr bwMode="auto">
              <a:xfrm>
                <a:off x="3152" y="709"/>
                <a:ext cx="91" cy="317"/>
              </a:xfrm>
              <a:custGeom>
                <a:avLst/>
                <a:gdLst>
                  <a:gd name="T0" fmla="*/ 0 w 91"/>
                  <a:gd name="T1" fmla="*/ 136 h 317"/>
                  <a:gd name="T2" fmla="*/ 91 w 91"/>
                  <a:gd name="T3" fmla="*/ 0 h 317"/>
                  <a:gd name="T4" fmla="*/ 91 w 91"/>
                  <a:gd name="T5" fmla="*/ 317 h 317"/>
                  <a:gd name="T6" fmla="*/ 0 w 91"/>
                  <a:gd name="T7" fmla="*/ 226 h 317"/>
                  <a:gd name="T8" fmla="*/ 0 60000 65536"/>
                  <a:gd name="T9" fmla="*/ 0 60000 65536"/>
                  <a:gd name="T10" fmla="*/ 0 60000 65536"/>
                  <a:gd name="T11" fmla="*/ 0 60000 65536"/>
                  <a:gd name="T12" fmla="*/ 0 w 91"/>
                  <a:gd name="T13" fmla="*/ 0 h 317"/>
                  <a:gd name="T14" fmla="*/ 91 w 91"/>
                  <a:gd name="T15" fmla="*/ 317 h 317"/>
                </a:gdLst>
                <a:ahLst/>
                <a:cxnLst>
                  <a:cxn ang="T8">
                    <a:pos x="T0" y="T1"/>
                  </a:cxn>
                  <a:cxn ang="T9">
                    <a:pos x="T2" y="T3"/>
                  </a:cxn>
                  <a:cxn ang="T10">
                    <a:pos x="T4" y="T5"/>
                  </a:cxn>
                  <a:cxn ang="T11">
                    <a:pos x="T6" y="T7"/>
                  </a:cxn>
                </a:cxnLst>
                <a:rect l="T12" t="T13" r="T14" b="T15"/>
                <a:pathLst>
                  <a:path w="91" h="317">
                    <a:moveTo>
                      <a:pt x="0" y="136"/>
                    </a:moveTo>
                    <a:lnTo>
                      <a:pt x="91" y="0"/>
                    </a:lnTo>
                    <a:lnTo>
                      <a:pt x="91" y="317"/>
                    </a:lnTo>
                    <a:lnTo>
                      <a:pt x="0" y="226"/>
                    </a:lnTo>
                  </a:path>
                </a:pathLst>
              </a:custGeom>
              <a:solidFill>
                <a:schemeClr val="accent1"/>
              </a:solidFill>
              <a:ln w="9525">
                <a:solidFill>
                  <a:schemeClr val="tx1"/>
                </a:solidFill>
                <a:round/>
                <a:headEnd/>
                <a:tailEnd/>
              </a:ln>
            </p:spPr>
            <p:txBody>
              <a:bodyPr wrap="none"/>
              <a:lstStyle/>
              <a:p>
                <a:endParaRPr lang="en-US"/>
              </a:p>
            </p:txBody>
          </p:sp>
          <p:sp>
            <p:nvSpPr>
              <p:cNvPr id="58407" name="Freeform 19"/>
              <p:cNvSpPr>
                <a:spLocks/>
              </p:cNvSpPr>
              <p:nvPr/>
            </p:nvSpPr>
            <p:spPr bwMode="auto">
              <a:xfrm flipH="1">
                <a:off x="2562" y="709"/>
                <a:ext cx="91" cy="317"/>
              </a:xfrm>
              <a:custGeom>
                <a:avLst/>
                <a:gdLst>
                  <a:gd name="T0" fmla="*/ 0 w 91"/>
                  <a:gd name="T1" fmla="*/ 136 h 317"/>
                  <a:gd name="T2" fmla="*/ 91 w 91"/>
                  <a:gd name="T3" fmla="*/ 0 h 317"/>
                  <a:gd name="T4" fmla="*/ 91 w 91"/>
                  <a:gd name="T5" fmla="*/ 317 h 317"/>
                  <a:gd name="T6" fmla="*/ 0 w 91"/>
                  <a:gd name="T7" fmla="*/ 226 h 317"/>
                  <a:gd name="T8" fmla="*/ 0 60000 65536"/>
                  <a:gd name="T9" fmla="*/ 0 60000 65536"/>
                  <a:gd name="T10" fmla="*/ 0 60000 65536"/>
                  <a:gd name="T11" fmla="*/ 0 60000 65536"/>
                  <a:gd name="T12" fmla="*/ 0 w 91"/>
                  <a:gd name="T13" fmla="*/ 0 h 317"/>
                  <a:gd name="T14" fmla="*/ 91 w 91"/>
                  <a:gd name="T15" fmla="*/ 317 h 317"/>
                </a:gdLst>
                <a:ahLst/>
                <a:cxnLst>
                  <a:cxn ang="T8">
                    <a:pos x="T0" y="T1"/>
                  </a:cxn>
                  <a:cxn ang="T9">
                    <a:pos x="T2" y="T3"/>
                  </a:cxn>
                  <a:cxn ang="T10">
                    <a:pos x="T4" y="T5"/>
                  </a:cxn>
                  <a:cxn ang="T11">
                    <a:pos x="T6" y="T7"/>
                  </a:cxn>
                </a:cxnLst>
                <a:rect l="T12" t="T13" r="T14" b="T15"/>
                <a:pathLst>
                  <a:path w="91" h="317">
                    <a:moveTo>
                      <a:pt x="0" y="136"/>
                    </a:moveTo>
                    <a:lnTo>
                      <a:pt x="91" y="0"/>
                    </a:lnTo>
                    <a:lnTo>
                      <a:pt x="91" y="317"/>
                    </a:lnTo>
                    <a:lnTo>
                      <a:pt x="0" y="226"/>
                    </a:lnTo>
                  </a:path>
                </a:pathLst>
              </a:custGeom>
              <a:solidFill>
                <a:schemeClr val="accent1"/>
              </a:solidFill>
              <a:ln w="9525">
                <a:solidFill>
                  <a:schemeClr val="tx1"/>
                </a:solidFill>
                <a:round/>
                <a:headEnd/>
                <a:tailEnd/>
              </a:ln>
            </p:spPr>
            <p:txBody>
              <a:bodyPr wrap="none"/>
              <a:lstStyle/>
              <a:p>
                <a:endParaRPr lang="en-US"/>
              </a:p>
            </p:txBody>
          </p:sp>
          <p:sp>
            <p:nvSpPr>
              <p:cNvPr id="58408" name="Freeform 20"/>
              <p:cNvSpPr>
                <a:spLocks/>
              </p:cNvSpPr>
              <p:nvPr/>
            </p:nvSpPr>
            <p:spPr bwMode="auto">
              <a:xfrm>
                <a:off x="2744" y="709"/>
                <a:ext cx="363" cy="90"/>
              </a:xfrm>
              <a:custGeom>
                <a:avLst/>
                <a:gdLst>
                  <a:gd name="T0" fmla="*/ 0 w 363"/>
                  <a:gd name="T1" fmla="*/ 45 h 90"/>
                  <a:gd name="T2" fmla="*/ 136 w 363"/>
                  <a:gd name="T3" fmla="*/ 0 h 90"/>
                  <a:gd name="T4" fmla="*/ 181 w 363"/>
                  <a:gd name="T5" fmla="*/ 90 h 90"/>
                  <a:gd name="T6" fmla="*/ 272 w 363"/>
                  <a:gd name="T7" fmla="*/ 0 h 90"/>
                  <a:gd name="T8" fmla="*/ 363 w 363"/>
                  <a:gd name="T9" fmla="*/ 45 h 90"/>
                  <a:gd name="T10" fmla="*/ 0 60000 65536"/>
                  <a:gd name="T11" fmla="*/ 0 60000 65536"/>
                  <a:gd name="T12" fmla="*/ 0 60000 65536"/>
                  <a:gd name="T13" fmla="*/ 0 60000 65536"/>
                  <a:gd name="T14" fmla="*/ 0 60000 65536"/>
                  <a:gd name="T15" fmla="*/ 0 w 363"/>
                  <a:gd name="T16" fmla="*/ 0 h 90"/>
                  <a:gd name="T17" fmla="*/ 363 w 363"/>
                  <a:gd name="T18" fmla="*/ 90 h 90"/>
                </a:gdLst>
                <a:ahLst/>
                <a:cxnLst>
                  <a:cxn ang="T10">
                    <a:pos x="T0" y="T1"/>
                  </a:cxn>
                  <a:cxn ang="T11">
                    <a:pos x="T2" y="T3"/>
                  </a:cxn>
                  <a:cxn ang="T12">
                    <a:pos x="T4" y="T5"/>
                  </a:cxn>
                  <a:cxn ang="T13">
                    <a:pos x="T6" y="T7"/>
                  </a:cxn>
                  <a:cxn ang="T14">
                    <a:pos x="T8" y="T9"/>
                  </a:cxn>
                </a:cxnLst>
                <a:rect l="T15" t="T16" r="T17" b="T18"/>
                <a:pathLst>
                  <a:path w="363" h="90">
                    <a:moveTo>
                      <a:pt x="0" y="45"/>
                    </a:moveTo>
                    <a:lnTo>
                      <a:pt x="136" y="0"/>
                    </a:lnTo>
                    <a:lnTo>
                      <a:pt x="181" y="90"/>
                    </a:lnTo>
                    <a:lnTo>
                      <a:pt x="272" y="0"/>
                    </a:lnTo>
                    <a:lnTo>
                      <a:pt x="363" y="45"/>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74" name="Group 42"/>
            <p:cNvGrpSpPr>
              <a:grpSpLocks/>
            </p:cNvGrpSpPr>
            <p:nvPr/>
          </p:nvGrpSpPr>
          <p:grpSpPr bwMode="auto">
            <a:xfrm>
              <a:off x="3153" y="2296"/>
              <a:ext cx="771" cy="454"/>
              <a:chOff x="3606" y="2296"/>
              <a:chExt cx="499" cy="454"/>
            </a:xfrm>
          </p:grpSpPr>
          <p:sp>
            <p:nvSpPr>
              <p:cNvPr id="58396" name="Freeform 22"/>
              <p:cNvSpPr>
                <a:spLocks/>
              </p:cNvSpPr>
              <p:nvPr/>
            </p:nvSpPr>
            <p:spPr bwMode="auto">
              <a:xfrm>
                <a:off x="3606" y="2296"/>
                <a:ext cx="499" cy="273"/>
              </a:xfrm>
              <a:custGeom>
                <a:avLst/>
                <a:gdLst>
                  <a:gd name="T0" fmla="*/ 0 w 499"/>
                  <a:gd name="T1" fmla="*/ 273 h 273"/>
                  <a:gd name="T2" fmla="*/ 499 w 499"/>
                  <a:gd name="T3" fmla="*/ 0 h 273"/>
                  <a:gd name="T4" fmla="*/ 0 w 499"/>
                  <a:gd name="T5" fmla="*/ 273 h 273"/>
                  <a:gd name="T6" fmla="*/ 0 60000 65536"/>
                  <a:gd name="T7" fmla="*/ 0 60000 65536"/>
                  <a:gd name="T8" fmla="*/ 0 60000 65536"/>
                  <a:gd name="T9" fmla="*/ 0 w 499"/>
                  <a:gd name="T10" fmla="*/ 0 h 273"/>
                  <a:gd name="T11" fmla="*/ 499 w 499"/>
                  <a:gd name="T12" fmla="*/ 273 h 273"/>
                </a:gdLst>
                <a:ahLst/>
                <a:cxnLst>
                  <a:cxn ang="T6">
                    <a:pos x="T0" y="T1"/>
                  </a:cxn>
                  <a:cxn ang="T7">
                    <a:pos x="T2" y="T3"/>
                  </a:cxn>
                  <a:cxn ang="T8">
                    <a:pos x="T4" y="T5"/>
                  </a:cxn>
                </a:cxnLst>
                <a:rect l="T9" t="T10" r="T11" b="T12"/>
                <a:pathLst>
                  <a:path w="499" h="273">
                    <a:moveTo>
                      <a:pt x="0" y="273"/>
                    </a:moveTo>
                    <a:lnTo>
                      <a:pt x="499" y="0"/>
                    </a:lnTo>
                    <a:lnTo>
                      <a:pt x="0" y="273"/>
                    </a:lnTo>
                    <a:close/>
                  </a:path>
                </a:pathLst>
              </a:custGeom>
              <a:solidFill>
                <a:schemeClr val="accent1"/>
              </a:solidFill>
              <a:ln w="9525">
                <a:solidFill>
                  <a:schemeClr val="tx1"/>
                </a:solidFill>
                <a:round/>
                <a:headEnd/>
                <a:tailEnd/>
              </a:ln>
            </p:spPr>
            <p:txBody>
              <a:bodyPr wrap="none"/>
              <a:lstStyle/>
              <a:p>
                <a:endParaRPr lang="en-US"/>
              </a:p>
            </p:txBody>
          </p:sp>
          <p:sp>
            <p:nvSpPr>
              <p:cNvPr id="58397" name="Line 23"/>
              <p:cNvSpPr>
                <a:spLocks noChangeShapeType="1"/>
              </p:cNvSpPr>
              <p:nvPr/>
            </p:nvSpPr>
            <p:spPr bwMode="auto">
              <a:xfrm flipV="1">
                <a:off x="3606" y="2523"/>
                <a:ext cx="453"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8" name="Line 24"/>
              <p:cNvSpPr>
                <a:spLocks noChangeShapeType="1"/>
              </p:cNvSpPr>
              <p:nvPr/>
            </p:nvSpPr>
            <p:spPr bwMode="auto">
              <a:xfrm>
                <a:off x="3606" y="2569"/>
                <a:ext cx="453"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8375" name="Text Box 26"/>
            <p:cNvSpPr txBox="1">
              <a:spLocks noChangeArrowheads="1"/>
            </p:cNvSpPr>
            <p:nvPr/>
          </p:nvSpPr>
          <p:spPr bwMode="auto">
            <a:xfrm>
              <a:off x="1565" y="549"/>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Işınım </a:t>
              </a:r>
            </a:p>
          </p:txBody>
        </p:sp>
        <p:sp>
          <p:nvSpPr>
            <p:cNvPr id="58376" name="Text Box 27"/>
            <p:cNvSpPr txBox="1">
              <a:spLocks noChangeArrowheads="1"/>
            </p:cNvSpPr>
            <p:nvPr/>
          </p:nvSpPr>
          <p:spPr bwMode="auto">
            <a:xfrm>
              <a:off x="2291" y="549"/>
              <a:ext cx="9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Buharlaşma</a:t>
              </a:r>
            </a:p>
          </p:txBody>
        </p:sp>
        <p:sp>
          <p:nvSpPr>
            <p:cNvPr id="58377" name="Text Box 28"/>
            <p:cNvSpPr txBox="1">
              <a:spLocks noChangeArrowheads="1"/>
            </p:cNvSpPr>
            <p:nvPr/>
          </p:nvSpPr>
          <p:spPr bwMode="auto">
            <a:xfrm>
              <a:off x="3289" y="549"/>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Taşınım </a:t>
              </a:r>
            </a:p>
          </p:txBody>
        </p:sp>
        <p:sp>
          <p:nvSpPr>
            <p:cNvPr id="58378" name="Freeform 30"/>
            <p:cNvSpPr>
              <a:spLocks/>
            </p:cNvSpPr>
            <p:nvPr/>
          </p:nvSpPr>
          <p:spPr bwMode="auto">
            <a:xfrm>
              <a:off x="1610" y="276"/>
              <a:ext cx="2314" cy="272"/>
            </a:xfrm>
            <a:custGeom>
              <a:avLst/>
              <a:gdLst>
                <a:gd name="T0" fmla="*/ 0 w 2314"/>
                <a:gd name="T1" fmla="*/ 272 h 272"/>
                <a:gd name="T2" fmla="*/ 1134 w 2314"/>
                <a:gd name="T3" fmla="*/ 136 h 272"/>
                <a:gd name="T4" fmla="*/ 1180 w 2314"/>
                <a:gd name="T5" fmla="*/ 0 h 272"/>
                <a:gd name="T6" fmla="*/ 1225 w 2314"/>
                <a:gd name="T7" fmla="*/ 136 h 272"/>
                <a:gd name="T8" fmla="*/ 2314 w 2314"/>
                <a:gd name="T9" fmla="*/ 272 h 272"/>
                <a:gd name="T10" fmla="*/ 0 60000 65536"/>
                <a:gd name="T11" fmla="*/ 0 60000 65536"/>
                <a:gd name="T12" fmla="*/ 0 60000 65536"/>
                <a:gd name="T13" fmla="*/ 0 60000 65536"/>
                <a:gd name="T14" fmla="*/ 0 60000 65536"/>
                <a:gd name="T15" fmla="*/ 0 w 2314"/>
                <a:gd name="T16" fmla="*/ 0 h 272"/>
                <a:gd name="T17" fmla="*/ 2314 w 2314"/>
                <a:gd name="T18" fmla="*/ 272 h 272"/>
              </a:gdLst>
              <a:ahLst/>
              <a:cxnLst>
                <a:cxn ang="T10">
                  <a:pos x="T0" y="T1"/>
                </a:cxn>
                <a:cxn ang="T11">
                  <a:pos x="T2" y="T3"/>
                </a:cxn>
                <a:cxn ang="T12">
                  <a:pos x="T4" y="T5"/>
                </a:cxn>
                <a:cxn ang="T13">
                  <a:pos x="T6" y="T7"/>
                </a:cxn>
                <a:cxn ang="T14">
                  <a:pos x="T8" y="T9"/>
                </a:cxn>
              </a:cxnLst>
              <a:rect l="T15" t="T16" r="T17" b="T18"/>
              <a:pathLst>
                <a:path w="2314" h="272">
                  <a:moveTo>
                    <a:pt x="0" y="272"/>
                  </a:moveTo>
                  <a:lnTo>
                    <a:pt x="1134" y="136"/>
                  </a:lnTo>
                  <a:lnTo>
                    <a:pt x="1180" y="0"/>
                  </a:lnTo>
                  <a:lnTo>
                    <a:pt x="1225" y="136"/>
                  </a:lnTo>
                  <a:lnTo>
                    <a:pt x="2314" y="2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8379" name="Text Box 31"/>
            <p:cNvSpPr txBox="1">
              <a:spLocks noChangeArrowheads="1"/>
            </p:cNvSpPr>
            <p:nvPr/>
          </p:nvSpPr>
          <p:spPr bwMode="auto">
            <a:xfrm>
              <a:off x="1883" y="50"/>
              <a:ext cx="18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b="1">
                  <a:latin typeface="Tahoma" pitchFamily="34" charset="0"/>
                </a:rPr>
                <a:t>Vücut ısı kayıpları</a:t>
              </a:r>
            </a:p>
          </p:txBody>
        </p:sp>
        <p:sp>
          <p:nvSpPr>
            <p:cNvPr id="58380" name="Text Box 32"/>
            <p:cNvSpPr txBox="1">
              <a:spLocks noChangeArrowheads="1"/>
            </p:cNvSpPr>
            <p:nvPr/>
          </p:nvSpPr>
          <p:spPr bwMode="auto">
            <a:xfrm>
              <a:off x="1338" y="2273"/>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Giyim </a:t>
              </a:r>
            </a:p>
          </p:txBody>
        </p:sp>
        <p:sp>
          <p:nvSpPr>
            <p:cNvPr id="58381" name="Text Box 33"/>
            <p:cNvSpPr txBox="1">
              <a:spLocks noChangeArrowheads="1"/>
            </p:cNvSpPr>
            <p:nvPr/>
          </p:nvSpPr>
          <p:spPr bwMode="auto">
            <a:xfrm rot="-5400000">
              <a:off x="56" y="2284"/>
              <a:ext cx="15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b="1">
                  <a:latin typeface="Tahoma" pitchFamily="34" charset="0"/>
                </a:rPr>
                <a:t>Yalıtım faktörleri</a:t>
              </a:r>
            </a:p>
          </p:txBody>
        </p:sp>
        <p:sp>
          <p:nvSpPr>
            <p:cNvPr id="58382" name="Freeform 34"/>
            <p:cNvSpPr>
              <a:spLocks/>
            </p:cNvSpPr>
            <p:nvPr/>
          </p:nvSpPr>
          <p:spPr bwMode="auto">
            <a:xfrm>
              <a:off x="1021" y="1797"/>
              <a:ext cx="273" cy="1225"/>
            </a:xfrm>
            <a:custGeom>
              <a:avLst/>
              <a:gdLst>
                <a:gd name="T0" fmla="*/ 227 w 273"/>
                <a:gd name="T1" fmla="*/ 0 h 1225"/>
                <a:gd name="T2" fmla="*/ 137 w 273"/>
                <a:gd name="T3" fmla="*/ 590 h 1225"/>
                <a:gd name="T4" fmla="*/ 0 w 273"/>
                <a:gd name="T5" fmla="*/ 635 h 1225"/>
                <a:gd name="T6" fmla="*/ 137 w 273"/>
                <a:gd name="T7" fmla="*/ 680 h 1225"/>
                <a:gd name="T8" fmla="*/ 273 w 273"/>
                <a:gd name="T9" fmla="*/ 1225 h 1225"/>
                <a:gd name="T10" fmla="*/ 0 60000 65536"/>
                <a:gd name="T11" fmla="*/ 0 60000 65536"/>
                <a:gd name="T12" fmla="*/ 0 60000 65536"/>
                <a:gd name="T13" fmla="*/ 0 60000 65536"/>
                <a:gd name="T14" fmla="*/ 0 60000 65536"/>
                <a:gd name="T15" fmla="*/ 0 w 273"/>
                <a:gd name="T16" fmla="*/ 0 h 1225"/>
                <a:gd name="T17" fmla="*/ 273 w 273"/>
                <a:gd name="T18" fmla="*/ 1225 h 1225"/>
              </a:gdLst>
              <a:ahLst/>
              <a:cxnLst>
                <a:cxn ang="T10">
                  <a:pos x="T0" y="T1"/>
                </a:cxn>
                <a:cxn ang="T11">
                  <a:pos x="T2" y="T3"/>
                </a:cxn>
                <a:cxn ang="T12">
                  <a:pos x="T4" y="T5"/>
                </a:cxn>
                <a:cxn ang="T13">
                  <a:pos x="T6" y="T7"/>
                </a:cxn>
                <a:cxn ang="T14">
                  <a:pos x="T8" y="T9"/>
                </a:cxn>
              </a:cxnLst>
              <a:rect l="T15" t="T16" r="T17" b="T18"/>
              <a:pathLst>
                <a:path w="273" h="1225">
                  <a:moveTo>
                    <a:pt x="227" y="0"/>
                  </a:moveTo>
                  <a:lnTo>
                    <a:pt x="137" y="590"/>
                  </a:lnTo>
                  <a:lnTo>
                    <a:pt x="0" y="635"/>
                  </a:lnTo>
                  <a:lnTo>
                    <a:pt x="137" y="680"/>
                  </a:lnTo>
                  <a:lnTo>
                    <a:pt x="273" y="122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8383" name="Text Box 35"/>
            <p:cNvSpPr txBox="1">
              <a:spLocks noChangeArrowheads="1"/>
            </p:cNvSpPr>
            <p:nvPr/>
          </p:nvSpPr>
          <p:spPr bwMode="auto">
            <a:xfrm>
              <a:off x="749" y="3475"/>
              <a:ext cx="11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Hava sıcaklığı</a:t>
              </a:r>
            </a:p>
          </p:txBody>
        </p:sp>
        <p:sp>
          <p:nvSpPr>
            <p:cNvPr id="58384" name="Text Box 36"/>
            <p:cNvSpPr txBox="1">
              <a:spLocks noChangeArrowheads="1"/>
            </p:cNvSpPr>
            <p:nvPr/>
          </p:nvSpPr>
          <p:spPr bwMode="auto">
            <a:xfrm>
              <a:off x="1838" y="3475"/>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Yüzey sıcaklığı</a:t>
              </a:r>
            </a:p>
          </p:txBody>
        </p:sp>
        <p:sp>
          <p:nvSpPr>
            <p:cNvPr id="58385" name="Text Box 37"/>
            <p:cNvSpPr txBox="1">
              <a:spLocks noChangeArrowheads="1"/>
            </p:cNvSpPr>
            <p:nvPr/>
          </p:nvSpPr>
          <p:spPr bwMode="auto">
            <a:xfrm>
              <a:off x="3017" y="3475"/>
              <a:ext cx="11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Hava hareketi</a:t>
              </a:r>
            </a:p>
          </p:txBody>
        </p:sp>
        <p:sp>
          <p:nvSpPr>
            <p:cNvPr id="58386" name="Text Box 38"/>
            <p:cNvSpPr txBox="1">
              <a:spLocks noChangeArrowheads="1"/>
            </p:cNvSpPr>
            <p:nvPr/>
          </p:nvSpPr>
          <p:spPr bwMode="auto">
            <a:xfrm>
              <a:off x="4151" y="3475"/>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tLang="en-US">
                  <a:latin typeface="Tahoma" pitchFamily="34" charset="0"/>
                </a:rPr>
                <a:t>Bağıl nem</a:t>
              </a:r>
            </a:p>
          </p:txBody>
        </p:sp>
        <p:sp>
          <p:nvSpPr>
            <p:cNvPr id="58387" name="Text Box 39"/>
            <p:cNvSpPr txBox="1">
              <a:spLocks noChangeArrowheads="1"/>
            </p:cNvSpPr>
            <p:nvPr/>
          </p:nvSpPr>
          <p:spPr bwMode="auto">
            <a:xfrm>
              <a:off x="1248" y="3951"/>
              <a:ext cx="29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altLang="en-US" b="1">
                  <a:latin typeface="Tahoma" pitchFamily="34" charset="0"/>
                </a:rPr>
                <a:t>Termal konfor faktörleri</a:t>
              </a:r>
            </a:p>
          </p:txBody>
        </p:sp>
        <p:sp>
          <p:nvSpPr>
            <p:cNvPr id="58388" name="Freeform 40"/>
            <p:cNvSpPr>
              <a:spLocks/>
            </p:cNvSpPr>
            <p:nvPr/>
          </p:nvSpPr>
          <p:spPr bwMode="auto">
            <a:xfrm>
              <a:off x="703" y="3702"/>
              <a:ext cx="4219" cy="272"/>
            </a:xfrm>
            <a:custGeom>
              <a:avLst/>
              <a:gdLst>
                <a:gd name="T0" fmla="*/ 0 w 4219"/>
                <a:gd name="T1" fmla="*/ 0 h 272"/>
                <a:gd name="T2" fmla="*/ 1996 w 4219"/>
                <a:gd name="T3" fmla="*/ 182 h 272"/>
                <a:gd name="T4" fmla="*/ 2041 w 4219"/>
                <a:gd name="T5" fmla="*/ 272 h 272"/>
                <a:gd name="T6" fmla="*/ 2087 w 4219"/>
                <a:gd name="T7" fmla="*/ 182 h 272"/>
                <a:gd name="T8" fmla="*/ 4219 w 4219"/>
                <a:gd name="T9" fmla="*/ 46 h 272"/>
                <a:gd name="T10" fmla="*/ 0 60000 65536"/>
                <a:gd name="T11" fmla="*/ 0 60000 65536"/>
                <a:gd name="T12" fmla="*/ 0 60000 65536"/>
                <a:gd name="T13" fmla="*/ 0 60000 65536"/>
                <a:gd name="T14" fmla="*/ 0 60000 65536"/>
                <a:gd name="T15" fmla="*/ 0 w 4219"/>
                <a:gd name="T16" fmla="*/ 0 h 272"/>
                <a:gd name="T17" fmla="*/ 4219 w 4219"/>
                <a:gd name="T18" fmla="*/ 272 h 272"/>
              </a:gdLst>
              <a:ahLst/>
              <a:cxnLst>
                <a:cxn ang="T10">
                  <a:pos x="T0" y="T1"/>
                </a:cxn>
                <a:cxn ang="T11">
                  <a:pos x="T2" y="T3"/>
                </a:cxn>
                <a:cxn ang="T12">
                  <a:pos x="T4" y="T5"/>
                </a:cxn>
                <a:cxn ang="T13">
                  <a:pos x="T6" y="T7"/>
                </a:cxn>
                <a:cxn ang="T14">
                  <a:pos x="T8" y="T9"/>
                </a:cxn>
              </a:cxnLst>
              <a:rect l="T15" t="T16" r="T17" b="T18"/>
              <a:pathLst>
                <a:path w="4219" h="272">
                  <a:moveTo>
                    <a:pt x="0" y="0"/>
                  </a:moveTo>
                  <a:lnTo>
                    <a:pt x="1996" y="182"/>
                  </a:lnTo>
                  <a:lnTo>
                    <a:pt x="2041" y="272"/>
                  </a:lnTo>
                  <a:lnTo>
                    <a:pt x="2087" y="182"/>
                  </a:lnTo>
                  <a:lnTo>
                    <a:pt x="4219" y="4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8389" name="Line 41"/>
            <p:cNvSpPr>
              <a:spLocks noChangeShapeType="1"/>
            </p:cNvSpPr>
            <p:nvPr/>
          </p:nvSpPr>
          <p:spPr bwMode="auto">
            <a:xfrm>
              <a:off x="1837" y="2432"/>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0" name="Line 43"/>
            <p:cNvSpPr>
              <a:spLocks noChangeShapeType="1"/>
            </p:cNvSpPr>
            <p:nvPr/>
          </p:nvSpPr>
          <p:spPr bwMode="auto">
            <a:xfrm>
              <a:off x="1837" y="754"/>
              <a:ext cx="59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1" name="Line 44"/>
            <p:cNvSpPr>
              <a:spLocks noChangeShapeType="1"/>
            </p:cNvSpPr>
            <p:nvPr/>
          </p:nvSpPr>
          <p:spPr bwMode="auto">
            <a:xfrm flipH="1">
              <a:off x="3107" y="799"/>
              <a:ext cx="499" cy="6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2" name="Line 45"/>
            <p:cNvSpPr>
              <a:spLocks noChangeShapeType="1"/>
            </p:cNvSpPr>
            <p:nvPr/>
          </p:nvSpPr>
          <p:spPr bwMode="auto">
            <a:xfrm flipV="1">
              <a:off x="2790" y="754"/>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93" name="Freeform 46"/>
            <p:cNvSpPr>
              <a:spLocks/>
            </p:cNvSpPr>
            <p:nvPr/>
          </p:nvSpPr>
          <p:spPr bwMode="auto">
            <a:xfrm>
              <a:off x="4967" y="2024"/>
              <a:ext cx="181" cy="861"/>
            </a:xfrm>
            <a:custGeom>
              <a:avLst/>
              <a:gdLst>
                <a:gd name="T0" fmla="*/ 0 w 181"/>
                <a:gd name="T1" fmla="*/ 0 h 861"/>
                <a:gd name="T2" fmla="*/ 90 w 181"/>
                <a:gd name="T3" fmla="*/ 363 h 861"/>
                <a:gd name="T4" fmla="*/ 181 w 181"/>
                <a:gd name="T5" fmla="*/ 453 h 861"/>
                <a:gd name="T6" fmla="*/ 90 w 181"/>
                <a:gd name="T7" fmla="*/ 499 h 861"/>
                <a:gd name="T8" fmla="*/ 45 w 181"/>
                <a:gd name="T9" fmla="*/ 861 h 861"/>
                <a:gd name="T10" fmla="*/ 0 60000 65536"/>
                <a:gd name="T11" fmla="*/ 0 60000 65536"/>
                <a:gd name="T12" fmla="*/ 0 60000 65536"/>
                <a:gd name="T13" fmla="*/ 0 60000 65536"/>
                <a:gd name="T14" fmla="*/ 0 60000 65536"/>
                <a:gd name="T15" fmla="*/ 0 w 181"/>
                <a:gd name="T16" fmla="*/ 0 h 861"/>
                <a:gd name="T17" fmla="*/ 181 w 181"/>
                <a:gd name="T18" fmla="*/ 861 h 861"/>
              </a:gdLst>
              <a:ahLst/>
              <a:cxnLst>
                <a:cxn ang="T10">
                  <a:pos x="T0" y="T1"/>
                </a:cxn>
                <a:cxn ang="T11">
                  <a:pos x="T2" y="T3"/>
                </a:cxn>
                <a:cxn ang="T12">
                  <a:pos x="T4" y="T5"/>
                </a:cxn>
                <a:cxn ang="T13">
                  <a:pos x="T6" y="T7"/>
                </a:cxn>
                <a:cxn ang="T14">
                  <a:pos x="T8" y="T9"/>
                </a:cxn>
              </a:cxnLst>
              <a:rect l="T15" t="T16" r="T17" b="T18"/>
              <a:pathLst>
                <a:path w="181" h="861">
                  <a:moveTo>
                    <a:pt x="0" y="0"/>
                  </a:moveTo>
                  <a:lnTo>
                    <a:pt x="90" y="363"/>
                  </a:lnTo>
                  <a:lnTo>
                    <a:pt x="181" y="453"/>
                  </a:lnTo>
                  <a:lnTo>
                    <a:pt x="90" y="499"/>
                  </a:lnTo>
                  <a:lnTo>
                    <a:pt x="45" y="861"/>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8394" name="Freeform 49"/>
            <p:cNvSpPr>
              <a:spLocks/>
            </p:cNvSpPr>
            <p:nvPr/>
          </p:nvSpPr>
          <p:spPr bwMode="auto">
            <a:xfrm>
              <a:off x="2472" y="2342"/>
              <a:ext cx="635" cy="136"/>
            </a:xfrm>
            <a:custGeom>
              <a:avLst/>
              <a:gdLst>
                <a:gd name="T0" fmla="*/ 0 w 635"/>
                <a:gd name="T1" fmla="*/ 0 h 182"/>
                <a:gd name="T2" fmla="*/ 272 w 635"/>
                <a:gd name="T3" fmla="*/ 12 h 182"/>
                <a:gd name="T4" fmla="*/ 589 w 635"/>
                <a:gd name="T5" fmla="*/ 0 h 182"/>
                <a:gd name="T6" fmla="*/ 635 w 635"/>
                <a:gd name="T7" fmla="*/ 12 h 182"/>
                <a:gd name="T8" fmla="*/ 272 w 635"/>
                <a:gd name="T9" fmla="*/ 24 h 182"/>
                <a:gd name="T10" fmla="*/ 0 w 635"/>
                <a:gd name="T11" fmla="*/ 12 h 182"/>
                <a:gd name="T12" fmla="*/ 0 60000 65536"/>
                <a:gd name="T13" fmla="*/ 0 60000 65536"/>
                <a:gd name="T14" fmla="*/ 0 60000 65536"/>
                <a:gd name="T15" fmla="*/ 0 60000 65536"/>
                <a:gd name="T16" fmla="*/ 0 60000 65536"/>
                <a:gd name="T17" fmla="*/ 0 60000 65536"/>
                <a:gd name="T18" fmla="*/ 0 w 635"/>
                <a:gd name="T19" fmla="*/ 0 h 182"/>
                <a:gd name="T20" fmla="*/ 635 w 63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635" h="182">
                  <a:moveTo>
                    <a:pt x="0" y="0"/>
                  </a:moveTo>
                  <a:lnTo>
                    <a:pt x="272" y="91"/>
                  </a:lnTo>
                  <a:lnTo>
                    <a:pt x="589" y="0"/>
                  </a:lnTo>
                  <a:lnTo>
                    <a:pt x="635" y="91"/>
                  </a:lnTo>
                  <a:lnTo>
                    <a:pt x="272" y="182"/>
                  </a:lnTo>
                  <a:lnTo>
                    <a:pt x="0" y="91"/>
                  </a:lnTo>
                </a:path>
              </a:pathLst>
            </a:custGeom>
            <a:solidFill>
              <a:schemeClr val="tx1"/>
            </a:solidFill>
            <a:ln w="9525">
              <a:solidFill>
                <a:schemeClr val="tx1"/>
              </a:solidFill>
              <a:round/>
              <a:headEnd/>
              <a:tailEnd/>
            </a:ln>
          </p:spPr>
          <p:txBody>
            <a:bodyPr wrap="none"/>
            <a:lstStyle/>
            <a:p>
              <a:endParaRPr lang="en-US"/>
            </a:p>
          </p:txBody>
        </p:sp>
        <p:sp>
          <p:nvSpPr>
            <p:cNvPr id="58395" name="Rectangle 50"/>
            <p:cNvSpPr>
              <a:spLocks noChangeArrowheads="1"/>
            </p:cNvSpPr>
            <p:nvPr/>
          </p:nvSpPr>
          <p:spPr bwMode="auto">
            <a:xfrm>
              <a:off x="2653" y="2341"/>
              <a:ext cx="227" cy="13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Tree>
    <p:extLst>
      <p:ext uri="{BB962C8B-B14F-4D97-AF65-F5344CB8AC3E}">
        <p14:creationId xmlns:p14="http://schemas.microsoft.com/office/powerpoint/2010/main" val="79348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900113" y="1071563"/>
          <a:ext cx="6769100" cy="5140325"/>
        </p:xfrm>
        <a:graphic>
          <a:graphicData uri="http://schemas.openxmlformats.org/presentationml/2006/ole">
            <mc:AlternateContent xmlns:mc="http://schemas.openxmlformats.org/markup-compatibility/2006">
              <mc:Choice xmlns:v="urn:schemas-microsoft-com:vml" Requires="v">
                <p:oleObj spid="_x0000_s8224" name="Resim" r:id="rId4" imgW="3231997" imgH="2459972" progId="Word.Picture.8">
                  <p:embed/>
                </p:oleObj>
              </mc:Choice>
              <mc:Fallback>
                <p:oleObj name="Resim" r:id="rId4" imgW="3231997" imgH="24599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071563"/>
                        <a:ext cx="6769100" cy="514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19" name="Rectangle 8"/>
          <p:cNvSpPr>
            <a:spLocks noGrp="1" noChangeArrowheads="1"/>
          </p:cNvSpPr>
          <p:nvPr>
            <p:ph type="title"/>
          </p:nvPr>
        </p:nvSpPr>
        <p:spPr>
          <a:xfrm>
            <a:off x="609600" y="304800"/>
            <a:ext cx="7772400" cy="676275"/>
          </a:xfrm>
        </p:spPr>
        <p:txBody>
          <a:bodyPr/>
          <a:lstStyle/>
          <a:p>
            <a:pPr eaLnBrk="1" hangingPunct="1"/>
            <a:r>
              <a:rPr lang="tr-TR" altLang="ja-JP" sz="3200" b="1" smtClean="0">
                <a:solidFill>
                  <a:srgbClr val="002060"/>
                </a:solidFill>
                <a:cs typeface="Arial" charset="0"/>
              </a:rPr>
              <a:t>Nem ve sıcaklığa bağlı konfor</a:t>
            </a:r>
          </a:p>
        </p:txBody>
      </p:sp>
    </p:spTree>
    <p:extLst>
      <p:ext uri="{BB962C8B-B14F-4D97-AF65-F5344CB8AC3E}">
        <p14:creationId xmlns:p14="http://schemas.microsoft.com/office/powerpoint/2010/main" val="19808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4294967295"/>
          </p:nvPr>
        </p:nvSpPr>
        <p:spPr>
          <a:xfrm>
            <a:off x="6553200" y="6356350"/>
            <a:ext cx="2133600" cy="3651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BA291A-DDE0-4164-86C5-91558F6E0532}" type="slidenum">
              <a:rPr lang="tr-TR" altLang="en-US">
                <a:solidFill>
                  <a:srgbClr val="898989"/>
                </a:solidFill>
              </a:rPr>
              <a:pPr eaLnBrk="1" hangingPunct="1"/>
              <a:t>3</a:t>
            </a:fld>
            <a:endParaRPr lang="tr-TR" altLang="en-US">
              <a:solidFill>
                <a:srgbClr val="898989"/>
              </a:solidFill>
            </a:endParaRPr>
          </a:p>
        </p:txBody>
      </p:sp>
      <p:sp>
        <p:nvSpPr>
          <p:cNvPr id="8194" name="Text Box 2"/>
          <p:cNvSpPr txBox="1">
            <a:spLocks noChangeArrowheads="1"/>
          </p:cNvSpPr>
          <p:nvPr/>
        </p:nvSpPr>
        <p:spPr bwMode="auto">
          <a:xfrm>
            <a:off x="-276225" y="485775"/>
            <a:ext cx="8610600" cy="70802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tr-TR" sz="4000" b="1" dirty="0">
                <a:solidFill>
                  <a:srgbClr val="002060"/>
                </a:solidFill>
                <a:latin typeface="+mj-lt"/>
              </a:rPr>
              <a:t>Havalandırma yöntemleri</a:t>
            </a:r>
          </a:p>
        </p:txBody>
      </p:sp>
      <p:sp>
        <p:nvSpPr>
          <p:cNvPr id="8195" name="Text Box 3"/>
          <p:cNvSpPr txBox="1">
            <a:spLocks noChangeArrowheads="1"/>
          </p:cNvSpPr>
          <p:nvPr/>
        </p:nvSpPr>
        <p:spPr bwMode="auto">
          <a:xfrm>
            <a:off x="250825" y="1303338"/>
            <a:ext cx="84582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tr-TR" altLang="en-US" sz="2800" dirty="0">
                <a:latin typeface="Times New Roman" pitchFamily="18" charset="0"/>
              </a:rPr>
              <a:t>DOĞAL HAVALANDIRMA: Baca ve rüzgar etkisi</a:t>
            </a:r>
          </a:p>
          <a:p>
            <a:pPr algn="just">
              <a:spcBef>
                <a:spcPct val="50000"/>
              </a:spcBef>
            </a:pPr>
            <a:r>
              <a:rPr lang="tr-TR" altLang="en-US" sz="2800" dirty="0">
                <a:latin typeface="Times New Roman" pitchFamily="18" charset="0"/>
              </a:rPr>
              <a:t>DOĞAL-MEKANİK HAVALANDIRMA: </a:t>
            </a:r>
          </a:p>
          <a:p>
            <a:pPr algn="just">
              <a:spcBef>
                <a:spcPct val="50000"/>
              </a:spcBef>
            </a:pPr>
            <a:r>
              <a:rPr lang="tr-TR" altLang="en-US" sz="2800" dirty="0">
                <a:latin typeface="Times New Roman" pitchFamily="18" charset="0"/>
              </a:rPr>
              <a:t>Rüzgar enerjisiyle çalışan baca aspiratörleri </a:t>
            </a:r>
            <a:r>
              <a:rPr lang="tr-TR" altLang="en-US" sz="2800" dirty="0" smtClean="0">
                <a:latin typeface="Times New Roman" pitchFamily="18" charset="0"/>
              </a:rPr>
              <a:t>kullanılır.</a:t>
            </a:r>
          </a:p>
          <a:p>
            <a:pPr algn="just">
              <a:spcBef>
                <a:spcPct val="50000"/>
              </a:spcBef>
            </a:pPr>
            <a:r>
              <a:rPr lang="tr-TR" altLang="en-US" sz="2800" dirty="0" smtClean="0">
                <a:latin typeface="Times New Roman" pitchFamily="18" charset="0"/>
              </a:rPr>
              <a:t>MEKANİK HAVALANDIRMA:</a:t>
            </a:r>
          </a:p>
          <a:p>
            <a:pPr algn="just">
              <a:spcBef>
                <a:spcPct val="50000"/>
              </a:spcBef>
            </a:pPr>
            <a:r>
              <a:rPr lang="tr-TR" altLang="en-US" sz="2800" dirty="0" smtClean="0">
                <a:latin typeface="Times New Roman" pitchFamily="18" charset="0"/>
              </a:rPr>
              <a:t>1. Mekanik Girişli Doğal Çıkış: (Vantilatörlü)</a:t>
            </a:r>
          </a:p>
          <a:p>
            <a:pPr algn="just">
              <a:spcBef>
                <a:spcPct val="50000"/>
              </a:spcBef>
            </a:pPr>
            <a:r>
              <a:rPr lang="tr-TR" altLang="en-US" sz="2800" dirty="0" smtClean="0">
                <a:latin typeface="Times New Roman" pitchFamily="18" charset="0"/>
              </a:rPr>
              <a:t>2. Doğal Girişli Mekanik Çıkış: (Aspiratörlü)</a:t>
            </a:r>
          </a:p>
          <a:p>
            <a:pPr algn="just">
              <a:spcBef>
                <a:spcPct val="50000"/>
              </a:spcBef>
            </a:pPr>
            <a:r>
              <a:rPr lang="tr-TR" altLang="en-US" sz="2800" dirty="0" smtClean="0">
                <a:latin typeface="Times New Roman" pitchFamily="18" charset="0"/>
              </a:rPr>
              <a:t>3. Mekanik Giriş-Mekanik Çıkış: (</a:t>
            </a:r>
            <a:r>
              <a:rPr lang="tr-TR" altLang="en-US" sz="2400" dirty="0" smtClean="0">
                <a:latin typeface="Times New Roman" pitchFamily="18" charset="0"/>
              </a:rPr>
              <a:t>Vantilatörlü ve aspiratörlü</a:t>
            </a:r>
            <a:r>
              <a:rPr lang="tr-TR" altLang="en-US" sz="2800" dirty="0" smtClean="0">
                <a:latin typeface="Times New Roman" pitchFamily="18" charset="0"/>
              </a:rPr>
              <a:t>)</a:t>
            </a:r>
            <a:endParaRPr lang="tr-TR" altLang="en-US" sz="2800" dirty="0">
              <a:latin typeface="Times New Roman" pitchFamily="18" charset="0"/>
            </a:endParaRPr>
          </a:p>
        </p:txBody>
      </p:sp>
    </p:spTree>
    <p:extLst>
      <p:ext uri="{BB962C8B-B14F-4D97-AF65-F5344CB8AC3E}">
        <p14:creationId xmlns:p14="http://schemas.microsoft.com/office/powerpoint/2010/main" val="2749930061"/>
      </p:ext>
    </p:extLst>
  </p:cSld>
  <p:clrMapOvr>
    <a:masterClrMapping/>
  </p:clrMapOvr>
  <mc:AlternateContent xmlns:mc="http://schemas.openxmlformats.org/markup-compatibility/2006" xmlns:p14="http://schemas.microsoft.com/office/powerpoint/2010/main">
    <mc:Choice Requires="p14">
      <p:transition p14:dur="0">
        <p:sndAc>
          <p:stSnd>
            <p:snd r:embed="rId3" name="LAZER.WAV"/>
          </p:stSnd>
        </p:sndAc>
      </p:transition>
    </mc:Choice>
    <mc:Fallback xmlns="">
      <p:transition>
        <p:sndAc>
          <p:stSnd>
            <p:snd r:embed="rId4" name="LAZER.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title"/>
          </p:nvPr>
        </p:nvSpPr>
        <p:spPr>
          <a:xfrm>
            <a:off x="457200" y="142875"/>
            <a:ext cx="8229600" cy="725488"/>
          </a:xfrm>
        </p:spPr>
        <p:txBody>
          <a:bodyPr/>
          <a:lstStyle/>
          <a:p>
            <a:pPr eaLnBrk="1" hangingPunct="1"/>
            <a:r>
              <a:rPr lang="tr-TR" altLang="ja-JP" sz="3200" b="1" smtClean="0">
                <a:solidFill>
                  <a:srgbClr val="002060"/>
                </a:solidFill>
                <a:cs typeface="Arial" charset="0"/>
              </a:rPr>
              <a:t>İç hava kalitesi</a:t>
            </a:r>
          </a:p>
        </p:txBody>
      </p:sp>
      <p:sp>
        <p:nvSpPr>
          <p:cNvPr id="61443" name="Rectangle 3" descr="Rectangle: Click to edit Master text styles&#10;Second level&#10;Third level&#10;Fourth level&#10;Fifth level"/>
          <p:cNvSpPr>
            <a:spLocks noGrp="1" noChangeArrowheads="1"/>
          </p:cNvSpPr>
          <p:nvPr>
            <p:ph idx="1"/>
          </p:nvPr>
        </p:nvSpPr>
        <p:spPr>
          <a:xfrm>
            <a:off x="395288" y="1192213"/>
            <a:ext cx="8215312" cy="4808537"/>
          </a:xfrm>
          <a:solidFill>
            <a:schemeClr val="bg1"/>
          </a:solidFill>
        </p:spPr>
        <p:txBody>
          <a:bodyPr/>
          <a:lstStyle/>
          <a:p>
            <a:pPr algn="just" eaLnBrk="1" hangingPunct="1">
              <a:lnSpc>
                <a:spcPct val="90000"/>
              </a:lnSpc>
            </a:pPr>
            <a:r>
              <a:rPr lang="tr-TR" altLang="en-US" sz="2800" smtClean="0">
                <a:latin typeface="Arial" charset="0"/>
              </a:rPr>
              <a:t>İnsanın kendisinin de bir koku kaynağı olduğu, bunun bir koku ölçüm standardı olarak kullanılabilmesi düşüncesi gelişmiştir. Aslında bu kokunun nedeni, koltuk altında bulunan bir bakterinin salgıladığı asittir. Erkeklerin % 97sinde, kadınların ise % 67sinde bu bakteri vardır. </a:t>
            </a:r>
          </a:p>
          <a:p>
            <a:pPr algn="just" eaLnBrk="1" hangingPunct="1">
              <a:lnSpc>
                <a:spcPct val="90000"/>
              </a:lnSpc>
            </a:pPr>
            <a:r>
              <a:rPr lang="tr-TR" altLang="en-US" sz="2800" smtClean="0">
                <a:latin typeface="Arial" charset="0"/>
              </a:rPr>
              <a:t>Burada standart insan, 3 günde iki defa banyo yapan, her gün çamaşır değiştiren ve normal bir aktivitede (ofis çalışanı gibi) bulunan bir insan kabul ediliyor. İşte böyle standart bir insanın yaydığı koku miktarına </a:t>
            </a:r>
            <a:r>
              <a:rPr lang="tr-TR" altLang="en-US" sz="2800" b="1" smtClean="0">
                <a:latin typeface="Arial" charset="0"/>
              </a:rPr>
              <a:t>1 olf</a:t>
            </a:r>
            <a:r>
              <a:rPr lang="tr-TR" altLang="en-US" sz="2800" smtClean="0">
                <a:latin typeface="Arial" charset="0"/>
              </a:rPr>
              <a:t> adı veriliyor.</a:t>
            </a:r>
          </a:p>
        </p:txBody>
      </p:sp>
    </p:spTree>
    <p:extLst>
      <p:ext uri="{BB962C8B-B14F-4D97-AF65-F5344CB8AC3E}">
        <p14:creationId xmlns:p14="http://schemas.microsoft.com/office/powerpoint/2010/main" val="339833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title"/>
          </p:nvPr>
        </p:nvSpPr>
        <p:spPr>
          <a:xfrm>
            <a:off x="341085" y="447675"/>
            <a:ext cx="8229600" cy="725488"/>
          </a:xfrm>
        </p:spPr>
        <p:txBody>
          <a:bodyPr/>
          <a:lstStyle/>
          <a:p>
            <a:pPr eaLnBrk="1" hangingPunct="1"/>
            <a:r>
              <a:rPr lang="tr-TR" altLang="ja-JP" sz="3200" b="1" dirty="0" smtClean="0">
                <a:solidFill>
                  <a:srgbClr val="002060"/>
                </a:solidFill>
                <a:cs typeface="Arial" charset="0"/>
              </a:rPr>
              <a:t>İç hava kalitesi</a:t>
            </a:r>
          </a:p>
        </p:txBody>
      </p:sp>
      <p:sp>
        <p:nvSpPr>
          <p:cNvPr id="64515" name="Rectangle 3" descr="Rectangle: Click to edit Master text styles&#10;Second level&#10;Third level&#10;Fourth level&#10;Fifth level"/>
          <p:cNvSpPr>
            <a:spLocks noGrp="1" noChangeArrowheads="1"/>
          </p:cNvSpPr>
          <p:nvPr>
            <p:ph idx="1"/>
          </p:nvPr>
        </p:nvSpPr>
        <p:spPr>
          <a:xfrm>
            <a:off x="357188" y="1120775"/>
            <a:ext cx="8280400" cy="5022850"/>
          </a:xfrm>
          <a:solidFill>
            <a:schemeClr val="bg1"/>
          </a:solidFill>
        </p:spPr>
        <p:txBody>
          <a:bodyPr/>
          <a:lstStyle/>
          <a:p>
            <a:pPr eaLnBrk="1" hangingPunct="1"/>
            <a:r>
              <a:rPr lang="tr-TR" altLang="en-US" sz="2800" dirty="0" smtClean="0"/>
              <a:t>Kısacası </a:t>
            </a:r>
            <a:r>
              <a:rPr lang="tr-TR" altLang="en-US" sz="2800" dirty="0" err="1" smtClean="0"/>
              <a:t>desipol</a:t>
            </a:r>
            <a:r>
              <a:rPr lang="tr-TR" altLang="en-US" sz="2800" dirty="0" smtClean="0"/>
              <a:t>, algılanan iç hava kalitesinin bir ölçüsüdür. Bazı mekanlardaki </a:t>
            </a:r>
            <a:r>
              <a:rPr lang="tr-TR" altLang="en-US" sz="2800" dirty="0" err="1" smtClean="0"/>
              <a:t>Desipol</a:t>
            </a:r>
            <a:r>
              <a:rPr lang="tr-TR" altLang="en-US" sz="2800" dirty="0" smtClean="0"/>
              <a:t> değerleri şöyledir:</a:t>
            </a:r>
          </a:p>
          <a:p>
            <a:pPr eaLnBrk="1" hangingPunct="1"/>
            <a:r>
              <a:rPr lang="tr-TR" altLang="en-US" sz="2800" dirty="0" smtClean="0"/>
              <a:t>0,01 </a:t>
            </a:r>
            <a:r>
              <a:rPr lang="tr-TR" altLang="en-US" sz="2800" dirty="0" err="1" smtClean="0"/>
              <a:t>desipol</a:t>
            </a:r>
            <a:r>
              <a:rPr lang="tr-TR" altLang="en-US" sz="2800" dirty="0" smtClean="0"/>
              <a:t> : Dağ veya açık denizlerdeki hava,</a:t>
            </a:r>
          </a:p>
          <a:p>
            <a:pPr eaLnBrk="1" hangingPunct="1"/>
            <a:r>
              <a:rPr lang="tr-TR" altLang="en-US" sz="2800" dirty="0" smtClean="0"/>
              <a:t>0,1 </a:t>
            </a:r>
            <a:r>
              <a:rPr lang="tr-TR" altLang="en-US" sz="2800" dirty="0" err="1" smtClean="0"/>
              <a:t>desipol</a:t>
            </a:r>
            <a:r>
              <a:rPr lang="tr-TR" altLang="en-US" sz="2800" dirty="0" smtClean="0"/>
              <a:t> : Şehir havası,</a:t>
            </a:r>
          </a:p>
          <a:p>
            <a:pPr eaLnBrk="1" hangingPunct="1"/>
            <a:r>
              <a:rPr lang="tr-TR" altLang="en-US" sz="2800" dirty="0" smtClean="0"/>
              <a:t>1,0 </a:t>
            </a:r>
            <a:r>
              <a:rPr lang="tr-TR" altLang="en-US" sz="2800" dirty="0" err="1" smtClean="0"/>
              <a:t>desipol</a:t>
            </a:r>
            <a:r>
              <a:rPr lang="tr-TR" altLang="en-US" sz="2800" dirty="0" smtClean="0"/>
              <a:t> : Sağlıklı bina havası,</a:t>
            </a:r>
          </a:p>
          <a:p>
            <a:pPr eaLnBrk="1" hangingPunct="1"/>
            <a:r>
              <a:rPr lang="tr-TR" altLang="en-US" sz="2800" dirty="0" smtClean="0"/>
              <a:t>1,4 </a:t>
            </a:r>
            <a:r>
              <a:rPr lang="tr-TR" altLang="en-US" sz="2800" dirty="0" err="1" smtClean="0"/>
              <a:t>desipol</a:t>
            </a:r>
            <a:r>
              <a:rPr lang="tr-TR" altLang="en-US" sz="2800" dirty="0" smtClean="0"/>
              <a:t> : Kabul edilir bina havası (% 80 tarafından),</a:t>
            </a:r>
          </a:p>
          <a:p>
            <a:pPr eaLnBrk="1" hangingPunct="1"/>
            <a:r>
              <a:rPr lang="tr-TR" altLang="en-US" sz="2800" dirty="0" smtClean="0"/>
              <a:t>10 </a:t>
            </a:r>
            <a:r>
              <a:rPr lang="tr-TR" altLang="en-US" sz="2800" dirty="0" err="1" smtClean="0"/>
              <a:t>desipol</a:t>
            </a:r>
            <a:r>
              <a:rPr lang="tr-TR" altLang="en-US" sz="2800" dirty="0" smtClean="0"/>
              <a:t> : Hasta bina havası. </a:t>
            </a:r>
          </a:p>
        </p:txBody>
      </p:sp>
    </p:spTree>
    <p:extLst>
      <p:ext uri="{BB962C8B-B14F-4D97-AF65-F5344CB8AC3E}">
        <p14:creationId xmlns:p14="http://schemas.microsoft.com/office/powerpoint/2010/main" val="177657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a:xfrm>
            <a:off x="457200" y="142875"/>
            <a:ext cx="8229600" cy="725488"/>
          </a:xfrm>
        </p:spPr>
        <p:txBody>
          <a:bodyPr/>
          <a:lstStyle/>
          <a:p>
            <a:pPr eaLnBrk="1" hangingPunct="1"/>
            <a:r>
              <a:rPr lang="tr-TR" altLang="ja-JP" sz="3200" b="1" smtClean="0">
                <a:solidFill>
                  <a:srgbClr val="002060"/>
                </a:solidFill>
                <a:cs typeface="Arial" charset="0"/>
              </a:rPr>
              <a:t>İç hava kalitesi</a:t>
            </a:r>
          </a:p>
        </p:txBody>
      </p:sp>
      <p:sp>
        <p:nvSpPr>
          <p:cNvPr id="65539" name="Rectangle 3" descr="Rectangle: Click to edit Master text styles&#10;Second level&#10;Third level&#10;Fourth level&#10;Fifth level"/>
          <p:cNvSpPr>
            <a:spLocks noGrp="1" noChangeArrowheads="1"/>
          </p:cNvSpPr>
          <p:nvPr>
            <p:ph idx="1"/>
          </p:nvPr>
        </p:nvSpPr>
        <p:spPr>
          <a:xfrm>
            <a:off x="107950" y="1193800"/>
            <a:ext cx="8856663" cy="4827588"/>
          </a:xfrm>
          <a:solidFill>
            <a:schemeClr val="bg1"/>
          </a:solidFill>
        </p:spPr>
        <p:txBody>
          <a:bodyPr/>
          <a:lstStyle/>
          <a:p>
            <a:pPr algn="just" eaLnBrk="1" hangingPunct="1">
              <a:lnSpc>
                <a:spcPct val="90000"/>
              </a:lnSpc>
            </a:pPr>
            <a:r>
              <a:rPr lang="tr-TR" altLang="en-US" sz="2800" smtClean="0"/>
              <a:t>Öte yandan, bazı bina malzemelerinin de hava kirliliği ürettiği tespit edilmiştir. Mesela yaygın olarak kullanılan sunta ve MDFnin yaymış olduğu kirlilikler oldukça fazladır. </a:t>
            </a:r>
          </a:p>
          <a:p>
            <a:pPr algn="just" eaLnBrk="1" hangingPunct="1">
              <a:lnSpc>
                <a:spcPct val="90000"/>
              </a:lnSpc>
            </a:pPr>
            <a:r>
              <a:rPr lang="tr-TR" altLang="en-US" sz="2800" smtClean="0"/>
              <a:t>Çeşitli bina malzemelerinin yarattığı hava kirlilik oranları şöyledir:</a:t>
            </a:r>
          </a:p>
          <a:p>
            <a:pPr algn="just" eaLnBrk="1" hangingPunct="1">
              <a:lnSpc>
                <a:spcPct val="90000"/>
              </a:lnSpc>
            </a:pPr>
            <a:r>
              <a:rPr lang="tr-TR" altLang="en-US" sz="2800" smtClean="0"/>
              <a:t>Sunta, MDF : 2.4 desipol,</a:t>
            </a:r>
          </a:p>
          <a:p>
            <a:pPr algn="just" eaLnBrk="1" hangingPunct="1">
              <a:lnSpc>
                <a:spcPct val="90000"/>
              </a:lnSpc>
            </a:pPr>
            <a:r>
              <a:rPr lang="tr-TR" altLang="en-US" sz="2800" smtClean="0"/>
              <a:t>Sentetik halılar : 3.4 desipol, </a:t>
            </a:r>
          </a:p>
          <a:p>
            <a:pPr algn="just" eaLnBrk="1" hangingPunct="1">
              <a:lnSpc>
                <a:spcPct val="90000"/>
              </a:lnSpc>
            </a:pPr>
            <a:r>
              <a:rPr lang="tr-TR" altLang="en-US" sz="2800" smtClean="0"/>
              <a:t>Boyanmış duvar : 2.1 desipol, </a:t>
            </a:r>
          </a:p>
          <a:p>
            <a:pPr algn="just" eaLnBrk="1" hangingPunct="1">
              <a:lnSpc>
                <a:spcPct val="90000"/>
              </a:lnSpc>
            </a:pPr>
            <a:r>
              <a:rPr lang="tr-TR" altLang="en-US" sz="2800" smtClean="0"/>
              <a:t>Mastik, vb. malzemeler : 3.0 desipol, </a:t>
            </a:r>
          </a:p>
          <a:p>
            <a:pPr algn="just" eaLnBrk="1" hangingPunct="1">
              <a:lnSpc>
                <a:spcPct val="90000"/>
              </a:lnSpc>
            </a:pPr>
            <a:r>
              <a:rPr lang="tr-TR" altLang="en-US" sz="2800" smtClean="0"/>
              <a:t>Cila : 3.7 desipol, </a:t>
            </a:r>
          </a:p>
          <a:p>
            <a:pPr algn="just" eaLnBrk="1" hangingPunct="1">
              <a:lnSpc>
                <a:spcPct val="90000"/>
              </a:lnSpc>
            </a:pPr>
            <a:r>
              <a:rPr lang="tr-TR" altLang="en-US" sz="2800" smtClean="0"/>
              <a:t>Tütün dumanı : 14.4 desipol. </a:t>
            </a:r>
          </a:p>
        </p:txBody>
      </p:sp>
    </p:spTree>
    <p:extLst>
      <p:ext uri="{BB962C8B-B14F-4D97-AF65-F5344CB8AC3E}">
        <p14:creationId xmlns:p14="http://schemas.microsoft.com/office/powerpoint/2010/main" val="378652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654050"/>
          </a:xfrm>
        </p:spPr>
        <p:txBody>
          <a:bodyPr/>
          <a:lstStyle/>
          <a:p>
            <a:pPr eaLnBrk="1" hangingPunct="1"/>
            <a:r>
              <a:rPr lang="tr-TR" altLang="ja-JP" sz="3200" b="1" smtClean="0">
                <a:solidFill>
                  <a:srgbClr val="002060"/>
                </a:solidFill>
                <a:cs typeface="Arial" charset="0"/>
              </a:rPr>
              <a:t>Taze hava miktarları</a:t>
            </a:r>
          </a:p>
        </p:txBody>
      </p:sp>
      <p:sp>
        <p:nvSpPr>
          <p:cNvPr id="66563" name="Rectangle 3" descr="Rectangle: Click to edit Master text styles&#10;Second level&#10;Third level&#10;Fourth level&#10;Fifth level"/>
          <p:cNvSpPr>
            <a:spLocks noGrp="1" noChangeArrowheads="1"/>
          </p:cNvSpPr>
          <p:nvPr>
            <p:ph idx="1"/>
          </p:nvPr>
        </p:nvSpPr>
        <p:spPr>
          <a:xfrm>
            <a:off x="687388" y="2120900"/>
            <a:ext cx="7772400" cy="3324225"/>
          </a:xfrm>
          <a:solidFill>
            <a:schemeClr val="bg1"/>
          </a:solidFill>
        </p:spPr>
        <p:txBody>
          <a:bodyPr/>
          <a:lstStyle/>
          <a:p>
            <a:pPr algn="just" eaLnBrk="1" hangingPunct="1"/>
            <a:r>
              <a:rPr lang="tr-TR" altLang="en-US" smtClean="0">
                <a:latin typeface="Arial" charset="0"/>
              </a:rPr>
              <a:t>Sigara içilmeyen ofislerde : 10 l/sn,</a:t>
            </a:r>
          </a:p>
          <a:p>
            <a:pPr algn="just" eaLnBrk="1" hangingPunct="1"/>
            <a:r>
              <a:rPr lang="tr-TR" altLang="en-US" smtClean="0">
                <a:latin typeface="Arial" charset="0"/>
              </a:rPr>
              <a:t>Lobi, resepsiyon alanlarında : 7,5 l/sn,</a:t>
            </a:r>
          </a:p>
          <a:p>
            <a:pPr algn="just" eaLnBrk="1" hangingPunct="1"/>
            <a:r>
              <a:rPr lang="tr-TR" altLang="en-US" smtClean="0">
                <a:latin typeface="Arial" charset="0"/>
              </a:rPr>
              <a:t>Bar, sigara odası vb. yerlerde : 30 l/sn,</a:t>
            </a:r>
          </a:p>
          <a:p>
            <a:pPr algn="just" eaLnBrk="1" hangingPunct="1"/>
            <a:r>
              <a:rPr lang="tr-TR" altLang="en-US" smtClean="0">
                <a:latin typeface="Arial" charset="0"/>
              </a:rPr>
              <a:t>Sınıflarda : 7,5 l/sn,</a:t>
            </a:r>
          </a:p>
          <a:p>
            <a:pPr algn="just" eaLnBrk="1" hangingPunct="1"/>
            <a:r>
              <a:rPr lang="tr-TR" altLang="en-US" smtClean="0">
                <a:latin typeface="Arial" charset="0"/>
              </a:rPr>
              <a:t>Laboratuarlarda : 10 l/sn.</a:t>
            </a:r>
          </a:p>
        </p:txBody>
      </p:sp>
      <p:sp>
        <p:nvSpPr>
          <p:cNvPr id="66564" name="Rectangle 5"/>
          <p:cNvSpPr>
            <a:spLocks noChangeArrowheads="1"/>
          </p:cNvSpPr>
          <p:nvPr/>
        </p:nvSpPr>
        <p:spPr bwMode="auto">
          <a:xfrm>
            <a:off x="755650" y="1196975"/>
            <a:ext cx="8070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en-US"/>
              <a:t>Taze hava miktarı Fanger tarafından hesaplanmıştır; </a:t>
            </a:r>
          </a:p>
          <a:p>
            <a:pPr eaLnBrk="1" hangingPunct="1"/>
            <a:r>
              <a:rPr lang="tr-TR" altLang="en-US"/>
              <a:t>Qc = Konfor şartları için kişi başına gerekli taze hava miktarı (l/sn kişi),</a:t>
            </a:r>
          </a:p>
          <a:p>
            <a:pPr eaLnBrk="1" hangingPunct="1"/>
            <a:endParaRPr lang="tr-TR" altLang="en-US"/>
          </a:p>
        </p:txBody>
      </p:sp>
    </p:spTree>
    <p:extLst>
      <p:ext uri="{BB962C8B-B14F-4D97-AF65-F5344CB8AC3E}">
        <p14:creationId xmlns:p14="http://schemas.microsoft.com/office/powerpoint/2010/main" val="142891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582612"/>
          </a:xfrm>
        </p:spPr>
        <p:txBody>
          <a:bodyPr/>
          <a:lstStyle/>
          <a:p>
            <a:pPr eaLnBrk="1" hangingPunct="1"/>
            <a:r>
              <a:rPr lang="tr-TR" altLang="ja-JP" sz="3200" b="1" smtClean="0">
                <a:solidFill>
                  <a:srgbClr val="002060"/>
                </a:solidFill>
                <a:cs typeface="Arial" charset="0"/>
              </a:rPr>
              <a:t>İç Hava Kaynaklı Hastalıklar</a:t>
            </a:r>
          </a:p>
        </p:txBody>
      </p:sp>
      <p:sp>
        <p:nvSpPr>
          <p:cNvPr id="67587" name="Rectangle 3" descr="Rectangle: Click to edit Master text styles&#10;Second level&#10;Third level&#10;Fourth level&#10;Fifth level"/>
          <p:cNvSpPr>
            <a:spLocks noGrp="1" noChangeArrowheads="1"/>
          </p:cNvSpPr>
          <p:nvPr>
            <p:ph idx="1"/>
          </p:nvPr>
        </p:nvSpPr>
        <p:spPr>
          <a:xfrm>
            <a:off x="179388" y="1069975"/>
            <a:ext cx="8535987" cy="5095875"/>
          </a:xfrm>
          <a:solidFill>
            <a:schemeClr val="bg1"/>
          </a:solidFill>
        </p:spPr>
        <p:txBody>
          <a:bodyPr/>
          <a:lstStyle/>
          <a:p>
            <a:pPr algn="just" eaLnBrk="1" hangingPunct="1">
              <a:lnSpc>
                <a:spcPct val="90000"/>
              </a:lnSpc>
            </a:pPr>
            <a:r>
              <a:rPr lang="tr-TR" altLang="en-US" sz="2800" smtClean="0">
                <a:latin typeface="Arial" charset="0"/>
              </a:rPr>
              <a:t>Günümüzde insanlar zamanlarının % 90’ını kapalı mekanlarda geçirmektedir. Avrupa Birliğinin, İtalyanın Ispra kentinde kurmuş olduğu İç Hava Kalitesi Laboratuarı Indoortronda yapılan ölçümler, insanların iç mekanlarda, dışarıda olduklarından 2 ila 5 katı daha fazla hava kirliliğine maruz kaldıklarını göstermiştir. </a:t>
            </a:r>
          </a:p>
          <a:p>
            <a:pPr algn="just" eaLnBrk="1" hangingPunct="1">
              <a:lnSpc>
                <a:spcPct val="90000"/>
              </a:lnSpc>
            </a:pPr>
            <a:r>
              <a:rPr lang="tr-TR" altLang="en-US" sz="2800" smtClean="0">
                <a:latin typeface="Arial" charset="0"/>
              </a:rPr>
              <a:t>Bu nedenle, hava kirliliği konusundaki çalışmalar artık yalnızca dış hava kirliliği ile sınırlı kalmamakta, iç hava kirliliği üzerinde de yoğunlaşmaktadır. Hava kirliliğine maruz kalan insanlarda bir takım rahatsızlık semptomları ortaya çıkmaktadır. Bunlar esas olarak ikiye ayrılırlar.</a:t>
            </a:r>
          </a:p>
        </p:txBody>
      </p:sp>
    </p:spTree>
    <p:extLst>
      <p:ext uri="{BB962C8B-B14F-4D97-AF65-F5344CB8AC3E}">
        <p14:creationId xmlns:p14="http://schemas.microsoft.com/office/powerpoint/2010/main" val="2015110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304800"/>
            <a:ext cx="8066088" cy="623888"/>
          </a:xfrm>
        </p:spPr>
        <p:txBody>
          <a:bodyPr/>
          <a:lstStyle/>
          <a:p>
            <a:pPr eaLnBrk="1" hangingPunct="1"/>
            <a:r>
              <a:rPr lang="tr-TR" altLang="ja-JP" sz="3200" b="1" smtClean="0">
                <a:solidFill>
                  <a:srgbClr val="002060"/>
                </a:solidFill>
                <a:cs typeface="Arial" charset="0"/>
              </a:rPr>
              <a:t>Bina Bağlantılı Hastalıklar (BBH) </a:t>
            </a:r>
          </a:p>
        </p:txBody>
      </p:sp>
      <p:sp>
        <p:nvSpPr>
          <p:cNvPr id="68611" name="Rectangle 3" descr="Rectangle: Click to edit Master text styles&#10;Second level&#10;Third level&#10;Fourth level&#10;Fifth level"/>
          <p:cNvSpPr>
            <a:spLocks noGrp="1" noChangeArrowheads="1"/>
          </p:cNvSpPr>
          <p:nvPr>
            <p:ph idx="1"/>
          </p:nvPr>
        </p:nvSpPr>
        <p:spPr>
          <a:xfrm>
            <a:off x="428625" y="1143000"/>
            <a:ext cx="8142288" cy="4967288"/>
          </a:xfrm>
          <a:solidFill>
            <a:schemeClr val="bg1"/>
          </a:solidFill>
        </p:spPr>
        <p:txBody>
          <a:bodyPr/>
          <a:lstStyle/>
          <a:p>
            <a:pPr eaLnBrk="1" hangingPunct="1">
              <a:lnSpc>
                <a:spcPct val="80000"/>
              </a:lnSpc>
            </a:pPr>
            <a:r>
              <a:rPr lang="tr-TR" altLang="en-US" sz="2400" smtClean="0">
                <a:latin typeface="Arial" charset="0"/>
              </a:rPr>
              <a:t>BBH, tanımlanabilir bir nedene bağlıdır,</a:t>
            </a:r>
          </a:p>
          <a:p>
            <a:pPr eaLnBrk="1" hangingPunct="1">
              <a:lnSpc>
                <a:spcPct val="80000"/>
              </a:lnSpc>
            </a:pPr>
            <a:r>
              <a:rPr lang="tr-TR" altLang="en-US" sz="2400" smtClean="0">
                <a:latin typeface="Arial" charset="0"/>
              </a:rPr>
              <a:t>BBH, klinik olarak teşhis edilebilir,</a:t>
            </a:r>
          </a:p>
          <a:p>
            <a:pPr eaLnBrk="1" hangingPunct="1">
              <a:lnSpc>
                <a:spcPct val="80000"/>
              </a:lnSpc>
            </a:pPr>
            <a:r>
              <a:rPr lang="tr-TR" altLang="en-US" sz="2400" smtClean="0">
                <a:latin typeface="Arial" charset="0"/>
              </a:rPr>
              <a:t>BBH kronik (uzun süreli) semptomlar olarak ortaya çıkar ve ağır hastalıklara neden olur,</a:t>
            </a:r>
          </a:p>
          <a:p>
            <a:pPr eaLnBrk="1" hangingPunct="1">
              <a:lnSpc>
                <a:spcPct val="80000"/>
              </a:lnSpc>
            </a:pPr>
            <a:r>
              <a:rPr lang="tr-TR" altLang="en-US" sz="2400" smtClean="0">
                <a:latin typeface="Arial" charset="0"/>
              </a:rPr>
              <a:t>BBH tedavisi uzun sürelidir.</a:t>
            </a:r>
          </a:p>
          <a:p>
            <a:pPr eaLnBrk="1" hangingPunct="1">
              <a:lnSpc>
                <a:spcPct val="80000"/>
              </a:lnSpc>
              <a:buFont typeface="Wingdings" pitchFamily="2" charset="2"/>
              <a:buNone/>
            </a:pPr>
            <a:r>
              <a:rPr lang="tr-TR" altLang="en-US" sz="2400" b="1" smtClean="0">
                <a:latin typeface="Arial" charset="0"/>
              </a:rPr>
              <a:t>Bina Bağlantılı Hastalıkların semptomlarından bazıları şöyledir:</a:t>
            </a:r>
          </a:p>
          <a:p>
            <a:pPr eaLnBrk="1" hangingPunct="1">
              <a:lnSpc>
                <a:spcPct val="80000"/>
              </a:lnSpc>
            </a:pPr>
            <a:r>
              <a:rPr lang="tr-TR" altLang="en-US" sz="2400" smtClean="0">
                <a:latin typeface="Arial" charset="0"/>
              </a:rPr>
              <a:t>Göğüs sıkışması, öksürük,</a:t>
            </a:r>
          </a:p>
          <a:p>
            <a:pPr eaLnBrk="1" hangingPunct="1">
              <a:lnSpc>
                <a:spcPct val="80000"/>
              </a:lnSpc>
            </a:pPr>
            <a:r>
              <a:rPr lang="tr-TR" altLang="en-US" sz="2400" smtClean="0">
                <a:latin typeface="Arial" charset="0"/>
              </a:rPr>
              <a:t>Kronik bronşit,</a:t>
            </a:r>
          </a:p>
          <a:p>
            <a:pPr eaLnBrk="1" hangingPunct="1">
              <a:lnSpc>
                <a:spcPct val="80000"/>
              </a:lnSpc>
            </a:pPr>
            <a:r>
              <a:rPr lang="tr-TR" altLang="en-US" sz="2400" smtClean="0">
                <a:latin typeface="Arial" charset="0"/>
              </a:rPr>
              <a:t>Lejyonella,</a:t>
            </a:r>
          </a:p>
          <a:p>
            <a:pPr eaLnBrk="1" hangingPunct="1">
              <a:lnSpc>
                <a:spcPct val="80000"/>
              </a:lnSpc>
            </a:pPr>
            <a:r>
              <a:rPr lang="tr-TR" altLang="en-US" sz="2400" smtClean="0">
                <a:latin typeface="Arial" charset="0"/>
              </a:rPr>
              <a:t>Kas ağrıları,</a:t>
            </a:r>
          </a:p>
          <a:p>
            <a:pPr eaLnBrk="1" hangingPunct="1">
              <a:lnSpc>
                <a:spcPct val="80000"/>
              </a:lnSpc>
            </a:pPr>
            <a:r>
              <a:rPr lang="tr-TR" altLang="en-US" sz="2400" smtClean="0">
                <a:latin typeface="Arial" charset="0"/>
              </a:rPr>
              <a:t>Karaciğer, böbrek problemleri,</a:t>
            </a:r>
          </a:p>
          <a:p>
            <a:pPr eaLnBrk="1" hangingPunct="1">
              <a:lnSpc>
                <a:spcPct val="80000"/>
              </a:lnSpc>
            </a:pPr>
            <a:r>
              <a:rPr lang="tr-TR" altLang="en-US" sz="2400" smtClean="0">
                <a:latin typeface="Arial" charset="0"/>
              </a:rPr>
              <a:t>Kanser.</a:t>
            </a:r>
          </a:p>
        </p:txBody>
      </p:sp>
    </p:spTree>
    <p:extLst>
      <p:ext uri="{BB962C8B-B14F-4D97-AF65-F5344CB8AC3E}">
        <p14:creationId xmlns:p14="http://schemas.microsoft.com/office/powerpoint/2010/main" val="27238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304800"/>
            <a:ext cx="7772400" cy="531813"/>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Hasta bina sendromu (HBS)</a:t>
            </a:r>
          </a:p>
        </p:txBody>
      </p:sp>
      <p:sp>
        <p:nvSpPr>
          <p:cNvPr id="69635" name="Rectangle 3" descr="Rectangle: Click to edit Master text styles&#10;Second level&#10;Third level&#10;Fourth level&#10;Fifth level"/>
          <p:cNvSpPr>
            <a:spLocks noGrp="1" noChangeArrowheads="1"/>
          </p:cNvSpPr>
          <p:nvPr>
            <p:ph idx="1"/>
          </p:nvPr>
        </p:nvSpPr>
        <p:spPr/>
        <p:txBody>
          <a:bodyPr/>
          <a:lstStyle/>
          <a:p>
            <a:pPr eaLnBrk="1" hangingPunct="1"/>
            <a:endParaRPr lang="tr-TR" altLang="ja-JP" smtClean="0"/>
          </a:p>
          <a:p>
            <a:pPr eaLnBrk="1" hangingPunct="1"/>
            <a:endParaRPr lang="tr-TR" altLang="en-US" smtClean="0"/>
          </a:p>
        </p:txBody>
      </p:sp>
      <p:sp>
        <p:nvSpPr>
          <p:cNvPr id="69636" name="Text Box 4"/>
          <p:cNvSpPr txBox="1">
            <a:spLocks noChangeArrowheads="1"/>
          </p:cNvSpPr>
          <p:nvPr/>
        </p:nvSpPr>
        <p:spPr bwMode="auto">
          <a:xfrm>
            <a:off x="290513" y="1271588"/>
            <a:ext cx="8424862" cy="480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tr-TR" altLang="en-US"/>
              <a:t>HBS semptomlarına tam bir teşhis konamaz,</a:t>
            </a:r>
          </a:p>
          <a:p>
            <a:pPr eaLnBrk="1" hangingPunct="1">
              <a:buFontTx/>
              <a:buChar char="•"/>
            </a:pPr>
            <a:r>
              <a:rPr lang="tr-TR" altLang="en-US"/>
              <a:t>HBS nun nedeni tam olarak tanımlanamaz,</a:t>
            </a:r>
          </a:p>
          <a:p>
            <a:pPr eaLnBrk="1" hangingPunct="1">
              <a:buFontTx/>
              <a:buChar char="•"/>
            </a:pPr>
            <a:r>
              <a:rPr lang="tr-TR" altLang="en-US"/>
              <a:t>HBS, akut (kısa süreli) semptomlar olarak ortaya çıkar ve binayı terk edince genellikle etkisi kaybolur.</a:t>
            </a:r>
          </a:p>
          <a:p>
            <a:pPr eaLnBrk="1" hangingPunct="1"/>
            <a:r>
              <a:rPr lang="tr-TR" altLang="en-US" b="1"/>
              <a:t>Hasta Bina Sendromu semptomlarından bazıları şöyledir:</a:t>
            </a:r>
            <a:r>
              <a:rPr lang="tr-TR" altLang="en-US"/>
              <a:t> </a:t>
            </a:r>
          </a:p>
          <a:p>
            <a:pPr eaLnBrk="1" hangingPunct="1">
              <a:buFontTx/>
              <a:buChar char="•"/>
            </a:pPr>
            <a:r>
              <a:rPr lang="tr-TR" altLang="en-US"/>
              <a:t>Göz, burun ve boğaz tahrişleri (iritasyon), </a:t>
            </a:r>
          </a:p>
          <a:p>
            <a:pPr eaLnBrk="1" hangingPunct="1">
              <a:buFontTx/>
              <a:buChar char="•"/>
            </a:pPr>
            <a:r>
              <a:rPr lang="tr-TR" altLang="en-US"/>
              <a:t>Bulantı,</a:t>
            </a:r>
          </a:p>
          <a:p>
            <a:pPr eaLnBrk="1" hangingPunct="1">
              <a:buFontTx/>
              <a:buChar char="•"/>
            </a:pPr>
            <a:r>
              <a:rPr lang="tr-TR" altLang="en-US"/>
              <a:t>Baş ağrısı,</a:t>
            </a:r>
          </a:p>
          <a:p>
            <a:pPr eaLnBrk="1" hangingPunct="1">
              <a:buFontTx/>
              <a:buChar char="•"/>
            </a:pPr>
            <a:r>
              <a:rPr lang="tr-TR" altLang="en-US"/>
              <a:t>Öksürük,</a:t>
            </a:r>
          </a:p>
          <a:p>
            <a:pPr eaLnBrk="1" hangingPunct="1">
              <a:buFontTx/>
              <a:buChar char="•"/>
            </a:pPr>
            <a:r>
              <a:rPr lang="tr-TR" altLang="en-US"/>
              <a:t>Kaşıntılar,</a:t>
            </a:r>
          </a:p>
          <a:p>
            <a:pPr eaLnBrk="1" hangingPunct="1">
              <a:buFontTx/>
              <a:buChar char="•"/>
            </a:pPr>
            <a:r>
              <a:rPr lang="tr-TR" altLang="en-US"/>
              <a:t>Uyuklama hali, yorgunluk,</a:t>
            </a:r>
          </a:p>
          <a:p>
            <a:pPr eaLnBrk="1" hangingPunct="1">
              <a:buFontTx/>
              <a:buChar char="•"/>
            </a:pPr>
            <a:r>
              <a:rPr lang="tr-TR" altLang="en-US"/>
              <a:t>Kokulara aşırı hassasiyet,</a:t>
            </a:r>
          </a:p>
          <a:p>
            <a:pPr eaLnBrk="1" hangingPunct="1">
              <a:buFontTx/>
              <a:buChar char="•"/>
            </a:pPr>
            <a:r>
              <a:rPr lang="tr-TR" altLang="en-US"/>
              <a:t>Görme bozuklukları,</a:t>
            </a:r>
          </a:p>
          <a:p>
            <a:pPr eaLnBrk="1" hangingPunct="1">
              <a:buFontTx/>
              <a:buChar char="•"/>
            </a:pPr>
            <a:r>
              <a:rPr lang="tr-TR" altLang="en-US"/>
              <a:t>Kavramada azalma,</a:t>
            </a:r>
          </a:p>
          <a:p>
            <a:pPr eaLnBrk="1" hangingPunct="1">
              <a:buFontTx/>
              <a:buChar char="•"/>
            </a:pPr>
            <a:r>
              <a:rPr lang="tr-TR" altLang="en-US"/>
              <a:t>Astım,</a:t>
            </a:r>
          </a:p>
          <a:p>
            <a:pPr eaLnBrk="1" hangingPunct="1">
              <a:buFontTx/>
              <a:buChar char="•"/>
            </a:pPr>
            <a:r>
              <a:rPr lang="tr-TR" altLang="en-US"/>
              <a:t>Alerjiler,</a:t>
            </a:r>
          </a:p>
          <a:p>
            <a:pPr eaLnBrk="1" hangingPunct="1">
              <a:buFontTx/>
              <a:buChar char="•"/>
            </a:pPr>
            <a:r>
              <a:rPr lang="tr-TR" altLang="en-US"/>
              <a:t>Ateş, üşüme.</a:t>
            </a:r>
          </a:p>
        </p:txBody>
      </p:sp>
    </p:spTree>
    <p:extLst>
      <p:ext uri="{BB962C8B-B14F-4D97-AF65-F5344CB8AC3E}">
        <p14:creationId xmlns:p14="http://schemas.microsoft.com/office/powerpoint/2010/main" val="211541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3850" y="676275"/>
            <a:ext cx="9072563" cy="928688"/>
          </a:xfrm>
        </p:spPr>
        <p:txBody>
          <a:bodyPr/>
          <a:lstStyle/>
          <a:p>
            <a:pPr eaLnBrk="1" hangingPunct="1"/>
            <a:r>
              <a:rPr lang="tr-TR" altLang="ja-JP" sz="2400" b="1" dirty="0" smtClean="0">
                <a:solidFill>
                  <a:srgbClr val="002060"/>
                </a:solidFill>
                <a:cs typeface="Arial" charset="0"/>
              </a:rPr>
              <a:t>Hasta Bina Sendromuna neden olan belli başlı faktörler </a:t>
            </a:r>
          </a:p>
        </p:txBody>
      </p:sp>
      <p:sp>
        <p:nvSpPr>
          <p:cNvPr id="70659" name="Rectangle 3" descr="Rectangle: Click to edit Master text styles&#10;Second level&#10;Third level&#10;Fourth level&#10;Fifth level"/>
          <p:cNvSpPr>
            <a:spLocks noGrp="1" noChangeArrowheads="1"/>
          </p:cNvSpPr>
          <p:nvPr>
            <p:ph idx="1"/>
          </p:nvPr>
        </p:nvSpPr>
        <p:spPr>
          <a:solidFill>
            <a:schemeClr val="bg1"/>
          </a:solidFill>
        </p:spPr>
        <p:txBody>
          <a:bodyPr/>
          <a:lstStyle/>
          <a:p>
            <a:pPr eaLnBrk="1" hangingPunct="1"/>
            <a:r>
              <a:rPr lang="tr-TR" altLang="en-US" sz="2800" smtClean="0">
                <a:latin typeface="Arial" charset="0"/>
              </a:rPr>
              <a:t>Yetersiz havalandırma,</a:t>
            </a:r>
          </a:p>
          <a:p>
            <a:pPr eaLnBrk="1" hangingPunct="1"/>
            <a:r>
              <a:rPr lang="tr-TR" altLang="en-US" sz="2800" smtClean="0">
                <a:latin typeface="Arial" charset="0"/>
              </a:rPr>
              <a:t>İçeriden kaynaklanan kimyasal kirleticiler,</a:t>
            </a:r>
          </a:p>
          <a:p>
            <a:pPr eaLnBrk="1" hangingPunct="1"/>
            <a:r>
              <a:rPr lang="tr-TR" altLang="en-US" sz="2800" smtClean="0">
                <a:latin typeface="Arial" charset="0"/>
              </a:rPr>
              <a:t>Dışarıdan kaynaklanan kimyasal kirleticiler,</a:t>
            </a:r>
          </a:p>
          <a:p>
            <a:pPr eaLnBrk="1" hangingPunct="1"/>
            <a:r>
              <a:rPr lang="tr-TR" altLang="en-US" sz="2800" smtClean="0">
                <a:latin typeface="Arial" charset="0"/>
              </a:rPr>
              <a:t>Biyolojik kirleticiler, </a:t>
            </a:r>
          </a:p>
          <a:p>
            <a:pPr eaLnBrk="1" hangingPunct="1"/>
            <a:r>
              <a:rPr lang="tr-TR" altLang="en-US" sz="2800" smtClean="0">
                <a:latin typeface="Arial" charset="0"/>
              </a:rPr>
              <a:t>Partiküller, tozlar, cam yünü, asbest vb. lifli maddeler, </a:t>
            </a:r>
          </a:p>
          <a:p>
            <a:pPr eaLnBrk="1" hangingPunct="1"/>
            <a:r>
              <a:rPr lang="tr-TR" altLang="en-US" sz="2800" smtClean="0">
                <a:latin typeface="Arial" charset="0"/>
              </a:rPr>
              <a:t>Radon gazı.</a:t>
            </a:r>
          </a:p>
        </p:txBody>
      </p:sp>
    </p:spTree>
    <p:extLst>
      <p:ext uri="{BB962C8B-B14F-4D97-AF65-F5344CB8AC3E}">
        <p14:creationId xmlns:p14="http://schemas.microsoft.com/office/powerpoint/2010/main" val="3549568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6675" y="474663"/>
            <a:ext cx="8229600" cy="511175"/>
          </a:xfrm>
        </p:spPr>
        <p:txBody>
          <a:bodyPr rtlCol="0">
            <a:noAutofit/>
          </a:bodyPr>
          <a:lstStyle/>
          <a:p>
            <a:pPr eaLnBrk="1" fontAlgn="auto" hangingPunct="1">
              <a:spcAft>
                <a:spcPts val="0"/>
              </a:spcAft>
              <a:defRPr/>
            </a:pPr>
            <a:r>
              <a:rPr lang="tr-TR" altLang="ja-JP" sz="3600" b="1" dirty="0" smtClean="0">
                <a:solidFill>
                  <a:srgbClr val="002060"/>
                </a:solidFill>
                <a:ea typeface="+mn-ea"/>
                <a:cs typeface="Arial" charset="0"/>
              </a:rPr>
              <a:t>Nem</a:t>
            </a:r>
          </a:p>
        </p:txBody>
      </p:sp>
      <p:sp>
        <p:nvSpPr>
          <p:cNvPr id="71683" name="Rectangle 3" descr="Rectangle: Click to edit Master text styles&#10;Second level&#10;Third level&#10;Fourth level&#10;Fifth level"/>
          <p:cNvSpPr>
            <a:spLocks noGrp="1" noChangeArrowheads="1"/>
          </p:cNvSpPr>
          <p:nvPr>
            <p:ph idx="1"/>
          </p:nvPr>
        </p:nvSpPr>
        <p:spPr>
          <a:xfrm>
            <a:off x="107950" y="1285875"/>
            <a:ext cx="8856663" cy="4087813"/>
          </a:xfrm>
        </p:spPr>
        <p:txBody>
          <a:bodyPr/>
          <a:lstStyle/>
          <a:p>
            <a:pPr eaLnBrk="1" hangingPunct="1"/>
            <a:r>
              <a:rPr lang="tr-TR" altLang="en-US" sz="2400" smtClean="0">
                <a:latin typeface="Arial" charset="0"/>
              </a:rPr>
              <a:t>Havadaki yüksek orandaki nem allerji ve kötü kokulara neden olabilen küf ve diğer mantarların büyümesini hızlandırabilir.</a:t>
            </a:r>
          </a:p>
          <a:p>
            <a:pPr eaLnBrk="1" hangingPunct="1"/>
            <a:r>
              <a:rPr lang="tr-TR" altLang="en-US" sz="2400" smtClean="0">
                <a:latin typeface="Arial" charset="0"/>
              </a:rPr>
              <a:t>Düşük nem ise insan mukoza ve derisinde tahriş yapar.</a:t>
            </a:r>
          </a:p>
          <a:p>
            <a:pPr eaLnBrk="1" hangingPunct="1"/>
            <a:r>
              <a:rPr lang="tr-TR" altLang="en-US" sz="2400" smtClean="0">
                <a:latin typeface="Arial" charset="0"/>
              </a:rPr>
              <a:t>Genelde bağıl nem %30 ila %70 arasında iken yoğuşmanın olmadığı farz edilir ve çok az problem ortaya çıkar.</a:t>
            </a:r>
          </a:p>
          <a:p>
            <a:pPr eaLnBrk="1" hangingPunct="1"/>
            <a:r>
              <a:rPr lang="tr-TR" altLang="en-US" sz="2400" smtClean="0">
                <a:latin typeface="Arial" charset="0"/>
              </a:rPr>
              <a:t>Yüksek bağıl nem özellikle evlerde yüksek allerji riski gösteren ev tozu haşerelerinin (kene vb. gibi) büyümeleri için iyi bir ortam hazırlar.</a:t>
            </a:r>
          </a:p>
          <a:p>
            <a:pPr eaLnBrk="1" hangingPunct="1"/>
            <a:r>
              <a:rPr lang="tr-TR" altLang="en-US" sz="2400" smtClean="0">
                <a:latin typeface="Arial" charset="0"/>
              </a:rPr>
              <a:t>Sulu klima ortamlarında mantar ve diğer mikroorganizmaların büyüme riski vardır.</a:t>
            </a:r>
          </a:p>
        </p:txBody>
      </p:sp>
    </p:spTree>
    <p:extLst>
      <p:ext uri="{BB962C8B-B14F-4D97-AF65-F5344CB8AC3E}">
        <p14:creationId xmlns:p14="http://schemas.microsoft.com/office/powerpoint/2010/main" val="100445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14313"/>
            <a:ext cx="8229600" cy="725487"/>
          </a:xfrm>
        </p:spPr>
        <p:txBody>
          <a:bodyPr>
            <a:normAutofit fontScale="90000"/>
          </a:bodyPr>
          <a:lstStyle/>
          <a:p>
            <a:pPr eaLnBrk="1" hangingPunct="1"/>
            <a:r>
              <a:rPr lang="tr-TR" altLang="en-US" sz="4000" b="1" dirty="0" smtClean="0">
                <a:solidFill>
                  <a:srgbClr val="002060"/>
                </a:solidFill>
                <a:cs typeface="Arial" charset="0"/>
              </a:rPr>
              <a:t>Mevzuat: </a:t>
            </a:r>
            <a:br>
              <a:rPr lang="tr-TR" altLang="en-US" sz="4000" b="1" dirty="0" smtClean="0">
                <a:solidFill>
                  <a:srgbClr val="002060"/>
                </a:solidFill>
                <a:cs typeface="Arial" charset="0"/>
              </a:rPr>
            </a:br>
            <a:r>
              <a:rPr lang="tr-TR" altLang="en-US" sz="4000" b="1" dirty="0" smtClean="0">
                <a:solidFill>
                  <a:srgbClr val="002060"/>
                </a:solidFill>
                <a:cs typeface="Arial" charset="0"/>
              </a:rPr>
              <a:t>Çalışma Ortamındaki Hava Miktarı</a:t>
            </a:r>
          </a:p>
        </p:txBody>
      </p:sp>
      <p:sp>
        <p:nvSpPr>
          <p:cNvPr id="6147" name="Rectangle 3"/>
          <p:cNvSpPr>
            <a:spLocks noGrp="1" noChangeArrowheads="1"/>
          </p:cNvSpPr>
          <p:nvPr>
            <p:ph idx="1"/>
          </p:nvPr>
        </p:nvSpPr>
        <p:spPr>
          <a:xfrm>
            <a:off x="358900" y="1206500"/>
            <a:ext cx="8534275" cy="1358900"/>
          </a:xfrm>
        </p:spPr>
        <p:txBody>
          <a:bodyPr/>
          <a:lstStyle/>
          <a:p>
            <a:pPr marL="0" indent="0" algn="just" eaLnBrk="1" hangingPunct="1">
              <a:buNone/>
            </a:pPr>
            <a:r>
              <a:rPr lang="tr-TR" altLang="en-US" sz="2000" dirty="0" smtClean="0">
                <a:latin typeface="Arial" charset="0"/>
                <a:cs typeface="Arial" charset="0"/>
              </a:rPr>
              <a:t>İşyerlerindeki hava hacmi, makine, malzeme ve benzeri tesislerin kapladığı hacimler dahil olmak üzere, işçi başına en az </a:t>
            </a:r>
            <a:r>
              <a:rPr lang="tr-TR" altLang="en-US" sz="2000" dirty="0" smtClean="0">
                <a:solidFill>
                  <a:srgbClr val="FF0000"/>
                </a:solidFill>
                <a:latin typeface="Arial" charset="0"/>
                <a:cs typeface="Arial" charset="0"/>
              </a:rPr>
              <a:t>10 metreküp </a:t>
            </a:r>
            <a:r>
              <a:rPr lang="tr-TR" altLang="en-US" sz="2000" dirty="0" smtClean="0">
                <a:latin typeface="Arial" charset="0"/>
                <a:cs typeface="Arial" charset="0"/>
              </a:rPr>
              <a:t>olacaktır. Hava hacminin hesabında, tavan yüksekliğinin </a:t>
            </a:r>
            <a:r>
              <a:rPr lang="tr-TR" altLang="en-US" sz="2000" dirty="0" smtClean="0">
                <a:solidFill>
                  <a:srgbClr val="FF0000"/>
                </a:solidFill>
                <a:latin typeface="Arial" charset="0"/>
                <a:cs typeface="Arial" charset="0"/>
              </a:rPr>
              <a:t>4 metreden fazlası </a:t>
            </a:r>
            <a:r>
              <a:rPr lang="tr-TR" altLang="en-US" sz="2000" dirty="0" smtClean="0">
                <a:latin typeface="Arial" charset="0"/>
                <a:cs typeface="Arial" charset="0"/>
              </a:rPr>
              <a:t>nazara alınmaz.</a:t>
            </a:r>
          </a:p>
          <a:p>
            <a:pPr eaLnBrk="1" hangingPunct="1"/>
            <a:endParaRPr lang="tr-TR" altLang="en-US" sz="2000" dirty="0" smtClean="0">
              <a:latin typeface="Arial" charset="0"/>
              <a:cs typeface="Arial" charset="0"/>
            </a:endParaRPr>
          </a:p>
        </p:txBody>
      </p:sp>
      <p:sp>
        <p:nvSpPr>
          <p:cNvPr id="6" name="5 Slayt Numarası Yer Tutucusu"/>
          <p:cNvSpPr>
            <a:spLocks noGrp="1"/>
          </p:cNvSpPr>
          <p:nvPr>
            <p:ph type="sldNum" sz="quarter" idx="4294967295"/>
          </p:nvPr>
        </p:nvSpPr>
        <p:spPr>
          <a:xfrm>
            <a:off x="6553200" y="6356350"/>
            <a:ext cx="2133600" cy="3651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F0DCF9-AA28-4727-A733-4056026FAF91}" type="slidenum">
              <a:rPr lang="tr-TR" altLang="en-US">
                <a:solidFill>
                  <a:srgbClr val="898989"/>
                </a:solidFill>
              </a:rPr>
              <a:pPr eaLnBrk="1" hangingPunct="1"/>
              <a:t>39</a:t>
            </a:fld>
            <a:endParaRPr lang="tr-TR" altLang="en-US">
              <a:solidFill>
                <a:srgbClr val="898989"/>
              </a:solidFill>
            </a:endParaRPr>
          </a:p>
        </p:txBody>
      </p:sp>
      <p:sp>
        <p:nvSpPr>
          <p:cNvPr id="6149" name="Metin kutusu 1"/>
          <p:cNvSpPr txBox="1">
            <a:spLocks noChangeArrowheads="1"/>
          </p:cNvSpPr>
          <p:nvPr/>
        </p:nvSpPr>
        <p:spPr bwMode="auto">
          <a:xfrm>
            <a:off x="358900" y="2780928"/>
            <a:ext cx="8785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ltLang="en-US" sz="2000" dirty="0"/>
              <a:t>Çalışılan hacime ve çalışma şekline göre belirlenmiş ortamdaki hava hacmi</a:t>
            </a:r>
          </a:p>
          <a:p>
            <a:pPr algn="just" eaLnBrk="1" hangingPunct="1"/>
            <a:r>
              <a:rPr lang="tr-TR" altLang="en-US" sz="2000" dirty="0"/>
              <a:t>İçin uyulması gereken kaideler:</a:t>
            </a:r>
          </a:p>
          <a:p>
            <a:pPr algn="just" eaLnBrk="1" hangingPunct="1"/>
            <a:r>
              <a:rPr lang="tr-TR" altLang="en-US" sz="2000" dirty="0"/>
              <a:t>Kurşunla çalışmalar yapılan yerlerde </a:t>
            </a:r>
            <a:r>
              <a:rPr lang="tr-TR" altLang="en-US" sz="2000" dirty="0">
                <a:solidFill>
                  <a:srgbClr val="FF0000"/>
                </a:solidFill>
              </a:rPr>
              <a:t>15m3</a:t>
            </a:r>
          </a:p>
          <a:p>
            <a:pPr algn="just" eaLnBrk="1" hangingPunct="1"/>
            <a:r>
              <a:rPr lang="tr-TR" altLang="en-US" sz="2000" dirty="0"/>
              <a:t>Koğuşlarda tavan yüksekliği </a:t>
            </a:r>
            <a:r>
              <a:rPr lang="tr-TR" altLang="en-US" sz="2000" dirty="0">
                <a:solidFill>
                  <a:srgbClr val="FF0000"/>
                </a:solidFill>
              </a:rPr>
              <a:t>280cm den</a:t>
            </a:r>
            <a:r>
              <a:rPr lang="tr-TR" altLang="en-US" sz="2000" dirty="0"/>
              <a:t> az olmayacak ve </a:t>
            </a:r>
            <a:r>
              <a:rPr lang="tr-TR" altLang="en-US" sz="2000" dirty="0" smtClean="0"/>
              <a:t>adam </a:t>
            </a:r>
            <a:r>
              <a:rPr lang="tr-TR" altLang="en-US" sz="2000" dirty="0"/>
              <a:t>başına düşen hava hacmi en az </a:t>
            </a:r>
            <a:r>
              <a:rPr lang="tr-TR" altLang="en-US" sz="2000" dirty="0">
                <a:solidFill>
                  <a:srgbClr val="FF0000"/>
                </a:solidFill>
              </a:rPr>
              <a:t>12m3</a:t>
            </a:r>
            <a:r>
              <a:rPr lang="tr-TR" altLang="en-US" sz="2000" dirty="0"/>
              <a:t> olarak hesaplanacktır.</a:t>
            </a:r>
          </a:p>
          <a:p>
            <a:pPr eaLnBrk="1" hangingPunct="1"/>
            <a:endParaRPr lang="tr-TR" altLang="en-US" sz="2000" dirty="0"/>
          </a:p>
        </p:txBody>
      </p:sp>
    </p:spTree>
    <p:extLst>
      <p:ext uri="{BB962C8B-B14F-4D97-AF65-F5344CB8AC3E}">
        <p14:creationId xmlns:p14="http://schemas.microsoft.com/office/powerpoint/2010/main" val="293803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52425" y="369888"/>
            <a:ext cx="8229600" cy="796925"/>
          </a:xfrm>
        </p:spPr>
        <p:txBody>
          <a:bodyPr rtlCol="0">
            <a:normAutofit/>
          </a:bodyPr>
          <a:lstStyle/>
          <a:p>
            <a:pPr eaLnBrk="1" fontAlgn="auto" hangingPunct="1">
              <a:spcAft>
                <a:spcPts val="0"/>
              </a:spcAft>
              <a:defRPr/>
            </a:pPr>
            <a:r>
              <a:rPr lang="tr-TR" sz="4000" b="1" dirty="0" smtClean="0">
                <a:solidFill>
                  <a:srgbClr val="002060"/>
                </a:solidFill>
                <a:ea typeface="+mn-ea"/>
                <a:cs typeface="Arial" charset="0"/>
              </a:rPr>
              <a:t>1.Doğal Havalandırma </a:t>
            </a:r>
          </a:p>
        </p:txBody>
      </p:sp>
      <p:sp>
        <p:nvSpPr>
          <p:cNvPr id="20483" name="Rectangle 3"/>
          <p:cNvSpPr>
            <a:spLocks noGrp="1" noChangeArrowheads="1"/>
          </p:cNvSpPr>
          <p:nvPr>
            <p:ph idx="1"/>
          </p:nvPr>
        </p:nvSpPr>
        <p:spPr>
          <a:xfrm>
            <a:off x="107950" y="1196975"/>
            <a:ext cx="8856663" cy="4752975"/>
          </a:xfrm>
        </p:spPr>
        <p:txBody>
          <a:bodyPr/>
          <a:lstStyle/>
          <a:p>
            <a:pPr algn="just" eaLnBrk="1" hangingPunct="1">
              <a:lnSpc>
                <a:spcPct val="150000"/>
              </a:lnSpc>
            </a:pPr>
            <a:r>
              <a:rPr lang="tr-TR" altLang="en-US" sz="2000" dirty="0" smtClean="0"/>
              <a:t>Ortamda bir mekanik alet kullanılmadan,</a:t>
            </a:r>
            <a:r>
              <a:rPr lang="tr-TR" altLang="en-US" sz="2000" dirty="0" smtClean="0">
                <a:cs typeface="Times New Roman" pitchFamily="18" charset="0"/>
              </a:rPr>
              <a:t> sıcaklık farkları ve rüzgar yönüne göre, </a:t>
            </a:r>
            <a:r>
              <a:rPr lang="tr-TR" altLang="en-US" sz="2000" dirty="0" smtClean="0"/>
              <a:t>hava akımının pencere ve kapı aralıklarından, baca ve boşluklardan kendiliğinden </a:t>
            </a:r>
            <a:r>
              <a:rPr lang="tr-TR" altLang="en-US" sz="2000" dirty="0" smtClean="0">
                <a:cs typeface="Times New Roman" pitchFamily="18" charset="0"/>
              </a:rPr>
              <a:t>hareketlendirilmesi ve yenilenmesiyle yapılan havalandırmadır.</a:t>
            </a:r>
          </a:p>
          <a:p>
            <a:pPr algn="just" eaLnBrk="1" hangingPunct="1">
              <a:lnSpc>
                <a:spcPct val="150000"/>
              </a:lnSpc>
            </a:pPr>
            <a:r>
              <a:rPr lang="tr-TR" altLang="en-US" sz="2000" dirty="0" smtClean="0"/>
              <a:t>Doğal havalandırma iki şekilde gerçekleşir: Baca ve rüzgar etkisi. </a:t>
            </a:r>
          </a:p>
          <a:p>
            <a:pPr algn="just" eaLnBrk="1" hangingPunct="1">
              <a:lnSpc>
                <a:spcPct val="150000"/>
              </a:lnSpc>
            </a:pPr>
            <a:r>
              <a:rPr lang="tr-TR" altLang="en-US" sz="2000" dirty="0" smtClean="0"/>
              <a:t>Kirlenme seviyesinin düşük olduğu ortamlarda tercih edilir ve ses gibi yan problemler oluşturmaz. </a:t>
            </a:r>
          </a:p>
        </p:txBody>
      </p:sp>
    </p:spTree>
    <p:extLst>
      <p:ext uri="{BB962C8B-B14F-4D97-AF65-F5344CB8AC3E}">
        <p14:creationId xmlns:p14="http://schemas.microsoft.com/office/powerpoint/2010/main" val="390508874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 y="585788"/>
            <a:ext cx="8229600" cy="725487"/>
          </a:xfrm>
        </p:spPr>
        <p:txBody>
          <a:bodyPr>
            <a:normAutofit/>
          </a:bodyPr>
          <a:lstStyle/>
          <a:p>
            <a:pPr eaLnBrk="1" hangingPunct="1"/>
            <a:r>
              <a:rPr lang="tr-TR" altLang="en-US" sz="2800" b="1" dirty="0" smtClean="0">
                <a:solidFill>
                  <a:srgbClr val="002060"/>
                </a:solidFill>
                <a:cs typeface="Arial" charset="0"/>
              </a:rPr>
              <a:t>Çalışma Ortamının Havalandırılması</a:t>
            </a:r>
          </a:p>
        </p:txBody>
      </p:sp>
      <p:sp>
        <p:nvSpPr>
          <p:cNvPr id="8195" name="Rectangle 3"/>
          <p:cNvSpPr>
            <a:spLocks noGrp="1" noChangeArrowheads="1"/>
          </p:cNvSpPr>
          <p:nvPr>
            <p:ph idx="1"/>
          </p:nvPr>
        </p:nvSpPr>
        <p:spPr>
          <a:xfrm>
            <a:off x="179388" y="1206500"/>
            <a:ext cx="8713787" cy="4743450"/>
          </a:xfrm>
        </p:spPr>
        <p:txBody>
          <a:bodyPr/>
          <a:lstStyle/>
          <a:p>
            <a:pPr algn="just" eaLnBrk="1" hangingPunct="1"/>
            <a:r>
              <a:rPr lang="tr-TR" altLang="en-US" sz="2200" dirty="0" smtClean="0"/>
              <a:t>Kapalı işyerleri </a:t>
            </a:r>
            <a:r>
              <a:rPr lang="tr-TR" altLang="en-US" sz="2200" dirty="0" smtClean="0">
                <a:solidFill>
                  <a:srgbClr val="FF0000"/>
                </a:solidFill>
              </a:rPr>
              <a:t>günde en az bir defa bir saatten </a:t>
            </a:r>
            <a:r>
              <a:rPr lang="tr-TR" altLang="en-US" sz="2200" dirty="0" smtClean="0"/>
              <a:t>aşağı olmamak üzere baştan başa havalandırılacaktır. Ayrıca işçilerin çalışma saatlerinde işin özelliğine göre, havanın sağlığa zararlı bir hal almaması için sık sık değiştirilmesi gereklidir. Şu kadar ki, iş sırasında yapılan bu havalandırma da işçileri etkileyecek hava akımları önlenecek yahut kış mevsiminde sıcaklık birdenbire çok aşağı hadlere düşürülmeyecektir.</a:t>
            </a:r>
          </a:p>
          <a:p>
            <a:pPr algn="just" eaLnBrk="1" hangingPunct="1">
              <a:lnSpc>
                <a:spcPct val="90000"/>
              </a:lnSpc>
            </a:pPr>
            <a:r>
              <a:rPr lang="tr-TR" altLang="en-US" sz="2200" dirty="0" smtClean="0"/>
              <a:t>Toz, buğu, duman ve fena koku çıkaran işlerin yapıldığı yerlere, bunları çekecek yeterlikte bacalar ve menfezler yapılacak ve yapılan işin niteliğine göre, bu tedbirlerin yetmediği hallerde </a:t>
            </a:r>
            <a:r>
              <a:rPr lang="tr-TR" altLang="en-US" sz="2200" dirty="0" smtClean="0">
                <a:solidFill>
                  <a:srgbClr val="FF0000"/>
                </a:solidFill>
              </a:rPr>
              <a:t>diğer teknik tedbirler</a:t>
            </a:r>
            <a:r>
              <a:rPr lang="tr-TR" altLang="en-US" sz="2200" dirty="0" smtClean="0"/>
              <a:t> alınacaktır.</a:t>
            </a:r>
          </a:p>
          <a:p>
            <a:pPr algn="just" eaLnBrk="1" hangingPunct="1">
              <a:lnSpc>
                <a:spcPct val="90000"/>
              </a:lnSpc>
            </a:pPr>
            <a:r>
              <a:rPr lang="tr-TR" altLang="en-US" sz="2200" dirty="0" smtClean="0"/>
              <a:t>Boğucu, zehirli veya tahriş edici gaz ve duman meydana gelen işyerlerinde, işçilerin hayat ve sağlıklarının tehlikeye girmemesi için havalandırma tesisatı yapılacak ve işçilere ayrıca yapılan işin özelliğine göre </a:t>
            </a:r>
            <a:r>
              <a:rPr lang="tr-TR" altLang="en-US" sz="2200" dirty="0" smtClean="0">
                <a:solidFill>
                  <a:srgbClr val="FF0000"/>
                </a:solidFill>
              </a:rPr>
              <a:t>maske ve diğer koruyucu araç ve gereçler </a:t>
            </a:r>
            <a:r>
              <a:rPr lang="tr-TR" altLang="en-US" sz="2200" dirty="0" smtClean="0"/>
              <a:t>verilecektir.</a:t>
            </a:r>
          </a:p>
        </p:txBody>
      </p:sp>
      <p:sp>
        <p:nvSpPr>
          <p:cNvPr id="6" name="5 Slayt Numarası Yer Tutucusu"/>
          <p:cNvSpPr>
            <a:spLocks noGrp="1"/>
          </p:cNvSpPr>
          <p:nvPr>
            <p:ph type="sldNum" sz="quarter" idx="4294967295"/>
          </p:nvPr>
        </p:nvSpPr>
        <p:spPr>
          <a:xfrm>
            <a:off x="6553200" y="6356350"/>
            <a:ext cx="2133600" cy="3651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424791-3B4B-4A5A-89F5-7A94671F32FD}" type="slidenum">
              <a:rPr lang="tr-TR" altLang="en-US">
                <a:solidFill>
                  <a:srgbClr val="898989"/>
                </a:solidFill>
              </a:rPr>
              <a:pPr eaLnBrk="1" hangingPunct="1"/>
              <a:t>40</a:t>
            </a:fld>
            <a:endParaRPr lang="tr-TR" altLang="en-US">
              <a:solidFill>
                <a:srgbClr val="898989"/>
              </a:solidFill>
            </a:endParaRPr>
          </a:p>
        </p:txBody>
      </p:sp>
    </p:spTree>
    <p:extLst>
      <p:ext uri="{BB962C8B-B14F-4D97-AF65-F5344CB8AC3E}">
        <p14:creationId xmlns:p14="http://schemas.microsoft.com/office/powerpoint/2010/main" val="2362946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107950" y="115888"/>
            <a:ext cx="8856663" cy="792162"/>
          </a:xfrm>
        </p:spPr>
        <p:txBody>
          <a:bodyPr/>
          <a:lstStyle/>
          <a:p>
            <a:pPr eaLnBrk="1" hangingPunct="1"/>
            <a:r>
              <a:rPr lang="tr-TR" altLang="en-US" sz="2800" b="1" smtClean="0">
                <a:solidFill>
                  <a:srgbClr val="002060"/>
                </a:solidFill>
                <a:cs typeface="Arial" charset="0"/>
              </a:rPr>
              <a:t>İşyeri Bina ve Eklentilerinde Alınacak Sağlık ve Güvenlik Önlemlerine İlişkin Yönetmelik</a:t>
            </a:r>
          </a:p>
        </p:txBody>
      </p:sp>
      <p:sp>
        <p:nvSpPr>
          <p:cNvPr id="15363" name="2 İçerik Yer Tutucusu"/>
          <p:cNvSpPr>
            <a:spLocks noGrp="1"/>
          </p:cNvSpPr>
          <p:nvPr>
            <p:ph idx="1"/>
          </p:nvPr>
        </p:nvSpPr>
        <p:spPr>
          <a:xfrm>
            <a:off x="179388" y="1196975"/>
            <a:ext cx="8713787" cy="4824413"/>
          </a:xfrm>
        </p:spPr>
        <p:txBody>
          <a:bodyPr/>
          <a:lstStyle/>
          <a:p>
            <a:pPr marL="0" indent="0" eaLnBrk="1" hangingPunct="1">
              <a:buNone/>
            </a:pPr>
            <a:r>
              <a:rPr lang="tr-TR" altLang="en-US" sz="2400" b="1" dirty="0" smtClean="0"/>
              <a:t>Kapalı işyerlerinin havalandırılması</a:t>
            </a:r>
            <a:endParaRPr lang="tr-TR" altLang="en-US" sz="2400" dirty="0" smtClean="0"/>
          </a:p>
          <a:p>
            <a:pPr eaLnBrk="1" hangingPunct="1"/>
            <a:r>
              <a:rPr lang="tr-TR" altLang="en-US" sz="2400" dirty="0" smtClean="0"/>
              <a:t>Kapalı işyerlerinde çalışma şekline ve çalışanların yaptıkları işe göre, ihtiyaç duyacakları yeterli temiz hava bulunması sağlanacaktır.</a:t>
            </a:r>
          </a:p>
          <a:p>
            <a:pPr eaLnBrk="1" hangingPunct="1"/>
            <a:r>
              <a:rPr lang="tr-TR" altLang="en-US" sz="2400" dirty="0" smtClean="0"/>
              <a:t>Cebri havalandırma sistemi kullanıldığında sistemin her zaman çalışır durumda olması sağlanacaktır.</a:t>
            </a:r>
          </a:p>
          <a:p>
            <a:pPr eaLnBrk="1" hangingPunct="1"/>
            <a:r>
              <a:rPr lang="tr-TR" altLang="en-US" sz="2400" dirty="0" smtClean="0"/>
              <a:t>Havalandırma sisteminin çalışmaması, çalışanların sağlığı yönünden tehlikeli ise arızayı bildiren uyarı sistemi bulunacaktır.</a:t>
            </a:r>
          </a:p>
          <a:p>
            <a:pPr eaLnBrk="1" hangingPunct="1"/>
            <a:r>
              <a:rPr lang="tr-TR" altLang="en-US" sz="2400" dirty="0" smtClean="0"/>
              <a:t>Suni havalandırma sistemlerinde hava akımı, çalışanları rahatsız etmeyecek şekilde olacaktır.</a:t>
            </a:r>
          </a:p>
          <a:p>
            <a:pPr eaLnBrk="1" hangingPunct="1"/>
            <a:r>
              <a:rPr lang="tr-TR" altLang="en-US" sz="2400" dirty="0" smtClean="0"/>
              <a:t>Çalışma ortamı havasını kirleterek çalışanların sağlığına zarar verebilecek artık ve pislikler derhal dışarı atılacaktır.</a:t>
            </a:r>
          </a:p>
        </p:txBody>
      </p:sp>
    </p:spTree>
    <p:extLst>
      <p:ext uri="{BB962C8B-B14F-4D97-AF65-F5344CB8AC3E}">
        <p14:creationId xmlns:p14="http://schemas.microsoft.com/office/powerpoint/2010/main" val="427767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152400" y="450850"/>
            <a:ext cx="8229600" cy="704850"/>
          </a:xfrm>
        </p:spPr>
        <p:txBody>
          <a:bodyPr/>
          <a:lstStyle/>
          <a:p>
            <a:pPr eaLnBrk="1" hangingPunct="1"/>
            <a:r>
              <a:rPr lang="tr-TR" altLang="en-US" b="1" dirty="0" smtClean="0">
                <a:solidFill>
                  <a:srgbClr val="002060"/>
                </a:solidFill>
                <a:cs typeface="Arial" charset="0"/>
              </a:rPr>
              <a:t>İşyeri Bina ve Eklentilerinde Alınacak Sağlık ve Güvenlik Önlemlerine İlişkin Yönetmelik</a:t>
            </a:r>
            <a:endParaRPr lang="tr-TR" altLang="en-US" dirty="0" smtClean="0"/>
          </a:p>
        </p:txBody>
      </p:sp>
      <p:sp>
        <p:nvSpPr>
          <p:cNvPr id="16387" name="2 İçerik Yer Tutucusu"/>
          <p:cNvSpPr>
            <a:spLocks noGrp="1"/>
          </p:cNvSpPr>
          <p:nvPr>
            <p:ph idx="1"/>
          </p:nvPr>
        </p:nvSpPr>
        <p:spPr>
          <a:xfrm>
            <a:off x="174625" y="1054100"/>
            <a:ext cx="8856663" cy="5184775"/>
          </a:xfrm>
        </p:spPr>
        <p:txBody>
          <a:bodyPr/>
          <a:lstStyle/>
          <a:p>
            <a:pPr marL="0" indent="0" eaLnBrk="1" hangingPunct="1">
              <a:lnSpc>
                <a:spcPct val="150000"/>
              </a:lnSpc>
              <a:buNone/>
            </a:pPr>
            <a:r>
              <a:rPr lang="tr-TR" altLang="en-US" b="1" dirty="0" smtClean="0"/>
              <a:t>Ortam sıcaklığı</a:t>
            </a:r>
            <a:endParaRPr lang="tr-TR" altLang="en-US" dirty="0" smtClean="0"/>
          </a:p>
          <a:p>
            <a:pPr eaLnBrk="1" hangingPunct="1">
              <a:lnSpc>
                <a:spcPct val="150000"/>
              </a:lnSpc>
            </a:pPr>
            <a:r>
              <a:rPr lang="tr-TR" altLang="en-US" dirty="0" smtClean="0"/>
              <a:t>Çalışılan ortamın sıcaklığı çalışma şekline ve çalışanların harcadıkları güce uygun olacaktır.</a:t>
            </a:r>
          </a:p>
          <a:p>
            <a:pPr eaLnBrk="1" hangingPunct="1">
              <a:lnSpc>
                <a:spcPct val="150000"/>
              </a:lnSpc>
            </a:pPr>
            <a:r>
              <a:rPr lang="tr-TR" altLang="en-US" dirty="0" smtClean="0"/>
              <a:t>Dinlenme yerleri, soyunma yerleri, duş ve tuvaletler, bekleme yerleri, yemekhaneler, kantinler ve ilk yardım odaları kullanım amacına göre yeterli sıcaklıkta olacaktır.</a:t>
            </a:r>
          </a:p>
          <a:p>
            <a:pPr eaLnBrk="1" hangingPunct="1">
              <a:lnSpc>
                <a:spcPct val="150000"/>
              </a:lnSpc>
            </a:pPr>
            <a:r>
              <a:rPr lang="tr-TR" altLang="en-US" dirty="0" smtClean="0"/>
              <a:t>İşyerinin ve yapılan işin özelliğine göre pencereler ve çatı aydınlatmaları, güneş ışığının olumsuz etkilerini önleyecek şekilde olacaktır.</a:t>
            </a:r>
          </a:p>
        </p:txBody>
      </p:sp>
    </p:spTree>
    <p:extLst>
      <p:ext uri="{BB962C8B-B14F-4D97-AF65-F5344CB8AC3E}">
        <p14:creationId xmlns:p14="http://schemas.microsoft.com/office/powerpoint/2010/main" val="393020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tr-TR" sz="2400" b="1" dirty="0" smtClean="0"/>
              <a:t>1.</a:t>
            </a:r>
            <a:r>
              <a:rPr lang="en-US" sz="2400" b="1" dirty="0" err="1" smtClean="0"/>
              <a:t>Yetişkin</a:t>
            </a:r>
            <a:r>
              <a:rPr lang="en-US" sz="2400" b="1" dirty="0" smtClean="0"/>
              <a:t> </a:t>
            </a:r>
            <a:r>
              <a:rPr lang="en-US" sz="2400" b="1" dirty="0" err="1"/>
              <a:t>bir</a:t>
            </a:r>
            <a:r>
              <a:rPr lang="en-US" sz="2400" b="1" dirty="0"/>
              <a:t> </a:t>
            </a:r>
            <a:r>
              <a:rPr lang="en-US" sz="2400" b="1" dirty="0" err="1"/>
              <a:t>insanın</a:t>
            </a:r>
            <a:r>
              <a:rPr lang="en-US" sz="2400" b="1" dirty="0"/>
              <a:t> </a:t>
            </a:r>
            <a:r>
              <a:rPr lang="en-US" sz="2400" b="1" dirty="0" err="1"/>
              <a:t>genel</a:t>
            </a:r>
            <a:r>
              <a:rPr lang="en-US" sz="2400" b="1" dirty="0"/>
              <a:t> </a:t>
            </a:r>
            <a:r>
              <a:rPr lang="en-US" sz="2400" b="1" dirty="0" err="1"/>
              <a:t>olarak</a:t>
            </a:r>
            <a:r>
              <a:rPr lang="en-US" sz="2400" b="1" dirty="0"/>
              <a:t> </a:t>
            </a:r>
            <a:r>
              <a:rPr lang="en-US" sz="2400" b="1" dirty="0" err="1"/>
              <a:t>saatte</a:t>
            </a:r>
            <a:r>
              <a:rPr lang="en-US" sz="2400" b="1" dirty="0"/>
              <a:t> </a:t>
            </a:r>
            <a:r>
              <a:rPr lang="en-US" sz="2400" b="1" dirty="0" err="1"/>
              <a:t>kaç</a:t>
            </a:r>
            <a:r>
              <a:rPr lang="en-US" sz="2400" b="1" dirty="0"/>
              <a:t> </a:t>
            </a:r>
            <a:r>
              <a:rPr lang="en-US" sz="2400" b="1" dirty="0" err="1"/>
              <a:t>metreküp</a:t>
            </a:r>
            <a:r>
              <a:rPr lang="en-US" sz="2400" b="1" dirty="0"/>
              <a:t> </a:t>
            </a:r>
            <a:r>
              <a:rPr lang="en-US" sz="2400" b="1" dirty="0" err="1"/>
              <a:t>temiz</a:t>
            </a:r>
            <a:r>
              <a:rPr lang="en-US" sz="2400" b="1" dirty="0"/>
              <a:t> </a:t>
            </a:r>
            <a:r>
              <a:rPr lang="en-US" sz="2400" b="1" dirty="0" err="1"/>
              <a:t>havaya</a:t>
            </a:r>
            <a:r>
              <a:rPr lang="en-US" sz="2400" b="1" dirty="0"/>
              <a:t> </a:t>
            </a:r>
            <a:r>
              <a:rPr lang="en-US" sz="2400" b="1" dirty="0" err="1"/>
              <a:t>ihtiyacı</a:t>
            </a:r>
            <a:r>
              <a:rPr lang="en-US" sz="2400" b="1" dirty="0"/>
              <a:t> </a:t>
            </a:r>
            <a:r>
              <a:rPr lang="en-US" sz="2400" b="1" dirty="0" err="1"/>
              <a:t>vardır</a:t>
            </a:r>
            <a:r>
              <a:rPr lang="en-US" sz="2400" b="1" dirty="0"/>
              <a:t>?</a:t>
            </a:r>
            <a:endParaRPr lang="en-US" sz="2400" dirty="0"/>
          </a:p>
          <a:p>
            <a:pPr marL="0" indent="0">
              <a:buNone/>
            </a:pPr>
            <a:r>
              <a:rPr lang="en-US" sz="2400" dirty="0" smtClean="0"/>
              <a:t>a-10</a:t>
            </a:r>
            <a:endParaRPr lang="tr-TR" sz="2400" dirty="0" smtClean="0"/>
          </a:p>
          <a:p>
            <a:pPr marL="0" indent="0">
              <a:buNone/>
            </a:pPr>
            <a:r>
              <a:rPr lang="en-US" sz="2400" dirty="0" smtClean="0"/>
              <a:t>b-20 </a:t>
            </a:r>
            <a:endParaRPr lang="tr-TR" sz="2400" dirty="0" smtClean="0"/>
          </a:p>
          <a:p>
            <a:pPr marL="0" indent="0">
              <a:buNone/>
            </a:pPr>
            <a:r>
              <a:rPr lang="en-US" sz="2400" dirty="0" smtClean="0"/>
              <a:t>c-30 </a:t>
            </a:r>
            <a:endParaRPr lang="tr-TR" sz="2400" dirty="0" smtClean="0"/>
          </a:p>
          <a:p>
            <a:pPr marL="0" indent="0">
              <a:buNone/>
            </a:pPr>
            <a:r>
              <a:rPr lang="tr-TR" sz="2400" dirty="0" smtClean="0"/>
              <a:t>d</a:t>
            </a:r>
            <a:r>
              <a:rPr lang="en-US" sz="2400" dirty="0" smtClean="0"/>
              <a:t>-40</a:t>
            </a:r>
            <a:endParaRPr lang="en-US" sz="2400" dirty="0"/>
          </a:p>
          <a:p>
            <a:pPr marL="0" indent="0">
              <a:buNone/>
            </a:pPr>
            <a:endParaRPr lang="en-US" sz="2400" dirty="0"/>
          </a:p>
        </p:txBody>
      </p:sp>
    </p:spTree>
    <p:extLst>
      <p:ext uri="{BB962C8B-B14F-4D97-AF65-F5344CB8AC3E}">
        <p14:creationId xmlns:p14="http://schemas.microsoft.com/office/powerpoint/2010/main" val="3276610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tr-TR" sz="2400" b="1" dirty="0" smtClean="0"/>
              <a:t>1.</a:t>
            </a:r>
            <a:r>
              <a:rPr lang="en-US" sz="2400" b="1" dirty="0" err="1" smtClean="0"/>
              <a:t>Yetişkin</a:t>
            </a:r>
            <a:r>
              <a:rPr lang="en-US" sz="2400" b="1" dirty="0" smtClean="0"/>
              <a:t> </a:t>
            </a:r>
            <a:r>
              <a:rPr lang="en-US" sz="2400" b="1" dirty="0" err="1"/>
              <a:t>bir</a:t>
            </a:r>
            <a:r>
              <a:rPr lang="en-US" sz="2400" b="1" dirty="0"/>
              <a:t> </a:t>
            </a:r>
            <a:r>
              <a:rPr lang="en-US" sz="2400" b="1" dirty="0" err="1"/>
              <a:t>insanın</a:t>
            </a:r>
            <a:r>
              <a:rPr lang="en-US" sz="2400" b="1" dirty="0"/>
              <a:t> </a:t>
            </a:r>
            <a:r>
              <a:rPr lang="en-US" sz="2400" b="1" dirty="0" err="1"/>
              <a:t>genel</a:t>
            </a:r>
            <a:r>
              <a:rPr lang="en-US" sz="2400" b="1" dirty="0"/>
              <a:t> </a:t>
            </a:r>
            <a:r>
              <a:rPr lang="en-US" sz="2400" b="1" dirty="0" err="1"/>
              <a:t>olarak</a:t>
            </a:r>
            <a:r>
              <a:rPr lang="en-US" sz="2400" b="1" dirty="0"/>
              <a:t> </a:t>
            </a:r>
            <a:r>
              <a:rPr lang="en-US" sz="2400" b="1" dirty="0" err="1"/>
              <a:t>saatte</a:t>
            </a:r>
            <a:r>
              <a:rPr lang="en-US" sz="2400" b="1" dirty="0"/>
              <a:t> </a:t>
            </a:r>
            <a:r>
              <a:rPr lang="en-US" sz="2400" b="1" dirty="0" err="1"/>
              <a:t>kaç</a:t>
            </a:r>
            <a:r>
              <a:rPr lang="en-US" sz="2400" b="1" dirty="0"/>
              <a:t> </a:t>
            </a:r>
            <a:r>
              <a:rPr lang="en-US" sz="2400" b="1" dirty="0" err="1"/>
              <a:t>metreküp</a:t>
            </a:r>
            <a:r>
              <a:rPr lang="en-US" sz="2400" b="1" dirty="0"/>
              <a:t> </a:t>
            </a:r>
            <a:r>
              <a:rPr lang="en-US" sz="2400" b="1" dirty="0" err="1"/>
              <a:t>temiz</a:t>
            </a:r>
            <a:r>
              <a:rPr lang="en-US" sz="2400" b="1" dirty="0"/>
              <a:t> </a:t>
            </a:r>
            <a:r>
              <a:rPr lang="en-US" sz="2400" b="1" dirty="0" err="1"/>
              <a:t>havaya</a:t>
            </a:r>
            <a:r>
              <a:rPr lang="en-US" sz="2400" b="1" dirty="0"/>
              <a:t> </a:t>
            </a:r>
            <a:r>
              <a:rPr lang="en-US" sz="2400" b="1" dirty="0" err="1"/>
              <a:t>ihtiyacı</a:t>
            </a:r>
            <a:r>
              <a:rPr lang="en-US" sz="2400" b="1" dirty="0"/>
              <a:t> </a:t>
            </a:r>
            <a:r>
              <a:rPr lang="en-US" sz="2400" b="1" dirty="0" err="1"/>
              <a:t>vardır</a:t>
            </a:r>
            <a:r>
              <a:rPr lang="en-US" sz="2400" b="1" dirty="0"/>
              <a:t>?</a:t>
            </a:r>
            <a:endParaRPr lang="en-US" sz="2400" dirty="0"/>
          </a:p>
          <a:p>
            <a:pPr marL="0" indent="0">
              <a:buNone/>
            </a:pPr>
            <a:r>
              <a:rPr lang="en-US" sz="2400" dirty="0" smtClean="0"/>
              <a:t>a-10</a:t>
            </a:r>
            <a:endParaRPr lang="tr-TR" sz="2400" dirty="0" smtClean="0"/>
          </a:p>
          <a:p>
            <a:pPr marL="0" indent="0">
              <a:buNone/>
            </a:pPr>
            <a:r>
              <a:rPr lang="en-US" sz="2400" dirty="0" smtClean="0"/>
              <a:t>b-20 </a:t>
            </a:r>
            <a:endParaRPr lang="tr-TR" sz="2400" dirty="0" smtClean="0"/>
          </a:p>
          <a:p>
            <a:pPr marL="0" indent="0">
              <a:buNone/>
            </a:pPr>
            <a:r>
              <a:rPr lang="en-US" sz="2400" dirty="0" smtClean="0">
                <a:solidFill>
                  <a:srgbClr val="FF0000"/>
                </a:solidFill>
              </a:rPr>
              <a:t>c-30 </a:t>
            </a:r>
            <a:endParaRPr lang="tr-TR" sz="2400" dirty="0" smtClean="0">
              <a:solidFill>
                <a:srgbClr val="FF0000"/>
              </a:solidFill>
            </a:endParaRPr>
          </a:p>
          <a:p>
            <a:pPr marL="0" indent="0">
              <a:buNone/>
            </a:pPr>
            <a:r>
              <a:rPr lang="tr-TR" sz="2400" dirty="0" smtClean="0"/>
              <a:t>d</a:t>
            </a:r>
            <a:r>
              <a:rPr lang="en-US" sz="2400" dirty="0" smtClean="0"/>
              <a:t>-40</a:t>
            </a:r>
            <a:endParaRPr lang="en-US" sz="2400" dirty="0"/>
          </a:p>
          <a:p>
            <a:pPr marL="0" indent="0">
              <a:buNone/>
            </a:pPr>
            <a:endParaRPr lang="en-US" sz="2400" dirty="0"/>
          </a:p>
        </p:txBody>
      </p:sp>
    </p:spTree>
    <p:extLst>
      <p:ext uri="{BB962C8B-B14F-4D97-AF65-F5344CB8AC3E}">
        <p14:creationId xmlns:p14="http://schemas.microsoft.com/office/powerpoint/2010/main" val="892449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tr-TR" sz="2800" b="1" dirty="0" smtClean="0"/>
              <a:t>2-</a:t>
            </a:r>
            <a:r>
              <a:rPr lang="en-US" sz="2800" b="1" dirty="0" smtClean="0"/>
              <a:t>Normal </a:t>
            </a:r>
            <a:r>
              <a:rPr lang="en-US" sz="2800" b="1" dirty="0" err="1"/>
              <a:t>şartlarda</a:t>
            </a:r>
            <a:r>
              <a:rPr lang="en-US" sz="2800" b="1" dirty="0"/>
              <a:t> </a:t>
            </a:r>
            <a:r>
              <a:rPr lang="en-US" sz="2800" b="1" dirty="0" err="1"/>
              <a:t>tabii</a:t>
            </a:r>
            <a:r>
              <a:rPr lang="en-US" sz="2800" b="1" dirty="0"/>
              <a:t> </a:t>
            </a:r>
            <a:r>
              <a:rPr lang="en-US" sz="2800" b="1" dirty="0" err="1"/>
              <a:t>havalandırma</a:t>
            </a:r>
            <a:r>
              <a:rPr lang="en-US" sz="2800" b="1" dirty="0"/>
              <a:t> </a:t>
            </a:r>
            <a:r>
              <a:rPr lang="en-US" sz="2800" b="1" dirty="0" err="1"/>
              <a:t>ile</a:t>
            </a:r>
            <a:r>
              <a:rPr lang="en-US" sz="2800" b="1" dirty="0"/>
              <a:t> </a:t>
            </a:r>
            <a:r>
              <a:rPr lang="en-US" sz="2800" b="1" dirty="0" err="1"/>
              <a:t>ortamın</a:t>
            </a:r>
            <a:r>
              <a:rPr lang="en-US" sz="2800" b="1" dirty="0"/>
              <a:t> </a:t>
            </a:r>
            <a:r>
              <a:rPr lang="en-US" sz="2800" b="1" dirty="0" err="1"/>
              <a:t>havasının</a:t>
            </a:r>
            <a:r>
              <a:rPr lang="en-US" sz="2800" b="1" dirty="0"/>
              <a:t> </a:t>
            </a:r>
            <a:r>
              <a:rPr lang="en-US" sz="2800" b="1" dirty="0" err="1"/>
              <a:t>saatte</a:t>
            </a:r>
            <a:r>
              <a:rPr lang="en-US" sz="2800" b="1" dirty="0"/>
              <a:t> </a:t>
            </a:r>
            <a:r>
              <a:rPr lang="en-US" sz="2800" b="1" dirty="0" err="1"/>
              <a:t>kaç</a:t>
            </a:r>
            <a:r>
              <a:rPr lang="en-US" sz="2800" b="1" dirty="0"/>
              <a:t> </a:t>
            </a:r>
            <a:r>
              <a:rPr lang="en-US" sz="2800" b="1" dirty="0" err="1"/>
              <a:t>defa</a:t>
            </a:r>
            <a:r>
              <a:rPr lang="en-US" sz="2800" b="1" dirty="0"/>
              <a:t> </a:t>
            </a:r>
            <a:r>
              <a:rPr lang="en-US" sz="2800" b="1" dirty="0" err="1"/>
              <a:t>değiştiği</a:t>
            </a:r>
            <a:r>
              <a:rPr lang="en-US" sz="2800" b="1" dirty="0"/>
              <a:t> </a:t>
            </a:r>
            <a:r>
              <a:rPr lang="en-US" sz="2800" b="1" dirty="0" err="1"/>
              <a:t>kabul</a:t>
            </a:r>
            <a:r>
              <a:rPr lang="en-US" sz="2800" b="1" dirty="0"/>
              <a:t> </a:t>
            </a:r>
            <a:r>
              <a:rPr lang="en-US" sz="2800" b="1" dirty="0" err="1"/>
              <a:t>edilmektedir</a:t>
            </a:r>
            <a:r>
              <a:rPr lang="en-US" sz="2800" b="1" dirty="0"/>
              <a:t>?</a:t>
            </a:r>
            <a:endParaRPr lang="en-US" sz="2800" dirty="0"/>
          </a:p>
          <a:p>
            <a:pPr marL="0" indent="0">
              <a:buNone/>
            </a:pPr>
            <a:r>
              <a:rPr lang="en-US" sz="2800" dirty="0" smtClean="0"/>
              <a:t>a-1-2 </a:t>
            </a:r>
            <a:endParaRPr lang="tr-TR" sz="2800" dirty="0" smtClean="0"/>
          </a:p>
          <a:p>
            <a:pPr marL="0" indent="0">
              <a:buNone/>
            </a:pPr>
            <a:r>
              <a:rPr lang="en-US" sz="2800" dirty="0" smtClean="0"/>
              <a:t>b-2-3 </a:t>
            </a:r>
            <a:endParaRPr lang="tr-TR" sz="2800" dirty="0" smtClean="0"/>
          </a:p>
          <a:p>
            <a:pPr marL="0" indent="0">
              <a:buNone/>
            </a:pPr>
            <a:r>
              <a:rPr lang="en-US" sz="2800" dirty="0" smtClean="0"/>
              <a:t>c-3-4 </a:t>
            </a:r>
            <a:endParaRPr lang="tr-TR" sz="2800" dirty="0" smtClean="0"/>
          </a:p>
          <a:p>
            <a:pPr marL="0" indent="0">
              <a:buNone/>
            </a:pPr>
            <a:r>
              <a:rPr lang="en-US" sz="2800" dirty="0" smtClean="0"/>
              <a:t>d-4-5</a:t>
            </a:r>
            <a:endParaRPr 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7169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tr-TR" sz="2800" b="1" dirty="0" smtClean="0"/>
              <a:t>2-</a:t>
            </a:r>
            <a:r>
              <a:rPr lang="en-US" sz="2800" b="1" dirty="0" smtClean="0"/>
              <a:t>Normal </a:t>
            </a:r>
            <a:r>
              <a:rPr lang="en-US" sz="2800" b="1" dirty="0" err="1"/>
              <a:t>şartlarda</a:t>
            </a:r>
            <a:r>
              <a:rPr lang="en-US" sz="2800" b="1" dirty="0"/>
              <a:t> </a:t>
            </a:r>
            <a:r>
              <a:rPr lang="en-US" sz="2800" b="1" dirty="0" err="1"/>
              <a:t>tabii</a:t>
            </a:r>
            <a:r>
              <a:rPr lang="en-US" sz="2800" b="1" dirty="0"/>
              <a:t> </a:t>
            </a:r>
            <a:r>
              <a:rPr lang="en-US" sz="2800" b="1" dirty="0" err="1"/>
              <a:t>havalandırma</a:t>
            </a:r>
            <a:r>
              <a:rPr lang="en-US" sz="2800" b="1" dirty="0"/>
              <a:t> </a:t>
            </a:r>
            <a:r>
              <a:rPr lang="en-US" sz="2800" b="1" dirty="0" err="1"/>
              <a:t>ile</a:t>
            </a:r>
            <a:r>
              <a:rPr lang="en-US" sz="2800" b="1" dirty="0"/>
              <a:t> </a:t>
            </a:r>
            <a:r>
              <a:rPr lang="en-US" sz="2800" b="1" dirty="0" err="1"/>
              <a:t>ortamın</a:t>
            </a:r>
            <a:r>
              <a:rPr lang="en-US" sz="2800" b="1" dirty="0"/>
              <a:t> </a:t>
            </a:r>
            <a:r>
              <a:rPr lang="en-US" sz="2800" b="1" dirty="0" err="1"/>
              <a:t>havasının</a:t>
            </a:r>
            <a:r>
              <a:rPr lang="en-US" sz="2800" b="1" dirty="0"/>
              <a:t> </a:t>
            </a:r>
            <a:r>
              <a:rPr lang="en-US" sz="2800" b="1" dirty="0" err="1"/>
              <a:t>saatte</a:t>
            </a:r>
            <a:r>
              <a:rPr lang="en-US" sz="2800" b="1" dirty="0"/>
              <a:t> </a:t>
            </a:r>
            <a:r>
              <a:rPr lang="en-US" sz="2800" b="1" dirty="0" err="1"/>
              <a:t>kaç</a:t>
            </a:r>
            <a:r>
              <a:rPr lang="en-US" sz="2800" b="1" dirty="0"/>
              <a:t> </a:t>
            </a:r>
            <a:r>
              <a:rPr lang="en-US" sz="2800" b="1" dirty="0" err="1"/>
              <a:t>defa</a:t>
            </a:r>
            <a:r>
              <a:rPr lang="en-US" sz="2800" b="1" dirty="0"/>
              <a:t> </a:t>
            </a:r>
            <a:r>
              <a:rPr lang="en-US" sz="2800" b="1" dirty="0" err="1"/>
              <a:t>değiştiği</a:t>
            </a:r>
            <a:r>
              <a:rPr lang="en-US" sz="2800" b="1" dirty="0"/>
              <a:t> </a:t>
            </a:r>
            <a:r>
              <a:rPr lang="en-US" sz="2800" b="1" dirty="0" err="1"/>
              <a:t>kabul</a:t>
            </a:r>
            <a:r>
              <a:rPr lang="en-US" sz="2800" b="1" dirty="0"/>
              <a:t> </a:t>
            </a:r>
            <a:r>
              <a:rPr lang="en-US" sz="2800" b="1" dirty="0" err="1"/>
              <a:t>edilmektedir</a:t>
            </a:r>
            <a:r>
              <a:rPr lang="en-US" sz="2800" b="1" dirty="0"/>
              <a:t>?</a:t>
            </a:r>
            <a:endParaRPr lang="en-US" sz="2800" dirty="0"/>
          </a:p>
          <a:p>
            <a:pPr marL="0" indent="0">
              <a:buNone/>
            </a:pPr>
            <a:r>
              <a:rPr lang="en-US" sz="2800" dirty="0" smtClean="0"/>
              <a:t>a-1-2 </a:t>
            </a:r>
            <a:endParaRPr lang="tr-TR" sz="2800" dirty="0" smtClean="0"/>
          </a:p>
          <a:p>
            <a:pPr marL="0" indent="0">
              <a:buNone/>
            </a:pPr>
            <a:r>
              <a:rPr lang="en-US" sz="2800" dirty="0" smtClean="0">
                <a:solidFill>
                  <a:srgbClr val="FF0000"/>
                </a:solidFill>
              </a:rPr>
              <a:t>b-2-3 </a:t>
            </a:r>
            <a:endParaRPr lang="tr-TR" sz="2800" dirty="0" smtClean="0">
              <a:solidFill>
                <a:srgbClr val="FF0000"/>
              </a:solidFill>
            </a:endParaRPr>
          </a:p>
          <a:p>
            <a:pPr marL="0" indent="0">
              <a:buNone/>
            </a:pPr>
            <a:r>
              <a:rPr lang="en-US" sz="2800" dirty="0" smtClean="0"/>
              <a:t>c-3-4 </a:t>
            </a:r>
            <a:endParaRPr lang="tr-TR" sz="2800" dirty="0" smtClean="0"/>
          </a:p>
          <a:p>
            <a:pPr marL="0" indent="0">
              <a:buNone/>
            </a:pPr>
            <a:r>
              <a:rPr lang="en-US" sz="2800" dirty="0" smtClean="0"/>
              <a:t>d-4-5</a:t>
            </a:r>
            <a:endParaRPr lang="en-US" sz="2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9696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UYGULAMA</a:t>
            </a:r>
            <a:endParaRPr lang="en-US" dirty="0"/>
          </a:p>
        </p:txBody>
      </p:sp>
      <p:sp>
        <p:nvSpPr>
          <p:cNvPr id="3" name="Content Placeholder 2"/>
          <p:cNvSpPr>
            <a:spLocks noGrp="1"/>
          </p:cNvSpPr>
          <p:nvPr>
            <p:ph idx="1"/>
          </p:nvPr>
        </p:nvSpPr>
        <p:spPr/>
        <p:txBody>
          <a:bodyPr/>
          <a:lstStyle/>
          <a:p>
            <a:pPr marL="0" indent="0" algn="just">
              <a:buNone/>
            </a:pPr>
            <a:r>
              <a:rPr lang="tr-TR" sz="2400" dirty="0" smtClean="0"/>
              <a:t>Tavan yüksekliği 6 metre ve alanı 100 m2 olan işyerinde 8 saatlik çalışma süresince bir litre asetik asit kullanılıyor. Bu çözücü kullanım sırasında işyeri ortamına yayılıyor. İşyerinde doğal havalandırma bulunmaktadır. </a:t>
            </a:r>
          </a:p>
          <a:p>
            <a:pPr marL="0" indent="0" algn="just">
              <a:buNone/>
            </a:pPr>
            <a:r>
              <a:rPr lang="tr-TR" sz="2400" dirty="0" smtClean="0"/>
              <a:t>Havalandırma yeterli midir?</a:t>
            </a:r>
            <a:endParaRPr lang="en-US" sz="2400" dirty="0"/>
          </a:p>
        </p:txBody>
      </p:sp>
    </p:spTree>
    <p:extLst>
      <p:ext uri="{BB962C8B-B14F-4D97-AF65-F5344CB8AC3E}">
        <p14:creationId xmlns:p14="http://schemas.microsoft.com/office/powerpoint/2010/main" val="987221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ÇÖZÜM</a:t>
            </a:r>
            <a:endParaRPr lang="en-US"/>
          </a:p>
        </p:txBody>
      </p:sp>
      <p:sp>
        <p:nvSpPr>
          <p:cNvPr id="3" name="Content Placeholder 2"/>
          <p:cNvSpPr>
            <a:spLocks noGrp="1"/>
          </p:cNvSpPr>
          <p:nvPr>
            <p:ph idx="1"/>
          </p:nvPr>
        </p:nvSpPr>
        <p:spPr/>
        <p:txBody>
          <a:bodyPr/>
          <a:lstStyle/>
          <a:p>
            <a:pPr marL="0" indent="0">
              <a:buNone/>
            </a:pPr>
            <a:r>
              <a:rPr lang="tr-TR" dirty="0" smtClean="0"/>
              <a:t>İşyeri 4 x 100 m2= 400 m3 hacme sahiptir. ( Not: 4mden fazla yükseklikler dikkate alınmaz)</a:t>
            </a:r>
          </a:p>
          <a:p>
            <a:pPr marL="0" indent="0">
              <a:buNone/>
            </a:pPr>
            <a:endParaRPr lang="tr-TR" dirty="0"/>
          </a:p>
          <a:p>
            <a:pPr marL="0" indent="0">
              <a:buNone/>
            </a:pPr>
            <a:r>
              <a:rPr lang="tr-TR" dirty="0" smtClean="0"/>
              <a:t>1 litre asetik </a:t>
            </a:r>
            <a:r>
              <a:rPr lang="tr-TR" dirty="0" err="1" smtClean="0"/>
              <a:t>asitin</a:t>
            </a:r>
            <a:r>
              <a:rPr lang="tr-TR" dirty="0" smtClean="0"/>
              <a:t> buhar yoğunluğuna literatürden bakarız.</a:t>
            </a:r>
            <a:r>
              <a:rPr lang="tr-TR" dirty="0" smtClean="0">
                <a:sym typeface="Wingdings" panose="05000000000000000000" pitchFamily="2" charset="2"/>
              </a:rPr>
              <a:t> 0,4261 m3</a:t>
            </a:r>
          </a:p>
          <a:p>
            <a:pPr marL="0" indent="0">
              <a:buNone/>
            </a:pPr>
            <a:r>
              <a:rPr lang="tr-TR" dirty="0" smtClean="0">
                <a:sym typeface="Wingdings" panose="05000000000000000000" pitchFamily="2" charset="2"/>
              </a:rPr>
              <a:t> (1 litre asetik asit 426 litre buhar üretir)</a:t>
            </a:r>
            <a:endParaRPr lang="tr-TR" dirty="0">
              <a:sym typeface="Wingdings" panose="05000000000000000000" pitchFamily="2" charset="2"/>
            </a:endParaRPr>
          </a:p>
          <a:p>
            <a:pPr marL="0" indent="0">
              <a:buNone/>
            </a:pPr>
            <a:r>
              <a:rPr lang="tr-TR" dirty="0" smtClean="0">
                <a:sym typeface="Wingdings" panose="05000000000000000000" pitchFamily="2" charset="2"/>
              </a:rPr>
              <a:t>Asetik </a:t>
            </a:r>
            <a:r>
              <a:rPr lang="tr-TR" dirty="0" err="1" smtClean="0">
                <a:sym typeface="Wingdings" panose="05000000000000000000" pitchFamily="2" charset="2"/>
              </a:rPr>
              <a:t>asitin</a:t>
            </a:r>
            <a:r>
              <a:rPr lang="tr-TR" dirty="0" smtClean="0">
                <a:sym typeface="Wingdings" panose="05000000000000000000" pitchFamily="2" charset="2"/>
              </a:rPr>
              <a:t> sınır değeri  10 </a:t>
            </a:r>
            <a:r>
              <a:rPr lang="tr-TR" dirty="0" err="1" smtClean="0">
                <a:sym typeface="Wingdings" panose="05000000000000000000" pitchFamily="2" charset="2"/>
              </a:rPr>
              <a:t>ppm</a:t>
            </a:r>
            <a:endParaRPr lang="tr-TR" dirty="0" smtClean="0">
              <a:sym typeface="Wingdings" panose="05000000000000000000" pitchFamily="2" charset="2"/>
            </a:endParaRPr>
          </a:p>
          <a:p>
            <a:pPr marL="0" indent="0">
              <a:buNone/>
            </a:pPr>
            <a:endParaRPr lang="tr-TR" dirty="0">
              <a:sym typeface="Wingdings" panose="05000000000000000000" pitchFamily="2" charset="2"/>
            </a:endParaRPr>
          </a:p>
          <a:p>
            <a:pPr marL="0" indent="0">
              <a:buNone/>
            </a:pPr>
            <a:r>
              <a:rPr lang="tr-TR" dirty="0" smtClean="0"/>
              <a:t>Gerekli temiz hava miktarı= </a:t>
            </a:r>
            <a:r>
              <a:rPr lang="tr-TR" u="sng" dirty="0" smtClean="0"/>
              <a:t>0,4261   m3 x 1000.000 </a:t>
            </a:r>
            <a:r>
              <a:rPr lang="tr-TR" dirty="0" smtClean="0"/>
              <a:t>   = 42.610 m3</a:t>
            </a:r>
          </a:p>
          <a:p>
            <a:pPr marL="0" indent="0">
              <a:buNone/>
            </a:pPr>
            <a:r>
              <a:rPr lang="tr-TR" dirty="0" smtClean="0"/>
              <a:t>                                                    10 </a:t>
            </a:r>
            <a:r>
              <a:rPr lang="tr-TR" dirty="0" err="1" smtClean="0"/>
              <a:t>ppm</a:t>
            </a:r>
            <a:endParaRPr lang="tr-TR" dirty="0" smtClean="0"/>
          </a:p>
          <a:p>
            <a:pPr marL="0" indent="0">
              <a:buNone/>
            </a:pPr>
            <a:endParaRPr lang="tr-TR" dirty="0"/>
          </a:p>
          <a:p>
            <a:pPr marL="0" indent="0">
              <a:buNone/>
            </a:pPr>
            <a:r>
              <a:rPr lang="tr-TR" dirty="0" smtClean="0"/>
              <a:t>Saatlik duyulan hava miktarı </a:t>
            </a:r>
            <a:r>
              <a:rPr lang="tr-TR" dirty="0"/>
              <a:t> 42.610 </a:t>
            </a:r>
            <a:r>
              <a:rPr lang="tr-TR" dirty="0" smtClean="0"/>
              <a:t>m3 : 8 saat   = 5.326 m3</a:t>
            </a:r>
          </a:p>
          <a:p>
            <a:pPr marL="0" indent="0">
              <a:buNone/>
            </a:pPr>
            <a:endParaRPr lang="tr-TR" dirty="0"/>
          </a:p>
          <a:p>
            <a:pPr marL="0" indent="0">
              <a:buNone/>
            </a:pPr>
            <a:r>
              <a:rPr lang="tr-TR" dirty="0" smtClean="0"/>
              <a:t>Saatlik hava değişim sayısı  5.326 m3 : 400 m3 =13,3 tür.  </a:t>
            </a:r>
            <a:r>
              <a:rPr lang="tr-TR" dirty="0" smtClean="0">
                <a:sym typeface="Wingdings" panose="05000000000000000000" pitchFamily="2" charset="2"/>
              </a:rPr>
              <a:t> Doğal havalandırmada havanın 2-3 defa değiştiği dikkate alındığında havalandırma yetersizdir.</a:t>
            </a:r>
            <a:endParaRPr lang="en-US" dirty="0"/>
          </a:p>
        </p:txBody>
      </p:sp>
    </p:spTree>
    <p:extLst>
      <p:ext uri="{BB962C8B-B14F-4D97-AF65-F5344CB8AC3E}">
        <p14:creationId xmlns:p14="http://schemas.microsoft.com/office/powerpoint/2010/main" val="554757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1940442" y="568865"/>
            <a:ext cx="3290888" cy="2465217"/>
          </a:xfrm>
          <a:prstGeom prst="rect">
            <a:avLst/>
          </a:prstGeom>
          <a:noFill/>
          <a:ln w="9525">
            <a:noFill/>
            <a:miter lim="800000"/>
            <a:headEnd/>
            <a:tailEnd/>
          </a:ln>
        </p:spPr>
      </p:pic>
    </p:spTree>
    <p:extLst>
      <p:ext uri="{BB962C8B-B14F-4D97-AF65-F5344CB8AC3E}">
        <p14:creationId xmlns:p14="http://schemas.microsoft.com/office/powerpoint/2010/main" val="340403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4294967295"/>
          </p:nvPr>
        </p:nvSpPr>
        <p:spPr>
          <a:xfrm>
            <a:off x="6553200" y="6356350"/>
            <a:ext cx="2133600" cy="365125"/>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1329CE-48E1-4AB2-BEDF-EB9B08CE500F}" type="slidenum">
              <a:rPr lang="tr-TR" altLang="en-US">
                <a:solidFill>
                  <a:srgbClr val="898989"/>
                </a:solidFill>
              </a:rPr>
              <a:pPr eaLnBrk="1" hangingPunct="1"/>
              <a:t>5</a:t>
            </a:fld>
            <a:endParaRPr lang="tr-TR" altLang="en-US">
              <a:solidFill>
                <a:srgbClr val="898989"/>
              </a:solidFill>
            </a:endParaRPr>
          </a:p>
        </p:txBody>
      </p:sp>
      <p:sp>
        <p:nvSpPr>
          <p:cNvPr id="6146" name="Text Box 2"/>
          <p:cNvSpPr txBox="1">
            <a:spLocks noChangeArrowheads="1"/>
          </p:cNvSpPr>
          <p:nvPr/>
        </p:nvSpPr>
        <p:spPr bwMode="auto">
          <a:xfrm>
            <a:off x="374769" y="152400"/>
            <a:ext cx="7620000" cy="769938"/>
          </a:xfrm>
          <a:prstGeom prst="rect">
            <a:avLst/>
          </a:prstGeom>
          <a:noFill/>
          <a:ln w="12700">
            <a:noFill/>
            <a:miter lim="800000"/>
            <a:headEnd type="none" w="sm" len="sm"/>
            <a:tailEnd type="none" w="sm" len="sm"/>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2.Mekanik Havalandırma</a:t>
            </a:r>
            <a:endParaRPr lang="tr-TR" altLang="en-US" sz="4400" b="1" dirty="0">
              <a:solidFill>
                <a:srgbClr val="002060"/>
              </a:solidFill>
              <a:latin typeface="Calibri" pitchFamily="34" charset="0"/>
            </a:endParaRPr>
          </a:p>
        </p:txBody>
      </p:sp>
      <p:sp>
        <p:nvSpPr>
          <p:cNvPr id="2" name="Rectangle 1"/>
          <p:cNvSpPr/>
          <p:nvPr/>
        </p:nvSpPr>
        <p:spPr>
          <a:xfrm>
            <a:off x="495735" y="3501008"/>
            <a:ext cx="8006799" cy="1754326"/>
          </a:xfrm>
          <a:prstGeom prst="rect">
            <a:avLst/>
          </a:prstGeom>
        </p:spPr>
        <p:txBody>
          <a:bodyPr wrap="square">
            <a:spAutoFit/>
          </a:bodyPr>
          <a:lstStyle/>
          <a:p>
            <a:pPr algn="just">
              <a:lnSpc>
                <a:spcPct val="150000"/>
              </a:lnSpc>
            </a:pPr>
            <a:r>
              <a:rPr lang="en-US" dirty="0" err="1"/>
              <a:t>Havalandırma</a:t>
            </a:r>
            <a:r>
              <a:rPr lang="en-US" dirty="0"/>
              <a:t>; </a:t>
            </a:r>
            <a:r>
              <a:rPr lang="en-US" dirty="0" err="1"/>
              <a:t>kapalı</a:t>
            </a:r>
            <a:r>
              <a:rPr lang="en-US" dirty="0"/>
              <a:t> </a:t>
            </a:r>
            <a:r>
              <a:rPr lang="en-US" dirty="0" err="1"/>
              <a:t>çalısma</a:t>
            </a:r>
            <a:r>
              <a:rPr lang="en-US" dirty="0"/>
              <a:t> </a:t>
            </a:r>
            <a:r>
              <a:rPr lang="en-US" dirty="0" err="1"/>
              <a:t>ortamlarına</a:t>
            </a:r>
            <a:r>
              <a:rPr lang="en-US" dirty="0"/>
              <a:t> </a:t>
            </a:r>
            <a:r>
              <a:rPr lang="en-US" dirty="0" err="1"/>
              <a:t>yayılan</a:t>
            </a:r>
            <a:r>
              <a:rPr lang="en-US" dirty="0"/>
              <a:t> </a:t>
            </a:r>
            <a:r>
              <a:rPr lang="en-US" dirty="0" err="1"/>
              <a:t>kirleticilerin</a:t>
            </a:r>
            <a:r>
              <a:rPr lang="en-US" dirty="0"/>
              <a:t> </a:t>
            </a:r>
            <a:r>
              <a:rPr lang="en-US" dirty="0" err="1"/>
              <a:t>ortadan</a:t>
            </a:r>
            <a:r>
              <a:rPr lang="en-US" dirty="0"/>
              <a:t> </a:t>
            </a:r>
            <a:r>
              <a:rPr lang="en-US" dirty="0" err="1"/>
              <a:t>kaldırılması</a:t>
            </a:r>
            <a:r>
              <a:rPr lang="en-US" dirty="0"/>
              <a:t> </a:t>
            </a:r>
            <a:r>
              <a:rPr lang="en-US" dirty="0" err="1" smtClean="0"/>
              <a:t>veya</a:t>
            </a:r>
            <a:r>
              <a:rPr lang="tr-TR" dirty="0" smtClean="0"/>
              <a:t> </a:t>
            </a:r>
            <a:r>
              <a:rPr lang="en-US" dirty="0" err="1" smtClean="0"/>
              <a:t>kontrolü</a:t>
            </a:r>
            <a:r>
              <a:rPr lang="en-US" dirty="0" smtClean="0"/>
              <a:t> </a:t>
            </a:r>
            <a:r>
              <a:rPr lang="en-US" dirty="0" err="1"/>
              <a:t>için</a:t>
            </a:r>
            <a:r>
              <a:rPr lang="en-US" dirty="0"/>
              <a:t> </a:t>
            </a:r>
            <a:r>
              <a:rPr lang="en-US" dirty="0" err="1"/>
              <a:t>yapılan</a:t>
            </a:r>
            <a:r>
              <a:rPr lang="en-US" dirty="0"/>
              <a:t> </a:t>
            </a:r>
            <a:r>
              <a:rPr lang="en-US" dirty="0" err="1"/>
              <a:t>bir</a:t>
            </a:r>
            <a:r>
              <a:rPr lang="en-US" dirty="0"/>
              <a:t> </a:t>
            </a:r>
            <a:r>
              <a:rPr lang="en-US" dirty="0" err="1"/>
              <a:t>çesit</a:t>
            </a:r>
            <a:r>
              <a:rPr lang="en-US" dirty="0"/>
              <a:t> </a:t>
            </a:r>
            <a:r>
              <a:rPr lang="en-US" b="1" dirty="0">
                <a:solidFill>
                  <a:srgbClr val="FF0000"/>
                </a:solidFill>
              </a:rPr>
              <a:t>"</a:t>
            </a:r>
            <a:r>
              <a:rPr lang="en-US" b="1" dirty="0" err="1">
                <a:solidFill>
                  <a:srgbClr val="FF0000"/>
                </a:solidFill>
              </a:rPr>
              <a:t>mühendislik</a:t>
            </a:r>
            <a:r>
              <a:rPr lang="en-US" b="1" dirty="0">
                <a:solidFill>
                  <a:srgbClr val="FF0000"/>
                </a:solidFill>
              </a:rPr>
              <a:t> </a:t>
            </a:r>
            <a:r>
              <a:rPr lang="en-US" b="1" dirty="0" err="1">
                <a:solidFill>
                  <a:srgbClr val="FF0000"/>
                </a:solidFill>
              </a:rPr>
              <a:t>kontrolü</a:t>
            </a:r>
            <a:r>
              <a:rPr lang="en-US" b="1" dirty="0">
                <a:solidFill>
                  <a:srgbClr val="FF0000"/>
                </a:solidFill>
              </a:rPr>
              <a:t>" </a:t>
            </a:r>
            <a:r>
              <a:rPr lang="en-US" dirty="0" err="1"/>
              <a:t>olarak</a:t>
            </a:r>
            <a:r>
              <a:rPr lang="en-US" dirty="0"/>
              <a:t> </a:t>
            </a:r>
            <a:r>
              <a:rPr lang="en-US" dirty="0" err="1"/>
              <a:t>kabul</a:t>
            </a:r>
            <a:r>
              <a:rPr lang="en-US" dirty="0"/>
              <a:t> </a:t>
            </a:r>
            <a:r>
              <a:rPr lang="en-US" dirty="0" err="1"/>
              <a:t>edilir</a:t>
            </a:r>
            <a:r>
              <a:rPr lang="en-US" dirty="0"/>
              <a:t>. </a:t>
            </a:r>
            <a:r>
              <a:rPr lang="en-US" dirty="0" err="1"/>
              <a:t>Çalısanların</a:t>
            </a:r>
            <a:r>
              <a:rPr lang="en-US" dirty="0"/>
              <a:t> </a:t>
            </a:r>
            <a:r>
              <a:rPr lang="en-US" dirty="0" err="1" smtClean="0"/>
              <a:t>hava</a:t>
            </a:r>
            <a:r>
              <a:rPr lang="tr-TR" dirty="0" smtClean="0"/>
              <a:t> </a:t>
            </a:r>
            <a:r>
              <a:rPr lang="en-US" dirty="0" err="1" smtClean="0"/>
              <a:t>kirleticilere</a:t>
            </a:r>
            <a:r>
              <a:rPr lang="en-US" dirty="0" smtClean="0"/>
              <a:t> </a:t>
            </a:r>
            <a:r>
              <a:rPr lang="en-US" dirty="0" err="1"/>
              <a:t>maruziyetinin</a:t>
            </a:r>
            <a:r>
              <a:rPr lang="en-US" dirty="0"/>
              <a:t> </a:t>
            </a:r>
            <a:r>
              <a:rPr lang="en-US" dirty="0" err="1"/>
              <a:t>kontrolü</a:t>
            </a:r>
            <a:r>
              <a:rPr lang="en-US" dirty="0"/>
              <a:t> </a:t>
            </a:r>
            <a:r>
              <a:rPr lang="en-US" dirty="0" err="1"/>
              <a:t>için</a:t>
            </a:r>
            <a:r>
              <a:rPr lang="en-US" dirty="0"/>
              <a:t> </a:t>
            </a:r>
            <a:r>
              <a:rPr lang="en-US" dirty="0" err="1"/>
              <a:t>kullanılan</a:t>
            </a:r>
            <a:r>
              <a:rPr lang="en-US" dirty="0"/>
              <a:t> </a:t>
            </a:r>
            <a:r>
              <a:rPr lang="en-US" dirty="0" err="1"/>
              <a:t>yollardan</a:t>
            </a:r>
            <a:r>
              <a:rPr lang="en-US" dirty="0"/>
              <a:t> </a:t>
            </a:r>
            <a:r>
              <a:rPr lang="en-US" dirty="0" err="1"/>
              <a:t>biridir</a:t>
            </a:r>
            <a:r>
              <a:rPr lang="en-US" dirty="0"/>
              <a:t>.</a:t>
            </a:r>
          </a:p>
        </p:txBody>
      </p:sp>
      <p:sp>
        <p:nvSpPr>
          <p:cNvPr id="3" name="Rectangle 2"/>
          <p:cNvSpPr/>
          <p:nvPr/>
        </p:nvSpPr>
        <p:spPr>
          <a:xfrm>
            <a:off x="395536" y="922338"/>
            <a:ext cx="7992888" cy="2169825"/>
          </a:xfrm>
          <a:prstGeom prst="rect">
            <a:avLst/>
          </a:prstGeom>
        </p:spPr>
        <p:txBody>
          <a:bodyPr wrap="square">
            <a:spAutoFit/>
          </a:bodyPr>
          <a:lstStyle/>
          <a:p>
            <a:pPr algn="just">
              <a:lnSpc>
                <a:spcPct val="150000"/>
              </a:lnSpc>
            </a:pPr>
            <a:r>
              <a:rPr lang="en-US" dirty="0" err="1" smtClean="0"/>
              <a:t>Sanayide</a:t>
            </a:r>
            <a:r>
              <a:rPr lang="en-US" dirty="0" smtClean="0"/>
              <a:t> </a:t>
            </a:r>
            <a:r>
              <a:rPr lang="en-US" dirty="0" err="1" smtClean="0"/>
              <a:t>iki</a:t>
            </a:r>
            <a:r>
              <a:rPr lang="en-US" dirty="0" smtClean="0"/>
              <a:t> tip </a:t>
            </a:r>
            <a:r>
              <a:rPr lang="en-US" dirty="0" err="1" smtClean="0"/>
              <a:t>mekanik</a:t>
            </a:r>
            <a:r>
              <a:rPr lang="en-US" dirty="0" smtClean="0"/>
              <a:t> </a:t>
            </a:r>
            <a:r>
              <a:rPr lang="en-US" dirty="0" err="1" smtClean="0"/>
              <a:t>havalandırma</a:t>
            </a:r>
            <a:r>
              <a:rPr lang="en-US" dirty="0" smtClean="0"/>
              <a:t> </a:t>
            </a:r>
            <a:r>
              <a:rPr lang="en-US" dirty="0" err="1" smtClean="0"/>
              <a:t>sistemi</a:t>
            </a:r>
            <a:r>
              <a:rPr lang="en-US" dirty="0" smtClean="0"/>
              <a:t> </a:t>
            </a:r>
            <a:r>
              <a:rPr lang="en-US" dirty="0" err="1" smtClean="0"/>
              <a:t>vardır</a:t>
            </a:r>
            <a:r>
              <a:rPr lang="en-US" dirty="0" smtClean="0"/>
              <a:t>:</a:t>
            </a:r>
          </a:p>
          <a:p>
            <a:pPr marL="342900" indent="-342900" algn="just">
              <a:lnSpc>
                <a:spcPct val="150000"/>
              </a:lnSpc>
              <a:buFont typeface="+mj-lt"/>
              <a:buAutoNum type="alphaLcParenR"/>
            </a:pPr>
            <a:r>
              <a:rPr lang="en-US" dirty="0" err="1" smtClean="0">
                <a:solidFill>
                  <a:srgbClr val="FF0000"/>
                </a:solidFill>
              </a:rPr>
              <a:t>Genel</a:t>
            </a:r>
            <a:r>
              <a:rPr lang="en-US" dirty="0" smtClean="0">
                <a:solidFill>
                  <a:srgbClr val="FF0000"/>
                </a:solidFill>
              </a:rPr>
              <a:t> (</a:t>
            </a:r>
            <a:r>
              <a:rPr lang="en-US" dirty="0" err="1" smtClean="0">
                <a:solidFill>
                  <a:srgbClr val="FF0000"/>
                </a:solidFill>
              </a:rPr>
              <a:t>veya</a:t>
            </a:r>
            <a:r>
              <a:rPr lang="en-US" dirty="0" smtClean="0">
                <a:solidFill>
                  <a:srgbClr val="FF0000"/>
                </a:solidFill>
              </a:rPr>
              <a:t> </a:t>
            </a:r>
            <a:r>
              <a:rPr lang="en-US" dirty="0" err="1" smtClean="0">
                <a:solidFill>
                  <a:srgbClr val="FF0000"/>
                </a:solidFill>
              </a:rPr>
              <a:t>seyreltme</a:t>
            </a:r>
            <a:r>
              <a:rPr lang="en-US" dirty="0" smtClean="0">
                <a:solidFill>
                  <a:srgbClr val="FF0000"/>
                </a:solidFill>
              </a:rPr>
              <a:t>) </a:t>
            </a:r>
            <a:r>
              <a:rPr lang="en-US" dirty="0" err="1" smtClean="0">
                <a:solidFill>
                  <a:srgbClr val="FF0000"/>
                </a:solidFill>
              </a:rPr>
              <a:t>havalandırma</a:t>
            </a:r>
            <a:r>
              <a:rPr lang="en-US" dirty="0" smtClean="0">
                <a:solidFill>
                  <a:srgbClr val="FF0000"/>
                </a:solidFill>
              </a:rPr>
              <a:t> </a:t>
            </a:r>
            <a:r>
              <a:rPr lang="en-US" dirty="0" err="1" smtClean="0">
                <a:solidFill>
                  <a:srgbClr val="FF0000"/>
                </a:solidFill>
              </a:rPr>
              <a:t>sistemi</a:t>
            </a:r>
            <a:r>
              <a:rPr lang="en-US" dirty="0" smtClean="0"/>
              <a:t>, </a:t>
            </a:r>
            <a:r>
              <a:rPr lang="en-US" dirty="0" err="1" smtClean="0"/>
              <a:t>temiz</a:t>
            </a:r>
            <a:r>
              <a:rPr lang="en-US" dirty="0" smtClean="0"/>
              <a:t> </a:t>
            </a:r>
            <a:r>
              <a:rPr lang="en-US" dirty="0" err="1" smtClean="0"/>
              <a:t>hava</a:t>
            </a:r>
            <a:r>
              <a:rPr lang="en-US" dirty="0" smtClean="0"/>
              <a:t> </a:t>
            </a:r>
            <a:r>
              <a:rPr lang="en-US" dirty="0" err="1" smtClean="0"/>
              <a:t>ile</a:t>
            </a:r>
            <a:r>
              <a:rPr lang="en-US" dirty="0" smtClean="0"/>
              <a:t> </a:t>
            </a:r>
            <a:r>
              <a:rPr lang="en-US" dirty="0" err="1" smtClean="0"/>
              <a:t>kirli</a:t>
            </a:r>
            <a:r>
              <a:rPr lang="en-US" dirty="0" smtClean="0"/>
              <a:t> </a:t>
            </a:r>
            <a:r>
              <a:rPr lang="en-US" dirty="0" err="1" smtClean="0"/>
              <a:t>havanın</a:t>
            </a:r>
            <a:r>
              <a:rPr lang="en-US" dirty="0" smtClean="0"/>
              <a:t> </a:t>
            </a:r>
            <a:r>
              <a:rPr lang="en-US" dirty="0" err="1" smtClean="0"/>
              <a:t>karısma</a:t>
            </a:r>
            <a:r>
              <a:rPr lang="en-US" dirty="0" smtClean="0"/>
              <a:t> </a:t>
            </a:r>
            <a:r>
              <a:rPr lang="en-US" dirty="0" err="1" smtClean="0"/>
              <a:t>oranını</a:t>
            </a:r>
            <a:r>
              <a:rPr lang="tr-TR" dirty="0"/>
              <a:t> </a:t>
            </a:r>
            <a:r>
              <a:rPr lang="en-US" dirty="0" err="1" smtClean="0"/>
              <a:t>azaltır</a:t>
            </a:r>
            <a:r>
              <a:rPr lang="en-US" dirty="0" smtClean="0"/>
              <a:t>.</a:t>
            </a:r>
          </a:p>
          <a:p>
            <a:pPr marL="342900" indent="-342900" algn="just">
              <a:lnSpc>
                <a:spcPct val="150000"/>
              </a:lnSpc>
              <a:buFont typeface="+mj-lt"/>
              <a:buAutoNum type="alphaLcParenR"/>
            </a:pPr>
            <a:r>
              <a:rPr lang="en-US" dirty="0" err="1" smtClean="0">
                <a:solidFill>
                  <a:srgbClr val="FF0000"/>
                </a:solidFill>
              </a:rPr>
              <a:t>Lokal</a:t>
            </a:r>
            <a:r>
              <a:rPr lang="en-US" dirty="0" smtClean="0">
                <a:solidFill>
                  <a:srgbClr val="FF0000"/>
                </a:solidFill>
              </a:rPr>
              <a:t> </a:t>
            </a:r>
            <a:r>
              <a:rPr lang="en-US" dirty="0" err="1" smtClean="0">
                <a:solidFill>
                  <a:srgbClr val="FF0000"/>
                </a:solidFill>
              </a:rPr>
              <a:t>Egzoz</a:t>
            </a:r>
            <a:r>
              <a:rPr lang="en-US" dirty="0" smtClean="0">
                <a:solidFill>
                  <a:srgbClr val="FF0000"/>
                </a:solidFill>
              </a:rPr>
              <a:t> </a:t>
            </a:r>
            <a:r>
              <a:rPr lang="en-US" dirty="0" err="1" smtClean="0">
                <a:solidFill>
                  <a:srgbClr val="FF0000"/>
                </a:solidFill>
              </a:rPr>
              <a:t>Havalandırma</a:t>
            </a:r>
            <a:r>
              <a:rPr lang="en-US" dirty="0" smtClean="0">
                <a:solidFill>
                  <a:srgbClr val="FF0000"/>
                </a:solidFill>
              </a:rPr>
              <a:t> </a:t>
            </a:r>
            <a:r>
              <a:rPr lang="en-US" dirty="0" err="1" smtClean="0">
                <a:solidFill>
                  <a:srgbClr val="FF0000"/>
                </a:solidFill>
              </a:rPr>
              <a:t>Sistemi</a:t>
            </a:r>
            <a:r>
              <a:rPr lang="en-US" dirty="0" smtClean="0"/>
              <a:t>, </a:t>
            </a:r>
            <a:r>
              <a:rPr lang="en-US" dirty="0" err="1" smtClean="0"/>
              <a:t>kirleticiyi</a:t>
            </a:r>
            <a:r>
              <a:rPr lang="en-US" dirty="0" smtClean="0"/>
              <a:t> </a:t>
            </a:r>
            <a:r>
              <a:rPr lang="en-US" dirty="0" err="1" smtClean="0"/>
              <a:t>kaynagında</a:t>
            </a:r>
            <a:r>
              <a:rPr lang="en-US" dirty="0" smtClean="0"/>
              <a:t> </a:t>
            </a:r>
            <a:r>
              <a:rPr lang="en-US" dirty="0" err="1" smtClean="0"/>
              <a:t>veya</a:t>
            </a:r>
            <a:r>
              <a:rPr lang="en-US" dirty="0" smtClean="0"/>
              <a:t> </a:t>
            </a:r>
            <a:r>
              <a:rPr lang="en-US" dirty="0" err="1" smtClean="0"/>
              <a:t>çok</a:t>
            </a:r>
            <a:r>
              <a:rPr lang="en-US" dirty="0" smtClean="0"/>
              <a:t> </a:t>
            </a:r>
            <a:r>
              <a:rPr lang="en-US" dirty="0" err="1" smtClean="0"/>
              <a:t>yakınında</a:t>
            </a:r>
            <a:r>
              <a:rPr lang="en-US" dirty="0" smtClean="0"/>
              <a:t> </a:t>
            </a:r>
            <a:r>
              <a:rPr lang="en-US" dirty="0" err="1" smtClean="0"/>
              <a:t>yakalar</a:t>
            </a:r>
            <a:r>
              <a:rPr lang="en-US" dirty="0" smtClean="0"/>
              <a:t> </a:t>
            </a:r>
            <a:r>
              <a:rPr lang="en-US" dirty="0" err="1" smtClean="0"/>
              <a:t>ve</a:t>
            </a:r>
            <a:r>
              <a:rPr lang="tr-TR" dirty="0" smtClean="0"/>
              <a:t> </a:t>
            </a:r>
            <a:r>
              <a:rPr lang="en-US" dirty="0" err="1" smtClean="0"/>
              <a:t>dısarı</a:t>
            </a:r>
            <a:r>
              <a:rPr lang="en-US" dirty="0" smtClean="0"/>
              <a:t> </a:t>
            </a:r>
            <a:r>
              <a:rPr lang="en-US" dirty="0" err="1" smtClean="0"/>
              <a:t>atar</a:t>
            </a:r>
            <a:r>
              <a:rPr lang="en-US" dirty="0" smtClean="0"/>
              <a:t>.</a:t>
            </a:r>
            <a:endParaRPr lang="en-US" dirty="0"/>
          </a:p>
        </p:txBody>
      </p:sp>
    </p:spTree>
    <p:extLst>
      <p:ext uri="{BB962C8B-B14F-4D97-AF65-F5344CB8AC3E}">
        <p14:creationId xmlns:p14="http://schemas.microsoft.com/office/powerpoint/2010/main" val="1505782232"/>
      </p:ext>
    </p:extLst>
  </p:cSld>
  <p:clrMapOvr>
    <a:masterClrMapping/>
  </p:clrMapOvr>
  <mc:AlternateContent xmlns:mc="http://schemas.openxmlformats.org/markup-compatibility/2006" xmlns:p14="http://schemas.microsoft.com/office/powerpoint/2010/main">
    <mc:Choice Requires="p14">
      <p:transition p14:dur="0">
        <p:sndAc>
          <p:stSnd>
            <p:snd r:embed="rId3" name="LAZER.WAV"/>
          </p:stSnd>
        </p:sndAc>
      </p:transition>
    </mc:Choice>
    <mc:Fallback xmlns="">
      <p:transition>
        <p:sndAc>
          <p:stSnd>
            <p:snd r:embed="rId4" name="LAZER.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7920880" cy="3139321"/>
          </a:xfrm>
          <a:prstGeom prst="rect">
            <a:avLst/>
          </a:prstGeom>
        </p:spPr>
        <p:txBody>
          <a:bodyPr wrap="square">
            <a:spAutoFit/>
          </a:bodyPr>
          <a:lstStyle/>
          <a:p>
            <a:r>
              <a:rPr lang="en-US" dirty="0" err="1" smtClean="0"/>
              <a:t>Genel</a:t>
            </a:r>
            <a:r>
              <a:rPr lang="en-US" dirty="0" smtClean="0"/>
              <a:t> </a:t>
            </a:r>
            <a:r>
              <a:rPr lang="en-US" dirty="0" err="1" smtClean="0"/>
              <a:t>havalandırma</a:t>
            </a:r>
            <a:r>
              <a:rPr lang="en-US" dirty="0" smtClean="0"/>
              <a:t>, </a:t>
            </a:r>
            <a:r>
              <a:rPr lang="en-US" dirty="0" err="1" smtClean="0"/>
              <a:t>binaya</a:t>
            </a:r>
            <a:r>
              <a:rPr lang="en-US" dirty="0" smtClean="0"/>
              <a:t> </a:t>
            </a:r>
            <a:r>
              <a:rPr lang="en-US" dirty="0" err="1" smtClean="0"/>
              <a:t>büyük</a:t>
            </a:r>
            <a:r>
              <a:rPr lang="en-US" dirty="0" smtClean="0"/>
              <a:t> </a:t>
            </a:r>
            <a:r>
              <a:rPr lang="en-US" dirty="0" err="1" smtClean="0"/>
              <a:t>miktarda</a:t>
            </a:r>
            <a:r>
              <a:rPr lang="en-US" dirty="0" smtClean="0"/>
              <a:t> </a:t>
            </a:r>
            <a:r>
              <a:rPr lang="en-US" dirty="0" err="1" smtClean="0"/>
              <a:t>temiz</a:t>
            </a:r>
            <a:r>
              <a:rPr lang="en-US" dirty="0" smtClean="0"/>
              <a:t> </a:t>
            </a:r>
            <a:r>
              <a:rPr lang="en-US" dirty="0" err="1" smtClean="0"/>
              <a:t>hava</a:t>
            </a:r>
            <a:r>
              <a:rPr lang="en-US" dirty="0" smtClean="0"/>
              <a:t> </a:t>
            </a:r>
            <a:r>
              <a:rPr lang="en-US" dirty="0" err="1" smtClean="0"/>
              <a:t>saglar</a:t>
            </a:r>
            <a:r>
              <a:rPr lang="en-US" dirty="0" smtClean="0"/>
              <a:t> </a:t>
            </a:r>
            <a:r>
              <a:rPr lang="en-US" dirty="0" err="1" smtClean="0"/>
              <a:t>ve</a:t>
            </a:r>
            <a:r>
              <a:rPr lang="en-US" dirty="0" smtClean="0"/>
              <a:t> </a:t>
            </a:r>
            <a:r>
              <a:rPr lang="en-US" dirty="0" err="1" smtClean="0"/>
              <a:t>kirli</a:t>
            </a:r>
            <a:r>
              <a:rPr lang="en-US" dirty="0" smtClean="0"/>
              <a:t> </a:t>
            </a:r>
            <a:r>
              <a:rPr lang="en-US" dirty="0" err="1" smtClean="0"/>
              <a:t>havayı</a:t>
            </a:r>
            <a:r>
              <a:rPr lang="en-US" dirty="0" smtClean="0"/>
              <a:t> </a:t>
            </a:r>
            <a:r>
              <a:rPr lang="en-US" dirty="0" err="1" smtClean="0"/>
              <a:t>tahliye</a:t>
            </a:r>
            <a:r>
              <a:rPr lang="en-US" dirty="0" smtClean="0"/>
              <a:t> </a:t>
            </a:r>
            <a:r>
              <a:rPr lang="en-US" dirty="0" err="1" smtClean="0"/>
              <a:t>eder</a:t>
            </a:r>
            <a:r>
              <a:rPr lang="en-US" dirty="0" smtClean="0"/>
              <a:t>.</a:t>
            </a:r>
            <a:r>
              <a:rPr lang="tr-TR" dirty="0" smtClean="0"/>
              <a:t> </a:t>
            </a:r>
            <a:r>
              <a:rPr lang="en-US" dirty="0" err="1" smtClean="0"/>
              <a:t>Sistem</a:t>
            </a:r>
            <a:r>
              <a:rPr lang="en-US" dirty="0" smtClean="0"/>
              <a:t>, </a:t>
            </a:r>
            <a:r>
              <a:rPr lang="en-US" dirty="0" err="1" smtClean="0"/>
              <a:t>genellikle</a:t>
            </a:r>
            <a:r>
              <a:rPr lang="en-US" dirty="0" smtClean="0"/>
              <a:t> </a:t>
            </a:r>
            <a:r>
              <a:rPr lang="en-US" dirty="0" err="1" smtClean="0"/>
              <a:t>duvara</a:t>
            </a:r>
            <a:r>
              <a:rPr lang="en-US" dirty="0" smtClean="0"/>
              <a:t> </a:t>
            </a:r>
            <a:r>
              <a:rPr lang="en-US" dirty="0" err="1" smtClean="0"/>
              <a:t>veya</a:t>
            </a:r>
            <a:r>
              <a:rPr lang="en-US" dirty="0" smtClean="0"/>
              <a:t> </a:t>
            </a:r>
            <a:r>
              <a:rPr lang="en-US" dirty="0" err="1" smtClean="0"/>
              <a:t>bir</a:t>
            </a:r>
            <a:r>
              <a:rPr lang="en-US" dirty="0" smtClean="0"/>
              <a:t> </a:t>
            </a:r>
            <a:r>
              <a:rPr lang="en-US" dirty="0" err="1" smtClean="0"/>
              <a:t>odaya</a:t>
            </a:r>
            <a:r>
              <a:rPr lang="en-US" dirty="0" smtClean="0"/>
              <a:t> </a:t>
            </a:r>
            <a:r>
              <a:rPr lang="en-US" dirty="0" err="1" smtClean="0"/>
              <a:t>ya</a:t>
            </a:r>
            <a:r>
              <a:rPr lang="en-US" dirty="0" smtClean="0"/>
              <a:t> da </a:t>
            </a:r>
            <a:r>
              <a:rPr lang="en-US" dirty="0" err="1" smtClean="0"/>
              <a:t>binanın</a:t>
            </a:r>
            <a:r>
              <a:rPr lang="en-US" dirty="0" smtClean="0"/>
              <a:t> </a:t>
            </a:r>
            <a:r>
              <a:rPr lang="en-US" dirty="0" err="1" smtClean="0"/>
              <a:t>çatısına</a:t>
            </a:r>
            <a:r>
              <a:rPr lang="en-US" dirty="0" smtClean="0"/>
              <a:t> </a:t>
            </a:r>
            <a:r>
              <a:rPr lang="en-US" dirty="0" err="1" smtClean="0"/>
              <a:t>yerlestirilmis</a:t>
            </a:r>
            <a:r>
              <a:rPr lang="en-US" dirty="0" smtClean="0"/>
              <a:t> </a:t>
            </a:r>
            <a:r>
              <a:rPr lang="en-US" dirty="0" err="1" smtClean="0"/>
              <a:t>genis</a:t>
            </a:r>
            <a:r>
              <a:rPr lang="en-US" dirty="0" smtClean="0"/>
              <a:t> </a:t>
            </a:r>
            <a:r>
              <a:rPr lang="en-US" dirty="0" err="1" smtClean="0"/>
              <a:t>egzoz</a:t>
            </a:r>
            <a:r>
              <a:rPr lang="tr-TR" dirty="0" smtClean="0"/>
              <a:t> </a:t>
            </a:r>
            <a:r>
              <a:rPr lang="en-US" dirty="0" err="1" smtClean="0"/>
              <a:t>fanları</a:t>
            </a:r>
            <a:r>
              <a:rPr lang="en-US" dirty="0" smtClean="0"/>
              <a:t> </a:t>
            </a:r>
            <a:r>
              <a:rPr lang="en-US" dirty="0" err="1" smtClean="0"/>
              <a:t>içerir</a:t>
            </a:r>
            <a:r>
              <a:rPr lang="en-US" dirty="0" smtClean="0"/>
              <a:t>.</a:t>
            </a:r>
          </a:p>
          <a:p>
            <a:r>
              <a:rPr lang="en-US" dirty="0" err="1" smtClean="0"/>
              <a:t>Genel</a:t>
            </a:r>
            <a:r>
              <a:rPr lang="en-US" dirty="0" smtClean="0"/>
              <a:t> </a:t>
            </a:r>
            <a:r>
              <a:rPr lang="en-US" dirty="0" err="1" smtClean="0"/>
              <a:t>havalandırma</a:t>
            </a:r>
            <a:r>
              <a:rPr lang="en-US" dirty="0" smtClean="0"/>
              <a:t>, </a:t>
            </a:r>
            <a:r>
              <a:rPr lang="en-US" dirty="0" err="1" smtClean="0"/>
              <a:t>isyerinde</a:t>
            </a:r>
            <a:r>
              <a:rPr lang="en-US" dirty="0" smtClean="0"/>
              <a:t> </a:t>
            </a:r>
            <a:r>
              <a:rPr lang="en-US" dirty="0" err="1" smtClean="0"/>
              <a:t>ortaya</a:t>
            </a:r>
            <a:r>
              <a:rPr lang="en-US" dirty="0" smtClean="0"/>
              <a:t> </a:t>
            </a:r>
            <a:r>
              <a:rPr lang="en-US" dirty="0" err="1" smtClean="0"/>
              <a:t>çıkan</a:t>
            </a:r>
            <a:r>
              <a:rPr lang="en-US" dirty="0" smtClean="0"/>
              <a:t> </a:t>
            </a:r>
            <a:r>
              <a:rPr lang="en-US" dirty="0" err="1" smtClean="0"/>
              <a:t>kirleticileri</a:t>
            </a:r>
            <a:r>
              <a:rPr lang="en-US" dirty="0" smtClean="0"/>
              <a:t>, </a:t>
            </a:r>
            <a:r>
              <a:rPr lang="en-US" b="1" dirty="0" err="1" smtClean="0">
                <a:solidFill>
                  <a:srgbClr val="FF0000"/>
                </a:solidFill>
              </a:rPr>
              <a:t>bütün</a:t>
            </a:r>
            <a:r>
              <a:rPr lang="en-US" b="1" dirty="0" smtClean="0">
                <a:solidFill>
                  <a:srgbClr val="FF0000"/>
                </a:solidFill>
              </a:rPr>
              <a:t> </a:t>
            </a:r>
            <a:r>
              <a:rPr lang="en-US" b="1" dirty="0" err="1" smtClean="0">
                <a:solidFill>
                  <a:srgbClr val="FF0000"/>
                </a:solidFill>
              </a:rPr>
              <a:t>isyerinin</a:t>
            </a:r>
            <a:r>
              <a:rPr lang="en-US" b="1" dirty="0" smtClean="0">
                <a:solidFill>
                  <a:srgbClr val="FF0000"/>
                </a:solidFill>
              </a:rPr>
              <a:t> </a:t>
            </a:r>
            <a:r>
              <a:rPr lang="en-US" b="1" dirty="0" err="1" smtClean="0">
                <a:solidFill>
                  <a:srgbClr val="FF0000"/>
                </a:solidFill>
              </a:rPr>
              <a:t>havalandırılması</a:t>
            </a:r>
            <a:r>
              <a:rPr lang="tr-TR" b="1" dirty="0" smtClean="0">
                <a:solidFill>
                  <a:srgbClr val="FF0000"/>
                </a:solidFill>
              </a:rPr>
              <a:t> </a:t>
            </a:r>
            <a:r>
              <a:rPr lang="en-US" b="1" dirty="0" err="1" smtClean="0">
                <a:solidFill>
                  <a:srgbClr val="FF0000"/>
                </a:solidFill>
              </a:rPr>
              <a:t>yoluyla</a:t>
            </a:r>
            <a:r>
              <a:rPr lang="en-US" dirty="0" smtClean="0"/>
              <a:t> </a:t>
            </a:r>
            <a:r>
              <a:rPr lang="en-US" dirty="0" err="1" smtClean="0"/>
              <a:t>kontrol</a:t>
            </a:r>
            <a:r>
              <a:rPr lang="en-US" dirty="0" smtClean="0"/>
              <a:t> </a:t>
            </a:r>
            <a:r>
              <a:rPr lang="en-US" dirty="0" err="1" smtClean="0"/>
              <a:t>eder</a:t>
            </a:r>
            <a:r>
              <a:rPr lang="en-US" dirty="0" smtClean="0"/>
              <a:t>. </a:t>
            </a:r>
            <a:r>
              <a:rPr lang="en-US" dirty="0" err="1" smtClean="0"/>
              <a:t>Genel</a:t>
            </a:r>
            <a:r>
              <a:rPr lang="en-US" dirty="0" smtClean="0"/>
              <a:t> </a:t>
            </a:r>
            <a:r>
              <a:rPr lang="en-US" dirty="0" err="1" smtClean="0"/>
              <a:t>havalandırma</a:t>
            </a:r>
            <a:r>
              <a:rPr lang="en-US" dirty="0" smtClean="0"/>
              <a:t> </a:t>
            </a:r>
            <a:r>
              <a:rPr lang="en-US" dirty="0" err="1" smtClean="0"/>
              <a:t>kullanımı</a:t>
            </a:r>
            <a:r>
              <a:rPr lang="en-US" dirty="0" smtClean="0"/>
              <a:t>, </a:t>
            </a:r>
            <a:r>
              <a:rPr lang="en-US" dirty="0" err="1" smtClean="0"/>
              <a:t>isyerinde</a:t>
            </a:r>
            <a:r>
              <a:rPr lang="en-US" dirty="0" smtClean="0"/>
              <a:t> </a:t>
            </a:r>
            <a:r>
              <a:rPr lang="en-US" dirty="0" err="1" smtClean="0"/>
              <a:t>bir</a:t>
            </a:r>
            <a:r>
              <a:rPr lang="en-US" dirty="0" smtClean="0"/>
              <a:t> </a:t>
            </a:r>
            <a:r>
              <a:rPr lang="en-US" dirty="0" err="1" smtClean="0"/>
              <a:t>dereceye</a:t>
            </a:r>
            <a:r>
              <a:rPr lang="en-US" dirty="0" smtClean="0"/>
              <a:t> </a:t>
            </a:r>
            <a:r>
              <a:rPr lang="en-US" dirty="0" err="1" smtClean="0"/>
              <a:t>kadar</a:t>
            </a:r>
            <a:r>
              <a:rPr lang="tr-TR" dirty="0" smtClean="0"/>
              <a:t> </a:t>
            </a:r>
            <a:r>
              <a:rPr lang="en-US" dirty="0" err="1" smtClean="0"/>
              <a:t>kirleticileri</a:t>
            </a:r>
            <a:r>
              <a:rPr lang="en-US" dirty="0" smtClean="0"/>
              <a:t> </a:t>
            </a:r>
            <a:r>
              <a:rPr lang="en-US" dirty="0" err="1" smtClean="0"/>
              <a:t>dagıtabilmektedir</a:t>
            </a:r>
            <a:r>
              <a:rPr lang="en-US" dirty="0" smtClean="0"/>
              <a:t> </a:t>
            </a:r>
            <a:r>
              <a:rPr lang="en-US" dirty="0" err="1" smtClean="0"/>
              <a:t>fakat</a:t>
            </a:r>
            <a:r>
              <a:rPr lang="en-US" dirty="0" smtClean="0"/>
              <a:t> </a:t>
            </a:r>
            <a:r>
              <a:rPr lang="en-US" dirty="0" err="1" smtClean="0"/>
              <a:t>bu</a:t>
            </a:r>
            <a:r>
              <a:rPr lang="en-US" dirty="0" smtClean="0"/>
              <a:t> </a:t>
            </a:r>
            <a:r>
              <a:rPr lang="en-US" dirty="0" err="1" smtClean="0"/>
              <a:t>esnada</a:t>
            </a:r>
            <a:r>
              <a:rPr lang="en-US" dirty="0" smtClean="0"/>
              <a:t> </a:t>
            </a:r>
            <a:r>
              <a:rPr lang="en-US" dirty="0" err="1" smtClean="0"/>
              <a:t>kirlenme</a:t>
            </a:r>
            <a:r>
              <a:rPr lang="en-US" dirty="0" smtClean="0"/>
              <a:t> </a:t>
            </a:r>
            <a:r>
              <a:rPr lang="en-US" dirty="0" err="1" smtClean="0"/>
              <a:t>kaynagından</a:t>
            </a:r>
            <a:r>
              <a:rPr lang="en-US" dirty="0" smtClean="0"/>
              <a:t> </a:t>
            </a:r>
            <a:r>
              <a:rPr lang="en-US" dirty="0" err="1" smtClean="0"/>
              <a:t>uzak</a:t>
            </a:r>
            <a:r>
              <a:rPr lang="en-US" dirty="0" smtClean="0"/>
              <a:t> </a:t>
            </a:r>
            <a:r>
              <a:rPr lang="en-US" dirty="0" err="1" smtClean="0"/>
              <a:t>kisileri</a:t>
            </a:r>
            <a:r>
              <a:rPr lang="en-US" dirty="0" smtClean="0"/>
              <a:t> de</a:t>
            </a:r>
            <a:r>
              <a:rPr lang="tr-TR" dirty="0" smtClean="0"/>
              <a:t> </a:t>
            </a:r>
            <a:r>
              <a:rPr lang="en-US" dirty="0" err="1" smtClean="0"/>
              <a:t>olumsuz</a:t>
            </a:r>
            <a:r>
              <a:rPr lang="en-US" dirty="0" smtClean="0"/>
              <a:t> </a:t>
            </a:r>
            <a:r>
              <a:rPr lang="en-US" dirty="0" err="1" smtClean="0"/>
              <a:t>etkileyebilmektedir</a:t>
            </a:r>
            <a:r>
              <a:rPr lang="en-US" dirty="0" smtClean="0"/>
              <a:t>.</a:t>
            </a:r>
          </a:p>
          <a:p>
            <a:endParaRPr lang="tr-TR" dirty="0" smtClean="0"/>
          </a:p>
          <a:p>
            <a:r>
              <a:rPr lang="en-US" dirty="0" smtClean="0"/>
              <a:t>Eger </a:t>
            </a:r>
            <a:r>
              <a:rPr lang="en-US" dirty="0" err="1" smtClean="0"/>
              <a:t>çıkıs</a:t>
            </a:r>
            <a:r>
              <a:rPr lang="en-US" dirty="0" smtClean="0"/>
              <a:t> </a:t>
            </a:r>
            <a:r>
              <a:rPr lang="en-US" dirty="0" err="1" smtClean="0"/>
              <a:t>fanı</a:t>
            </a:r>
            <a:r>
              <a:rPr lang="en-US" dirty="0" smtClean="0"/>
              <a:t>, </a:t>
            </a:r>
            <a:r>
              <a:rPr lang="en-US" dirty="0" err="1" smtClean="0"/>
              <a:t>maruz</a:t>
            </a:r>
            <a:r>
              <a:rPr lang="en-US" dirty="0" smtClean="0"/>
              <a:t> </a:t>
            </a:r>
            <a:r>
              <a:rPr lang="en-US" dirty="0" err="1" smtClean="0"/>
              <a:t>kalan</a:t>
            </a:r>
            <a:r>
              <a:rPr lang="en-US" dirty="0" smtClean="0"/>
              <a:t> </a:t>
            </a:r>
            <a:r>
              <a:rPr lang="en-US" dirty="0" err="1" smtClean="0"/>
              <a:t>isçiye</a:t>
            </a:r>
            <a:r>
              <a:rPr lang="en-US" dirty="0" smtClean="0"/>
              <a:t> </a:t>
            </a:r>
            <a:r>
              <a:rPr lang="en-US" dirty="0" err="1" smtClean="0"/>
              <a:t>yakın</a:t>
            </a:r>
            <a:r>
              <a:rPr lang="en-US" dirty="0" smtClean="0"/>
              <a:t> </a:t>
            </a:r>
            <a:r>
              <a:rPr lang="en-US" dirty="0" err="1" smtClean="0"/>
              <a:t>yerlestirildiyse</a:t>
            </a:r>
            <a:r>
              <a:rPr lang="en-US" dirty="0" smtClean="0"/>
              <a:t> </a:t>
            </a:r>
            <a:r>
              <a:rPr lang="en-US" dirty="0" err="1" smtClean="0"/>
              <a:t>ve</a:t>
            </a:r>
            <a:r>
              <a:rPr lang="en-US" dirty="0" smtClean="0"/>
              <a:t> </a:t>
            </a:r>
            <a:r>
              <a:rPr lang="en-US" dirty="0" err="1" smtClean="0"/>
              <a:t>taze</a:t>
            </a:r>
            <a:r>
              <a:rPr lang="en-US" dirty="0" smtClean="0"/>
              <a:t> </a:t>
            </a:r>
            <a:r>
              <a:rPr lang="en-US" dirty="0" err="1" smtClean="0"/>
              <a:t>hava</a:t>
            </a:r>
            <a:r>
              <a:rPr lang="en-US" dirty="0" smtClean="0"/>
              <a:t> </a:t>
            </a:r>
            <a:r>
              <a:rPr lang="en-US" dirty="0" err="1" smtClean="0"/>
              <a:t>fanı</a:t>
            </a:r>
            <a:r>
              <a:rPr lang="en-US" dirty="0" smtClean="0"/>
              <a:t> </a:t>
            </a:r>
            <a:r>
              <a:rPr lang="en-US" dirty="0" err="1" smtClean="0"/>
              <a:t>isçinin</a:t>
            </a:r>
            <a:r>
              <a:rPr lang="en-US" dirty="0" smtClean="0"/>
              <a:t> </a:t>
            </a:r>
            <a:r>
              <a:rPr lang="en-US" dirty="0" err="1" smtClean="0"/>
              <a:t>arkasına</a:t>
            </a:r>
            <a:r>
              <a:rPr lang="tr-TR" dirty="0" smtClean="0"/>
              <a:t> </a:t>
            </a:r>
            <a:r>
              <a:rPr lang="en-US" dirty="0" err="1" smtClean="0"/>
              <a:t>yerlestirildiyse</a:t>
            </a:r>
            <a:r>
              <a:rPr lang="en-US" dirty="0" smtClean="0"/>
              <a:t> </a:t>
            </a:r>
            <a:r>
              <a:rPr lang="en-US" dirty="0" err="1" smtClean="0"/>
              <a:t>kirli</a:t>
            </a:r>
            <a:r>
              <a:rPr lang="en-US" dirty="0" smtClean="0"/>
              <a:t> </a:t>
            </a:r>
            <a:r>
              <a:rPr lang="en-US" dirty="0" err="1" smtClean="0"/>
              <a:t>hava</a:t>
            </a:r>
            <a:r>
              <a:rPr lang="en-US" dirty="0" smtClean="0"/>
              <a:t>, </a:t>
            </a:r>
            <a:r>
              <a:rPr lang="en-US" dirty="0" err="1" smtClean="0"/>
              <a:t>isçinin</a:t>
            </a:r>
            <a:r>
              <a:rPr lang="en-US" dirty="0" smtClean="0"/>
              <a:t> </a:t>
            </a:r>
            <a:r>
              <a:rPr lang="en-US" dirty="0" err="1" smtClean="0"/>
              <a:t>nefes</a:t>
            </a:r>
            <a:r>
              <a:rPr lang="en-US" dirty="0" smtClean="0"/>
              <a:t> alma </a:t>
            </a:r>
            <a:r>
              <a:rPr lang="en-US" dirty="0" err="1" smtClean="0"/>
              <a:t>bölgesinden</a:t>
            </a:r>
            <a:r>
              <a:rPr lang="en-US" dirty="0" smtClean="0"/>
              <a:t> </a:t>
            </a:r>
            <a:r>
              <a:rPr lang="en-US" dirty="0" err="1" smtClean="0"/>
              <a:t>uzaklastırılmıs</a:t>
            </a:r>
            <a:r>
              <a:rPr lang="en-US" dirty="0" smtClean="0"/>
              <a:t> </a:t>
            </a:r>
            <a:r>
              <a:rPr lang="en-US" dirty="0" err="1" smtClean="0"/>
              <a:t>olacaktır</a:t>
            </a:r>
            <a:r>
              <a:rPr lang="en-US" dirty="0" smtClean="0"/>
              <a:t> </a:t>
            </a:r>
            <a:r>
              <a:rPr lang="en-US" dirty="0" err="1" smtClean="0"/>
              <a:t>ki</a:t>
            </a:r>
            <a:r>
              <a:rPr lang="en-US" dirty="0" smtClean="0"/>
              <a:t> </a:t>
            </a:r>
            <a:r>
              <a:rPr lang="en-US" dirty="0" err="1" smtClean="0"/>
              <a:t>bu</a:t>
            </a:r>
            <a:r>
              <a:rPr lang="tr-TR" dirty="0" smtClean="0"/>
              <a:t> </a:t>
            </a:r>
            <a:r>
              <a:rPr lang="en-US" dirty="0" err="1" smtClean="0"/>
              <a:t>sayede</a:t>
            </a:r>
            <a:r>
              <a:rPr lang="en-US" dirty="0" smtClean="0"/>
              <a:t> </a:t>
            </a:r>
            <a:r>
              <a:rPr lang="en-US" dirty="0" err="1" smtClean="0"/>
              <a:t>genel</a:t>
            </a:r>
            <a:r>
              <a:rPr lang="en-US" dirty="0" smtClean="0"/>
              <a:t> </a:t>
            </a:r>
            <a:r>
              <a:rPr lang="en-US" dirty="0" err="1" smtClean="0"/>
              <a:t>havalandırma</a:t>
            </a:r>
            <a:r>
              <a:rPr lang="en-US" dirty="0" smtClean="0"/>
              <a:t> </a:t>
            </a:r>
            <a:r>
              <a:rPr lang="en-US" dirty="0" err="1" smtClean="0"/>
              <a:t>daha</a:t>
            </a:r>
            <a:r>
              <a:rPr lang="en-US" dirty="0" smtClean="0"/>
              <a:t> </a:t>
            </a:r>
            <a:r>
              <a:rPr lang="en-US" dirty="0" err="1" smtClean="0"/>
              <a:t>etkili</a:t>
            </a:r>
            <a:r>
              <a:rPr lang="en-US" dirty="0" smtClean="0"/>
              <a:t> </a:t>
            </a:r>
            <a:r>
              <a:rPr lang="en-US" dirty="0" err="1" smtClean="0"/>
              <a:t>olabilir</a:t>
            </a:r>
            <a:r>
              <a:rPr lang="en-US" dirty="0" smtClean="0"/>
              <a:t>.</a:t>
            </a:r>
            <a:endParaRPr lang="en-US" dirty="0"/>
          </a:p>
        </p:txBody>
      </p:sp>
      <p:sp>
        <p:nvSpPr>
          <p:cNvPr id="3" name="Text Box 2"/>
          <p:cNvSpPr txBox="1">
            <a:spLocks noChangeArrowheads="1"/>
          </p:cNvSpPr>
          <p:nvPr/>
        </p:nvSpPr>
        <p:spPr bwMode="auto">
          <a:xfrm>
            <a:off x="374769" y="152400"/>
            <a:ext cx="7620000" cy="769938"/>
          </a:xfrm>
          <a:prstGeom prst="rect">
            <a:avLst/>
          </a:prstGeom>
          <a:noFill/>
          <a:ln w="12700">
            <a:noFill/>
            <a:miter lim="800000"/>
            <a:headEnd type="none" w="sm" len="sm"/>
            <a:tailEnd type="none" w="sm" len="sm"/>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a) Genel Havalandırma</a:t>
            </a:r>
            <a:endParaRPr lang="tr-TR" altLang="en-US" sz="4400" b="1" dirty="0">
              <a:solidFill>
                <a:srgbClr val="002060"/>
              </a:solidFill>
              <a:latin typeface="Calibri" pitchFamily="34" charset="0"/>
            </a:endParaRPr>
          </a:p>
        </p:txBody>
      </p:sp>
      <p:pic>
        <p:nvPicPr>
          <p:cNvPr id="133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22" y="4624105"/>
            <a:ext cx="3626334" cy="197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53010"/>
            <a:ext cx="3036963" cy="198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4575508" y="4546433"/>
            <a:ext cx="2664296" cy="1978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624105"/>
            <a:ext cx="3036963" cy="21124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2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305342"/>
            <a:ext cx="8352928" cy="1287532"/>
          </a:xfrm>
          <a:prstGeom prst="rect">
            <a:avLst/>
          </a:prstGeom>
        </p:spPr>
        <p:txBody>
          <a:bodyPr wrap="square">
            <a:spAutoFit/>
          </a:bodyPr>
          <a:lstStyle/>
          <a:p>
            <a:pPr algn="just">
              <a:lnSpc>
                <a:spcPct val="150000"/>
              </a:lnSpc>
            </a:pPr>
            <a:r>
              <a:rPr lang="en-US" dirty="0" err="1" smtClean="0"/>
              <a:t>Genel</a:t>
            </a:r>
            <a:r>
              <a:rPr lang="en-US" dirty="0" smtClean="0"/>
              <a:t> </a:t>
            </a:r>
            <a:r>
              <a:rPr lang="en-US" dirty="0" err="1" smtClean="0"/>
              <a:t>havalandırma</a:t>
            </a:r>
            <a:r>
              <a:rPr lang="en-US" dirty="0" smtClean="0"/>
              <a:t> </a:t>
            </a:r>
            <a:r>
              <a:rPr lang="en-US" dirty="0" err="1" smtClean="0"/>
              <a:t>ile</a:t>
            </a:r>
            <a:r>
              <a:rPr lang="en-US" dirty="0" smtClean="0"/>
              <a:t> </a:t>
            </a:r>
            <a:r>
              <a:rPr lang="en-US" dirty="0" err="1" smtClean="0"/>
              <a:t>kirletici</a:t>
            </a:r>
            <a:r>
              <a:rPr lang="en-US" dirty="0" smtClean="0"/>
              <a:t> </a:t>
            </a:r>
            <a:r>
              <a:rPr lang="en-US" dirty="0" err="1" smtClean="0"/>
              <a:t>kontrolü</a:t>
            </a:r>
            <a:r>
              <a:rPr lang="en-US" dirty="0" smtClean="0"/>
              <a:t> </a:t>
            </a:r>
            <a:r>
              <a:rPr lang="en-US" dirty="0" err="1" smtClean="0"/>
              <a:t>yapılırken</a:t>
            </a:r>
            <a:r>
              <a:rPr lang="en-US" dirty="0" smtClean="0"/>
              <a:t>; </a:t>
            </a:r>
            <a:r>
              <a:rPr lang="en-US" dirty="0" err="1" smtClean="0"/>
              <a:t>kirletici</a:t>
            </a:r>
            <a:r>
              <a:rPr lang="en-US" dirty="0" smtClean="0"/>
              <a:t> </a:t>
            </a:r>
            <a:r>
              <a:rPr lang="en-US" dirty="0" err="1" smtClean="0"/>
              <a:t>konsantrasyonunun</a:t>
            </a:r>
            <a:r>
              <a:rPr lang="en-US" dirty="0" smtClean="0"/>
              <a:t> </a:t>
            </a:r>
            <a:r>
              <a:rPr lang="en-US" dirty="0" err="1" smtClean="0"/>
              <a:t>çok</a:t>
            </a:r>
            <a:r>
              <a:rPr lang="en-US" dirty="0" smtClean="0"/>
              <a:t> </a:t>
            </a:r>
            <a:r>
              <a:rPr lang="en-US" dirty="0" err="1" smtClean="0"/>
              <a:t>yüksek</a:t>
            </a:r>
            <a:r>
              <a:rPr lang="tr-TR" dirty="0" smtClean="0"/>
              <a:t> </a:t>
            </a:r>
            <a:r>
              <a:rPr lang="en-US" dirty="0" err="1" smtClean="0"/>
              <a:t>olmaması</a:t>
            </a:r>
            <a:r>
              <a:rPr lang="en-US" dirty="0" smtClean="0"/>
              <a:t> </a:t>
            </a:r>
            <a:r>
              <a:rPr lang="en-US" dirty="0" err="1" smtClean="0"/>
              <a:t>ve</a:t>
            </a:r>
            <a:r>
              <a:rPr lang="en-US" dirty="0" smtClean="0"/>
              <a:t> </a:t>
            </a:r>
            <a:r>
              <a:rPr lang="en-US" dirty="0" err="1" smtClean="0"/>
              <a:t>toksikligin</a:t>
            </a:r>
            <a:r>
              <a:rPr lang="en-US" dirty="0" smtClean="0"/>
              <a:t> </a:t>
            </a:r>
            <a:r>
              <a:rPr lang="en-US" dirty="0" err="1" smtClean="0"/>
              <a:t>az</a:t>
            </a:r>
            <a:r>
              <a:rPr lang="en-US" dirty="0" smtClean="0"/>
              <a:t> </a:t>
            </a:r>
            <a:r>
              <a:rPr lang="en-US" dirty="0" err="1" smtClean="0"/>
              <a:t>olması</a:t>
            </a:r>
            <a:r>
              <a:rPr lang="en-US" dirty="0" smtClean="0"/>
              <a:t> </a:t>
            </a:r>
            <a:r>
              <a:rPr lang="en-US" dirty="0" err="1" smtClean="0"/>
              <a:t>hususlarına</a:t>
            </a:r>
            <a:r>
              <a:rPr lang="en-US" dirty="0" smtClean="0"/>
              <a:t> </a:t>
            </a:r>
            <a:r>
              <a:rPr lang="en-US" dirty="0" err="1" smtClean="0"/>
              <a:t>dikkat</a:t>
            </a:r>
            <a:r>
              <a:rPr lang="en-US" dirty="0" smtClean="0"/>
              <a:t> </a:t>
            </a:r>
            <a:r>
              <a:rPr lang="en-US" dirty="0" err="1" smtClean="0"/>
              <a:t>edilmelidir</a:t>
            </a:r>
            <a:r>
              <a:rPr lang="en-US" dirty="0" smtClean="0"/>
              <a:t>. </a:t>
            </a:r>
            <a:r>
              <a:rPr lang="en-US" dirty="0" err="1" smtClean="0"/>
              <a:t>Ayrıca</a:t>
            </a:r>
            <a:r>
              <a:rPr lang="en-US" dirty="0" smtClean="0"/>
              <a:t> </a:t>
            </a:r>
            <a:r>
              <a:rPr lang="en-US" dirty="0" err="1" smtClean="0"/>
              <a:t>çalısanlar</a:t>
            </a:r>
            <a:r>
              <a:rPr lang="en-US" dirty="0" smtClean="0"/>
              <a:t>, </a:t>
            </a:r>
            <a:r>
              <a:rPr lang="en-US" dirty="0" err="1" smtClean="0"/>
              <a:t>islerini</a:t>
            </a:r>
            <a:r>
              <a:rPr lang="tr-TR" dirty="0" smtClean="0"/>
              <a:t> </a:t>
            </a:r>
            <a:r>
              <a:rPr lang="en-US" dirty="0" err="1" smtClean="0"/>
              <a:t>kirletici</a:t>
            </a:r>
            <a:r>
              <a:rPr lang="en-US" dirty="0" smtClean="0"/>
              <a:t> </a:t>
            </a:r>
            <a:r>
              <a:rPr lang="en-US" dirty="0" err="1" smtClean="0"/>
              <a:t>kaynagının</a:t>
            </a:r>
            <a:r>
              <a:rPr lang="en-US" dirty="0" smtClean="0"/>
              <a:t> </a:t>
            </a:r>
            <a:r>
              <a:rPr lang="en-US" dirty="0" err="1" smtClean="0"/>
              <a:t>çok</a:t>
            </a:r>
            <a:r>
              <a:rPr lang="en-US" dirty="0" smtClean="0"/>
              <a:t> </a:t>
            </a:r>
            <a:r>
              <a:rPr lang="en-US" dirty="0" err="1" smtClean="0"/>
              <a:t>yakınında</a:t>
            </a:r>
            <a:r>
              <a:rPr lang="en-US" dirty="0" smtClean="0"/>
              <a:t> </a:t>
            </a:r>
            <a:r>
              <a:rPr lang="en-US" dirty="0" err="1" smtClean="0"/>
              <a:t>yapmamalıdır</a:t>
            </a:r>
            <a:r>
              <a:rPr lang="en-US" dirty="0" smtClean="0"/>
              <a:t>.</a:t>
            </a:r>
            <a:endParaRPr lang="tr-TR" dirty="0" smtClean="0"/>
          </a:p>
        </p:txBody>
      </p:sp>
      <p:sp>
        <p:nvSpPr>
          <p:cNvPr id="3" name="Text Box 2"/>
          <p:cNvSpPr txBox="1">
            <a:spLocks noChangeArrowheads="1"/>
          </p:cNvSpPr>
          <p:nvPr/>
        </p:nvSpPr>
        <p:spPr bwMode="auto">
          <a:xfrm>
            <a:off x="179513" y="419100"/>
            <a:ext cx="7620000" cy="769938"/>
          </a:xfrm>
          <a:prstGeom prst="rect">
            <a:avLst/>
          </a:prstGeom>
          <a:noFill/>
          <a:ln w="12700">
            <a:noFill/>
            <a:miter lim="800000"/>
            <a:headEnd type="none" w="sm" len="sm"/>
            <a:tailEnd type="none" w="sm" len="sm"/>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Genel Havalandırma</a:t>
            </a:r>
            <a:endParaRPr lang="tr-TR" altLang="en-US" sz="4400" b="1" dirty="0">
              <a:solidFill>
                <a:srgbClr val="002060"/>
              </a:solidFill>
              <a:latin typeface="Calibri" pitchFamily="34" charset="0"/>
            </a:endParaRPr>
          </a:p>
        </p:txBody>
      </p:sp>
      <p:pic>
        <p:nvPicPr>
          <p:cNvPr id="134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284984"/>
            <a:ext cx="4536504"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630" y="2708920"/>
            <a:ext cx="4707710"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1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 y="330200"/>
            <a:ext cx="8229600" cy="863600"/>
          </a:xfrm>
        </p:spPr>
        <p:txBody>
          <a:bodyPr rtlCol="0">
            <a:normAutofit/>
          </a:bodyPr>
          <a:lstStyle/>
          <a:p>
            <a:pPr eaLnBrk="1" fontAlgn="auto" hangingPunct="1">
              <a:spcAft>
                <a:spcPts val="0"/>
              </a:spcAft>
              <a:defRPr/>
            </a:pPr>
            <a:r>
              <a:rPr lang="tr-TR" b="1" dirty="0" smtClean="0">
                <a:solidFill>
                  <a:srgbClr val="002060"/>
                </a:solidFill>
                <a:ea typeface="+mn-ea"/>
                <a:cs typeface="Arial" charset="0"/>
              </a:rPr>
              <a:t>Genel havalandırma örnekleri</a:t>
            </a:r>
          </a:p>
        </p:txBody>
      </p:sp>
      <p:pic>
        <p:nvPicPr>
          <p:cNvPr id="26627" name="3 İçerik Yer Tutucusu" descr="DSC0928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160463"/>
            <a:ext cx="3336925" cy="5005387"/>
          </a:xfrm>
        </p:spPr>
      </p:pic>
      <p:sp>
        <p:nvSpPr>
          <p:cNvPr id="3" name="AutoShape 2" descr="https://encrypted-tbn2.gstatic.com/images?q=tbn:ANd9GcSudJjCeVrAHd4UsRfI7_wV6wCZWbz4q_KgoYQVrNW0vtWzJWr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encrypted-tbn2.gstatic.com/images?q=tbn:ANd9GcSudJjCeVrAHd4UsRfI7_wV6wCZWbz4q_KgoYQVrNW0vtWzJWrE"/>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1714" t="6760" r="16052" b="11422"/>
          <a:stretch/>
        </p:blipFill>
        <p:spPr bwMode="auto">
          <a:xfrm>
            <a:off x="3852253" y="1152525"/>
            <a:ext cx="4529748" cy="477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18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52374"/>
            <a:ext cx="7776864"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smtClean="0"/>
              <a:t>Kirleticiler tamamen ortadan kaldırılmaz</a:t>
            </a:r>
          </a:p>
          <a:p>
            <a:pPr marL="285750" indent="-285750">
              <a:lnSpc>
                <a:spcPct val="150000"/>
              </a:lnSpc>
              <a:buFont typeface="Arial" panose="020B0604020202020204" pitchFamily="34" charset="0"/>
              <a:buChar char="•"/>
            </a:pPr>
            <a:r>
              <a:rPr lang="tr-TR" dirty="0" smtClean="0"/>
              <a:t>Yüksek dozda toksik kimyasallarda kullanılmaz</a:t>
            </a:r>
          </a:p>
          <a:p>
            <a:pPr algn="just"/>
            <a:r>
              <a:rPr lang="tr-TR" dirty="0" smtClean="0"/>
              <a:t>(İ</a:t>
            </a:r>
            <a:r>
              <a:rPr lang="en-US" b="1" dirty="0" err="1" smtClean="0">
                <a:solidFill>
                  <a:srgbClr val="FF0000"/>
                </a:solidFill>
              </a:rPr>
              <a:t>zin</a:t>
            </a:r>
            <a:r>
              <a:rPr lang="en-US" b="1" dirty="0" smtClean="0">
                <a:solidFill>
                  <a:srgbClr val="FF0000"/>
                </a:solidFill>
              </a:rPr>
              <a:t> </a:t>
            </a:r>
            <a:r>
              <a:rPr lang="en-US" b="1" dirty="0" err="1" smtClean="0">
                <a:solidFill>
                  <a:srgbClr val="FF0000"/>
                </a:solidFill>
              </a:rPr>
              <a:t>verilen</a:t>
            </a:r>
            <a:r>
              <a:rPr lang="en-US" b="1" dirty="0" smtClean="0">
                <a:solidFill>
                  <a:srgbClr val="FF0000"/>
                </a:solidFill>
              </a:rPr>
              <a:t> </a:t>
            </a:r>
            <a:r>
              <a:rPr lang="en-US" b="1" dirty="0" err="1" smtClean="0">
                <a:solidFill>
                  <a:srgbClr val="FF0000"/>
                </a:solidFill>
              </a:rPr>
              <a:t>konsantrasyonu</a:t>
            </a:r>
            <a:r>
              <a:rPr lang="en-US" b="1" dirty="0" smtClean="0">
                <a:solidFill>
                  <a:srgbClr val="FF0000"/>
                </a:solidFill>
              </a:rPr>
              <a:t> 100 </a:t>
            </a:r>
            <a:r>
              <a:rPr lang="en-US" b="1" dirty="0" err="1" smtClean="0">
                <a:solidFill>
                  <a:srgbClr val="FF0000"/>
                </a:solidFill>
              </a:rPr>
              <a:t>ppm’de</a:t>
            </a:r>
            <a:r>
              <a:rPr lang="tr-TR" b="1" dirty="0" smtClean="0">
                <a:solidFill>
                  <a:srgbClr val="FF0000"/>
                </a:solidFill>
              </a:rPr>
              <a:t>n az </a:t>
            </a:r>
            <a:r>
              <a:rPr lang="en-US" b="1" dirty="0" err="1" smtClean="0">
                <a:solidFill>
                  <a:srgbClr val="FF0000"/>
                </a:solidFill>
              </a:rPr>
              <a:t>olan</a:t>
            </a:r>
            <a:r>
              <a:rPr lang="en-US" b="1" dirty="0" smtClean="0">
                <a:solidFill>
                  <a:srgbClr val="FF0000"/>
                </a:solidFill>
              </a:rPr>
              <a:t> </a:t>
            </a:r>
            <a:r>
              <a:rPr lang="en-US" b="1" dirty="0" err="1" smtClean="0">
                <a:solidFill>
                  <a:srgbClr val="FF0000"/>
                </a:solidFill>
              </a:rPr>
              <a:t>kimyasal</a:t>
            </a:r>
            <a:r>
              <a:rPr lang="en-US" b="1" dirty="0" smtClean="0">
                <a:solidFill>
                  <a:srgbClr val="FF0000"/>
                </a:solidFill>
              </a:rPr>
              <a:t> </a:t>
            </a:r>
            <a:r>
              <a:rPr lang="en-US" b="1" dirty="0" err="1" smtClean="0">
                <a:solidFill>
                  <a:srgbClr val="FF0000"/>
                </a:solidFill>
              </a:rPr>
              <a:t>maddelerin</a:t>
            </a:r>
            <a:r>
              <a:rPr lang="en-US" b="1" dirty="0" smtClean="0">
                <a:solidFill>
                  <a:srgbClr val="FF0000"/>
                </a:solidFill>
              </a:rPr>
              <a:t> </a:t>
            </a:r>
            <a:r>
              <a:rPr lang="en-US" b="1" dirty="0" err="1" smtClean="0">
                <a:solidFill>
                  <a:srgbClr val="FF0000"/>
                </a:solidFill>
              </a:rPr>
              <a:t>kontrolünde</a:t>
            </a:r>
            <a:r>
              <a:rPr lang="en-US" b="1" dirty="0" smtClean="0">
                <a:solidFill>
                  <a:srgbClr val="FF0000"/>
                </a:solidFill>
              </a:rPr>
              <a:t> </a:t>
            </a:r>
            <a:r>
              <a:rPr lang="en-US" b="1" dirty="0" err="1" smtClean="0">
                <a:solidFill>
                  <a:srgbClr val="FF0000"/>
                </a:solidFill>
              </a:rPr>
              <a:t>genel</a:t>
            </a:r>
            <a:r>
              <a:rPr lang="en-US" b="1" dirty="0" smtClean="0">
                <a:solidFill>
                  <a:srgbClr val="FF0000"/>
                </a:solidFill>
              </a:rPr>
              <a:t> </a:t>
            </a:r>
            <a:r>
              <a:rPr lang="en-US" b="1" dirty="0" err="1" smtClean="0">
                <a:solidFill>
                  <a:srgbClr val="FF0000"/>
                </a:solidFill>
              </a:rPr>
              <a:t>havalandırma</a:t>
            </a:r>
            <a:r>
              <a:rPr lang="en-US" b="1" dirty="0" smtClean="0">
                <a:solidFill>
                  <a:srgbClr val="FF0000"/>
                </a:solidFill>
              </a:rPr>
              <a:t> </a:t>
            </a:r>
            <a:r>
              <a:rPr lang="en-US" b="1" dirty="0" err="1" smtClean="0">
                <a:solidFill>
                  <a:srgbClr val="FF0000"/>
                </a:solidFill>
              </a:rPr>
              <a:t>kullanımı</a:t>
            </a:r>
            <a:r>
              <a:rPr lang="en-US" b="1" dirty="0" smtClean="0">
                <a:solidFill>
                  <a:srgbClr val="FF0000"/>
                </a:solidFill>
              </a:rPr>
              <a:t> </a:t>
            </a:r>
            <a:r>
              <a:rPr lang="en-US" b="1" dirty="0" err="1" smtClean="0">
                <a:solidFill>
                  <a:srgbClr val="FF0000"/>
                </a:solidFill>
              </a:rPr>
              <a:t>tavsiye</a:t>
            </a:r>
            <a:r>
              <a:rPr lang="tr-TR" b="1" dirty="0" smtClean="0">
                <a:solidFill>
                  <a:srgbClr val="FF0000"/>
                </a:solidFill>
              </a:rPr>
              <a:t> </a:t>
            </a:r>
            <a:r>
              <a:rPr lang="en-US" dirty="0" err="1" smtClean="0"/>
              <a:t>edilmemektedir</a:t>
            </a:r>
            <a:r>
              <a:rPr lang="en-US" dirty="0" smtClean="0"/>
              <a:t>.</a:t>
            </a:r>
            <a:r>
              <a:rPr lang="tr-TR" dirty="0" smtClean="0"/>
              <a:t>)</a:t>
            </a:r>
            <a:endParaRPr lang="en-US" dirty="0" smtClean="0"/>
          </a:p>
          <a:p>
            <a:pPr marL="285750" indent="-285750">
              <a:lnSpc>
                <a:spcPct val="150000"/>
              </a:lnSpc>
              <a:buFont typeface="Arial" panose="020B0604020202020204" pitchFamily="34" charset="0"/>
              <a:buChar char="•"/>
            </a:pPr>
            <a:r>
              <a:rPr lang="tr-TR" dirty="0" smtClean="0"/>
              <a:t>Toz veya metal dumanı veya yüksek miktarda gaz ve buhar için etkili değildir.</a:t>
            </a:r>
          </a:p>
          <a:p>
            <a:pPr marL="285750" indent="-285750">
              <a:lnSpc>
                <a:spcPct val="150000"/>
              </a:lnSpc>
              <a:buFont typeface="Arial" panose="020B0604020202020204" pitchFamily="34" charset="0"/>
              <a:buChar char="•"/>
            </a:pPr>
            <a:r>
              <a:rPr lang="tr-TR" dirty="0" smtClean="0"/>
              <a:t>Isıtılması ve soğutulması için yüksek miktarda taze have gereklidir.</a:t>
            </a:r>
          </a:p>
          <a:p>
            <a:pPr marL="285750" indent="-285750">
              <a:lnSpc>
                <a:spcPct val="150000"/>
              </a:lnSpc>
              <a:buFont typeface="Arial" panose="020B0604020202020204" pitchFamily="34" charset="0"/>
              <a:buChar char="•"/>
            </a:pPr>
            <a:r>
              <a:rPr lang="tr-TR" dirty="0" smtClean="0"/>
              <a:t>Düzensiz yayınımların veya gaz ve buhar dalgalanmalarının dağıtılmasında etkili değildir.</a:t>
            </a:r>
            <a:endParaRPr lang="en-US" dirty="0"/>
          </a:p>
        </p:txBody>
      </p:sp>
      <p:sp>
        <p:nvSpPr>
          <p:cNvPr id="5" name="Text Box 2"/>
          <p:cNvSpPr txBox="1">
            <a:spLocks noChangeArrowheads="1"/>
          </p:cNvSpPr>
          <p:nvPr/>
        </p:nvSpPr>
        <p:spPr bwMode="auto">
          <a:xfrm>
            <a:off x="-291981" y="424874"/>
            <a:ext cx="8759706" cy="1446550"/>
          </a:xfrm>
          <a:prstGeom prst="rect">
            <a:avLst/>
          </a:prstGeom>
          <a:noFill/>
          <a:ln w="12700">
            <a:noFill/>
            <a:miter lim="800000"/>
            <a:headEnd type="none" w="sm" len="sm"/>
            <a:tailEnd type="none" w="sm" len="sm"/>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altLang="en-US" sz="4400" b="1" dirty="0" smtClean="0">
                <a:solidFill>
                  <a:srgbClr val="002060"/>
                </a:solidFill>
                <a:latin typeface="Calibri" pitchFamily="34" charset="0"/>
              </a:rPr>
              <a:t>Genel Havalandırmanın Dezavantajları</a:t>
            </a:r>
            <a:endParaRPr lang="tr-TR" altLang="en-US" sz="4400" b="1" dirty="0">
              <a:solidFill>
                <a:srgbClr val="002060"/>
              </a:solidFill>
              <a:latin typeface="Calibri" pitchFamily="34" charset="0"/>
            </a:endParaRPr>
          </a:p>
        </p:txBody>
      </p:sp>
    </p:spTree>
    <p:extLst>
      <p:ext uri="{BB962C8B-B14F-4D97-AF65-F5344CB8AC3E}">
        <p14:creationId xmlns:p14="http://schemas.microsoft.com/office/powerpoint/2010/main" val="39431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2446</Words>
  <Application>Microsoft Office PowerPoint</Application>
  <PresentationFormat>On-screen Show (4:3)</PresentationFormat>
  <Paragraphs>319</Paragraphs>
  <Slides>49</Slides>
  <Notes>30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3" baseType="lpstr">
      <vt:lpstr>Standarddesign</vt:lpstr>
      <vt:lpstr>2_Standarddesign</vt:lpstr>
      <vt:lpstr>3_Standarddesign</vt:lpstr>
      <vt:lpstr>Resim</vt:lpstr>
      <vt:lpstr>PowerPoint Presentation</vt:lpstr>
      <vt:lpstr>Havalandırmanın amaçları</vt:lpstr>
      <vt:lpstr>PowerPoint Presentation</vt:lpstr>
      <vt:lpstr>1.Doğal Havalandırma </vt:lpstr>
      <vt:lpstr>PowerPoint Presentation</vt:lpstr>
      <vt:lpstr>PowerPoint Presentation</vt:lpstr>
      <vt:lpstr>PowerPoint Presentation</vt:lpstr>
      <vt:lpstr>Genel havalandırma örnekleri</vt:lpstr>
      <vt:lpstr>PowerPoint Presentation</vt:lpstr>
      <vt:lpstr>PowerPoint Presentation</vt:lpstr>
      <vt:lpstr>Taşlama ve kaynak</vt:lpstr>
      <vt:lpstr>PowerPoint Presentation</vt:lpstr>
      <vt:lpstr>PowerPoint Presentation</vt:lpstr>
      <vt:lpstr>PowerPoint Presentation</vt:lpstr>
      <vt:lpstr>Endüstriyel ortamlarda havalandırma</vt:lpstr>
      <vt:lpstr>Havalandırma sisteminin temizliği</vt:lpstr>
      <vt:lpstr>İklimlendirme nedir ?</vt:lpstr>
      <vt:lpstr>İklimlendirmenin önemi</vt:lpstr>
      <vt:lpstr>WHO tarafından önerilen nem ve hava akım hızları;</vt:lpstr>
      <vt:lpstr>Efektif Sıcaklık:</vt:lpstr>
      <vt:lpstr>Yüksek sıcaklıkta;</vt:lpstr>
      <vt:lpstr>Düşük Sıcaklıkta;</vt:lpstr>
      <vt:lpstr>Ortam Sıcaklığı ile iş kazalarının ilişkisi</vt:lpstr>
      <vt:lpstr>İklimlendirme ile soğutma ilişkisi</vt:lpstr>
      <vt:lpstr>Kullanım alanları</vt:lpstr>
      <vt:lpstr>Vücuttaki ısı transferleri;</vt:lpstr>
      <vt:lpstr>Vücut ısı dağıtma kabiliyetini etkileyen faktörler      </vt:lpstr>
      <vt:lpstr>PowerPoint Presentation</vt:lpstr>
      <vt:lpstr>Nem ve sıcaklığa bağlı konfor</vt:lpstr>
      <vt:lpstr>İç hava kalitesi</vt:lpstr>
      <vt:lpstr>İç hava kalitesi</vt:lpstr>
      <vt:lpstr>İç hava kalitesi</vt:lpstr>
      <vt:lpstr>Taze hava miktarları</vt:lpstr>
      <vt:lpstr>İç Hava Kaynaklı Hastalıklar</vt:lpstr>
      <vt:lpstr>Bina Bağlantılı Hastalıklar (BBH) </vt:lpstr>
      <vt:lpstr>Hasta bina sendromu (HBS)</vt:lpstr>
      <vt:lpstr>Hasta Bina Sendromuna neden olan belli başlı faktörler </vt:lpstr>
      <vt:lpstr>Nem</vt:lpstr>
      <vt:lpstr>Mevzuat:  Çalışma Ortamındaki Hava Miktarı</vt:lpstr>
      <vt:lpstr>Çalışma Ortamının Havalandırılması</vt:lpstr>
      <vt:lpstr>İşyeri Bina ve Eklentilerinde Alınacak Sağlık ve Güvenlik Önlemlerine İlişkin Yönetmelik</vt:lpstr>
      <vt:lpstr>İşyeri Bina ve Eklentilerinde Alınacak Sağlık ve Güvenlik Önlemlerine İlişkin Yönetmelik</vt:lpstr>
      <vt:lpstr>PowerPoint Presentation</vt:lpstr>
      <vt:lpstr>PowerPoint Presentation</vt:lpstr>
      <vt:lpstr>PowerPoint Presentation</vt:lpstr>
      <vt:lpstr>PowerPoint Presentation</vt:lpstr>
      <vt:lpstr>UYGULAMA</vt:lpstr>
      <vt:lpstr>ÇÖZÜM</vt:lpstr>
      <vt:lpstr>PowerPoint Presentation</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AkzoNobel</cp:lastModifiedBy>
  <cp:revision>1051</cp:revision>
  <dcterms:created xsi:type="dcterms:W3CDTF">2008-04-16T13:39:00Z</dcterms:created>
  <dcterms:modified xsi:type="dcterms:W3CDTF">2014-05-11T07:42:29Z</dcterms:modified>
</cp:coreProperties>
</file>