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56" r:id="rId2"/>
    <p:sldMasterId id="2147483804" r:id="rId3"/>
    <p:sldMasterId id="2147483924" r:id="rId4"/>
    <p:sldMasterId id="2147483936" r:id="rId5"/>
    <p:sldMasterId id="2147483948" r:id="rId6"/>
  </p:sldMasterIdLst>
  <p:notesMasterIdLst>
    <p:notesMasterId r:id="rId40"/>
  </p:notesMasterIdLst>
  <p:handoutMasterIdLst>
    <p:handoutMasterId r:id="rId41"/>
  </p:handoutMasterIdLst>
  <p:sldIdLst>
    <p:sldId id="461" r:id="rId7"/>
    <p:sldId id="1347" r:id="rId8"/>
    <p:sldId id="1371" r:id="rId9"/>
    <p:sldId id="1358" r:id="rId10"/>
    <p:sldId id="1372" r:id="rId11"/>
    <p:sldId id="1360" r:id="rId12"/>
    <p:sldId id="1259" r:id="rId13"/>
    <p:sldId id="1263" r:id="rId14"/>
    <p:sldId id="1264" r:id="rId15"/>
    <p:sldId id="1266" r:id="rId16"/>
    <p:sldId id="1265" r:id="rId17"/>
    <p:sldId id="1267" r:id="rId18"/>
    <p:sldId id="1361" r:id="rId19"/>
    <p:sldId id="1345" r:id="rId20"/>
    <p:sldId id="1236" r:id="rId21"/>
    <p:sldId id="1367" r:id="rId22"/>
    <p:sldId id="1237" r:id="rId23"/>
    <p:sldId id="1297" r:id="rId24"/>
    <p:sldId id="1365" r:id="rId25"/>
    <p:sldId id="1366" r:id="rId26"/>
    <p:sldId id="1238" r:id="rId27"/>
    <p:sldId id="1290" r:id="rId28"/>
    <p:sldId id="1239" r:id="rId29"/>
    <p:sldId id="1326" r:id="rId30"/>
    <p:sldId id="1241" r:id="rId31"/>
    <p:sldId id="1242" r:id="rId32"/>
    <p:sldId id="1334" r:id="rId33"/>
    <p:sldId id="1335" r:id="rId34"/>
    <p:sldId id="1336" r:id="rId35"/>
    <p:sldId id="1245" r:id="rId36"/>
    <p:sldId id="1363" r:id="rId37"/>
    <p:sldId id="1224" r:id="rId38"/>
    <p:sldId id="1321" r:id="rId3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4">
          <p15:clr>
            <a:srgbClr val="A4A3A4"/>
          </p15:clr>
        </p15:guide>
        <p15:guide id="2" orient="horz" pos="1151">
          <p15:clr>
            <a:srgbClr val="A4A3A4"/>
          </p15:clr>
        </p15:guide>
        <p15:guide id="3" orient="horz" pos="2018">
          <p15:clr>
            <a:srgbClr val="A4A3A4"/>
          </p15:clr>
        </p15:guide>
        <p15:guide id="4" orient="horz" pos="2652">
          <p15:clr>
            <a:srgbClr val="A4A3A4"/>
          </p15:clr>
        </p15:guide>
        <p15:guide id="5" pos="5579">
          <p15:clr>
            <a:srgbClr val="A4A3A4"/>
          </p15:clr>
        </p15:guide>
        <p15:guide id="6" pos="5266">
          <p15:clr>
            <a:srgbClr val="A4A3A4"/>
          </p15:clr>
        </p15:guide>
        <p15:guide id="7" pos="198">
          <p15:clr>
            <a:srgbClr val="A4A3A4"/>
          </p15:clr>
        </p15:guide>
        <p15:guide id="8" pos="3193">
          <p15:clr>
            <a:srgbClr val="A4A3A4"/>
          </p15:clr>
        </p15:guide>
        <p15:guide id="9" pos="49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414141"/>
    <a:srgbClr val="5A5A59"/>
    <a:srgbClr val="004074"/>
    <a:srgbClr val="004986"/>
    <a:srgbClr val="00A4FF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 varScale="1">
        <p:scale>
          <a:sx n="110" d="100"/>
          <a:sy n="110" d="100"/>
        </p:scale>
        <p:origin x="834" y="7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12.12.2014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  <p:extLst>
      <p:ext uri="{BB962C8B-B14F-4D97-AF65-F5344CB8AC3E}">
        <p14:creationId xmlns:p14="http://schemas.microsoft.com/office/powerpoint/2010/main" val="373513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21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5611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5552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2627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99B77-45D8-4A2D-B166-3750C41EF709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270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2055515-18D4-4FED-8932-3A920E085174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8818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312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773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123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4583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58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897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99B77-45D8-4A2D-B166-3750C41EF709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270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2055515-18D4-4FED-8932-3A920E085174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057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0952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227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6074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4279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103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6153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068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314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711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2E6C6D7-840D-46C3-91AE-EFD005E46678}" type="slidenum">
              <a:rPr lang="de-DE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4678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5B8BA15-3C68-4DDE-B167-A31AA297F1A7}" type="slidenum">
              <a:rPr lang="en-GB" sz="1300">
                <a:solidFill>
                  <a:srgbClr val="000000"/>
                </a:solidFill>
              </a:rPr>
              <a:pPr algn="r" eaLnBrk="1" hangingPunct="1"/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46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6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6995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7248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4668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866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56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935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2E6C6D7-840D-46C3-91AE-EFD005E46678}" type="slidenum">
              <a:rPr lang="de-DE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4678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5B8BA15-3C68-4DDE-B167-A31AA297F1A7}" type="slidenum">
              <a:rPr lang="en-GB" sz="1300">
                <a:solidFill>
                  <a:srgbClr val="000000"/>
                </a:solidFill>
              </a:rPr>
              <a:pPr algn="r" eaLnBrk="1" hangingPunct="1"/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46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46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13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19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986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5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77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6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2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4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8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7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6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86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7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3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6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1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00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9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3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8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4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0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2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24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2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7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17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31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3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2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9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85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7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03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75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17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46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6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3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5756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285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1275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491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1285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9113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6086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9101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096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167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987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785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50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8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8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327A2A28-1E8D-40C1-AFB1-DA7112BDD150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03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16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61586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94811" y="3589965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İSG Kültürü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63824" y="6367449"/>
            <a:ext cx="2933205" cy="40957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AHMET YİĞİTALP</a:t>
            </a:r>
            <a:endParaRPr lang="zh-CN" altLang="zh-CN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ÇALIŞAN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 kolu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ilgili bilgi sahibi olunması</a:t>
            </a:r>
          </a:p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değerlendir-yönetimi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süreçlerine katılması</a:t>
            </a:r>
          </a:p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 etkinliklerine katılma (eğitim…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KKD’nı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kuralına uygun biçimde kullanılması </a:t>
            </a:r>
          </a:p>
          <a:p>
            <a:pPr marL="36000"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91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Üniversiteler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kayıt sistemi kurulmasına bilimsel altyapı</a:t>
            </a:r>
          </a:p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alanında çalışacak insan gücünün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temel-mezuniyet sonrası eğitimleri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ile ilgili araştırmalar ve akademik ortam</a:t>
            </a:r>
          </a:p>
          <a:p>
            <a:pPr marL="252000" indent="-216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iş güvenliği – Sosyal politikalara katkı</a:t>
            </a:r>
          </a:p>
          <a:p>
            <a:pPr marL="36000">
              <a:spcAft>
                <a:spcPts val="6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7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Meslek Odaları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çalışacak insan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gücünün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yetiştirilmesi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istihdam edilmesi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süreçlerine katkı</a:t>
            </a:r>
          </a:p>
          <a:p>
            <a:pPr marL="396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çalışacak insan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mezuniyet sonrası sürekli eğitiminin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organizasyonu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İş kazalarının bilimsel analizine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katkı</a:t>
            </a:r>
          </a:p>
          <a:p>
            <a:pPr marL="396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politikalarına katkı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45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66751" y="2667280"/>
            <a:ext cx="6835637" cy="1638019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İSG’nin Hedefi</a:t>
            </a:r>
          </a:p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Heinrich Prensipleri</a:t>
            </a:r>
          </a:p>
        </p:txBody>
      </p:sp>
      <p:pic>
        <p:nvPicPr>
          <p:cNvPr id="8" name="Picture 2" descr="D:\DOKTOR\1-ISTANBULUZMAN\1-EĞİTİM KURUMU\1. İstanbuluzman\2-RESİMLER\İş Güvenliği\security_keyand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2633916"/>
            <a:ext cx="1850750" cy="17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13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5930751" y="694762"/>
            <a:ext cx="3181349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İŞLETME GÜVENLİĞİ</a:t>
            </a:r>
          </a:p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İşletmeyi Korumak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Acil Durum Planları, Risk Değerlendirmesi,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Sağlık ve Güvenlik Planları, Yönetim Planları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6" name="Text Box 44"/>
          <p:cNvSpPr txBox="1">
            <a:spLocks noChangeArrowheads="1"/>
          </p:cNvSpPr>
          <p:nvPr/>
        </p:nvSpPr>
        <p:spPr bwMode="auto">
          <a:xfrm>
            <a:off x="9639" y="864487"/>
            <a:ext cx="2874962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ÇALIŞAN GÜVENLİĞİ</a:t>
            </a:r>
          </a:p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Tüm Çalışanları Korumak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Sağlık &amp; Güvenlik (Sağlık ve Güvenlik hizmetleri)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8" name="Freeform 6"/>
          <p:cNvSpPr>
            <a:spLocks/>
          </p:cNvSpPr>
          <p:nvPr/>
        </p:nvSpPr>
        <p:spPr bwMode="gray">
          <a:xfrm rot="3600000">
            <a:off x="3702050" y="2572341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79" name="Freeform 7"/>
          <p:cNvSpPr>
            <a:spLocks/>
          </p:cNvSpPr>
          <p:nvPr/>
        </p:nvSpPr>
        <p:spPr bwMode="gray">
          <a:xfrm rot="3600000">
            <a:off x="2734469" y="1069772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0" name="Freeform 8"/>
          <p:cNvSpPr>
            <a:spLocks/>
          </p:cNvSpPr>
          <p:nvPr/>
        </p:nvSpPr>
        <p:spPr bwMode="gray">
          <a:xfrm rot="3600000">
            <a:off x="4019550" y="1719854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1" name="Freeform 9"/>
          <p:cNvSpPr>
            <a:spLocks/>
          </p:cNvSpPr>
          <p:nvPr/>
        </p:nvSpPr>
        <p:spPr bwMode="gray">
          <a:xfrm rot="7200000">
            <a:off x="4496594" y="1571422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2" name="Freeform 10"/>
          <p:cNvSpPr>
            <a:spLocks/>
          </p:cNvSpPr>
          <p:nvPr/>
        </p:nvSpPr>
        <p:spPr bwMode="gray">
          <a:xfrm rot="7200000">
            <a:off x="3824288" y="2627903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3" name="Freeform 11"/>
          <p:cNvSpPr>
            <a:spLocks/>
          </p:cNvSpPr>
          <p:nvPr/>
        </p:nvSpPr>
        <p:spPr bwMode="gray">
          <a:xfrm rot="7200000">
            <a:off x="2733675" y="2070692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gray">
          <a:xfrm>
            <a:off x="3870325" y="2267541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 dirty="0">
              <a:solidFill>
                <a:srgbClr val="000000"/>
              </a:solidFill>
            </a:endParaRPr>
          </a:p>
        </p:txBody>
      </p:sp>
      <p:sp>
        <p:nvSpPr>
          <p:cNvPr id="233486" name="Line 40"/>
          <p:cNvSpPr>
            <a:spLocks noChangeShapeType="1"/>
          </p:cNvSpPr>
          <p:nvPr/>
        </p:nvSpPr>
        <p:spPr bwMode="auto">
          <a:xfrm flipH="1">
            <a:off x="9525" y="1938929"/>
            <a:ext cx="3024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7" name="Line 41"/>
          <p:cNvSpPr>
            <a:spLocks noChangeShapeType="1"/>
          </p:cNvSpPr>
          <p:nvPr/>
        </p:nvSpPr>
        <p:spPr bwMode="auto">
          <a:xfrm flipH="1">
            <a:off x="6046200" y="1843679"/>
            <a:ext cx="3060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569" name="Rectangle 12"/>
          <p:cNvSpPr>
            <a:spLocks noChangeArrowheads="1"/>
          </p:cNvSpPr>
          <p:nvPr/>
        </p:nvSpPr>
        <p:spPr bwMode="gray">
          <a:xfrm>
            <a:off x="238125" y="573088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33491" name="Text Box 6"/>
          <p:cNvSpPr txBox="1">
            <a:spLocks noChangeArrowheads="1"/>
          </p:cNvSpPr>
          <p:nvPr/>
        </p:nvSpPr>
        <p:spPr bwMode="auto">
          <a:xfrm>
            <a:off x="80465" y="4819780"/>
            <a:ext cx="4527551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ÜRETİM GÜVENLİĞİ</a:t>
            </a:r>
          </a:p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Üretimin Güvenliğini Sağlamak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Plan-Prosedür-Talimat-Form-İzleme-Ölçme-Değerlendirme </a:t>
            </a:r>
          </a:p>
          <a:p>
            <a:pPr algn="ctr" defTabSz="801688">
              <a:spcBef>
                <a:spcPct val="20000"/>
              </a:spcBef>
            </a:pPr>
            <a:r>
              <a:rPr lang="tr-TR" sz="1400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Yöntemlerini Hazırlamak ve Uygulamak</a:t>
            </a:r>
            <a:endParaRPr lang="tr-TR" sz="1400" i="1" dirty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2206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İSG ÇALIŞMALARININ AMACI </a:t>
            </a:r>
            <a:endParaRPr lang="tr-TR" sz="3200" kern="1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4622800" y="4850404"/>
            <a:ext cx="0" cy="90000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-29334" y="1938929"/>
            <a:ext cx="2281968" cy="1105049"/>
            <a:chOff x="-29334" y="2474913"/>
            <a:chExt cx="2281968" cy="1105049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334" y="2474913"/>
              <a:ext cx="1105049" cy="1105049"/>
            </a:xfrm>
            <a:prstGeom prst="rect">
              <a:avLst/>
            </a:prstGeom>
          </p:spPr>
        </p:pic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33" y="2812151"/>
              <a:ext cx="753227" cy="753227"/>
            </a:xfrm>
            <a:prstGeom prst="rect">
              <a:avLst/>
            </a:prstGeom>
          </p:spPr>
        </p:pic>
        <p:pic>
          <p:nvPicPr>
            <p:cNvPr id="29" name="Resim 28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43" y="2975314"/>
              <a:ext cx="579291" cy="579291"/>
            </a:xfrm>
            <a:prstGeom prst="rect">
              <a:avLst/>
            </a:prstGeom>
          </p:spPr>
        </p:pic>
      </p:grpSp>
      <p:grpSp>
        <p:nvGrpSpPr>
          <p:cNvPr id="6" name="Grup 5"/>
          <p:cNvGrpSpPr/>
          <p:nvPr/>
        </p:nvGrpSpPr>
        <p:grpSpPr>
          <a:xfrm>
            <a:off x="6396455" y="1761720"/>
            <a:ext cx="2736169" cy="1793283"/>
            <a:chOff x="6396455" y="2297704"/>
            <a:chExt cx="2736169" cy="1793283"/>
          </a:xfrm>
        </p:grpSpPr>
        <p:pic>
          <p:nvPicPr>
            <p:cNvPr id="5122" name="Picture 2" descr="C:\Users\Ahmet Yiğitap\Desktop\bulldoz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455" y="2297704"/>
              <a:ext cx="1487891" cy="148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Ahmet Yiğitap\Desktop\Under-constructi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174" y="2562698"/>
              <a:ext cx="894450" cy="89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Ahmet Yiğitap\Desktop\pip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99" y="2871787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 6"/>
          <p:cNvGrpSpPr/>
          <p:nvPr/>
        </p:nvGrpSpPr>
        <p:grpSpPr>
          <a:xfrm>
            <a:off x="4702000" y="4752062"/>
            <a:ext cx="2329619" cy="1219200"/>
            <a:chOff x="4702000" y="5288046"/>
            <a:chExt cx="2329619" cy="1219200"/>
          </a:xfrm>
        </p:grpSpPr>
        <p:pic>
          <p:nvPicPr>
            <p:cNvPr id="24" name="Picture 2" descr="D:\DOKTOR\1-ISTANBULUZMAN\1-EĞİTİM KURUMU\1. İstanbuluzman\2-RESİMLER\İş Güvenliği\fill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17989" y="5537360"/>
              <a:ext cx="613630" cy="60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:\Users\Ahmet Yiğitap\Desktop\deliverable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000" y="5288046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:\Users\Ahmet Yiğitap\Desktop\raw_materia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418" y="5537360"/>
              <a:ext cx="720571" cy="72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9" name="Picture 9" descr="C:\Users\Ahmet Yiğitap\Desktop\03-white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71" y="2376747"/>
            <a:ext cx="1054507" cy="10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9639" y="5988268"/>
            <a:ext cx="9108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8258" y="6052759"/>
            <a:ext cx="8970209" cy="422406"/>
            <a:chOff x="78258" y="6302384"/>
            <a:chExt cx="8970209" cy="422406"/>
          </a:xfrm>
        </p:grpSpPr>
        <p:sp>
          <p:nvSpPr>
            <p:cNvPr id="40" name="Text Box 20"/>
            <p:cNvSpPr txBox="1">
              <a:spLocks noChangeArrowheads="1"/>
            </p:cNvSpPr>
            <p:nvPr/>
          </p:nvSpPr>
          <p:spPr bwMode="gray">
            <a:xfrm>
              <a:off x="78258" y="6302385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1-) İŞ KAZALARI </a:t>
              </a:r>
              <a:r>
                <a:rPr lang="tr-TR" sz="1400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(Hasar-Zarar)</a:t>
              </a:r>
              <a:endParaRPr lang="tr-TR" sz="1400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gray">
            <a:xfrm>
              <a:off x="3107100" y="6302384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2-) MESLEK HASTALIKLARI</a:t>
              </a:r>
              <a:endParaRPr lang="tr-TR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gray">
            <a:xfrm>
              <a:off x="6127326" y="6302384"/>
              <a:ext cx="2921141" cy="422405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 defTabSz="801688">
                <a:spcAft>
                  <a:spcPts val="0"/>
                </a:spcAft>
              </a:pPr>
              <a:r>
                <a:rPr lang="tr-TR" noProof="1" smtClean="0">
                  <a:solidFill>
                    <a:srgbClr val="080808"/>
                  </a:solidFill>
                  <a:latin typeface="Cambria" pitchFamily="18" charset="0"/>
                  <a:cs typeface="Calibri" pitchFamily="34" charset="0"/>
                </a:rPr>
                <a:t>3-) ÜRETİMİN DURMASI</a:t>
              </a:r>
              <a:endParaRPr lang="tr-TR" noProof="1">
                <a:solidFill>
                  <a:srgbClr val="080808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10" name="Altıgen 9"/>
          <p:cNvSpPr/>
          <p:nvPr/>
        </p:nvSpPr>
        <p:spPr bwMode="auto">
          <a:xfrm>
            <a:off x="4470885" y="5682693"/>
            <a:ext cx="302305" cy="250983"/>
          </a:xfrm>
          <a:prstGeom prst="hexagon">
            <a:avLst/>
          </a:prstGeom>
          <a:solidFill>
            <a:srgbClr val="C00000"/>
          </a:solidFill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FF"/>
                </a:solidFill>
                <a:latin typeface="Cambria" pitchFamily="18" charset="0"/>
              </a:rPr>
              <a:t>?</a:t>
            </a:r>
            <a:endParaRPr lang="tr-TR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H="1">
            <a:off x="83100" y="6629681"/>
            <a:ext cx="4032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H="1">
            <a:off x="5129826" y="6629681"/>
            <a:ext cx="3924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107100" y="6473659"/>
            <a:ext cx="2999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b="1" i="1" dirty="0" smtClean="0">
                <a:solidFill>
                  <a:srgbClr val="292929"/>
                </a:solidFill>
                <a:latin typeface="Cambria" pitchFamily="18" charset="0"/>
                <a:cs typeface="Calibri" pitchFamily="34" charset="0"/>
              </a:rPr>
              <a:t>Önlemek</a:t>
            </a:r>
            <a:endParaRPr lang="tr-TR" sz="1400" i="1" dirty="0">
              <a:solidFill>
                <a:srgbClr val="292929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4" name="Akış Çizelgesi: Belge 43"/>
          <p:cNvSpPr/>
          <p:nvPr/>
        </p:nvSpPr>
        <p:spPr>
          <a:xfrm>
            <a:off x="32056" y="651510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3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8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 PRENSİP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Tehlikeli Hareket ve Tehlikeli Durumların Önlenmesi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İnsanın çalışma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esnasında dikkatsiz bir hareket yapmış olması gerekir ve kazanın asıl nedeni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işbaşında yaptığı bu yanlış davranıştır.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zincirinin üçüncü halkası en zayıf halkadır.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 kazaların önlenmesinde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«Tehlikeli Hareket ve Tehlikeli Durumları»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düzeltmeyi hedef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alır. İSG birinci ve ikinci halkalarda (eğitim ve disiplin yoluyla) etkin sonuç elde edemeyeceğini kabul eder.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PRENSİPLERİ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>
                <a:solidFill>
                  <a:srgbClr val="000000"/>
                </a:solidFill>
                <a:latin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2163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"/>
          <p:cNvSpPr>
            <a:spLocks noChangeArrowheads="1"/>
          </p:cNvSpPr>
          <p:nvPr/>
        </p:nvSpPr>
        <p:spPr bwMode="gray">
          <a:xfrm flipV="1">
            <a:off x="0" y="0"/>
            <a:ext cx="9144000" cy="2632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rot="10800000" wrap="none" lIns="90000" tIns="90000" rIns="72000" bIns="90000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gray">
          <a:xfrm>
            <a:off x="0" y="3524687"/>
            <a:ext cx="9144000" cy="14732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90000" rIns="72000" bIns="90000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20874" y="5805308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1"/>
          <p:cNvSpPr txBox="1">
            <a:spLocks noChangeArrowheads="1"/>
          </p:cNvSpPr>
          <p:nvPr/>
        </p:nvSpPr>
        <p:spPr bwMode="gray">
          <a:xfrm>
            <a:off x="109183" y="220091"/>
            <a:ext cx="893928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ZİNCİRİNİN 5 TEMEL FAKTÖRÜ      YAKLAŞIM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gray">
          <a:xfrm>
            <a:off x="2436504" y="1651437"/>
            <a:ext cx="4248150" cy="4248150"/>
          </a:xfrm>
          <a:prstGeom prst="ellipse">
            <a:avLst/>
          </a:prstGeom>
          <a:solidFill>
            <a:srgbClr val="9DC2EB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gray">
          <a:xfrm>
            <a:off x="2761942" y="2292787"/>
            <a:ext cx="3595687" cy="3594100"/>
          </a:xfrm>
          <a:prstGeom prst="ellipse">
            <a:avLst/>
          </a:prstGeom>
          <a:solidFill>
            <a:srgbClr val="69A2E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gray">
          <a:xfrm>
            <a:off x="3088967" y="2943662"/>
            <a:ext cx="2940050" cy="2940050"/>
          </a:xfrm>
          <a:prstGeom prst="ellipse">
            <a:avLst/>
          </a:prstGeom>
          <a:solidFill>
            <a:srgbClr val="2A79D0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gray">
          <a:xfrm>
            <a:off x="3414404" y="3597712"/>
            <a:ext cx="2287588" cy="2286000"/>
          </a:xfrm>
          <a:prstGeom prst="ellipse">
            <a:avLst/>
          </a:prstGeom>
          <a:solidFill>
            <a:srgbClr val="0061B2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gray">
          <a:xfrm>
            <a:off x="3739842" y="4240650"/>
            <a:ext cx="1635125" cy="1635125"/>
          </a:xfrm>
          <a:prstGeom prst="ellipse">
            <a:avLst/>
          </a:prstGeom>
          <a:solidFill>
            <a:srgbClr val="004074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-3176" y="4616955"/>
            <a:ext cx="5419085" cy="1285231"/>
            <a:chOff x="-3176" y="4016443"/>
            <a:chExt cx="5419085" cy="1285231"/>
          </a:xfrm>
        </p:grpSpPr>
        <p:sp>
          <p:nvSpPr>
            <p:cNvPr id="62" name="Text Box 19"/>
            <p:cNvSpPr txBox="1">
              <a:spLocks noChangeArrowheads="1"/>
            </p:cNvSpPr>
            <p:nvPr/>
          </p:nvSpPr>
          <p:spPr bwMode="gray">
            <a:xfrm>
              <a:off x="3780785" y="4016443"/>
              <a:ext cx="1635124" cy="94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İnsan Tabiat Şartları Karşısında  Zayıftır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«İnsanın Zayıflığı»         %0,5-1</a:t>
              </a:r>
              <a:endParaRPr lang="en-US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gray">
            <a:xfrm rot="10800000">
              <a:off x="49209" y="4475358"/>
              <a:ext cx="4049714" cy="1687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gray">
            <a:xfrm>
              <a:off x="49209" y="4603021"/>
              <a:ext cx="3039757" cy="698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Kazalar tam önlenemez</a:t>
              </a:r>
              <a:r>
                <a:rPr lang="tr-TR" sz="1600" b="1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!</a:t>
              </a:r>
              <a:endParaRPr lang="tr-TR" sz="1600" b="1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 defTabSz="801688">
                <a:spcAft>
                  <a:spcPct val="40000"/>
                </a:spcAft>
              </a:pPr>
              <a:r>
                <a:rPr lang="tr-TR" sz="1200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2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«</a:t>
              </a:r>
              <a:r>
                <a:rPr lang="tr-TR" sz="11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Örneğin</a:t>
              </a:r>
              <a:r>
                <a:rPr lang="tr-TR" sz="1100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, bir pres kazasının temel nedeni, insan bedeninin pres karşısındaki zayıflığıdır</a:t>
              </a:r>
              <a:r>
                <a:rPr lang="tr-TR" sz="11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.»</a:t>
              </a:r>
              <a:endParaRPr lang="tr-TR" sz="16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-3176" y="4261046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3913518" y="3761423"/>
            <a:ext cx="5197784" cy="1740600"/>
            <a:chOff x="3913518" y="3160911"/>
            <a:chExt cx="5197784" cy="1740600"/>
          </a:xfrm>
        </p:grpSpPr>
        <p:sp>
          <p:nvSpPr>
            <p:cNvPr id="61" name="Text Box 19"/>
            <p:cNvSpPr txBox="1">
              <a:spLocks noChangeArrowheads="1"/>
            </p:cNvSpPr>
            <p:nvPr/>
          </p:nvSpPr>
          <p:spPr bwMode="gray">
            <a:xfrm>
              <a:off x="3913518" y="3162014"/>
              <a:ext cx="12668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Kişisel Kusurlar  %0,5-1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gray">
            <a:xfrm>
              <a:off x="6552167" y="3510361"/>
              <a:ext cx="2559135" cy="139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Zayıflığın Kişisel Boyutu Psikososyal ve Çevresel Faktörlere Bağlı 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200" i="1" dirty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Kişisel kusurların ne zaman ortaya çıkacağı bilinemeyeceği için, insanı kusurlu bir varlık olarak kabul eder</a:t>
              </a:r>
              <a:r>
                <a:rPr lang="tr-TR" sz="1200" i="1" dirty="0" smtClean="0">
                  <a:solidFill>
                    <a:srgbClr val="080808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tr-TR" sz="1200" i="1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gray">
            <a:xfrm rot="10800000">
              <a:off x="5227660" y="3406534"/>
              <a:ext cx="3514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8679302" y="3160911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13648" y="3138924"/>
            <a:ext cx="5282251" cy="1052786"/>
            <a:chOff x="13648" y="2538412"/>
            <a:chExt cx="5282251" cy="1052786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gray">
            <a:xfrm>
              <a:off x="3767137" y="2538412"/>
              <a:ext cx="15287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b="1" i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Tehlikeli Hareket Tehlike Durum %98</a:t>
              </a:r>
              <a:endParaRPr lang="en-US" sz="1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gray">
            <a:xfrm>
              <a:off x="62858" y="3098755"/>
              <a:ext cx="238919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Tehlikeli hareket-durumun aynı anda olması</a:t>
              </a:r>
              <a:endPara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gray">
            <a:xfrm rot="10800000">
              <a:off x="176104" y="2890484"/>
              <a:ext cx="3528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3648" y="2674893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4117974" y="2336234"/>
            <a:ext cx="5083175" cy="950042"/>
            <a:chOff x="4117974" y="1749370"/>
            <a:chExt cx="5083175" cy="950042"/>
          </a:xfrm>
        </p:grpSpPr>
        <p:sp>
          <p:nvSpPr>
            <p:cNvPr id="59" name="Text Box 19"/>
            <p:cNvSpPr txBox="1">
              <a:spLocks noChangeArrowheads="1"/>
            </p:cNvSpPr>
            <p:nvPr/>
          </p:nvSpPr>
          <p:spPr bwMode="gray">
            <a:xfrm>
              <a:off x="4117974" y="1887537"/>
              <a:ext cx="93821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Kaza Olayı</a:t>
              </a:r>
              <a:endParaRPr lang="en-US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gray">
            <a:xfrm rot="10800000">
              <a:off x="5173068" y="1974895"/>
              <a:ext cx="3514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gray">
            <a:xfrm>
              <a:off x="6572250" y="2206969"/>
              <a:ext cx="262889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Zarar-Hasar oluşmamış       «Ramak Kala Olay»</a:t>
              </a:r>
              <a:endParaRPr lang="en-US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663219" y="1749370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4763" y="1708819"/>
            <a:ext cx="5107339" cy="916405"/>
            <a:chOff x="4763" y="1108307"/>
            <a:chExt cx="5107339" cy="916405"/>
          </a:xfrm>
        </p:grpSpPr>
        <p:sp>
          <p:nvSpPr>
            <p:cNvPr id="58" name="Text Box 19"/>
            <p:cNvSpPr txBox="1">
              <a:spLocks noChangeArrowheads="1"/>
            </p:cNvSpPr>
            <p:nvPr/>
          </p:nvSpPr>
          <p:spPr bwMode="gray">
            <a:xfrm>
              <a:off x="3989740" y="1186832"/>
              <a:ext cx="11223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4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Zarar-Hasar  «Kişi-İşletme»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09183" y="1532269"/>
              <a:ext cx="24207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Yaralanmanın (zarar/hasar) meydana gelmesi </a:t>
              </a:r>
              <a:endParaRPr lang="en-US" sz="1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gray">
            <a:xfrm rot="10800000">
              <a:off x="35788" y="1365250"/>
              <a:ext cx="38520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763" y="1108307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gray">
          <a:xfrm>
            <a:off x="46328" y="867791"/>
            <a:ext cx="8971965" cy="58674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Kaza zincirini oluşturan halkalardan biri olmadıkça diğeri oluşmaz ve kaza meydana gelmez!</a:t>
            </a:r>
            <a:endParaRPr lang="en-US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E:\Taş yapı\03-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86" y="288331"/>
            <a:ext cx="431063" cy="4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Akış Çizelgesi: Belge 4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0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PRENSİP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kazalarının  %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88’ini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tehlikeli hareket, %10’u tehlikeli durum, %2’si sebebi kaçınılmaz ve bilinmeyen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nedendir.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iş güvenliği önlemlerinde, tehlikeli hareket ve tehlikeli durumların önemli olduğunu göstermektedir.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PRENSİPLERİ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mbria" pitchFamily="18" charset="0"/>
              </a:rPr>
              <a:t>2</a:t>
            </a:r>
            <a:endParaRPr lang="tr-TR" sz="28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Akış Çizelgesi: Belge 20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42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/>
          <p:cNvSpPr>
            <a:spLocks noChangeArrowheads="1"/>
          </p:cNvSpPr>
          <p:nvPr/>
        </p:nvSpPr>
        <p:spPr bwMode="gray">
          <a:xfrm>
            <a:off x="50890" y="1042679"/>
            <a:ext cx="4521110" cy="360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1C2C3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b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TEHLİKELİ HAREKETLER (%88)</a:t>
            </a:r>
            <a:endParaRPr lang="tr-TR" b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50890" y="1403042"/>
            <a:ext cx="4521110" cy="53025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hareket </a:t>
            </a: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tamamen 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çalışanlara bağlı ve iş kazası yaptıran durumlardır. (Kişinin bilgisizliği, tecrübesinin yetersizliği, dikkatsiz olması, o anki psikolojik durumu, bana bir şey olmaz düşüncesi vb</a:t>
            </a: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.)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«Tehlikeli </a:t>
            </a:r>
            <a:r>
              <a: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davranışa karşı her türlü teknik tedbir alınmışsa kaza ihtimali sıfır olacaktır</a:t>
            </a:r>
            <a:r>
              <a:rPr lang="tr-TR" sz="14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2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2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(vaziyet alma)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Gereksiz şekilde hızlı çalışma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 donanımını kullanılmaz hale getirme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Alet ve makineleri tehlikeli şekilde kullanma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taşıma, yükleme, istifleme yapma,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</a:t>
            </a:r>
            <a:r>
              <a:rPr lang="en-US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yerlerde </a:t>
            </a: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</a:t>
            </a:r>
            <a:endParaRPr lang="tr-TR" sz="16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Şaşırma</a:t>
            </a:r>
            <a:r>
              <a:rPr lang="en-US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kızgınlık, üzgün</a:t>
            </a: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telaş, </a:t>
            </a: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şaka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laşma</a:t>
            </a:r>
          </a:p>
          <a:p>
            <a:pPr marL="252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en-US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kullanmama</a:t>
            </a:r>
            <a:endParaRPr lang="en-US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en-US" sz="20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4672011" y="1042679"/>
            <a:ext cx="4405951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88000" tIns="0" rIns="0" bIns="0" anchor="ctr"/>
          <a:lstStyle/>
          <a:p>
            <a:pPr defTabSz="801688" eaLnBrk="0" hangingPunct="0"/>
            <a:r>
              <a:rPr lang="tr-TR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TEHLİKELİ DURUMLAR (10)</a:t>
            </a:r>
            <a:endParaRPr lang="tr-TR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4672013" y="1403041"/>
            <a:ext cx="4405028" cy="530255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72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durum ise daha çok işyerinin olumsuz şartlarına (kullanılan alet ve makinelerden gibi) çok az bir kısmı da çalışanlara bağlı durumlardır.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«Tehlikeli durumun olduğu bilinen bir ortamda çok dikkatli davranılır ve hiçbir riskli davranışta bulunulmazsa kaza ihtimali de çok düşük olur</a:t>
            </a:r>
            <a:r>
              <a:rPr lang="tr-TR" sz="14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72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4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Kusurlu alet, makine, techizat kullanma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yapılmış alet ve makineler 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KKD’lerin olmaması nedeniyle kullanmama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 bakımsız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bina, alet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makine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ve/veya fazla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aydınlatma </a:t>
            </a:r>
            <a:endParaRPr lang="tr-TR" sz="16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 ve/veya fazla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havalandırma </a:t>
            </a:r>
            <a:endParaRPr lang="tr-TR" sz="1600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Emniyetsiz yöntem ve şartlar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olmayan KKD kullanma</a:t>
            </a: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i="1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TEHLİKELİ HAREKETLER – DURUMUNLAR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29625" y="643407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3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PRENSİP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Tehlikeli Hareketlerin Nedenleri?</a:t>
            </a:r>
          </a:p>
          <a:p>
            <a:pPr marL="4572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İşçinin şahsi kusurları (dikkatsizlik, laubalilik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,…) </a:t>
            </a:r>
          </a:p>
          <a:p>
            <a:pPr marL="4572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ustalık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yetersizliği</a:t>
            </a:r>
          </a:p>
          <a:p>
            <a:pPr marL="4572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Uygunsuz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mekanik şartlar ve fiziki çevre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2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önce güvensiz koşullar oluşturmakta, sonrada bu koşullar nedeniyle kaza yapmakta veya meslek hastalığına yakalanmaktadır. Kaza kusur oranlarının belirlenmesinde tehlikeli hareketlerin nedenleri incelenmelidir.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PRENSİPLERİ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mbria" pitchFamily="18" charset="0"/>
              </a:rPr>
              <a:t>3</a:t>
            </a:r>
            <a:endParaRPr lang="tr-TR" sz="28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44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Kültür Tanımı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2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Güvenliği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emniyeti tehdit edebilecek davranış veya uygulamalarla bunların yer aldığı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kullanım ya da etki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alanında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bulunan canlıların veya nesnelerin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zararını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aza indirmeyi amaçlayan,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…güvenlik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veya emniyete öncelik veren algılar, inançlar, tutumlar, kurallar, roller, sosyal, teknik ve politik uygulamalarla, yetkinlikler ve sorumluluk hislerinin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bütünüdür.”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Akış Çizelgesi: Belge 34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34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6131925" y="2154595"/>
            <a:ext cx="2858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ustalık yetersizliği</a:t>
            </a:r>
            <a:endParaRPr lang="en-GB" sz="2000" b="1" i="1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6" name="Text Box 44"/>
          <p:cNvSpPr txBox="1">
            <a:spLocks noChangeArrowheads="1"/>
          </p:cNvSpPr>
          <p:nvPr/>
        </p:nvSpPr>
        <p:spPr bwMode="auto">
          <a:xfrm>
            <a:off x="0" y="1699568"/>
            <a:ext cx="29734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000" b="1" i="1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İşçinin</a:t>
            </a:r>
            <a:r>
              <a:rPr lang="tr-TR" sz="2000" i="1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şahsi kusurları                   </a:t>
            </a:r>
            <a:r>
              <a:rPr lang="tr-TR" sz="2000" i="1" dirty="0">
                <a:solidFill>
                  <a:srgbClr val="292929"/>
                </a:solidFill>
                <a:latin typeface="Calibri" pitchFamily="34" charset="0"/>
                <a:cs typeface="Calibri" pitchFamily="34" charset="0"/>
              </a:rPr>
              <a:t>«dikkatsizlik, laubalilik, umursamazlık»</a:t>
            </a:r>
            <a:endParaRPr lang="tr-TR" sz="2000" i="1" dirty="0" smtClean="0">
              <a:solidFill>
                <a:srgbClr val="29292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78" name="Freeform 6"/>
          <p:cNvSpPr>
            <a:spLocks/>
          </p:cNvSpPr>
          <p:nvPr/>
        </p:nvSpPr>
        <p:spPr bwMode="gray">
          <a:xfrm rot="3600000">
            <a:off x="3702050" y="3108325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79" name="Freeform 7"/>
          <p:cNvSpPr>
            <a:spLocks/>
          </p:cNvSpPr>
          <p:nvPr/>
        </p:nvSpPr>
        <p:spPr bwMode="gray">
          <a:xfrm rot="3600000">
            <a:off x="2734469" y="1605756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0" name="Freeform 8"/>
          <p:cNvSpPr>
            <a:spLocks/>
          </p:cNvSpPr>
          <p:nvPr/>
        </p:nvSpPr>
        <p:spPr bwMode="gray">
          <a:xfrm rot="3600000">
            <a:off x="4019550" y="2255838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1" name="Freeform 9"/>
          <p:cNvSpPr>
            <a:spLocks/>
          </p:cNvSpPr>
          <p:nvPr/>
        </p:nvSpPr>
        <p:spPr bwMode="gray">
          <a:xfrm rot="7200000">
            <a:off x="4496594" y="2107406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2" name="Freeform 10"/>
          <p:cNvSpPr>
            <a:spLocks/>
          </p:cNvSpPr>
          <p:nvPr/>
        </p:nvSpPr>
        <p:spPr bwMode="gray">
          <a:xfrm rot="7200000">
            <a:off x="3824288" y="3163887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3" name="Freeform 11"/>
          <p:cNvSpPr>
            <a:spLocks/>
          </p:cNvSpPr>
          <p:nvPr/>
        </p:nvSpPr>
        <p:spPr bwMode="gray">
          <a:xfrm rot="7200000">
            <a:off x="2733675" y="2606676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gray">
          <a:xfrm>
            <a:off x="3870325" y="2803525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 dirty="0">
              <a:solidFill>
                <a:srgbClr val="000000"/>
              </a:solidFill>
            </a:endParaRPr>
          </a:p>
        </p:txBody>
      </p:sp>
      <p:sp>
        <p:nvSpPr>
          <p:cNvPr id="233485" name="Text Box 20"/>
          <p:cNvSpPr txBox="1">
            <a:spLocks noChangeArrowheads="1"/>
          </p:cNvSpPr>
          <p:nvPr/>
        </p:nvSpPr>
        <p:spPr bwMode="auto">
          <a:xfrm>
            <a:off x="3851275" y="3041650"/>
            <a:ext cx="142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Hareketlerin      Nedenleri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3486" name="Line 40"/>
          <p:cNvSpPr>
            <a:spLocks noChangeShapeType="1"/>
          </p:cNvSpPr>
          <p:nvPr/>
        </p:nvSpPr>
        <p:spPr bwMode="auto">
          <a:xfrm flipH="1">
            <a:off x="0" y="2627313"/>
            <a:ext cx="2874962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3487" name="Line 41"/>
          <p:cNvSpPr>
            <a:spLocks noChangeShapeType="1"/>
          </p:cNvSpPr>
          <p:nvPr/>
        </p:nvSpPr>
        <p:spPr bwMode="auto">
          <a:xfrm flipH="1">
            <a:off x="6131925" y="2532063"/>
            <a:ext cx="288925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3569" name="Rectangle 12"/>
          <p:cNvSpPr>
            <a:spLocks noChangeArrowheads="1"/>
          </p:cNvSpPr>
          <p:nvPr/>
        </p:nvSpPr>
        <p:spPr bwMode="gray">
          <a:xfrm>
            <a:off x="238125" y="668338"/>
            <a:ext cx="8520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33491" name="Text Box 6"/>
          <p:cNvSpPr txBox="1">
            <a:spLocks noChangeArrowheads="1"/>
          </p:cNvSpPr>
          <p:nvPr/>
        </p:nvSpPr>
        <p:spPr bwMode="auto">
          <a:xfrm>
            <a:off x="1619251" y="5668368"/>
            <a:ext cx="297497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İşyerinin fiziki yetersizlikleri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       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Uygunsuz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ekanik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oşullar</a:t>
            </a:r>
            <a:endParaRPr lang="en-GB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4622800" y="5386388"/>
            <a:ext cx="0" cy="1022516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85" y="2516189"/>
            <a:ext cx="2147490" cy="2147490"/>
          </a:xfrm>
          <a:prstGeom prst="rect">
            <a:avLst/>
          </a:prstGeom>
        </p:spPr>
      </p:pic>
      <p:pic>
        <p:nvPicPr>
          <p:cNvPr id="928772" name="Picture 4" descr="C:\Users\ahmet\Desktop\icontexto-user-web20-mysp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803525"/>
            <a:ext cx="2212976" cy="2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TEHLİKELİ HAREKETLERİN NEDENLERİ  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652731" y="5039019"/>
            <a:ext cx="2605835" cy="1341778"/>
            <a:chOff x="4652731" y="5039019"/>
            <a:chExt cx="2605835" cy="1341778"/>
          </a:xfrm>
        </p:grpSpPr>
        <p:pic>
          <p:nvPicPr>
            <p:cNvPr id="3074" name="Picture 2" descr="D:\DOKTOR\1-ISTANBULUZMAN\1-EĞİTİM KURUMU\1. İstanbuluzman\2-RESİMLER\Ev-Konut-Fabrika\buildin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22825" y="5039019"/>
              <a:ext cx="1735741" cy="1341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DOKTOR\1-ISTANBULUZMAN\1-EĞİTİM KURUMU\1. İstanbuluzman\2-RESİMLER\Ev-Konut-Fabrika\diagram-0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731" y="5262563"/>
              <a:ext cx="1089171" cy="108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24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PRENSİP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 Sonucu Meydana Gelecek Zararın Büyüklüğü Kestirilemez, Bu Tamamen Tesadüflere Bağlıdır.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İSG’nin yaptığı faaliyetlerdeki amacının;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kazayı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 atlatmak değil, kazayı meydana getiren sebepleri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ortadan kaldırılmaya dönük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olması gerektiğini söylemektedir.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PRENSİPLERİ</a:t>
            </a:r>
          </a:p>
        </p:txBody>
      </p:sp>
      <p:pic>
        <p:nvPicPr>
          <p:cNvPr id="19" name="Picture 3" descr="D:\DOKTOR\1-ISTANBULUZMAN\1-EĞİTİM KURUMU\1. İstanbuluzman\2-RESİMLER\Meslekler\pati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54" y="4795282"/>
            <a:ext cx="1723373" cy="17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mbria" pitchFamily="18" charset="0"/>
              </a:rPr>
              <a:t>4</a:t>
            </a:r>
            <a:endParaRPr lang="tr-TR" sz="28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5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418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338" y="4845050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48418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7"/>
          <p:cNvSpPr txBox="1">
            <a:spLocks noChangeArrowheads="1"/>
          </p:cNvSpPr>
          <p:nvPr/>
        </p:nvSpPr>
        <p:spPr bwMode="gray">
          <a:xfrm>
            <a:off x="88900" y="593725"/>
            <a:ext cx="8988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OLUŞAN</a:t>
            </a:r>
            <a:r>
              <a:rPr lang="tr-TR" sz="32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ZARAR</a:t>
            </a:r>
            <a:endParaRPr lang="de-DE" sz="3200" b="1" dirty="0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66725" y="3189288"/>
            <a:ext cx="8205788" cy="1771650"/>
            <a:chOff x="294" y="2009"/>
            <a:chExt cx="5169" cy="1116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128" y="2771"/>
              <a:ext cx="1548" cy="354"/>
              <a:chOff x="2144" y="2775"/>
              <a:chExt cx="1516" cy="346"/>
            </a:xfrm>
          </p:grpSpPr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2144" y="2847"/>
                <a:ext cx="1516" cy="27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550" y="80"/>
                  </a:cxn>
                  <a:cxn ang="0">
                    <a:pos x="758" y="14"/>
                  </a:cxn>
                  <a:cxn ang="0">
                    <a:pos x="706" y="0"/>
                  </a:cxn>
                  <a:cxn ang="0">
                    <a:pos x="347" y="71"/>
                  </a:cxn>
                  <a:cxn ang="0">
                    <a:pos x="53" y="13"/>
                  </a:cxn>
                  <a:cxn ang="0">
                    <a:pos x="0" y="26"/>
                  </a:cxn>
                </a:cxnLst>
                <a:rect l="0" t="0" r="r" b="b"/>
                <a:pathLst>
                  <a:path w="758" h="137">
                    <a:moveTo>
                      <a:pt x="0" y="26"/>
                    </a:moveTo>
                    <a:cubicBezTo>
                      <a:pt x="0" y="26"/>
                      <a:pt x="201" y="137"/>
                      <a:pt x="550" y="80"/>
                    </a:cubicBezTo>
                    <a:cubicBezTo>
                      <a:pt x="550" y="80"/>
                      <a:pt x="647" y="64"/>
                      <a:pt x="758" y="14"/>
                    </a:cubicBezTo>
                    <a:cubicBezTo>
                      <a:pt x="706" y="0"/>
                      <a:pt x="706" y="0"/>
                      <a:pt x="706" y="0"/>
                    </a:cubicBezTo>
                    <a:cubicBezTo>
                      <a:pt x="706" y="0"/>
                      <a:pt x="631" y="64"/>
                      <a:pt x="347" y="71"/>
                    </a:cubicBezTo>
                    <a:cubicBezTo>
                      <a:pt x="347" y="71"/>
                      <a:pt x="167" y="75"/>
                      <a:pt x="53" y="13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90BA45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2250" y="2775"/>
                <a:ext cx="1318" cy="226"/>
              </a:xfrm>
              <a:custGeom>
                <a:avLst/>
                <a:gdLst/>
                <a:ahLst/>
                <a:cxnLst>
                  <a:cxn ang="0">
                    <a:pos x="48" y="1"/>
                  </a:cxn>
                  <a:cxn ang="0">
                    <a:pos x="296" y="36"/>
                  </a:cxn>
                  <a:cxn ang="0">
                    <a:pos x="577" y="0"/>
                  </a:cxn>
                  <a:cxn ang="0">
                    <a:pos x="659" y="36"/>
                  </a:cxn>
                  <a:cxn ang="0">
                    <a:pos x="289" y="111"/>
                  </a:cxn>
                  <a:cxn ang="0">
                    <a:pos x="0" y="50"/>
                  </a:cxn>
                  <a:cxn ang="0">
                    <a:pos x="47" y="33"/>
                  </a:cxn>
                  <a:cxn ang="0">
                    <a:pos x="48" y="1"/>
                  </a:cxn>
                </a:cxnLst>
                <a:rect l="0" t="0" r="r" b="b"/>
                <a:pathLst>
                  <a:path w="659" h="113">
                    <a:moveTo>
                      <a:pt x="48" y="1"/>
                    </a:moveTo>
                    <a:cubicBezTo>
                      <a:pt x="48" y="1"/>
                      <a:pt x="162" y="37"/>
                      <a:pt x="296" y="36"/>
                    </a:cubicBezTo>
                    <a:cubicBezTo>
                      <a:pt x="296" y="36"/>
                      <a:pt x="443" y="35"/>
                      <a:pt x="577" y="0"/>
                    </a:cubicBezTo>
                    <a:cubicBezTo>
                      <a:pt x="577" y="0"/>
                      <a:pt x="650" y="40"/>
                      <a:pt x="659" y="36"/>
                    </a:cubicBezTo>
                    <a:cubicBezTo>
                      <a:pt x="659" y="36"/>
                      <a:pt x="567" y="109"/>
                      <a:pt x="289" y="111"/>
                    </a:cubicBezTo>
                    <a:cubicBezTo>
                      <a:pt x="289" y="111"/>
                      <a:pt x="128" y="113"/>
                      <a:pt x="0" y="50"/>
                    </a:cubicBezTo>
                    <a:cubicBezTo>
                      <a:pt x="0" y="50"/>
                      <a:pt x="29" y="46"/>
                      <a:pt x="47" y="33"/>
                    </a:cubicBezTo>
                    <a:cubicBezTo>
                      <a:pt x="48" y="1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6B9B1A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4" y="2203"/>
              <a:ext cx="2050" cy="362"/>
            </a:xfrm>
            <a:custGeom>
              <a:avLst/>
              <a:gdLst/>
              <a:ahLst/>
              <a:cxnLst>
                <a:cxn ang="0">
                  <a:pos x="1024" y="103"/>
                </a:cxn>
                <a:cxn ang="0">
                  <a:pos x="510" y="173"/>
                </a:cxn>
                <a:cxn ang="0">
                  <a:pos x="1" y="78"/>
                </a:cxn>
                <a:cxn ang="0">
                  <a:pos x="515" y="6"/>
                </a:cxn>
                <a:cxn ang="0">
                  <a:pos x="1024" y="103"/>
                </a:cxn>
              </a:cxnLst>
              <a:rect l="0" t="0" r="r" b="b"/>
              <a:pathLst>
                <a:path w="1025" h="181">
                  <a:moveTo>
                    <a:pt x="1024" y="103"/>
                  </a:moveTo>
                  <a:cubicBezTo>
                    <a:pt x="1023" y="148"/>
                    <a:pt x="794" y="181"/>
                    <a:pt x="510" y="173"/>
                  </a:cubicBezTo>
                  <a:cubicBezTo>
                    <a:pt x="228" y="167"/>
                    <a:pt x="0" y="124"/>
                    <a:pt x="1" y="78"/>
                  </a:cubicBezTo>
                  <a:cubicBezTo>
                    <a:pt x="2" y="31"/>
                    <a:pt x="233" y="0"/>
                    <a:pt x="515" y="6"/>
                  </a:cubicBezTo>
                  <a:cubicBezTo>
                    <a:pt x="797" y="13"/>
                    <a:pt x="1025" y="56"/>
                    <a:pt x="1024" y="103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6" y="2346"/>
              <a:ext cx="2074" cy="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300" y="284"/>
                </a:cxn>
                <a:cxn ang="0">
                  <a:pos x="1023" y="243"/>
                </a:cxn>
                <a:cxn ang="0">
                  <a:pos x="1023" y="25"/>
                </a:cxn>
                <a:cxn ang="0">
                  <a:pos x="640" y="95"/>
                </a:cxn>
                <a:cxn ang="0">
                  <a:pos x="24" y="26"/>
                </a:cxn>
                <a:cxn ang="0">
                  <a:pos x="0" y="0"/>
                </a:cxn>
              </a:cxnLst>
              <a:rect l="0" t="0" r="r" b="b"/>
              <a:pathLst>
                <a:path w="1037" h="300">
                  <a:moveTo>
                    <a:pt x="0" y="0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69" y="267"/>
                    <a:pt x="300" y="284"/>
                  </a:cubicBezTo>
                  <a:cubicBezTo>
                    <a:pt x="532" y="300"/>
                    <a:pt x="926" y="298"/>
                    <a:pt x="1023" y="243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5"/>
                    <a:pt x="640" y="95"/>
                  </a:cubicBezTo>
                  <a:cubicBezTo>
                    <a:pt x="243" y="104"/>
                    <a:pt x="31" y="38"/>
                    <a:pt x="24" y="26"/>
                  </a:cubicBezTo>
                  <a:cubicBezTo>
                    <a:pt x="24" y="26"/>
                    <a:pt x="12" y="21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22" y="2235"/>
              <a:ext cx="1800" cy="283"/>
            </a:xfrm>
            <a:custGeom>
              <a:avLst/>
              <a:gdLst/>
              <a:ahLst/>
              <a:cxnLst>
                <a:cxn ang="0">
                  <a:pos x="899" y="81"/>
                </a:cxn>
                <a:cxn ang="0">
                  <a:pos x="449" y="136"/>
                </a:cxn>
                <a:cxn ang="0">
                  <a:pos x="1" y="60"/>
                </a:cxn>
                <a:cxn ang="0">
                  <a:pos x="451" y="6"/>
                </a:cxn>
                <a:cxn ang="0">
                  <a:pos x="899" y="81"/>
                </a:cxn>
              </a:cxnLst>
              <a:rect l="0" t="0" r="r" b="b"/>
              <a:pathLst>
                <a:path w="900" h="142">
                  <a:moveTo>
                    <a:pt x="899" y="81"/>
                  </a:moveTo>
                  <a:cubicBezTo>
                    <a:pt x="898" y="117"/>
                    <a:pt x="697" y="142"/>
                    <a:pt x="449" y="136"/>
                  </a:cubicBezTo>
                  <a:cubicBezTo>
                    <a:pt x="201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9" y="81"/>
                  </a:cubicBezTo>
                </a:path>
              </a:pathLst>
            </a:custGeom>
            <a:gradFill rotWithShape="1">
              <a:gsLst>
                <a:gs pos="0">
                  <a:srgbClr val="C5C5C5"/>
                </a:gs>
                <a:gs pos="100000">
                  <a:srgbClr val="9D9D9D"/>
                </a:gs>
              </a:gsLst>
              <a:lin ang="0" scaled="1"/>
            </a:gra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391" y="2201"/>
              <a:ext cx="2050" cy="356"/>
            </a:xfrm>
            <a:custGeom>
              <a:avLst/>
              <a:gdLst/>
              <a:ahLst/>
              <a:cxnLst>
                <a:cxn ang="0">
                  <a:pos x="1023" y="102"/>
                </a:cxn>
                <a:cxn ang="0">
                  <a:pos x="510" y="171"/>
                </a:cxn>
                <a:cxn ang="0">
                  <a:pos x="1" y="77"/>
                </a:cxn>
                <a:cxn ang="0">
                  <a:pos x="515" y="6"/>
                </a:cxn>
                <a:cxn ang="0">
                  <a:pos x="1023" y="102"/>
                </a:cxn>
              </a:cxnLst>
              <a:rect l="0" t="0" r="r" b="b"/>
              <a:pathLst>
                <a:path w="1025" h="178">
                  <a:moveTo>
                    <a:pt x="1023" y="102"/>
                  </a:moveTo>
                  <a:cubicBezTo>
                    <a:pt x="1022" y="146"/>
                    <a:pt x="793" y="178"/>
                    <a:pt x="510" y="171"/>
                  </a:cubicBezTo>
                  <a:cubicBezTo>
                    <a:pt x="228" y="165"/>
                    <a:pt x="0" y="123"/>
                    <a:pt x="1" y="77"/>
                  </a:cubicBezTo>
                  <a:cubicBezTo>
                    <a:pt x="2" y="31"/>
                    <a:pt x="232" y="0"/>
                    <a:pt x="515" y="6"/>
                  </a:cubicBezTo>
                  <a:cubicBezTo>
                    <a:pt x="797" y="13"/>
                    <a:pt x="1025" y="56"/>
                    <a:pt x="1023" y="102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389" y="2339"/>
              <a:ext cx="2074" cy="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5"/>
                </a:cxn>
                <a:cxn ang="0">
                  <a:pos x="300" y="289"/>
                </a:cxn>
                <a:cxn ang="0">
                  <a:pos x="1023" y="248"/>
                </a:cxn>
                <a:cxn ang="0">
                  <a:pos x="1023" y="25"/>
                </a:cxn>
                <a:cxn ang="0">
                  <a:pos x="640" y="97"/>
                </a:cxn>
                <a:cxn ang="0">
                  <a:pos x="24" y="27"/>
                </a:cxn>
                <a:cxn ang="0">
                  <a:pos x="0" y="0"/>
                </a:cxn>
              </a:cxnLst>
              <a:rect l="0" t="0" r="r" b="b"/>
              <a:pathLst>
                <a:path w="1037" h="306">
                  <a:moveTo>
                    <a:pt x="0" y="0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69" y="272"/>
                    <a:pt x="300" y="289"/>
                  </a:cubicBezTo>
                  <a:cubicBezTo>
                    <a:pt x="532" y="306"/>
                    <a:pt x="926" y="304"/>
                    <a:pt x="1023" y="248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7"/>
                    <a:pt x="640" y="97"/>
                  </a:cubicBezTo>
                  <a:cubicBezTo>
                    <a:pt x="243" y="106"/>
                    <a:pt x="31" y="39"/>
                    <a:pt x="24" y="27"/>
                  </a:cubicBezTo>
                  <a:cubicBezTo>
                    <a:pt x="24" y="27"/>
                    <a:pt x="12" y="22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08" y="2239"/>
              <a:ext cx="1801" cy="284"/>
            </a:xfrm>
            <a:custGeom>
              <a:avLst/>
              <a:gdLst/>
              <a:ahLst/>
              <a:cxnLst>
                <a:cxn ang="0">
                  <a:pos x="898" y="81"/>
                </a:cxn>
                <a:cxn ang="0">
                  <a:pos x="448" y="136"/>
                </a:cxn>
                <a:cxn ang="0">
                  <a:pos x="1" y="60"/>
                </a:cxn>
                <a:cxn ang="0">
                  <a:pos x="451" y="6"/>
                </a:cxn>
                <a:cxn ang="0">
                  <a:pos x="898" y="81"/>
                </a:cxn>
              </a:cxnLst>
              <a:rect l="0" t="0" r="r" b="b"/>
              <a:pathLst>
                <a:path w="900" h="142">
                  <a:moveTo>
                    <a:pt x="898" y="81"/>
                  </a:moveTo>
                  <a:cubicBezTo>
                    <a:pt x="897" y="117"/>
                    <a:pt x="696" y="142"/>
                    <a:pt x="448" y="136"/>
                  </a:cubicBezTo>
                  <a:cubicBezTo>
                    <a:pt x="200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8" y="81"/>
                  </a:cubicBezTo>
                </a:path>
              </a:pathLst>
            </a:custGeom>
            <a:gradFill>
              <a:gsLst>
                <a:gs pos="0">
                  <a:srgbClr val="E0E0D6"/>
                </a:gs>
                <a:gs pos="50000">
                  <a:srgbClr val="FFFFFF"/>
                </a:gs>
                <a:gs pos="100000">
                  <a:srgbClr val="E0E0D6"/>
                </a:gs>
              </a:gsLst>
              <a:lin ang="0" scaled="1"/>
            </a:gra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846" y="2117"/>
              <a:ext cx="2012" cy="379"/>
            </a:xfrm>
            <a:custGeom>
              <a:avLst/>
              <a:gdLst/>
              <a:ahLst/>
              <a:cxnLst>
                <a:cxn ang="0">
                  <a:pos x="973" y="172"/>
                </a:cxn>
                <a:cxn ang="0">
                  <a:pos x="1006" y="177"/>
                </a:cxn>
                <a:cxn ang="0">
                  <a:pos x="538" y="12"/>
                </a:cxn>
                <a:cxn ang="0">
                  <a:pos x="0" y="187"/>
                </a:cxn>
                <a:cxn ang="0">
                  <a:pos x="61" y="182"/>
                </a:cxn>
                <a:cxn ang="0">
                  <a:pos x="437" y="35"/>
                </a:cxn>
                <a:cxn ang="0">
                  <a:pos x="940" y="166"/>
                </a:cxn>
                <a:cxn ang="0">
                  <a:pos x="973" y="172"/>
                </a:cxn>
              </a:cxnLst>
              <a:rect l="0" t="0" r="r" b="b"/>
              <a:pathLst>
                <a:path w="1006" h="190">
                  <a:moveTo>
                    <a:pt x="973" y="172"/>
                  </a:moveTo>
                  <a:cubicBezTo>
                    <a:pt x="982" y="173"/>
                    <a:pt x="1006" y="177"/>
                    <a:pt x="1006" y="177"/>
                  </a:cubicBezTo>
                  <a:cubicBezTo>
                    <a:pt x="861" y="2"/>
                    <a:pt x="538" y="12"/>
                    <a:pt x="538" y="12"/>
                  </a:cubicBezTo>
                  <a:cubicBezTo>
                    <a:pt x="100" y="0"/>
                    <a:pt x="0" y="187"/>
                    <a:pt x="0" y="187"/>
                  </a:cubicBezTo>
                  <a:cubicBezTo>
                    <a:pt x="24" y="190"/>
                    <a:pt x="61" y="182"/>
                    <a:pt x="61" y="182"/>
                  </a:cubicBezTo>
                  <a:cubicBezTo>
                    <a:pt x="189" y="47"/>
                    <a:pt x="437" y="35"/>
                    <a:pt x="437" y="35"/>
                  </a:cubicBezTo>
                  <a:cubicBezTo>
                    <a:pt x="850" y="25"/>
                    <a:pt x="940" y="166"/>
                    <a:pt x="940" y="166"/>
                  </a:cubicBezTo>
                  <a:cubicBezTo>
                    <a:pt x="940" y="166"/>
                    <a:pt x="965" y="171"/>
                    <a:pt x="973" y="172"/>
                  </a:cubicBezTo>
                  <a:close/>
                </a:path>
              </a:pathLst>
            </a:custGeom>
            <a:solidFill>
              <a:srgbClr val="B2CF7D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86" y="2009"/>
              <a:ext cx="2172" cy="502"/>
            </a:xfrm>
            <a:custGeom>
              <a:avLst/>
              <a:gdLst/>
              <a:ahLst/>
              <a:cxnLst>
                <a:cxn ang="0">
                  <a:pos x="92" y="244"/>
                </a:cxn>
                <a:cxn ang="0">
                  <a:pos x="460" y="78"/>
                </a:cxn>
                <a:cxn ang="0">
                  <a:pos x="1067" y="228"/>
                </a:cxn>
                <a:cxn ang="0">
                  <a:pos x="1086" y="231"/>
                </a:cxn>
                <a:cxn ang="0">
                  <a:pos x="1073" y="211"/>
                </a:cxn>
                <a:cxn ang="0">
                  <a:pos x="518" y="0"/>
                </a:cxn>
                <a:cxn ang="0">
                  <a:pos x="0" y="207"/>
                </a:cxn>
                <a:cxn ang="0">
                  <a:pos x="13" y="248"/>
                </a:cxn>
                <a:cxn ang="0">
                  <a:pos x="92" y="244"/>
                </a:cxn>
              </a:cxnLst>
              <a:rect l="0" t="0" r="r" b="b"/>
              <a:pathLst>
                <a:path w="1086" h="251">
                  <a:moveTo>
                    <a:pt x="92" y="244"/>
                  </a:moveTo>
                  <a:cubicBezTo>
                    <a:pt x="92" y="244"/>
                    <a:pt x="140" y="113"/>
                    <a:pt x="460" y="78"/>
                  </a:cubicBezTo>
                  <a:cubicBezTo>
                    <a:pt x="460" y="78"/>
                    <a:pt x="946" y="27"/>
                    <a:pt x="1067" y="228"/>
                  </a:cubicBezTo>
                  <a:cubicBezTo>
                    <a:pt x="1072" y="229"/>
                    <a:pt x="1085" y="231"/>
                    <a:pt x="1086" y="231"/>
                  </a:cubicBezTo>
                  <a:cubicBezTo>
                    <a:pt x="1083" y="224"/>
                    <a:pt x="1079" y="218"/>
                    <a:pt x="1073" y="211"/>
                  </a:cubicBezTo>
                  <a:cubicBezTo>
                    <a:pt x="970" y="85"/>
                    <a:pt x="799" y="0"/>
                    <a:pt x="518" y="0"/>
                  </a:cubicBezTo>
                  <a:cubicBezTo>
                    <a:pt x="237" y="0"/>
                    <a:pt x="6" y="103"/>
                    <a:pt x="0" y="207"/>
                  </a:cubicBezTo>
                  <a:cubicBezTo>
                    <a:pt x="0" y="220"/>
                    <a:pt x="4" y="234"/>
                    <a:pt x="13" y="248"/>
                  </a:cubicBezTo>
                  <a:cubicBezTo>
                    <a:pt x="17" y="248"/>
                    <a:pt x="52" y="251"/>
                    <a:pt x="92" y="244"/>
                  </a:cubicBezTo>
                </a:path>
              </a:pathLst>
            </a:custGeom>
            <a:solidFill>
              <a:srgbClr val="6B9B1A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 Box 19"/>
          <p:cNvSpPr txBox="1">
            <a:spLocks noChangeArrowheads="1"/>
          </p:cNvSpPr>
          <p:nvPr/>
        </p:nvSpPr>
        <p:spPr bwMode="gray">
          <a:xfrm>
            <a:off x="733425" y="3659188"/>
            <a:ext cx="2016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4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Kolayca Önlenir</a:t>
            </a:r>
            <a:endParaRPr lang="de-DE" sz="1400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gray">
          <a:xfrm>
            <a:off x="3960813" y="3883025"/>
            <a:ext cx="100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Önlenemez</a:t>
            </a:r>
            <a:endParaRPr lang="de-DE" sz="16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gray">
          <a:xfrm>
            <a:off x="5845176" y="3667125"/>
            <a:ext cx="25749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Metotlu Çalışmayla Önlenir </a:t>
            </a:r>
            <a:endParaRPr lang="de-DE" sz="1400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99" y="879377"/>
            <a:ext cx="3011703" cy="25920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87" y="1164930"/>
            <a:ext cx="2820487" cy="2160000"/>
          </a:xfrm>
          <a:prstGeom prst="rect">
            <a:avLst/>
          </a:prstGeom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260032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Users\ahmet\Desktop\boo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25" y="142446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9"/>
          <p:cNvSpPr txBox="1">
            <a:spLocks noChangeArrowheads="1"/>
          </p:cNvSpPr>
          <p:nvPr/>
        </p:nvSpPr>
        <p:spPr bwMode="gray">
          <a:xfrm>
            <a:off x="754063" y="4842233"/>
            <a:ext cx="2016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32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%50</a:t>
            </a:r>
            <a:endParaRPr lang="de-DE" sz="32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gray">
          <a:xfrm>
            <a:off x="6403976" y="4832252"/>
            <a:ext cx="2016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32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%48</a:t>
            </a:r>
            <a:endParaRPr lang="de-DE" sz="3200" b="1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gray">
          <a:xfrm>
            <a:off x="3470274" y="4841875"/>
            <a:ext cx="2016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32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%2</a:t>
            </a:r>
            <a:endParaRPr lang="de-DE" sz="32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82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5. PRENSİP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Ağır yaralanma ya da ölümle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neticelenen her kazanın temelinde 29 uzuv kaybı, 300 yaralanma olmayan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(ramak kala) olay vardır.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prensibe göre her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hafif atlatılmış ve her oluşan küçük kaza,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sonra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gelebilecek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büyük kazanın habercisidir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Takibi tahmin imkanı sağlar. 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prensipten özellikle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«ramak kala»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olayların nedenlerinin iyi incelenmesi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ortadan kaldırılması gerektiği anlaşılmaktadır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PRENSİPLERİ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mbria" pitchFamily="18" charset="0"/>
              </a:rPr>
              <a:t>5</a:t>
            </a:r>
            <a:endParaRPr lang="tr-TR" sz="28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" name="Akış Çizelgesi: Belge 1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43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8" name="Gruppieren 44"/>
          <p:cNvGrpSpPr/>
          <p:nvPr/>
        </p:nvGrpSpPr>
        <p:grpSpPr>
          <a:xfrm>
            <a:off x="2512559" y="397255"/>
            <a:ext cx="4787980" cy="5162170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9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gray">
            <a:xfrm>
              <a:off x="4965705" y="3906838"/>
              <a:ext cx="2428875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11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HER KAZANIN TEMELİNDE </a:t>
            </a:r>
            <a:r>
              <a:rPr lang="tr-TR" sz="32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(1/29/300 Oranı)</a:t>
            </a:r>
            <a:endParaRPr lang="en-GB" sz="3200" b="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mbria" pitchFamily="18" charset="0"/>
              <a:cs typeface="Calibri" pitchFamily="34" charset="0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5053996" y="1296457"/>
            <a:ext cx="3742685" cy="1689255"/>
            <a:chOff x="4794684" y="1706032"/>
            <a:chExt cx="3742685" cy="1689255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4794684" y="2259674"/>
              <a:ext cx="2815647" cy="6834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Uzuv Yaralanmalı Olay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5" name="Picture 2" descr="C:\Users\ahmet\Desktop\Originals\Resim1 (2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744" y="1706032"/>
              <a:ext cx="1190625" cy="16892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 15"/>
          <p:cNvGrpSpPr/>
          <p:nvPr/>
        </p:nvGrpSpPr>
        <p:grpSpPr>
          <a:xfrm>
            <a:off x="4722565" y="4589811"/>
            <a:ext cx="2883491" cy="1452004"/>
            <a:chOff x="6886574" y="4458713"/>
            <a:chExt cx="2254267" cy="1452004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6886574" y="4458713"/>
              <a:ext cx="2254267" cy="371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Ağır Yaralanma / Ölüm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671" y="4744742"/>
              <a:ext cx="1757562" cy="1165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up 18"/>
          <p:cNvGrpSpPr/>
          <p:nvPr/>
        </p:nvGrpSpPr>
        <p:grpSpPr>
          <a:xfrm>
            <a:off x="-54591" y="1477264"/>
            <a:ext cx="2599331" cy="1958121"/>
            <a:chOff x="-122831" y="1886839"/>
            <a:chExt cx="2599331" cy="1958121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-122831" y="2963768"/>
              <a:ext cx="2567149" cy="881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2000" i="1" noProof="1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Yaralanma Meydana Gelmeyen Olay                (Ramak Kala Olay!)</a:t>
              </a:r>
              <a:endParaRPr lang="de-DE" sz="2000" i="1" noProof="1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72" y="1886839"/>
              <a:ext cx="2368528" cy="12674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4410933" y="2896228"/>
            <a:ext cx="1346832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2800" b="1" noProof="1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KAZA</a:t>
            </a:r>
            <a:endParaRPr lang="de-DE" sz="2800" b="1" noProof="1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2585684" y="3038233"/>
            <a:ext cx="62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300</a:t>
            </a:r>
            <a:endParaRPr lang="tr-T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5435091" y="377964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1</a:t>
            </a:r>
            <a:endParaRPr lang="tr-TR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6721581" y="2794050"/>
            <a:ext cx="50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29</a:t>
            </a:r>
            <a:endParaRPr lang="tr-TR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31"/>
          <p:cNvSpPr txBox="1">
            <a:spLocks noChangeArrowheads="1"/>
          </p:cNvSpPr>
          <p:nvPr/>
        </p:nvSpPr>
        <p:spPr bwMode="gray">
          <a:xfrm>
            <a:off x="2598" y="6005162"/>
            <a:ext cx="289741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tr-TR" sz="24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  <a:cs typeface="Calibri" pitchFamily="34" charset="0"/>
              </a:rPr>
              <a:t>(Takip-Kayıt-Analiz)</a:t>
            </a:r>
            <a:endParaRPr lang="en-GB" sz="2400" b="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28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6. PRENSİP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Kazalardan Korunma Metodunun Uygulanması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Değerlendirmesi Yapılmalı/Korunma Hiyerarşisi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tanımlanması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Tehlikelerden kaynaklanan risklerin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değerlendirilmesi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önlemek/azaltmak için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tedbirlerinin belirlenmesi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 uygulanması</a:t>
            </a:r>
          </a:p>
          <a:p>
            <a:pPr marL="396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kontrollerin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sağlanması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PRENSİPLERİ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mbria" pitchFamily="18" charset="0"/>
              </a:rPr>
              <a:t>6</a:t>
            </a:r>
            <a:endParaRPr lang="tr-TR" sz="28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9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7. PRENSİP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Kazalardan Korunma Yöntemleri ile Üretim ve Kalite Kontrolü Metotları Arasında Benzerlik ve Paralellik Vardır.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benzerlik kalite yönetim sistemlerinde daha net görülmektedir.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PRENSİPLERİ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mbria" pitchFamily="18" charset="0"/>
              </a:rPr>
              <a:t>7</a:t>
            </a:r>
            <a:endParaRPr lang="tr-TR" sz="28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07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8. PRENSİP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İş Sağlığı ve Güvenliği İle İlgili Çalışmalara, Kurallara ve Alınacak Tedbirlere Üst Düzey Yönetici Katılmalı ve Sorumluluğa Ortak Olmalıdır.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6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çalışmaları sadece işyerinde bu amaçla görevlendirilen personele sınırlı kalmamalıdır. Özellikle üste düzey yönetim ve orta düzey yönetim İSG desteklemelidir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PRENSİPLERİ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mbria" pitchFamily="18" charset="0"/>
              </a:rPr>
              <a:t>8</a:t>
            </a:r>
            <a:endParaRPr lang="tr-TR" sz="28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7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9. PRENSİP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Formen, Ustabaşı ve Benzeri İlk Kademe Yöneticiler, Kazalardan Korunmada En Önde Gelen Personeldir.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prensip işçiye en yakın ilk kontrol elemanının iş güvenliğini sağlamadaki önemini,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eğitim, teşvik, ikna ve disiplin çalışmalarının hangi seviyede gerekli olduğuna işaret etmektedir.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PRENSİPLERİ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mbria" pitchFamily="18" charset="0"/>
              </a:rPr>
              <a:t>9</a:t>
            </a:r>
            <a:endParaRPr lang="tr-TR" sz="28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26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95250" y="1201738"/>
            <a:ext cx="215900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MUHENDİSLİK</a:t>
            </a:r>
          </a:p>
          <a:p>
            <a:pPr marL="342900" indent="-342900"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REVİZYON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2378075" y="1201738"/>
            <a:ext cx="215900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İKNA VE TEŞVİK</a:t>
            </a:r>
            <a:endParaRPr lang="en-GB" dirty="0" smtClean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4622800" y="1201738"/>
            <a:ext cx="215900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ERGONOMİ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«İŞ-İŞÇİ UYUMU»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95250" y="2173286"/>
            <a:ext cx="2159000" cy="433383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«Risk değerlendirmesi yapmak»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bilinmesi,</a:t>
            </a: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Risklerin analizi,</a:t>
            </a: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 alınması,</a:t>
            </a: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Tedbirlerin uygulanması</a:t>
            </a: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kontrollerin sağlanması,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2378075" y="2173286"/>
            <a:ext cx="2159000" cy="433383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ve öğretim çalışmaları,</a:t>
            </a:r>
          </a:p>
          <a:p>
            <a:pPr algn="ctr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Çeşitli yarışmaların düzenlenmesi</a:t>
            </a:r>
          </a:p>
          <a:p>
            <a:pPr algn="ctr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Uyarı levhaları ve afişler,</a:t>
            </a:r>
          </a:p>
          <a:p>
            <a:pPr algn="ctr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Propaganda,</a:t>
            </a: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Ödüllendirme ve özendirme,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4622800" y="2173286"/>
            <a:ext cx="2159000" cy="433383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Yapılacak işe uygun işçi temini ve çalışanları biyolojik özellikleri ile kabiliyetlerine göre makine, tesis ve aletleri geliştirmek,</a:t>
            </a: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KAZALARDAN KORUNMA METODU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>
            <a:off x="6889750" y="1201739"/>
            <a:ext cx="2159000" cy="971550"/>
          </a:xfrm>
          <a:prstGeom prst="rect">
            <a:avLst/>
          </a:prstGeom>
          <a:solidFill>
            <a:srgbClr val="41414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DİSİPLİN </a:t>
            </a:r>
          </a:p>
          <a:p>
            <a:pPr algn="ctr" defTabSz="801688" eaLnBrk="0" hangingPunct="0">
              <a:defRPr/>
            </a:pPr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ea typeface="Cambria Math" pitchFamily="18" charset="0"/>
                <a:cs typeface="Calibri" pitchFamily="34" charset="0"/>
              </a:rPr>
              <a:t>KURALLARI</a:t>
            </a:r>
            <a:endParaRPr lang="en-GB" dirty="0">
              <a:solidFill>
                <a:srgbClr val="FFFFFF"/>
              </a:solidFill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6889750" y="2173287"/>
            <a:ext cx="2159000" cy="433383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güvenliğini sağlamada en son başvurulacak çözüm yolu disiplin tedbirlerine başvurulması,</a:t>
            </a:r>
          </a:p>
          <a:p>
            <a:pPr algn="ctr"/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77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67940" name="Rectangle 55"/>
          <p:cNvSpPr>
            <a:spLocks noChangeArrowheads="1"/>
          </p:cNvSpPr>
          <p:nvPr/>
        </p:nvSpPr>
        <p:spPr bwMode="gray">
          <a:xfrm>
            <a:off x="4652963" y="959215"/>
            <a:ext cx="4205287" cy="5064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0" rIns="0" bIns="0" anchor="ctr"/>
          <a:lstStyle/>
          <a:p>
            <a:pPr algn="ctr" defTabSz="801688" eaLnBrk="0" hangingPunct="0"/>
            <a:r>
              <a:rPr lang="tr-TR" sz="2400" b="1" i="1" dirty="0" smtClean="0">
                <a:solidFill>
                  <a:srgbClr val="FFFFFF"/>
                </a:solidFill>
                <a:latin typeface="Calibri" pitchFamily="34" charset="0"/>
              </a:rPr>
              <a:t>      Güvenlik </a:t>
            </a:r>
            <a:r>
              <a:rPr lang="tr-TR" sz="2400" b="1" i="1" dirty="0">
                <a:solidFill>
                  <a:srgbClr val="FFFFFF"/>
                </a:solidFill>
                <a:latin typeface="Calibri" pitchFamily="34" charset="0"/>
              </a:rPr>
              <a:t>Kültürünün Araçları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gray">
          <a:xfrm>
            <a:off x="4652963" y="1465628"/>
            <a:ext cx="4205287" cy="15414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İşyerinde yapılan işle ilgili eğitimler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Yönetim ve çalışanlar arasındaki iletişim akışı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Kaynak eksikliklerinin giderilmesi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Kalite ve üretkenlik</a:t>
            </a:r>
          </a:p>
        </p:txBody>
      </p:sp>
      <p:sp>
        <p:nvSpPr>
          <p:cNvPr id="167942" name="Rectangle 55"/>
          <p:cNvSpPr>
            <a:spLocks noChangeArrowheads="1"/>
          </p:cNvSpPr>
          <p:nvPr/>
        </p:nvSpPr>
        <p:spPr bwMode="gray">
          <a:xfrm>
            <a:off x="185738" y="959215"/>
            <a:ext cx="4205287" cy="5064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0" rIns="0" bIns="0" anchor="ctr"/>
          <a:lstStyle/>
          <a:p>
            <a:pPr algn="ctr" defTabSz="801688" eaLnBrk="0" hangingPunct="0"/>
            <a:r>
              <a:rPr lang="tr-TR" sz="2400" b="1" i="1" dirty="0" smtClean="0">
                <a:solidFill>
                  <a:srgbClr val="FFFFFF"/>
                </a:solidFill>
                <a:latin typeface="Calibri" pitchFamily="34" charset="0"/>
              </a:rPr>
              <a:t>    Güvenlik </a:t>
            </a:r>
            <a:r>
              <a:rPr lang="tr-TR" sz="2400" b="1" i="1" dirty="0">
                <a:solidFill>
                  <a:srgbClr val="FFFFFF"/>
                </a:solidFill>
                <a:latin typeface="Calibri" pitchFamily="34" charset="0"/>
              </a:rPr>
              <a:t>Kültürünün Amacı</a:t>
            </a:r>
          </a:p>
        </p:txBody>
      </p:sp>
      <p:sp>
        <p:nvSpPr>
          <p:cNvPr id="167943" name="Rectangle 5"/>
          <p:cNvSpPr>
            <a:spLocks noChangeArrowheads="1"/>
          </p:cNvSpPr>
          <p:nvPr/>
        </p:nvSpPr>
        <p:spPr bwMode="gray">
          <a:xfrm>
            <a:off x="185738" y="1465628"/>
            <a:ext cx="4205287" cy="15414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Davranış normları oluşturmak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İş kazalarını ve yaralanmaları azaltmak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Meslek hastalıklarını azaltma veya önlemek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Çalışanların kaza ve hastalıklar konusunda aynı inanç ve fikirleri paylaşmasını sağlamak</a:t>
            </a:r>
          </a:p>
        </p:txBody>
      </p: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ŞİDDETTEN KORUNMA VE RİSK YÖNETİMİ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39149" y="633377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6"/>
          <p:cNvSpPr>
            <a:spLocks noChangeAspect="1" noChangeArrowheads="1"/>
          </p:cNvSpPr>
          <p:nvPr/>
        </p:nvSpPr>
        <p:spPr bwMode="auto">
          <a:xfrm>
            <a:off x="214313" y="988583"/>
            <a:ext cx="432000" cy="4320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FFFFFF"/>
                </a:solidFill>
                <a:latin typeface="Cambria" pitchFamily="18" charset="0"/>
              </a:rPr>
              <a:t>1</a:t>
            </a:r>
            <a:endParaRPr lang="tr-TR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2" name="Oval 16"/>
          <p:cNvSpPr>
            <a:spLocks noChangeAspect="1" noChangeArrowheads="1"/>
          </p:cNvSpPr>
          <p:nvPr/>
        </p:nvSpPr>
        <p:spPr bwMode="auto">
          <a:xfrm>
            <a:off x="4680151" y="996421"/>
            <a:ext cx="432000" cy="4320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FFFFFF"/>
                </a:solidFill>
                <a:latin typeface="Cambria" pitchFamily="18" charset="0"/>
              </a:rPr>
              <a:t>2</a:t>
            </a:r>
            <a:endParaRPr lang="tr-TR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gray">
          <a:xfrm>
            <a:off x="216270" y="3070739"/>
            <a:ext cx="8641979" cy="5064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0" rIns="0" bIns="0" anchor="ctr"/>
          <a:lstStyle/>
          <a:p>
            <a:pPr algn="ctr" defTabSz="801688" eaLnBrk="0" hangingPunct="0"/>
            <a:r>
              <a:rPr lang="tr-TR" sz="2400" b="1" i="1" dirty="0">
                <a:solidFill>
                  <a:srgbClr val="FFFFFF"/>
                </a:solidFill>
                <a:latin typeface="Calibri" pitchFamily="34" charset="0"/>
              </a:rPr>
              <a:t>Güvenlik Kültürüne Katkı Sağlayan </a:t>
            </a:r>
            <a:r>
              <a:rPr lang="tr-TR" sz="2400" b="1" i="1" dirty="0" smtClean="0">
                <a:solidFill>
                  <a:srgbClr val="FFFFFF"/>
                </a:solidFill>
                <a:latin typeface="Calibri" pitchFamily="34" charset="0"/>
              </a:rPr>
              <a:t>Faktörler (İşveren-Çalışan) </a:t>
            </a:r>
            <a:endParaRPr lang="tr-TR" sz="24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16270" y="3577150"/>
            <a:ext cx="8641979" cy="32718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İşletmede konuya öncelik verilmesi, risklerin değerlendirilmesi ve sürekli iyileştirme çalışmaları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İşveren ve işçilerin sağlıklı ve güvenli bir çalışma ortamı oluşturulmasında aktif olarak yer almaları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Sağlıklı ve güvenli bir çalışma ortamına sahip olma hakkına herkesin saygı göstermesi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Ulusal ve uluslararası bir çalışma ve üretim kültürü oluşturulması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Hak, sorumluluk ve ödevlerin açıkça tanımlanması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Proaktif-bilgiye dayanan İSG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yaklaşımının benimsenmesi </a:t>
            </a: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İşletmenin (işverenin) taahhüdü</a:t>
            </a: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Önleme prensibine öncelik verilmesi</a:t>
            </a:r>
          </a:p>
          <a:p>
            <a:pPr marL="1200150" lvl="2" indent="-28575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v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Çalışanların tutum ve davranışları</a:t>
            </a:r>
          </a:p>
          <a:p>
            <a:pPr marL="1200150" lvl="2" indent="-28575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v"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Erken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çocukluktan başlayarak yaşam boyu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eğitim</a:t>
            </a:r>
          </a:p>
          <a:p>
            <a:pPr marL="1200150" lvl="2" indent="-28575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v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Yönetimi inanılır ve güvenilir görmeleri</a:t>
            </a:r>
          </a:p>
          <a:p>
            <a:pPr marL="1200150" lvl="2" indent="-28575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v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Sorun çözme ve karar verme süreçlerine katılmaları</a:t>
            </a:r>
          </a:p>
          <a:p>
            <a:pPr marL="1200150" lvl="2" indent="-28575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v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Riskler, kazalar, hastalıklar hakkındaki inanç-fikirleri</a:t>
            </a:r>
          </a:p>
          <a:p>
            <a:pPr marL="1200150" lvl="2" indent="-28575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v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Fizyolojik gereksinimlerinin karşılanmış olması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ve tümünü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kapsaması</a:t>
            </a: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244846" y="3100107"/>
            <a:ext cx="432000" cy="4320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FFFFFF"/>
                </a:solidFill>
                <a:latin typeface="Cambria" pitchFamily="18" charset="0"/>
              </a:rPr>
              <a:t>3</a:t>
            </a:r>
            <a:endParaRPr lang="tr-TR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9" name="Akış Çizelgesi: Belge 18"/>
          <p:cNvSpPr/>
          <p:nvPr/>
        </p:nvSpPr>
        <p:spPr>
          <a:xfrm>
            <a:off x="0" y="6534654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1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10. PRENSİP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1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İSG Çalışmalarına Yön Veren İnsani Duyguların Yanında,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İG’nin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Sağlanmasında İtici Rol Oynayan 2 Mali Faktör Vardır.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 bir işletmede üretim artar, maliyet düşer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Kazalarda meydana gelen zarar, İSG için yapılan ödemelerin 5 katıdır</a:t>
            </a:r>
          </a:p>
          <a:p>
            <a:pPr marL="288000" indent="-252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«Önlemek Ödemekten Daha Ucuz ve Daha İnsanidir.»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HEİNRİCH PRENSİPLERİ</a:t>
            </a:r>
          </a:p>
        </p:txBody>
      </p:sp>
      <p:pic>
        <p:nvPicPr>
          <p:cNvPr id="5122" name="Picture 2" descr="D:\DOKTOR\1-ISTANBULUZMAN\1-EĞİTİM KURUMU\1. İstanbuluzman\2-RESİMLER\Banka-Para\Money_Bag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5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57238" y="1993900"/>
            <a:ext cx="588962" cy="600075"/>
          </a:xfrm>
          <a:prstGeom prst="ellips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tr-TR" sz="1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62985" y="2021074"/>
            <a:ext cx="7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0000"/>
                </a:solidFill>
                <a:latin typeface="Cambria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03457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66751" y="2667280"/>
            <a:ext cx="6835637" cy="1638019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Sağlanmasında 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 Temel 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Kural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Ahmet Yiğitap\Pictures\Oklar-Yönler\s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3298"/>
            <a:ext cx="2025981" cy="20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87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57150" y="1420813"/>
            <a:ext cx="29019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RİSKİ</a:t>
            </a:r>
          </a:p>
          <a:p>
            <a:pPr algn="ctr" defTabSz="801688" eaLnBrk="0" hangingPunct="0"/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ORTADAN KALDIRMAK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092450" y="1420813"/>
            <a:ext cx="29019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RİSKİ</a:t>
            </a:r>
            <a:endParaRPr lang="tr-T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ZAMANINDA SAPTAMAK</a:t>
            </a:r>
            <a:endParaRPr lang="en-GB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18225" y="1420813"/>
            <a:ext cx="29019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RİSKİN  KÖTÜ SONUÇLARINI</a:t>
            </a:r>
          </a:p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 Math" pitchFamily="18" charset="0"/>
                <a:cs typeface="Calibri" pitchFamily="34" charset="0"/>
              </a:rPr>
              <a:t>EN AZA İNDİRMEK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57150" y="2392362"/>
            <a:ext cx="2901950" cy="3513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Proaktif Olmak</a:t>
            </a:r>
          </a:p>
          <a:p>
            <a:pPr marL="285750" indent="-180000"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Ortadan kaldırmak,</a:t>
            </a:r>
          </a:p>
          <a:p>
            <a:pPr marL="285750" indent="-180000">
              <a:buFont typeface="Wingdings" pitchFamily="2" charset="2"/>
              <a:buChar char="§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Engel olmak;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 olmak,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Tehlikeleri görmek,</a:t>
            </a:r>
          </a:p>
          <a:p>
            <a:pPr marL="432000" lvl="1" indent="-144000">
              <a:buFont typeface="Arial" pitchFamily="34" charset="0"/>
              <a:buChar char="•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deneyimli olmak</a:t>
            </a:r>
          </a:p>
          <a:p>
            <a:pPr algn="ctr"/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Reaktif Olmak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092450" y="2392362"/>
            <a:ext cx="2901950" cy="3513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Tehlikeli olan bir durumun tehlike olasılığı çok düşük düzeye indirilemiyorsa,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tehlikeli durumların-gelişmelerin izlenmesi,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 önlenmesi açısından büyük önem kazanır.</a:t>
            </a:r>
          </a:p>
          <a:p>
            <a:pPr algn="ctr"/>
            <a:endParaRPr lang="tr-TR" sz="16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18225" y="2392362"/>
            <a:ext cx="2901950" cy="3513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 ve meslek hastalıklarına yönelik olarak KKD kullanılması gerekir. </a:t>
            </a:r>
          </a:p>
          <a:p>
            <a:pPr algn="ctr"/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(KKD kullanılmasına bağlı kazalardan korunma,</a:t>
            </a:r>
          </a:p>
          <a:p>
            <a:pPr algn="ctr"/>
            <a:endParaRPr lang="tr-TR" sz="12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hastalıkların önlenmesinde periyodik muayenelerin yapılması,)</a:t>
            </a: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SAĞLANMASINDA TEMEL KURALLAR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6676" y="5981670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Proaktif olmak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111500" y="5981670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Süreci İzlemek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137275" y="5981670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Önlemler Almak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57151" y="992128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Birinci Yaklaşım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111500" y="992128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İkinci Yaklaşım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127750" y="992128"/>
            <a:ext cx="2901950" cy="40011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Üçüncü Yaklaşım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Akış Çizelgesi: Belge 18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6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37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KTOR\9-ISTUZMAN\1-EĞİTİM KURUMU\1. İstanbuluzman\Z.Resim-İkon\Siyah\Search Opti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9" y="2665562"/>
            <a:ext cx="2197924" cy="17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66751" y="2667280"/>
            <a:ext cx="6835637" cy="1638019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Güvenlik 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Kültürünü 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Belirleyen Yöntemler</a:t>
            </a:r>
          </a:p>
        </p:txBody>
      </p:sp>
    </p:spTree>
    <p:extLst>
      <p:ext uri="{BB962C8B-B14F-4D97-AF65-F5344CB8AC3E}">
        <p14:creationId xmlns:p14="http://schemas.microsoft.com/office/powerpoint/2010/main" val="150917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67940" name="Rectangle 55"/>
          <p:cNvSpPr>
            <a:spLocks noChangeArrowheads="1"/>
          </p:cNvSpPr>
          <p:nvPr/>
        </p:nvSpPr>
        <p:spPr bwMode="gray">
          <a:xfrm>
            <a:off x="4652963" y="959215"/>
            <a:ext cx="4205287" cy="5064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0" rIns="0" bIns="0" anchor="ctr"/>
          <a:lstStyle/>
          <a:p>
            <a:pPr algn="ctr" defTabSz="801688" eaLnBrk="0" hangingPunct="0"/>
            <a:r>
              <a:rPr lang="tr-TR" sz="2400" b="1" i="1" dirty="0" smtClean="0">
                <a:solidFill>
                  <a:srgbClr val="FFFFFF"/>
                </a:solidFill>
                <a:latin typeface="Calibri" pitchFamily="34" charset="0"/>
              </a:rPr>
              <a:t>      </a:t>
            </a:r>
            <a:r>
              <a:rPr lang="tr-TR" sz="2400" b="1" i="1" dirty="0">
                <a:solidFill>
                  <a:srgbClr val="FFFFFF"/>
                </a:solidFill>
                <a:latin typeface="Calibri" pitchFamily="34" charset="0"/>
              </a:rPr>
              <a:t>Karşılaştırmalı Çalışmalar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gray">
          <a:xfrm>
            <a:off x="4652963" y="1465628"/>
            <a:ext cx="4205287" cy="28732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tür çalışmalarda kaza sayısı yüksek ve düşük olan birim veya kurumlar karşılaştırılarak birbirlerinden ayrıldıkları noktalar ve bunların güvenlik ile ilişkisi araştırılmaktadır. </a:t>
            </a:r>
          </a:p>
        </p:txBody>
      </p:sp>
      <p:sp>
        <p:nvSpPr>
          <p:cNvPr id="167942" name="Rectangle 55"/>
          <p:cNvSpPr>
            <a:spLocks noChangeArrowheads="1"/>
          </p:cNvSpPr>
          <p:nvPr/>
        </p:nvSpPr>
        <p:spPr bwMode="gray">
          <a:xfrm>
            <a:off x="185738" y="959215"/>
            <a:ext cx="4205287" cy="5064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0" rIns="0" bIns="0" anchor="ctr"/>
          <a:lstStyle/>
          <a:p>
            <a:pPr algn="ctr" defTabSz="801688" eaLnBrk="0" hangingPunct="0"/>
            <a:r>
              <a:rPr lang="tr-TR" sz="2400" b="1" i="1" dirty="0" smtClean="0">
                <a:solidFill>
                  <a:srgbClr val="FFFFFF"/>
                </a:solidFill>
                <a:latin typeface="Calibri" pitchFamily="34" charset="0"/>
              </a:rPr>
              <a:t>    </a:t>
            </a:r>
            <a:r>
              <a:rPr lang="tr-TR" sz="2400" b="1" i="1" dirty="0">
                <a:solidFill>
                  <a:srgbClr val="FFFFFF"/>
                </a:solidFill>
                <a:latin typeface="Calibri" pitchFamily="34" charset="0"/>
              </a:rPr>
              <a:t>Olay Çalışmaları</a:t>
            </a:r>
          </a:p>
        </p:txBody>
      </p:sp>
      <p:sp>
        <p:nvSpPr>
          <p:cNvPr id="167943" name="Rectangle 5"/>
          <p:cNvSpPr>
            <a:spLocks noChangeArrowheads="1"/>
          </p:cNvSpPr>
          <p:nvPr/>
        </p:nvSpPr>
        <p:spPr bwMode="gray">
          <a:xfrm>
            <a:off x="185738" y="1465628"/>
            <a:ext cx="4205287" cy="28732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Niteliksel yöntemlerin kullanıldığı çalışmalardır. Mülakat, arşiv veya doküman analizi, grup tartışmaları ve gözlem kullanılan ana yöntemler olarak ortaya çıkmaktadır. </a:t>
            </a:r>
          </a:p>
          <a:p>
            <a:pPr>
              <a:lnSpc>
                <a:spcPct val="90000"/>
              </a:lnSpc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Bu çalışmalar; </a:t>
            </a:r>
          </a:p>
          <a:p>
            <a:pPr marL="252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Kazaların meydana geldiği kurumlarda </a:t>
            </a:r>
          </a:p>
          <a:p>
            <a:pPr marL="252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Güvenliği yüksek (kaza sayısı az) olan kurumlarda </a:t>
            </a:r>
          </a:p>
          <a:p>
            <a:pPr marL="252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Kurumsal değişimin sahne olduğu yerlerde </a:t>
            </a:r>
          </a:p>
          <a:p>
            <a:pPr>
              <a:lnSpc>
                <a:spcPct val="90000"/>
              </a:lnSpc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       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...“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güvenlik” kavramı çerçevesinde yer alan ilgili değişkenleri belirlemek şeklinde yapılmaktadır.</a:t>
            </a:r>
          </a:p>
        </p:txBody>
      </p: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ŞİDDETTEN KORUNMA VE RİSK YÖNETİMİ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39149" y="633377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6"/>
          <p:cNvSpPr>
            <a:spLocks noChangeAspect="1" noChangeArrowheads="1"/>
          </p:cNvSpPr>
          <p:nvPr/>
        </p:nvSpPr>
        <p:spPr bwMode="auto">
          <a:xfrm>
            <a:off x="214313" y="988583"/>
            <a:ext cx="432000" cy="4320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FFFFFF"/>
                </a:solidFill>
                <a:latin typeface="Cambria" pitchFamily="18" charset="0"/>
              </a:rPr>
              <a:t>1</a:t>
            </a:r>
            <a:endParaRPr lang="tr-TR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2" name="Oval 16"/>
          <p:cNvSpPr>
            <a:spLocks noChangeAspect="1" noChangeArrowheads="1"/>
          </p:cNvSpPr>
          <p:nvPr/>
        </p:nvSpPr>
        <p:spPr bwMode="auto">
          <a:xfrm>
            <a:off x="4680151" y="996421"/>
            <a:ext cx="432000" cy="4320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FFFFFF"/>
                </a:solidFill>
                <a:latin typeface="Cambria" pitchFamily="18" charset="0"/>
              </a:rPr>
              <a:t>2</a:t>
            </a:r>
            <a:endParaRPr lang="tr-TR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gray">
          <a:xfrm>
            <a:off x="2404528" y="4459649"/>
            <a:ext cx="4174755" cy="5064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5C5C5D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0" rIns="0" bIns="0" anchor="ctr"/>
          <a:lstStyle/>
          <a:p>
            <a:pPr algn="ctr" defTabSz="801688" eaLnBrk="0" hangingPunct="0"/>
            <a:r>
              <a:rPr lang="tr-TR" sz="2400" b="1" i="1" dirty="0" err="1">
                <a:solidFill>
                  <a:srgbClr val="FFFFFF"/>
                </a:solidFill>
                <a:latin typeface="Calibri" pitchFamily="34" charset="0"/>
              </a:rPr>
              <a:t>Psikometrik</a:t>
            </a:r>
            <a:r>
              <a:rPr lang="tr-TR" sz="2400" b="1" i="1" dirty="0">
                <a:solidFill>
                  <a:srgbClr val="FFFFFF"/>
                </a:solidFill>
                <a:latin typeface="Calibri" pitchFamily="34" charset="0"/>
              </a:rPr>
              <a:t> Çalışmalar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404528" y="4966061"/>
            <a:ext cx="4174755" cy="177364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Bu yöntemde halihazırda yapılandırılmış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</a:rPr>
              <a:t>anketler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</a:rPr>
              <a:t> kullanılarak ilgili kurumda güvenlik kültürünün ana etmenleri belirlenmeye çalışılmaktadır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80000" indent="-180000">
              <a:lnSpc>
                <a:spcPct val="90000"/>
              </a:lnSpc>
              <a:buClr>
                <a:srgbClr val="292929"/>
              </a:buClr>
              <a:buFont typeface="Wingdings" panose="05000000000000000000" pitchFamily="2" charset="2"/>
              <a:buChar char="§"/>
            </a:pPr>
            <a:endParaRPr lang="tr-T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2433104" y="4489017"/>
            <a:ext cx="432000" cy="4320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tr-TR" sz="2800" b="1" dirty="0" smtClean="0">
                <a:solidFill>
                  <a:srgbClr val="FFFFFF"/>
                </a:solidFill>
                <a:latin typeface="Cambria" pitchFamily="18" charset="0"/>
              </a:rPr>
              <a:t>3</a:t>
            </a:r>
            <a:endParaRPr lang="tr-TR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19" name="Akış Çizelgesi: Belge 18"/>
          <p:cNvSpPr/>
          <p:nvPr/>
        </p:nvSpPr>
        <p:spPr>
          <a:xfrm>
            <a:off x="0" y="6534654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6" name="Grup 25"/>
          <p:cNvGrpSpPr/>
          <p:nvPr/>
        </p:nvGrpSpPr>
        <p:grpSpPr>
          <a:xfrm>
            <a:off x="4805236" y="2789592"/>
            <a:ext cx="1136189" cy="1543909"/>
            <a:chOff x="3139482" y="3640931"/>
            <a:chExt cx="1737318" cy="2219224"/>
          </a:xfrm>
        </p:grpSpPr>
        <p:pic>
          <p:nvPicPr>
            <p:cNvPr id="27" name="Picture 2" descr="C:\Users\Ahmet Yiğitap\Pictures\Ev-Konut-Fabrika\industry (2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290" y="3640931"/>
              <a:ext cx="1712509" cy="1530739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Dikdörtgen 27"/>
            <p:cNvSpPr/>
            <p:nvPr/>
          </p:nvSpPr>
          <p:spPr>
            <a:xfrm>
              <a:off x="3139482" y="5196555"/>
              <a:ext cx="1737318" cy="66360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12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Kaza Sayısı </a:t>
              </a:r>
              <a:r>
                <a:rPr lang="tr-TR" sz="12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Düşük</a:t>
              </a:r>
              <a:endParaRPr lang="tr-TR" sz="1200" b="1" dirty="0"/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7638301" y="2769053"/>
            <a:ext cx="1129960" cy="1537282"/>
            <a:chOff x="5625506" y="3640931"/>
            <a:chExt cx="1727793" cy="2209699"/>
          </a:xfrm>
        </p:grpSpPr>
        <p:pic>
          <p:nvPicPr>
            <p:cNvPr id="30" name="Picture 2" descr="C:\Users\Ahmet Yiğitap\Pictures\Ev-Konut-Fabrika\industry 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790" y="3640931"/>
              <a:ext cx="1712509" cy="15307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Dikdörtgen 30"/>
            <p:cNvSpPr/>
            <p:nvPr/>
          </p:nvSpPr>
          <p:spPr>
            <a:xfrm>
              <a:off x="5625506" y="5187030"/>
              <a:ext cx="1727793" cy="663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12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Kaza Sayısı </a:t>
              </a:r>
              <a:r>
                <a:rPr lang="tr-TR" sz="12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Yüksek</a:t>
              </a:r>
              <a:endParaRPr lang="tr-TR" sz="1200" b="1" dirty="0"/>
            </a:p>
          </p:txBody>
        </p:sp>
      </p:grpSp>
      <p:sp>
        <p:nvSpPr>
          <p:cNvPr id="32" name="Dikdörtgen 31"/>
          <p:cNvSpPr/>
          <p:nvPr/>
        </p:nvSpPr>
        <p:spPr>
          <a:xfrm>
            <a:off x="6029014" y="3184891"/>
            <a:ext cx="1501339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Karşılaştırma</a:t>
            </a:r>
          </a:p>
          <a:p>
            <a:pPr algn="ctr"/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</a:rPr>
              <a:t>(Farklar?)</a:t>
            </a:r>
            <a:endParaRPr lang="tr-TR" sz="1600" dirty="0"/>
          </a:p>
        </p:txBody>
      </p:sp>
      <p:grpSp>
        <p:nvGrpSpPr>
          <p:cNvPr id="33" name="Grup 32"/>
          <p:cNvGrpSpPr/>
          <p:nvPr/>
        </p:nvGrpSpPr>
        <p:grpSpPr>
          <a:xfrm>
            <a:off x="5523817" y="5687578"/>
            <a:ext cx="1010393" cy="1076110"/>
            <a:chOff x="5043486" y="3152078"/>
            <a:chExt cx="1538287" cy="2386380"/>
          </a:xfrm>
        </p:grpSpPr>
        <p:pic>
          <p:nvPicPr>
            <p:cNvPr id="34" name="Picture 3" descr="D:\DOKTOR\1-DRUZ DOK\2-DRUZ EGITIMLER\4-RESİMLER\z.Diğer\content-tre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486" y="3152078"/>
              <a:ext cx="1538287" cy="21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Metin kutusu 34"/>
            <p:cNvSpPr txBox="1"/>
            <p:nvPr/>
          </p:nvSpPr>
          <p:spPr>
            <a:xfrm>
              <a:off x="5043486" y="3286125"/>
              <a:ext cx="1538287" cy="225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rgbClr val="C00000"/>
                  </a:solidFill>
                  <a:latin typeface="Calibri" pitchFamily="34" charset="0"/>
                </a:rPr>
                <a:t>Anket</a:t>
              </a:r>
            </a:p>
            <a:p>
              <a:pPr algn="ctr"/>
              <a:endParaRPr lang="tr-TR" b="1" dirty="0">
                <a:latin typeface="Calibri" pitchFamily="34" charset="0"/>
              </a:endParaRPr>
            </a:p>
            <a:p>
              <a:pPr algn="ctr"/>
              <a:endParaRPr lang="tr-TR" sz="1200" i="1" dirty="0" smtClean="0">
                <a:latin typeface="Calibri" pitchFamily="34" charset="0"/>
              </a:endParaRPr>
            </a:p>
            <a:p>
              <a:pPr algn="ctr"/>
              <a:r>
                <a:rPr lang="tr-TR" sz="1200" i="1" dirty="0" smtClean="0">
                  <a:latin typeface="Calibri" pitchFamily="34" charset="0"/>
                </a:rPr>
                <a:t>100 Soru</a:t>
              </a:r>
              <a:endParaRPr lang="tr-TR" sz="1200" i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450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47675" y="6390848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66751" y="2667280"/>
            <a:ext cx="6835637" cy="1638019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G. Kültürü Oluşmunda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Kurum-Kuruluş-Kişiler 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D:\DOKTOR\1-DRUZ DOK\2-DRUZ EGITIMLER\4-RESİMLER\z.Diğer\navigate-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24" y="2558815"/>
            <a:ext cx="2438400" cy="19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44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KÜLTÜRÜNÜN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İlgili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tarafların katkısıyla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gelişebilir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Devlet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93300" lvl="2" indent="-3429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Örgütleri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Sendikaları</a:t>
            </a:r>
          </a:p>
          <a:p>
            <a:pPr marL="17505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Üniversiteler</a:t>
            </a:r>
          </a:p>
          <a:p>
            <a:pPr marL="9504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Düzeltmekten çok koruyucudur</a:t>
            </a:r>
          </a:p>
          <a:p>
            <a:pPr marL="8172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Multidisiplinerdir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67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DEVLET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Herkesin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hizmeti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almasının sağlanması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kayıt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kurulması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kazalarının bilimsel analizi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Kayıt-dışı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istihdamın önlenmesi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güvenliğin desteklenmesi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Gelir dağılımı adaletsizliğinin azaltılması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Yaşanabilir bir asgari ücretin saptanması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Kamu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hizmetlerinin düzenlenmesi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müfettişi istihdamı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Enstitülerinin kurulması/yaygınlaştırılması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Yasalarda çalışanların korunması 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20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 süreçlerinde “Önce verimlilik” yerine “Önce insan” yaklaşımının benimsenmesi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değerlendirme-yönetimi yaklaşımını benimseme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İSİG hizmetlerinden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yararlanmasını sağlama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sağlık ve güvenlik birimlerinin desteklenmesi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ve acil yardım hizmetlerinin organizasyonu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eğitimi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 akışının sağlanması </a:t>
            </a:r>
          </a:p>
          <a:p>
            <a:pPr marL="252000" indent="-216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kazalarının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bilimsel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analizi</a:t>
            </a:r>
          </a:p>
          <a:p>
            <a:pPr marL="36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İSG KÜLTÜRÜ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9625" y="6376921"/>
            <a:ext cx="59155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47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4D4D4D"/>
          </a:solidFill>
          <a:prstDash val="sysDot"/>
          <a:round/>
          <a:headEnd/>
          <a:tailEnd/>
        </a:ln>
      </a:spPr>
      <a:bodyPr/>
      <a:lstStyle>
        <a:defPPr>
          <a:defRPr dirty="0">
            <a:solidFill>
              <a:srgbClr val="000000"/>
            </a:solidFill>
          </a:defRPr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11613</TotalTime>
  <Words>1802</Words>
  <Application>Microsoft Office PowerPoint</Application>
  <PresentationFormat>Ekran Gösterisi (4:3)</PresentationFormat>
  <Paragraphs>447</Paragraphs>
  <Slides>33</Slides>
  <Notes>33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33</vt:i4>
      </vt:variant>
    </vt:vector>
  </HeadingPairs>
  <TitlesOfParts>
    <vt:vector size="45" baseType="lpstr">
      <vt:lpstr>Arial</vt:lpstr>
      <vt:lpstr>Calibri</vt:lpstr>
      <vt:lpstr>Cambria</vt:lpstr>
      <vt:lpstr>Cambria Math</vt:lpstr>
      <vt:lpstr>Monotype Corsiva</vt:lpstr>
      <vt:lpstr>Wingdings</vt:lpstr>
      <vt:lpstr>1_Standarddesign</vt:lpstr>
      <vt:lpstr>6_Standarddesign</vt:lpstr>
      <vt:lpstr>7_Standarddesign</vt:lpstr>
      <vt:lpstr>9_Standarddesign</vt:lpstr>
      <vt:lpstr>5_Standarddesign</vt:lpstr>
      <vt:lpstr>3_Standarddesign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İSG ÇALIŞMALARININ AMACI </vt:lpstr>
      <vt:lpstr>PowerPoint Sunusu</vt:lpstr>
      <vt:lpstr>PowerPoint Sunusu</vt:lpstr>
      <vt:lpstr>PowerPoint Sunusu</vt:lpstr>
      <vt:lpstr>PowerPoint Sunusu</vt:lpstr>
      <vt:lpstr>PowerPoint Sunusu</vt:lpstr>
      <vt:lpstr>TEHLİKELİ HAREKETLERİN NEDENLERİ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</cp:lastModifiedBy>
  <cp:revision>1189</cp:revision>
  <dcterms:created xsi:type="dcterms:W3CDTF">2008-04-16T13:39:00Z</dcterms:created>
  <dcterms:modified xsi:type="dcterms:W3CDTF">2014-12-12T17:11:51Z</dcterms:modified>
</cp:coreProperties>
</file>