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43"/>
  </p:notesMasterIdLst>
  <p:handoutMasterIdLst>
    <p:handoutMasterId r:id="rId44"/>
  </p:handoutMasterIdLst>
  <p:sldIdLst>
    <p:sldId id="1270" r:id="rId2"/>
    <p:sldId id="1325" r:id="rId3"/>
    <p:sldId id="1341" r:id="rId4"/>
    <p:sldId id="1370" r:id="rId5"/>
    <p:sldId id="1342" r:id="rId6"/>
    <p:sldId id="1278" r:id="rId7"/>
    <p:sldId id="1371" r:id="rId8"/>
    <p:sldId id="1372" r:id="rId9"/>
    <p:sldId id="1373" r:id="rId10"/>
    <p:sldId id="1374" r:id="rId11"/>
    <p:sldId id="1375" r:id="rId12"/>
    <p:sldId id="1368" r:id="rId13"/>
    <p:sldId id="1289" r:id="rId14"/>
    <p:sldId id="1344" r:id="rId15"/>
    <p:sldId id="1295" r:id="rId16"/>
    <p:sldId id="1376" r:id="rId17"/>
    <p:sldId id="1377" r:id="rId18"/>
    <p:sldId id="1298" r:id="rId19"/>
    <p:sldId id="1378" r:id="rId20"/>
    <p:sldId id="1306" r:id="rId21"/>
    <p:sldId id="1345" r:id="rId22"/>
    <p:sldId id="1346" r:id="rId23"/>
    <p:sldId id="1382" r:id="rId24"/>
    <p:sldId id="1379" r:id="rId25"/>
    <p:sldId id="1380" r:id="rId26"/>
    <p:sldId id="1318" r:id="rId27"/>
    <p:sldId id="1381" r:id="rId28"/>
    <p:sldId id="1355" r:id="rId29"/>
    <p:sldId id="1356" r:id="rId30"/>
    <p:sldId id="1350" r:id="rId31"/>
    <p:sldId id="1351" r:id="rId32"/>
    <p:sldId id="1352" r:id="rId33"/>
    <p:sldId id="1357" r:id="rId34"/>
    <p:sldId id="1338" r:id="rId35"/>
    <p:sldId id="1332" r:id="rId36"/>
    <p:sldId id="1333" r:id="rId37"/>
    <p:sldId id="1358" r:id="rId38"/>
    <p:sldId id="1359" r:id="rId39"/>
    <p:sldId id="1334" r:id="rId40"/>
    <p:sldId id="1335" r:id="rId41"/>
    <p:sldId id="1339" r:id="rId42"/>
  </p:sldIdLst>
  <p:sldSz cx="9144000" cy="6858000" type="screen4x3"/>
  <p:notesSz cx="6858000" cy="9144000"/>
  <p:defaultTex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5374"/>
    <a:srgbClr val="FFCC66"/>
    <a:srgbClr val="FFCC00"/>
    <a:srgbClr val="CC0000"/>
    <a:srgbClr val="CCCC00"/>
    <a:srgbClr val="CC6600"/>
    <a:srgbClr val="FF0000"/>
    <a:srgbClr val="276E99"/>
    <a:srgbClr val="BFE406"/>
    <a:srgbClr val="FFFF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Orta Stil 4 - Vurgu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9012ECD-51FC-41F1-AA8D-1B2483CD663E}" styleName="Açık Stil 2 - Vurgu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09" autoAdjust="0"/>
    <p:restoredTop sz="81263" autoAdjust="0"/>
  </p:normalViewPr>
  <p:slideViewPr>
    <p:cSldViewPr snapToGrid="0">
      <p:cViewPr>
        <p:scale>
          <a:sx n="50" d="100"/>
          <a:sy n="50" d="100"/>
        </p:scale>
        <p:origin x="-108" y="-252"/>
      </p:cViewPr>
      <p:guideLst>
        <p:guide orient="horz" pos="2294"/>
        <p:guide orient="horz" pos="1151"/>
        <p:guide orient="horz" pos="2018"/>
        <p:guide orient="horz" pos="2652"/>
        <p:guide pos="5579"/>
        <p:guide pos="5266"/>
        <p:guide pos="198"/>
        <p:guide pos="3193"/>
        <p:guide pos="4934"/>
      </p:guideLst>
    </p:cSldViewPr>
  </p:slideViewPr>
  <p:outlineViewPr>
    <p:cViewPr>
      <p:scale>
        <a:sx n="33" d="100"/>
        <a:sy n="33" d="100"/>
      </p:scale>
      <p:origin x="0" y="45552"/>
    </p:cViewPr>
  </p:outlineViewPr>
  <p:notesTextViewPr>
    <p:cViewPr>
      <p:scale>
        <a:sx n="125" d="100"/>
        <a:sy n="125" d="100"/>
      </p:scale>
      <p:origin x="0" y="0"/>
    </p:cViewPr>
  </p:notesTextViewPr>
  <p:sorterViewPr>
    <p:cViewPr>
      <p:scale>
        <a:sx n="80" d="100"/>
        <a:sy n="80" d="100"/>
      </p:scale>
      <p:origin x="0" y="1584"/>
    </p:cViewPr>
  </p:sorterViewPr>
  <p:notesViewPr>
    <p:cSldViewPr snapToGrid="0">
      <p:cViewPr varScale="1">
        <p:scale>
          <a:sx n="85" d="100"/>
          <a:sy n="85" d="100"/>
        </p:scale>
        <p:origin x="-3906"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Arial" charset="0"/>
                <a:cs typeface="Arial" charset="0"/>
              </a:defRPr>
            </a:lvl1pPr>
          </a:lstStyle>
          <a:p>
            <a:pPr>
              <a:defRPr/>
            </a:pPr>
            <a:endParaRPr lang="de-DE"/>
          </a:p>
        </p:txBody>
      </p:sp>
      <p:sp>
        <p:nvSpPr>
          <p:cNvPr id="3891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Arial" charset="0"/>
                <a:cs typeface="Arial" charset="0"/>
              </a:defRPr>
            </a:lvl1pPr>
          </a:lstStyle>
          <a:p>
            <a:pPr>
              <a:defRPr/>
            </a:pPr>
            <a:fld id="{86FBF181-6581-4E2F-849B-67FB4221BBBA}" type="datetimeFigureOut">
              <a:rPr lang="de-DE"/>
              <a:pPr>
                <a:defRPr/>
              </a:pPr>
              <a:t>12.08.2013</a:t>
            </a:fld>
            <a:endParaRPr lang="de-DE"/>
          </a:p>
        </p:txBody>
      </p:sp>
      <p:sp>
        <p:nvSpPr>
          <p:cNvPr id="3891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Arial" charset="0"/>
                <a:cs typeface="Arial" charset="0"/>
              </a:defRPr>
            </a:lvl1pPr>
          </a:lstStyle>
          <a:p>
            <a:pPr>
              <a:defRPr/>
            </a:pPr>
            <a:endParaRPr lang="de-DE"/>
          </a:p>
        </p:txBody>
      </p:sp>
      <p:sp>
        <p:nvSpPr>
          <p:cNvPr id="3891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Arial" charset="0"/>
                <a:cs typeface="Arial" charset="0"/>
              </a:defRPr>
            </a:lvl1pPr>
          </a:lstStyle>
          <a:p>
            <a:pPr>
              <a:defRPr/>
            </a:pPr>
            <a:fld id="{D42F2CB9-D2A6-4AD7-95AE-4B6DB534C3CB}" type="slidenum">
              <a:rPr lang="de-DE"/>
              <a:pPr>
                <a:defRPr/>
              </a:pPr>
              <a:t>‹#›</a:t>
            </a:fld>
            <a:endParaRPr lang="de-DE"/>
          </a:p>
        </p:txBody>
      </p:sp>
    </p:spTree>
    <p:extLst>
      <p:ext uri="{BB962C8B-B14F-4D97-AF65-F5344CB8AC3E}">
        <p14:creationId xmlns:p14="http://schemas.microsoft.com/office/powerpoint/2010/main" val="21391415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noProof="1">
                <a:latin typeface="Arial" charset="0"/>
                <a:cs typeface="Arial" charset="0"/>
              </a:defRPr>
            </a:lvl1pPr>
          </a:lstStyle>
          <a:p>
            <a:pPr>
              <a:defRPr/>
            </a:pPr>
            <a:endParaRPr lang="de-DE"/>
          </a:p>
        </p:txBody>
      </p:sp>
      <p:sp>
        <p:nvSpPr>
          <p:cNvPr id="17411" name="Rectangle 3"/>
          <p:cNvSpPr>
            <a:spLocks noGrp="1" noChangeArrowheads="1"/>
          </p:cNvSpPr>
          <p:nvPr>
            <p:ph type="dt" idx="1"/>
          </p:nvPr>
        </p:nvSpPr>
        <p:spPr bwMode="auto">
          <a:xfrm>
            <a:off x="3884613"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noProof="1">
                <a:latin typeface="Arial" charset="0"/>
                <a:cs typeface="Arial" charset="0"/>
              </a:defRPr>
            </a:lvl1pPr>
          </a:lstStyle>
          <a:p>
            <a:pPr>
              <a:defRPr/>
            </a:pPr>
            <a:endParaRPr lang="de-DE"/>
          </a:p>
        </p:txBody>
      </p:sp>
      <p:sp>
        <p:nvSpPr>
          <p:cNvPr id="542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741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1741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noProof="1">
                <a:latin typeface="Arial" charset="0"/>
                <a:cs typeface="Arial" charset="0"/>
              </a:defRPr>
            </a:lvl1pPr>
          </a:lstStyle>
          <a:p>
            <a:pPr>
              <a:defRPr/>
            </a:pPr>
            <a:endParaRPr lang="de-DE"/>
          </a:p>
        </p:txBody>
      </p:sp>
      <p:sp>
        <p:nvSpPr>
          <p:cNvPr id="1741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atin typeface="Arial" charset="0"/>
                <a:cs typeface="Arial" charset="0"/>
              </a:defRPr>
            </a:lvl1pPr>
          </a:lstStyle>
          <a:p>
            <a:pPr>
              <a:defRPr/>
            </a:pPr>
            <a:fld id="{5D5FAF4A-B3D3-49A6-BC24-6E15E10FCEAE}" type="slidenum">
              <a:rPr lang="de-DE"/>
              <a:pPr>
                <a:defRPr/>
              </a:pPr>
              <a:t>‹#›</a:t>
            </a:fld>
            <a:endParaRPr lang="de-DE"/>
          </a:p>
        </p:txBody>
      </p:sp>
    </p:spTree>
    <p:extLst>
      <p:ext uri="{BB962C8B-B14F-4D97-AF65-F5344CB8AC3E}">
        <p14:creationId xmlns:p14="http://schemas.microsoft.com/office/powerpoint/2010/main" val="19996423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p:spPr>
        <p:txBody>
          <a:bodyPr/>
          <a:lstStyle/>
          <a:p>
            <a:endParaRPr lang="tr-TR" noProof="1"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900">
                <a:solidFill>
                  <a:schemeClr val="tx1"/>
                </a:solidFill>
                <a:latin typeface="Times New Roman" pitchFamily="18" charset="0"/>
              </a:defRPr>
            </a:lvl1pPr>
            <a:lvl2pPr marL="667169" indent="-256604">
              <a:defRPr sz="2900">
                <a:solidFill>
                  <a:schemeClr val="tx1"/>
                </a:solidFill>
                <a:latin typeface="Times New Roman" pitchFamily="18" charset="0"/>
              </a:defRPr>
            </a:lvl2pPr>
            <a:lvl3pPr marL="1026414" indent="-205283">
              <a:defRPr sz="2900">
                <a:solidFill>
                  <a:schemeClr val="tx1"/>
                </a:solidFill>
                <a:latin typeface="Times New Roman" pitchFamily="18" charset="0"/>
              </a:defRPr>
            </a:lvl3pPr>
            <a:lvl4pPr marL="1436980" indent="-205283">
              <a:defRPr sz="2900">
                <a:solidFill>
                  <a:schemeClr val="tx1"/>
                </a:solidFill>
                <a:latin typeface="Times New Roman" pitchFamily="18" charset="0"/>
              </a:defRPr>
            </a:lvl4pPr>
            <a:lvl5pPr marL="1847545" indent="-205283">
              <a:defRPr sz="2900">
                <a:solidFill>
                  <a:schemeClr val="tx1"/>
                </a:solidFill>
                <a:latin typeface="Times New Roman" pitchFamily="18" charset="0"/>
              </a:defRPr>
            </a:lvl5pPr>
            <a:lvl6pPr marL="2258111" indent="-205283" eaLnBrk="0" fontAlgn="base" hangingPunct="0">
              <a:spcBef>
                <a:spcPct val="0"/>
              </a:spcBef>
              <a:spcAft>
                <a:spcPct val="0"/>
              </a:spcAft>
              <a:defRPr sz="2900">
                <a:solidFill>
                  <a:schemeClr val="tx1"/>
                </a:solidFill>
                <a:latin typeface="Times New Roman" pitchFamily="18" charset="0"/>
              </a:defRPr>
            </a:lvl6pPr>
            <a:lvl7pPr marL="2668676" indent="-205283" eaLnBrk="0" fontAlgn="base" hangingPunct="0">
              <a:spcBef>
                <a:spcPct val="0"/>
              </a:spcBef>
              <a:spcAft>
                <a:spcPct val="0"/>
              </a:spcAft>
              <a:defRPr sz="2900">
                <a:solidFill>
                  <a:schemeClr val="tx1"/>
                </a:solidFill>
                <a:latin typeface="Times New Roman" pitchFamily="18" charset="0"/>
              </a:defRPr>
            </a:lvl7pPr>
            <a:lvl8pPr marL="3079242" indent="-205283" eaLnBrk="0" fontAlgn="base" hangingPunct="0">
              <a:spcBef>
                <a:spcPct val="0"/>
              </a:spcBef>
              <a:spcAft>
                <a:spcPct val="0"/>
              </a:spcAft>
              <a:defRPr sz="2900">
                <a:solidFill>
                  <a:schemeClr val="tx1"/>
                </a:solidFill>
                <a:latin typeface="Times New Roman" pitchFamily="18" charset="0"/>
              </a:defRPr>
            </a:lvl8pPr>
            <a:lvl9pPr marL="3489808" indent="-205283" eaLnBrk="0" fontAlgn="base" hangingPunct="0">
              <a:spcBef>
                <a:spcPct val="0"/>
              </a:spcBef>
              <a:spcAft>
                <a:spcPct val="0"/>
              </a:spcAft>
              <a:defRPr sz="2900">
                <a:solidFill>
                  <a:schemeClr val="tx1"/>
                </a:solidFill>
                <a:latin typeface="Times New Roman" pitchFamily="18" charset="0"/>
              </a:defRPr>
            </a:lvl9pPr>
          </a:lstStyle>
          <a:p>
            <a:fld id="{6B85FE0B-3D0C-4F39-8D47-5B7973A84E05}" type="slidenum">
              <a:rPr lang="tr-TR" sz="1100"/>
              <a:pPr/>
              <a:t>5</a:t>
            </a:fld>
            <a:endParaRPr lang="tr-TR" sz="110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tr-TR" b="1" i="1" smtClean="0">
                <a:solidFill>
                  <a:srgbClr val="FFFF66"/>
                </a:solidFill>
              </a:rPr>
              <a:t>Bu amaç(lar)a ulaşmak için ergonomi bilimi birçok bilimle iç içe çalışmak zorundadır. </a:t>
            </a:r>
          </a:p>
          <a:p>
            <a:r>
              <a:rPr lang="tr-TR" b="1" i="1" smtClean="0">
                <a:solidFill>
                  <a:srgbClr val="FFFF66"/>
                </a:solidFill>
              </a:rPr>
              <a:t>Multidisipliner bir bilimdir. Birçok bilimin katkısı ile faaliyetini yürüten bir bilim alanıdır.</a:t>
            </a:r>
          </a:p>
          <a:p>
            <a:r>
              <a:rPr lang="tr-TR" b="1" i="1" smtClean="0">
                <a:solidFill>
                  <a:srgbClr val="FFFF66"/>
                </a:solidFill>
              </a:rPr>
              <a:t>Bir iş yerinde, Ergonomik tasarım yapılacaksa, ergonomik riskler saptanacaksa veya herhangi bir ergonomik iyileştirme yapılacaksa antropometri, fizyoloji, tasarım mühendisliği, insan anatomi ve fizyolojisi, tıp, psikoloji vb  birçok bilim alanının katkısı ile gerçek bir ergonomik faaliyet yürütülebilir.</a:t>
            </a:r>
          </a:p>
          <a:p>
            <a:endParaRPr lang="tr-T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900">
                <a:solidFill>
                  <a:schemeClr val="tx1"/>
                </a:solidFill>
                <a:latin typeface="Times New Roman" pitchFamily="18" charset="0"/>
              </a:defRPr>
            </a:lvl1pPr>
            <a:lvl2pPr marL="667169" indent="-256604">
              <a:defRPr sz="2900">
                <a:solidFill>
                  <a:schemeClr val="tx1"/>
                </a:solidFill>
                <a:latin typeface="Times New Roman" pitchFamily="18" charset="0"/>
              </a:defRPr>
            </a:lvl2pPr>
            <a:lvl3pPr marL="1026414" indent="-205283">
              <a:defRPr sz="2900">
                <a:solidFill>
                  <a:schemeClr val="tx1"/>
                </a:solidFill>
                <a:latin typeface="Times New Roman" pitchFamily="18" charset="0"/>
              </a:defRPr>
            </a:lvl3pPr>
            <a:lvl4pPr marL="1436980" indent="-205283">
              <a:defRPr sz="2900">
                <a:solidFill>
                  <a:schemeClr val="tx1"/>
                </a:solidFill>
                <a:latin typeface="Times New Roman" pitchFamily="18" charset="0"/>
              </a:defRPr>
            </a:lvl4pPr>
            <a:lvl5pPr marL="1847545" indent="-205283">
              <a:defRPr sz="2900">
                <a:solidFill>
                  <a:schemeClr val="tx1"/>
                </a:solidFill>
                <a:latin typeface="Times New Roman" pitchFamily="18" charset="0"/>
              </a:defRPr>
            </a:lvl5pPr>
            <a:lvl6pPr marL="2258111" indent="-205283" eaLnBrk="0" fontAlgn="base" hangingPunct="0">
              <a:spcBef>
                <a:spcPct val="0"/>
              </a:spcBef>
              <a:spcAft>
                <a:spcPct val="0"/>
              </a:spcAft>
              <a:defRPr sz="2900">
                <a:solidFill>
                  <a:schemeClr val="tx1"/>
                </a:solidFill>
                <a:latin typeface="Times New Roman" pitchFamily="18" charset="0"/>
              </a:defRPr>
            </a:lvl6pPr>
            <a:lvl7pPr marL="2668676" indent="-205283" eaLnBrk="0" fontAlgn="base" hangingPunct="0">
              <a:spcBef>
                <a:spcPct val="0"/>
              </a:spcBef>
              <a:spcAft>
                <a:spcPct val="0"/>
              </a:spcAft>
              <a:defRPr sz="2900">
                <a:solidFill>
                  <a:schemeClr val="tx1"/>
                </a:solidFill>
                <a:latin typeface="Times New Roman" pitchFamily="18" charset="0"/>
              </a:defRPr>
            </a:lvl7pPr>
            <a:lvl8pPr marL="3079242" indent="-205283" eaLnBrk="0" fontAlgn="base" hangingPunct="0">
              <a:spcBef>
                <a:spcPct val="0"/>
              </a:spcBef>
              <a:spcAft>
                <a:spcPct val="0"/>
              </a:spcAft>
              <a:defRPr sz="2900">
                <a:solidFill>
                  <a:schemeClr val="tx1"/>
                </a:solidFill>
                <a:latin typeface="Times New Roman" pitchFamily="18" charset="0"/>
              </a:defRPr>
            </a:lvl8pPr>
            <a:lvl9pPr marL="3489808" indent="-205283" eaLnBrk="0" fontAlgn="base" hangingPunct="0">
              <a:spcBef>
                <a:spcPct val="0"/>
              </a:spcBef>
              <a:spcAft>
                <a:spcPct val="0"/>
              </a:spcAft>
              <a:defRPr sz="2900">
                <a:solidFill>
                  <a:schemeClr val="tx1"/>
                </a:solidFill>
                <a:latin typeface="Times New Roman" pitchFamily="18" charset="0"/>
              </a:defRPr>
            </a:lvl9pPr>
          </a:lstStyle>
          <a:p>
            <a:fld id="{733DB6EF-A60B-4531-9EEF-B825587A62B6}" type="slidenum">
              <a:rPr lang="tr-TR" sz="1100"/>
              <a:pPr/>
              <a:t>7</a:t>
            </a:fld>
            <a:endParaRPr lang="tr-TR" sz="110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tr-TR" b="1" i="1" smtClean="0">
                <a:solidFill>
                  <a:srgbClr val="FFFF66"/>
                </a:solidFill>
              </a:rPr>
              <a:t>Bu amaç(lar)a ulaşmak için ergonomi bilimi birçok bilimle iç içe çalışmak zorundadır. </a:t>
            </a:r>
          </a:p>
          <a:p>
            <a:r>
              <a:rPr lang="tr-TR" b="1" i="1" smtClean="0">
                <a:solidFill>
                  <a:srgbClr val="FFFF66"/>
                </a:solidFill>
              </a:rPr>
              <a:t>Multidisipliner bir bilimdir. Birçok bilimin katkısı ile faaliyetini yürüten bir bilim alanıdır.</a:t>
            </a:r>
          </a:p>
          <a:p>
            <a:r>
              <a:rPr lang="tr-TR" b="1" i="1" smtClean="0">
                <a:solidFill>
                  <a:srgbClr val="FFFF66"/>
                </a:solidFill>
              </a:rPr>
              <a:t>Bir iş yerinde, Ergonomik tasarım yapılacaksa, ergonomik riskler saptanacaksa veya herhangi bir ergonomik iyileştirme yapılacaksa antropometri, fizyoloji, tasarım mühendisliği, insan anatomi ve fizyolojisi, tıp, psikoloji vb  birçok bilim alanının katkısı ile gerçek bir ergonomik faaliyet yürütülebilir.</a:t>
            </a:r>
          </a:p>
          <a:p>
            <a:endParaRPr lang="tr-T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900">
                <a:solidFill>
                  <a:schemeClr val="tx1"/>
                </a:solidFill>
                <a:latin typeface="Times New Roman" pitchFamily="18" charset="0"/>
              </a:defRPr>
            </a:lvl1pPr>
            <a:lvl2pPr marL="667169" indent="-256604">
              <a:defRPr sz="2900">
                <a:solidFill>
                  <a:schemeClr val="tx1"/>
                </a:solidFill>
                <a:latin typeface="Times New Roman" pitchFamily="18" charset="0"/>
              </a:defRPr>
            </a:lvl2pPr>
            <a:lvl3pPr marL="1026414" indent="-205283">
              <a:defRPr sz="2900">
                <a:solidFill>
                  <a:schemeClr val="tx1"/>
                </a:solidFill>
                <a:latin typeface="Times New Roman" pitchFamily="18" charset="0"/>
              </a:defRPr>
            </a:lvl3pPr>
            <a:lvl4pPr marL="1436980" indent="-205283">
              <a:defRPr sz="2900">
                <a:solidFill>
                  <a:schemeClr val="tx1"/>
                </a:solidFill>
                <a:latin typeface="Times New Roman" pitchFamily="18" charset="0"/>
              </a:defRPr>
            </a:lvl4pPr>
            <a:lvl5pPr marL="1847545" indent="-205283">
              <a:defRPr sz="2900">
                <a:solidFill>
                  <a:schemeClr val="tx1"/>
                </a:solidFill>
                <a:latin typeface="Times New Roman" pitchFamily="18" charset="0"/>
              </a:defRPr>
            </a:lvl5pPr>
            <a:lvl6pPr marL="2258111" indent="-205283" eaLnBrk="0" fontAlgn="base" hangingPunct="0">
              <a:spcBef>
                <a:spcPct val="0"/>
              </a:spcBef>
              <a:spcAft>
                <a:spcPct val="0"/>
              </a:spcAft>
              <a:defRPr sz="2900">
                <a:solidFill>
                  <a:schemeClr val="tx1"/>
                </a:solidFill>
                <a:latin typeface="Times New Roman" pitchFamily="18" charset="0"/>
              </a:defRPr>
            </a:lvl6pPr>
            <a:lvl7pPr marL="2668676" indent="-205283" eaLnBrk="0" fontAlgn="base" hangingPunct="0">
              <a:spcBef>
                <a:spcPct val="0"/>
              </a:spcBef>
              <a:spcAft>
                <a:spcPct val="0"/>
              </a:spcAft>
              <a:defRPr sz="2900">
                <a:solidFill>
                  <a:schemeClr val="tx1"/>
                </a:solidFill>
                <a:latin typeface="Times New Roman" pitchFamily="18" charset="0"/>
              </a:defRPr>
            </a:lvl7pPr>
            <a:lvl8pPr marL="3079242" indent="-205283" eaLnBrk="0" fontAlgn="base" hangingPunct="0">
              <a:spcBef>
                <a:spcPct val="0"/>
              </a:spcBef>
              <a:spcAft>
                <a:spcPct val="0"/>
              </a:spcAft>
              <a:defRPr sz="2900">
                <a:solidFill>
                  <a:schemeClr val="tx1"/>
                </a:solidFill>
                <a:latin typeface="Times New Roman" pitchFamily="18" charset="0"/>
              </a:defRPr>
            </a:lvl8pPr>
            <a:lvl9pPr marL="3489808" indent="-205283" eaLnBrk="0" fontAlgn="base" hangingPunct="0">
              <a:spcBef>
                <a:spcPct val="0"/>
              </a:spcBef>
              <a:spcAft>
                <a:spcPct val="0"/>
              </a:spcAft>
              <a:defRPr sz="2900">
                <a:solidFill>
                  <a:schemeClr val="tx1"/>
                </a:solidFill>
                <a:latin typeface="Times New Roman" pitchFamily="18" charset="0"/>
              </a:defRPr>
            </a:lvl9pPr>
          </a:lstStyle>
          <a:p>
            <a:fld id="{C03DA440-1832-427C-AA7B-9F6B494CE6BD}" type="slidenum">
              <a:rPr lang="tr-TR" sz="1100"/>
              <a:pPr/>
              <a:t>9</a:t>
            </a:fld>
            <a:endParaRPr lang="tr-TR" sz="110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tr-TR" smtClean="0"/>
              <a:t>Başta fizyoloji biyomekanik ve antropometri olmak üzere birçok bilim alanı katkıda bulunur böylece ergonomik bir uygulama gerçekleştirilebilir.</a:t>
            </a:r>
          </a:p>
          <a:p>
            <a:endParaRPr lang="tr-TR" smtClean="0"/>
          </a:p>
          <a:p>
            <a:endParaRPr lang="tr-T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900">
                <a:solidFill>
                  <a:schemeClr val="tx1"/>
                </a:solidFill>
                <a:latin typeface="Times New Roman" pitchFamily="18" charset="0"/>
              </a:defRPr>
            </a:lvl1pPr>
            <a:lvl2pPr marL="667169" indent="-256604">
              <a:defRPr sz="2900">
                <a:solidFill>
                  <a:schemeClr val="tx1"/>
                </a:solidFill>
                <a:latin typeface="Times New Roman" pitchFamily="18" charset="0"/>
              </a:defRPr>
            </a:lvl2pPr>
            <a:lvl3pPr marL="1026414" indent="-205283">
              <a:defRPr sz="2900">
                <a:solidFill>
                  <a:schemeClr val="tx1"/>
                </a:solidFill>
                <a:latin typeface="Times New Roman" pitchFamily="18" charset="0"/>
              </a:defRPr>
            </a:lvl3pPr>
            <a:lvl4pPr marL="1436980" indent="-205283">
              <a:defRPr sz="2900">
                <a:solidFill>
                  <a:schemeClr val="tx1"/>
                </a:solidFill>
                <a:latin typeface="Times New Roman" pitchFamily="18" charset="0"/>
              </a:defRPr>
            </a:lvl4pPr>
            <a:lvl5pPr marL="1847545" indent="-205283">
              <a:defRPr sz="2900">
                <a:solidFill>
                  <a:schemeClr val="tx1"/>
                </a:solidFill>
                <a:latin typeface="Times New Roman" pitchFamily="18" charset="0"/>
              </a:defRPr>
            </a:lvl5pPr>
            <a:lvl6pPr marL="2258111" indent="-205283" eaLnBrk="0" fontAlgn="base" hangingPunct="0">
              <a:spcBef>
                <a:spcPct val="0"/>
              </a:spcBef>
              <a:spcAft>
                <a:spcPct val="0"/>
              </a:spcAft>
              <a:defRPr sz="2900">
                <a:solidFill>
                  <a:schemeClr val="tx1"/>
                </a:solidFill>
                <a:latin typeface="Times New Roman" pitchFamily="18" charset="0"/>
              </a:defRPr>
            </a:lvl6pPr>
            <a:lvl7pPr marL="2668676" indent="-205283" eaLnBrk="0" fontAlgn="base" hangingPunct="0">
              <a:spcBef>
                <a:spcPct val="0"/>
              </a:spcBef>
              <a:spcAft>
                <a:spcPct val="0"/>
              </a:spcAft>
              <a:defRPr sz="2900">
                <a:solidFill>
                  <a:schemeClr val="tx1"/>
                </a:solidFill>
                <a:latin typeface="Times New Roman" pitchFamily="18" charset="0"/>
              </a:defRPr>
            </a:lvl7pPr>
            <a:lvl8pPr marL="3079242" indent="-205283" eaLnBrk="0" fontAlgn="base" hangingPunct="0">
              <a:spcBef>
                <a:spcPct val="0"/>
              </a:spcBef>
              <a:spcAft>
                <a:spcPct val="0"/>
              </a:spcAft>
              <a:defRPr sz="2900">
                <a:solidFill>
                  <a:schemeClr val="tx1"/>
                </a:solidFill>
                <a:latin typeface="Times New Roman" pitchFamily="18" charset="0"/>
              </a:defRPr>
            </a:lvl8pPr>
            <a:lvl9pPr marL="3489808" indent="-205283" eaLnBrk="0" fontAlgn="base" hangingPunct="0">
              <a:spcBef>
                <a:spcPct val="0"/>
              </a:spcBef>
              <a:spcAft>
                <a:spcPct val="0"/>
              </a:spcAft>
              <a:defRPr sz="2900">
                <a:solidFill>
                  <a:schemeClr val="tx1"/>
                </a:solidFill>
                <a:latin typeface="Times New Roman" pitchFamily="18" charset="0"/>
              </a:defRPr>
            </a:lvl9pPr>
          </a:lstStyle>
          <a:p>
            <a:fld id="{A8DDA662-4FF9-434D-B9CD-FDFFD425F71A}" type="slidenum">
              <a:rPr lang="tr-TR" sz="1100"/>
              <a:pPr/>
              <a:t>22</a:t>
            </a:fld>
            <a:endParaRPr lang="tr-TR" sz="1100"/>
          </a:p>
        </p:txBody>
      </p:sp>
      <p:sp>
        <p:nvSpPr>
          <p:cNvPr id="44035" name="Rectangle 2"/>
          <p:cNvSpPr>
            <a:spLocks noGrp="1" noRot="1" noChangeAspect="1" noChangeArrowheads="1" noTextEdit="1"/>
          </p:cNvSpPr>
          <p:nvPr>
            <p:ph type="sldImg"/>
          </p:nvPr>
        </p:nvSpPr>
        <p:spPr>
          <a:xfrm>
            <a:off x="1285350" y="686595"/>
            <a:ext cx="4288701" cy="3428639"/>
          </a:xfrm>
          <a:ln/>
        </p:spPr>
      </p:sp>
      <p:sp>
        <p:nvSpPr>
          <p:cNvPr id="44036" name="Rectangle 3"/>
          <p:cNvSpPr>
            <a:spLocks noGrp="1" noChangeArrowheads="1"/>
          </p:cNvSpPr>
          <p:nvPr>
            <p:ph type="body" idx="1"/>
          </p:nvPr>
        </p:nvSpPr>
        <p:spPr>
          <a:xfrm>
            <a:off x="914307" y="4343618"/>
            <a:ext cx="5029387" cy="41137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smtClean="0"/>
          </a:p>
        </p:txBody>
      </p:sp>
      <p:sp>
        <p:nvSpPr>
          <p:cNvPr id="3789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900">
                <a:solidFill>
                  <a:schemeClr val="tx1"/>
                </a:solidFill>
                <a:latin typeface="Times New Roman" pitchFamily="18" charset="0"/>
              </a:defRPr>
            </a:lvl1pPr>
            <a:lvl2pPr marL="667169" indent="-256604">
              <a:defRPr sz="2900">
                <a:solidFill>
                  <a:schemeClr val="tx1"/>
                </a:solidFill>
                <a:latin typeface="Times New Roman" pitchFamily="18" charset="0"/>
              </a:defRPr>
            </a:lvl2pPr>
            <a:lvl3pPr marL="1026414" indent="-205283">
              <a:defRPr sz="2900">
                <a:solidFill>
                  <a:schemeClr val="tx1"/>
                </a:solidFill>
                <a:latin typeface="Times New Roman" pitchFamily="18" charset="0"/>
              </a:defRPr>
            </a:lvl3pPr>
            <a:lvl4pPr marL="1436980" indent="-205283">
              <a:defRPr sz="2900">
                <a:solidFill>
                  <a:schemeClr val="tx1"/>
                </a:solidFill>
                <a:latin typeface="Times New Roman" pitchFamily="18" charset="0"/>
              </a:defRPr>
            </a:lvl4pPr>
            <a:lvl5pPr marL="1847545" indent="-205283">
              <a:defRPr sz="2900">
                <a:solidFill>
                  <a:schemeClr val="tx1"/>
                </a:solidFill>
                <a:latin typeface="Times New Roman" pitchFamily="18" charset="0"/>
              </a:defRPr>
            </a:lvl5pPr>
            <a:lvl6pPr marL="2258111" indent="-205283" eaLnBrk="0" fontAlgn="base" hangingPunct="0">
              <a:spcBef>
                <a:spcPct val="0"/>
              </a:spcBef>
              <a:spcAft>
                <a:spcPct val="0"/>
              </a:spcAft>
              <a:defRPr sz="2900">
                <a:solidFill>
                  <a:schemeClr val="tx1"/>
                </a:solidFill>
                <a:latin typeface="Times New Roman" pitchFamily="18" charset="0"/>
              </a:defRPr>
            </a:lvl6pPr>
            <a:lvl7pPr marL="2668676" indent="-205283" eaLnBrk="0" fontAlgn="base" hangingPunct="0">
              <a:spcBef>
                <a:spcPct val="0"/>
              </a:spcBef>
              <a:spcAft>
                <a:spcPct val="0"/>
              </a:spcAft>
              <a:defRPr sz="2900">
                <a:solidFill>
                  <a:schemeClr val="tx1"/>
                </a:solidFill>
                <a:latin typeface="Times New Roman" pitchFamily="18" charset="0"/>
              </a:defRPr>
            </a:lvl7pPr>
            <a:lvl8pPr marL="3079242" indent="-205283" eaLnBrk="0" fontAlgn="base" hangingPunct="0">
              <a:spcBef>
                <a:spcPct val="0"/>
              </a:spcBef>
              <a:spcAft>
                <a:spcPct val="0"/>
              </a:spcAft>
              <a:defRPr sz="2900">
                <a:solidFill>
                  <a:schemeClr val="tx1"/>
                </a:solidFill>
                <a:latin typeface="Times New Roman" pitchFamily="18" charset="0"/>
              </a:defRPr>
            </a:lvl8pPr>
            <a:lvl9pPr marL="3489808" indent="-205283" eaLnBrk="0" fontAlgn="base" hangingPunct="0">
              <a:spcBef>
                <a:spcPct val="0"/>
              </a:spcBef>
              <a:spcAft>
                <a:spcPct val="0"/>
              </a:spcAft>
              <a:defRPr sz="2900">
                <a:solidFill>
                  <a:schemeClr val="tx1"/>
                </a:solidFill>
                <a:latin typeface="Times New Roman" pitchFamily="18" charset="0"/>
              </a:defRPr>
            </a:lvl9pPr>
          </a:lstStyle>
          <a:p>
            <a:pPr eaLnBrk="1" hangingPunct="1"/>
            <a:fld id="{4B0669A8-28A8-4454-9CC3-0E023CD1AAE8}" type="slidenum">
              <a:rPr lang="tr-TR" sz="1100">
                <a:solidFill>
                  <a:srgbClr val="000000"/>
                </a:solidFill>
                <a:latin typeface="Arial" charset="0"/>
              </a:rPr>
              <a:pPr eaLnBrk="1" hangingPunct="1"/>
              <a:t>37</a:t>
            </a:fld>
            <a:endParaRPr lang="tr-TR" sz="1100">
              <a:solidFill>
                <a:srgbClr val="000000"/>
              </a:solidFill>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Başlık Slaydı">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40994" name="Rectangle 3"/>
          <p:cNvSpPr>
            <a:spLocks noGrp="1" noChangeArrowheads="1"/>
          </p:cNvSpPr>
          <p:nvPr>
            <p:ph type="subTitle" idx="1"/>
          </p:nvPr>
        </p:nvSpPr>
        <p:spPr>
          <a:xfrm>
            <a:off x="685800" y="4371975"/>
            <a:ext cx="8172450" cy="1266825"/>
          </a:xfrm>
        </p:spPr>
        <p:txBody>
          <a:bodyPr/>
          <a:lstStyle>
            <a:lvl1pPr marL="0" indent="0">
              <a:buFont typeface="Wingdings" pitchFamily="2" charset="2"/>
              <a:buNone/>
              <a:defRPr sz="2000"/>
            </a:lvl1pPr>
          </a:lstStyle>
          <a:p>
            <a:r>
              <a:rPr lang="de-DE"/>
              <a:t>Formatvorlage des Untertitelmasters durch Klicken bearbeiten</a:t>
            </a: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xAndTwoObj">
  <p:cSld name="Başlık, Metin ve 2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549275"/>
            <a:ext cx="8229600" cy="868363"/>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484188" y="1600200"/>
            <a:ext cx="40386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quarter" idx="2"/>
          </p:nvPr>
        </p:nvSpPr>
        <p:spPr>
          <a:xfrm>
            <a:off x="4675188" y="1600200"/>
            <a:ext cx="4038600" cy="21859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İçerik Yer Tutucusu 4"/>
          <p:cNvSpPr>
            <a:spLocks noGrp="1"/>
          </p:cNvSpPr>
          <p:nvPr>
            <p:ph sz="quarter" idx="3"/>
          </p:nvPr>
        </p:nvSpPr>
        <p:spPr>
          <a:xfrm>
            <a:off x="4675188" y="3938588"/>
            <a:ext cx="4038600" cy="218757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Rectangle 5"/>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7" name="Rectangle 6"/>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8" name="Rectangle 7"/>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3DD5D253-E663-481F-8F55-FBBFE0B87A43}" type="slidenum">
              <a:rPr lang="en-US"/>
              <a:pPr>
                <a:defRPr/>
              </a:pPr>
              <a:t>‹#›</a:t>
            </a:fld>
            <a:endParaRPr lang="en-US"/>
          </a:p>
        </p:txBody>
      </p:sp>
    </p:spTree>
    <p:extLst>
      <p:ext uri="{BB962C8B-B14F-4D97-AF65-F5344CB8AC3E}">
        <p14:creationId xmlns:p14="http://schemas.microsoft.com/office/powerpoint/2010/main" val="2007504895"/>
      </p:ext>
    </p:extLst>
  </p:cSld>
  <p:clrMapOvr>
    <a:masterClrMapping/>
  </p:clrMapOvr>
  <p:transition advClick="0">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2" name="1 Başlık"/>
          <p:cNvSpPr>
            <a:spLocks noGrp="1"/>
          </p:cNvSpPr>
          <p:nvPr>
            <p:ph type="title"/>
          </p:nvPr>
        </p:nvSpPr>
        <p:spPr>
          <a:xfrm>
            <a:off x="873456" y="436728"/>
            <a:ext cx="7772400" cy="639883"/>
          </a:xfr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l" rtl="0" eaLnBrk="1" fontAlgn="base" hangingPunct="1">
              <a:spcBef>
                <a:spcPct val="0"/>
              </a:spcBef>
              <a:spcAft>
                <a:spcPct val="0"/>
              </a:spcAft>
              <a:defRPr lang="tr-TR" sz="2000" b="1" cap="none" spc="160" baseline="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Lucida Sans Unicode" pitchFamily="34" charset="0"/>
                <a:ea typeface="+mj-ea"/>
                <a:cs typeface="Lucida Sans Unicode" pitchFamily="34" charset="0"/>
              </a:defRPr>
            </a:lvl1pPr>
          </a:lstStyle>
          <a:p>
            <a:r>
              <a:rPr lang="tr-TR" dirty="0" smtClean="0"/>
              <a:t>Asıl başlık stili için tıklatın</a:t>
            </a:r>
            <a:endParaRPr lang="tr-TR" dirty="0"/>
          </a:p>
        </p:txBody>
      </p:sp>
    </p:spTree>
    <p:extLst>
      <p:ext uri="{BB962C8B-B14F-4D97-AF65-F5344CB8AC3E}">
        <p14:creationId xmlns:p14="http://schemas.microsoft.com/office/powerpoint/2010/main" val="4091164065"/>
      </p:ext>
    </p:extLst>
  </p:cSld>
  <p:clrMapOvr>
    <a:masterClrMapping/>
  </p:clrMapOv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tr-TR" smtClean="0"/>
              <a:t>Asıl başlık stili için tıklatın</a:t>
            </a:r>
            <a:endParaRPr lang="en-US"/>
          </a:p>
        </p:txBody>
      </p:sp>
      <p:sp>
        <p:nvSpPr>
          <p:cNvPr id="3" name="Text Placeholder 2"/>
          <p:cNvSpPr>
            <a:spLocks noGrp="1"/>
          </p:cNvSpPr>
          <p:nvPr>
            <p:ph type="body" idx="2"/>
          </p:nvPr>
        </p:nvSpPr>
        <p:spPr>
          <a:xfrm>
            <a:off x="685800" y="1676400"/>
            <a:ext cx="2743200" cy="4572000"/>
          </a:xfrm>
        </p:spPr>
        <p:txBody>
          <a:bodyPr lIns="18279" rIns="18279"/>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tr-TR" smtClean="0"/>
              <a:t>Asıl metin stillerini düzenlemek için tıklatın</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4" name="Date Placeholder 4"/>
          <p:cNvSpPr>
            <a:spLocks noGrp="1"/>
          </p:cNvSpPr>
          <p:nvPr>
            <p:ph type="dt" sz="half" idx="10"/>
          </p:nvPr>
        </p:nvSpPr>
        <p:spPr>
          <a:xfrm>
            <a:off x="456766" y="6356742"/>
            <a:ext cx="2133504" cy="364042"/>
          </a:xfrm>
          <a:prstGeom prst="rect">
            <a:avLst/>
          </a:prstGeom>
        </p:spPr>
        <p:txBody>
          <a:bodyPr lIns="82113" tIns="41057" rIns="82113" bIns="41057"/>
          <a:lstStyle>
            <a:lvl1pPr>
              <a:defRPr/>
            </a:lvl1pPr>
          </a:lstStyle>
          <a:p>
            <a:pPr>
              <a:defRPr/>
            </a:pPr>
            <a:fld id="{65C81D19-BEF1-41CF-BA7F-142DE99EF40F}" type="datetimeFigureOut">
              <a:rPr lang="tr-TR"/>
              <a:pPr>
                <a:defRPr/>
              </a:pPr>
              <a:t>12.08.2013</a:t>
            </a:fld>
            <a:endParaRPr lang="tr-TR"/>
          </a:p>
        </p:txBody>
      </p:sp>
      <p:sp>
        <p:nvSpPr>
          <p:cNvPr id="15" name="Footer Placeholder 5"/>
          <p:cNvSpPr>
            <a:spLocks noGrp="1"/>
          </p:cNvSpPr>
          <p:nvPr>
            <p:ph type="ftr" sz="quarter" idx="11"/>
          </p:nvPr>
        </p:nvSpPr>
        <p:spPr>
          <a:xfrm>
            <a:off x="2666880" y="6356742"/>
            <a:ext cx="3353475" cy="364042"/>
          </a:xfrm>
          <a:prstGeom prst="rect">
            <a:avLst/>
          </a:prstGeom>
        </p:spPr>
        <p:txBody>
          <a:bodyPr lIns="82113" tIns="41057" rIns="82113" bIns="41057"/>
          <a:lstStyle>
            <a:lvl1pPr>
              <a:defRPr/>
            </a:lvl1pPr>
          </a:lstStyle>
          <a:p>
            <a:pPr>
              <a:defRPr/>
            </a:pPr>
            <a:endParaRPr lang="tr-TR"/>
          </a:p>
        </p:txBody>
      </p:sp>
      <p:sp>
        <p:nvSpPr>
          <p:cNvPr id="16" name="Slide Number Placeholder 6"/>
          <p:cNvSpPr>
            <a:spLocks noGrp="1"/>
          </p:cNvSpPr>
          <p:nvPr>
            <p:ph type="sldNum" sz="quarter" idx="12"/>
          </p:nvPr>
        </p:nvSpPr>
        <p:spPr>
          <a:xfrm>
            <a:off x="7925475" y="6356742"/>
            <a:ext cx="761759" cy="364042"/>
          </a:xfrm>
          <a:prstGeom prst="rect">
            <a:avLst/>
          </a:prstGeom>
        </p:spPr>
        <p:txBody>
          <a:bodyPr lIns="82113" tIns="41057" rIns="82113" bIns="41057"/>
          <a:lstStyle>
            <a:lvl1pPr>
              <a:defRPr/>
            </a:lvl1pPr>
          </a:lstStyle>
          <a:p>
            <a:pPr>
              <a:defRPr/>
            </a:pPr>
            <a:fld id="{FF092B36-B747-49DF-BFE1-F0E026E26B60}" type="slidenum">
              <a:rPr lang="tr-TR"/>
              <a:pPr>
                <a:defRPr/>
              </a:pPr>
              <a:t>‹#›</a:t>
            </a:fld>
            <a:endParaRPr lang="tr-TR"/>
          </a:p>
        </p:txBody>
      </p:sp>
    </p:spTree>
    <p:extLst>
      <p:ext uri="{BB962C8B-B14F-4D97-AF65-F5344CB8AC3E}">
        <p14:creationId xmlns:p14="http://schemas.microsoft.com/office/powerpoint/2010/main" val="10413444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Başlık ve Tablo">
    <p:spTree>
      <p:nvGrpSpPr>
        <p:cNvPr id="1" name=""/>
        <p:cNvGrpSpPr/>
        <p:nvPr/>
      </p:nvGrpSpPr>
      <p:grpSpPr>
        <a:xfrm>
          <a:off x="0" y="0"/>
          <a:ext cx="0" cy="0"/>
          <a:chOff x="0" y="0"/>
          <a:chExt cx="0" cy="0"/>
        </a:xfrm>
      </p:grpSpPr>
      <p:sp>
        <p:nvSpPr>
          <p:cNvPr id="2" name="Başlık 1"/>
          <p:cNvSpPr>
            <a:spLocks noGrp="1"/>
          </p:cNvSpPr>
          <p:nvPr>
            <p:ph type="title"/>
          </p:nvPr>
        </p:nvSpPr>
        <p:spPr>
          <a:xfrm>
            <a:off x="457200" y="549275"/>
            <a:ext cx="8229600" cy="868363"/>
          </a:xfrm>
        </p:spPr>
        <p:txBody>
          <a:bodyPr/>
          <a:lstStyle/>
          <a:p>
            <a:r>
              <a:rPr lang="tr-TR" smtClean="0"/>
              <a:t>Asıl başlık stili için tıklatın</a:t>
            </a:r>
            <a:endParaRPr lang="tr-TR"/>
          </a:p>
        </p:txBody>
      </p:sp>
      <p:sp>
        <p:nvSpPr>
          <p:cNvPr id="3" name="Tablo Yer Tutucusu 2"/>
          <p:cNvSpPr>
            <a:spLocks noGrp="1"/>
          </p:cNvSpPr>
          <p:nvPr>
            <p:ph type="tbl" idx="1"/>
          </p:nvPr>
        </p:nvSpPr>
        <p:spPr>
          <a:xfrm>
            <a:off x="484188" y="1600200"/>
            <a:ext cx="8229600" cy="4525963"/>
          </a:xfrm>
        </p:spPr>
        <p:txBody>
          <a:bodyPr/>
          <a:lstStyle/>
          <a:p>
            <a:pPr lvl="0"/>
            <a:endParaRPr lang="tr-TR" noProof="0" smtClean="0"/>
          </a:p>
        </p:txBody>
      </p:sp>
      <p:sp>
        <p:nvSpPr>
          <p:cNvPr id="4" name="Rectangle 5"/>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5" name="Rectangle 6"/>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285563E6-9468-47B8-A072-BC4FBA074EE6}" type="slidenum">
              <a:rPr lang="en-US"/>
              <a:pPr>
                <a:defRPr/>
              </a:pPr>
              <a:t>‹#›</a:t>
            </a:fld>
            <a:endParaRPr lang="en-US"/>
          </a:p>
        </p:txBody>
      </p:sp>
    </p:spTree>
    <p:extLst>
      <p:ext uri="{BB962C8B-B14F-4D97-AF65-F5344CB8AC3E}">
        <p14:creationId xmlns:p14="http://schemas.microsoft.com/office/powerpoint/2010/main" val="808142551"/>
      </p:ext>
    </p:extLst>
  </p:cSld>
  <p:clrMapOvr>
    <a:masterClrMapping/>
  </p:clrMapOvr>
  <p:transition advClick="0">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İki İçerik">
    <p:spTree>
      <p:nvGrpSpPr>
        <p:cNvPr id="1" name=""/>
        <p:cNvGrpSpPr/>
        <p:nvPr/>
      </p:nvGrpSpPr>
      <p:grpSpPr>
        <a:xfrm>
          <a:off x="0" y="0"/>
          <a:ext cx="0" cy="0"/>
          <a:chOff x="0" y="0"/>
          <a:chExt cx="0" cy="0"/>
        </a:xfrm>
      </p:grpSpPr>
      <p:sp>
        <p:nvSpPr>
          <p:cNvPr id="3" name="2 İçerik Yer Tutucusu"/>
          <p:cNvSpPr>
            <a:spLocks noGrp="1"/>
          </p:cNvSpPr>
          <p:nvPr>
            <p:ph sz="half" idx="1"/>
          </p:nvPr>
        </p:nvSpPr>
        <p:spPr>
          <a:xfrm>
            <a:off x="295275" y="1489075"/>
            <a:ext cx="4186238"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33913" y="1489075"/>
            <a:ext cx="4186237"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9" name="1 Başlık"/>
          <p:cNvSpPr>
            <a:spLocks noGrp="1"/>
          </p:cNvSpPr>
          <p:nvPr>
            <p:ph type="title"/>
          </p:nvPr>
        </p:nvSpPr>
        <p:spPr>
          <a:xfrm>
            <a:off x="300251" y="436728"/>
            <a:ext cx="8345605" cy="639883"/>
          </a:xfr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l" rtl="0" eaLnBrk="1" fontAlgn="base" hangingPunct="1">
              <a:spcBef>
                <a:spcPct val="0"/>
              </a:spcBef>
              <a:spcAft>
                <a:spcPct val="0"/>
              </a:spcAft>
              <a:defRPr lang="tr-TR" sz="2000" b="1" cap="none" spc="160" baseline="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Lucida Sans Unicode" pitchFamily="34" charset="0"/>
                <a:ea typeface="+mj-ea"/>
                <a:cs typeface="Lucida Sans Unicode" pitchFamily="34" charset="0"/>
              </a:defRPr>
            </a:lvl1pPr>
          </a:lstStyle>
          <a:p>
            <a:r>
              <a:rPr lang="tr-TR" dirty="0" smtClean="0"/>
              <a:t>Asıl başlık stili için tıklatın</a:t>
            </a:r>
            <a:endParaRPr lang="tr-TR" dirty="0"/>
          </a:p>
        </p:txBody>
      </p:sp>
      <p:pic>
        <p:nvPicPr>
          <p:cNvPr id="8" name="Resim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92579" y="6081663"/>
            <a:ext cx="445654" cy="633541"/>
          </a:xfrm>
          <a:prstGeom prst="rect">
            <a:avLst/>
          </a:prstGeom>
        </p:spPr>
      </p:pic>
      <p:sp>
        <p:nvSpPr>
          <p:cNvPr id="11" name="Metin kutusu 10"/>
          <p:cNvSpPr txBox="1"/>
          <p:nvPr userDrawn="1"/>
        </p:nvSpPr>
        <p:spPr>
          <a:xfrm>
            <a:off x="6875813" y="6533935"/>
            <a:ext cx="1710091" cy="215444"/>
          </a:xfrm>
          <a:prstGeom prst="rect">
            <a:avLst/>
          </a:prstGeom>
          <a:noFill/>
        </p:spPr>
        <p:txBody>
          <a:bodyPr wrap="square" rtlCol="0">
            <a:spAutoFit/>
          </a:bodyPr>
          <a:lstStyle/>
          <a:p>
            <a:pPr algn="r"/>
            <a:r>
              <a:rPr lang="tr-TR" sz="800" i="1" dirty="0" smtClean="0">
                <a:solidFill>
                  <a:schemeClr val="bg1">
                    <a:lumMod val="65000"/>
                  </a:schemeClr>
                </a:solidFill>
                <a:latin typeface="Calibri" pitchFamily="34" charset="0"/>
                <a:cs typeface="Calibri" pitchFamily="34" charset="0"/>
              </a:rPr>
              <a:t>Ergonomi-201</a:t>
            </a:r>
            <a:endParaRPr lang="tr-TR" sz="800" i="1" dirty="0">
              <a:solidFill>
                <a:schemeClr val="bg1">
                  <a:lumMod val="65000"/>
                </a:schemeClr>
              </a:solidFill>
              <a:latin typeface="Calibri" pitchFamily="34" charset="0"/>
              <a:cs typeface="Calibri" pitchFamily="34" charset="0"/>
            </a:endParaRP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Yalnızca Başlık">
    <p:spTree>
      <p:nvGrpSpPr>
        <p:cNvPr id="1" name=""/>
        <p:cNvGrpSpPr/>
        <p:nvPr/>
      </p:nvGrpSpPr>
      <p:grpSpPr>
        <a:xfrm>
          <a:off x="0" y="0"/>
          <a:ext cx="0" cy="0"/>
          <a:chOff x="0" y="0"/>
          <a:chExt cx="0" cy="0"/>
        </a:xfrm>
      </p:grpSpPr>
      <p:sp>
        <p:nvSpPr>
          <p:cNvPr id="7" name="1 Başlık"/>
          <p:cNvSpPr>
            <a:spLocks noGrp="1"/>
          </p:cNvSpPr>
          <p:nvPr>
            <p:ph type="title"/>
          </p:nvPr>
        </p:nvSpPr>
        <p:spPr>
          <a:xfrm>
            <a:off x="873456" y="436728"/>
            <a:ext cx="7772400" cy="639883"/>
          </a:xfr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l" rtl="0" eaLnBrk="1" fontAlgn="base" hangingPunct="1">
              <a:spcBef>
                <a:spcPct val="0"/>
              </a:spcBef>
              <a:spcAft>
                <a:spcPct val="0"/>
              </a:spcAft>
              <a:defRPr lang="tr-TR" sz="2000" b="1" cap="none" spc="160" baseline="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Lucida Sans Unicode" pitchFamily="34" charset="0"/>
                <a:ea typeface="+mj-ea"/>
                <a:cs typeface="Lucida Sans Unicode" pitchFamily="34" charset="0"/>
              </a:defRPr>
            </a:lvl1pPr>
          </a:lstStyle>
          <a:p>
            <a:r>
              <a:rPr lang="tr-TR" dirty="0" smtClean="0"/>
              <a:t>Asıl başlık stili için tıklatın</a:t>
            </a:r>
            <a:endParaRPr lang="tr-TR" dirty="0"/>
          </a:p>
        </p:txBody>
      </p:sp>
      <p:pic>
        <p:nvPicPr>
          <p:cNvPr id="10" name="Resim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92579" y="6119763"/>
            <a:ext cx="445654" cy="633541"/>
          </a:xfrm>
          <a:prstGeom prst="rect">
            <a:avLst/>
          </a:prstGeom>
        </p:spPr>
      </p:pic>
      <p:sp>
        <p:nvSpPr>
          <p:cNvPr id="5" name="Metin kutusu 4"/>
          <p:cNvSpPr txBox="1"/>
          <p:nvPr userDrawn="1"/>
        </p:nvSpPr>
        <p:spPr>
          <a:xfrm>
            <a:off x="6875813" y="6533935"/>
            <a:ext cx="1710091" cy="215444"/>
          </a:xfrm>
          <a:prstGeom prst="rect">
            <a:avLst/>
          </a:prstGeom>
          <a:noFill/>
        </p:spPr>
        <p:txBody>
          <a:bodyPr wrap="square" rtlCol="0">
            <a:spAutoFit/>
          </a:bodyPr>
          <a:lstStyle/>
          <a:p>
            <a:pPr algn="r"/>
            <a:r>
              <a:rPr lang="tr-TR" sz="800" i="1" dirty="0" smtClean="0">
                <a:solidFill>
                  <a:schemeClr val="bg1">
                    <a:lumMod val="65000"/>
                  </a:schemeClr>
                </a:solidFill>
                <a:latin typeface="Calibri" pitchFamily="34" charset="0"/>
                <a:cs typeface="Calibri" pitchFamily="34" charset="0"/>
              </a:rPr>
              <a:t>Ergonomi-201</a:t>
            </a:r>
            <a:endParaRPr lang="tr-TR" sz="800" i="1" dirty="0">
              <a:solidFill>
                <a:schemeClr val="bg1">
                  <a:lumMod val="65000"/>
                </a:schemeClr>
              </a:solidFill>
              <a:latin typeface="Calibri" pitchFamily="34" charset="0"/>
              <a:cs typeface="Calibri" pitchFamily="34" charset="0"/>
            </a:endParaRP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Boş">
    <p:spTree>
      <p:nvGrpSpPr>
        <p:cNvPr id="1" name=""/>
        <p:cNvGrpSpPr/>
        <p:nvPr/>
      </p:nvGrpSpPr>
      <p:grpSpPr>
        <a:xfrm>
          <a:off x="0" y="0"/>
          <a:ext cx="0" cy="0"/>
          <a:chOff x="0" y="0"/>
          <a:chExt cx="0" cy="0"/>
        </a:xfrm>
      </p:grpSpPr>
      <p:sp>
        <p:nvSpPr>
          <p:cNvPr id="5" name="1 Başlık"/>
          <p:cNvSpPr>
            <a:spLocks noGrp="1"/>
          </p:cNvSpPr>
          <p:nvPr>
            <p:ph type="title"/>
          </p:nvPr>
        </p:nvSpPr>
        <p:spPr>
          <a:xfrm>
            <a:off x="873456" y="436728"/>
            <a:ext cx="7772400" cy="639883"/>
          </a:xfr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l" rtl="0" eaLnBrk="1" fontAlgn="base" hangingPunct="1">
              <a:spcBef>
                <a:spcPct val="0"/>
              </a:spcBef>
              <a:spcAft>
                <a:spcPct val="0"/>
              </a:spcAft>
              <a:defRPr lang="tr-TR" sz="2000" b="1" cap="none" spc="160" baseline="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Lucida Sans Unicode" pitchFamily="34" charset="0"/>
                <a:ea typeface="+mj-ea"/>
                <a:cs typeface="Lucida Sans Unicode" pitchFamily="34" charset="0"/>
              </a:defRPr>
            </a:lvl1pPr>
          </a:lstStyle>
          <a:p>
            <a:r>
              <a:rPr lang="tr-TR" dirty="0" smtClean="0"/>
              <a:t>Asıl başlık stili için tıklatın</a:t>
            </a:r>
            <a:endParaRPr lang="tr-TR" dirty="0"/>
          </a:p>
        </p:txBody>
      </p:sp>
      <p:pic>
        <p:nvPicPr>
          <p:cNvPr id="9" name="Resim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92579" y="6119763"/>
            <a:ext cx="445654" cy="633541"/>
          </a:xfrm>
          <a:prstGeom prst="rect">
            <a:avLst/>
          </a:prstGeom>
        </p:spPr>
      </p:pic>
      <p:sp>
        <p:nvSpPr>
          <p:cNvPr id="6" name="Metin kutusu 5"/>
          <p:cNvSpPr txBox="1"/>
          <p:nvPr userDrawn="1"/>
        </p:nvSpPr>
        <p:spPr>
          <a:xfrm>
            <a:off x="6875813" y="6533935"/>
            <a:ext cx="1710091" cy="215444"/>
          </a:xfrm>
          <a:prstGeom prst="rect">
            <a:avLst/>
          </a:prstGeom>
          <a:noFill/>
        </p:spPr>
        <p:txBody>
          <a:bodyPr wrap="square" rtlCol="0">
            <a:spAutoFit/>
          </a:bodyPr>
          <a:lstStyle/>
          <a:p>
            <a:pPr algn="r"/>
            <a:r>
              <a:rPr lang="tr-TR" sz="800" i="1" dirty="0" smtClean="0">
                <a:solidFill>
                  <a:schemeClr val="bg1">
                    <a:lumMod val="65000"/>
                  </a:schemeClr>
                </a:solidFill>
                <a:latin typeface="Calibri" pitchFamily="34" charset="0"/>
                <a:cs typeface="Calibri" pitchFamily="34" charset="0"/>
              </a:rPr>
              <a:t>Ergonomi-201</a:t>
            </a:r>
            <a:endParaRPr lang="tr-TR" sz="800" i="1" dirty="0">
              <a:solidFill>
                <a:schemeClr val="bg1">
                  <a:lumMod val="65000"/>
                </a:schemeClr>
              </a:solidFill>
              <a:latin typeface="Calibri" pitchFamily="34" charset="0"/>
              <a:cs typeface="Calibri" pitchFamily="34" charset="0"/>
            </a:endParaRP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cSld name="1_Başlık Slaydı">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40994" name="Rectangle 3"/>
          <p:cNvSpPr>
            <a:spLocks noGrp="1" noChangeArrowheads="1"/>
          </p:cNvSpPr>
          <p:nvPr>
            <p:ph type="subTitle" idx="1"/>
          </p:nvPr>
        </p:nvSpPr>
        <p:spPr>
          <a:xfrm>
            <a:off x="685800" y="4371975"/>
            <a:ext cx="8172450" cy="1266825"/>
          </a:xfrm>
        </p:spPr>
        <p:txBody>
          <a:bodyPr/>
          <a:lstStyle>
            <a:lvl1pPr marL="0" indent="0">
              <a:buFont typeface="Wingdings" pitchFamily="2" charset="2"/>
              <a:buNone/>
              <a:defRPr sz="2000"/>
            </a:lvl1pPr>
          </a:lstStyle>
          <a:p>
            <a:r>
              <a:rPr lang="de-DE"/>
              <a:t>Formatvorlage des Untertitelmasters durch Klicken bearbeiten</a:t>
            </a:r>
          </a:p>
        </p:txBody>
      </p:sp>
      <p:sp>
        <p:nvSpPr>
          <p:cNvPr id="340996" name="Rectangle 7"/>
          <p:cNvSpPr>
            <a:spLocks noGrp="1" noChangeArrowheads="1"/>
          </p:cNvSpPr>
          <p:nvPr>
            <p:ph type="ctrTitle"/>
          </p:nvPr>
        </p:nvSpPr>
        <p:spPr>
          <a:xfrm>
            <a:off x="685800" y="660400"/>
            <a:ext cx="5629275" cy="1470025"/>
          </a:xfrm>
        </p:spPr>
        <p:txBody>
          <a:bodyPr anchor="ctr"/>
          <a:lstStyle>
            <a:lvl1pPr>
              <a:lnSpc>
                <a:spcPct val="110000"/>
              </a:lnSpc>
              <a:defRPr sz="2600">
                <a:solidFill>
                  <a:schemeClr val="bg1"/>
                </a:solidFill>
              </a:defRPr>
            </a:lvl1pPr>
          </a:lstStyle>
          <a:p>
            <a:r>
              <a:rPr lang="de-DE"/>
              <a:t>Titelmasterformat durch Klicken bearbeiten</a:t>
            </a:r>
          </a:p>
        </p:txBody>
      </p:sp>
    </p:spTree>
    <p:extLst>
      <p:ext uri="{BB962C8B-B14F-4D97-AF65-F5344CB8AC3E}">
        <p14:creationId xmlns:p14="http://schemas.microsoft.com/office/powerpoint/2010/main" val="399018787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Only">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457200" y="549275"/>
            <a:ext cx="8256588" cy="55768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Rectangle 5"/>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4" name="Rectangle 6"/>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64D2082C-9123-4F34-8ECB-C82DC1893DD8}" type="slidenum">
              <a:rPr lang="en-US"/>
              <a:pPr>
                <a:defRPr/>
              </a:pPr>
              <a:t>‹#›</a:t>
            </a:fld>
            <a:endParaRPr lang="en-US"/>
          </a:p>
        </p:txBody>
      </p:sp>
    </p:spTree>
    <p:extLst>
      <p:ext uri="{BB962C8B-B14F-4D97-AF65-F5344CB8AC3E}">
        <p14:creationId xmlns:p14="http://schemas.microsoft.com/office/powerpoint/2010/main" val="3196422674"/>
      </p:ext>
    </p:extLst>
  </p:cSld>
  <p:clrMapOvr>
    <a:masterClrMapping/>
  </p:clrMapOvr>
  <p:transition advClick="0">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xAndObj">
  <p:cSld name="Başlık, Metin ve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549275"/>
            <a:ext cx="8229600" cy="868363"/>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484188" y="1600200"/>
            <a:ext cx="40386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75188" y="1600200"/>
            <a:ext cx="40386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5"/>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6" name="Rectangle 6"/>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DF977679-54C1-422A-92FA-9F9DB0B9DF69}" type="slidenum">
              <a:rPr lang="en-US"/>
              <a:pPr>
                <a:defRPr/>
              </a:pPr>
              <a:t>‹#›</a:t>
            </a:fld>
            <a:endParaRPr lang="en-US"/>
          </a:p>
        </p:txBody>
      </p:sp>
    </p:spTree>
    <p:extLst>
      <p:ext uri="{BB962C8B-B14F-4D97-AF65-F5344CB8AC3E}">
        <p14:creationId xmlns:p14="http://schemas.microsoft.com/office/powerpoint/2010/main" val="1981445319"/>
      </p:ext>
    </p:extLst>
  </p:cSld>
  <p:clrMapOvr>
    <a:masterClrMapping/>
  </p:clrMapOvr>
  <p:transition advClick="0">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1_Boş">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3" name="Rectangle 6"/>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563B4B22-7506-47BD-A533-1537FBBECE6F}" type="slidenum">
              <a:rPr lang="en-US"/>
              <a:pPr>
                <a:defRPr/>
              </a:pPr>
              <a:t>‹#›</a:t>
            </a:fld>
            <a:endParaRPr lang="en-US"/>
          </a:p>
        </p:txBody>
      </p:sp>
    </p:spTree>
    <p:extLst>
      <p:ext uri="{BB962C8B-B14F-4D97-AF65-F5344CB8AC3E}">
        <p14:creationId xmlns:p14="http://schemas.microsoft.com/office/powerpoint/2010/main" val="1477482150"/>
      </p:ext>
    </p:extLst>
  </p:cSld>
  <p:clrMapOvr>
    <a:masterClrMapping/>
  </p:clrMapOvr>
  <p:transition advClick="0">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bwMode="auto">
          <a:xfrm>
            <a:off x="295275" y="1489075"/>
            <a:ext cx="8524875" cy="43132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4100" name="Rectangle 7"/>
          <p:cNvSpPr>
            <a:spLocks noGrp="1" noChangeArrowheads="1"/>
          </p:cNvSpPr>
          <p:nvPr>
            <p:ph type="title"/>
          </p:nvPr>
        </p:nvSpPr>
        <p:spPr bwMode="gray">
          <a:xfrm>
            <a:off x="300038" y="411163"/>
            <a:ext cx="8520112" cy="64770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de-DE" smtClean="0"/>
              <a:t>Klicken Sie, um das Titelformat zu bearbeiten</a:t>
            </a:r>
          </a:p>
        </p:txBody>
      </p:sp>
      <p:pic>
        <p:nvPicPr>
          <p:cNvPr id="2" name="Resim 1"/>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8592579" y="6119763"/>
            <a:ext cx="445654" cy="633541"/>
          </a:xfrm>
          <a:prstGeom prst="rect">
            <a:avLst/>
          </a:prstGeom>
        </p:spPr>
      </p:pic>
      <p:sp>
        <p:nvSpPr>
          <p:cNvPr id="3" name="Metin kutusu 2"/>
          <p:cNvSpPr txBox="1"/>
          <p:nvPr userDrawn="1"/>
        </p:nvSpPr>
        <p:spPr>
          <a:xfrm>
            <a:off x="6875813" y="6533935"/>
            <a:ext cx="1710091" cy="215444"/>
          </a:xfrm>
          <a:prstGeom prst="rect">
            <a:avLst/>
          </a:prstGeom>
          <a:noFill/>
        </p:spPr>
        <p:txBody>
          <a:bodyPr wrap="square" rtlCol="0">
            <a:spAutoFit/>
          </a:bodyPr>
          <a:lstStyle/>
          <a:p>
            <a:pPr algn="r"/>
            <a:r>
              <a:rPr lang="tr-TR" sz="800" i="1" dirty="0" smtClean="0">
                <a:solidFill>
                  <a:schemeClr val="bg1">
                    <a:lumMod val="65000"/>
                  </a:schemeClr>
                </a:solidFill>
                <a:latin typeface="Calibri" pitchFamily="34" charset="0"/>
                <a:cs typeface="Calibri" pitchFamily="34" charset="0"/>
              </a:rPr>
              <a:t>Ergonomi-201</a:t>
            </a:r>
            <a:endParaRPr lang="tr-TR" sz="800" i="1" dirty="0">
              <a:solidFill>
                <a:schemeClr val="bg1">
                  <a:lumMod val="65000"/>
                </a:schemeClr>
              </a:solidFill>
              <a:latin typeface="Calibri" pitchFamily="34" charset="0"/>
              <a:cs typeface="Calibri" pitchFamily="34" charset="0"/>
            </a:endParaRPr>
          </a:p>
        </p:txBody>
      </p:sp>
    </p:spTree>
  </p:cSld>
  <p:clrMap bg1="lt1" tx1="dk1" bg2="lt2" tx2="dk2" accent1="accent1" accent2="accent2" accent3="accent3" accent4="accent4" accent5="accent5" accent6="accent6" hlink="hlink" folHlink="folHlink"/>
  <p:sldLayoutIdLst>
    <p:sldLayoutId id="2147483695" r:id="rId1"/>
    <p:sldLayoutId id="2147483684" r:id="rId2"/>
    <p:sldLayoutId id="2147483686" r:id="rId3"/>
    <p:sldLayoutId id="2147483688" r:id="rId4"/>
    <p:sldLayoutId id="2147483689" r:id="rId5"/>
    <p:sldLayoutId id="2147483793" r:id="rId6"/>
    <p:sldLayoutId id="2147483796" r:id="rId7"/>
    <p:sldLayoutId id="2147483797" r:id="rId8"/>
    <p:sldLayoutId id="2147483798" r:id="rId9"/>
    <p:sldLayoutId id="2147483800" r:id="rId10"/>
    <p:sldLayoutId id="2147483803" r:id="rId11"/>
    <p:sldLayoutId id="2147483804" r:id="rId12"/>
    <p:sldLayoutId id="2147483805" r:id="rId13"/>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2400" b="1">
          <a:solidFill>
            <a:schemeClr val="tx1"/>
          </a:solidFill>
          <a:latin typeface="Calibri" pitchFamily="34" charset="0"/>
          <a:ea typeface="+mj-ea"/>
          <a:cs typeface="Calibri" pitchFamily="34" charset="0"/>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p:titleStyle>
    <p:bodyStyle>
      <a:lvl1pPr marL="180975" indent="-180975" algn="l" rtl="0" eaLnBrk="0" fontAlgn="base" hangingPunct="0">
        <a:spcBef>
          <a:spcPct val="20000"/>
        </a:spcBef>
        <a:spcAft>
          <a:spcPct val="0"/>
        </a:spcAft>
        <a:buFont typeface="Wingdings" pitchFamily="2" charset="2"/>
        <a:buChar char="§"/>
        <a:defRPr>
          <a:solidFill>
            <a:schemeClr val="tx1"/>
          </a:solidFill>
          <a:latin typeface="Calibri" pitchFamily="34" charset="0"/>
          <a:ea typeface="+mn-ea"/>
          <a:cs typeface="Calibri" pitchFamily="34" charset="0"/>
        </a:defRPr>
      </a:lvl1pPr>
      <a:lvl2pPr marL="444500" indent="-261938" algn="l" rtl="0" eaLnBrk="0" fontAlgn="base" hangingPunct="0">
        <a:spcBef>
          <a:spcPct val="20000"/>
        </a:spcBef>
        <a:spcAft>
          <a:spcPct val="0"/>
        </a:spcAft>
        <a:buChar char="–"/>
        <a:defRPr>
          <a:solidFill>
            <a:schemeClr val="tx1"/>
          </a:solidFill>
          <a:latin typeface="Calibri" pitchFamily="34" charset="0"/>
          <a:cs typeface="Calibri" pitchFamily="34" charset="0"/>
        </a:defRPr>
      </a:lvl2pPr>
      <a:lvl3pPr marL="720725" indent="-274638" algn="l" rtl="0" eaLnBrk="0" fontAlgn="base" hangingPunct="0">
        <a:spcBef>
          <a:spcPct val="20000"/>
        </a:spcBef>
        <a:spcAft>
          <a:spcPct val="0"/>
        </a:spcAft>
        <a:buChar char="•"/>
        <a:defRPr>
          <a:solidFill>
            <a:schemeClr val="tx1"/>
          </a:solidFill>
          <a:latin typeface="Calibri" pitchFamily="34" charset="0"/>
          <a:cs typeface="Calibri" pitchFamily="34" charset="0"/>
        </a:defRPr>
      </a:lvl3pPr>
      <a:lvl4pPr marL="987425" indent="-265113" algn="l" rtl="0" eaLnBrk="0" fontAlgn="base" hangingPunct="0">
        <a:spcBef>
          <a:spcPct val="20000"/>
        </a:spcBef>
        <a:spcAft>
          <a:spcPct val="0"/>
        </a:spcAft>
        <a:buChar char="–"/>
        <a:defRPr>
          <a:solidFill>
            <a:schemeClr val="tx1"/>
          </a:solidFill>
          <a:latin typeface="Calibri" pitchFamily="34" charset="0"/>
          <a:cs typeface="Calibri" pitchFamily="34" charset="0"/>
        </a:defRPr>
      </a:lvl4pPr>
      <a:lvl5pPr marL="1254125" indent="-265113" algn="l" rtl="0" eaLnBrk="0" fontAlgn="base" hangingPunct="0">
        <a:spcBef>
          <a:spcPct val="20000"/>
        </a:spcBef>
        <a:spcAft>
          <a:spcPct val="0"/>
        </a:spcAft>
        <a:buChar char="»"/>
        <a:defRPr>
          <a:solidFill>
            <a:schemeClr val="tx1"/>
          </a:solidFill>
          <a:latin typeface="Calibri" pitchFamily="34" charset="0"/>
          <a:cs typeface="Calibri" pitchFamily="34" charset="0"/>
        </a:defRPr>
      </a:lvl5pPr>
      <a:lvl6pPr marL="1711325" indent="-265113" algn="l" rtl="0" fontAlgn="base">
        <a:spcBef>
          <a:spcPct val="20000"/>
        </a:spcBef>
        <a:spcAft>
          <a:spcPct val="0"/>
        </a:spcAft>
        <a:buChar char="»"/>
        <a:defRPr>
          <a:solidFill>
            <a:schemeClr val="tx1"/>
          </a:solidFill>
          <a:latin typeface="+mn-lt"/>
          <a:cs typeface="+mn-cs"/>
        </a:defRPr>
      </a:lvl6pPr>
      <a:lvl7pPr marL="2168525" indent="-265113" algn="l" rtl="0" fontAlgn="base">
        <a:spcBef>
          <a:spcPct val="20000"/>
        </a:spcBef>
        <a:spcAft>
          <a:spcPct val="0"/>
        </a:spcAft>
        <a:buChar char="»"/>
        <a:defRPr>
          <a:solidFill>
            <a:schemeClr val="tx1"/>
          </a:solidFill>
          <a:latin typeface="+mn-lt"/>
          <a:cs typeface="+mn-cs"/>
        </a:defRPr>
      </a:lvl7pPr>
      <a:lvl8pPr marL="2625725" indent="-265113" algn="l" rtl="0" fontAlgn="base">
        <a:spcBef>
          <a:spcPct val="20000"/>
        </a:spcBef>
        <a:spcAft>
          <a:spcPct val="0"/>
        </a:spcAft>
        <a:buChar char="»"/>
        <a:defRPr>
          <a:solidFill>
            <a:schemeClr val="tx1"/>
          </a:solidFill>
          <a:latin typeface="+mn-lt"/>
          <a:cs typeface="+mn-cs"/>
        </a:defRPr>
      </a:lvl8pPr>
      <a:lvl9pPr marL="3082925" indent="-265113" algn="l" rtl="0" fontAlgn="base">
        <a:spcBef>
          <a:spcPct val="20000"/>
        </a:spcBef>
        <a:spcAft>
          <a:spcPct val="0"/>
        </a:spcAft>
        <a:buChar char="»"/>
        <a:defRPr>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1.emf"/></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http://www.ccohs.ca/images/E-J01(2).gif" TargetMode="External"/><Relationship Id="rId7" Type="http://schemas.openxmlformats.org/officeDocument/2006/relationships/image" Target="http://www.ccohs.ca/images/E-J01(4).gif" TargetMode="External"/><Relationship Id="rId2" Type="http://schemas.openxmlformats.org/officeDocument/2006/relationships/image" Target="../media/image21.gif"/><Relationship Id="rId1" Type="http://schemas.openxmlformats.org/officeDocument/2006/relationships/slideLayout" Target="../slideLayouts/slideLayout12.xml"/><Relationship Id="rId6" Type="http://schemas.openxmlformats.org/officeDocument/2006/relationships/image" Target="../media/image23.gif"/><Relationship Id="rId5" Type="http://schemas.openxmlformats.org/officeDocument/2006/relationships/image" Target="http://www.ccohs.ca/images/E-J01(3).gif" TargetMode="External"/><Relationship Id="rId4" Type="http://schemas.openxmlformats.org/officeDocument/2006/relationships/image" Target="../media/image22.gif"/></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25.jpeg"/></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eg"/><Relationship Id="rId1" Type="http://schemas.openxmlformats.org/officeDocument/2006/relationships/slideLayout" Target="../slideLayouts/slideLayout10.xml"/><Relationship Id="rId6" Type="http://schemas.openxmlformats.org/officeDocument/2006/relationships/image" Target="../media/image33.jpg"/><Relationship Id="rId5" Type="http://schemas.openxmlformats.org/officeDocument/2006/relationships/image" Target="../media/image32.png"/><Relationship Id="rId4" Type="http://schemas.openxmlformats.org/officeDocument/2006/relationships/image" Target="../media/image31.emf"/></Relationships>
</file>

<file path=ppt/slides/_rels/slide2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http://www.calisma.gov.tr/../../../../../../Komisyon/&#304;&#350;ARETLER/signs_dosyalar/danelec.gif" TargetMode="External"/><Relationship Id="rId18" Type="http://schemas.openxmlformats.org/officeDocument/2006/relationships/image" Target="../media/image43.png"/><Relationship Id="rId3" Type="http://schemas.openxmlformats.org/officeDocument/2006/relationships/image" Target="http://www.calisma.gov.tr/../../../../../../Komisyon/&#304;&#350;ARETLER/signs_dosyalar/ped.gif" TargetMode="External"/><Relationship Id="rId21" Type="http://schemas.openxmlformats.org/officeDocument/2006/relationships/image" Target="http://www.calisma.gov.tr/../../../../../../Komisyon/&#304;&#350;ARETLER/signs_dosyalar/firehose.gif" TargetMode="External"/><Relationship Id="rId7" Type="http://schemas.openxmlformats.org/officeDocument/2006/relationships/image" Target="http://www.calisma.gov.tr/../../../../../../Komisyon/&#304;&#350;ARETLER/signs_dosyalar/nexting.gif" TargetMode="External"/><Relationship Id="rId12" Type="http://schemas.openxmlformats.org/officeDocument/2006/relationships/image" Target="../media/image40.png"/><Relationship Id="rId17" Type="http://schemas.openxmlformats.org/officeDocument/2006/relationships/image" Target="http://www.calisma.gov.tr/../../../../../../Komisyon/&#304;&#350;ARETLER/signs_dosyalar/drop.gif" TargetMode="External"/><Relationship Id="rId25" Type="http://schemas.openxmlformats.org/officeDocument/2006/relationships/image" Target="../media/image47.jpg"/><Relationship Id="rId2" Type="http://schemas.openxmlformats.org/officeDocument/2006/relationships/image" Target="../media/image35.png"/><Relationship Id="rId16" Type="http://schemas.openxmlformats.org/officeDocument/2006/relationships/image" Target="../media/image42.png"/><Relationship Id="rId20" Type="http://schemas.openxmlformats.org/officeDocument/2006/relationships/image" Target="../media/image44.png"/><Relationship Id="rId1" Type="http://schemas.openxmlformats.org/officeDocument/2006/relationships/slideLayout" Target="../slideLayouts/slideLayout9.xml"/><Relationship Id="rId6" Type="http://schemas.openxmlformats.org/officeDocument/2006/relationships/image" Target="../media/image37.png"/><Relationship Id="rId11" Type="http://schemas.openxmlformats.org/officeDocument/2006/relationships/image" Target="http://www.calisma.gov.tr/../../../../../../Komisyon/&#304;&#350;ARETLER/signs_dosyalar/helmet.gif" TargetMode="External"/><Relationship Id="rId24" Type="http://schemas.openxmlformats.org/officeDocument/2006/relationships/image" Target="../media/image46.png"/><Relationship Id="rId5" Type="http://schemas.openxmlformats.org/officeDocument/2006/relationships/image" Target="http://www.calisma.gov.tr/../../../../../../Komisyon/&#304;&#350;ARETLER/signs_dosyalar/ndrink.gif" TargetMode="External"/><Relationship Id="rId15" Type="http://schemas.openxmlformats.org/officeDocument/2006/relationships/image" Target="http://www.calisma.gov.tr/../../../../../../Komisyon/&#304;&#350;ARETLER/signs_dosyalar/indtrck.gif" TargetMode="External"/><Relationship Id="rId23" Type="http://schemas.openxmlformats.org/officeDocument/2006/relationships/image" Target="http://www.calisma.gov.tr/../../../../../../Komisyon/&#304;&#350;ARETLER/signs_dosyalar/firetel.gif" TargetMode="External"/><Relationship Id="rId10" Type="http://schemas.openxmlformats.org/officeDocument/2006/relationships/image" Target="../media/image39.png"/><Relationship Id="rId19" Type="http://schemas.openxmlformats.org/officeDocument/2006/relationships/image" Target="http://www.calisma.gov.tr/../../../../../../Komisyon/&#304;&#350;ARETLER/signs_dosyalar/fireext.gif" TargetMode="External"/><Relationship Id="rId4" Type="http://schemas.openxmlformats.org/officeDocument/2006/relationships/image" Target="../media/image36.png"/><Relationship Id="rId9" Type="http://schemas.openxmlformats.org/officeDocument/2006/relationships/image" Target="http://www.calisma.gov.tr/../../../../../../Komisyon/&#304;&#350;ARETLER/signs_dosyalar/eyeprot.gif" TargetMode="External"/><Relationship Id="rId14" Type="http://schemas.openxmlformats.org/officeDocument/2006/relationships/image" Target="../media/image41.png"/><Relationship Id="rId22" Type="http://schemas.openxmlformats.org/officeDocument/2006/relationships/image" Target="../media/image45.png"/></Relationships>
</file>

<file path=ppt/slides/_rels/slide3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5.xml"/><Relationship Id="rId5" Type="http://schemas.openxmlformats.org/officeDocument/2006/relationships/image" Target="../media/image53.jpeg"/><Relationship Id="rId4" Type="http://schemas.openxmlformats.org/officeDocument/2006/relationships/image" Target="../media/image52.jpeg"/></Relationships>
</file>

<file path=ppt/slides/_rels/slide37.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png"/><Relationship Id="rId1" Type="http://schemas.openxmlformats.org/officeDocument/2006/relationships/slideLayout" Target="../slideLayouts/slideLayout3.xml"/><Relationship Id="rId4" Type="http://schemas.openxmlformats.org/officeDocument/2006/relationships/image" Target="../media/image57.png"/></Relationships>
</file>

<file path=ppt/slides/_rels/slide39.xml.rels><?xml version="1.0" encoding="UTF-8" standalone="yes"?>
<Relationships xmlns="http://schemas.openxmlformats.org/package/2006/relationships"><Relationship Id="rId3" Type="http://schemas.openxmlformats.org/officeDocument/2006/relationships/hyperlink" Target="../../../ISG%20video/PEPE%20&#304;SG/YUK%20KALDIRMA%20VE%20TASIMA.MPG" TargetMode="External"/><Relationship Id="rId2" Type="http://schemas.openxmlformats.org/officeDocument/2006/relationships/image" Target="../media/image58.png"/><Relationship Id="rId1" Type="http://schemas.openxmlformats.org/officeDocument/2006/relationships/slideLayout" Target="../slideLayouts/slideLayout9.xml"/><Relationship Id="rId4" Type="http://schemas.openxmlformats.org/officeDocument/2006/relationships/image" Target="../media/image59.jpg"/></Relationships>
</file>

<file path=ppt/slides/_rels/slide4.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9.xml"/><Relationship Id="rId4" Type="http://schemas.openxmlformats.org/officeDocument/2006/relationships/image" Target="../media/image62.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Dikdörtgen"/>
          <p:cNvSpPr/>
          <p:nvPr/>
        </p:nvSpPr>
        <p:spPr>
          <a:xfrm>
            <a:off x="604447" y="1077022"/>
            <a:ext cx="7330229" cy="3046988"/>
          </a:xfrm>
          <a:prstGeom prst="rect">
            <a:avLst/>
          </a:prstGeom>
          <a:noFill/>
          <a:ln>
            <a:noFill/>
          </a:ln>
          <a:effectLst>
            <a:glow rad="228600">
              <a:schemeClr val="accent4">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prstMaterial="matte">
            <a:bevelT w="63500" h="63500"/>
            <a:contourClr>
              <a:schemeClr val="bg1">
                <a:lumMod val="85000"/>
              </a:schemeClr>
            </a:contourClr>
          </a:sp3d>
        </p:spPr>
        <p:txBody>
          <a:bodyPr wrap="square">
            <a:spAutoFit/>
            <a:scene3d>
              <a:camera prst="orthographicFront"/>
              <a:lightRig rig="soft" dir="t">
                <a:rot lat="0" lon="0" rev="10800000"/>
              </a:lightRig>
            </a:scene3d>
            <a:sp3d>
              <a:bevelT w="27940" h="12700"/>
              <a:contourClr>
                <a:srgbClr val="DDDDDD"/>
              </a:contourClr>
            </a:sp3d>
          </a:bodyPr>
          <a:lstStyle/>
          <a:p>
            <a:pPr algn="ctr" eaLnBrk="1" hangingPunct="1">
              <a:lnSpc>
                <a:spcPct val="200000"/>
              </a:lnSpc>
              <a:buFont typeface="Wingdings" pitchFamily="2" charset="2"/>
              <a:buNone/>
            </a:pPr>
            <a:r>
              <a:rPr lang="tr-TR" sz="4800" b="1" dirty="0" smtClean="0">
                <a:solidFill>
                  <a:schemeClr val="folHlink"/>
                </a:solidFill>
              </a:rPr>
              <a:t>ERGONOMİ</a:t>
            </a:r>
          </a:p>
          <a:p>
            <a:pPr algn="ctr" eaLnBrk="1" hangingPunct="1">
              <a:lnSpc>
                <a:spcPct val="200000"/>
              </a:lnSpc>
              <a:buFont typeface="Wingdings" pitchFamily="2" charset="2"/>
              <a:buNone/>
            </a:pPr>
            <a:endParaRPr lang="tr-TR" sz="4800" b="1" dirty="0">
              <a:solidFill>
                <a:schemeClr val="folHlink"/>
              </a:solidFill>
            </a:endParaRPr>
          </a:p>
        </p:txBody>
      </p:sp>
      <p:sp>
        <p:nvSpPr>
          <p:cNvPr id="7" name="13 Metin kutusu"/>
          <p:cNvSpPr txBox="1"/>
          <p:nvPr/>
        </p:nvSpPr>
        <p:spPr>
          <a:xfrm>
            <a:off x="6371731" y="5421337"/>
            <a:ext cx="2628900" cy="1231106"/>
          </a:xfrm>
          <a:prstGeom prst="rect">
            <a:avLst/>
          </a:prstGeom>
          <a:noFill/>
        </p:spPr>
        <p:txBody>
          <a:bodyPr wrap="square" rtlCol="0">
            <a:spAutoFit/>
          </a:bodyPr>
          <a:lstStyle/>
          <a:p>
            <a:pPr algn="ctr"/>
            <a:r>
              <a:rPr lang="tr-TR" b="1" dirty="0" smtClean="0"/>
              <a:t>Sunullah DOĞMUŞ</a:t>
            </a:r>
          </a:p>
          <a:p>
            <a:pPr algn="ctr"/>
            <a:r>
              <a:rPr lang="tr-TR" sz="1400" dirty="0" smtClean="0">
                <a:latin typeface="Calibri" pitchFamily="34" charset="0"/>
              </a:rPr>
              <a:t>Makine Mühendisi, MBA</a:t>
            </a:r>
          </a:p>
          <a:p>
            <a:pPr algn="ctr"/>
            <a:r>
              <a:rPr lang="tr-TR" sz="1400" dirty="0" smtClean="0">
                <a:latin typeface="Calibri" pitchFamily="34" charset="0"/>
              </a:rPr>
              <a:t>A sınıfı İş Güvenliği Uzmanı</a:t>
            </a:r>
          </a:p>
          <a:p>
            <a:pPr algn="ctr"/>
            <a:r>
              <a:rPr lang="tr-TR" sz="1400" dirty="0" smtClean="0">
                <a:latin typeface="Calibri" pitchFamily="34" charset="0"/>
              </a:rPr>
              <a:t>İGU ve İH Eğitmeni</a:t>
            </a:r>
          </a:p>
          <a:p>
            <a:pPr algn="ctr"/>
            <a:r>
              <a:rPr lang="tr-TR" sz="1400" dirty="0" smtClean="0">
                <a:latin typeface="Calibri" pitchFamily="34" charset="0"/>
                <a:cs typeface="Calibri" pitchFamily="34" charset="0"/>
              </a:rPr>
              <a:t>sunullah.dogmus@druz.com.tr</a:t>
            </a:r>
            <a:endParaRPr lang="tr-TR" sz="1200" dirty="0" smtClean="0"/>
          </a:p>
        </p:txBody>
      </p:sp>
      <p:pic>
        <p:nvPicPr>
          <p:cNvPr id="2" name="Resim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6743" y="5607918"/>
            <a:ext cx="2273499" cy="936488"/>
          </a:xfrm>
          <a:prstGeom prst="rect">
            <a:avLst/>
          </a:prstGeom>
        </p:spPr>
      </p:pic>
    </p:spTree>
    <p:extLst>
      <p:ext uri="{BB962C8B-B14F-4D97-AF65-F5344CB8AC3E}">
        <p14:creationId xmlns:p14="http://schemas.microsoft.com/office/powerpoint/2010/main" val="923668294"/>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a:spLocks noChangeArrowheads="1"/>
          </p:cNvSpPr>
          <p:nvPr/>
        </p:nvSpPr>
        <p:spPr bwMode="auto">
          <a:xfrm>
            <a:off x="304800" y="821897"/>
            <a:ext cx="5791200" cy="541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58775" indent="-358775" eaLnBrk="0" hangingPunct="0">
              <a:spcBef>
                <a:spcPct val="45000"/>
              </a:spcBef>
              <a:buClr>
                <a:srgbClr val="FF7200"/>
              </a:buClr>
              <a:buSzPct val="75000"/>
              <a:buFont typeface="Wingdings" pitchFamily="2" charset="2"/>
              <a:buNone/>
            </a:pPr>
            <a:r>
              <a:rPr lang="tr-TR" sz="3200" b="1" dirty="0" err="1" smtClean="0">
                <a:latin typeface="Calibri" pitchFamily="34" charset="0"/>
              </a:rPr>
              <a:t>Antropometri</a:t>
            </a:r>
            <a:r>
              <a:rPr lang="tr-TR" sz="3200" dirty="0" smtClean="0">
                <a:latin typeface="Calibri" pitchFamily="34" charset="0"/>
              </a:rPr>
              <a:t>: </a:t>
            </a:r>
            <a:endParaRPr lang="tr-TR" sz="3200" dirty="0">
              <a:latin typeface="Calibri" pitchFamily="34" charset="0"/>
            </a:endParaRPr>
          </a:p>
          <a:p>
            <a:pPr marL="358775" indent="-358775" eaLnBrk="0" hangingPunct="0">
              <a:spcBef>
                <a:spcPct val="45000"/>
              </a:spcBef>
              <a:buClr>
                <a:srgbClr val="FF7200"/>
              </a:buClr>
              <a:buSzPct val="75000"/>
              <a:buFont typeface="Wingdings" pitchFamily="2" charset="2"/>
              <a:buBlip>
                <a:blip r:embed="rId2"/>
              </a:buBlip>
            </a:pPr>
            <a:r>
              <a:rPr lang="tr-TR" sz="2400" dirty="0" smtClean="0">
                <a:latin typeface="Calibri" pitchFamily="34" charset="0"/>
              </a:rPr>
              <a:t>İnsan </a:t>
            </a:r>
            <a:r>
              <a:rPr lang="tr-TR" sz="2400" dirty="0">
                <a:latin typeface="Calibri" pitchFamily="34" charset="0"/>
              </a:rPr>
              <a:t>vücudunun uzunluk, genişlik, yükseklik, ağırlık, ve çevre boyutları ile ilgilenen bir bilim dalıdır. </a:t>
            </a:r>
          </a:p>
          <a:p>
            <a:pPr marL="358775" indent="-358775" eaLnBrk="0" hangingPunct="0">
              <a:spcBef>
                <a:spcPct val="45000"/>
              </a:spcBef>
              <a:buClr>
                <a:srgbClr val="FF7200"/>
              </a:buClr>
              <a:buSzPct val="75000"/>
              <a:buFont typeface="Wingdings" pitchFamily="2" charset="2"/>
              <a:buBlip>
                <a:blip r:embed="rId2"/>
              </a:buBlip>
            </a:pPr>
            <a:r>
              <a:rPr lang="tr-TR" sz="2400" dirty="0" err="1">
                <a:latin typeface="Calibri" pitchFamily="34" charset="0"/>
              </a:rPr>
              <a:t>Antropometri</a:t>
            </a:r>
            <a:r>
              <a:rPr lang="tr-TR" sz="2400" dirty="0">
                <a:latin typeface="Calibri" pitchFamily="34" charset="0"/>
              </a:rPr>
              <a:t>, eldiven, maske, kask vb. kişisel koruyucular ile </a:t>
            </a:r>
          </a:p>
          <a:p>
            <a:pPr marL="358775" indent="-358775" eaLnBrk="0" hangingPunct="0">
              <a:spcBef>
                <a:spcPct val="45000"/>
              </a:spcBef>
              <a:buClr>
                <a:srgbClr val="FF7200"/>
              </a:buClr>
              <a:buSzPct val="75000"/>
              <a:buFont typeface="Wingdings" pitchFamily="2" charset="2"/>
              <a:buBlip>
                <a:blip r:embed="rId2"/>
              </a:buBlip>
            </a:pPr>
            <a:r>
              <a:rPr lang="tr-TR" sz="2400" dirty="0">
                <a:latin typeface="Calibri" pitchFamily="34" charset="0"/>
              </a:rPr>
              <a:t>Elbise, mobilya, makine, tezgah, el aletlerinin ve ekipmanlarının düzenlenmesinde; </a:t>
            </a:r>
          </a:p>
          <a:p>
            <a:pPr marL="358775" indent="-358775" eaLnBrk="0" hangingPunct="0">
              <a:spcBef>
                <a:spcPct val="45000"/>
              </a:spcBef>
              <a:buClr>
                <a:srgbClr val="FF7200"/>
              </a:buClr>
              <a:buSzPct val="75000"/>
              <a:buFont typeface="Wingdings" pitchFamily="2" charset="2"/>
              <a:buBlip>
                <a:blip r:embed="rId2"/>
              </a:buBlip>
            </a:pPr>
            <a:r>
              <a:rPr lang="tr-TR" sz="2400" dirty="0">
                <a:latin typeface="Calibri" pitchFamily="34" charset="0"/>
              </a:rPr>
              <a:t>Kullanıcıların fiziksel ölçülerine uygun hale getirmek için gerekli olan verileri sağlar.</a:t>
            </a:r>
          </a:p>
        </p:txBody>
      </p:sp>
      <p:pic>
        <p:nvPicPr>
          <p:cNvPr id="4" name="Picture 7" descr="ERFİ27"/>
          <p:cNvPicPr>
            <a:picLocks noChangeAspect="1" noChangeArrowheads="1"/>
          </p:cNvPicPr>
          <p:nvPr/>
        </p:nvPicPr>
        <p:blipFill>
          <a:blip r:embed="rId3">
            <a:extLst>
              <a:ext uri="{28A0092B-C50C-407E-A947-70E740481C1C}">
                <a14:useLocalDpi xmlns:a14="http://schemas.microsoft.com/office/drawing/2010/main" val="0"/>
              </a:ext>
            </a:extLst>
          </a:blip>
          <a:srcRect l="3244" t="2034" r="12645"/>
          <a:stretch>
            <a:fillRect/>
          </a:stretch>
        </p:blipFill>
        <p:spPr bwMode="auto">
          <a:xfrm>
            <a:off x="6050247" y="1154477"/>
            <a:ext cx="2852453" cy="4754563"/>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1303774"/>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1187" name="Rectangle 3"/>
          <p:cNvSpPr>
            <a:spLocks noGrp="1" noChangeArrowheads="1"/>
          </p:cNvSpPr>
          <p:nvPr>
            <p:ph type="body" idx="1"/>
          </p:nvPr>
        </p:nvSpPr>
        <p:spPr>
          <a:xfrm>
            <a:off x="342901" y="460375"/>
            <a:ext cx="8652040" cy="5256213"/>
          </a:xfrm>
        </p:spPr>
        <p:txBody>
          <a:bodyPr/>
          <a:lstStyle/>
          <a:p>
            <a:pPr algn="ctr" eaLnBrk="1" hangingPunct="1">
              <a:lnSpc>
                <a:spcPct val="90000"/>
              </a:lnSpc>
              <a:buFontTx/>
              <a:buNone/>
              <a:defRPr/>
            </a:pPr>
            <a:r>
              <a:rPr lang="tr-TR" sz="4000" dirty="0" err="1" smtClean="0"/>
              <a:t>Antropometrik</a:t>
            </a:r>
            <a:r>
              <a:rPr lang="tr-TR" sz="4000" dirty="0" smtClean="0"/>
              <a:t> veri </a:t>
            </a:r>
            <a:r>
              <a:rPr lang="tr-TR" sz="4000" dirty="0" smtClean="0"/>
              <a:t>tipleri</a:t>
            </a:r>
          </a:p>
          <a:p>
            <a:pPr algn="ctr" eaLnBrk="1" hangingPunct="1">
              <a:lnSpc>
                <a:spcPct val="90000"/>
              </a:lnSpc>
              <a:buFontTx/>
              <a:buNone/>
              <a:defRPr/>
            </a:pPr>
            <a:endParaRPr lang="tr-TR" sz="2000" dirty="0" smtClean="0"/>
          </a:p>
          <a:p>
            <a:pPr eaLnBrk="1" hangingPunct="1">
              <a:lnSpc>
                <a:spcPct val="90000"/>
              </a:lnSpc>
              <a:buFontTx/>
              <a:buNone/>
              <a:defRPr/>
            </a:pPr>
            <a:r>
              <a:rPr lang="tr-TR" sz="2400" b="1" u="sng" dirty="0" smtClean="0">
                <a:solidFill>
                  <a:srgbClr val="663300"/>
                </a:solidFill>
              </a:rPr>
              <a:t>Yapısal (statik) </a:t>
            </a:r>
            <a:r>
              <a:rPr lang="tr-TR" sz="2400" b="1" u="sng" dirty="0" err="1" smtClean="0">
                <a:solidFill>
                  <a:srgbClr val="663300"/>
                </a:solidFill>
              </a:rPr>
              <a:t>antropometrik</a:t>
            </a:r>
            <a:r>
              <a:rPr lang="tr-TR" sz="2400" b="1" u="sng" dirty="0" smtClean="0">
                <a:solidFill>
                  <a:srgbClr val="663300"/>
                </a:solidFill>
              </a:rPr>
              <a:t> </a:t>
            </a:r>
            <a:r>
              <a:rPr lang="tr-TR" sz="2400" b="1" u="sng" dirty="0" smtClean="0">
                <a:solidFill>
                  <a:srgbClr val="663300"/>
                </a:solidFill>
              </a:rPr>
              <a:t>veriler:</a:t>
            </a:r>
            <a:r>
              <a:rPr lang="tr-TR" sz="2400" dirty="0" smtClean="0"/>
              <a:t> </a:t>
            </a:r>
            <a:r>
              <a:rPr lang="tr-TR" sz="2000" dirty="0" smtClean="0"/>
              <a:t>Vücut hareketsiz iken </a:t>
            </a:r>
            <a:r>
              <a:rPr lang="tr-TR" sz="2000" dirty="0" smtClean="0"/>
              <a:t>belirli </a:t>
            </a:r>
            <a:r>
              <a:rPr lang="tr-TR" sz="2000" dirty="0" smtClean="0"/>
              <a:t>standart pozisyonlarda alınmış ölçülerdir</a:t>
            </a:r>
            <a:r>
              <a:rPr lang="tr-TR" sz="2000" dirty="0" smtClean="0"/>
              <a:t>.</a:t>
            </a:r>
          </a:p>
          <a:p>
            <a:pPr eaLnBrk="1" hangingPunct="1">
              <a:lnSpc>
                <a:spcPct val="90000"/>
              </a:lnSpc>
              <a:buFontTx/>
              <a:buNone/>
              <a:defRPr/>
            </a:pPr>
            <a:endParaRPr lang="tr-TR" sz="2000" dirty="0" smtClean="0"/>
          </a:p>
          <a:p>
            <a:pPr eaLnBrk="1" hangingPunct="1">
              <a:lnSpc>
                <a:spcPct val="90000"/>
              </a:lnSpc>
              <a:buFontTx/>
              <a:buNone/>
              <a:defRPr/>
            </a:pPr>
            <a:endParaRPr lang="tr-TR" sz="2400" dirty="0" smtClean="0">
              <a:solidFill>
                <a:srgbClr val="0033CC"/>
              </a:solidFill>
              <a:effectLst>
                <a:outerShdw blurRad="38100" dist="38100" dir="2700000" algn="tl">
                  <a:srgbClr val="000000"/>
                </a:outerShdw>
              </a:effectLst>
            </a:endParaRPr>
          </a:p>
          <a:p>
            <a:pPr eaLnBrk="1" hangingPunct="1">
              <a:lnSpc>
                <a:spcPct val="90000"/>
              </a:lnSpc>
              <a:buFontTx/>
              <a:buNone/>
              <a:defRPr/>
            </a:pPr>
            <a:endParaRPr lang="tr-TR" sz="2400" b="1" u="sng" dirty="0" smtClean="0">
              <a:solidFill>
                <a:srgbClr val="663300"/>
              </a:solidFill>
            </a:endParaRPr>
          </a:p>
          <a:p>
            <a:pPr eaLnBrk="1" hangingPunct="1">
              <a:lnSpc>
                <a:spcPct val="90000"/>
              </a:lnSpc>
              <a:buFontTx/>
              <a:buNone/>
              <a:defRPr/>
            </a:pPr>
            <a:endParaRPr lang="tr-TR" sz="2400" b="1" u="sng" dirty="0">
              <a:solidFill>
                <a:srgbClr val="663300"/>
              </a:solidFill>
            </a:endParaRPr>
          </a:p>
          <a:p>
            <a:pPr eaLnBrk="1" hangingPunct="1">
              <a:lnSpc>
                <a:spcPct val="90000"/>
              </a:lnSpc>
              <a:buFontTx/>
              <a:buNone/>
              <a:defRPr/>
            </a:pPr>
            <a:endParaRPr lang="tr-TR" sz="2400" b="1" u="sng" dirty="0" smtClean="0">
              <a:solidFill>
                <a:srgbClr val="663300"/>
              </a:solidFill>
            </a:endParaRPr>
          </a:p>
          <a:p>
            <a:pPr eaLnBrk="1" hangingPunct="1">
              <a:lnSpc>
                <a:spcPct val="90000"/>
              </a:lnSpc>
              <a:buFontTx/>
              <a:buNone/>
              <a:defRPr/>
            </a:pPr>
            <a:endParaRPr lang="tr-TR" sz="2000" b="1" u="sng" dirty="0" smtClean="0">
              <a:solidFill>
                <a:srgbClr val="663300"/>
              </a:solidFill>
            </a:endParaRPr>
          </a:p>
          <a:p>
            <a:pPr eaLnBrk="1" hangingPunct="1">
              <a:lnSpc>
                <a:spcPct val="90000"/>
              </a:lnSpc>
              <a:buFontTx/>
              <a:buNone/>
              <a:defRPr/>
            </a:pPr>
            <a:r>
              <a:rPr lang="tr-TR" sz="2400" b="1" u="sng" dirty="0" smtClean="0">
                <a:solidFill>
                  <a:srgbClr val="663300"/>
                </a:solidFill>
              </a:rPr>
              <a:t>Fonksiyonel (dinamik) </a:t>
            </a:r>
            <a:r>
              <a:rPr lang="tr-TR" sz="2400" b="1" u="sng" dirty="0" err="1" smtClean="0">
                <a:solidFill>
                  <a:srgbClr val="663300"/>
                </a:solidFill>
              </a:rPr>
              <a:t>antrpometrik</a:t>
            </a:r>
            <a:r>
              <a:rPr lang="tr-TR" sz="2400" b="1" u="sng" dirty="0" smtClean="0">
                <a:solidFill>
                  <a:srgbClr val="663300"/>
                </a:solidFill>
              </a:rPr>
              <a:t> </a:t>
            </a:r>
            <a:r>
              <a:rPr lang="tr-TR" sz="2400" b="1" u="sng" dirty="0" smtClean="0">
                <a:solidFill>
                  <a:srgbClr val="663300"/>
                </a:solidFill>
              </a:rPr>
              <a:t>veriler:</a:t>
            </a:r>
            <a:r>
              <a:rPr lang="tr-TR" sz="2400" dirty="0" smtClean="0"/>
              <a:t> </a:t>
            </a:r>
            <a:r>
              <a:rPr lang="tr-TR" sz="2000" dirty="0" smtClean="0"/>
              <a:t>Vücut hareket halinde </a:t>
            </a:r>
          </a:p>
          <a:p>
            <a:pPr eaLnBrk="1" hangingPunct="1">
              <a:lnSpc>
                <a:spcPct val="90000"/>
              </a:lnSpc>
              <a:buFontTx/>
              <a:buNone/>
              <a:defRPr/>
            </a:pPr>
            <a:r>
              <a:rPr lang="tr-TR" sz="2000" dirty="0" smtClean="0"/>
              <a:t>iken alınan ölçülerdir. </a:t>
            </a:r>
          </a:p>
          <a:p>
            <a:pPr eaLnBrk="1" hangingPunct="1">
              <a:lnSpc>
                <a:spcPct val="90000"/>
              </a:lnSpc>
              <a:buFontTx/>
              <a:buNone/>
              <a:defRPr/>
            </a:pPr>
            <a:r>
              <a:rPr lang="tr-TR" sz="2400" dirty="0" smtClean="0"/>
              <a:t>	</a:t>
            </a:r>
          </a:p>
        </p:txBody>
      </p:sp>
      <p:pic>
        <p:nvPicPr>
          <p:cNvPr id="3"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t="2277" b="54577"/>
          <a:stretch/>
        </p:blipFill>
        <p:spPr bwMode="gray">
          <a:xfrm>
            <a:off x="1790700" y="2174068"/>
            <a:ext cx="4292379" cy="1862163"/>
          </a:xfrm>
          <a:prstGeom prst="rect">
            <a:avLst/>
          </a:prstGeom>
          <a:solidFill>
            <a:schemeClr val="bg1"/>
          </a:solidFill>
          <a:ln w="9525">
            <a:noFill/>
            <a:miter lim="800000"/>
            <a:headEnd/>
            <a:tailEnd/>
          </a:ln>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8378" y="4814160"/>
            <a:ext cx="3314701" cy="1769996"/>
          </a:xfrm>
          <a:prstGeom prst="rect">
            <a:avLst/>
          </a:prstGeom>
          <a:noFill/>
          <a:ln w="9525">
            <a:noFill/>
            <a:miter lim="800000"/>
            <a:headEnd/>
            <a:tailEnd/>
          </a:ln>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38100" cap="flat" cmpd="sng">
                <a:solidFill>
                  <a:schemeClr val="tx1"/>
                </a:solidFill>
                <a:prstDash val="solid"/>
                <a:miter lim="800000"/>
                <a:headEnd type="none" w="med" len="med"/>
                <a:tailEnd type="none" w="med" len="med"/>
              </a14:hiddenLine>
            </a:ext>
          </a:extLst>
        </p:spPr>
      </p:pic>
    </p:spTree>
    <p:extLst>
      <p:ext uri="{BB962C8B-B14F-4D97-AF65-F5344CB8AC3E}">
        <p14:creationId xmlns:p14="http://schemas.microsoft.com/office/powerpoint/2010/main" val="32631672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ChangeArrowheads="1"/>
          </p:cNvSpPr>
          <p:nvPr/>
        </p:nvSpPr>
        <p:spPr bwMode="auto">
          <a:xfrm>
            <a:off x="626566" y="2943211"/>
            <a:ext cx="7878540" cy="3569582"/>
          </a:xfrm>
          <a:prstGeom prst="rect">
            <a:avLst/>
          </a:prstGeom>
          <a:noFill/>
          <a:ln w="38100">
            <a:noFill/>
            <a:miter lim="800000"/>
            <a:headEnd/>
            <a:tailEnd/>
          </a:ln>
        </p:spPr>
        <p:txBody>
          <a:bodyPr wrap="square" lIns="90833" tIns="45410" rIns="90833" bIns="45410" anchor="ctr">
            <a:spAutoFit/>
          </a:bodyPr>
          <a:lstStyle/>
          <a:p>
            <a:pPr marL="339287" indent="-339287" defTabSz="910943"/>
            <a:r>
              <a:rPr lang="tr-TR" sz="2800" b="1" i="1" u="sng" dirty="0">
                <a:latin typeface="Calibri" pitchFamily="34" charset="0"/>
              </a:rPr>
              <a:t>Biyomekanik</a:t>
            </a:r>
            <a:r>
              <a:rPr lang="tr-TR" sz="2800" b="1" i="1" u="sng" dirty="0" smtClean="0">
                <a:latin typeface="Calibri" pitchFamily="34" charset="0"/>
              </a:rPr>
              <a:t>:</a:t>
            </a:r>
            <a:endParaRPr lang="tr-TR" sz="2800" b="1" i="1" u="sng" dirty="0">
              <a:latin typeface="Calibri" pitchFamily="34" charset="0"/>
            </a:endParaRPr>
          </a:p>
          <a:p>
            <a:pPr marL="339287" indent="-339287" defTabSz="910943">
              <a:spcBef>
                <a:spcPts val="1200"/>
              </a:spcBef>
              <a:buFontTx/>
              <a:buChar char="•"/>
            </a:pPr>
            <a:r>
              <a:rPr lang="tr-TR" sz="2400" dirty="0">
                <a:latin typeface="Calibri" pitchFamily="34" charset="0"/>
              </a:rPr>
              <a:t>İnsan dokularının özellikleri ve mekanik streslere dokuların yanıtı ne olacaktır? sorusuyla ilgilenir.</a:t>
            </a:r>
          </a:p>
          <a:p>
            <a:pPr marL="339287" indent="-339287" defTabSz="910943">
              <a:spcBef>
                <a:spcPts val="1200"/>
              </a:spcBef>
              <a:buFontTx/>
              <a:buChar char="•"/>
            </a:pPr>
            <a:r>
              <a:rPr lang="tr-TR" sz="2400" i="1" dirty="0">
                <a:latin typeface="Calibri" pitchFamily="34" charset="0"/>
              </a:rPr>
              <a:t>Makinede çalışan kişilerin olası zararlardan korunması için  kask, eldiven maske vb. koruyucu ekipman üretimi biyomekanik desteğiyle başarılabilir</a:t>
            </a:r>
            <a:endParaRPr lang="tr-TR" sz="2400" dirty="0">
              <a:latin typeface="Calibri" pitchFamily="34" charset="0"/>
            </a:endParaRPr>
          </a:p>
          <a:p>
            <a:pPr marL="339287" indent="-339287" defTabSz="910943">
              <a:spcBef>
                <a:spcPts val="1200"/>
              </a:spcBef>
              <a:buFontTx/>
              <a:buChar char="•"/>
            </a:pPr>
            <a:r>
              <a:rPr lang="tr-TR" sz="2400" dirty="0">
                <a:latin typeface="Calibri" pitchFamily="34" charset="0"/>
              </a:rPr>
              <a:t>Kronik ya da </a:t>
            </a:r>
            <a:r>
              <a:rPr lang="tr-TR" sz="2400" dirty="0" err="1">
                <a:latin typeface="Calibri" pitchFamily="34" charset="0"/>
              </a:rPr>
              <a:t>kümulatif</a:t>
            </a:r>
            <a:r>
              <a:rPr lang="tr-TR" sz="2400" dirty="0">
                <a:latin typeface="Calibri" pitchFamily="34" charset="0"/>
              </a:rPr>
              <a:t> bozuklukların oluşmaması için önlem almayı sağlar.</a:t>
            </a:r>
          </a:p>
        </p:txBody>
      </p:sp>
      <p:sp>
        <p:nvSpPr>
          <p:cNvPr id="3" name="Rectangle 2"/>
          <p:cNvSpPr>
            <a:spLocks noChangeArrowheads="1"/>
          </p:cNvSpPr>
          <p:nvPr/>
        </p:nvSpPr>
        <p:spPr bwMode="auto">
          <a:xfrm>
            <a:off x="626566" y="726586"/>
            <a:ext cx="7671073" cy="1815256"/>
          </a:xfrm>
          <a:prstGeom prst="rect">
            <a:avLst/>
          </a:prstGeom>
          <a:noFill/>
          <a:ln w="57150">
            <a:noFill/>
            <a:miter lim="800000"/>
            <a:headEnd/>
            <a:tailEnd/>
          </a:ln>
        </p:spPr>
        <p:txBody>
          <a:bodyPr lIns="90833" tIns="45410" rIns="90833" bIns="45410" anchor="ctr">
            <a:spAutoFit/>
          </a:bodyPr>
          <a:lstStyle/>
          <a:p>
            <a:pPr defTabSz="910943"/>
            <a:r>
              <a:rPr lang="tr-TR" sz="2800" b="1" i="1" u="sng" dirty="0">
                <a:latin typeface="Calibri" pitchFamily="34" charset="0"/>
              </a:rPr>
              <a:t>İş Fizyolojisi</a:t>
            </a:r>
            <a:r>
              <a:rPr lang="tr-TR" sz="2800" b="1" i="1" u="sng" dirty="0" smtClean="0">
                <a:latin typeface="Calibri" pitchFamily="34" charset="0"/>
              </a:rPr>
              <a:t>: </a:t>
            </a:r>
          </a:p>
          <a:p>
            <a:pPr defTabSz="910943"/>
            <a:r>
              <a:rPr lang="tr-TR" sz="2800" dirty="0" smtClean="0">
                <a:latin typeface="Calibri" pitchFamily="34" charset="0"/>
              </a:rPr>
              <a:t>İşin gerekliliklerine kas iskelet sisteminin, solunum sisteminin ve Kalp-damar sisteminin yanıtı ne olacaktır? sorusuyla ilgilenir.</a:t>
            </a:r>
            <a:endParaRPr lang="tr-TR" sz="2800" i="1" dirty="0">
              <a:latin typeface="Calibri" pitchFamily="34" charset="0"/>
            </a:endParaRPr>
          </a:p>
        </p:txBody>
      </p:sp>
    </p:spTree>
    <p:extLst>
      <p:ext uri="{BB962C8B-B14F-4D97-AF65-F5344CB8AC3E}">
        <p14:creationId xmlns:p14="http://schemas.microsoft.com/office/powerpoint/2010/main" val="311157041"/>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506" name="Object 2"/>
          <p:cNvGraphicFramePr>
            <a:graphicFrameLocks noGrp="1" noChangeAspect="1"/>
          </p:cNvGraphicFramePr>
          <p:nvPr>
            <p:ph/>
          </p:nvPr>
        </p:nvGraphicFramePr>
        <p:xfrm>
          <a:off x="1801813" y="565150"/>
          <a:ext cx="5562600" cy="5554663"/>
        </p:xfrm>
        <a:graphic>
          <a:graphicData uri="http://schemas.openxmlformats.org/presentationml/2006/ole">
            <mc:AlternateContent xmlns:mc="http://schemas.openxmlformats.org/markup-compatibility/2006">
              <mc:Choice xmlns:v="urn:schemas-microsoft-com:vml" Requires="v">
                <p:oleObj spid="_x0000_s2068" name="Visio" r:id="rId3" imgW="7231644" imgH="7427366" progId="Visio.Drawing.11">
                  <p:embed/>
                </p:oleObj>
              </mc:Choice>
              <mc:Fallback>
                <p:oleObj name="Visio" r:id="rId3" imgW="7231644" imgH="7427366"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1813" y="565150"/>
                        <a:ext cx="5562600" cy="5554663"/>
                      </a:xfrm>
                      <a:prstGeom prst="rect">
                        <a:avLst/>
                      </a:prstGeom>
                      <a:noFill/>
                      <a:ln>
                        <a:noFill/>
                      </a:ln>
                      <a:effectLst/>
                      <a:extLst>
                        <a:ext uri="{909E8E84-426E-40DD-AFC4-6F175D3DCCD1}">
                          <a14:hiddenFill xmlns:a14="http://schemas.microsoft.com/office/drawing/2010/main">
                            <a:solidFill>
                              <a:schemeClr val="accent1">
                                <a:alpha val="67842"/>
                              </a:schemeClr>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247969836"/>
      </p:ext>
    </p:extLst>
  </p:cSld>
  <p:clrMapOvr>
    <a:masterClrMapping/>
  </p:clrMapOvr>
  <p:transition advClick="0">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5625" y="1570038"/>
            <a:ext cx="4681538" cy="413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3"/>
          <p:cNvSpPr txBox="1">
            <a:spLocks noChangeArrowheads="1"/>
          </p:cNvSpPr>
          <p:nvPr/>
        </p:nvSpPr>
        <p:spPr bwMode="auto">
          <a:xfrm>
            <a:off x="330200" y="677865"/>
            <a:ext cx="8231188" cy="7223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80975" indent="-180975" algn="l" rtl="0" eaLnBrk="0" fontAlgn="base" hangingPunct="0">
              <a:spcBef>
                <a:spcPct val="20000"/>
              </a:spcBef>
              <a:spcAft>
                <a:spcPct val="0"/>
              </a:spcAft>
              <a:buFont typeface="Wingdings" pitchFamily="2" charset="2"/>
              <a:buChar char="§"/>
              <a:defRPr>
                <a:solidFill>
                  <a:schemeClr val="tx1"/>
                </a:solidFill>
                <a:latin typeface="Calibri" pitchFamily="34" charset="0"/>
                <a:ea typeface="+mn-ea"/>
                <a:cs typeface="Calibri" pitchFamily="34" charset="0"/>
              </a:defRPr>
            </a:lvl1pPr>
            <a:lvl2pPr marL="444500" indent="-261938" algn="l" rtl="0" eaLnBrk="0" fontAlgn="base" hangingPunct="0">
              <a:spcBef>
                <a:spcPct val="20000"/>
              </a:spcBef>
              <a:spcAft>
                <a:spcPct val="0"/>
              </a:spcAft>
              <a:buChar char="–"/>
              <a:defRPr>
                <a:solidFill>
                  <a:schemeClr val="tx1"/>
                </a:solidFill>
                <a:latin typeface="Calibri" pitchFamily="34" charset="0"/>
                <a:cs typeface="Calibri" pitchFamily="34" charset="0"/>
              </a:defRPr>
            </a:lvl2pPr>
            <a:lvl3pPr marL="720725" indent="-274638" algn="l" rtl="0" eaLnBrk="0" fontAlgn="base" hangingPunct="0">
              <a:spcBef>
                <a:spcPct val="20000"/>
              </a:spcBef>
              <a:spcAft>
                <a:spcPct val="0"/>
              </a:spcAft>
              <a:buChar char="•"/>
              <a:defRPr>
                <a:solidFill>
                  <a:schemeClr val="tx1"/>
                </a:solidFill>
                <a:latin typeface="Calibri" pitchFamily="34" charset="0"/>
                <a:cs typeface="Calibri" pitchFamily="34" charset="0"/>
              </a:defRPr>
            </a:lvl3pPr>
            <a:lvl4pPr marL="987425" indent="-265113" algn="l" rtl="0" eaLnBrk="0" fontAlgn="base" hangingPunct="0">
              <a:spcBef>
                <a:spcPct val="20000"/>
              </a:spcBef>
              <a:spcAft>
                <a:spcPct val="0"/>
              </a:spcAft>
              <a:buChar char="–"/>
              <a:defRPr>
                <a:solidFill>
                  <a:schemeClr val="tx1"/>
                </a:solidFill>
                <a:latin typeface="Calibri" pitchFamily="34" charset="0"/>
                <a:cs typeface="Calibri" pitchFamily="34" charset="0"/>
              </a:defRPr>
            </a:lvl4pPr>
            <a:lvl5pPr marL="1254125" indent="-265113" algn="l" rtl="0" eaLnBrk="0" fontAlgn="base" hangingPunct="0">
              <a:spcBef>
                <a:spcPct val="20000"/>
              </a:spcBef>
              <a:spcAft>
                <a:spcPct val="0"/>
              </a:spcAft>
              <a:buChar char="»"/>
              <a:defRPr>
                <a:solidFill>
                  <a:schemeClr val="tx1"/>
                </a:solidFill>
                <a:latin typeface="Calibri" pitchFamily="34" charset="0"/>
                <a:cs typeface="Calibri" pitchFamily="34" charset="0"/>
              </a:defRPr>
            </a:lvl5pPr>
            <a:lvl6pPr marL="1711325" indent="-265113" algn="l" rtl="0" fontAlgn="base">
              <a:spcBef>
                <a:spcPct val="20000"/>
              </a:spcBef>
              <a:spcAft>
                <a:spcPct val="0"/>
              </a:spcAft>
              <a:buChar char="»"/>
              <a:defRPr>
                <a:solidFill>
                  <a:schemeClr val="tx1"/>
                </a:solidFill>
                <a:latin typeface="+mn-lt"/>
                <a:cs typeface="+mn-cs"/>
              </a:defRPr>
            </a:lvl6pPr>
            <a:lvl7pPr marL="2168525" indent="-265113" algn="l" rtl="0" fontAlgn="base">
              <a:spcBef>
                <a:spcPct val="20000"/>
              </a:spcBef>
              <a:spcAft>
                <a:spcPct val="0"/>
              </a:spcAft>
              <a:buChar char="»"/>
              <a:defRPr>
                <a:solidFill>
                  <a:schemeClr val="tx1"/>
                </a:solidFill>
                <a:latin typeface="+mn-lt"/>
                <a:cs typeface="+mn-cs"/>
              </a:defRPr>
            </a:lvl7pPr>
            <a:lvl8pPr marL="2625725" indent="-265113" algn="l" rtl="0" fontAlgn="base">
              <a:spcBef>
                <a:spcPct val="20000"/>
              </a:spcBef>
              <a:spcAft>
                <a:spcPct val="0"/>
              </a:spcAft>
              <a:buChar char="»"/>
              <a:defRPr>
                <a:solidFill>
                  <a:schemeClr val="tx1"/>
                </a:solidFill>
                <a:latin typeface="+mn-lt"/>
                <a:cs typeface="+mn-cs"/>
              </a:defRPr>
            </a:lvl8pPr>
            <a:lvl9pPr marL="3082925" indent="-265113" algn="l" rtl="0" fontAlgn="base">
              <a:spcBef>
                <a:spcPct val="20000"/>
              </a:spcBef>
              <a:spcAft>
                <a:spcPct val="0"/>
              </a:spcAft>
              <a:buChar char="»"/>
              <a:defRPr>
                <a:solidFill>
                  <a:schemeClr val="tx1"/>
                </a:solidFill>
                <a:latin typeface="+mn-lt"/>
                <a:cs typeface="+mn-cs"/>
              </a:defRPr>
            </a:lvl9pPr>
          </a:lstStyle>
          <a:p>
            <a:pPr algn="ctr" eaLnBrk="1" hangingPunct="1">
              <a:buFontTx/>
              <a:buNone/>
            </a:pPr>
            <a:r>
              <a:rPr lang="tr-TR" sz="3600" b="1" kern="0" dirty="0" err="1" smtClean="0">
                <a:solidFill>
                  <a:srgbClr val="0000CC"/>
                </a:solidFill>
              </a:rPr>
              <a:t>Antropometrik</a:t>
            </a:r>
            <a:r>
              <a:rPr lang="tr-TR" sz="3600" b="1" kern="0" dirty="0" smtClean="0">
                <a:solidFill>
                  <a:srgbClr val="0000CC"/>
                </a:solidFill>
              </a:rPr>
              <a:t> çalışma yeri düzenleme</a:t>
            </a:r>
            <a:endParaRPr lang="en-US" sz="3600" b="1" kern="0" dirty="0" smtClean="0">
              <a:solidFill>
                <a:srgbClr val="0000CC"/>
              </a:solidFill>
            </a:endParaRPr>
          </a:p>
        </p:txBody>
      </p:sp>
      <p:sp>
        <p:nvSpPr>
          <p:cNvPr id="2" name="Metin kutusu 1"/>
          <p:cNvSpPr txBox="1"/>
          <p:nvPr/>
        </p:nvSpPr>
        <p:spPr>
          <a:xfrm>
            <a:off x="647700" y="5707063"/>
            <a:ext cx="7913688" cy="707886"/>
          </a:xfrm>
          <a:prstGeom prst="rect">
            <a:avLst/>
          </a:prstGeom>
          <a:noFill/>
        </p:spPr>
        <p:txBody>
          <a:bodyPr wrap="square" rtlCol="0">
            <a:spAutoFit/>
          </a:bodyPr>
          <a:lstStyle/>
          <a:p>
            <a:pPr algn="ctr"/>
            <a:r>
              <a:rPr lang="tr-TR" sz="2000" b="1" dirty="0" err="1" smtClean="0">
                <a:latin typeface="Calibri" pitchFamily="34" charset="0"/>
              </a:rPr>
              <a:t>Antropometrik</a:t>
            </a:r>
            <a:r>
              <a:rPr lang="tr-TR" sz="2000" b="1" dirty="0" smtClean="0">
                <a:latin typeface="Calibri" pitchFamily="34" charset="0"/>
              </a:rPr>
              <a:t> ölçüsü alınan insanların, en az %90’ı uygulanan tasarım ölçüsü içinde yer almalıdır.</a:t>
            </a:r>
            <a:endParaRPr lang="tr-TR" sz="2000" b="1" dirty="0">
              <a:latin typeface="Calibri" pitchFamily="34" charset="0"/>
            </a:endParaRPr>
          </a:p>
        </p:txBody>
      </p:sp>
    </p:spTree>
    <p:extLst>
      <p:ext uri="{BB962C8B-B14F-4D97-AF65-F5344CB8AC3E}">
        <p14:creationId xmlns:p14="http://schemas.microsoft.com/office/powerpoint/2010/main" val="369279958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body" idx="1"/>
          </p:nvPr>
        </p:nvSpPr>
        <p:spPr>
          <a:xfrm>
            <a:off x="218741" y="276476"/>
            <a:ext cx="8423275" cy="6119812"/>
          </a:xfrm>
        </p:spPr>
        <p:txBody>
          <a:bodyPr/>
          <a:lstStyle/>
          <a:p>
            <a:pPr algn="ctr" eaLnBrk="1" hangingPunct="1">
              <a:buFontTx/>
              <a:buNone/>
            </a:pPr>
            <a:r>
              <a:rPr lang="tr-TR" sz="3200" b="1" dirty="0" smtClean="0">
                <a:solidFill>
                  <a:srgbClr val="0033CC"/>
                </a:solidFill>
              </a:rPr>
              <a:t>Tasarım Ölçüleri</a:t>
            </a:r>
            <a:endParaRPr lang="tr-TR" sz="3200" dirty="0" smtClean="0"/>
          </a:p>
          <a:p>
            <a:pPr lvl="1" eaLnBrk="1" hangingPunct="1"/>
            <a:r>
              <a:rPr lang="tr-TR" dirty="0" err="1" smtClean="0"/>
              <a:t>Mimimum</a:t>
            </a:r>
            <a:r>
              <a:rPr lang="tr-TR" dirty="0" smtClean="0"/>
              <a:t> Ölçüler</a:t>
            </a:r>
          </a:p>
          <a:p>
            <a:pPr lvl="2" eaLnBrk="1" hangingPunct="1"/>
            <a:r>
              <a:rPr lang="tr-TR" dirty="0" smtClean="0"/>
              <a:t>Uygun </a:t>
            </a:r>
            <a:r>
              <a:rPr lang="tr-TR" dirty="0" err="1" smtClean="0"/>
              <a:t>antropometrik</a:t>
            </a:r>
            <a:r>
              <a:rPr lang="tr-TR" dirty="0" smtClean="0"/>
              <a:t> ölçünün düşük yüzdelik oranı seçilir. ( %1 veya %5)</a:t>
            </a:r>
          </a:p>
          <a:p>
            <a:pPr lvl="2" eaLnBrk="1" hangingPunct="1"/>
            <a:r>
              <a:rPr lang="tr-TR" dirty="0" smtClean="0"/>
              <a:t>Bir kapı kulpunun yüksekliği toplumdaki en küçük bireye göre belirlenir.</a:t>
            </a:r>
          </a:p>
          <a:p>
            <a:pPr lvl="2" eaLnBrk="1" hangingPunct="1"/>
            <a:r>
              <a:rPr lang="tr-TR" dirty="0" smtClean="0"/>
              <a:t>Koltuk  yükseklikleri</a:t>
            </a:r>
          </a:p>
          <a:p>
            <a:pPr lvl="2" eaLnBrk="1" hangingPunct="1"/>
            <a:r>
              <a:rPr lang="tr-TR" dirty="0" smtClean="0"/>
              <a:t>Raflar</a:t>
            </a:r>
          </a:p>
          <a:p>
            <a:pPr lvl="2" eaLnBrk="1" hangingPunct="1">
              <a:buFontTx/>
              <a:buNone/>
            </a:pPr>
            <a:endParaRPr lang="tr-TR" dirty="0" smtClean="0"/>
          </a:p>
          <a:p>
            <a:pPr lvl="1" eaLnBrk="1" hangingPunct="1"/>
            <a:r>
              <a:rPr lang="tr-TR" dirty="0" smtClean="0"/>
              <a:t>Maksimum Ölçüler</a:t>
            </a:r>
          </a:p>
          <a:p>
            <a:pPr lvl="2" eaLnBrk="1" hangingPunct="1"/>
            <a:r>
              <a:rPr lang="tr-TR" dirty="0" smtClean="0"/>
              <a:t>Uygun </a:t>
            </a:r>
            <a:r>
              <a:rPr lang="tr-TR" dirty="0" err="1" smtClean="0"/>
              <a:t>antropometrik</a:t>
            </a:r>
            <a:r>
              <a:rPr lang="tr-TR" dirty="0" smtClean="0"/>
              <a:t> ölçünün yüksek yüzdelik oranı seçilir. ( %90 veya %95 )</a:t>
            </a:r>
          </a:p>
          <a:p>
            <a:pPr lvl="2" eaLnBrk="1" hangingPunct="1"/>
            <a:r>
              <a:rPr lang="tr-TR" dirty="0" smtClean="0"/>
              <a:t>Kapı yüksekliğinde: %95 veya %99 </a:t>
            </a:r>
            <a:r>
              <a:rPr lang="tr-TR" dirty="0" err="1" smtClean="0"/>
              <a:t>luk</a:t>
            </a:r>
            <a:r>
              <a:rPr lang="tr-TR" dirty="0" smtClean="0"/>
              <a:t> değerler seçilirse en uzun insanlar bile buradan geçebilir.</a:t>
            </a:r>
          </a:p>
          <a:p>
            <a:pPr lvl="2" eaLnBrk="1" hangingPunct="1"/>
            <a:r>
              <a:rPr lang="tr-TR" dirty="0" smtClean="0"/>
              <a:t>Koltuk genişliği, toplumdaki en geniş kalçalı insana göre belirlenmelidir.</a:t>
            </a:r>
          </a:p>
          <a:p>
            <a:pPr lvl="2" eaLnBrk="1" hangingPunct="1"/>
            <a:r>
              <a:rPr lang="tr-TR" dirty="0" smtClean="0"/>
              <a:t>Diş fırçası sapı</a:t>
            </a:r>
            <a:endParaRPr lang="en-US" dirty="0" smtClean="0"/>
          </a:p>
          <a:p>
            <a:pPr lvl="1" eaLnBrk="1" hangingPunct="1">
              <a:buFontTx/>
              <a:buNone/>
            </a:pPr>
            <a:endParaRPr lang="tr-TR" dirty="0" smtClean="0"/>
          </a:p>
          <a:p>
            <a:pPr lvl="1" eaLnBrk="1" hangingPunct="1"/>
            <a:r>
              <a:rPr lang="tr-TR" dirty="0" smtClean="0"/>
              <a:t>Belirli bir aralık için tasarım</a:t>
            </a:r>
          </a:p>
          <a:p>
            <a:pPr lvl="2" eaLnBrk="1" hangingPunct="1"/>
            <a:r>
              <a:rPr lang="tr-TR" dirty="0" err="1" smtClean="0"/>
              <a:t>Populasyonun</a:t>
            </a:r>
            <a:r>
              <a:rPr lang="tr-TR" dirty="0" smtClean="0"/>
              <a:t> belli bir kısmını kapsayacak bir tasarım. Bu aralık maliyet-fayda oranına göre azaltılıp artırılabilir. Bu aralığı belirleyecek olan bu ölçünün </a:t>
            </a:r>
            <a:r>
              <a:rPr lang="tr-TR" dirty="0" smtClean="0">
                <a:solidFill>
                  <a:srgbClr val="0033CC"/>
                </a:solidFill>
              </a:rPr>
              <a:t>ne amaçla</a:t>
            </a:r>
            <a:r>
              <a:rPr lang="tr-TR" dirty="0" smtClean="0"/>
              <a:t>, </a:t>
            </a:r>
            <a:r>
              <a:rPr lang="tr-TR" dirty="0" smtClean="0">
                <a:solidFill>
                  <a:srgbClr val="0033CC"/>
                </a:solidFill>
              </a:rPr>
              <a:t>nerede kullanılacağı</a:t>
            </a:r>
            <a:r>
              <a:rPr lang="tr-TR" dirty="0" smtClean="0"/>
              <a:t> ve bu </a:t>
            </a:r>
            <a:r>
              <a:rPr lang="tr-TR" dirty="0" smtClean="0">
                <a:solidFill>
                  <a:srgbClr val="0033CC"/>
                </a:solidFill>
              </a:rPr>
              <a:t>tasarımın maliyetidir</a:t>
            </a:r>
            <a:r>
              <a:rPr lang="tr-TR" dirty="0" smtClean="0"/>
              <a:t>. </a:t>
            </a:r>
          </a:p>
          <a:p>
            <a:pPr lvl="2" eaLnBrk="1" hangingPunct="1"/>
            <a:r>
              <a:rPr lang="tr-TR" dirty="0" smtClean="0"/>
              <a:t>Oturakların tasarımı ( Çocuk parkı mı, Sinema mı ? )</a:t>
            </a:r>
            <a:endParaRPr lang="tr-TR" sz="2000" dirty="0" smtClean="0"/>
          </a:p>
        </p:txBody>
      </p:sp>
    </p:spTree>
    <p:extLst>
      <p:ext uri="{BB962C8B-B14F-4D97-AF65-F5344CB8AC3E}">
        <p14:creationId xmlns:p14="http://schemas.microsoft.com/office/powerpoint/2010/main" val="138803886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3" name="Picture 12" descr="MASA YÜKSEK"/>
          <p:cNvPicPr>
            <a:picLocks noChangeAspect="1" noChangeArrowheads="1"/>
          </p:cNvPicPr>
          <p:nvPr/>
        </p:nvPicPr>
        <p:blipFill rotWithShape="1">
          <a:blip r:embed="rId2">
            <a:extLst>
              <a:ext uri="{28A0092B-C50C-407E-A947-70E740481C1C}">
                <a14:useLocalDpi xmlns:a14="http://schemas.microsoft.com/office/drawing/2010/main" val="0"/>
              </a:ext>
            </a:extLst>
          </a:blip>
          <a:srcRect l="1817" t="2971" r="4788" b="16435"/>
          <a:stretch/>
        </p:blipFill>
        <p:spPr bwMode="auto">
          <a:xfrm>
            <a:off x="628650" y="1600200"/>
            <a:ext cx="8081962" cy="3876675"/>
          </a:xfrm>
          <a:prstGeom prst="rect">
            <a:avLst/>
          </a:prstGeom>
          <a:noFill/>
          <a:ln w="38100">
            <a:noFill/>
            <a:miter lim="800000"/>
            <a:headEnd/>
            <a:tailEnd/>
          </a:ln>
          <a:extLst>
            <a:ext uri="{909E8E84-426E-40DD-AFC4-6F175D3DCCD1}">
              <a14:hiddenFill xmlns:a14="http://schemas.microsoft.com/office/drawing/2010/main">
                <a:solidFill>
                  <a:srgbClr val="FFFFFF"/>
                </a:solidFill>
              </a14:hiddenFill>
            </a:ext>
          </a:extLst>
        </p:spPr>
      </p:pic>
      <p:sp>
        <p:nvSpPr>
          <p:cNvPr id="22534" name="Text Box 13"/>
          <p:cNvSpPr txBox="1">
            <a:spLocks noChangeArrowheads="1"/>
          </p:cNvSpPr>
          <p:nvPr/>
        </p:nvSpPr>
        <p:spPr bwMode="auto">
          <a:xfrm>
            <a:off x="8277225" y="4041775"/>
            <a:ext cx="866775" cy="701675"/>
          </a:xfrm>
          <a:prstGeom prst="rect">
            <a:avLst/>
          </a:prstGeom>
          <a:noFill/>
          <a:ln>
            <a:noFill/>
          </a:ln>
          <a:effectLst/>
          <a:extLst>
            <a:ext uri="{909E8E84-426E-40DD-AFC4-6F175D3DCCD1}">
              <a14:hiddenFill xmlns:a14="http://schemas.microsoft.com/office/drawing/2010/main">
                <a:solidFill>
                  <a:srgbClr val="00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3459"/>
                </a:solidFill>
                <a:latin typeface="Arial" charset="0"/>
                <a:cs typeface="Arial" charset="0"/>
              </a:defRPr>
            </a:lvl1pPr>
            <a:lvl2pPr marL="742950" indent="-285750" eaLnBrk="0" hangingPunct="0">
              <a:defRPr>
                <a:solidFill>
                  <a:srgbClr val="003459"/>
                </a:solidFill>
                <a:latin typeface="Arial" charset="0"/>
                <a:cs typeface="Arial" charset="0"/>
              </a:defRPr>
            </a:lvl2pPr>
            <a:lvl3pPr marL="1143000" indent="-228600" eaLnBrk="0" hangingPunct="0">
              <a:defRPr>
                <a:solidFill>
                  <a:srgbClr val="003459"/>
                </a:solidFill>
                <a:latin typeface="Arial" charset="0"/>
                <a:cs typeface="Arial" charset="0"/>
              </a:defRPr>
            </a:lvl3pPr>
            <a:lvl4pPr marL="1600200" indent="-228600" eaLnBrk="0" hangingPunct="0">
              <a:defRPr>
                <a:solidFill>
                  <a:srgbClr val="003459"/>
                </a:solidFill>
                <a:latin typeface="Arial" charset="0"/>
                <a:cs typeface="Arial" charset="0"/>
              </a:defRPr>
            </a:lvl4pPr>
            <a:lvl5pPr marL="2057400" indent="-228600" eaLnBrk="0" hangingPunct="0">
              <a:defRPr>
                <a:solidFill>
                  <a:srgbClr val="003459"/>
                </a:solidFill>
                <a:latin typeface="Arial" charset="0"/>
                <a:cs typeface="Arial" charset="0"/>
              </a:defRPr>
            </a:lvl5pPr>
            <a:lvl6pPr marL="2514600" indent="-228600" eaLnBrk="0" fontAlgn="base" hangingPunct="0">
              <a:spcBef>
                <a:spcPct val="0"/>
              </a:spcBef>
              <a:spcAft>
                <a:spcPct val="0"/>
              </a:spcAft>
              <a:defRPr>
                <a:solidFill>
                  <a:srgbClr val="003459"/>
                </a:solidFill>
                <a:latin typeface="Arial" charset="0"/>
                <a:cs typeface="Arial" charset="0"/>
              </a:defRPr>
            </a:lvl6pPr>
            <a:lvl7pPr marL="2971800" indent="-228600" eaLnBrk="0" fontAlgn="base" hangingPunct="0">
              <a:spcBef>
                <a:spcPct val="0"/>
              </a:spcBef>
              <a:spcAft>
                <a:spcPct val="0"/>
              </a:spcAft>
              <a:defRPr>
                <a:solidFill>
                  <a:srgbClr val="003459"/>
                </a:solidFill>
                <a:latin typeface="Arial" charset="0"/>
                <a:cs typeface="Arial" charset="0"/>
              </a:defRPr>
            </a:lvl7pPr>
            <a:lvl8pPr marL="3429000" indent="-228600" eaLnBrk="0" fontAlgn="base" hangingPunct="0">
              <a:spcBef>
                <a:spcPct val="0"/>
              </a:spcBef>
              <a:spcAft>
                <a:spcPct val="0"/>
              </a:spcAft>
              <a:defRPr>
                <a:solidFill>
                  <a:srgbClr val="003459"/>
                </a:solidFill>
                <a:latin typeface="Arial" charset="0"/>
                <a:cs typeface="Arial" charset="0"/>
              </a:defRPr>
            </a:lvl8pPr>
            <a:lvl9pPr marL="3886200" indent="-228600" eaLnBrk="0" fontAlgn="base" hangingPunct="0">
              <a:spcBef>
                <a:spcPct val="0"/>
              </a:spcBef>
              <a:spcAft>
                <a:spcPct val="0"/>
              </a:spcAft>
              <a:defRPr>
                <a:solidFill>
                  <a:srgbClr val="003459"/>
                </a:solidFill>
                <a:latin typeface="Arial" charset="0"/>
                <a:cs typeface="Arial" charset="0"/>
              </a:defRPr>
            </a:lvl9pPr>
          </a:lstStyle>
          <a:p>
            <a:pPr eaLnBrk="1" hangingPunct="1"/>
            <a:r>
              <a:rPr lang="tr-TR" sz="2000">
                <a:solidFill>
                  <a:srgbClr val="333399"/>
                </a:solidFill>
                <a:latin typeface="Calibri" pitchFamily="34" charset="0"/>
              </a:rPr>
              <a:t>Erkek</a:t>
            </a:r>
          </a:p>
          <a:p>
            <a:pPr eaLnBrk="1" hangingPunct="1"/>
            <a:r>
              <a:rPr lang="tr-TR" sz="2000">
                <a:solidFill>
                  <a:srgbClr val="FF0000"/>
                </a:solidFill>
                <a:latin typeface="Calibri" pitchFamily="34" charset="0"/>
              </a:rPr>
              <a:t>Kadın</a:t>
            </a:r>
            <a:endParaRPr lang="en-US" sz="2000">
              <a:solidFill>
                <a:srgbClr val="FF0000"/>
              </a:solidFill>
              <a:latin typeface="Calibri" pitchFamily="34" charset="0"/>
            </a:endParaRPr>
          </a:p>
        </p:txBody>
      </p:sp>
      <p:sp>
        <p:nvSpPr>
          <p:cNvPr id="22536" name="Text Box 15"/>
          <p:cNvSpPr txBox="1">
            <a:spLocks noChangeArrowheads="1"/>
          </p:cNvSpPr>
          <p:nvPr/>
        </p:nvSpPr>
        <p:spPr bwMode="auto">
          <a:xfrm>
            <a:off x="1174750" y="5476875"/>
            <a:ext cx="6027738" cy="457200"/>
          </a:xfrm>
          <a:prstGeom prst="rect">
            <a:avLst/>
          </a:prstGeom>
          <a:noFill/>
          <a:ln>
            <a:noFill/>
          </a:ln>
          <a:effectLst/>
          <a:extLst>
            <a:ext uri="{909E8E84-426E-40DD-AFC4-6F175D3DCCD1}">
              <a14:hiddenFill xmlns:a14="http://schemas.microsoft.com/office/drawing/2010/main">
                <a:solidFill>
                  <a:srgbClr val="00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3459"/>
                </a:solidFill>
                <a:latin typeface="Arial" charset="0"/>
                <a:cs typeface="Arial" charset="0"/>
              </a:defRPr>
            </a:lvl1pPr>
            <a:lvl2pPr marL="742950" indent="-285750" eaLnBrk="0" hangingPunct="0">
              <a:defRPr>
                <a:solidFill>
                  <a:srgbClr val="003459"/>
                </a:solidFill>
                <a:latin typeface="Arial" charset="0"/>
                <a:cs typeface="Arial" charset="0"/>
              </a:defRPr>
            </a:lvl2pPr>
            <a:lvl3pPr marL="1143000" indent="-228600" eaLnBrk="0" hangingPunct="0">
              <a:defRPr>
                <a:solidFill>
                  <a:srgbClr val="003459"/>
                </a:solidFill>
                <a:latin typeface="Arial" charset="0"/>
                <a:cs typeface="Arial" charset="0"/>
              </a:defRPr>
            </a:lvl3pPr>
            <a:lvl4pPr marL="1600200" indent="-228600" eaLnBrk="0" hangingPunct="0">
              <a:defRPr>
                <a:solidFill>
                  <a:srgbClr val="003459"/>
                </a:solidFill>
                <a:latin typeface="Arial" charset="0"/>
                <a:cs typeface="Arial" charset="0"/>
              </a:defRPr>
            </a:lvl4pPr>
            <a:lvl5pPr marL="2057400" indent="-228600" eaLnBrk="0" hangingPunct="0">
              <a:defRPr>
                <a:solidFill>
                  <a:srgbClr val="003459"/>
                </a:solidFill>
                <a:latin typeface="Arial" charset="0"/>
                <a:cs typeface="Arial" charset="0"/>
              </a:defRPr>
            </a:lvl5pPr>
            <a:lvl6pPr marL="2514600" indent="-228600" eaLnBrk="0" fontAlgn="base" hangingPunct="0">
              <a:spcBef>
                <a:spcPct val="0"/>
              </a:spcBef>
              <a:spcAft>
                <a:spcPct val="0"/>
              </a:spcAft>
              <a:defRPr>
                <a:solidFill>
                  <a:srgbClr val="003459"/>
                </a:solidFill>
                <a:latin typeface="Arial" charset="0"/>
                <a:cs typeface="Arial" charset="0"/>
              </a:defRPr>
            </a:lvl6pPr>
            <a:lvl7pPr marL="2971800" indent="-228600" eaLnBrk="0" fontAlgn="base" hangingPunct="0">
              <a:spcBef>
                <a:spcPct val="0"/>
              </a:spcBef>
              <a:spcAft>
                <a:spcPct val="0"/>
              </a:spcAft>
              <a:defRPr>
                <a:solidFill>
                  <a:srgbClr val="003459"/>
                </a:solidFill>
                <a:latin typeface="Arial" charset="0"/>
                <a:cs typeface="Arial" charset="0"/>
              </a:defRPr>
            </a:lvl7pPr>
            <a:lvl8pPr marL="3429000" indent="-228600" eaLnBrk="0" fontAlgn="base" hangingPunct="0">
              <a:spcBef>
                <a:spcPct val="0"/>
              </a:spcBef>
              <a:spcAft>
                <a:spcPct val="0"/>
              </a:spcAft>
              <a:defRPr>
                <a:solidFill>
                  <a:srgbClr val="003459"/>
                </a:solidFill>
                <a:latin typeface="Arial" charset="0"/>
                <a:cs typeface="Arial" charset="0"/>
              </a:defRPr>
            </a:lvl8pPr>
            <a:lvl9pPr marL="3886200" indent="-228600" eaLnBrk="0" fontAlgn="base" hangingPunct="0">
              <a:spcBef>
                <a:spcPct val="0"/>
              </a:spcBef>
              <a:spcAft>
                <a:spcPct val="0"/>
              </a:spcAft>
              <a:defRPr>
                <a:solidFill>
                  <a:srgbClr val="003459"/>
                </a:solidFill>
                <a:latin typeface="Arial" charset="0"/>
                <a:cs typeface="Arial" charset="0"/>
              </a:defRPr>
            </a:lvl9pPr>
          </a:lstStyle>
          <a:p>
            <a:pPr eaLnBrk="1" hangingPunct="1">
              <a:spcBef>
                <a:spcPct val="50000"/>
              </a:spcBef>
            </a:pPr>
            <a:r>
              <a:rPr lang="tr-TR" sz="2400" b="1" dirty="0">
                <a:solidFill>
                  <a:schemeClr val="tx1"/>
                </a:solidFill>
                <a:latin typeface="Calibri" pitchFamily="34" charset="0"/>
              </a:rPr>
              <a:t>Hassas işler      </a:t>
            </a:r>
            <a:r>
              <a:rPr lang="tr-TR" sz="2400" b="1" dirty="0" smtClean="0">
                <a:solidFill>
                  <a:schemeClr val="tx1"/>
                </a:solidFill>
                <a:latin typeface="Calibri" pitchFamily="34" charset="0"/>
              </a:rPr>
              <a:t>         </a:t>
            </a:r>
            <a:r>
              <a:rPr lang="tr-TR" sz="2400" b="1" dirty="0">
                <a:solidFill>
                  <a:schemeClr val="tx1"/>
                </a:solidFill>
                <a:latin typeface="Calibri" pitchFamily="34" charset="0"/>
              </a:rPr>
              <a:t>Hafif işler      </a:t>
            </a:r>
            <a:r>
              <a:rPr lang="tr-TR" sz="2400" b="1" dirty="0" smtClean="0">
                <a:solidFill>
                  <a:schemeClr val="tx1"/>
                </a:solidFill>
                <a:latin typeface="Calibri" pitchFamily="34" charset="0"/>
              </a:rPr>
              <a:t>         </a:t>
            </a:r>
            <a:r>
              <a:rPr lang="tr-TR" sz="2400" b="1" dirty="0">
                <a:solidFill>
                  <a:schemeClr val="tx1"/>
                </a:solidFill>
                <a:latin typeface="Calibri" pitchFamily="34" charset="0"/>
              </a:rPr>
              <a:t>Ağır İşler</a:t>
            </a:r>
            <a:endParaRPr lang="en-US" sz="2400" b="1" dirty="0">
              <a:solidFill>
                <a:schemeClr val="tx1"/>
              </a:solidFill>
              <a:latin typeface="Calibri" pitchFamily="34" charset="0"/>
            </a:endParaRPr>
          </a:p>
        </p:txBody>
      </p:sp>
      <p:sp>
        <p:nvSpPr>
          <p:cNvPr id="22537" name="AutoShape 16"/>
          <p:cNvSpPr>
            <a:spLocks noChangeArrowheads="1"/>
          </p:cNvSpPr>
          <p:nvPr/>
        </p:nvSpPr>
        <p:spPr bwMode="auto">
          <a:xfrm>
            <a:off x="1835150" y="1182688"/>
            <a:ext cx="287338" cy="215900"/>
          </a:xfrm>
          <a:prstGeom prst="downArrow">
            <a:avLst>
              <a:gd name="adj1" fmla="val 50000"/>
              <a:gd name="adj2" fmla="val 25000"/>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latin typeface="Calibri" pitchFamily="34" charset="0"/>
            </a:endParaRPr>
          </a:p>
        </p:txBody>
      </p:sp>
      <p:sp>
        <p:nvSpPr>
          <p:cNvPr id="22538" name="AutoShape 17"/>
          <p:cNvSpPr>
            <a:spLocks noChangeArrowheads="1"/>
          </p:cNvSpPr>
          <p:nvPr/>
        </p:nvSpPr>
        <p:spPr bwMode="auto">
          <a:xfrm>
            <a:off x="3830638" y="1031875"/>
            <a:ext cx="792162" cy="360363"/>
          </a:xfrm>
          <a:prstGeom prst="downArrow">
            <a:avLst>
              <a:gd name="adj1" fmla="val 50000"/>
              <a:gd name="adj2" fmla="val 25000"/>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latin typeface="Calibri" pitchFamily="34" charset="0"/>
            </a:endParaRPr>
          </a:p>
        </p:txBody>
      </p:sp>
      <p:sp>
        <p:nvSpPr>
          <p:cNvPr id="22539" name="AutoShape 18"/>
          <p:cNvSpPr>
            <a:spLocks noChangeArrowheads="1"/>
          </p:cNvSpPr>
          <p:nvPr/>
        </p:nvSpPr>
        <p:spPr bwMode="auto">
          <a:xfrm>
            <a:off x="5918200" y="762000"/>
            <a:ext cx="1584325" cy="576263"/>
          </a:xfrm>
          <a:prstGeom prst="downArrow">
            <a:avLst>
              <a:gd name="adj1" fmla="val 50000"/>
              <a:gd name="adj2" fmla="val 25000"/>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latin typeface="Calibri" pitchFamily="34" charset="0"/>
            </a:endParaRPr>
          </a:p>
        </p:txBody>
      </p:sp>
      <p:sp>
        <p:nvSpPr>
          <p:cNvPr id="22540" name="Text Box 19"/>
          <p:cNvSpPr txBox="1">
            <a:spLocks noChangeArrowheads="1"/>
          </p:cNvSpPr>
          <p:nvPr/>
        </p:nvSpPr>
        <p:spPr bwMode="auto">
          <a:xfrm>
            <a:off x="1400175" y="784225"/>
            <a:ext cx="1271588" cy="457200"/>
          </a:xfrm>
          <a:prstGeom prst="rect">
            <a:avLst/>
          </a:prstGeom>
          <a:noFill/>
          <a:ln>
            <a:noFill/>
          </a:ln>
          <a:effectLst/>
          <a:extLst>
            <a:ext uri="{909E8E84-426E-40DD-AFC4-6F175D3DCCD1}">
              <a14:hiddenFill xmlns:a14="http://schemas.microsoft.com/office/drawing/2010/main">
                <a:solidFill>
                  <a:srgbClr val="00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3459"/>
                </a:solidFill>
                <a:latin typeface="Arial" charset="0"/>
                <a:cs typeface="Arial" charset="0"/>
              </a:defRPr>
            </a:lvl1pPr>
            <a:lvl2pPr marL="742950" indent="-285750" eaLnBrk="0" hangingPunct="0">
              <a:defRPr>
                <a:solidFill>
                  <a:srgbClr val="003459"/>
                </a:solidFill>
                <a:latin typeface="Arial" charset="0"/>
                <a:cs typeface="Arial" charset="0"/>
              </a:defRPr>
            </a:lvl2pPr>
            <a:lvl3pPr marL="1143000" indent="-228600" eaLnBrk="0" hangingPunct="0">
              <a:defRPr>
                <a:solidFill>
                  <a:srgbClr val="003459"/>
                </a:solidFill>
                <a:latin typeface="Arial" charset="0"/>
                <a:cs typeface="Arial" charset="0"/>
              </a:defRPr>
            </a:lvl3pPr>
            <a:lvl4pPr marL="1600200" indent="-228600" eaLnBrk="0" hangingPunct="0">
              <a:defRPr>
                <a:solidFill>
                  <a:srgbClr val="003459"/>
                </a:solidFill>
                <a:latin typeface="Arial" charset="0"/>
                <a:cs typeface="Arial" charset="0"/>
              </a:defRPr>
            </a:lvl4pPr>
            <a:lvl5pPr marL="2057400" indent="-228600" eaLnBrk="0" hangingPunct="0">
              <a:defRPr>
                <a:solidFill>
                  <a:srgbClr val="003459"/>
                </a:solidFill>
                <a:latin typeface="Arial" charset="0"/>
                <a:cs typeface="Arial" charset="0"/>
              </a:defRPr>
            </a:lvl5pPr>
            <a:lvl6pPr marL="2514600" indent="-228600" eaLnBrk="0" fontAlgn="base" hangingPunct="0">
              <a:spcBef>
                <a:spcPct val="0"/>
              </a:spcBef>
              <a:spcAft>
                <a:spcPct val="0"/>
              </a:spcAft>
              <a:defRPr>
                <a:solidFill>
                  <a:srgbClr val="003459"/>
                </a:solidFill>
                <a:latin typeface="Arial" charset="0"/>
                <a:cs typeface="Arial" charset="0"/>
              </a:defRPr>
            </a:lvl6pPr>
            <a:lvl7pPr marL="2971800" indent="-228600" eaLnBrk="0" fontAlgn="base" hangingPunct="0">
              <a:spcBef>
                <a:spcPct val="0"/>
              </a:spcBef>
              <a:spcAft>
                <a:spcPct val="0"/>
              </a:spcAft>
              <a:defRPr>
                <a:solidFill>
                  <a:srgbClr val="003459"/>
                </a:solidFill>
                <a:latin typeface="Arial" charset="0"/>
                <a:cs typeface="Arial" charset="0"/>
              </a:defRPr>
            </a:lvl7pPr>
            <a:lvl8pPr marL="3429000" indent="-228600" eaLnBrk="0" fontAlgn="base" hangingPunct="0">
              <a:spcBef>
                <a:spcPct val="0"/>
              </a:spcBef>
              <a:spcAft>
                <a:spcPct val="0"/>
              </a:spcAft>
              <a:defRPr>
                <a:solidFill>
                  <a:srgbClr val="003459"/>
                </a:solidFill>
                <a:latin typeface="Arial" charset="0"/>
                <a:cs typeface="Arial" charset="0"/>
              </a:defRPr>
            </a:lvl8pPr>
            <a:lvl9pPr marL="3886200" indent="-228600" eaLnBrk="0" fontAlgn="base" hangingPunct="0">
              <a:spcBef>
                <a:spcPct val="0"/>
              </a:spcBef>
              <a:spcAft>
                <a:spcPct val="0"/>
              </a:spcAft>
              <a:defRPr>
                <a:solidFill>
                  <a:srgbClr val="003459"/>
                </a:solidFill>
                <a:latin typeface="Arial" charset="0"/>
                <a:cs typeface="Arial" charset="0"/>
              </a:defRPr>
            </a:lvl9pPr>
          </a:lstStyle>
          <a:p>
            <a:pPr eaLnBrk="1" hangingPunct="1">
              <a:spcBef>
                <a:spcPct val="50000"/>
              </a:spcBef>
            </a:pPr>
            <a:r>
              <a:rPr lang="tr-TR" sz="2400" b="1">
                <a:solidFill>
                  <a:schemeClr val="tx1"/>
                </a:solidFill>
                <a:latin typeface="Calibri" pitchFamily="34" charset="0"/>
              </a:rPr>
              <a:t>Kuvvet</a:t>
            </a:r>
            <a:endParaRPr lang="en-US" sz="2400" b="1">
              <a:solidFill>
                <a:schemeClr val="tx1"/>
              </a:solidFill>
              <a:latin typeface="Calibri" pitchFamily="34" charset="0"/>
            </a:endParaRPr>
          </a:p>
        </p:txBody>
      </p:sp>
      <p:sp>
        <p:nvSpPr>
          <p:cNvPr id="22541" name="Text Box 20"/>
          <p:cNvSpPr txBox="1">
            <a:spLocks noChangeArrowheads="1"/>
          </p:cNvSpPr>
          <p:nvPr/>
        </p:nvSpPr>
        <p:spPr bwMode="auto">
          <a:xfrm>
            <a:off x="3660775" y="641350"/>
            <a:ext cx="1276350" cy="457200"/>
          </a:xfrm>
          <a:prstGeom prst="rect">
            <a:avLst/>
          </a:prstGeom>
          <a:noFill/>
          <a:ln>
            <a:noFill/>
          </a:ln>
          <a:effectLst/>
          <a:extLst>
            <a:ext uri="{909E8E84-426E-40DD-AFC4-6F175D3DCCD1}">
              <a14:hiddenFill xmlns:a14="http://schemas.microsoft.com/office/drawing/2010/main">
                <a:solidFill>
                  <a:srgbClr val="00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3459"/>
                </a:solidFill>
                <a:latin typeface="Arial" charset="0"/>
                <a:cs typeface="Arial" charset="0"/>
              </a:defRPr>
            </a:lvl1pPr>
            <a:lvl2pPr marL="742950" indent="-285750" eaLnBrk="0" hangingPunct="0">
              <a:defRPr>
                <a:solidFill>
                  <a:srgbClr val="003459"/>
                </a:solidFill>
                <a:latin typeface="Arial" charset="0"/>
                <a:cs typeface="Arial" charset="0"/>
              </a:defRPr>
            </a:lvl2pPr>
            <a:lvl3pPr marL="1143000" indent="-228600" eaLnBrk="0" hangingPunct="0">
              <a:defRPr>
                <a:solidFill>
                  <a:srgbClr val="003459"/>
                </a:solidFill>
                <a:latin typeface="Arial" charset="0"/>
                <a:cs typeface="Arial" charset="0"/>
              </a:defRPr>
            </a:lvl3pPr>
            <a:lvl4pPr marL="1600200" indent="-228600" eaLnBrk="0" hangingPunct="0">
              <a:defRPr>
                <a:solidFill>
                  <a:srgbClr val="003459"/>
                </a:solidFill>
                <a:latin typeface="Arial" charset="0"/>
                <a:cs typeface="Arial" charset="0"/>
              </a:defRPr>
            </a:lvl4pPr>
            <a:lvl5pPr marL="2057400" indent="-228600" eaLnBrk="0" hangingPunct="0">
              <a:defRPr>
                <a:solidFill>
                  <a:srgbClr val="003459"/>
                </a:solidFill>
                <a:latin typeface="Arial" charset="0"/>
                <a:cs typeface="Arial" charset="0"/>
              </a:defRPr>
            </a:lvl5pPr>
            <a:lvl6pPr marL="2514600" indent="-228600" eaLnBrk="0" fontAlgn="base" hangingPunct="0">
              <a:spcBef>
                <a:spcPct val="0"/>
              </a:spcBef>
              <a:spcAft>
                <a:spcPct val="0"/>
              </a:spcAft>
              <a:defRPr>
                <a:solidFill>
                  <a:srgbClr val="003459"/>
                </a:solidFill>
                <a:latin typeface="Arial" charset="0"/>
                <a:cs typeface="Arial" charset="0"/>
              </a:defRPr>
            </a:lvl6pPr>
            <a:lvl7pPr marL="2971800" indent="-228600" eaLnBrk="0" fontAlgn="base" hangingPunct="0">
              <a:spcBef>
                <a:spcPct val="0"/>
              </a:spcBef>
              <a:spcAft>
                <a:spcPct val="0"/>
              </a:spcAft>
              <a:defRPr>
                <a:solidFill>
                  <a:srgbClr val="003459"/>
                </a:solidFill>
                <a:latin typeface="Arial" charset="0"/>
                <a:cs typeface="Arial" charset="0"/>
              </a:defRPr>
            </a:lvl7pPr>
            <a:lvl8pPr marL="3429000" indent="-228600" eaLnBrk="0" fontAlgn="base" hangingPunct="0">
              <a:spcBef>
                <a:spcPct val="0"/>
              </a:spcBef>
              <a:spcAft>
                <a:spcPct val="0"/>
              </a:spcAft>
              <a:defRPr>
                <a:solidFill>
                  <a:srgbClr val="003459"/>
                </a:solidFill>
                <a:latin typeface="Arial" charset="0"/>
                <a:cs typeface="Arial" charset="0"/>
              </a:defRPr>
            </a:lvl8pPr>
            <a:lvl9pPr marL="3886200" indent="-228600" eaLnBrk="0" fontAlgn="base" hangingPunct="0">
              <a:spcBef>
                <a:spcPct val="0"/>
              </a:spcBef>
              <a:spcAft>
                <a:spcPct val="0"/>
              </a:spcAft>
              <a:defRPr>
                <a:solidFill>
                  <a:srgbClr val="003459"/>
                </a:solidFill>
                <a:latin typeface="Arial" charset="0"/>
                <a:cs typeface="Arial" charset="0"/>
              </a:defRPr>
            </a:lvl9pPr>
          </a:lstStyle>
          <a:p>
            <a:pPr eaLnBrk="1" hangingPunct="1">
              <a:spcBef>
                <a:spcPct val="50000"/>
              </a:spcBef>
            </a:pPr>
            <a:r>
              <a:rPr lang="tr-TR" sz="2400" b="1">
                <a:solidFill>
                  <a:schemeClr val="tx1"/>
                </a:solidFill>
                <a:latin typeface="Calibri" pitchFamily="34" charset="0"/>
              </a:rPr>
              <a:t>Kuvvet</a:t>
            </a:r>
            <a:endParaRPr lang="en-US" sz="2400" b="1">
              <a:solidFill>
                <a:schemeClr val="tx1"/>
              </a:solidFill>
              <a:latin typeface="Calibri" pitchFamily="34" charset="0"/>
            </a:endParaRPr>
          </a:p>
        </p:txBody>
      </p:sp>
      <p:sp>
        <p:nvSpPr>
          <p:cNvPr id="22542" name="Text Box 21"/>
          <p:cNvSpPr txBox="1">
            <a:spLocks noChangeArrowheads="1"/>
          </p:cNvSpPr>
          <p:nvPr/>
        </p:nvSpPr>
        <p:spPr bwMode="auto">
          <a:xfrm>
            <a:off x="6169025" y="360363"/>
            <a:ext cx="1223963" cy="457200"/>
          </a:xfrm>
          <a:prstGeom prst="rect">
            <a:avLst/>
          </a:prstGeom>
          <a:noFill/>
          <a:ln>
            <a:noFill/>
          </a:ln>
          <a:effectLst/>
          <a:extLst>
            <a:ext uri="{909E8E84-426E-40DD-AFC4-6F175D3DCCD1}">
              <a14:hiddenFill xmlns:a14="http://schemas.microsoft.com/office/drawing/2010/main">
                <a:solidFill>
                  <a:srgbClr val="00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3459"/>
                </a:solidFill>
                <a:latin typeface="Arial" charset="0"/>
                <a:cs typeface="Arial" charset="0"/>
              </a:defRPr>
            </a:lvl1pPr>
            <a:lvl2pPr marL="742950" indent="-285750" eaLnBrk="0" hangingPunct="0">
              <a:defRPr>
                <a:solidFill>
                  <a:srgbClr val="003459"/>
                </a:solidFill>
                <a:latin typeface="Arial" charset="0"/>
                <a:cs typeface="Arial" charset="0"/>
              </a:defRPr>
            </a:lvl2pPr>
            <a:lvl3pPr marL="1143000" indent="-228600" eaLnBrk="0" hangingPunct="0">
              <a:defRPr>
                <a:solidFill>
                  <a:srgbClr val="003459"/>
                </a:solidFill>
                <a:latin typeface="Arial" charset="0"/>
                <a:cs typeface="Arial" charset="0"/>
              </a:defRPr>
            </a:lvl3pPr>
            <a:lvl4pPr marL="1600200" indent="-228600" eaLnBrk="0" hangingPunct="0">
              <a:defRPr>
                <a:solidFill>
                  <a:srgbClr val="003459"/>
                </a:solidFill>
                <a:latin typeface="Arial" charset="0"/>
                <a:cs typeface="Arial" charset="0"/>
              </a:defRPr>
            </a:lvl4pPr>
            <a:lvl5pPr marL="2057400" indent="-228600" eaLnBrk="0" hangingPunct="0">
              <a:defRPr>
                <a:solidFill>
                  <a:srgbClr val="003459"/>
                </a:solidFill>
                <a:latin typeface="Arial" charset="0"/>
                <a:cs typeface="Arial" charset="0"/>
              </a:defRPr>
            </a:lvl5pPr>
            <a:lvl6pPr marL="2514600" indent="-228600" eaLnBrk="0" fontAlgn="base" hangingPunct="0">
              <a:spcBef>
                <a:spcPct val="0"/>
              </a:spcBef>
              <a:spcAft>
                <a:spcPct val="0"/>
              </a:spcAft>
              <a:defRPr>
                <a:solidFill>
                  <a:srgbClr val="003459"/>
                </a:solidFill>
                <a:latin typeface="Arial" charset="0"/>
                <a:cs typeface="Arial" charset="0"/>
              </a:defRPr>
            </a:lvl6pPr>
            <a:lvl7pPr marL="2971800" indent="-228600" eaLnBrk="0" fontAlgn="base" hangingPunct="0">
              <a:spcBef>
                <a:spcPct val="0"/>
              </a:spcBef>
              <a:spcAft>
                <a:spcPct val="0"/>
              </a:spcAft>
              <a:defRPr>
                <a:solidFill>
                  <a:srgbClr val="003459"/>
                </a:solidFill>
                <a:latin typeface="Arial" charset="0"/>
                <a:cs typeface="Arial" charset="0"/>
              </a:defRPr>
            </a:lvl7pPr>
            <a:lvl8pPr marL="3429000" indent="-228600" eaLnBrk="0" fontAlgn="base" hangingPunct="0">
              <a:spcBef>
                <a:spcPct val="0"/>
              </a:spcBef>
              <a:spcAft>
                <a:spcPct val="0"/>
              </a:spcAft>
              <a:defRPr>
                <a:solidFill>
                  <a:srgbClr val="003459"/>
                </a:solidFill>
                <a:latin typeface="Arial" charset="0"/>
                <a:cs typeface="Arial" charset="0"/>
              </a:defRPr>
            </a:lvl8pPr>
            <a:lvl9pPr marL="3886200" indent="-228600" eaLnBrk="0" fontAlgn="base" hangingPunct="0">
              <a:spcBef>
                <a:spcPct val="0"/>
              </a:spcBef>
              <a:spcAft>
                <a:spcPct val="0"/>
              </a:spcAft>
              <a:defRPr>
                <a:solidFill>
                  <a:srgbClr val="003459"/>
                </a:solidFill>
                <a:latin typeface="Arial" charset="0"/>
                <a:cs typeface="Arial" charset="0"/>
              </a:defRPr>
            </a:lvl9pPr>
          </a:lstStyle>
          <a:p>
            <a:pPr eaLnBrk="1" hangingPunct="1">
              <a:spcBef>
                <a:spcPct val="50000"/>
              </a:spcBef>
            </a:pPr>
            <a:r>
              <a:rPr lang="tr-TR" sz="2400" b="1">
                <a:solidFill>
                  <a:schemeClr val="tx1"/>
                </a:solidFill>
                <a:latin typeface="Calibri" pitchFamily="34" charset="0"/>
              </a:rPr>
              <a:t>Kuvvet</a:t>
            </a:r>
            <a:endParaRPr lang="en-US" sz="2400" b="1">
              <a:solidFill>
                <a:schemeClr val="tx1"/>
              </a:solidFill>
              <a:latin typeface="Calibri" pitchFamily="34" charset="0"/>
            </a:endParaRPr>
          </a:p>
        </p:txBody>
      </p:sp>
      <p:sp>
        <p:nvSpPr>
          <p:cNvPr id="17" name="Rectangle 2"/>
          <p:cNvSpPr>
            <a:spLocks noGrp="1" noChangeArrowheads="1"/>
          </p:cNvSpPr>
          <p:nvPr>
            <p:ph type="title"/>
          </p:nvPr>
        </p:nvSpPr>
        <p:spPr>
          <a:xfrm>
            <a:off x="628650" y="6076950"/>
            <a:ext cx="7648575" cy="590550"/>
          </a:xfrm>
        </p:spPr>
        <p:txBody>
          <a:bodyPr/>
          <a:lstStyle/>
          <a:p>
            <a:pPr eaLnBrk="1" hangingPunct="1"/>
            <a:r>
              <a:rPr lang="en-US" sz="1600" dirty="0" err="1" smtClean="0"/>
              <a:t>Ayakta</a:t>
            </a:r>
            <a:r>
              <a:rPr lang="en-US" sz="1600" dirty="0" smtClean="0"/>
              <a:t> </a:t>
            </a:r>
            <a:r>
              <a:rPr lang="en-US" sz="1600" dirty="0" err="1" smtClean="0"/>
              <a:t>Çalışma</a:t>
            </a:r>
            <a:r>
              <a:rPr lang="en-US" sz="1600" dirty="0" smtClean="0"/>
              <a:t> </a:t>
            </a:r>
            <a:r>
              <a:rPr lang="en-US" sz="1600" dirty="0" err="1" smtClean="0"/>
              <a:t>Esnasında</a:t>
            </a:r>
            <a:r>
              <a:rPr lang="en-US" sz="1600" dirty="0" smtClean="0"/>
              <a:t> </a:t>
            </a:r>
            <a:r>
              <a:rPr lang="en-US" sz="1600" dirty="0" err="1" smtClean="0"/>
              <a:t>Tavsiye</a:t>
            </a:r>
            <a:r>
              <a:rPr lang="en-US" sz="1600" dirty="0" smtClean="0"/>
              <a:t> </a:t>
            </a:r>
            <a:r>
              <a:rPr lang="en-US" sz="1600" dirty="0" err="1" smtClean="0"/>
              <a:t>Edilen</a:t>
            </a:r>
            <a:r>
              <a:rPr lang="en-US" sz="1600" dirty="0" smtClean="0"/>
              <a:t> </a:t>
            </a:r>
            <a:r>
              <a:rPr lang="en-US" sz="1600" dirty="0" err="1" smtClean="0"/>
              <a:t>Yükseklikler</a:t>
            </a:r>
            <a:r>
              <a:rPr lang="en-US" sz="1600" dirty="0" smtClean="0"/>
              <a:t>. </a:t>
            </a:r>
            <a:r>
              <a:rPr lang="en-US" sz="1600" dirty="0" err="1" smtClean="0"/>
              <a:t>Referans</a:t>
            </a:r>
            <a:r>
              <a:rPr lang="en-US" sz="1600" dirty="0" smtClean="0"/>
              <a:t> </a:t>
            </a:r>
            <a:r>
              <a:rPr lang="en-US" sz="1600" dirty="0" err="1" smtClean="0"/>
              <a:t>çizgisi</a:t>
            </a:r>
            <a:r>
              <a:rPr lang="en-US" sz="1600" dirty="0" smtClean="0"/>
              <a:t> (±0) </a:t>
            </a:r>
            <a:r>
              <a:rPr lang="en-US" sz="1600" dirty="0" err="1" smtClean="0"/>
              <a:t>ile</a:t>
            </a:r>
            <a:r>
              <a:rPr lang="en-US" sz="1600" dirty="0" smtClean="0"/>
              <a:t> </a:t>
            </a:r>
            <a:r>
              <a:rPr lang="en-US" sz="1600" dirty="0" err="1" smtClean="0"/>
              <a:t>yerden</a:t>
            </a:r>
            <a:r>
              <a:rPr lang="en-US" sz="1600" dirty="0" smtClean="0"/>
              <a:t> </a:t>
            </a:r>
            <a:r>
              <a:rPr lang="en-US" sz="1600" dirty="0" err="1" smtClean="0"/>
              <a:t>ortalama</a:t>
            </a:r>
            <a:r>
              <a:rPr lang="en-US" sz="1600" dirty="0" smtClean="0"/>
              <a:t> </a:t>
            </a:r>
            <a:r>
              <a:rPr lang="en-US" sz="1600" dirty="0" err="1" smtClean="0"/>
              <a:t>dirsek</a:t>
            </a:r>
            <a:r>
              <a:rPr lang="en-US" sz="1600" dirty="0" smtClean="0"/>
              <a:t> </a:t>
            </a:r>
            <a:r>
              <a:rPr lang="en-US" sz="1600" dirty="0" err="1" smtClean="0"/>
              <a:t>yüksek</a:t>
            </a:r>
            <a:r>
              <a:rPr lang="en-US" sz="1600" dirty="0" smtClean="0"/>
              <a:t> </a:t>
            </a:r>
            <a:r>
              <a:rPr lang="en-US" sz="1600" dirty="0" err="1" smtClean="0"/>
              <a:t>seviyesi</a:t>
            </a:r>
            <a:r>
              <a:rPr lang="en-US" sz="1600" dirty="0" smtClean="0"/>
              <a:t> </a:t>
            </a:r>
            <a:r>
              <a:rPr lang="en-US" sz="1600" dirty="0" err="1" smtClean="0"/>
              <a:t>ve</a:t>
            </a:r>
            <a:r>
              <a:rPr lang="en-US" sz="1600" dirty="0" smtClean="0"/>
              <a:t> </a:t>
            </a:r>
            <a:r>
              <a:rPr lang="en-US" sz="1600" dirty="0" err="1" smtClean="0"/>
              <a:t>sapmalar</a:t>
            </a:r>
            <a:r>
              <a:rPr lang="en-US" sz="1600" dirty="0" smtClean="0"/>
              <a:t/>
            </a:r>
            <a:br>
              <a:rPr lang="en-US" sz="1600" dirty="0" smtClean="0"/>
            </a:br>
            <a:endParaRPr lang="en-US" sz="1600" dirty="0" smtClean="0"/>
          </a:p>
        </p:txBody>
      </p:sp>
    </p:spTree>
    <p:extLst>
      <p:ext uri="{BB962C8B-B14F-4D97-AF65-F5344CB8AC3E}">
        <p14:creationId xmlns:p14="http://schemas.microsoft.com/office/powerpoint/2010/main" val="22415392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body" sz="half" idx="1"/>
          </p:nvPr>
        </p:nvSpPr>
        <p:spPr>
          <a:xfrm>
            <a:off x="226217" y="4479131"/>
            <a:ext cx="4040188" cy="1362075"/>
          </a:xfrm>
        </p:spPr>
        <p:txBody>
          <a:bodyPr/>
          <a:lstStyle/>
          <a:p>
            <a:pPr marL="0" indent="0" algn="ctr" eaLnBrk="1" hangingPunct="1">
              <a:buFontTx/>
              <a:buNone/>
            </a:pPr>
            <a:r>
              <a:rPr lang="tr-TR" sz="2000" dirty="0" smtClean="0"/>
              <a:t>Dirsek masa hizasında olacak şekilde sandalye yüksekliğinin ayarlanabilir olması gereklidir.</a:t>
            </a:r>
          </a:p>
        </p:txBody>
      </p:sp>
      <p:pic>
        <p:nvPicPr>
          <p:cNvPr id="2969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14455"/>
          <a:stretch/>
        </p:blipFill>
        <p:spPr bwMode="auto">
          <a:xfrm>
            <a:off x="810153" y="1485900"/>
            <a:ext cx="2939521"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Picture 4"/>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t="8464"/>
          <a:stretch/>
        </p:blipFill>
        <p:spPr>
          <a:xfrm>
            <a:off x="5505450" y="773300"/>
            <a:ext cx="2568575" cy="34939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9701" name="Rectangle 5"/>
          <p:cNvSpPr>
            <a:spLocks noChangeArrowheads="1"/>
          </p:cNvSpPr>
          <p:nvPr/>
        </p:nvSpPr>
        <p:spPr bwMode="auto">
          <a:xfrm>
            <a:off x="4937125" y="4440238"/>
            <a:ext cx="4038600" cy="2087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pPr>
            <a:r>
              <a:rPr lang="tr-TR" sz="2000" dirty="0">
                <a:latin typeface="Calibri" pitchFamily="34" charset="0"/>
              </a:rPr>
              <a:t>Ayakta çalışma var ise, ayaklık vücut pozisyonunun ve ağırlık dağılımının bir ayaktan diğerine geçmesini sağlar. </a:t>
            </a:r>
            <a:endParaRPr lang="en-US" sz="2000" dirty="0">
              <a:latin typeface="Calibri" pitchFamily="34" charset="0"/>
            </a:endParaRPr>
          </a:p>
        </p:txBody>
      </p:sp>
    </p:spTree>
    <p:extLst>
      <p:ext uri="{BB962C8B-B14F-4D97-AF65-F5344CB8AC3E}">
        <p14:creationId xmlns:p14="http://schemas.microsoft.com/office/powerpoint/2010/main" val="1640880112"/>
      </p:ext>
    </p:extLst>
  </p:cSld>
  <p:clrMapOvr>
    <a:masterClrMapping/>
  </p:clrMapOvr>
  <p:transition advClick="0">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body" sz="half" idx="1"/>
          </p:nvPr>
        </p:nvSpPr>
        <p:spPr>
          <a:xfrm>
            <a:off x="684213" y="5099050"/>
            <a:ext cx="4040187" cy="1425575"/>
          </a:xfrm>
        </p:spPr>
        <p:txBody>
          <a:bodyPr/>
          <a:lstStyle/>
          <a:p>
            <a:pPr marL="0" indent="0" algn="ctr" eaLnBrk="1" hangingPunct="1">
              <a:buFontTx/>
              <a:buNone/>
            </a:pPr>
            <a:r>
              <a:rPr lang="tr-TR" sz="2000" smtClean="0"/>
              <a:t>Kullanılan takım ağır ve sürekli kullanım gerektiriyorsa , el aletinin ağırlığının yaratacağı etkiyi ortadan kaldırmak için el aleti sabitlenebilir. </a:t>
            </a:r>
            <a:endParaRPr lang="en-US" sz="2000" smtClean="0"/>
          </a:p>
        </p:txBody>
      </p:sp>
      <p:pic>
        <p:nvPicPr>
          <p:cNvPr id="307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3478" y="573923"/>
            <a:ext cx="2241550" cy="4392612"/>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0724" name="Picture 4"/>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076825" y="1052513"/>
            <a:ext cx="2428875" cy="4762500"/>
          </a:xfr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53882733"/>
      </p:ext>
    </p:extLst>
  </p:cSld>
  <p:clrMapOvr>
    <a:masterClrMapping/>
  </p:clrMapOvr>
  <p:transition advClick="0">
    <p:rand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794" name="Group 2"/>
          <p:cNvGrpSpPr>
            <a:grpSpLocks/>
          </p:cNvGrpSpPr>
          <p:nvPr/>
        </p:nvGrpSpPr>
        <p:grpSpPr bwMode="auto">
          <a:xfrm>
            <a:off x="5940425" y="1733550"/>
            <a:ext cx="2703479" cy="3959322"/>
            <a:chOff x="1376" y="206"/>
            <a:chExt cx="3008" cy="3922"/>
          </a:xfrm>
        </p:grpSpPr>
        <p:pic>
          <p:nvPicPr>
            <p:cNvPr id="33796" name="Picture 3" descr="04 Heights, adjustable stands &amp; tables"/>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45"/>
            <a:stretch/>
          </p:blipFill>
          <p:spPr bwMode="auto">
            <a:xfrm>
              <a:off x="1376" y="206"/>
              <a:ext cx="3008" cy="3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3797" name="Group 4"/>
            <p:cNvGrpSpPr>
              <a:grpSpLocks/>
            </p:cNvGrpSpPr>
            <p:nvPr/>
          </p:nvGrpSpPr>
          <p:grpSpPr bwMode="auto">
            <a:xfrm>
              <a:off x="2368" y="3648"/>
              <a:ext cx="88" cy="216"/>
              <a:chOff x="2368" y="3648"/>
              <a:chExt cx="88" cy="216"/>
            </a:xfrm>
          </p:grpSpPr>
          <p:sp>
            <p:nvSpPr>
              <p:cNvPr id="33801" name="Rectangle 5"/>
              <p:cNvSpPr>
                <a:spLocks noChangeArrowheads="1"/>
              </p:cNvSpPr>
              <p:nvPr/>
            </p:nvSpPr>
            <p:spPr bwMode="auto">
              <a:xfrm>
                <a:off x="2368" y="3688"/>
                <a:ext cx="88" cy="164"/>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33802" name="Line 6"/>
              <p:cNvSpPr>
                <a:spLocks noChangeShapeType="1"/>
              </p:cNvSpPr>
              <p:nvPr/>
            </p:nvSpPr>
            <p:spPr bwMode="auto">
              <a:xfrm>
                <a:off x="2413" y="3648"/>
                <a:ext cx="0" cy="216"/>
              </a:xfrm>
              <a:prstGeom prst="line">
                <a:avLst/>
              </a:prstGeom>
              <a:noFill/>
              <a:ln w="19050">
                <a:solidFill>
                  <a:srgbClr val="FF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grpSp>
          <p:nvGrpSpPr>
            <p:cNvPr id="33798" name="Group 7"/>
            <p:cNvGrpSpPr>
              <a:grpSpLocks/>
            </p:cNvGrpSpPr>
            <p:nvPr/>
          </p:nvGrpSpPr>
          <p:grpSpPr bwMode="auto">
            <a:xfrm>
              <a:off x="3936" y="2052"/>
              <a:ext cx="108" cy="612"/>
              <a:chOff x="3936" y="2052"/>
              <a:chExt cx="108" cy="612"/>
            </a:xfrm>
          </p:grpSpPr>
          <p:sp>
            <p:nvSpPr>
              <p:cNvPr id="33799" name="Rectangle 8"/>
              <p:cNvSpPr>
                <a:spLocks noChangeArrowheads="1"/>
              </p:cNvSpPr>
              <p:nvPr/>
            </p:nvSpPr>
            <p:spPr bwMode="auto">
              <a:xfrm>
                <a:off x="3936" y="2052"/>
                <a:ext cx="108" cy="536"/>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33800" name="Line 9"/>
              <p:cNvSpPr>
                <a:spLocks noChangeShapeType="1"/>
              </p:cNvSpPr>
              <p:nvPr/>
            </p:nvSpPr>
            <p:spPr bwMode="auto">
              <a:xfrm>
                <a:off x="3984" y="2160"/>
                <a:ext cx="1" cy="504"/>
              </a:xfrm>
              <a:prstGeom prst="line">
                <a:avLst/>
              </a:prstGeom>
              <a:noFill/>
              <a:ln w="38100">
                <a:solidFill>
                  <a:srgbClr val="FF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grpSp>
      <p:pic>
        <p:nvPicPr>
          <p:cNvPr id="33795" name="Picture 10"/>
          <p:cNvPicPr>
            <a:picLocks noChangeAspect="1" noChangeArrowheads="1"/>
          </p:cNvPicPr>
          <p:nvPr/>
        </p:nvPicPr>
        <p:blipFill rotWithShape="1">
          <a:blip r:embed="rId3">
            <a:extLst>
              <a:ext uri="{28A0092B-C50C-407E-A947-70E740481C1C}">
                <a14:useLocalDpi xmlns:a14="http://schemas.microsoft.com/office/drawing/2010/main" val="0"/>
              </a:ext>
            </a:extLst>
          </a:blip>
          <a:srcRect b="10571"/>
          <a:stretch/>
        </p:blipFill>
        <p:spPr bwMode="auto">
          <a:xfrm>
            <a:off x="463549" y="1557339"/>
            <a:ext cx="5331185" cy="4135532"/>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Metin kutusu 1"/>
          <p:cNvSpPr txBox="1"/>
          <p:nvPr/>
        </p:nvSpPr>
        <p:spPr>
          <a:xfrm>
            <a:off x="1619250" y="704850"/>
            <a:ext cx="4762500" cy="523220"/>
          </a:xfrm>
          <a:prstGeom prst="rect">
            <a:avLst/>
          </a:prstGeom>
          <a:noFill/>
        </p:spPr>
        <p:txBody>
          <a:bodyPr wrap="square" rtlCol="0">
            <a:spAutoFit/>
          </a:bodyPr>
          <a:lstStyle/>
          <a:p>
            <a:pPr algn="ctr"/>
            <a:r>
              <a:rPr lang="tr-TR" sz="2800" b="1" dirty="0" smtClean="0">
                <a:solidFill>
                  <a:srgbClr val="FF0000"/>
                </a:solidFill>
                <a:latin typeface="Calibri" pitchFamily="34" charset="0"/>
              </a:rPr>
              <a:t>Ayarlanabilir İş İstasyonları</a:t>
            </a:r>
            <a:endParaRPr lang="tr-TR" sz="2800" b="1" dirty="0">
              <a:solidFill>
                <a:srgbClr val="FF0000"/>
              </a:solidFill>
              <a:latin typeface="Calibri" pitchFamily="34" charset="0"/>
            </a:endParaRPr>
          </a:p>
        </p:txBody>
      </p:sp>
    </p:spTree>
    <p:extLst>
      <p:ext uri="{BB962C8B-B14F-4D97-AF65-F5344CB8AC3E}">
        <p14:creationId xmlns:p14="http://schemas.microsoft.com/office/powerpoint/2010/main" val="1904282890"/>
      </p:ext>
    </p:extLst>
  </p:cSld>
  <p:clrMapOvr>
    <a:masterClrMapping/>
  </p:clrMapOvr>
  <p:transition advClick="0">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67954" y="523458"/>
            <a:ext cx="8520112" cy="647700"/>
          </a:xfrm>
        </p:spPr>
        <p:txBody>
          <a:bodyPr/>
          <a:lstStyle/>
          <a:p>
            <a:pPr algn="ctr" fontAlgn="auto">
              <a:spcAft>
                <a:spcPts val="0"/>
              </a:spcAft>
              <a:defRPr/>
            </a:pPr>
            <a:r>
              <a:rPr lang="tr-TR" sz="3200" b="1" dirty="0" smtClean="0">
                <a:solidFill>
                  <a:srgbClr val="FF0000"/>
                </a:solidFill>
              </a:rPr>
              <a:t>Ergonominin etimolojisi</a:t>
            </a:r>
            <a:endParaRPr lang="tr-TR" sz="3200" b="1" dirty="0">
              <a:solidFill>
                <a:srgbClr val="FF0000"/>
              </a:solidFill>
            </a:endParaRPr>
          </a:p>
        </p:txBody>
      </p:sp>
      <p:sp>
        <p:nvSpPr>
          <p:cNvPr id="11267" name="2 İçerik Yer Tutucusu"/>
          <p:cNvSpPr>
            <a:spLocks noGrp="1"/>
          </p:cNvSpPr>
          <p:nvPr>
            <p:ph idx="1"/>
          </p:nvPr>
        </p:nvSpPr>
        <p:spPr/>
        <p:txBody>
          <a:bodyPr/>
          <a:lstStyle/>
          <a:p>
            <a:pPr>
              <a:lnSpc>
                <a:spcPct val="90000"/>
              </a:lnSpc>
              <a:buFont typeface="Wingdings 2" pitchFamily="18" charset="2"/>
              <a:buNone/>
            </a:pPr>
            <a:r>
              <a:rPr lang="tr-TR" b="1" smtClean="0">
                <a:solidFill>
                  <a:schemeClr val="tx1"/>
                </a:solidFill>
              </a:rPr>
              <a:t>  Latincede;</a:t>
            </a:r>
          </a:p>
          <a:p>
            <a:pPr>
              <a:lnSpc>
                <a:spcPct val="90000"/>
              </a:lnSpc>
              <a:buFont typeface="Wingdings 2" pitchFamily="18" charset="2"/>
              <a:buNone/>
            </a:pPr>
            <a:r>
              <a:rPr lang="en-US" b="1" smtClean="0">
                <a:solidFill>
                  <a:schemeClr val="tx1"/>
                </a:solidFill>
              </a:rPr>
              <a:t>	“Ergon= </a:t>
            </a:r>
            <a:r>
              <a:rPr lang="tr-TR" b="1" smtClean="0">
                <a:solidFill>
                  <a:schemeClr val="tx1"/>
                </a:solidFill>
              </a:rPr>
              <a:t>Çalışma (İş)</a:t>
            </a:r>
            <a:r>
              <a:rPr lang="en-US" b="1" smtClean="0">
                <a:solidFill>
                  <a:schemeClr val="tx1"/>
                </a:solidFill>
              </a:rPr>
              <a:t>, Nomikos = </a:t>
            </a:r>
            <a:r>
              <a:rPr lang="tr-TR" b="1" smtClean="0">
                <a:solidFill>
                  <a:schemeClr val="tx1"/>
                </a:solidFill>
              </a:rPr>
              <a:t>Yasa</a:t>
            </a:r>
            <a:r>
              <a:rPr lang="en-US" b="1" smtClean="0">
                <a:solidFill>
                  <a:schemeClr val="tx1"/>
                </a:solidFill>
              </a:rPr>
              <a:t>”</a:t>
            </a:r>
          </a:p>
          <a:p>
            <a:pPr>
              <a:lnSpc>
                <a:spcPct val="90000"/>
              </a:lnSpc>
              <a:buFont typeface="Wingdings 2" pitchFamily="18" charset="2"/>
              <a:buNone/>
            </a:pPr>
            <a:r>
              <a:rPr lang="tr-TR" b="1" smtClean="0">
                <a:solidFill>
                  <a:schemeClr val="tx1"/>
                </a:solidFill>
              </a:rPr>
              <a:t>   </a:t>
            </a:r>
            <a:r>
              <a:rPr lang="en-US" b="1" smtClean="0">
                <a:solidFill>
                  <a:schemeClr val="tx1"/>
                </a:solidFill>
              </a:rPr>
              <a:t>Ergonomi</a:t>
            </a:r>
            <a:r>
              <a:rPr lang="tr-TR" b="1" smtClean="0">
                <a:solidFill>
                  <a:schemeClr val="tx1"/>
                </a:solidFill>
              </a:rPr>
              <a:t>= Çalışma (İş) Yasası (Kuralları)</a:t>
            </a:r>
          </a:p>
          <a:p>
            <a:pPr>
              <a:lnSpc>
                <a:spcPct val="90000"/>
              </a:lnSpc>
              <a:buFont typeface="Wingdings 2" pitchFamily="18" charset="2"/>
              <a:buNone/>
            </a:pPr>
            <a:endParaRPr lang="tr-TR" b="1" smtClean="0"/>
          </a:p>
          <a:p>
            <a:endParaRPr lang="tr-TR" smtClean="0"/>
          </a:p>
        </p:txBody>
      </p:sp>
      <p:pic>
        <p:nvPicPr>
          <p:cNvPr id="11268" name="Picture 2"/>
          <p:cNvPicPr>
            <a:picLocks noChangeAspect="1" noChangeArrowheads="1"/>
          </p:cNvPicPr>
          <p:nvPr/>
        </p:nvPicPr>
        <p:blipFill>
          <a:blip r:embed="rId2">
            <a:lum bright="-20000" contrast="20000"/>
            <a:extLst>
              <a:ext uri="{28A0092B-C50C-407E-A947-70E740481C1C}">
                <a14:useLocalDpi xmlns:a14="http://schemas.microsoft.com/office/drawing/2010/main" val="0"/>
              </a:ext>
            </a:extLst>
          </a:blip>
          <a:srcRect/>
          <a:stretch>
            <a:fillRect/>
          </a:stretch>
        </p:blipFill>
        <p:spPr bwMode="auto">
          <a:xfrm>
            <a:off x="450433" y="2408321"/>
            <a:ext cx="7807325"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ikdörtgen 2"/>
          <p:cNvSpPr/>
          <p:nvPr/>
        </p:nvSpPr>
        <p:spPr>
          <a:xfrm>
            <a:off x="450432" y="5096651"/>
            <a:ext cx="7807325" cy="923330"/>
          </a:xfrm>
          <a:prstGeom prst="rect">
            <a:avLst/>
          </a:prstGeom>
        </p:spPr>
        <p:txBody>
          <a:bodyPr wrap="square">
            <a:spAutoFit/>
          </a:bodyPr>
          <a:lstStyle/>
          <a:p>
            <a:pPr algn="just" eaLnBrk="1" hangingPunct="1"/>
            <a:r>
              <a:rPr lang="tr-TR" dirty="0">
                <a:latin typeface="Calibri" pitchFamily="34" charset="0"/>
              </a:rPr>
              <a:t>İnsanı  anatomik, </a:t>
            </a:r>
            <a:r>
              <a:rPr lang="tr-TR" dirty="0" err="1">
                <a:latin typeface="Calibri" pitchFamily="34" charset="0"/>
              </a:rPr>
              <a:t>antropometrik</a:t>
            </a:r>
            <a:r>
              <a:rPr lang="tr-TR" dirty="0">
                <a:latin typeface="Calibri" pitchFamily="34" charset="0"/>
              </a:rPr>
              <a:t>, fizyolojik, psikolojik ve sosyolojik açıdan inceleyen, katlanabileceği sınırları tespit eden, sonuçta işin insana, insanın işe uyumunu araştıran, disiplinler arası bir bilim dalıdır.</a:t>
            </a:r>
            <a:endParaRPr lang="en-US" dirty="0">
              <a:latin typeface="Calibri" pitchFamily="34" charset="0"/>
            </a:endParaRPr>
          </a:p>
        </p:txBody>
      </p:sp>
    </p:spTree>
    <p:extLst>
      <p:ext uri="{BB962C8B-B14F-4D97-AF65-F5344CB8AC3E}">
        <p14:creationId xmlns:p14="http://schemas.microsoft.com/office/powerpoint/2010/main" val="31687942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4"/>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656241" y="481067"/>
            <a:ext cx="6796088" cy="6264275"/>
          </a:xfrm>
          <a:noFill/>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38100" cap="flat" cmpd="sng">
                <a:solidFill>
                  <a:schemeClr val="tx1"/>
                </a:solidFill>
                <a:prstDash val="solid"/>
                <a:miter lim="800000"/>
                <a:headEnd type="none" w="med" len="med"/>
                <a:tailEnd type="none" w="med" len="med"/>
              </a14:hiddenLine>
            </a:ext>
          </a:extLst>
        </p:spPr>
      </p:pic>
    </p:spTree>
    <p:extLst>
      <p:ext uri="{BB962C8B-B14F-4D97-AF65-F5344CB8AC3E}">
        <p14:creationId xmlns:p14="http://schemas.microsoft.com/office/powerpoint/2010/main" val="1911772996"/>
      </p:ext>
    </p:extLst>
  </p:cSld>
  <p:clrMapOvr>
    <a:masterClrMapping/>
  </p:clrMapOvr>
  <p:transition advClick="0">
    <p:rand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ext Box 2"/>
          <p:cNvSpPr txBox="1">
            <a:spLocks noChangeArrowheads="1"/>
          </p:cNvSpPr>
          <p:nvPr/>
        </p:nvSpPr>
        <p:spPr bwMode="auto">
          <a:xfrm>
            <a:off x="572404" y="506860"/>
            <a:ext cx="7802610" cy="63636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1582" tIns="40787" rIns="81582" bIns="40787">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30188">
              <a:defRPr sz="3200">
                <a:solidFill>
                  <a:schemeClr val="tx1"/>
                </a:solidFill>
                <a:latin typeface="Times New Roman" pitchFamily="18" charset="0"/>
              </a:defRPr>
            </a:lvl5pPr>
            <a:lvl6pPr marL="2514600" indent="-230188" eaLnBrk="0" fontAlgn="base" hangingPunct="0">
              <a:spcBef>
                <a:spcPct val="0"/>
              </a:spcBef>
              <a:spcAft>
                <a:spcPct val="0"/>
              </a:spcAft>
              <a:defRPr sz="3200">
                <a:solidFill>
                  <a:schemeClr val="tx1"/>
                </a:solidFill>
                <a:latin typeface="Times New Roman" pitchFamily="18" charset="0"/>
              </a:defRPr>
            </a:lvl6pPr>
            <a:lvl7pPr marL="2971800" indent="-230188" eaLnBrk="0" fontAlgn="base" hangingPunct="0">
              <a:spcBef>
                <a:spcPct val="0"/>
              </a:spcBef>
              <a:spcAft>
                <a:spcPct val="0"/>
              </a:spcAft>
              <a:defRPr sz="3200">
                <a:solidFill>
                  <a:schemeClr val="tx1"/>
                </a:solidFill>
                <a:latin typeface="Times New Roman" pitchFamily="18" charset="0"/>
              </a:defRPr>
            </a:lvl7pPr>
            <a:lvl8pPr marL="3429000" indent="-230188" eaLnBrk="0" fontAlgn="base" hangingPunct="0">
              <a:spcBef>
                <a:spcPct val="0"/>
              </a:spcBef>
              <a:spcAft>
                <a:spcPct val="0"/>
              </a:spcAft>
              <a:defRPr sz="3200">
                <a:solidFill>
                  <a:schemeClr val="tx1"/>
                </a:solidFill>
                <a:latin typeface="Times New Roman" pitchFamily="18" charset="0"/>
              </a:defRPr>
            </a:lvl8pPr>
            <a:lvl9pPr marL="3886200" indent="-230188" eaLnBrk="0" fontAlgn="base" hangingPunct="0">
              <a:spcBef>
                <a:spcPct val="0"/>
              </a:spcBef>
              <a:spcAft>
                <a:spcPct val="0"/>
              </a:spcAft>
              <a:defRPr sz="3200">
                <a:solidFill>
                  <a:schemeClr val="tx1"/>
                </a:solidFill>
                <a:latin typeface="Times New Roman" pitchFamily="18" charset="0"/>
              </a:defRPr>
            </a:lvl9pPr>
          </a:lstStyle>
          <a:p>
            <a:pPr algn="ctr">
              <a:spcBef>
                <a:spcPct val="50000"/>
              </a:spcBef>
            </a:pPr>
            <a:r>
              <a:rPr lang="tr-TR" sz="3600"/>
              <a:t>İdeal oturma pozisyonu:</a:t>
            </a:r>
          </a:p>
        </p:txBody>
      </p:sp>
      <p:sp>
        <p:nvSpPr>
          <p:cNvPr id="110595" name="Rectangle 3"/>
          <p:cNvSpPr>
            <a:spLocks noChangeArrowheads="1"/>
          </p:cNvSpPr>
          <p:nvPr/>
        </p:nvSpPr>
        <p:spPr bwMode="auto">
          <a:xfrm>
            <a:off x="0" y="-179686"/>
            <a:ext cx="164822" cy="359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1582" tIns="40787" rIns="81582" bIns="40787" anchor="ctr">
            <a:spAutoFit/>
          </a:bodyPr>
          <a:lstStyle/>
          <a:p>
            <a:endParaRPr lang="tr-TR"/>
          </a:p>
        </p:txBody>
      </p:sp>
      <p:pic>
        <p:nvPicPr>
          <p:cNvPr id="110596" name="Picture 4" descr="Keep the joints..."/>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309329" y="1853817"/>
            <a:ext cx="2055449" cy="2154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0597" name="Rectangle 5"/>
          <p:cNvSpPr>
            <a:spLocks noChangeArrowheads="1"/>
          </p:cNvSpPr>
          <p:nvPr/>
        </p:nvSpPr>
        <p:spPr bwMode="auto">
          <a:xfrm>
            <a:off x="0" y="-179686"/>
            <a:ext cx="164822" cy="359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1582" tIns="40787" rIns="81582" bIns="40787" anchor="ctr">
            <a:spAutoFit/>
          </a:bodyPr>
          <a:lstStyle/>
          <a:p>
            <a:endParaRPr lang="tr-TR"/>
          </a:p>
        </p:txBody>
      </p:sp>
      <p:pic>
        <p:nvPicPr>
          <p:cNvPr id="110598" name="Picture 6" descr="Keep the upper body..."/>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3327456" y="1795010"/>
            <a:ext cx="1793820" cy="2215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0599" name="Rectangle 16"/>
          <p:cNvSpPr>
            <a:spLocks noChangeArrowheads="1"/>
          </p:cNvSpPr>
          <p:nvPr/>
        </p:nvSpPr>
        <p:spPr bwMode="auto">
          <a:xfrm>
            <a:off x="0" y="-179686"/>
            <a:ext cx="164822" cy="359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1582" tIns="40787" rIns="81582" bIns="40787" anchor="ctr">
            <a:spAutoFit/>
          </a:bodyPr>
          <a:lstStyle/>
          <a:p>
            <a:endParaRPr lang="tr-TR"/>
          </a:p>
        </p:txBody>
      </p:sp>
      <p:sp>
        <p:nvSpPr>
          <p:cNvPr id="110600" name="Rectangle 17"/>
          <p:cNvSpPr>
            <a:spLocks noChangeArrowheads="1"/>
          </p:cNvSpPr>
          <p:nvPr/>
        </p:nvSpPr>
        <p:spPr bwMode="auto">
          <a:xfrm>
            <a:off x="0" y="-40605"/>
            <a:ext cx="167674" cy="175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582" tIns="40787" rIns="81582" bIns="40787">
            <a:spAutoFit/>
          </a:bodyPr>
          <a:lstStyle/>
          <a:p>
            <a:endParaRPr lang="tr-TR" sz="600">
              <a:solidFill>
                <a:srgbClr val="000099"/>
              </a:solidFill>
              <a:latin typeface="Verdana" pitchFamily="34" charset="0"/>
              <a:cs typeface="Times New Roman" pitchFamily="18" charset="0"/>
            </a:endParaRPr>
          </a:p>
        </p:txBody>
      </p:sp>
      <p:sp>
        <p:nvSpPr>
          <p:cNvPr id="110601" name="Rectangle 18"/>
          <p:cNvSpPr>
            <a:spLocks noChangeArrowheads="1"/>
          </p:cNvSpPr>
          <p:nvPr/>
        </p:nvSpPr>
        <p:spPr bwMode="auto">
          <a:xfrm>
            <a:off x="0" y="-210463"/>
            <a:ext cx="164822" cy="42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1582" tIns="40787" rIns="81582" bIns="40787" anchor="ctr">
            <a:spAutoFit/>
          </a:bodyPr>
          <a:lstStyle/>
          <a:p>
            <a:endParaRPr lang="tr-TR" sz="2200"/>
          </a:p>
        </p:txBody>
      </p:sp>
      <p:graphicFrame>
        <p:nvGraphicFramePr>
          <p:cNvPr id="110623" name="Group 31"/>
          <p:cNvGraphicFramePr>
            <a:graphicFrameLocks noGrp="1"/>
          </p:cNvGraphicFramePr>
          <p:nvPr/>
        </p:nvGraphicFramePr>
        <p:xfrm>
          <a:off x="0" y="0"/>
          <a:ext cx="9144000" cy="462054"/>
        </p:xfrm>
        <a:graphic>
          <a:graphicData uri="http://schemas.openxmlformats.org/drawingml/2006/table">
            <a:tbl>
              <a:tblPr/>
              <a:tblGrid>
                <a:gridCol w="4663064"/>
                <a:gridCol w="4480936"/>
              </a:tblGrid>
              <a:tr h="462054">
                <a:tc>
                  <a:txBody>
                    <a:bodyPr/>
                    <a:lstStyle/>
                    <a:p>
                      <a:pPr marL="0" marR="0" lvl="0" indent="0" algn="l"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endParaRPr kumimoji="0" lang="tr-TR" sz="2200" b="0" i="0" u="none" strike="noStrike" cap="none" normalizeH="0" baseline="0" smtClean="0">
                        <a:ln>
                          <a:noFill/>
                        </a:ln>
                        <a:solidFill>
                          <a:schemeClr val="tx1"/>
                        </a:solidFill>
                        <a:effectLst/>
                        <a:latin typeface="Constantia" pitchFamily="18" charset="0"/>
                      </a:endParaRPr>
                    </a:p>
                  </a:txBody>
                  <a:tcPr marL="82762" marR="82762" marT="40013" marB="40013"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endParaRPr kumimoji="0" lang="tr-TR" sz="2200" b="0" i="0" u="none" strike="noStrike" cap="none" normalizeH="0" baseline="0" smtClean="0">
                        <a:ln>
                          <a:noFill/>
                        </a:ln>
                        <a:solidFill>
                          <a:schemeClr val="tx1"/>
                        </a:solidFill>
                        <a:effectLst/>
                        <a:latin typeface="Constantia" pitchFamily="18" charset="0"/>
                      </a:endParaRPr>
                    </a:p>
                  </a:txBody>
                  <a:tcPr marL="82762" marR="82762" marT="40013" marB="40013" anchor="ctr" horzOverflow="overflow">
                    <a:lnL>
                      <a:noFill/>
                    </a:lnL>
                    <a:lnR>
                      <a:noFill/>
                    </a:lnR>
                    <a:lnT>
                      <a:noFill/>
                    </a:lnT>
                    <a:lnB>
                      <a:noFill/>
                    </a:lnB>
                    <a:lnTlToBr>
                      <a:noFill/>
                    </a:lnTlToBr>
                    <a:lnBlToTr>
                      <a:noFill/>
                    </a:lnBlToTr>
                    <a:noFill/>
                  </a:tcPr>
                </a:tc>
              </a:tr>
            </a:tbl>
          </a:graphicData>
        </a:graphic>
      </p:graphicFrame>
      <p:sp>
        <p:nvSpPr>
          <p:cNvPr id="110605" name="Rectangle 26"/>
          <p:cNvSpPr>
            <a:spLocks noChangeArrowheads="1"/>
          </p:cNvSpPr>
          <p:nvPr/>
        </p:nvSpPr>
        <p:spPr bwMode="auto">
          <a:xfrm>
            <a:off x="0" y="-179686"/>
            <a:ext cx="164822" cy="359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1582" tIns="40787" rIns="81582" bIns="40787" anchor="ctr">
            <a:spAutoFit/>
          </a:bodyPr>
          <a:lstStyle/>
          <a:p>
            <a:endParaRPr lang="tr-TR"/>
          </a:p>
        </p:txBody>
      </p:sp>
      <p:sp>
        <p:nvSpPr>
          <p:cNvPr id="110606" name="Rectangle 28"/>
          <p:cNvSpPr>
            <a:spLocks noChangeArrowheads="1"/>
          </p:cNvSpPr>
          <p:nvPr/>
        </p:nvSpPr>
        <p:spPr bwMode="auto">
          <a:xfrm>
            <a:off x="0" y="-179686"/>
            <a:ext cx="164822" cy="359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1582" tIns="40787" rIns="81582" bIns="40787" anchor="ctr">
            <a:spAutoFit/>
          </a:bodyPr>
          <a:lstStyle/>
          <a:p>
            <a:endParaRPr lang="tr-TR"/>
          </a:p>
        </p:txBody>
      </p:sp>
      <p:pic>
        <p:nvPicPr>
          <p:cNvPr id="110607" name="Picture 29" descr="Keep elbows..."/>
          <p:cNvPicPr>
            <a:picLocks noChangeAspect="1" noChangeArrowheads="1"/>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6026137" y="1796410"/>
            <a:ext cx="2020758" cy="215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0608" name="Rectangle 30"/>
          <p:cNvSpPr>
            <a:spLocks noChangeArrowheads="1"/>
          </p:cNvSpPr>
          <p:nvPr/>
        </p:nvSpPr>
        <p:spPr bwMode="auto">
          <a:xfrm>
            <a:off x="0" y="-210463"/>
            <a:ext cx="164822" cy="42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1582" tIns="40787" rIns="81582" bIns="40787" anchor="ctr">
            <a:spAutoFit/>
          </a:bodyPr>
          <a:lstStyle/>
          <a:p>
            <a:endParaRPr lang="tr-TR" sz="2200"/>
          </a:p>
        </p:txBody>
      </p:sp>
      <p:sp>
        <p:nvSpPr>
          <p:cNvPr id="110609" name="Rectangle 45"/>
          <p:cNvSpPr>
            <a:spLocks noChangeArrowheads="1"/>
          </p:cNvSpPr>
          <p:nvPr/>
        </p:nvSpPr>
        <p:spPr bwMode="auto">
          <a:xfrm>
            <a:off x="0" y="-179686"/>
            <a:ext cx="164822" cy="359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1582" tIns="40787" rIns="81582" bIns="40787" anchor="ctr">
            <a:spAutoFit/>
          </a:bodyPr>
          <a:lstStyle/>
          <a:p>
            <a:endParaRPr lang="tr-TR"/>
          </a:p>
        </p:txBody>
      </p:sp>
      <p:sp>
        <p:nvSpPr>
          <p:cNvPr id="110610" name="Rectangle 46"/>
          <p:cNvSpPr>
            <a:spLocks noChangeArrowheads="1"/>
          </p:cNvSpPr>
          <p:nvPr/>
        </p:nvSpPr>
        <p:spPr bwMode="auto">
          <a:xfrm>
            <a:off x="0" y="-40605"/>
            <a:ext cx="167674" cy="175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582" tIns="40787" rIns="81582" bIns="40787">
            <a:spAutoFit/>
          </a:bodyPr>
          <a:lstStyle/>
          <a:p>
            <a:endParaRPr lang="tr-TR" sz="600">
              <a:solidFill>
                <a:srgbClr val="000099"/>
              </a:solidFill>
              <a:latin typeface="Verdana" pitchFamily="34" charset="0"/>
              <a:cs typeface="Times New Roman" pitchFamily="18" charset="0"/>
            </a:endParaRPr>
          </a:p>
        </p:txBody>
      </p:sp>
      <p:sp>
        <p:nvSpPr>
          <p:cNvPr id="110611" name="Rectangle 47"/>
          <p:cNvSpPr>
            <a:spLocks noChangeArrowheads="1"/>
          </p:cNvSpPr>
          <p:nvPr/>
        </p:nvSpPr>
        <p:spPr bwMode="auto">
          <a:xfrm>
            <a:off x="0" y="-210463"/>
            <a:ext cx="164822" cy="42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1582" tIns="40787" rIns="81582" bIns="40787" anchor="ctr">
            <a:spAutoFit/>
          </a:bodyPr>
          <a:lstStyle/>
          <a:p>
            <a:endParaRPr lang="tr-TR" sz="2200"/>
          </a:p>
        </p:txBody>
      </p:sp>
      <p:sp>
        <p:nvSpPr>
          <p:cNvPr id="110612" name="Rectangle 55"/>
          <p:cNvSpPr>
            <a:spLocks noChangeArrowheads="1"/>
          </p:cNvSpPr>
          <p:nvPr/>
        </p:nvSpPr>
        <p:spPr bwMode="auto">
          <a:xfrm>
            <a:off x="0" y="-179686"/>
            <a:ext cx="164822" cy="359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1582" tIns="40787" rIns="81582" bIns="40787" anchor="ctr">
            <a:spAutoFit/>
          </a:bodyPr>
          <a:lstStyle/>
          <a:p>
            <a:endParaRPr lang="tr-TR"/>
          </a:p>
        </p:txBody>
      </p:sp>
      <p:sp>
        <p:nvSpPr>
          <p:cNvPr id="110613" name="Rectangle 57"/>
          <p:cNvSpPr>
            <a:spLocks noChangeArrowheads="1"/>
          </p:cNvSpPr>
          <p:nvPr/>
        </p:nvSpPr>
        <p:spPr bwMode="auto">
          <a:xfrm>
            <a:off x="0" y="-179686"/>
            <a:ext cx="164822" cy="359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1582" tIns="40787" rIns="81582" bIns="40787" anchor="ctr">
            <a:spAutoFit/>
          </a:bodyPr>
          <a:lstStyle/>
          <a:p>
            <a:endParaRPr lang="tr-TR"/>
          </a:p>
        </p:txBody>
      </p:sp>
      <p:sp>
        <p:nvSpPr>
          <p:cNvPr id="110614" name="Rectangle 58"/>
          <p:cNvSpPr>
            <a:spLocks noChangeArrowheads="1"/>
          </p:cNvSpPr>
          <p:nvPr/>
        </p:nvSpPr>
        <p:spPr bwMode="auto">
          <a:xfrm>
            <a:off x="0" y="-210463"/>
            <a:ext cx="164822" cy="42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1582" tIns="40787" rIns="81582" bIns="40787" anchor="ctr">
            <a:spAutoFit/>
          </a:bodyPr>
          <a:lstStyle/>
          <a:p>
            <a:endParaRPr lang="tr-TR" sz="2200"/>
          </a:p>
        </p:txBody>
      </p:sp>
      <p:sp>
        <p:nvSpPr>
          <p:cNvPr id="110615" name="Rectangle 59"/>
          <p:cNvSpPr>
            <a:spLocks noChangeArrowheads="1"/>
          </p:cNvSpPr>
          <p:nvPr/>
        </p:nvSpPr>
        <p:spPr bwMode="auto">
          <a:xfrm>
            <a:off x="112747" y="3932829"/>
            <a:ext cx="2623516" cy="91336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1582" tIns="40787" rIns="81582" bIns="40787" anchor="ctr">
            <a:spAutoFit/>
          </a:bodyPr>
          <a:lstStyle/>
          <a:p>
            <a:pPr>
              <a:buFontTx/>
              <a:buChar char="•"/>
            </a:pPr>
            <a:r>
              <a:rPr lang="tr-TR"/>
              <a:t>Kalça, diz ve bilek açıları 90 ° daha fazla olmalı</a:t>
            </a:r>
            <a:endParaRPr lang="en-US"/>
          </a:p>
        </p:txBody>
      </p:sp>
      <p:sp>
        <p:nvSpPr>
          <p:cNvPr id="110616" name="Text Box 60"/>
          <p:cNvSpPr txBox="1">
            <a:spLocks noChangeArrowheads="1"/>
          </p:cNvSpPr>
          <p:nvPr/>
        </p:nvSpPr>
        <p:spPr bwMode="auto">
          <a:xfrm>
            <a:off x="3260965" y="4080076"/>
            <a:ext cx="2360442" cy="63636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1582" tIns="40787" rIns="81582" bIns="40787">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30188">
              <a:defRPr sz="3200">
                <a:solidFill>
                  <a:schemeClr val="tx1"/>
                </a:solidFill>
                <a:latin typeface="Times New Roman" pitchFamily="18" charset="0"/>
              </a:defRPr>
            </a:lvl5pPr>
            <a:lvl6pPr marL="2514600" indent="-230188" eaLnBrk="0" fontAlgn="base" hangingPunct="0">
              <a:spcBef>
                <a:spcPct val="0"/>
              </a:spcBef>
              <a:spcAft>
                <a:spcPct val="0"/>
              </a:spcAft>
              <a:defRPr sz="3200">
                <a:solidFill>
                  <a:schemeClr val="tx1"/>
                </a:solidFill>
                <a:latin typeface="Times New Roman" pitchFamily="18" charset="0"/>
              </a:defRPr>
            </a:lvl6pPr>
            <a:lvl7pPr marL="2971800" indent="-230188" eaLnBrk="0" fontAlgn="base" hangingPunct="0">
              <a:spcBef>
                <a:spcPct val="0"/>
              </a:spcBef>
              <a:spcAft>
                <a:spcPct val="0"/>
              </a:spcAft>
              <a:defRPr sz="3200">
                <a:solidFill>
                  <a:schemeClr val="tx1"/>
                </a:solidFill>
                <a:latin typeface="Times New Roman" pitchFamily="18" charset="0"/>
              </a:defRPr>
            </a:lvl7pPr>
            <a:lvl8pPr marL="3429000" indent="-230188" eaLnBrk="0" fontAlgn="base" hangingPunct="0">
              <a:spcBef>
                <a:spcPct val="0"/>
              </a:spcBef>
              <a:spcAft>
                <a:spcPct val="0"/>
              </a:spcAft>
              <a:defRPr sz="3200">
                <a:solidFill>
                  <a:schemeClr val="tx1"/>
                </a:solidFill>
                <a:latin typeface="Times New Roman" pitchFamily="18" charset="0"/>
              </a:defRPr>
            </a:lvl8pPr>
            <a:lvl9pPr marL="3886200" indent="-230188" eaLnBrk="0" fontAlgn="base" hangingPunct="0">
              <a:spcBef>
                <a:spcPct val="0"/>
              </a:spcBef>
              <a:spcAft>
                <a:spcPct val="0"/>
              </a:spcAft>
              <a:defRPr sz="3200">
                <a:solidFill>
                  <a:schemeClr val="tx1"/>
                </a:solidFill>
                <a:latin typeface="Times New Roman" pitchFamily="18" charset="0"/>
              </a:defRPr>
            </a:lvl9pPr>
          </a:lstStyle>
          <a:p>
            <a:pPr>
              <a:spcBef>
                <a:spcPct val="50000"/>
              </a:spcBef>
              <a:buFontTx/>
              <a:buChar char="•"/>
            </a:pPr>
            <a:r>
              <a:rPr lang="tr-TR" sz="1800"/>
              <a:t>Beden açısı 30 ° den fazla olmamalı</a:t>
            </a:r>
          </a:p>
        </p:txBody>
      </p:sp>
      <p:sp>
        <p:nvSpPr>
          <p:cNvPr id="110617" name="Text Box 61"/>
          <p:cNvSpPr txBox="1">
            <a:spLocks noChangeArrowheads="1"/>
          </p:cNvSpPr>
          <p:nvPr/>
        </p:nvSpPr>
        <p:spPr bwMode="auto">
          <a:xfrm>
            <a:off x="5752943" y="4084277"/>
            <a:ext cx="3343357" cy="119036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1582" tIns="40787" rIns="81582" bIns="40787">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30188">
              <a:defRPr sz="3200">
                <a:solidFill>
                  <a:schemeClr val="tx1"/>
                </a:solidFill>
                <a:latin typeface="Times New Roman" pitchFamily="18" charset="0"/>
              </a:defRPr>
            </a:lvl5pPr>
            <a:lvl6pPr marL="2514600" indent="-230188" eaLnBrk="0" fontAlgn="base" hangingPunct="0">
              <a:spcBef>
                <a:spcPct val="0"/>
              </a:spcBef>
              <a:spcAft>
                <a:spcPct val="0"/>
              </a:spcAft>
              <a:defRPr sz="3200">
                <a:solidFill>
                  <a:schemeClr val="tx1"/>
                </a:solidFill>
                <a:latin typeface="Times New Roman" pitchFamily="18" charset="0"/>
              </a:defRPr>
            </a:lvl6pPr>
            <a:lvl7pPr marL="2971800" indent="-230188" eaLnBrk="0" fontAlgn="base" hangingPunct="0">
              <a:spcBef>
                <a:spcPct val="0"/>
              </a:spcBef>
              <a:spcAft>
                <a:spcPct val="0"/>
              </a:spcAft>
              <a:defRPr sz="3200">
                <a:solidFill>
                  <a:schemeClr val="tx1"/>
                </a:solidFill>
                <a:latin typeface="Times New Roman" pitchFamily="18" charset="0"/>
              </a:defRPr>
            </a:lvl7pPr>
            <a:lvl8pPr marL="3429000" indent="-230188" eaLnBrk="0" fontAlgn="base" hangingPunct="0">
              <a:spcBef>
                <a:spcPct val="0"/>
              </a:spcBef>
              <a:spcAft>
                <a:spcPct val="0"/>
              </a:spcAft>
              <a:defRPr sz="3200">
                <a:solidFill>
                  <a:schemeClr val="tx1"/>
                </a:solidFill>
                <a:latin typeface="Times New Roman" pitchFamily="18" charset="0"/>
              </a:defRPr>
            </a:lvl8pPr>
            <a:lvl9pPr marL="3886200" indent="-230188" eaLnBrk="0" fontAlgn="base" hangingPunct="0">
              <a:spcBef>
                <a:spcPct val="0"/>
              </a:spcBef>
              <a:spcAft>
                <a:spcPct val="0"/>
              </a:spcAft>
              <a:defRPr sz="3200">
                <a:solidFill>
                  <a:schemeClr val="tx1"/>
                </a:solidFill>
                <a:latin typeface="Times New Roman" pitchFamily="18" charset="0"/>
              </a:defRPr>
            </a:lvl9pPr>
          </a:lstStyle>
          <a:p>
            <a:pPr>
              <a:buFontTx/>
              <a:buChar char="•"/>
            </a:pPr>
            <a:r>
              <a:rPr lang="tr-TR" sz="1800"/>
              <a:t>Üst kol yere 20 ° aşı yapmalı</a:t>
            </a:r>
          </a:p>
          <a:p>
            <a:pPr>
              <a:buFontTx/>
              <a:buChar char="•"/>
            </a:pPr>
            <a:r>
              <a:rPr lang="tr-TR" sz="1800"/>
              <a:t>Dirsek açısı 90° ila 120° olmalı</a:t>
            </a:r>
          </a:p>
          <a:p>
            <a:pPr>
              <a:buFontTx/>
              <a:buChar char="•"/>
            </a:pPr>
            <a:r>
              <a:rPr lang="tr-TR" sz="1800"/>
              <a:t>Önkol yere 20 °- paralel durmalı</a:t>
            </a:r>
          </a:p>
          <a:p>
            <a:pPr>
              <a:buFontTx/>
              <a:buChar char="•"/>
            </a:pPr>
            <a:r>
              <a:rPr lang="tr-TR" sz="1800"/>
              <a:t>Ön kol desteği olmalı</a:t>
            </a:r>
          </a:p>
        </p:txBody>
      </p:sp>
      <p:sp>
        <p:nvSpPr>
          <p:cNvPr id="110618" name="Text Box 62"/>
          <p:cNvSpPr txBox="1">
            <a:spLocks noChangeArrowheads="1"/>
          </p:cNvSpPr>
          <p:nvPr/>
        </p:nvSpPr>
        <p:spPr bwMode="auto">
          <a:xfrm>
            <a:off x="309329" y="5600653"/>
            <a:ext cx="7229399" cy="1067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81582" tIns="40787" rIns="81582" bIns="40787">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30188">
              <a:defRPr sz="3200">
                <a:solidFill>
                  <a:schemeClr val="tx1"/>
                </a:solidFill>
                <a:latin typeface="Times New Roman" pitchFamily="18" charset="0"/>
              </a:defRPr>
            </a:lvl5pPr>
            <a:lvl6pPr marL="2514600" indent="-230188" eaLnBrk="0" fontAlgn="base" hangingPunct="0">
              <a:spcBef>
                <a:spcPct val="0"/>
              </a:spcBef>
              <a:spcAft>
                <a:spcPct val="0"/>
              </a:spcAft>
              <a:defRPr sz="3200">
                <a:solidFill>
                  <a:schemeClr val="tx1"/>
                </a:solidFill>
                <a:latin typeface="Times New Roman" pitchFamily="18" charset="0"/>
              </a:defRPr>
            </a:lvl6pPr>
            <a:lvl7pPr marL="2971800" indent="-230188" eaLnBrk="0" fontAlgn="base" hangingPunct="0">
              <a:spcBef>
                <a:spcPct val="0"/>
              </a:spcBef>
              <a:spcAft>
                <a:spcPct val="0"/>
              </a:spcAft>
              <a:defRPr sz="3200">
                <a:solidFill>
                  <a:schemeClr val="tx1"/>
                </a:solidFill>
                <a:latin typeface="Times New Roman" pitchFamily="18" charset="0"/>
              </a:defRPr>
            </a:lvl7pPr>
            <a:lvl8pPr marL="3429000" indent="-230188" eaLnBrk="0" fontAlgn="base" hangingPunct="0">
              <a:spcBef>
                <a:spcPct val="0"/>
              </a:spcBef>
              <a:spcAft>
                <a:spcPct val="0"/>
              </a:spcAft>
              <a:defRPr sz="3200">
                <a:solidFill>
                  <a:schemeClr val="tx1"/>
                </a:solidFill>
                <a:latin typeface="Times New Roman" pitchFamily="18" charset="0"/>
              </a:defRPr>
            </a:lvl8pPr>
            <a:lvl9pPr marL="3886200" indent="-230188" eaLnBrk="0" fontAlgn="base" hangingPunct="0">
              <a:spcBef>
                <a:spcPct val="0"/>
              </a:spcBef>
              <a:spcAft>
                <a:spcPct val="0"/>
              </a:spcAft>
              <a:defRPr sz="3200">
                <a:solidFill>
                  <a:schemeClr val="tx1"/>
                </a:solidFill>
                <a:latin typeface="Times New Roman" pitchFamily="18" charset="0"/>
              </a:defRPr>
            </a:lvl9pPr>
          </a:lstStyle>
          <a:p>
            <a:pPr>
              <a:buFontTx/>
              <a:buChar char="•"/>
            </a:pPr>
            <a:r>
              <a:rPr lang="tr-TR" dirty="0"/>
              <a:t>Baş omurganın devamıdır.</a:t>
            </a:r>
          </a:p>
          <a:p>
            <a:pPr>
              <a:buFontTx/>
              <a:buChar char="•"/>
            </a:pPr>
            <a:r>
              <a:rPr lang="tr-TR" dirty="0"/>
              <a:t>Bilek önkolun devamıdır</a:t>
            </a:r>
            <a:r>
              <a:rPr lang="tr-TR" sz="1800" dirty="0"/>
              <a:t>.</a:t>
            </a:r>
          </a:p>
        </p:txBody>
      </p:sp>
    </p:spTree>
    <p:extLst>
      <p:ext uri="{BB962C8B-B14F-4D97-AF65-F5344CB8AC3E}">
        <p14:creationId xmlns:p14="http://schemas.microsoft.com/office/powerpoint/2010/main" val="1774240564"/>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2163859" y="1954628"/>
            <a:ext cx="9144000" cy="359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582" tIns="40787" rIns="81582" bIns="40787">
            <a:spAutoFit/>
          </a:bodyPr>
          <a:lstStyle/>
          <a:p>
            <a:endParaRPr lang="tr-TR"/>
          </a:p>
        </p:txBody>
      </p:sp>
      <p:sp>
        <p:nvSpPr>
          <p:cNvPr id="31747" name="Rectangle 3"/>
          <p:cNvSpPr>
            <a:spLocks noGrp="1" noChangeArrowheads="1"/>
          </p:cNvSpPr>
          <p:nvPr>
            <p:ph type="title" idx="4294967295"/>
          </p:nvPr>
        </p:nvSpPr>
        <p:spPr>
          <a:xfrm>
            <a:off x="456767" y="1253147"/>
            <a:ext cx="8230467" cy="509659"/>
          </a:xfrm>
          <a:solidFill>
            <a:schemeClr val="bg1"/>
          </a:solidFill>
        </p:spPr>
        <p:txBody>
          <a:bodyPr lIns="90802" tIns="45395" rIns="90802" bIns="45395" anchor="t"/>
          <a:lstStyle/>
          <a:p>
            <a:r>
              <a:rPr lang="en-US" sz="4500"/>
              <a:t>Ergonomi</a:t>
            </a:r>
            <a:r>
              <a:rPr lang="tr-TR" sz="4500"/>
              <a:t>k iyileştirme</a:t>
            </a:r>
            <a:endParaRPr lang="en-US" sz="4500"/>
          </a:p>
        </p:txBody>
      </p:sp>
      <p:pic>
        <p:nvPicPr>
          <p:cNvPr id="31748" name="Picture 4" descr="Eng Mech on Back 4"/>
          <p:cNvPicPr>
            <a:picLocks noGrp="1" noChangeAspect="1" noChangeArrowheads="1"/>
          </p:cNvPicPr>
          <p:nvPr>
            <p:ph sz="half" idx="4294967295"/>
          </p:nvPr>
        </p:nvPicPr>
        <p:blipFill>
          <a:blip r:embed="rId3">
            <a:lum bright="12000"/>
            <a:extLst>
              <a:ext uri="{28A0092B-C50C-407E-A947-70E740481C1C}">
                <a14:useLocalDpi xmlns:a14="http://schemas.microsoft.com/office/drawing/2010/main" val="0"/>
              </a:ext>
            </a:extLst>
          </a:blip>
          <a:srcRect l="18645" t="21706"/>
          <a:stretch>
            <a:fillRect/>
          </a:stretch>
        </p:blipFill>
        <p:spPr>
          <a:xfrm>
            <a:off x="521812" y="2203857"/>
            <a:ext cx="3590531" cy="2608505"/>
          </a:xfrm>
          <a:noFill/>
        </p:spPr>
      </p:pic>
      <p:sp>
        <p:nvSpPr>
          <p:cNvPr id="31749" name="Text Box 5"/>
          <p:cNvSpPr txBox="1">
            <a:spLocks noChangeArrowheads="1"/>
          </p:cNvSpPr>
          <p:nvPr/>
        </p:nvSpPr>
        <p:spPr bwMode="auto">
          <a:xfrm>
            <a:off x="4506954" y="5898889"/>
            <a:ext cx="3962015" cy="46100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802" tIns="45395" rIns="90802" bIns="45395">
            <a:spAutoFit/>
          </a:bodyPr>
          <a:lstStyle>
            <a:lvl1pPr defTabSz="1017588">
              <a:defRPr sz="3200">
                <a:solidFill>
                  <a:schemeClr val="tx1"/>
                </a:solidFill>
                <a:latin typeface="Times New Roman" pitchFamily="18" charset="0"/>
              </a:defRPr>
            </a:lvl1pPr>
            <a:lvl2pPr marL="742950" indent="-285750" defTabSz="1017588">
              <a:defRPr sz="3200">
                <a:solidFill>
                  <a:schemeClr val="tx1"/>
                </a:solidFill>
                <a:latin typeface="Times New Roman" pitchFamily="18" charset="0"/>
              </a:defRPr>
            </a:lvl2pPr>
            <a:lvl3pPr marL="1143000" indent="-228600" defTabSz="1017588">
              <a:defRPr sz="3200">
                <a:solidFill>
                  <a:schemeClr val="tx1"/>
                </a:solidFill>
                <a:latin typeface="Times New Roman" pitchFamily="18" charset="0"/>
              </a:defRPr>
            </a:lvl3pPr>
            <a:lvl4pPr marL="1600200" indent="-228600" defTabSz="1017588">
              <a:defRPr sz="3200">
                <a:solidFill>
                  <a:schemeClr val="tx1"/>
                </a:solidFill>
                <a:latin typeface="Times New Roman" pitchFamily="18" charset="0"/>
              </a:defRPr>
            </a:lvl4pPr>
            <a:lvl5pPr marL="2057400" indent="-230188" defTabSz="1017588">
              <a:defRPr sz="3200">
                <a:solidFill>
                  <a:schemeClr val="tx1"/>
                </a:solidFill>
                <a:latin typeface="Times New Roman" pitchFamily="18" charset="0"/>
              </a:defRPr>
            </a:lvl5pPr>
            <a:lvl6pPr marL="2514600" indent="-230188" defTabSz="1017588" eaLnBrk="0" fontAlgn="base" hangingPunct="0">
              <a:spcBef>
                <a:spcPct val="0"/>
              </a:spcBef>
              <a:spcAft>
                <a:spcPct val="0"/>
              </a:spcAft>
              <a:defRPr sz="3200">
                <a:solidFill>
                  <a:schemeClr val="tx1"/>
                </a:solidFill>
                <a:latin typeface="Times New Roman" pitchFamily="18" charset="0"/>
              </a:defRPr>
            </a:lvl6pPr>
            <a:lvl7pPr marL="2971800" indent="-230188" defTabSz="1017588" eaLnBrk="0" fontAlgn="base" hangingPunct="0">
              <a:spcBef>
                <a:spcPct val="0"/>
              </a:spcBef>
              <a:spcAft>
                <a:spcPct val="0"/>
              </a:spcAft>
              <a:defRPr sz="3200">
                <a:solidFill>
                  <a:schemeClr val="tx1"/>
                </a:solidFill>
                <a:latin typeface="Times New Roman" pitchFamily="18" charset="0"/>
              </a:defRPr>
            </a:lvl7pPr>
            <a:lvl8pPr marL="3429000" indent="-230188" defTabSz="1017588" eaLnBrk="0" fontAlgn="base" hangingPunct="0">
              <a:spcBef>
                <a:spcPct val="0"/>
              </a:spcBef>
              <a:spcAft>
                <a:spcPct val="0"/>
              </a:spcAft>
              <a:defRPr sz="3200">
                <a:solidFill>
                  <a:schemeClr val="tx1"/>
                </a:solidFill>
                <a:latin typeface="Times New Roman" pitchFamily="18" charset="0"/>
              </a:defRPr>
            </a:lvl8pPr>
            <a:lvl9pPr marL="3886200" indent="-230188" defTabSz="1017588" eaLnBrk="0" fontAlgn="base" hangingPunct="0">
              <a:spcBef>
                <a:spcPct val="0"/>
              </a:spcBef>
              <a:spcAft>
                <a:spcPct val="0"/>
              </a:spcAft>
              <a:defRPr sz="3200">
                <a:solidFill>
                  <a:schemeClr val="tx1"/>
                </a:solidFill>
                <a:latin typeface="Times New Roman" pitchFamily="18" charset="0"/>
              </a:defRPr>
            </a:lvl9pPr>
          </a:lstStyle>
          <a:p>
            <a:pPr algn="ctr" eaLnBrk="1" hangingPunct="1">
              <a:spcBef>
                <a:spcPct val="50000"/>
              </a:spcBef>
            </a:pPr>
            <a:r>
              <a:rPr lang="tr-TR" sz="2400">
                <a:latin typeface="Verdana" pitchFamily="34" charset="0"/>
              </a:rPr>
              <a:t>SONRA</a:t>
            </a:r>
            <a:endParaRPr lang="en-US" sz="2400">
              <a:latin typeface="Verdana" pitchFamily="34" charset="0"/>
            </a:endParaRPr>
          </a:p>
        </p:txBody>
      </p:sp>
      <p:sp>
        <p:nvSpPr>
          <p:cNvPr id="31750" name="Text Box 6"/>
          <p:cNvSpPr txBox="1">
            <a:spLocks noChangeArrowheads="1"/>
          </p:cNvSpPr>
          <p:nvPr/>
        </p:nvSpPr>
        <p:spPr bwMode="auto">
          <a:xfrm>
            <a:off x="1032061" y="5844282"/>
            <a:ext cx="2515106" cy="46100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802" tIns="45395" rIns="90802" bIns="45395">
            <a:spAutoFit/>
          </a:bodyPr>
          <a:lstStyle>
            <a:lvl1pPr defTabSz="1017588">
              <a:defRPr sz="3200">
                <a:solidFill>
                  <a:schemeClr val="tx1"/>
                </a:solidFill>
                <a:latin typeface="Times New Roman" pitchFamily="18" charset="0"/>
              </a:defRPr>
            </a:lvl1pPr>
            <a:lvl2pPr marL="742950" indent="-285750" defTabSz="1017588">
              <a:defRPr sz="3200">
                <a:solidFill>
                  <a:schemeClr val="tx1"/>
                </a:solidFill>
                <a:latin typeface="Times New Roman" pitchFamily="18" charset="0"/>
              </a:defRPr>
            </a:lvl2pPr>
            <a:lvl3pPr marL="1143000" indent="-228600" defTabSz="1017588">
              <a:defRPr sz="3200">
                <a:solidFill>
                  <a:schemeClr val="tx1"/>
                </a:solidFill>
                <a:latin typeface="Times New Roman" pitchFamily="18" charset="0"/>
              </a:defRPr>
            </a:lvl3pPr>
            <a:lvl4pPr marL="1600200" indent="-228600" defTabSz="1017588">
              <a:defRPr sz="3200">
                <a:solidFill>
                  <a:schemeClr val="tx1"/>
                </a:solidFill>
                <a:latin typeface="Times New Roman" pitchFamily="18" charset="0"/>
              </a:defRPr>
            </a:lvl4pPr>
            <a:lvl5pPr marL="2057400" indent="-230188" defTabSz="1017588">
              <a:defRPr sz="3200">
                <a:solidFill>
                  <a:schemeClr val="tx1"/>
                </a:solidFill>
                <a:latin typeface="Times New Roman" pitchFamily="18" charset="0"/>
              </a:defRPr>
            </a:lvl5pPr>
            <a:lvl6pPr marL="2514600" indent="-230188" defTabSz="1017588" eaLnBrk="0" fontAlgn="base" hangingPunct="0">
              <a:spcBef>
                <a:spcPct val="0"/>
              </a:spcBef>
              <a:spcAft>
                <a:spcPct val="0"/>
              </a:spcAft>
              <a:defRPr sz="3200">
                <a:solidFill>
                  <a:schemeClr val="tx1"/>
                </a:solidFill>
                <a:latin typeface="Times New Roman" pitchFamily="18" charset="0"/>
              </a:defRPr>
            </a:lvl6pPr>
            <a:lvl7pPr marL="2971800" indent="-230188" defTabSz="1017588" eaLnBrk="0" fontAlgn="base" hangingPunct="0">
              <a:spcBef>
                <a:spcPct val="0"/>
              </a:spcBef>
              <a:spcAft>
                <a:spcPct val="0"/>
              </a:spcAft>
              <a:defRPr sz="3200">
                <a:solidFill>
                  <a:schemeClr val="tx1"/>
                </a:solidFill>
                <a:latin typeface="Times New Roman" pitchFamily="18" charset="0"/>
              </a:defRPr>
            </a:lvl7pPr>
            <a:lvl8pPr marL="3429000" indent="-230188" defTabSz="1017588" eaLnBrk="0" fontAlgn="base" hangingPunct="0">
              <a:spcBef>
                <a:spcPct val="0"/>
              </a:spcBef>
              <a:spcAft>
                <a:spcPct val="0"/>
              </a:spcAft>
              <a:defRPr sz="3200">
                <a:solidFill>
                  <a:schemeClr val="tx1"/>
                </a:solidFill>
                <a:latin typeface="Times New Roman" pitchFamily="18" charset="0"/>
              </a:defRPr>
            </a:lvl8pPr>
            <a:lvl9pPr marL="3886200" indent="-230188" defTabSz="1017588" eaLnBrk="0" fontAlgn="base" hangingPunct="0">
              <a:spcBef>
                <a:spcPct val="0"/>
              </a:spcBef>
              <a:spcAft>
                <a:spcPct val="0"/>
              </a:spcAft>
              <a:defRPr sz="3200">
                <a:solidFill>
                  <a:schemeClr val="tx1"/>
                </a:solidFill>
                <a:latin typeface="Times New Roman" pitchFamily="18" charset="0"/>
              </a:defRPr>
            </a:lvl9pPr>
          </a:lstStyle>
          <a:p>
            <a:pPr algn="ctr" eaLnBrk="1" hangingPunct="1">
              <a:spcBef>
                <a:spcPct val="50000"/>
              </a:spcBef>
            </a:pPr>
            <a:r>
              <a:rPr lang="tr-TR" sz="2400">
                <a:latin typeface="Verdana" pitchFamily="34" charset="0"/>
              </a:rPr>
              <a:t>ÖNCE</a:t>
            </a:r>
            <a:endParaRPr lang="en-US" sz="2400">
              <a:latin typeface="Verdana" pitchFamily="34" charset="0"/>
            </a:endParaRPr>
          </a:p>
        </p:txBody>
      </p:sp>
      <p:pic>
        <p:nvPicPr>
          <p:cNvPr id="31751" name="Picture 7" descr="Eng Mech and Creeper w glasses"/>
          <p:cNvPicPr>
            <a:picLocks noChangeAspect="1" noChangeArrowheads="1"/>
          </p:cNvPicPr>
          <p:nvPr/>
        </p:nvPicPr>
        <p:blipFill>
          <a:blip r:embed="rId4">
            <a:extLst>
              <a:ext uri="{28A0092B-C50C-407E-A947-70E740481C1C}">
                <a14:useLocalDpi xmlns:a14="http://schemas.microsoft.com/office/drawing/2010/main" val="0"/>
              </a:ext>
            </a:extLst>
          </a:blip>
          <a:srcRect t="18770" r="15070" b="13655"/>
          <a:stretch>
            <a:fillRect/>
          </a:stretch>
        </p:blipFill>
        <p:spPr bwMode="auto">
          <a:xfrm>
            <a:off x="4637046" y="2349474"/>
            <a:ext cx="4162934" cy="2448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2" name="Line 8"/>
          <p:cNvSpPr>
            <a:spLocks noChangeShapeType="1"/>
          </p:cNvSpPr>
          <p:nvPr/>
        </p:nvSpPr>
        <p:spPr bwMode="auto">
          <a:xfrm>
            <a:off x="6212600" y="4987382"/>
            <a:ext cx="331012" cy="161019"/>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lIns="82073" tIns="41036" rIns="82073" bIns="41036"/>
          <a:lstStyle/>
          <a:p>
            <a:endParaRPr lang="tr-TR"/>
          </a:p>
        </p:txBody>
      </p:sp>
      <p:sp>
        <p:nvSpPr>
          <p:cNvPr id="31753" name="Line 9"/>
          <p:cNvSpPr>
            <a:spLocks noChangeShapeType="1"/>
          </p:cNvSpPr>
          <p:nvPr/>
        </p:nvSpPr>
        <p:spPr bwMode="auto">
          <a:xfrm>
            <a:off x="6543612" y="5148401"/>
            <a:ext cx="416293"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lIns="82073" tIns="41036" rIns="82073" bIns="41036"/>
          <a:lstStyle/>
          <a:p>
            <a:endParaRPr lang="tr-TR"/>
          </a:p>
        </p:txBody>
      </p:sp>
      <p:sp>
        <p:nvSpPr>
          <p:cNvPr id="31754" name="Line 10"/>
          <p:cNvSpPr>
            <a:spLocks noChangeShapeType="1"/>
          </p:cNvSpPr>
          <p:nvPr/>
        </p:nvSpPr>
        <p:spPr bwMode="auto">
          <a:xfrm flipV="1">
            <a:off x="6959906" y="5067192"/>
            <a:ext cx="0" cy="81209"/>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lIns="82073" tIns="41036" rIns="82073" bIns="41036"/>
          <a:lstStyle/>
          <a:p>
            <a:endParaRPr lang="tr-TR"/>
          </a:p>
        </p:txBody>
      </p:sp>
      <p:sp>
        <p:nvSpPr>
          <p:cNvPr id="31755" name="Line 11"/>
          <p:cNvSpPr>
            <a:spLocks noChangeShapeType="1"/>
          </p:cNvSpPr>
          <p:nvPr/>
        </p:nvSpPr>
        <p:spPr bwMode="auto">
          <a:xfrm flipV="1">
            <a:off x="6377384" y="4907573"/>
            <a:ext cx="166229" cy="159619"/>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lIns="82073" tIns="41036" rIns="82073" bIns="41036"/>
          <a:lstStyle/>
          <a:p>
            <a:endParaRPr lang="tr-TR"/>
          </a:p>
        </p:txBody>
      </p:sp>
      <p:sp>
        <p:nvSpPr>
          <p:cNvPr id="31756" name="Line 12"/>
          <p:cNvSpPr>
            <a:spLocks noChangeShapeType="1"/>
          </p:cNvSpPr>
          <p:nvPr/>
        </p:nvSpPr>
        <p:spPr bwMode="auto">
          <a:xfrm>
            <a:off x="6127319" y="4987382"/>
            <a:ext cx="416293" cy="242229"/>
          </a:xfrm>
          <a:prstGeom prst="line">
            <a:avLst/>
          </a:prstGeom>
          <a:noFill/>
          <a:ln w="38100">
            <a:solidFill>
              <a:srgbClr val="FFFF66"/>
            </a:solidFill>
            <a:round/>
            <a:headEnd/>
            <a:tailEnd/>
          </a:ln>
          <a:extLst>
            <a:ext uri="{909E8E84-426E-40DD-AFC4-6F175D3DCCD1}">
              <a14:hiddenFill xmlns:a14="http://schemas.microsoft.com/office/drawing/2010/main">
                <a:noFill/>
              </a14:hiddenFill>
            </a:ext>
          </a:extLst>
        </p:spPr>
        <p:txBody>
          <a:bodyPr lIns="82073" tIns="41036" rIns="82073" bIns="41036"/>
          <a:lstStyle/>
          <a:p>
            <a:endParaRPr lang="tr-TR"/>
          </a:p>
        </p:txBody>
      </p:sp>
      <p:sp>
        <p:nvSpPr>
          <p:cNvPr id="31757" name="Line 13"/>
          <p:cNvSpPr>
            <a:spLocks noChangeShapeType="1"/>
          </p:cNvSpPr>
          <p:nvPr/>
        </p:nvSpPr>
        <p:spPr bwMode="auto">
          <a:xfrm>
            <a:off x="6543612" y="5229610"/>
            <a:ext cx="416293" cy="0"/>
          </a:xfrm>
          <a:prstGeom prst="line">
            <a:avLst/>
          </a:prstGeom>
          <a:noFill/>
          <a:ln w="38100">
            <a:solidFill>
              <a:srgbClr val="FFFF66"/>
            </a:solidFill>
            <a:round/>
            <a:headEnd/>
            <a:tailEnd/>
          </a:ln>
          <a:extLst>
            <a:ext uri="{909E8E84-426E-40DD-AFC4-6F175D3DCCD1}">
              <a14:hiddenFill xmlns:a14="http://schemas.microsoft.com/office/drawing/2010/main">
                <a:noFill/>
              </a14:hiddenFill>
            </a:ext>
          </a:extLst>
        </p:spPr>
        <p:txBody>
          <a:bodyPr lIns="82073" tIns="41036" rIns="82073" bIns="41036"/>
          <a:lstStyle/>
          <a:p>
            <a:endParaRPr lang="tr-TR"/>
          </a:p>
        </p:txBody>
      </p:sp>
      <p:sp>
        <p:nvSpPr>
          <p:cNvPr id="31758" name="Line 14"/>
          <p:cNvSpPr>
            <a:spLocks noChangeShapeType="1"/>
          </p:cNvSpPr>
          <p:nvPr/>
        </p:nvSpPr>
        <p:spPr bwMode="auto">
          <a:xfrm>
            <a:off x="6127319" y="4987382"/>
            <a:ext cx="167674" cy="323438"/>
          </a:xfrm>
          <a:prstGeom prst="line">
            <a:avLst/>
          </a:prstGeom>
          <a:noFill/>
          <a:ln w="38100">
            <a:solidFill>
              <a:srgbClr val="FFFF66"/>
            </a:solidFill>
            <a:round/>
            <a:headEnd/>
            <a:tailEnd/>
          </a:ln>
          <a:extLst>
            <a:ext uri="{909E8E84-426E-40DD-AFC4-6F175D3DCCD1}">
              <a14:hiddenFill xmlns:a14="http://schemas.microsoft.com/office/drawing/2010/main">
                <a:noFill/>
              </a14:hiddenFill>
            </a:ext>
          </a:extLst>
        </p:spPr>
        <p:txBody>
          <a:bodyPr lIns="82073" tIns="41036" rIns="82073" bIns="41036"/>
          <a:lstStyle/>
          <a:p>
            <a:endParaRPr lang="tr-TR"/>
          </a:p>
        </p:txBody>
      </p:sp>
      <p:sp>
        <p:nvSpPr>
          <p:cNvPr id="31759" name="Line 15"/>
          <p:cNvSpPr>
            <a:spLocks noChangeShapeType="1"/>
          </p:cNvSpPr>
          <p:nvPr/>
        </p:nvSpPr>
        <p:spPr bwMode="auto">
          <a:xfrm>
            <a:off x="6294993" y="5310820"/>
            <a:ext cx="664913" cy="0"/>
          </a:xfrm>
          <a:prstGeom prst="line">
            <a:avLst/>
          </a:prstGeom>
          <a:noFill/>
          <a:ln w="38100">
            <a:solidFill>
              <a:srgbClr val="FFFF66"/>
            </a:solidFill>
            <a:round/>
            <a:headEnd/>
            <a:tailEnd/>
          </a:ln>
          <a:extLst>
            <a:ext uri="{909E8E84-426E-40DD-AFC4-6F175D3DCCD1}">
              <a14:hiddenFill xmlns:a14="http://schemas.microsoft.com/office/drawing/2010/main">
                <a:noFill/>
              </a14:hiddenFill>
            </a:ext>
          </a:extLst>
        </p:spPr>
        <p:txBody>
          <a:bodyPr lIns="82073" tIns="41036" rIns="82073" bIns="41036"/>
          <a:lstStyle/>
          <a:p>
            <a:endParaRPr lang="tr-TR"/>
          </a:p>
        </p:txBody>
      </p:sp>
      <p:sp>
        <p:nvSpPr>
          <p:cNvPr id="31760" name="Line 16"/>
          <p:cNvSpPr>
            <a:spLocks noChangeShapeType="1"/>
          </p:cNvSpPr>
          <p:nvPr/>
        </p:nvSpPr>
        <p:spPr bwMode="auto">
          <a:xfrm>
            <a:off x="6959906" y="5229611"/>
            <a:ext cx="0" cy="81209"/>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lIns="82073" tIns="41036" rIns="82073" bIns="41036"/>
          <a:lstStyle/>
          <a:p>
            <a:endParaRPr lang="tr-TR"/>
          </a:p>
        </p:txBody>
      </p:sp>
      <p:sp>
        <p:nvSpPr>
          <p:cNvPr id="31761" name="Oval 17"/>
          <p:cNvSpPr>
            <a:spLocks noChangeArrowheads="1"/>
          </p:cNvSpPr>
          <p:nvPr/>
        </p:nvSpPr>
        <p:spPr bwMode="auto">
          <a:xfrm>
            <a:off x="6294993" y="5310820"/>
            <a:ext cx="82391" cy="79809"/>
          </a:xfrm>
          <a:prstGeom prst="ellipse">
            <a:avLst/>
          </a:prstGeom>
          <a:solidFill>
            <a:srgbClr val="333333"/>
          </a:solidFill>
          <a:ln w="38100">
            <a:solidFill>
              <a:schemeClr val="bg1"/>
            </a:solidFill>
            <a:round/>
            <a:headEnd/>
            <a:tailEnd/>
          </a:ln>
        </p:spPr>
        <p:txBody>
          <a:bodyPr lIns="81582" tIns="40787" rIns="81582" bIns="40787"/>
          <a:lstStyle/>
          <a:p>
            <a:endParaRPr lang="tr-TR"/>
          </a:p>
        </p:txBody>
      </p:sp>
      <p:sp>
        <p:nvSpPr>
          <p:cNvPr id="31762" name="Oval 18"/>
          <p:cNvSpPr>
            <a:spLocks noChangeArrowheads="1"/>
          </p:cNvSpPr>
          <p:nvPr/>
        </p:nvSpPr>
        <p:spPr bwMode="auto">
          <a:xfrm>
            <a:off x="6877514" y="5310820"/>
            <a:ext cx="82392" cy="79809"/>
          </a:xfrm>
          <a:prstGeom prst="ellipse">
            <a:avLst/>
          </a:prstGeom>
          <a:solidFill>
            <a:srgbClr val="333333"/>
          </a:solidFill>
          <a:ln w="38100">
            <a:solidFill>
              <a:schemeClr val="bg1"/>
            </a:solidFill>
            <a:round/>
            <a:headEnd/>
            <a:tailEnd/>
          </a:ln>
        </p:spPr>
        <p:txBody>
          <a:bodyPr lIns="81582" tIns="40787" rIns="81582" bIns="40787"/>
          <a:lstStyle/>
          <a:p>
            <a:endParaRPr lang="tr-TR"/>
          </a:p>
        </p:txBody>
      </p:sp>
      <p:sp>
        <p:nvSpPr>
          <p:cNvPr id="31763" name="Oval 19"/>
          <p:cNvSpPr>
            <a:spLocks noChangeArrowheads="1"/>
          </p:cNvSpPr>
          <p:nvPr/>
        </p:nvSpPr>
        <p:spPr bwMode="auto">
          <a:xfrm>
            <a:off x="6053600" y="4826364"/>
            <a:ext cx="250066" cy="161018"/>
          </a:xfrm>
          <a:prstGeom prst="ellipse">
            <a:avLst/>
          </a:prstGeom>
          <a:gradFill rotWithShape="0">
            <a:gsLst>
              <a:gs pos="0">
                <a:srgbClr val="00CCFF"/>
              </a:gs>
              <a:gs pos="100000">
                <a:srgbClr val="006E8A"/>
              </a:gs>
            </a:gsLst>
            <a:path path="shape">
              <a:fillToRect l="50000" t="50000" r="50000" b="50000"/>
            </a:path>
          </a:gradFill>
          <a:ln w="38100">
            <a:solidFill>
              <a:schemeClr val="bg1"/>
            </a:solidFill>
            <a:round/>
            <a:headEnd/>
            <a:tailEnd/>
          </a:ln>
        </p:spPr>
        <p:txBody>
          <a:bodyPr lIns="81582" tIns="40787" rIns="81582" bIns="40787"/>
          <a:lstStyle/>
          <a:p>
            <a:endParaRPr lang="tr-TR"/>
          </a:p>
        </p:txBody>
      </p:sp>
      <p:sp>
        <p:nvSpPr>
          <p:cNvPr id="31764" name="Line 20"/>
          <p:cNvSpPr>
            <a:spLocks noChangeShapeType="1"/>
          </p:cNvSpPr>
          <p:nvPr/>
        </p:nvSpPr>
        <p:spPr bwMode="auto">
          <a:xfrm>
            <a:off x="1961494" y="5027987"/>
            <a:ext cx="208147" cy="25483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lIns="82073" tIns="41036" rIns="82073" bIns="41036"/>
          <a:lstStyle/>
          <a:p>
            <a:endParaRPr lang="tr-TR"/>
          </a:p>
        </p:txBody>
      </p:sp>
      <p:sp>
        <p:nvSpPr>
          <p:cNvPr id="31765" name="Line 21"/>
          <p:cNvSpPr>
            <a:spLocks noChangeShapeType="1"/>
          </p:cNvSpPr>
          <p:nvPr/>
        </p:nvSpPr>
        <p:spPr bwMode="auto">
          <a:xfrm>
            <a:off x="2169641" y="5282817"/>
            <a:ext cx="416293"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lIns="82073" tIns="41036" rIns="82073" bIns="41036"/>
          <a:lstStyle/>
          <a:p>
            <a:endParaRPr lang="tr-TR"/>
          </a:p>
        </p:txBody>
      </p:sp>
      <p:sp>
        <p:nvSpPr>
          <p:cNvPr id="31766" name="Line 22"/>
          <p:cNvSpPr>
            <a:spLocks noChangeShapeType="1"/>
          </p:cNvSpPr>
          <p:nvPr/>
        </p:nvSpPr>
        <p:spPr bwMode="auto">
          <a:xfrm flipV="1">
            <a:off x="2585934" y="5201608"/>
            <a:ext cx="0" cy="81209"/>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lIns="82073" tIns="41036" rIns="82073" bIns="41036"/>
          <a:lstStyle/>
          <a:p>
            <a:endParaRPr lang="tr-TR"/>
          </a:p>
        </p:txBody>
      </p:sp>
      <p:sp>
        <p:nvSpPr>
          <p:cNvPr id="31767" name="Line 23"/>
          <p:cNvSpPr>
            <a:spLocks noChangeShapeType="1"/>
          </p:cNvSpPr>
          <p:nvPr/>
        </p:nvSpPr>
        <p:spPr bwMode="auto">
          <a:xfrm flipV="1">
            <a:off x="2030876" y="4893571"/>
            <a:ext cx="277529" cy="268831"/>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lIns="82073" tIns="41036" rIns="82073" bIns="41036"/>
          <a:lstStyle/>
          <a:p>
            <a:endParaRPr lang="tr-TR"/>
          </a:p>
        </p:txBody>
      </p:sp>
      <p:sp>
        <p:nvSpPr>
          <p:cNvPr id="31768" name="Oval 24"/>
          <p:cNvSpPr>
            <a:spLocks noChangeArrowheads="1"/>
          </p:cNvSpPr>
          <p:nvPr/>
        </p:nvSpPr>
        <p:spPr bwMode="auto">
          <a:xfrm>
            <a:off x="1751902" y="4893571"/>
            <a:ext cx="251511" cy="161018"/>
          </a:xfrm>
          <a:prstGeom prst="ellipse">
            <a:avLst/>
          </a:prstGeom>
          <a:solidFill>
            <a:schemeClr val="folHlink"/>
          </a:solidFill>
          <a:ln w="38100">
            <a:solidFill>
              <a:schemeClr val="bg1"/>
            </a:solidFill>
            <a:round/>
            <a:headEnd/>
            <a:tailEnd/>
          </a:ln>
        </p:spPr>
        <p:txBody>
          <a:bodyPr lIns="81582" tIns="40787" rIns="81582" bIns="40787"/>
          <a:lstStyle/>
          <a:p>
            <a:endParaRPr lang="tr-TR"/>
          </a:p>
        </p:txBody>
      </p:sp>
      <p:sp>
        <p:nvSpPr>
          <p:cNvPr id="31769" name="Line 25"/>
          <p:cNvSpPr>
            <a:spLocks noChangeShapeType="1"/>
          </p:cNvSpPr>
          <p:nvPr/>
        </p:nvSpPr>
        <p:spPr bwMode="auto">
          <a:xfrm>
            <a:off x="1892112" y="4826363"/>
            <a:ext cx="556503"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wrap="none" lIns="82073" tIns="41036" rIns="82073" bIns="41036" anchor="ctr"/>
          <a:lstStyle/>
          <a:p>
            <a:endParaRPr lang="tr-TR"/>
          </a:p>
        </p:txBody>
      </p:sp>
      <p:sp>
        <p:nvSpPr>
          <p:cNvPr id="31770" name="Line 26"/>
          <p:cNvSpPr>
            <a:spLocks noChangeShapeType="1"/>
          </p:cNvSpPr>
          <p:nvPr/>
        </p:nvSpPr>
        <p:spPr bwMode="auto">
          <a:xfrm>
            <a:off x="6404848" y="4893571"/>
            <a:ext cx="555058"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wrap="none" lIns="82073" tIns="41036" rIns="82073" bIns="41036" anchor="ctr"/>
          <a:lstStyle/>
          <a:p>
            <a:endParaRPr lang="tr-TR"/>
          </a:p>
        </p:txBody>
      </p:sp>
      <p:sp>
        <p:nvSpPr>
          <p:cNvPr id="31771" name="Freeform 27" descr="Geniş yukarı köşegen"/>
          <p:cNvSpPr>
            <a:spLocks/>
          </p:cNvSpPr>
          <p:nvPr/>
        </p:nvSpPr>
        <p:spPr bwMode="auto">
          <a:xfrm>
            <a:off x="6146109" y="5018186"/>
            <a:ext cx="786332" cy="317838"/>
          </a:xfrm>
          <a:custGeom>
            <a:avLst/>
            <a:gdLst>
              <a:gd name="T0" fmla="*/ 0 w 544"/>
              <a:gd name="T1" fmla="*/ 0 h 227"/>
              <a:gd name="T2" fmla="*/ 2147483647 w 544"/>
              <a:gd name="T3" fmla="*/ 2147483647 h 227"/>
              <a:gd name="T4" fmla="*/ 2147483647 w 544"/>
              <a:gd name="T5" fmla="*/ 2147483647 h 227"/>
              <a:gd name="T6" fmla="*/ 2147483647 w 544"/>
              <a:gd name="T7" fmla="*/ 2147483647 h 227"/>
              <a:gd name="T8" fmla="*/ 2147483647 w 544"/>
              <a:gd name="T9" fmla="*/ 2147483647 h 227"/>
              <a:gd name="T10" fmla="*/ 0 w 544"/>
              <a:gd name="T11" fmla="*/ 0 h 227"/>
              <a:gd name="T12" fmla="*/ 0 60000 65536"/>
              <a:gd name="T13" fmla="*/ 0 60000 65536"/>
              <a:gd name="T14" fmla="*/ 0 60000 65536"/>
              <a:gd name="T15" fmla="*/ 0 60000 65536"/>
              <a:gd name="T16" fmla="*/ 0 60000 65536"/>
              <a:gd name="T17" fmla="*/ 0 60000 65536"/>
              <a:gd name="T18" fmla="*/ 0 w 544"/>
              <a:gd name="T19" fmla="*/ 0 h 227"/>
              <a:gd name="T20" fmla="*/ 544 w 544"/>
              <a:gd name="T21" fmla="*/ 227 h 227"/>
            </a:gdLst>
            <a:ahLst/>
            <a:cxnLst>
              <a:cxn ang="T12">
                <a:pos x="T0" y="T1"/>
              </a:cxn>
              <a:cxn ang="T13">
                <a:pos x="T2" y="T3"/>
              </a:cxn>
              <a:cxn ang="T14">
                <a:pos x="T4" y="T5"/>
              </a:cxn>
              <a:cxn ang="T15">
                <a:pos x="T6" y="T7"/>
              </a:cxn>
              <a:cxn ang="T16">
                <a:pos x="T8" y="T9"/>
              </a:cxn>
              <a:cxn ang="T17">
                <a:pos x="T10" y="T11"/>
              </a:cxn>
            </a:cxnLst>
            <a:rect l="T18" t="T19" r="T20" b="T21"/>
            <a:pathLst>
              <a:path w="544" h="227">
                <a:moveTo>
                  <a:pt x="0" y="0"/>
                </a:moveTo>
                <a:lnTo>
                  <a:pt x="272" y="136"/>
                </a:lnTo>
                <a:lnTo>
                  <a:pt x="544" y="136"/>
                </a:lnTo>
                <a:lnTo>
                  <a:pt x="544" y="227"/>
                </a:lnTo>
                <a:lnTo>
                  <a:pt x="90" y="227"/>
                </a:lnTo>
                <a:lnTo>
                  <a:pt x="0" y="0"/>
                </a:lnTo>
                <a:close/>
              </a:path>
            </a:pathLst>
          </a:custGeom>
          <a:pattFill prst="wdUpDiag">
            <a:fgClr>
              <a:srgbClr val="FFFF00">
                <a:alpha val="59999"/>
              </a:srgbClr>
            </a:fgClr>
            <a:bgClr>
              <a:srgbClr val="FF0000">
                <a:alpha val="59999"/>
              </a:srgbClr>
            </a:bgClr>
          </a:pattFill>
          <a:ln w="9525" cap="flat" cmpd="sng">
            <a:solidFill>
              <a:schemeClr val="tx1"/>
            </a:solidFill>
            <a:prstDash val="solid"/>
            <a:round/>
            <a:headEnd/>
            <a:tailEnd/>
          </a:ln>
        </p:spPr>
        <p:txBody>
          <a:bodyPr lIns="82073" tIns="41036" rIns="82073" bIns="41036"/>
          <a:lstStyle/>
          <a:p>
            <a:endParaRPr lang="tr-TR"/>
          </a:p>
        </p:txBody>
      </p:sp>
      <p:sp>
        <p:nvSpPr>
          <p:cNvPr id="31772" name="Rectangle 28"/>
          <p:cNvSpPr>
            <a:spLocks noChangeArrowheads="1"/>
          </p:cNvSpPr>
          <p:nvPr/>
        </p:nvSpPr>
        <p:spPr bwMode="auto">
          <a:xfrm>
            <a:off x="3129428" y="316437"/>
            <a:ext cx="2970426" cy="768785"/>
          </a:xfrm>
          <a:prstGeom prst="rect">
            <a:avLst/>
          </a:prstGeom>
          <a:solidFill>
            <a:schemeClr val="bg1"/>
          </a:solidFill>
          <a:ln w="9525">
            <a:miter lim="800000"/>
            <a:headEnd/>
            <a:tailEnd/>
          </a:ln>
          <a:scene3d>
            <a:camera prst="legacyObliqueTopLeft"/>
            <a:lightRig rig="legacyFlat3" dir="t"/>
          </a:scene3d>
          <a:sp3d extrusionH="430200" prstMaterial="legacyMatte">
            <a:bevelT w="13500" h="13500" prst="angle"/>
            <a:bevelB w="13500" h="13500" prst="angle"/>
            <a:extrusionClr>
              <a:schemeClr val="bg1"/>
            </a:extrusionClr>
          </a:sp3d>
        </p:spPr>
        <p:txBody>
          <a:bodyPr lIns="90802" tIns="45395" rIns="90802" bIns="45395">
            <a:spAutoFit/>
            <a:flatTx/>
          </a:bodyPr>
          <a:lstStyle/>
          <a:p>
            <a:pPr algn="ctr" defTabSz="910943"/>
            <a:r>
              <a:rPr lang="tr-TR" sz="2200" b="1"/>
              <a:t>Ergonomi stresi azaltma sanatıdır.</a:t>
            </a:r>
          </a:p>
        </p:txBody>
      </p:sp>
    </p:spTree>
    <p:extLst>
      <p:ext uri="{BB962C8B-B14F-4D97-AF65-F5344CB8AC3E}">
        <p14:creationId xmlns:p14="http://schemas.microsoft.com/office/powerpoint/2010/main" val="4146652618"/>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Rectangle 15"/>
          <p:cNvSpPr>
            <a:spLocks noChangeArrowheads="1"/>
          </p:cNvSpPr>
          <p:nvPr/>
        </p:nvSpPr>
        <p:spPr bwMode="auto">
          <a:xfrm>
            <a:off x="2840830" y="513705"/>
            <a:ext cx="3465513" cy="434975"/>
          </a:xfrm>
          <a:prstGeom prst="rect">
            <a:avLst/>
          </a:prstGeom>
          <a:solidFill>
            <a:srgbClr val="FFCC99"/>
          </a:solidFill>
          <a:ln w="38100">
            <a:solidFill>
              <a:srgbClr val="3399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0" hangingPunct="0"/>
            <a:r>
              <a:rPr lang="tr-TR" sz="2400" dirty="0"/>
              <a:t>Hareketler doğal olmalı</a:t>
            </a:r>
          </a:p>
        </p:txBody>
      </p:sp>
      <p:pic>
        <p:nvPicPr>
          <p:cNvPr id="24582" name="Picture 16" descr="ERFİ7"/>
          <p:cNvPicPr>
            <a:picLocks noChangeAspect="1" noChangeArrowheads="1"/>
          </p:cNvPicPr>
          <p:nvPr/>
        </p:nvPicPr>
        <p:blipFill>
          <a:blip r:embed="rId2">
            <a:extLst>
              <a:ext uri="{28A0092B-C50C-407E-A947-70E740481C1C}">
                <a14:useLocalDpi xmlns:a14="http://schemas.microsoft.com/office/drawing/2010/main" val="0"/>
              </a:ext>
            </a:extLst>
          </a:blip>
          <a:srcRect l="10625" r="8264"/>
          <a:stretch>
            <a:fillRect/>
          </a:stretch>
        </p:blipFill>
        <p:spPr bwMode="auto">
          <a:xfrm>
            <a:off x="1979612" y="948680"/>
            <a:ext cx="5187950" cy="3575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583" name="Text Box 17"/>
          <p:cNvSpPr txBox="1">
            <a:spLocks noChangeArrowheads="1"/>
          </p:cNvSpPr>
          <p:nvPr/>
        </p:nvSpPr>
        <p:spPr bwMode="auto">
          <a:xfrm>
            <a:off x="2488405" y="4526809"/>
            <a:ext cx="4170363" cy="461665"/>
          </a:xfrm>
          <a:prstGeom prst="rect">
            <a:avLst/>
          </a:prstGeom>
          <a:solidFill>
            <a:srgbClr val="CCFFCC"/>
          </a:solidFill>
          <a:ln w="3810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3459"/>
                </a:solidFill>
                <a:latin typeface="Arial" charset="0"/>
                <a:cs typeface="Arial" charset="0"/>
              </a:defRPr>
            </a:lvl1pPr>
            <a:lvl2pPr marL="742950" indent="-285750" eaLnBrk="0" hangingPunct="0">
              <a:defRPr>
                <a:solidFill>
                  <a:srgbClr val="003459"/>
                </a:solidFill>
                <a:latin typeface="Arial" charset="0"/>
                <a:cs typeface="Arial" charset="0"/>
              </a:defRPr>
            </a:lvl2pPr>
            <a:lvl3pPr marL="1143000" indent="-228600" eaLnBrk="0" hangingPunct="0">
              <a:defRPr>
                <a:solidFill>
                  <a:srgbClr val="003459"/>
                </a:solidFill>
                <a:latin typeface="Arial" charset="0"/>
                <a:cs typeface="Arial" charset="0"/>
              </a:defRPr>
            </a:lvl3pPr>
            <a:lvl4pPr marL="1600200" indent="-228600" eaLnBrk="0" hangingPunct="0">
              <a:defRPr>
                <a:solidFill>
                  <a:srgbClr val="003459"/>
                </a:solidFill>
                <a:latin typeface="Arial" charset="0"/>
                <a:cs typeface="Arial" charset="0"/>
              </a:defRPr>
            </a:lvl4pPr>
            <a:lvl5pPr marL="2057400" indent="-228600" eaLnBrk="0" hangingPunct="0">
              <a:defRPr>
                <a:solidFill>
                  <a:srgbClr val="003459"/>
                </a:solidFill>
                <a:latin typeface="Arial" charset="0"/>
                <a:cs typeface="Arial" charset="0"/>
              </a:defRPr>
            </a:lvl5pPr>
            <a:lvl6pPr marL="2514600" indent="-228600" eaLnBrk="0" fontAlgn="base" hangingPunct="0">
              <a:spcBef>
                <a:spcPct val="0"/>
              </a:spcBef>
              <a:spcAft>
                <a:spcPct val="0"/>
              </a:spcAft>
              <a:defRPr>
                <a:solidFill>
                  <a:srgbClr val="003459"/>
                </a:solidFill>
                <a:latin typeface="Arial" charset="0"/>
                <a:cs typeface="Arial" charset="0"/>
              </a:defRPr>
            </a:lvl6pPr>
            <a:lvl7pPr marL="2971800" indent="-228600" eaLnBrk="0" fontAlgn="base" hangingPunct="0">
              <a:spcBef>
                <a:spcPct val="0"/>
              </a:spcBef>
              <a:spcAft>
                <a:spcPct val="0"/>
              </a:spcAft>
              <a:defRPr>
                <a:solidFill>
                  <a:srgbClr val="003459"/>
                </a:solidFill>
                <a:latin typeface="Arial" charset="0"/>
                <a:cs typeface="Arial" charset="0"/>
              </a:defRPr>
            </a:lvl7pPr>
            <a:lvl8pPr marL="3429000" indent="-228600" eaLnBrk="0" fontAlgn="base" hangingPunct="0">
              <a:spcBef>
                <a:spcPct val="0"/>
              </a:spcBef>
              <a:spcAft>
                <a:spcPct val="0"/>
              </a:spcAft>
              <a:defRPr>
                <a:solidFill>
                  <a:srgbClr val="003459"/>
                </a:solidFill>
                <a:latin typeface="Arial" charset="0"/>
                <a:cs typeface="Arial" charset="0"/>
              </a:defRPr>
            </a:lvl8pPr>
            <a:lvl9pPr marL="3886200" indent="-228600" eaLnBrk="0" fontAlgn="base" hangingPunct="0">
              <a:spcBef>
                <a:spcPct val="0"/>
              </a:spcBef>
              <a:spcAft>
                <a:spcPct val="0"/>
              </a:spcAft>
              <a:defRPr>
                <a:solidFill>
                  <a:srgbClr val="003459"/>
                </a:solidFill>
                <a:latin typeface="Arial" charset="0"/>
                <a:cs typeface="Arial" charset="0"/>
              </a:defRPr>
            </a:lvl9pPr>
          </a:lstStyle>
          <a:p>
            <a:pPr algn="ctr" eaLnBrk="1" hangingPunct="1">
              <a:spcBef>
                <a:spcPct val="50000"/>
              </a:spcBef>
            </a:pPr>
            <a:r>
              <a:rPr lang="tr-TR" sz="2400">
                <a:solidFill>
                  <a:schemeClr val="tx1"/>
                </a:solidFill>
              </a:rPr>
              <a:t>Oksijen harcama kapasiteleri</a:t>
            </a:r>
          </a:p>
        </p:txBody>
      </p:sp>
      <p:sp>
        <p:nvSpPr>
          <p:cNvPr id="2" name="Dikdörtgen 1"/>
          <p:cNvSpPr/>
          <p:nvPr/>
        </p:nvSpPr>
        <p:spPr>
          <a:xfrm>
            <a:off x="361950" y="5049910"/>
            <a:ext cx="8420100" cy="923330"/>
          </a:xfrm>
          <a:prstGeom prst="rect">
            <a:avLst/>
          </a:prstGeom>
        </p:spPr>
        <p:txBody>
          <a:bodyPr wrap="square">
            <a:spAutoFit/>
          </a:bodyPr>
          <a:lstStyle/>
          <a:p>
            <a:pPr marL="285750" lvl="0" indent="-285750">
              <a:lnSpc>
                <a:spcPct val="150000"/>
              </a:lnSpc>
              <a:buFont typeface="Arial" pitchFamily="34" charset="0"/>
              <a:buChar char="•"/>
            </a:pPr>
            <a:r>
              <a:rPr lang="tr-TR" dirty="0">
                <a:latin typeface="Calibri" pitchFamily="34" charset="0"/>
              </a:rPr>
              <a:t>Sırt üstü uzanmaya kıyasla, otururken yüzde </a:t>
            </a:r>
            <a:r>
              <a:rPr lang="tr-TR" dirty="0">
                <a:latin typeface="Calibri" pitchFamily="34" charset="0"/>
              </a:rPr>
              <a:t>%</a:t>
            </a:r>
            <a:r>
              <a:rPr lang="tr-TR" dirty="0" smtClean="0">
                <a:latin typeface="Calibri" pitchFamily="34" charset="0"/>
              </a:rPr>
              <a:t>3-5 </a:t>
            </a:r>
            <a:r>
              <a:rPr lang="tr-TR" dirty="0">
                <a:latin typeface="Calibri" pitchFamily="34" charset="0"/>
              </a:rPr>
              <a:t>daha fazla enerjiye ihtiyaç </a:t>
            </a:r>
            <a:r>
              <a:rPr lang="tr-TR" dirty="0" smtClean="0">
                <a:latin typeface="Calibri" pitchFamily="34" charset="0"/>
              </a:rPr>
              <a:t>duyulur.</a:t>
            </a:r>
          </a:p>
          <a:p>
            <a:pPr marL="285750" lvl="0" indent="-285750">
              <a:lnSpc>
                <a:spcPct val="150000"/>
              </a:lnSpc>
              <a:buFont typeface="Arial" pitchFamily="34" charset="0"/>
              <a:buChar char="•"/>
            </a:pPr>
            <a:r>
              <a:rPr lang="tr-TR" dirty="0">
                <a:latin typeface="Calibri" pitchFamily="34" charset="0"/>
              </a:rPr>
              <a:t>Sırt üstü uzanmaya kıyasla, ayakta yüzde </a:t>
            </a:r>
            <a:r>
              <a:rPr lang="tr-TR" dirty="0" smtClean="0">
                <a:latin typeface="Calibri" pitchFamily="34" charset="0"/>
              </a:rPr>
              <a:t>%8-9 </a:t>
            </a:r>
            <a:r>
              <a:rPr lang="tr-TR" dirty="0">
                <a:latin typeface="Calibri" pitchFamily="34" charset="0"/>
              </a:rPr>
              <a:t>daha fazla enerjiye ihtiyaç </a:t>
            </a:r>
            <a:r>
              <a:rPr lang="tr-TR" dirty="0" smtClean="0">
                <a:latin typeface="Calibri" pitchFamily="34" charset="0"/>
              </a:rPr>
              <a:t>duyulur.</a:t>
            </a:r>
            <a:endParaRPr lang="tr-TR" dirty="0">
              <a:latin typeface="Calibri" pitchFamily="34" charset="0"/>
            </a:endParaRPr>
          </a:p>
        </p:txBody>
      </p:sp>
    </p:spTree>
    <p:extLst>
      <p:ext uri="{BB962C8B-B14F-4D97-AF65-F5344CB8AC3E}">
        <p14:creationId xmlns:p14="http://schemas.microsoft.com/office/powerpoint/2010/main" val="19367422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p:cNvSpPr>
            <a:spLocks noGrp="1" noChangeArrowheads="1"/>
          </p:cNvSpPr>
          <p:nvPr>
            <p:ph type="body" idx="1"/>
          </p:nvPr>
        </p:nvSpPr>
        <p:spPr>
          <a:xfrm>
            <a:off x="252413" y="568325"/>
            <a:ext cx="8424862" cy="593725"/>
          </a:xfrm>
        </p:spPr>
        <p:txBody>
          <a:bodyPr/>
          <a:lstStyle/>
          <a:p>
            <a:pPr algn="ctr" eaLnBrk="1" hangingPunct="1">
              <a:buFontTx/>
              <a:buNone/>
            </a:pPr>
            <a:r>
              <a:rPr lang="tr-TR" sz="2800" b="1" dirty="0" smtClean="0">
                <a:solidFill>
                  <a:srgbClr val="0000CC"/>
                </a:solidFill>
              </a:rPr>
              <a:t>Bilgi Tekniğine Dayalı Çalışma Yeri Düzenleme</a:t>
            </a:r>
            <a:endParaRPr lang="en-US" sz="2800" b="1" dirty="0" smtClean="0">
              <a:solidFill>
                <a:srgbClr val="0000CC"/>
              </a:solidFill>
            </a:endParaRPr>
          </a:p>
        </p:txBody>
      </p:sp>
      <p:sp>
        <p:nvSpPr>
          <p:cNvPr id="3" name="Rectangle 3"/>
          <p:cNvSpPr txBox="1">
            <a:spLocks noChangeArrowheads="1"/>
          </p:cNvSpPr>
          <p:nvPr/>
        </p:nvSpPr>
        <p:spPr bwMode="auto">
          <a:xfrm>
            <a:off x="404814" y="1466850"/>
            <a:ext cx="5243512" cy="47244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80975" indent="-180975" algn="l" rtl="0" eaLnBrk="0" fontAlgn="base" hangingPunct="0">
              <a:spcBef>
                <a:spcPct val="20000"/>
              </a:spcBef>
              <a:spcAft>
                <a:spcPct val="0"/>
              </a:spcAft>
              <a:buFont typeface="Wingdings" pitchFamily="2" charset="2"/>
              <a:buChar char="§"/>
              <a:defRPr>
                <a:solidFill>
                  <a:schemeClr val="tx1"/>
                </a:solidFill>
                <a:latin typeface="Calibri" pitchFamily="34" charset="0"/>
                <a:ea typeface="+mn-ea"/>
                <a:cs typeface="Calibri" pitchFamily="34" charset="0"/>
              </a:defRPr>
            </a:lvl1pPr>
            <a:lvl2pPr marL="444500" indent="-261938" algn="l" rtl="0" eaLnBrk="0" fontAlgn="base" hangingPunct="0">
              <a:spcBef>
                <a:spcPct val="20000"/>
              </a:spcBef>
              <a:spcAft>
                <a:spcPct val="0"/>
              </a:spcAft>
              <a:buChar char="–"/>
              <a:defRPr>
                <a:solidFill>
                  <a:schemeClr val="tx1"/>
                </a:solidFill>
                <a:latin typeface="Calibri" pitchFamily="34" charset="0"/>
                <a:cs typeface="Calibri" pitchFamily="34" charset="0"/>
              </a:defRPr>
            </a:lvl2pPr>
            <a:lvl3pPr marL="720725" indent="-274638" algn="l" rtl="0" eaLnBrk="0" fontAlgn="base" hangingPunct="0">
              <a:spcBef>
                <a:spcPct val="20000"/>
              </a:spcBef>
              <a:spcAft>
                <a:spcPct val="0"/>
              </a:spcAft>
              <a:buChar char="•"/>
              <a:defRPr>
                <a:solidFill>
                  <a:schemeClr val="tx1"/>
                </a:solidFill>
                <a:latin typeface="Calibri" pitchFamily="34" charset="0"/>
                <a:cs typeface="Calibri" pitchFamily="34" charset="0"/>
              </a:defRPr>
            </a:lvl3pPr>
            <a:lvl4pPr marL="987425" indent="-265113" algn="l" rtl="0" eaLnBrk="0" fontAlgn="base" hangingPunct="0">
              <a:spcBef>
                <a:spcPct val="20000"/>
              </a:spcBef>
              <a:spcAft>
                <a:spcPct val="0"/>
              </a:spcAft>
              <a:buChar char="–"/>
              <a:defRPr>
                <a:solidFill>
                  <a:schemeClr val="tx1"/>
                </a:solidFill>
                <a:latin typeface="Calibri" pitchFamily="34" charset="0"/>
                <a:cs typeface="Calibri" pitchFamily="34" charset="0"/>
              </a:defRPr>
            </a:lvl4pPr>
            <a:lvl5pPr marL="1254125" indent="-265113" algn="l" rtl="0" eaLnBrk="0" fontAlgn="base" hangingPunct="0">
              <a:spcBef>
                <a:spcPct val="20000"/>
              </a:spcBef>
              <a:spcAft>
                <a:spcPct val="0"/>
              </a:spcAft>
              <a:buChar char="»"/>
              <a:defRPr>
                <a:solidFill>
                  <a:schemeClr val="tx1"/>
                </a:solidFill>
                <a:latin typeface="Calibri" pitchFamily="34" charset="0"/>
                <a:cs typeface="Calibri" pitchFamily="34" charset="0"/>
              </a:defRPr>
            </a:lvl5pPr>
            <a:lvl6pPr marL="1711325" indent="-265113" algn="l" rtl="0" fontAlgn="base">
              <a:spcBef>
                <a:spcPct val="20000"/>
              </a:spcBef>
              <a:spcAft>
                <a:spcPct val="0"/>
              </a:spcAft>
              <a:buChar char="»"/>
              <a:defRPr>
                <a:solidFill>
                  <a:schemeClr val="tx1"/>
                </a:solidFill>
                <a:latin typeface="+mn-lt"/>
                <a:cs typeface="+mn-cs"/>
              </a:defRPr>
            </a:lvl6pPr>
            <a:lvl7pPr marL="2168525" indent="-265113" algn="l" rtl="0" fontAlgn="base">
              <a:spcBef>
                <a:spcPct val="20000"/>
              </a:spcBef>
              <a:spcAft>
                <a:spcPct val="0"/>
              </a:spcAft>
              <a:buChar char="»"/>
              <a:defRPr>
                <a:solidFill>
                  <a:schemeClr val="tx1"/>
                </a:solidFill>
                <a:latin typeface="+mn-lt"/>
                <a:cs typeface="+mn-cs"/>
              </a:defRPr>
            </a:lvl7pPr>
            <a:lvl8pPr marL="2625725" indent="-265113" algn="l" rtl="0" fontAlgn="base">
              <a:spcBef>
                <a:spcPct val="20000"/>
              </a:spcBef>
              <a:spcAft>
                <a:spcPct val="0"/>
              </a:spcAft>
              <a:buChar char="»"/>
              <a:defRPr>
                <a:solidFill>
                  <a:schemeClr val="tx1"/>
                </a:solidFill>
                <a:latin typeface="+mn-lt"/>
                <a:cs typeface="+mn-cs"/>
              </a:defRPr>
            </a:lvl8pPr>
            <a:lvl9pPr marL="3082925" indent="-265113" algn="l" rtl="0" fontAlgn="base">
              <a:spcBef>
                <a:spcPct val="20000"/>
              </a:spcBef>
              <a:spcAft>
                <a:spcPct val="0"/>
              </a:spcAft>
              <a:buChar char="»"/>
              <a:defRPr>
                <a:solidFill>
                  <a:schemeClr val="tx1"/>
                </a:solidFill>
                <a:latin typeface="+mn-lt"/>
                <a:cs typeface="+mn-cs"/>
              </a:defRPr>
            </a:lvl9pPr>
          </a:lstStyle>
          <a:p>
            <a:pPr algn="ctr" eaLnBrk="1" hangingPunct="1">
              <a:buFontTx/>
              <a:buNone/>
            </a:pPr>
            <a:r>
              <a:rPr lang="tr-TR" sz="2400" kern="0" dirty="0" smtClean="0"/>
              <a:t>	</a:t>
            </a:r>
            <a:r>
              <a:rPr lang="tr-TR" sz="2400" b="1" kern="0" dirty="0" smtClean="0">
                <a:solidFill>
                  <a:srgbClr val="0066FF"/>
                </a:solidFill>
              </a:rPr>
              <a:t>İnsan-Makina Sistemi </a:t>
            </a:r>
          </a:p>
          <a:p>
            <a:pPr eaLnBrk="1" hangingPunct="1">
              <a:spcBef>
                <a:spcPts val="1200"/>
              </a:spcBef>
            </a:pPr>
            <a:r>
              <a:rPr lang="tr-TR" sz="2000" kern="0" dirty="0" smtClean="0"/>
              <a:t>İnsan ve makinanın birbirleriyle olan karşılıklı ilişkisi olarak tanımlanır. </a:t>
            </a:r>
          </a:p>
          <a:p>
            <a:pPr eaLnBrk="1" hangingPunct="1">
              <a:spcBef>
                <a:spcPts val="1200"/>
              </a:spcBef>
            </a:pPr>
            <a:r>
              <a:rPr lang="tr-TR" sz="2000" kern="0" dirty="0" smtClean="0"/>
              <a:t>Bu sistem içinde makina göstergesi yapılan işlem hakkındaki bilgiyi verir, insan aldığı bu bilgiyi görsel (%80-90) veya sesli bir şekilde alır </a:t>
            </a:r>
            <a:r>
              <a:rPr lang="tr-TR" sz="2000" b="1" kern="0" dirty="0" smtClean="0">
                <a:solidFill>
                  <a:srgbClr val="0066FF"/>
                </a:solidFill>
              </a:rPr>
              <a:t>(Algılama)</a:t>
            </a:r>
            <a:r>
              <a:rPr lang="tr-TR" sz="2000" kern="0" dirty="0" smtClean="0"/>
              <a:t> ve aldığı bu bilgiyi değerlendirir </a:t>
            </a:r>
            <a:r>
              <a:rPr lang="tr-TR" sz="2000" b="1" kern="0" dirty="0" smtClean="0">
                <a:solidFill>
                  <a:srgbClr val="0066FF"/>
                </a:solidFill>
              </a:rPr>
              <a:t>(Yorumlama).</a:t>
            </a:r>
            <a:r>
              <a:rPr lang="tr-TR" sz="2000" kern="0" dirty="0" smtClean="0">
                <a:solidFill>
                  <a:srgbClr val="0066FF"/>
                </a:solidFill>
              </a:rPr>
              <a:t> </a:t>
            </a:r>
          </a:p>
          <a:p>
            <a:pPr eaLnBrk="1" hangingPunct="1">
              <a:spcBef>
                <a:spcPts val="1200"/>
              </a:spcBef>
            </a:pPr>
            <a:r>
              <a:rPr lang="tr-TR" sz="2000" kern="0" dirty="0" smtClean="0"/>
              <a:t>İnsan yorumlama yeteneğini ve konu ile ilgili temel bilgilerini kullanarak bir karar verir </a:t>
            </a:r>
            <a:r>
              <a:rPr lang="tr-TR" sz="2000" b="1" kern="0" dirty="0" smtClean="0">
                <a:solidFill>
                  <a:srgbClr val="0066FF"/>
                </a:solidFill>
              </a:rPr>
              <a:t>(Karar verme).</a:t>
            </a:r>
            <a:r>
              <a:rPr lang="tr-TR" sz="2000" kern="0" dirty="0" smtClean="0"/>
              <a:t> </a:t>
            </a:r>
          </a:p>
          <a:p>
            <a:pPr eaLnBrk="1" hangingPunct="1">
              <a:spcBef>
                <a:spcPts val="1200"/>
              </a:spcBef>
            </a:pPr>
            <a:r>
              <a:rPr lang="tr-TR" sz="2000" kern="0" dirty="0" smtClean="0"/>
              <a:t>Sonraki adımda bu karar denetim elemanları aracılığıyla makinaya iletilir.</a:t>
            </a:r>
            <a:endParaRPr lang="en-US" sz="2000" kern="0" dirty="0" smtClean="0"/>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48326" y="2076450"/>
            <a:ext cx="3098426" cy="3009900"/>
          </a:xfrm>
          <a:prstGeom prst="rect">
            <a:avLst/>
          </a:prstGeom>
        </p:spPr>
      </p:pic>
    </p:spTree>
    <p:extLst>
      <p:ext uri="{BB962C8B-B14F-4D97-AF65-F5344CB8AC3E}">
        <p14:creationId xmlns:p14="http://schemas.microsoft.com/office/powerpoint/2010/main" val="25319789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body" idx="1"/>
          </p:nvPr>
        </p:nvSpPr>
        <p:spPr>
          <a:xfrm>
            <a:off x="419100" y="592137"/>
            <a:ext cx="8424863" cy="3455988"/>
          </a:xfrm>
        </p:spPr>
        <p:txBody>
          <a:bodyPr/>
          <a:lstStyle/>
          <a:p>
            <a:pPr algn="ctr" eaLnBrk="1" hangingPunct="1">
              <a:buFontTx/>
              <a:buNone/>
            </a:pPr>
            <a:r>
              <a:rPr lang="tr-TR" sz="4400" b="1" dirty="0" smtClean="0">
                <a:solidFill>
                  <a:srgbClr val="0000CC"/>
                </a:solidFill>
              </a:rPr>
              <a:t>Güvenlik Tekniğine Dayalı </a:t>
            </a:r>
          </a:p>
          <a:p>
            <a:pPr algn="ctr" eaLnBrk="1" hangingPunct="1">
              <a:buFontTx/>
              <a:buNone/>
            </a:pPr>
            <a:r>
              <a:rPr lang="tr-TR" sz="4400" b="1" dirty="0" smtClean="0">
                <a:solidFill>
                  <a:srgbClr val="0000CC"/>
                </a:solidFill>
              </a:rPr>
              <a:t>Çalışma Yeri Düzenleme</a:t>
            </a:r>
            <a:endParaRPr lang="en-US" sz="4400" b="1" dirty="0" smtClean="0">
              <a:solidFill>
                <a:srgbClr val="0000CC"/>
              </a:solidFill>
            </a:endParaRPr>
          </a:p>
        </p:txBody>
      </p:sp>
      <p:pic>
        <p:nvPicPr>
          <p:cNvPr id="2" name="Resim 1"/>
          <p:cNvPicPr>
            <a:picLocks noChangeAspect="1"/>
          </p:cNvPicPr>
          <p:nvPr/>
        </p:nvPicPr>
        <p:blipFill rotWithShape="1">
          <a:blip r:embed="rId2">
            <a:extLst>
              <a:ext uri="{28A0092B-C50C-407E-A947-70E740481C1C}">
                <a14:useLocalDpi xmlns:a14="http://schemas.microsoft.com/office/drawing/2010/main" val="0"/>
              </a:ext>
            </a:extLst>
          </a:blip>
          <a:srcRect l="5832" t="5808" r="4882" b="5414"/>
          <a:stretch/>
        </p:blipFill>
        <p:spPr>
          <a:xfrm>
            <a:off x="2762250" y="2190750"/>
            <a:ext cx="3581400" cy="4286250"/>
          </a:xfrm>
          <a:prstGeom prst="rect">
            <a:avLst/>
          </a:prstGeom>
        </p:spPr>
      </p:pic>
    </p:spTree>
    <p:extLst>
      <p:ext uri="{BB962C8B-B14F-4D97-AF65-F5344CB8AC3E}">
        <p14:creationId xmlns:p14="http://schemas.microsoft.com/office/powerpoint/2010/main" val="331381891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0677" name="Text Box 5"/>
          <p:cNvSpPr txBox="1">
            <a:spLocks noChangeArrowheads="1"/>
          </p:cNvSpPr>
          <p:nvPr/>
        </p:nvSpPr>
        <p:spPr bwMode="auto">
          <a:xfrm>
            <a:off x="265113" y="290513"/>
            <a:ext cx="4752975" cy="777875"/>
          </a:xfrm>
          <a:prstGeom prst="rect">
            <a:avLst/>
          </a:prstGeom>
          <a:solidFill>
            <a:srgbClr val="99CCFF"/>
          </a:solidFill>
          <a:ln>
            <a:noFill/>
          </a:ln>
          <a:effectLst>
            <a:outerShdw dist="107763" dir="8100000" algn="ctr" rotWithShape="0">
              <a:schemeClr val="bg2"/>
            </a:outerShdw>
          </a:effectLst>
          <a:extLst>
            <a:ext uri="{91240B29-F687-4F45-9708-019B960494DF}">
              <a14:hiddenLine xmlns:a14="http://schemas.microsoft.com/office/drawing/2010/main" w="12700">
                <a:solidFill>
                  <a:schemeClr val="tx1"/>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tr-TR" sz="4500" b="1">
                <a:solidFill>
                  <a:schemeClr val="tx2"/>
                </a:solidFill>
                <a:latin typeface="Comic Sans MS" pitchFamily="66" charset="0"/>
              </a:rPr>
              <a:t>Güvenlik Tekniği </a:t>
            </a:r>
            <a:endParaRPr lang="en-US" sz="4500" b="1">
              <a:solidFill>
                <a:schemeClr val="tx2"/>
              </a:solidFill>
              <a:latin typeface="Comic Sans MS" pitchFamily="66" charset="0"/>
            </a:endParaRPr>
          </a:p>
        </p:txBody>
      </p:sp>
      <p:sp>
        <p:nvSpPr>
          <p:cNvPr id="1180678" name="Text Box 6"/>
          <p:cNvSpPr txBox="1">
            <a:spLocks noChangeArrowheads="1"/>
          </p:cNvSpPr>
          <p:nvPr/>
        </p:nvSpPr>
        <p:spPr bwMode="auto">
          <a:xfrm>
            <a:off x="682625" y="1593850"/>
            <a:ext cx="2592388" cy="625475"/>
          </a:xfrm>
          <a:prstGeom prst="rect">
            <a:avLst/>
          </a:prstGeom>
          <a:solidFill>
            <a:srgbClr val="CCFFCC"/>
          </a:solidFill>
          <a:ln>
            <a:noFill/>
          </a:ln>
          <a:effectLst>
            <a:outerShdw dist="107763" dir="8100000" algn="ctr" rotWithShape="0">
              <a:schemeClr val="bg2"/>
            </a:outerShdw>
          </a:effectLst>
          <a:extLst>
            <a:ext uri="{91240B29-F687-4F45-9708-019B960494DF}">
              <a14:hiddenLine xmlns:a14="http://schemas.microsoft.com/office/drawing/2010/main" w="12700">
                <a:solidFill>
                  <a:schemeClr val="tx1"/>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tr-TR" sz="3500" b="1">
                <a:solidFill>
                  <a:schemeClr val="tx2"/>
                </a:solidFill>
                <a:latin typeface="Comic Sans MS" pitchFamily="66" charset="0"/>
              </a:rPr>
              <a:t>Doğrudan</a:t>
            </a:r>
            <a:endParaRPr lang="en-US" sz="3500" b="1">
              <a:solidFill>
                <a:schemeClr val="tx2"/>
              </a:solidFill>
              <a:latin typeface="Comic Sans MS" pitchFamily="66" charset="0"/>
            </a:endParaRPr>
          </a:p>
        </p:txBody>
      </p:sp>
      <p:sp>
        <p:nvSpPr>
          <p:cNvPr id="1180679" name="Text Box 7"/>
          <p:cNvSpPr txBox="1">
            <a:spLocks noChangeArrowheads="1"/>
          </p:cNvSpPr>
          <p:nvPr/>
        </p:nvSpPr>
        <p:spPr bwMode="auto">
          <a:xfrm>
            <a:off x="682625" y="3321050"/>
            <a:ext cx="2592388" cy="625475"/>
          </a:xfrm>
          <a:prstGeom prst="rect">
            <a:avLst/>
          </a:prstGeom>
          <a:solidFill>
            <a:srgbClr val="CCFFCC"/>
          </a:solidFill>
          <a:ln>
            <a:noFill/>
          </a:ln>
          <a:effectLst>
            <a:outerShdw dist="107763" dir="8100000" algn="ctr" rotWithShape="0">
              <a:schemeClr val="bg2"/>
            </a:outerShdw>
          </a:effectLst>
          <a:extLst>
            <a:ext uri="{91240B29-F687-4F45-9708-019B960494DF}">
              <a14:hiddenLine xmlns:a14="http://schemas.microsoft.com/office/drawing/2010/main" w="12700">
                <a:solidFill>
                  <a:schemeClr val="tx1"/>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tr-TR" sz="3500" b="1">
                <a:solidFill>
                  <a:schemeClr val="tx2"/>
                </a:solidFill>
                <a:latin typeface="Comic Sans MS" pitchFamily="66" charset="0"/>
              </a:rPr>
              <a:t>Dolaylı</a:t>
            </a:r>
            <a:endParaRPr lang="en-US" sz="3500" b="1">
              <a:solidFill>
                <a:schemeClr val="tx2"/>
              </a:solidFill>
              <a:latin typeface="Comic Sans MS" pitchFamily="66" charset="0"/>
            </a:endParaRPr>
          </a:p>
        </p:txBody>
      </p:sp>
      <p:sp>
        <p:nvSpPr>
          <p:cNvPr id="1180680" name="Text Box 8"/>
          <p:cNvSpPr txBox="1">
            <a:spLocks noChangeArrowheads="1"/>
          </p:cNvSpPr>
          <p:nvPr/>
        </p:nvSpPr>
        <p:spPr bwMode="auto">
          <a:xfrm>
            <a:off x="639763" y="5118100"/>
            <a:ext cx="2592387" cy="625475"/>
          </a:xfrm>
          <a:prstGeom prst="rect">
            <a:avLst/>
          </a:prstGeom>
          <a:solidFill>
            <a:srgbClr val="CCFFCC"/>
          </a:solidFill>
          <a:ln>
            <a:noFill/>
          </a:ln>
          <a:effectLst>
            <a:outerShdw dist="107763" dir="8100000" algn="ctr" rotWithShape="0">
              <a:schemeClr val="bg2"/>
            </a:outerShdw>
          </a:effectLst>
          <a:extLst>
            <a:ext uri="{91240B29-F687-4F45-9708-019B960494DF}">
              <a14:hiddenLine xmlns:a14="http://schemas.microsoft.com/office/drawing/2010/main" w="12700">
                <a:solidFill>
                  <a:schemeClr val="tx1"/>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tr-TR" sz="3500" b="1">
                <a:solidFill>
                  <a:schemeClr val="tx2"/>
                </a:solidFill>
                <a:latin typeface="Comic Sans MS" pitchFamily="66" charset="0"/>
              </a:rPr>
              <a:t>Uyarıcı </a:t>
            </a:r>
            <a:endParaRPr lang="en-US" sz="3500" b="1">
              <a:solidFill>
                <a:schemeClr val="tx2"/>
              </a:solidFill>
              <a:latin typeface="Comic Sans MS" pitchFamily="66" charset="0"/>
            </a:endParaRPr>
          </a:p>
        </p:txBody>
      </p:sp>
      <p:sp>
        <p:nvSpPr>
          <p:cNvPr id="1180681" name="Line 9"/>
          <p:cNvSpPr>
            <a:spLocks noChangeShapeType="1"/>
          </p:cNvSpPr>
          <p:nvPr/>
        </p:nvSpPr>
        <p:spPr bwMode="auto">
          <a:xfrm>
            <a:off x="179388" y="1090613"/>
            <a:ext cx="0" cy="93662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1180682" name="Line 10"/>
          <p:cNvSpPr>
            <a:spLocks noChangeShapeType="1"/>
          </p:cNvSpPr>
          <p:nvPr/>
        </p:nvSpPr>
        <p:spPr bwMode="auto">
          <a:xfrm>
            <a:off x="179388" y="2011363"/>
            <a:ext cx="4318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1180683" name="Line 11"/>
          <p:cNvSpPr>
            <a:spLocks noChangeShapeType="1"/>
          </p:cNvSpPr>
          <p:nvPr/>
        </p:nvSpPr>
        <p:spPr bwMode="auto">
          <a:xfrm>
            <a:off x="179388" y="2011363"/>
            <a:ext cx="0" cy="169068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1180684" name="Line 12"/>
          <p:cNvSpPr>
            <a:spLocks noChangeShapeType="1"/>
          </p:cNvSpPr>
          <p:nvPr/>
        </p:nvSpPr>
        <p:spPr bwMode="auto">
          <a:xfrm>
            <a:off x="179388" y="3681413"/>
            <a:ext cx="4318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1180685" name="Line 13"/>
          <p:cNvSpPr>
            <a:spLocks noChangeShapeType="1"/>
          </p:cNvSpPr>
          <p:nvPr/>
        </p:nvSpPr>
        <p:spPr bwMode="auto">
          <a:xfrm>
            <a:off x="179388" y="3679825"/>
            <a:ext cx="0" cy="183673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1180686" name="Line 14"/>
          <p:cNvSpPr>
            <a:spLocks noChangeShapeType="1"/>
          </p:cNvSpPr>
          <p:nvPr/>
        </p:nvSpPr>
        <p:spPr bwMode="auto">
          <a:xfrm>
            <a:off x="165100" y="5507038"/>
            <a:ext cx="4318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1180687" name="Text Box 15"/>
          <p:cNvSpPr txBox="1">
            <a:spLocks noChangeArrowheads="1"/>
          </p:cNvSpPr>
          <p:nvPr/>
        </p:nvSpPr>
        <p:spPr bwMode="auto">
          <a:xfrm>
            <a:off x="3419475" y="1628775"/>
            <a:ext cx="3743325" cy="366713"/>
          </a:xfrm>
          <a:prstGeom prst="rect">
            <a:avLst/>
          </a:prstGeom>
          <a:solidFill>
            <a:srgbClr val="FF0000"/>
          </a:solidFill>
          <a:ln>
            <a:noFill/>
          </a:ln>
          <a:effectLst/>
          <a:extLs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tr-TR" b="1">
                <a:solidFill>
                  <a:schemeClr val="bg1"/>
                </a:solidFill>
                <a:latin typeface="Comic Sans MS" pitchFamily="66" charset="0"/>
              </a:rPr>
              <a:t>Tehlikeleri Başlangıçta Önlemek</a:t>
            </a:r>
            <a:endParaRPr lang="en-US" b="1">
              <a:solidFill>
                <a:schemeClr val="bg1"/>
              </a:solidFill>
              <a:latin typeface="Comic Sans MS" pitchFamily="66" charset="0"/>
            </a:endParaRPr>
          </a:p>
        </p:txBody>
      </p:sp>
      <p:sp>
        <p:nvSpPr>
          <p:cNvPr id="1180688" name="Text Box 16"/>
          <p:cNvSpPr txBox="1">
            <a:spLocks noChangeArrowheads="1"/>
          </p:cNvSpPr>
          <p:nvPr/>
        </p:nvSpPr>
        <p:spPr bwMode="auto">
          <a:xfrm>
            <a:off x="3390900" y="3357563"/>
            <a:ext cx="3743325" cy="641350"/>
          </a:xfrm>
          <a:prstGeom prst="rect">
            <a:avLst/>
          </a:prstGeom>
          <a:solidFill>
            <a:srgbClr val="FF0000"/>
          </a:solidFill>
          <a:ln>
            <a:noFill/>
          </a:ln>
          <a:effectLst/>
          <a:extLs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tr-TR" b="1">
                <a:solidFill>
                  <a:schemeClr val="bg1"/>
                </a:solidFill>
                <a:latin typeface="Comic Sans MS" pitchFamily="66" charset="0"/>
              </a:rPr>
              <a:t>Tehlikelere karşı insanların güvenliğini sağlamak</a:t>
            </a:r>
            <a:endParaRPr lang="en-US" b="1">
              <a:solidFill>
                <a:schemeClr val="bg1"/>
              </a:solidFill>
              <a:latin typeface="Comic Sans MS" pitchFamily="66" charset="0"/>
            </a:endParaRPr>
          </a:p>
        </p:txBody>
      </p:sp>
      <p:sp>
        <p:nvSpPr>
          <p:cNvPr id="1180689" name="Text Box 17"/>
          <p:cNvSpPr txBox="1">
            <a:spLocks noChangeArrowheads="1"/>
          </p:cNvSpPr>
          <p:nvPr/>
        </p:nvSpPr>
        <p:spPr bwMode="auto">
          <a:xfrm>
            <a:off x="3348038" y="5113338"/>
            <a:ext cx="3743325" cy="641350"/>
          </a:xfrm>
          <a:prstGeom prst="rect">
            <a:avLst/>
          </a:prstGeom>
          <a:solidFill>
            <a:srgbClr val="FF0000"/>
          </a:solidFill>
          <a:ln>
            <a:noFill/>
          </a:ln>
          <a:effectLst/>
          <a:extLs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tr-TR" b="1">
                <a:solidFill>
                  <a:schemeClr val="bg1"/>
                </a:solidFill>
                <a:latin typeface="Comic Sans MS" pitchFamily="66" charset="0"/>
              </a:rPr>
              <a:t>İnsanları tehlikelere karşı uyarmak</a:t>
            </a:r>
            <a:endParaRPr lang="en-US" b="1">
              <a:solidFill>
                <a:schemeClr val="bg1"/>
              </a:solidFill>
              <a:latin typeface="Comic Sans MS" pitchFamily="66" charset="0"/>
            </a:endParaRPr>
          </a:p>
        </p:txBody>
      </p:sp>
      <p:sp>
        <p:nvSpPr>
          <p:cNvPr id="1180691" name="AutoShape 19"/>
          <p:cNvSpPr>
            <a:spLocks noChangeArrowheads="1"/>
          </p:cNvSpPr>
          <p:nvPr/>
        </p:nvSpPr>
        <p:spPr bwMode="auto">
          <a:xfrm>
            <a:off x="4427538" y="2046288"/>
            <a:ext cx="4537075" cy="1008062"/>
          </a:xfrm>
          <a:prstGeom prst="roundRect">
            <a:avLst>
              <a:gd name="adj" fmla="val 16667"/>
            </a:avLst>
          </a:prstGeom>
          <a:solidFill>
            <a:srgbClr val="C0C0C0"/>
          </a:solidFill>
          <a:ln>
            <a:noFill/>
          </a:ln>
          <a:effectLst/>
          <a:extLst>
            <a:ext uri="{91240B29-F687-4F45-9708-019B960494DF}">
              <a14:hiddenLine xmlns:a14="http://schemas.microsoft.com/office/drawing/2010/main" w="381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sz="1600">
                <a:latin typeface="Comic Sans MS" pitchFamily="66" charset="0"/>
              </a:rPr>
              <a:t>Tasarım önlemlerinin kullanımı ile işte yaşam ve</a:t>
            </a:r>
          </a:p>
          <a:p>
            <a:pPr algn="ctr"/>
            <a:r>
              <a:rPr lang="tr-TR" sz="1600">
                <a:latin typeface="Comic Sans MS" pitchFamily="66" charset="0"/>
              </a:rPr>
              <a:t>sağlık için söz konusu olabilecek tehlikeleri </a:t>
            </a:r>
          </a:p>
          <a:p>
            <a:pPr algn="ctr"/>
            <a:r>
              <a:rPr lang="tr-TR" sz="1600">
                <a:latin typeface="Comic Sans MS" pitchFamily="66" charset="0"/>
              </a:rPr>
              <a:t>başlangıçtan önlemek</a:t>
            </a:r>
            <a:endParaRPr lang="en-US" sz="1600">
              <a:latin typeface="Comic Sans MS" pitchFamily="66" charset="0"/>
            </a:endParaRPr>
          </a:p>
        </p:txBody>
      </p:sp>
      <p:sp>
        <p:nvSpPr>
          <p:cNvPr id="1180692" name="AutoShape 20"/>
          <p:cNvSpPr>
            <a:spLocks noChangeArrowheads="1"/>
          </p:cNvSpPr>
          <p:nvPr/>
        </p:nvSpPr>
        <p:spPr bwMode="auto">
          <a:xfrm>
            <a:off x="5148263" y="4033838"/>
            <a:ext cx="3816350" cy="720725"/>
          </a:xfrm>
          <a:prstGeom prst="roundRect">
            <a:avLst>
              <a:gd name="adj" fmla="val 16667"/>
            </a:avLst>
          </a:prstGeom>
          <a:solidFill>
            <a:srgbClr val="C0C0C0"/>
          </a:solidFill>
          <a:ln>
            <a:noFill/>
          </a:ln>
          <a:effectLst/>
          <a:extLst>
            <a:ext uri="{91240B29-F687-4F45-9708-019B960494DF}">
              <a14:hiddenLine xmlns:a14="http://schemas.microsoft.com/office/drawing/2010/main" w="381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sz="1600">
                <a:latin typeface="Comic Sans MS" pitchFamily="66" charset="0"/>
              </a:rPr>
              <a:t>Ortaya çıkan tehlike noktalarına </a:t>
            </a:r>
          </a:p>
          <a:p>
            <a:pPr algn="ctr"/>
            <a:r>
              <a:rPr lang="tr-TR" sz="1600">
                <a:latin typeface="Comic Sans MS" pitchFamily="66" charset="0"/>
              </a:rPr>
              <a:t>koruyucu donanımları yerleştirmek</a:t>
            </a:r>
            <a:endParaRPr lang="en-US" sz="1600">
              <a:latin typeface="Comic Sans MS" pitchFamily="66" charset="0"/>
            </a:endParaRPr>
          </a:p>
        </p:txBody>
      </p:sp>
      <p:sp>
        <p:nvSpPr>
          <p:cNvPr id="1180693" name="AutoShape 21"/>
          <p:cNvSpPr>
            <a:spLocks noChangeArrowheads="1"/>
          </p:cNvSpPr>
          <p:nvPr/>
        </p:nvSpPr>
        <p:spPr bwMode="auto">
          <a:xfrm>
            <a:off x="4268788" y="5848350"/>
            <a:ext cx="4752975" cy="906463"/>
          </a:xfrm>
          <a:prstGeom prst="roundRect">
            <a:avLst>
              <a:gd name="adj" fmla="val 16667"/>
            </a:avLst>
          </a:prstGeom>
          <a:solidFill>
            <a:srgbClr val="C0C0C0"/>
          </a:solidFill>
          <a:ln>
            <a:noFill/>
          </a:ln>
          <a:effectLst/>
          <a:extLst>
            <a:ext uri="{91240B29-F687-4F45-9708-019B960494DF}">
              <a14:hiddenLine xmlns:a14="http://schemas.microsoft.com/office/drawing/2010/main" w="381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sz="1600">
                <a:latin typeface="Comic Sans MS" pitchFamily="66" charset="0"/>
              </a:rPr>
              <a:t>Tehlikeli yerlerin işaretlenmesi ( uyarı </a:t>
            </a:r>
          </a:p>
          <a:p>
            <a:pPr algn="ctr"/>
            <a:r>
              <a:rPr lang="tr-TR" sz="1600">
                <a:latin typeface="Comic Sans MS" pitchFamily="66" charset="0"/>
              </a:rPr>
              <a:t>tabelaları) ve hangi, koşullarda tehlikesiz bir iş </a:t>
            </a:r>
          </a:p>
          <a:p>
            <a:pPr algn="ctr"/>
            <a:r>
              <a:rPr lang="tr-TR" sz="1600">
                <a:latin typeface="Comic Sans MS" pitchFamily="66" charset="0"/>
              </a:rPr>
              <a:t>Akışının sağlanabileceğini göstermek</a:t>
            </a:r>
            <a:endParaRPr lang="en-US" sz="1600">
              <a:latin typeface="Comic Sans MS" pitchFamily="66" charset="0"/>
            </a:endParaRPr>
          </a:p>
        </p:txBody>
      </p:sp>
    </p:spTree>
    <p:extLst>
      <p:ext uri="{BB962C8B-B14F-4D97-AF65-F5344CB8AC3E}">
        <p14:creationId xmlns:p14="http://schemas.microsoft.com/office/powerpoint/2010/main" val="381825509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withEffect">
                                  <p:stCondLst>
                                    <p:cond delay="0"/>
                                  </p:stCondLst>
                                  <p:childTnLst>
                                    <p:set>
                                      <p:cBhvr>
                                        <p:cTn id="6" dur="1" fill="hold">
                                          <p:stCondLst>
                                            <p:cond delay="0"/>
                                          </p:stCondLst>
                                        </p:cTn>
                                        <p:tgtEl>
                                          <p:spTgt spid="1180677"/>
                                        </p:tgtEl>
                                        <p:attrNameLst>
                                          <p:attrName>style.visibility</p:attrName>
                                        </p:attrNameLst>
                                      </p:cBhvr>
                                      <p:to>
                                        <p:strVal val="visible"/>
                                      </p:to>
                                    </p:set>
                                    <p:anim calcmode="lin" valueType="num">
                                      <p:cBhvr additive="base">
                                        <p:cTn id="7" dur="3000" fill="hold"/>
                                        <p:tgtEl>
                                          <p:spTgt spid="1180677"/>
                                        </p:tgtEl>
                                        <p:attrNameLst>
                                          <p:attrName>ppt_x</p:attrName>
                                        </p:attrNameLst>
                                      </p:cBhvr>
                                      <p:tavLst>
                                        <p:tav tm="0">
                                          <p:val>
                                            <p:strVal val="#ppt_x"/>
                                          </p:val>
                                        </p:tav>
                                        <p:tav tm="100000">
                                          <p:val>
                                            <p:strVal val="#ppt_x"/>
                                          </p:val>
                                        </p:tav>
                                      </p:tavLst>
                                    </p:anim>
                                    <p:anim calcmode="lin" valueType="num">
                                      <p:cBhvr additive="base">
                                        <p:cTn id="8" dur="3000" fill="hold"/>
                                        <p:tgtEl>
                                          <p:spTgt spid="1180677"/>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3000"/>
                            </p:stCondLst>
                            <p:childTnLst>
                              <p:par>
                                <p:cTn id="10" presetID="2" presetClass="entr" presetSubtype="1" fill="hold" grpId="0" nodeType="afterEffect">
                                  <p:stCondLst>
                                    <p:cond delay="0"/>
                                  </p:stCondLst>
                                  <p:childTnLst>
                                    <p:set>
                                      <p:cBhvr>
                                        <p:cTn id="11" dur="1" fill="hold">
                                          <p:stCondLst>
                                            <p:cond delay="0"/>
                                          </p:stCondLst>
                                        </p:cTn>
                                        <p:tgtEl>
                                          <p:spTgt spid="1180681"/>
                                        </p:tgtEl>
                                        <p:attrNameLst>
                                          <p:attrName>style.visibility</p:attrName>
                                        </p:attrNameLst>
                                      </p:cBhvr>
                                      <p:to>
                                        <p:strVal val="visible"/>
                                      </p:to>
                                    </p:set>
                                    <p:anim calcmode="lin" valueType="num">
                                      <p:cBhvr additive="base">
                                        <p:cTn id="12" dur="1000" fill="hold"/>
                                        <p:tgtEl>
                                          <p:spTgt spid="1180681"/>
                                        </p:tgtEl>
                                        <p:attrNameLst>
                                          <p:attrName>ppt_x</p:attrName>
                                        </p:attrNameLst>
                                      </p:cBhvr>
                                      <p:tavLst>
                                        <p:tav tm="0">
                                          <p:val>
                                            <p:strVal val="#ppt_x"/>
                                          </p:val>
                                        </p:tav>
                                        <p:tav tm="100000">
                                          <p:val>
                                            <p:strVal val="#ppt_x"/>
                                          </p:val>
                                        </p:tav>
                                      </p:tavLst>
                                    </p:anim>
                                    <p:anim calcmode="lin" valueType="num">
                                      <p:cBhvr additive="base">
                                        <p:cTn id="13" dur="1000" fill="hold"/>
                                        <p:tgtEl>
                                          <p:spTgt spid="1180681"/>
                                        </p:tgtEl>
                                        <p:attrNameLst>
                                          <p:attrName>ppt_y</p:attrName>
                                        </p:attrNameLst>
                                      </p:cBhvr>
                                      <p:tavLst>
                                        <p:tav tm="0">
                                          <p:val>
                                            <p:strVal val="0-#ppt_h/2"/>
                                          </p:val>
                                        </p:tav>
                                        <p:tav tm="100000">
                                          <p:val>
                                            <p:strVal val="#ppt_y"/>
                                          </p:val>
                                        </p:tav>
                                      </p:tavLst>
                                    </p:anim>
                                  </p:childTnLst>
                                </p:cTn>
                              </p:par>
                            </p:childTnLst>
                          </p:cTn>
                        </p:par>
                        <p:par>
                          <p:cTn id="14" fill="hold" nodeType="afterGroup">
                            <p:stCondLst>
                              <p:cond delay="4000"/>
                            </p:stCondLst>
                            <p:childTnLst>
                              <p:par>
                                <p:cTn id="15" presetID="2" presetClass="entr" presetSubtype="8" fill="hold" grpId="0" nodeType="afterEffect">
                                  <p:stCondLst>
                                    <p:cond delay="0"/>
                                  </p:stCondLst>
                                  <p:childTnLst>
                                    <p:set>
                                      <p:cBhvr>
                                        <p:cTn id="16" dur="1" fill="hold">
                                          <p:stCondLst>
                                            <p:cond delay="0"/>
                                          </p:stCondLst>
                                        </p:cTn>
                                        <p:tgtEl>
                                          <p:spTgt spid="1180682"/>
                                        </p:tgtEl>
                                        <p:attrNameLst>
                                          <p:attrName>style.visibility</p:attrName>
                                        </p:attrNameLst>
                                      </p:cBhvr>
                                      <p:to>
                                        <p:strVal val="visible"/>
                                      </p:to>
                                    </p:set>
                                    <p:anim calcmode="lin" valueType="num">
                                      <p:cBhvr additive="base">
                                        <p:cTn id="17" dur="500" fill="hold"/>
                                        <p:tgtEl>
                                          <p:spTgt spid="1180682"/>
                                        </p:tgtEl>
                                        <p:attrNameLst>
                                          <p:attrName>ppt_x</p:attrName>
                                        </p:attrNameLst>
                                      </p:cBhvr>
                                      <p:tavLst>
                                        <p:tav tm="0">
                                          <p:val>
                                            <p:strVal val="0-#ppt_w/2"/>
                                          </p:val>
                                        </p:tav>
                                        <p:tav tm="100000">
                                          <p:val>
                                            <p:strVal val="#ppt_x"/>
                                          </p:val>
                                        </p:tav>
                                      </p:tavLst>
                                    </p:anim>
                                    <p:anim calcmode="lin" valueType="num">
                                      <p:cBhvr additive="base">
                                        <p:cTn id="18" dur="500" fill="hold"/>
                                        <p:tgtEl>
                                          <p:spTgt spid="1180682"/>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4500"/>
                            </p:stCondLst>
                            <p:childTnLst>
                              <p:par>
                                <p:cTn id="20" presetID="2" presetClass="entr" presetSubtype="4" fill="hold" grpId="0" nodeType="afterEffect">
                                  <p:stCondLst>
                                    <p:cond delay="0"/>
                                  </p:stCondLst>
                                  <p:childTnLst>
                                    <p:set>
                                      <p:cBhvr>
                                        <p:cTn id="21" dur="1" fill="hold">
                                          <p:stCondLst>
                                            <p:cond delay="0"/>
                                          </p:stCondLst>
                                        </p:cTn>
                                        <p:tgtEl>
                                          <p:spTgt spid="1180678"/>
                                        </p:tgtEl>
                                        <p:attrNameLst>
                                          <p:attrName>style.visibility</p:attrName>
                                        </p:attrNameLst>
                                      </p:cBhvr>
                                      <p:to>
                                        <p:strVal val="visible"/>
                                      </p:to>
                                    </p:set>
                                    <p:anim calcmode="lin" valueType="num">
                                      <p:cBhvr additive="base">
                                        <p:cTn id="22" dur="500" fill="hold"/>
                                        <p:tgtEl>
                                          <p:spTgt spid="1180678"/>
                                        </p:tgtEl>
                                        <p:attrNameLst>
                                          <p:attrName>ppt_x</p:attrName>
                                        </p:attrNameLst>
                                      </p:cBhvr>
                                      <p:tavLst>
                                        <p:tav tm="0">
                                          <p:val>
                                            <p:strVal val="#ppt_x"/>
                                          </p:val>
                                        </p:tav>
                                        <p:tav tm="100000">
                                          <p:val>
                                            <p:strVal val="#ppt_x"/>
                                          </p:val>
                                        </p:tav>
                                      </p:tavLst>
                                    </p:anim>
                                    <p:anim calcmode="lin" valueType="num">
                                      <p:cBhvr additive="base">
                                        <p:cTn id="23" dur="500" fill="hold"/>
                                        <p:tgtEl>
                                          <p:spTgt spid="1180678"/>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5000"/>
                            </p:stCondLst>
                            <p:childTnLst>
                              <p:par>
                                <p:cTn id="25" presetID="2" presetClass="entr" presetSubtype="2" fill="hold" grpId="0" nodeType="afterEffect">
                                  <p:stCondLst>
                                    <p:cond delay="1500"/>
                                  </p:stCondLst>
                                  <p:childTnLst>
                                    <p:set>
                                      <p:cBhvr>
                                        <p:cTn id="26" dur="1" fill="hold">
                                          <p:stCondLst>
                                            <p:cond delay="0"/>
                                          </p:stCondLst>
                                        </p:cTn>
                                        <p:tgtEl>
                                          <p:spTgt spid="1180687"/>
                                        </p:tgtEl>
                                        <p:attrNameLst>
                                          <p:attrName>style.visibility</p:attrName>
                                        </p:attrNameLst>
                                      </p:cBhvr>
                                      <p:to>
                                        <p:strVal val="visible"/>
                                      </p:to>
                                    </p:set>
                                    <p:anim calcmode="lin" valueType="num">
                                      <p:cBhvr additive="base">
                                        <p:cTn id="27" dur="3000" fill="hold"/>
                                        <p:tgtEl>
                                          <p:spTgt spid="1180687"/>
                                        </p:tgtEl>
                                        <p:attrNameLst>
                                          <p:attrName>ppt_x</p:attrName>
                                        </p:attrNameLst>
                                      </p:cBhvr>
                                      <p:tavLst>
                                        <p:tav tm="0">
                                          <p:val>
                                            <p:strVal val="1+#ppt_w/2"/>
                                          </p:val>
                                        </p:tav>
                                        <p:tav tm="100000">
                                          <p:val>
                                            <p:strVal val="#ppt_x"/>
                                          </p:val>
                                        </p:tav>
                                      </p:tavLst>
                                    </p:anim>
                                    <p:anim calcmode="lin" valueType="num">
                                      <p:cBhvr additive="base">
                                        <p:cTn id="28" dur="3000" fill="hold"/>
                                        <p:tgtEl>
                                          <p:spTgt spid="1180687"/>
                                        </p:tgtEl>
                                        <p:attrNameLst>
                                          <p:attrName>ppt_y</p:attrName>
                                        </p:attrNameLst>
                                      </p:cBhvr>
                                      <p:tavLst>
                                        <p:tav tm="0">
                                          <p:val>
                                            <p:strVal val="#ppt_y"/>
                                          </p:val>
                                        </p:tav>
                                        <p:tav tm="100000">
                                          <p:val>
                                            <p:strVal val="#ppt_y"/>
                                          </p:val>
                                        </p:tav>
                                      </p:tavLst>
                                    </p:anim>
                                  </p:childTnLst>
                                </p:cTn>
                              </p:par>
                            </p:childTnLst>
                          </p:cTn>
                        </p:par>
                        <p:par>
                          <p:cTn id="29" fill="hold" nodeType="afterGroup">
                            <p:stCondLst>
                              <p:cond delay="9500"/>
                            </p:stCondLst>
                            <p:childTnLst>
                              <p:par>
                                <p:cTn id="30" presetID="2" presetClass="entr" presetSubtype="2" fill="hold" grpId="0" nodeType="afterEffect">
                                  <p:stCondLst>
                                    <p:cond delay="0"/>
                                  </p:stCondLst>
                                  <p:childTnLst>
                                    <p:set>
                                      <p:cBhvr>
                                        <p:cTn id="31" dur="1" fill="hold">
                                          <p:stCondLst>
                                            <p:cond delay="0"/>
                                          </p:stCondLst>
                                        </p:cTn>
                                        <p:tgtEl>
                                          <p:spTgt spid="1180691"/>
                                        </p:tgtEl>
                                        <p:attrNameLst>
                                          <p:attrName>style.visibility</p:attrName>
                                        </p:attrNameLst>
                                      </p:cBhvr>
                                      <p:to>
                                        <p:strVal val="visible"/>
                                      </p:to>
                                    </p:set>
                                    <p:anim calcmode="lin" valueType="num">
                                      <p:cBhvr additive="base">
                                        <p:cTn id="32" dur="3000" fill="hold"/>
                                        <p:tgtEl>
                                          <p:spTgt spid="1180691"/>
                                        </p:tgtEl>
                                        <p:attrNameLst>
                                          <p:attrName>ppt_x</p:attrName>
                                        </p:attrNameLst>
                                      </p:cBhvr>
                                      <p:tavLst>
                                        <p:tav tm="0">
                                          <p:val>
                                            <p:strVal val="1+#ppt_w/2"/>
                                          </p:val>
                                        </p:tav>
                                        <p:tav tm="100000">
                                          <p:val>
                                            <p:strVal val="#ppt_x"/>
                                          </p:val>
                                        </p:tav>
                                      </p:tavLst>
                                    </p:anim>
                                    <p:anim calcmode="lin" valueType="num">
                                      <p:cBhvr additive="base">
                                        <p:cTn id="33" dur="3000" fill="hold"/>
                                        <p:tgtEl>
                                          <p:spTgt spid="1180691"/>
                                        </p:tgtEl>
                                        <p:attrNameLst>
                                          <p:attrName>ppt_y</p:attrName>
                                        </p:attrNameLst>
                                      </p:cBhvr>
                                      <p:tavLst>
                                        <p:tav tm="0">
                                          <p:val>
                                            <p:strVal val="#ppt_y"/>
                                          </p:val>
                                        </p:tav>
                                        <p:tav tm="100000">
                                          <p:val>
                                            <p:strVal val="#ppt_y"/>
                                          </p:val>
                                        </p:tav>
                                      </p:tavLst>
                                    </p:anim>
                                  </p:childTnLst>
                                </p:cTn>
                              </p:par>
                            </p:childTnLst>
                          </p:cTn>
                        </p:par>
                        <p:par>
                          <p:cTn id="34" fill="hold" nodeType="afterGroup">
                            <p:stCondLst>
                              <p:cond delay="12500"/>
                            </p:stCondLst>
                            <p:childTnLst>
                              <p:par>
                                <p:cTn id="35" presetID="2" presetClass="entr" presetSubtype="4" fill="hold" grpId="0" nodeType="afterEffect">
                                  <p:stCondLst>
                                    <p:cond delay="2500"/>
                                  </p:stCondLst>
                                  <p:childTnLst>
                                    <p:set>
                                      <p:cBhvr>
                                        <p:cTn id="36" dur="1" fill="hold">
                                          <p:stCondLst>
                                            <p:cond delay="0"/>
                                          </p:stCondLst>
                                        </p:cTn>
                                        <p:tgtEl>
                                          <p:spTgt spid="1180683"/>
                                        </p:tgtEl>
                                        <p:attrNameLst>
                                          <p:attrName>style.visibility</p:attrName>
                                        </p:attrNameLst>
                                      </p:cBhvr>
                                      <p:to>
                                        <p:strVal val="visible"/>
                                      </p:to>
                                    </p:set>
                                    <p:anim calcmode="lin" valueType="num">
                                      <p:cBhvr additive="base">
                                        <p:cTn id="37" dur="1000" fill="hold"/>
                                        <p:tgtEl>
                                          <p:spTgt spid="1180683"/>
                                        </p:tgtEl>
                                        <p:attrNameLst>
                                          <p:attrName>ppt_x</p:attrName>
                                        </p:attrNameLst>
                                      </p:cBhvr>
                                      <p:tavLst>
                                        <p:tav tm="0">
                                          <p:val>
                                            <p:strVal val="#ppt_x"/>
                                          </p:val>
                                        </p:tav>
                                        <p:tav tm="100000">
                                          <p:val>
                                            <p:strVal val="#ppt_x"/>
                                          </p:val>
                                        </p:tav>
                                      </p:tavLst>
                                    </p:anim>
                                    <p:anim calcmode="lin" valueType="num">
                                      <p:cBhvr additive="base">
                                        <p:cTn id="38" dur="1000" fill="hold"/>
                                        <p:tgtEl>
                                          <p:spTgt spid="1180683"/>
                                        </p:tgtEl>
                                        <p:attrNameLst>
                                          <p:attrName>ppt_y</p:attrName>
                                        </p:attrNameLst>
                                      </p:cBhvr>
                                      <p:tavLst>
                                        <p:tav tm="0">
                                          <p:val>
                                            <p:strVal val="1+#ppt_h/2"/>
                                          </p:val>
                                        </p:tav>
                                        <p:tav tm="100000">
                                          <p:val>
                                            <p:strVal val="#ppt_y"/>
                                          </p:val>
                                        </p:tav>
                                      </p:tavLst>
                                    </p:anim>
                                  </p:childTnLst>
                                </p:cTn>
                              </p:par>
                            </p:childTnLst>
                          </p:cTn>
                        </p:par>
                        <p:par>
                          <p:cTn id="39" fill="hold" nodeType="afterGroup">
                            <p:stCondLst>
                              <p:cond delay="16000"/>
                            </p:stCondLst>
                            <p:childTnLst>
                              <p:par>
                                <p:cTn id="40" presetID="2" presetClass="entr" presetSubtype="8" fill="hold" grpId="0" nodeType="afterEffect">
                                  <p:stCondLst>
                                    <p:cond delay="0"/>
                                  </p:stCondLst>
                                  <p:childTnLst>
                                    <p:set>
                                      <p:cBhvr>
                                        <p:cTn id="41" dur="1" fill="hold">
                                          <p:stCondLst>
                                            <p:cond delay="0"/>
                                          </p:stCondLst>
                                        </p:cTn>
                                        <p:tgtEl>
                                          <p:spTgt spid="1180684"/>
                                        </p:tgtEl>
                                        <p:attrNameLst>
                                          <p:attrName>style.visibility</p:attrName>
                                        </p:attrNameLst>
                                      </p:cBhvr>
                                      <p:to>
                                        <p:strVal val="visible"/>
                                      </p:to>
                                    </p:set>
                                    <p:anim calcmode="lin" valueType="num">
                                      <p:cBhvr additive="base">
                                        <p:cTn id="42" dur="1000" fill="hold"/>
                                        <p:tgtEl>
                                          <p:spTgt spid="1180684"/>
                                        </p:tgtEl>
                                        <p:attrNameLst>
                                          <p:attrName>ppt_x</p:attrName>
                                        </p:attrNameLst>
                                      </p:cBhvr>
                                      <p:tavLst>
                                        <p:tav tm="0">
                                          <p:val>
                                            <p:strVal val="0-#ppt_w/2"/>
                                          </p:val>
                                        </p:tav>
                                        <p:tav tm="100000">
                                          <p:val>
                                            <p:strVal val="#ppt_x"/>
                                          </p:val>
                                        </p:tav>
                                      </p:tavLst>
                                    </p:anim>
                                    <p:anim calcmode="lin" valueType="num">
                                      <p:cBhvr additive="base">
                                        <p:cTn id="43" dur="1000" fill="hold"/>
                                        <p:tgtEl>
                                          <p:spTgt spid="1180684"/>
                                        </p:tgtEl>
                                        <p:attrNameLst>
                                          <p:attrName>ppt_y</p:attrName>
                                        </p:attrNameLst>
                                      </p:cBhvr>
                                      <p:tavLst>
                                        <p:tav tm="0">
                                          <p:val>
                                            <p:strVal val="#ppt_y"/>
                                          </p:val>
                                        </p:tav>
                                        <p:tav tm="100000">
                                          <p:val>
                                            <p:strVal val="#ppt_y"/>
                                          </p:val>
                                        </p:tav>
                                      </p:tavLst>
                                    </p:anim>
                                  </p:childTnLst>
                                </p:cTn>
                              </p:par>
                            </p:childTnLst>
                          </p:cTn>
                        </p:par>
                        <p:par>
                          <p:cTn id="44" fill="hold" nodeType="afterGroup">
                            <p:stCondLst>
                              <p:cond delay="17000"/>
                            </p:stCondLst>
                            <p:childTnLst>
                              <p:par>
                                <p:cTn id="45" presetID="2" presetClass="entr" presetSubtype="4" fill="hold" grpId="0" nodeType="afterEffect">
                                  <p:stCondLst>
                                    <p:cond delay="0"/>
                                  </p:stCondLst>
                                  <p:childTnLst>
                                    <p:set>
                                      <p:cBhvr>
                                        <p:cTn id="46" dur="1" fill="hold">
                                          <p:stCondLst>
                                            <p:cond delay="0"/>
                                          </p:stCondLst>
                                        </p:cTn>
                                        <p:tgtEl>
                                          <p:spTgt spid="1180679"/>
                                        </p:tgtEl>
                                        <p:attrNameLst>
                                          <p:attrName>style.visibility</p:attrName>
                                        </p:attrNameLst>
                                      </p:cBhvr>
                                      <p:to>
                                        <p:strVal val="visible"/>
                                      </p:to>
                                    </p:set>
                                    <p:anim calcmode="lin" valueType="num">
                                      <p:cBhvr additive="base">
                                        <p:cTn id="47" dur="500" fill="hold"/>
                                        <p:tgtEl>
                                          <p:spTgt spid="1180679"/>
                                        </p:tgtEl>
                                        <p:attrNameLst>
                                          <p:attrName>ppt_x</p:attrName>
                                        </p:attrNameLst>
                                      </p:cBhvr>
                                      <p:tavLst>
                                        <p:tav tm="0">
                                          <p:val>
                                            <p:strVal val="#ppt_x"/>
                                          </p:val>
                                        </p:tav>
                                        <p:tav tm="100000">
                                          <p:val>
                                            <p:strVal val="#ppt_x"/>
                                          </p:val>
                                        </p:tav>
                                      </p:tavLst>
                                    </p:anim>
                                    <p:anim calcmode="lin" valueType="num">
                                      <p:cBhvr additive="base">
                                        <p:cTn id="48" dur="500" fill="hold"/>
                                        <p:tgtEl>
                                          <p:spTgt spid="1180679"/>
                                        </p:tgtEl>
                                        <p:attrNameLst>
                                          <p:attrName>ppt_y</p:attrName>
                                        </p:attrNameLst>
                                      </p:cBhvr>
                                      <p:tavLst>
                                        <p:tav tm="0">
                                          <p:val>
                                            <p:strVal val="1+#ppt_h/2"/>
                                          </p:val>
                                        </p:tav>
                                        <p:tav tm="100000">
                                          <p:val>
                                            <p:strVal val="#ppt_y"/>
                                          </p:val>
                                        </p:tav>
                                      </p:tavLst>
                                    </p:anim>
                                  </p:childTnLst>
                                </p:cTn>
                              </p:par>
                            </p:childTnLst>
                          </p:cTn>
                        </p:par>
                        <p:par>
                          <p:cTn id="49" fill="hold" nodeType="afterGroup">
                            <p:stCondLst>
                              <p:cond delay="17500"/>
                            </p:stCondLst>
                            <p:childTnLst>
                              <p:par>
                                <p:cTn id="50" presetID="2" presetClass="entr" presetSubtype="2" fill="hold" grpId="0" nodeType="afterEffect">
                                  <p:stCondLst>
                                    <p:cond delay="1500"/>
                                  </p:stCondLst>
                                  <p:childTnLst>
                                    <p:set>
                                      <p:cBhvr>
                                        <p:cTn id="51" dur="1" fill="hold">
                                          <p:stCondLst>
                                            <p:cond delay="0"/>
                                          </p:stCondLst>
                                        </p:cTn>
                                        <p:tgtEl>
                                          <p:spTgt spid="1180688"/>
                                        </p:tgtEl>
                                        <p:attrNameLst>
                                          <p:attrName>style.visibility</p:attrName>
                                        </p:attrNameLst>
                                      </p:cBhvr>
                                      <p:to>
                                        <p:strVal val="visible"/>
                                      </p:to>
                                    </p:set>
                                    <p:anim calcmode="lin" valueType="num">
                                      <p:cBhvr additive="base">
                                        <p:cTn id="52" dur="3000" fill="hold"/>
                                        <p:tgtEl>
                                          <p:spTgt spid="1180688"/>
                                        </p:tgtEl>
                                        <p:attrNameLst>
                                          <p:attrName>ppt_x</p:attrName>
                                        </p:attrNameLst>
                                      </p:cBhvr>
                                      <p:tavLst>
                                        <p:tav tm="0">
                                          <p:val>
                                            <p:strVal val="1+#ppt_w/2"/>
                                          </p:val>
                                        </p:tav>
                                        <p:tav tm="100000">
                                          <p:val>
                                            <p:strVal val="#ppt_x"/>
                                          </p:val>
                                        </p:tav>
                                      </p:tavLst>
                                    </p:anim>
                                    <p:anim calcmode="lin" valueType="num">
                                      <p:cBhvr additive="base">
                                        <p:cTn id="53" dur="3000" fill="hold"/>
                                        <p:tgtEl>
                                          <p:spTgt spid="1180688"/>
                                        </p:tgtEl>
                                        <p:attrNameLst>
                                          <p:attrName>ppt_y</p:attrName>
                                        </p:attrNameLst>
                                      </p:cBhvr>
                                      <p:tavLst>
                                        <p:tav tm="0">
                                          <p:val>
                                            <p:strVal val="#ppt_y"/>
                                          </p:val>
                                        </p:tav>
                                        <p:tav tm="100000">
                                          <p:val>
                                            <p:strVal val="#ppt_y"/>
                                          </p:val>
                                        </p:tav>
                                      </p:tavLst>
                                    </p:anim>
                                  </p:childTnLst>
                                </p:cTn>
                              </p:par>
                            </p:childTnLst>
                          </p:cTn>
                        </p:par>
                        <p:par>
                          <p:cTn id="54" fill="hold" nodeType="afterGroup">
                            <p:stCondLst>
                              <p:cond delay="22000"/>
                            </p:stCondLst>
                            <p:childTnLst>
                              <p:par>
                                <p:cTn id="55" presetID="2" presetClass="entr" presetSubtype="2" fill="hold" grpId="0" nodeType="afterEffect">
                                  <p:stCondLst>
                                    <p:cond delay="0"/>
                                  </p:stCondLst>
                                  <p:childTnLst>
                                    <p:set>
                                      <p:cBhvr>
                                        <p:cTn id="56" dur="1" fill="hold">
                                          <p:stCondLst>
                                            <p:cond delay="0"/>
                                          </p:stCondLst>
                                        </p:cTn>
                                        <p:tgtEl>
                                          <p:spTgt spid="1180692"/>
                                        </p:tgtEl>
                                        <p:attrNameLst>
                                          <p:attrName>style.visibility</p:attrName>
                                        </p:attrNameLst>
                                      </p:cBhvr>
                                      <p:to>
                                        <p:strVal val="visible"/>
                                      </p:to>
                                    </p:set>
                                    <p:anim calcmode="lin" valueType="num">
                                      <p:cBhvr additive="base">
                                        <p:cTn id="57" dur="3000" fill="hold"/>
                                        <p:tgtEl>
                                          <p:spTgt spid="1180692"/>
                                        </p:tgtEl>
                                        <p:attrNameLst>
                                          <p:attrName>ppt_x</p:attrName>
                                        </p:attrNameLst>
                                      </p:cBhvr>
                                      <p:tavLst>
                                        <p:tav tm="0">
                                          <p:val>
                                            <p:strVal val="1+#ppt_w/2"/>
                                          </p:val>
                                        </p:tav>
                                        <p:tav tm="100000">
                                          <p:val>
                                            <p:strVal val="#ppt_x"/>
                                          </p:val>
                                        </p:tav>
                                      </p:tavLst>
                                    </p:anim>
                                    <p:anim calcmode="lin" valueType="num">
                                      <p:cBhvr additive="base">
                                        <p:cTn id="58" dur="3000" fill="hold"/>
                                        <p:tgtEl>
                                          <p:spTgt spid="1180692"/>
                                        </p:tgtEl>
                                        <p:attrNameLst>
                                          <p:attrName>ppt_y</p:attrName>
                                        </p:attrNameLst>
                                      </p:cBhvr>
                                      <p:tavLst>
                                        <p:tav tm="0">
                                          <p:val>
                                            <p:strVal val="#ppt_y"/>
                                          </p:val>
                                        </p:tav>
                                        <p:tav tm="100000">
                                          <p:val>
                                            <p:strVal val="#ppt_y"/>
                                          </p:val>
                                        </p:tav>
                                      </p:tavLst>
                                    </p:anim>
                                  </p:childTnLst>
                                </p:cTn>
                              </p:par>
                            </p:childTnLst>
                          </p:cTn>
                        </p:par>
                        <p:par>
                          <p:cTn id="59" fill="hold" nodeType="afterGroup">
                            <p:stCondLst>
                              <p:cond delay="25000"/>
                            </p:stCondLst>
                            <p:childTnLst>
                              <p:par>
                                <p:cTn id="60" presetID="2" presetClass="entr" presetSubtype="4" fill="hold" grpId="0" nodeType="afterEffect">
                                  <p:stCondLst>
                                    <p:cond delay="2500"/>
                                  </p:stCondLst>
                                  <p:childTnLst>
                                    <p:set>
                                      <p:cBhvr>
                                        <p:cTn id="61" dur="1" fill="hold">
                                          <p:stCondLst>
                                            <p:cond delay="0"/>
                                          </p:stCondLst>
                                        </p:cTn>
                                        <p:tgtEl>
                                          <p:spTgt spid="1180685"/>
                                        </p:tgtEl>
                                        <p:attrNameLst>
                                          <p:attrName>style.visibility</p:attrName>
                                        </p:attrNameLst>
                                      </p:cBhvr>
                                      <p:to>
                                        <p:strVal val="visible"/>
                                      </p:to>
                                    </p:set>
                                    <p:anim calcmode="lin" valueType="num">
                                      <p:cBhvr additive="base">
                                        <p:cTn id="62" dur="1000" fill="hold"/>
                                        <p:tgtEl>
                                          <p:spTgt spid="1180685"/>
                                        </p:tgtEl>
                                        <p:attrNameLst>
                                          <p:attrName>ppt_x</p:attrName>
                                        </p:attrNameLst>
                                      </p:cBhvr>
                                      <p:tavLst>
                                        <p:tav tm="0">
                                          <p:val>
                                            <p:strVal val="#ppt_x"/>
                                          </p:val>
                                        </p:tav>
                                        <p:tav tm="100000">
                                          <p:val>
                                            <p:strVal val="#ppt_x"/>
                                          </p:val>
                                        </p:tav>
                                      </p:tavLst>
                                    </p:anim>
                                    <p:anim calcmode="lin" valueType="num">
                                      <p:cBhvr additive="base">
                                        <p:cTn id="63" dur="1000" fill="hold"/>
                                        <p:tgtEl>
                                          <p:spTgt spid="1180685"/>
                                        </p:tgtEl>
                                        <p:attrNameLst>
                                          <p:attrName>ppt_y</p:attrName>
                                        </p:attrNameLst>
                                      </p:cBhvr>
                                      <p:tavLst>
                                        <p:tav tm="0">
                                          <p:val>
                                            <p:strVal val="1+#ppt_h/2"/>
                                          </p:val>
                                        </p:tav>
                                        <p:tav tm="100000">
                                          <p:val>
                                            <p:strVal val="#ppt_y"/>
                                          </p:val>
                                        </p:tav>
                                      </p:tavLst>
                                    </p:anim>
                                  </p:childTnLst>
                                </p:cTn>
                              </p:par>
                            </p:childTnLst>
                          </p:cTn>
                        </p:par>
                        <p:par>
                          <p:cTn id="64" fill="hold" nodeType="afterGroup">
                            <p:stCondLst>
                              <p:cond delay="28500"/>
                            </p:stCondLst>
                            <p:childTnLst>
                              <p:par>
                                <p:cTn id="65" presetID="2" presetClass="entr" presetSubtype="8" fill="hold" grpId="0" nodeType="afterEffect">
                                  <p:stCondLst>
                                    <p:cond delay="0"/>
                                  </p:stCondLst>
                                  <p:childTnLst>
                                    <p:set>
                                      <p:cBhvr>
                                        <p:cTn id="66" dur="1" fill="hold">
                                          <p:stCondLst>
                                            <p:cond delay="0"/>
                                          </p:stCondLst>
                                        </p:cTn>
                                        <p:tgtEl>
                                          <p:spTgt spid="1180686"/>
                                        </p:tgtEl>
                                        <p:attrNameLst>
                                          <p:attrName>style.visibility</p:attrName>
                                        </p:attrNameLst>
                                      </p:cBhvr>
                                      <p:to>
                                        <p:strVal val="visible"/>
                                      </p:to>
                                    </p:set>
                                    <p:anim calcmode="lin" valueType="num">
                                      <p:cBhvr additive="base">
                                        <p:cTn id="67" dur="1000" fill="hold"/>
                                        <p:tgtEl>
                                          <p:spTgt spid="1180686"/>
                                        </p:tgtEl>
                                        <p:attrNameLst>
                                          <p:attrName>ppt_x</p:attrName>
                                        </p:attrNameLst>
                                      </p:cBhvr>
                                      <p:tavLst>
                                        <p:tav tm="0">
                                          <p:val>
                                            <p:strVal val="0-#ppt_w/2"/>
                                          </p:val>
                                        </p:tav>
                                        <p:tav tm="100000">
                                          <p:val>
                                            <p:strVal val="#ppt_x"/>
                                          </p:val>
                                        </p:tav>
                                      </p:tavLst>
                                    </p:anim>
                                    <p:anim calcmode="lin" valueType="num">
                                      <p:cBhvr additive="base">
                                        <p:cTn id="68" dur="1000" fill="hold"/>
                                        <p:tgtEl>
                                          <p:spTgt spid="1180686"/>
                                        </p:tgtEl>
                                        <p:attrNameLst>
                                          <p:attrName>ppt_y</p:attrName>
                                        </p:attrNameLst>
                                      </p:cBhvr>
                                      <p:tavLst>
                                        <p:tav tm="0">
                                          <p:val>
                                            <p:strVal val="#ppt_y"/>
                                          </p:val>
                                        </p:tav>
                                        <p:tav tm="100000">
                                          <p:val>
                                            <p:strVal val="#ppt_y"/>
                                          </p:val>
                                        </p:tav>
                                      </p:tavLst>
                                    </p:anim>
                                  </p:childTnLst>
                                </p:cTn>
                              </p:par>
                            </p:childTnLst>
                          </p:cTn>
                        </p:par>
                        <p:par>
                          <p:cTn id="69" fill="hold" nodeType="afterGroup">
                            <p:stCondLst>
                              <p:cond delay="29500"/>
                            </p:stCondLst>
                            <p:childTnLst>
                              <p:par>
                                <p:cTn id="70" presetID="2" presetClass="entr" presetSubtype="4" fill="hold" grpId="0" nodeType="afterEffect">
                                  <p:stCondLst>
                                    <p:cond delay="0"/>
                                  </p:stCondLst>
                                  <p:childTnLst>
                                    <p:set>
                                      <p:cBhvr>
                                        <p:cTn id="71" dur="1" fill="hold">
                                          <p:stCondLst>
                                            <p:cond delay="0"/>
                                          </p:stCondLst>
                                        </p:cTn>
                                        <p:tgtEl>
                                          <p:spTgt spid="1180680"/>
                                        </p:tgtEl>
                                        <p:attrNameLst>
                                          <p:attrName>style.visibility</p:attrName>
                                        </p:attrNameLst>
                                      </p:cBhvr>
                                      <p:to>
                                        <p:strVal val="visible"/>
                                      </p:to>
                                    </p:set>
                                    <p:anim calcmode="lin" valueType="num">
                                      <p:cBhvr additive="base">
                                        <p:cTn id="72" dur="3000" fill="hold"/>
                                        <p:tgtEl>
                                          <p:spTgt spid="1180680"/>
                                        </p:tgtEl>
                                        <p:attrNameLst>
                                          <p:attrName>ppt_x</p:attrName>
                                        </p:attrNameLst>
                                      </p:cBhvr>
                                      <p:tavLst>
                                        <p:tav tm="0">
                                          <p:val>
                                            <p:strVal val="#ppt_x"/>
                                          </p:val>
                                        </p:tav>
                                        <p:tav tm="100000">
                                          <p:val>
                                            <p:strVal val="#ppt_x"/>
                                          </p:val>
                                        </p:tav>
                                      </p:tavLst>
                                    </p:anim>
                                    <p:anim calcmode="lin" valueType="num">
                                      <p:cBhvr additive="base">
                                        <p:cTn id="73" dur="3000" fill="hold"/>
                                        <p:tgtEl>
                                          <p:spTgt spid="1180680"/>
                                        </p:tgtEl>
                                        <p:attrNameLst>
                                          <p:attrName>ppt_y</p:attrName>
                                        </p:attrNameLst>
                                      </p:cBhvr>
                                      <p:tavLst>
                                        <p:tav tm="0">
                                          <p:val>
                                            <p:strVal val="1+#ppt_h/2"/>
                                          </p:val>
                                        </p:tav>
                                        <p:tav tm="100000">
                                          <p:val>
                                            <p:strVal val="#ppt_y"/>
                                          </p:val>
                                        </p:tav>
                                      </p:tavLst>
                                    </p:anim>
                                  </p:childTnLst>
                                </p:cTn>
                              </p:par>
                            </p:childTnLst>
                          </p:cTn>
                        </p:par>
                        <p:par>
                          <p:cTn id="74" fill="hold" nodeType="afterGroup">
                            <p:stCondLst>
                              <p:cond delay="32500"/>
                            </p:stCondLst>
                            <p:childTnLst>
                              <p:par>
                                <p:cTn id="75" presetID="2" presetClass="entr" presetSubtype="2" fill="hold" grpId="0" nodeType="afterEffect">
                                  <p:stCondLst>
                                    <p:cond delay="1500"/>
                                  </p:stCondLst>
                                  <p:childTnLst>
                                    <p:set>
                                      <p:cBhvr>
                                        <p:cTn id="76" dur="1" fill="hold">
                                          <p:stCondLst>
                                            <p:cond delay="0"/>
                                          </p:stCondLst>
                                        </p:cTn>
                                        <p:tgtEl>
                                          <p:spTgt spid="1180689"/>
                                        </p:tgtEl>
                                        <p:attrNameLst>
                                          <p:attrName>style.visibility</p:attrName>
                                        </p:attrNameLst>
                                      </p:cBhvr>
                                      <p:to>
                                        <p:strVal val="visible"/>
                                      </p:to>
                                    </p:set>
                                    <p:anim calcmode="lin" valueType="num">
                                      <p:cBhvr additive="base">
                                        <p:cTn id="77" dur="3000" fill="hold"/>
                                        <p:tgtEl>
                                          <p:spTgt spid="1180689"/>
                                        </p:tgtEl>
                                        <p:attrNameLst>
                                          <p:attrName>ppt_x</p:attrName>
                                        </p:attrNameLst>
                                      </p:cBhvr>
                                      <p:tavLst>
                                        <p:tav tm="0">
                                          <p:val>
                                            <p:strVal val="1+#ppt_w/2"/>
                                          </p:val>
                                        </p:tav>
                                        <p:tav tm="100000">
                                          <p:val>
                                            <p:strVal val="#ppt_x"/>
                                          </p:val>
                                        </p:tav>
                                      </p:tavLst>
                                    </p:anim>
                                    <p:anim calcmode="lin" valueType="num">
                                      <p:cBhvr additive="base">
                                        <p:cTn id="78" dur="3000" fill="hold"/>
                                        <p:tgtEl>
                                          <p:spTgt spid="1180689"/>
                                        </p:tgtEl>
                                        <p:attrNameLst>
                                          <p:attrName>ppt_y</p:attrName>
                                        </p:attrNameLst>
                                      </p:cBhvr>
                                      <p:tavLst>
                                        <p:tav tm="0">
                                          <p:val>
                                            <p:strVal val="#ppt_y"/>
                                          </p:val>
                                        </p:tav>
                                        <p:tav tm="100000">
                                          <p:val>
                                            <p:strVal val="#ppt_y"/>
                                          </p:val>
                                        </p:tav>
                                      </p:tavLst>
                                    </p:anim>
                                  </p:childTnLst>
                                </p:cTn>
                              </p:par>
                            </p:childTnLst>
                          </p:cTn>
                        </p:par>
                        <p:par>
                          <p:cTn id="79" fill="hold" nodeType="afterGroup">
                            <p:stCondLst>
                              <p:cond delay="37000"/>
                            </p:stCondLst>
                            <p:childTnLst>
                              <p:par>
                                <p:cTn id="80" presetID="2" presetClass="entr" presetSubtype="2" fill="hold" grpId="0" nodeType="afterEffect">
                                  <p:stCondLst>
                                    <p:cond delay="0"/>
                                  </p:stCondLst>
                                  <p:childTnLst>
                                    <p:set>
                                      <p:cBhvr>
                                        <p:cTn id="81" dur="1" fill="hold">
                                          <p:stCondLst>
                                            <p:cond delay="0"/>
                                          </p:stCondLst>
                                        </p:cTn>
                                        <p:tgtEl>
                                          <p:spTgt spid="1180693"/>
                                        </p:tgtEl>
                                        <p:attrNameLst>
                                          <p:attrName>style.visibility</p:attrName>
                                        </p:attrNameLst>
                                      </p:cBhvr>
                                      <p:to>
                                        <p:strVal val="visible"/>
                                      </p:to>
                                    </p:set>
                                    <p:anim calcmode="lin" valueType="num">
                                      <p:cBhvr additive="base">
                                        <p:cTn id="82" dur="3000" fill="hold"/>
                                        <p:tgtEl>
                                          <p:spTgt spid="1180693"/>
                                        </p:tgtEl>
                                        <p:attrNameLst>
                                          <p:attrName>ppt_x</p:attrName>
                                        </p:attrNameLst>
                                      </p:cBhvr>
                                      <p:tavLst>
                                        <p:tav tm="0">
                                          <p:val>
                                            <p:strVal val="1+#ppt_w/2"/>
                                          </p:val>
                                        </p:tav>
                                        <p:tav tm="100000">
                                          <p:val>
                                            <p:strVal val="#ppt_x"/>
                                          </p:val>
                                        </p:tav>
                                      </p:tavLst>
                                    </p:anim>
                                    <p:anim calcmode="lin" valueType="num">
                                      <p:cBhvr additive="base">
                                        <p:cTn id="83" dur="3000" fill="hold"/>
                                        <p:tgtEl>
                                          <p:spTgt spid="118069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0677" grpId="0" animBg="1"/>
      <p:bldP spid="1180678" grpId="0" animBg="1"/>
      <p:bldP spid="1180679" grpId="0" animBg="1"/>
      <p:bldP spid="1180680" grpId="0" animBg="1"/>
      <p:bldP spid="1180681" grpId="0" animBg="1"/>
      <p:bldP spid="1180682" grpId="0" animBg="1"/>
      <p:bldP spid="1180683" grpId="0" animBg="1"/>
      <p:bldP spid="1180684" grpId="0" animBg="1"/>
      <p:bldP spid="1180685" grpId="0" animBg="1"/>
      <p:bldP spid="1180686" grpId="0" animBg="1"/>
      <p:bldP spid="1180687" grpId="0" animBg="1"/>
      <p:bldP spid="1180688" grpId="0" animBg="1"/>
      <p:bldP spid="1180689" grpId="0" animBg="1"/>
      <p:bldP spid="1180691" grpId="0" animBg="1"/>
      <p:bldP spid="1180692" grpId="0" animBg="1"/>
      <p:bldP spid="118069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296863" y="412751"/>
            <a:ext cx="8229600" cy="868362"/>
          </a:xfrm>
        </p:spPr>
        <p:txBody>
          <a:bodyPr/>
          <a:lstStyle/>
          <a:p>
            <a:pPr eaLnBrk="1" hangingPunct="1"/>
            <a:r>
              <a:rPr lang="tr-TR" sz="2800" dirty="0" smtClean="0"/>
              <a:t>Tehlike Kaynaklarını Emniyete Alma</a:t>
            </a:r>
            <a:endParaRPr lang="en-US" sz="2800" dirty="0" smtClean="0"/>
          </a:p>
        </p:txBody>
      </p:sp>
      <p:sp>
        <p:nvSpPr>
          <p:cNvPr id="52227" name="Rectangle 3"/>
          <p:cNvSpPr>
            <a:spLocks noGrp="1" noChangeArrowheads="1"/>
          </p:cNvSpPr>
          <p:nvPr>
            <p:ph type="body" sz="half" idx="1"/>
          </p:nvPr>
        </p:nvSpPr>
        <p:spPr>
          <a:xfrm>
            <a:off x="612775" y="1027646"/>
            <a:ext cx="4135438" cy="431800"/>
          </a:xfrm>
        </p:spPr>
        <p:txBody>
          <a:bodyPr/>
          <a:lstStyle/>
          <a:p>
            <a:pPr eaLnBrk="1" hangingPunct="1">
              <a:buFont typeface="Wingdings" pitchFamily="2" charset="2"/>
              <a:buChar char="Ø"/>
            </a:pPr>
            <a:r>
              <a:rPr lang="tr-TR" b="1" dirty="0" smtClean="0"/>
              <a:t>Kapak içine alma</a:t>
            </a:r>
          </a:p>
          <a:p>
            <a:pPr eaLnBrk="1" hangingPunct="1">
              <a:buFont typeface="Wingdings" pitchFamily="2" charset="2"/>
              <a:buChar char="Ø"/>
            </a:pPr>
            <a:endParaRPr lang="en-US" b="1" dirty="0" smtClean="0"/>
          </a:p>
        </p:txBody>
      </p:sp>
      <p:pic>
        <p:nvPicPr>
          <p:cNvPr id="52228" name="Picture 7"/>
          <p:cNvPicPr>
            <a:picLocks noGrp="1" noChangeAspect="1" noChangeArrowheads="1"/>
          </p:cNvPicPr>
          <p:nvPr>
            <p:ph sz="quarter" idx="2"/>
          </p:nvPr>
        </p:nvPicPr>
        <p:blipFill>
          <a:blip r:embed="rId2" cstate="print">
            <a:extLst>
              <a:ext uri="{28A0092B-C50C-407E-A947-70E740481C1C}">
                <a14:useLocalDpi xmlns:a14="http://schemas.microsoft.com/office/drawing/2010/main" val="0"/>
              </a:ext>
            </a:extLst>
          </a:blip>
          <a:stretch>
            <a:fillRect/>
          </a:stretch>
        </p:blipFill>
        <p:spPr>
          <a:xfrm>
            <a:off x="612775" y="1504661"/>
            <a:ext cx="2742991" cy="2197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2229" name="Rectangle 5"/>
          <p:cNvSpPr>
            <a:spLocks noChangeArrowheads="1"/>
          </p:cNvSpPr>
          <p:nvPr/>
        </p:nvSpPr>
        <p:spPr bwMode="auto">
          <a:xfrm>
            <a:off x="5202648" y="1027646"/>
            <a:ext cx="3384550" cy="369332"/>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 typeface="Wingdings" pitchFamily="2" charset="2"/>
              <a:buChar char="Ø"/>
            </a:pPr>
            <a:r>
              <a:rPr lang="tr-TR" b="1" dirty="0">
                <a:solidFill>
                  <a:schemeClr val="tx2"/>
                </a:solidFill>
                <a:latin typeface="Calibri" pitchFamily="34" charset="0"/>
              </a:rPr>
              <a:t>Koruyucu içine alma</a:t>
            </a:r>
          </a:p>
        </p:txBody>
      </p:sp>
      <p:sp>
        <p:nvSpPr>
          <p:cNvPr id="52230" name="Rectangle 6"/>
          <p:cNvSpPr>
            <a:spLocks noChangeArrowheads="1"/>
          </p:cNvSpPr>
          <p:nvPr/>
        </p:nvSpPr>
        <p:spPr bwMode="auto">
          <a:xfrm>
            <a:off x="2826051" y="4060825"/>
            <a:ext cx="2592954" cy="369332"/>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Wingdings" pitchFamily="2" charset="2"/>
              <a:buChar char="Ø"/>
            </a:pPr>
            <a:r>
              <a:rPr lang="tr-TR" b="1" dirty="0">
                <a:solidFill>
                  <a:schemeClr val="tx2"/>
                </a:solidFill>
                <a:latin typeface="Calibri" pitchFamily="34" charset="0"/>
              </a:rPr>
              <a:t>Koruyucu ile çevreleme</a:t>
            </a:r>
            <a:endParaRPr lang="en-US" b="1" dirty="0">
              <a:solidFill>
                <a:schemeClr val="tx2"/>
              </a:solidFill>
              <a:latin typeface="Calibri" pitchFamily="34" charset="0"/>
            </a:endParaRPr>
          </a:p>
        </p:txBody>
      </p:sp>
      <p:pic>
        <p:nvPicPr>
          <p:cNvPr id="52231" name="Picture 9"/>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tretch>
            <a:fillRect/>
          </a:stretch>
        </p:blipFill>
        <p:spPr>
          <a:xfrm>
            <a:off x="2826051" y="4570806"/>
            <a:ext cx="3168650" cy="207841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22528" y="1397505"/>
            <a:ext cx="2160240" cy="230425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10" name="Resim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26213" y="1397505"/>
            <a:ext cx="2450910" cy="3648086"/>
          </a:xfrm>
          <a:prstGeom prst="rect">
            <a:avLst/>
          </a:prstGeom>
          <a:ln>
            <a:noFill/>
          </a:ln>
          <a:effectLst>
            <a:outerShdw blurRad="292100" dist="139700" dir="2700000" algn="tl" rotWithShape="0">
              <a:srgbClr val="333333">
                <a:alpha val="65000"/>
              </a:srgbClr>
            </a:outerShdw>
          </a:effectLst>
        </p:spPr>
      </p:pic>
      <p:sp>
        <p:nvSpPr>
          <p:cNvPr id="2" name="AutoShape 2" descr="data:image/jpeg;base64,/9j/4AAQSkZJRgABAQAAAQABAAD/2wCEAAkGBhQSEBQUExQWFRIVFhcVFxYVFxUUFRYVFRQXFBUUFRQXHSYeGRkkGhQUHy8gIycpLCwsFR4xNTAqNSYsLCkBCQoKDgwOGg8PGi0lHyQwLCo1MiwtKiwsLCwtLCwsLCwsLCksLCwuLCwsLCwsLC0sLCksLCwsLCwsLCwsLCwpLP/AABEIAOEA4QMBIgACEQEDEQH/xAAcAAEAAQUBAQAAAAAAAAAAAAAABgEDBAUHAgj/xABCEAABBAADBAgDBQYFAwUAAAABAAIDEQQhMQUSQVEGBxMiYXGBkTKhwSNCUmKxFDOSotHwY3KCwuEVFrIXJTVDo//EABsBAQADAQEBAQAAAAAAAAAAAAACAwQFAQYH/8QAMREAAgIBBAECAwcDBQAAAAAAAAECAxEEEiExQQVRImGBExQyQpGx8HGh0RUjweHx/9oADAMBAAIRAxEAPwDuKIiAIiIAiIgCIiAIiIAiIgCIiAIiIAiIgCIiAIiIAiIgCIiAIiIAiIgCIiAIiIAiIgCIiAIiIAiIgCIiAIixNpbUigZvyvDG8zxPIDUnwCdHqTbwjLVLXN9sdZrngjD1GwZdo8B0h/yR6Dzd8lBNodJZSbknkc7xe6/QXQWeWoinhcnUr9Lscd1jUV8z6DJTeXzPiNtF4+J98TvNdobNWfw6eOS2HQWWVuNt0hoNdYdJ3TeRB71EZq2DlLtGG6uuH4ZZ+mP+TtI6ZRdpIzdf3CRY3SCRk6s+a8xdMmCQMlbubw3mEHfttkd4Ad05DnqucbK204zStfkwOoBrbAsWc2g8Ftp54TI2R0lUwsrdI1vOz5rVsRj3Mm8fTLDk1bx5scov/wCs0H7YITE5sNhpnLhkSNTGAe7dZ340o3tba0EUQEJ7/dsk3oM6o5Arm+0ZyJDuk1l4aBRnGKXBOLb7PqzDYlsjA9jg9jhYc0hzSOYIyKuLmvUU6Q4KbevsxMezvT4Gl9eF162ulKokEREAREQBERAEREAREQBERAEREAREQBUJWt230hhwrN6V1X8LRm93g1v10XLOknTqfFW0fZQ/gac3D87uPkMvNU2XRr7N2k0FupfwrC9ybdI+sWGC2Q1NLpl+7afzOGvkPcLl+1tsSTv7SaTeOgs01o5NGgHktRi9pNbkM3fJafE4wuzJWXFl3fCOxv02gWK/in7m3mxJdkwgXWe82+8d0eWevgtczCOkdTczqTeTRzc68lZwGCdM8MaMyf7JW12hiWws7KLMDU/jd+I/QLbXTGCOLqNXZc/iZjOw0bMjb3ew9B/VZGzdpuhIkY0NBtmtajw5WCtLvk/36qQbPgHZENsuLMg4Nq3uA4/mB9KVm7PCMrj5Y2Ht6SJziIi8F13bvAageCksvTVwb3oHDyk+hCiAiG8KrQVbxEd3Rvw93gVspmuDcjL/AKcVG8e1KcXwVyism52DgHbVlkZERHuM3iZO8MzTQKz148FNdmdTODYGmYPmk+933MYTXBraNeqhfVdtPc2i1rxYlBYHSEOLXDvDdLeJqvZdzUJPLJJYLGCwTIY2xxMayNoprWgNaB4AK+iLwBERAEREAREQBERAEREAREQBEWLtLaUcEbpJXBrG6k/IAcSeSdHqTbwjJLqUE6UdZLY7jwtPfoZDmxv+UffPjp5qM9K+nUuLtjLjw/4fvPH5yOH5RlztRR0oF5jIF1EgZDUDx5BYbNQ5PbWfQaX0yNcftdT+n+f8GRjca+Rxkkc573auOZJ4Af0C12LcXZB9C9af8NZuuvhvLzVyPHs5vGd5OIpwvdcBzFlVxckQFbzxYrU/Cc93M6XnXNTr0jzmTK9T6qpLZWsI0csB3g0W51fCAbHHMVrS8jAv1LXVlz+98PvwWzbLCPhsGhnnd3ZN3qRl5La7Aga+ZpIFNJcBumiBnqTXdyAHitW1p4ORuUuTIkwAweH3QLmkA3jxBP3G+4HjZURLSSb1d5jNSjb+J7R+d8dG71NHxHXUAk+i1giq95hGt0xmVAdpVngzdI8Sls8PCPKo5WWaox1rr6+q3AYRA6tdxg9yXH9VtdibOZK1wfkYwbFNzBAuz4Aa+arKxsgO58LnsYNBxANeGRU64c5PLLE+Ea3Z+xpnkbpjAPBzWZe4Wbj9hytHwRPoG90VVZcCLUrjwjK+EVwypabpFgSHsAFN3BmTQs24/qFo24Rm3ZZGdiTyR4lj2MDXRuEhqxkwhx1PKx6r6Xa6xa+c/wBlzqx7rv8AsObfw0LjqY2Xnee6Lz87WeUcMt3Z4M5ERRAREQBERAEREAREQBERAEREBi7S2lHBG6SRwaxup/QAcSeS4z0o6USY2S3d2JvwR8B+Z3Nx58NB47rrP2wZMSIQe5ELI5yOF/JtD1KhE0lA50ayXN1FrlLZE+o9N0kKa/vFnfa+S/7L0cDnkMYHF7iA0BpdYunEHTurYYybD4QuicxuLxJqxu/YsLRutFDN7q1zq1jwzfs2D7YZT4gFkWbiWMB3ZHi9C51+i10jBBGCDcrsy496uJvjXitenoUTk67Wzul8jVuY9s4LxRPeoCwAboABZz9mcQL3q9FTDYgGQvLd9xytrv0aaKkuDjBAdRFgZHULowgmciUmaJuwnkcFsNm4UxbxOVsqgXGjoczxd8WXNSbDbPsWtHtbaTI3FpNuHAVl5qyVcOyKsl0afEwB8oB3jo2mtvN10CeZo+y2ODih7u81lHdOYGjro586Psta7FxyE5AEgCznWYIIojPh/qKycNsaaUdyPX/DDQLdvuAJ5OAAPJZXndhcl6w456JL0hmgjwtwBu87cjNVRbxus+HzVmHZrWSRU3dbXaAeG5QPqXWq7A6Cu3wJXjMgluuTTvON6aLKx+M7XFyuGTW7sbR4DP8AorUVGcxmYHAmvTitZtU26SR5G4ynBh4uPwtV+aQtYXA6A/PL6qPbZxjiHNOu+D/LQUpPB4kauXEOc6yePkPQLs3Vu8nZ8ZcbO9Jnx/eO1XHYpHSuY00GtFXVUNSSfALs3V4QdnREaOMpHl2z6+QWeZYiSIiKBIIiIAiIgCIiAIiIAiIgCoVVUKA+a+le1nOx+JcCc5pB6BxA+QWnxGLLgLOa9bXvt5b17R//AJlYchUY9YLpWNvs3OK2/JM1gdk2NjGACgKYe7lzsm6RrjId42RzokNFcCDQ9lrNnsJcQPwk8NAO9r4Wtp2BNVW/3eLbpwHZloZRugd5E8PBFrKyZDIgQMgRY8dTmpDhp1HJY5GnvtJHOg/+YUfe1k4TGey11vb2Z5rPJLcft7soHFvxVQ8zxXOnEuJ56knP1P8AfgtxtPE7zCPrXzWlhko+CTllnkFwebIK6LD0qbDhIrNvqt0VfdsWTwyC54CXOH91/f0WZisHIXM3cw7dAI/FeQPiqXLHRdGG5k26J7VfNPI5x1YIxWjd91O3fRedkiw534nuP0WTsjDxjCPbh3h0jIw9zhrv72evACvmvODkEcIDWlxb462c/LVWRksdnkqpJvgrjp6id4D6hRXbG0+0dk2jeZHHllypbzbO0GdgeDsrbqRnnmMuCi37SNQCT5fJQstS8k66Jy6QEklZDLjQ18/Bd06vf/jcPzLXOP8AqkcfquIR7Rlb8AI55ajyW42P0he2rFPGW81xjcPUcFQ7oPyXvSWr8p3Zk4Li0HvNqxxo6HyyOfgeSuLnfQTpA+bGObvPf9ke0L91xbuO+zG/qRb3+66Ip99GZpxeGEREPAiIgCIiAIiIAvEsoa0ucQGgEkk0AALJJ4Cl7UQ61u0/6XN2d6s3617PfG96aX4WgMLFdcWDbJutbNI0Gt9rWhp8WhzgSPQKV7E29Fi4hJC623RBFOaeThwK4jsTZobEyUt3nF7Rzpp7unzXS+heGLJTQoOY7erTuubu/q75q6VeI7jxtZwch6Q4AdpK4ZO333XHvH6qNSBd16a9CII4ZcQwuaR3iy95pLngHXMZu5rk/wD0xzpH9m0k1mG8n5exzXNrnKEtkztaimq6Cup48NfPBpsNHxN7oyJHjwtb7Zc8YPdAvno72KxMfs8xtJaSY+7d5U8tuq8M81hYeBxa6he73iRqBz8QrtzzmLMajGPwzRMZJt6J9VZFUcsvvZqOTQGOiDkdRqWnkeY8VTZWLcXUTYritpart1co8Ncm/S+lwuW+EsL2aNLJiyfHyVuORvG/1/v/AJWdisGAbAyVluGvQE+hKlHUNoy3aF1yafBbimAum5fPw0W62O6YM3g0lmYsZjLiRqD4rAbgH/hrzofqtpg8RIyPs95gYb8TnrojlY/ArrrjJc+TK6N7UGGxIc7908GOTydlaxdsmbCzO3XF0RNteM2lp0zVXRsrMk+Q+pXqPE7jaG8QNA4jTkqqppR22fudLUUSlZ9pp88/J4LHbF4DnZmrReWSXeVeC9LDPtndp/AngK1PHYviM1dQBRTwWSjvWGbTo1t9+Dk7WMNJcwtIddEEh3DO7Cl2E62XX9rACObHEH2dkfcLnjRWXBe1ZG6ceEzJP0/T28zjyd02J0lgxTbifbhmWHuvb5t5eIsLar57wuJfG9r2OLXtNhwyIK7J0O6TDGQ2aEzKEjR8ngcj8iCt9Go+04fZ856h6a9N8cOY/sSBERajkFCUBVnHYNssb43i2PBaRpkfFQbEQ4zZZ3oyZ8GPuu1YPGs2+Yy5gKuc9nLXBoppVvCliXhPz9fc6AihUXWlBukujkDuAG66zWl2KzUW2r1kYqUnsyIWcA0Bzq8Xu+gCrlqK4rs01emaix424/qddLlg4nbOHaCHzRDgQXt9iLXEcTteaQ2+Rzz+Yl36rFEpu7VL1i8I6MPQpfmn/YlG28fh4MWxmF3DhjumQgPcIi55D9wCrAbmG51oOSk2A6wMFE2miY3q4saLrSu8KHh4rl7jaoVD77N9mn/QquOX8/mTfpT1itxMD4Y4i1rqtzyLoODsmt00HFQpkz43b8RAdmM+INZH2teQizSulKW5nRh6fTCt1Jcd/UxsZPNKKeG0TvHdDRnzVzBPbACe8HuaW5HIg1YIPCrV1Wcc3utposWSRZJuqB8s/dSVrlwzHqPToRhmGSzFK2hUVuDgQbIG4CO7Q581mNxJJJ3GgcARdevH1WBEH50Kv2V0Mep/aNcLBRVpItqTUmZhmP5R5NCx5nycHZedL0I/Ep2A81H7efubnoKmvwfq/wD0wnbxOZHursTWjU2fC1kiEDgF6AUZWtkqtAoPPH8/Q89tyaf0TePJe6RVG7Y/LLccdXzKuIiZySjFRWEECFEJBVIVEXgC3nQ3bJw2Ljdfccezfy3XGr9DR9Fo0KlGTi00VXVq2twfk+iEXLv++pfxIun95ifEf6fadTVHBVVjHYjs4nv/AAsc7+FpP0WowpZeDifS3GRDHS9nEBCHbtCwCRk52Ry711XILTtkB0V6Y7xJPHVYj8LRtq4bkpvPR95XCymCS+Jf3MhUVIb+98lcLMr4KBsjLKyeFRVXqSOj6A+hFheEjb4Todi5ACIXAHi4hoo8cytrD1dS/wD2TRR+Flx9hS3/AEVxZxGDbbjvxfZHVwIGbCW3yNX4LdRgbobu94EW7JrjXMNsrqVaWuUVI+T1Xq2prslXwsfzyQbbPQhsWHdJHK6RzKLgW7o3TkS3nRpRGl26KAOtrg0BzS0isyDqLJs+y43tTAmGaSM6scW+YByPqKKo1VKracejo+ka2eoUo2PLXP0MRVCIsZ2yiqiogKlUReXyAaqUYuTxFZZCc4wjuk8JHpFY/ahYHEgH3VkY0nw09M69VJ1yTw0Z3q6sJp5M1UJWO55Ol+B4XxtU7EnX3556rzaHqH+VF8zDmvYWPHCAeavLxpFlU5PO49WlryXKhevME3Yke7VCclaMy33QjY5xWMY0i42faSct1psN9TQ91OMHJ4Ml+rjXByfgkP8A2HJy+aLqCLpfdoHyP3+33MTCbWile9jJGuewkOaDmCDR86OWXHJY3Sp9YLEH/Cd8xShvTKKXZ+LZjIG70T3HtGCgA8tp48A8C/8AM2+Klm3JhNs6V7PhfAXDnW7vZjmtdsMQyvKMlL/3Fn3RxVy8Fe3aryvnD9HXRRbXC4lhwksbviDmyMP8rh6g/JapVa5TjLaRnDel9GUXp77rwy9OC8oolhLurbaG5iXRnSVn8zMx8t5T1xqxnQ53X0C5DsTF9liYn3W69t+RNH5ErrOJJ1JF3wAHlnRK6uilmLifHeuVbblNeV+xdglzFfLMfyivcrn/AFjYUNxQkGkjAfVndPy3VM+3FgmiPG/9x+ijfWFuvhie37ry3+Jt/wC1W6uOa2ZvSLdmpivfKIIiEqlrjH3JVUS0Q8bCwrzz7zuXBZhKwWAm6yF+q6np8ow3OTxx/Pn+nZxPVU57Ix5eX/MdfV9F4R2QT8VVkaGtr2BVUAFbOWQOSofFZLGpTbXRZW9sUmuf55LnajmvHa+C8F4XjtFBRPJXY8l7tChnWOZF5DhdXmpbCtaj2ZfdOrZkKy44ABopx0K2Xs6SIuxZj7UvIa2SQsG4A2u7YGZJ1Uqkpy2ohrHOmv7STIbsTYE+LfuwsLq+J2jG3xc45Dy18F27oj0WZgYNwd6R3ekf+J1aDk0cB/VbLZ+AihYGwsaxmoDAAM+OWvmspdCFSjyfO3aiVvD6CIitMxCts9KsLi2mBnfN3bvs2jc7xIJzOh4KFxdIpooewM7WQHepre+8NLjbS6rAN6DmprL1W4Z875HufTjbY492JrNKrdGfrredraYDoHgotIGuPOS5D/NY+S8beMIsi4o4uZGkmsxZq8sgdaXq1uOmuxBh8fIGgBjx2jQ0UAHEigBkKLStMuJbDZJo+60NzupUmFRVVFUbQiFebXobK2uhz9KoA1pdJZ3WktZZzoWCdFzoOQuWiq2VWdpzdXpK9Vt3vr2JdiOm7Qfs4ifGQ/7W/wBVpdqdIpZ27ryNy7DWgAXnx1481qS9eTKpTusnw2Qq0umoeYR59y5aWrBmVszqpQL5alIyS5eTIsYzLwXqagZZ6syXTK0ZVTD4dzzusaXOPBoLj7BSfZnVpjJqJjETecp3T/CLKsjW30YbNYl2yLGVeTa6xs3qeibnNK5/gwBg9zZUr2b0QwkFdnAwEfecN53u61fHTvyYLNevHJxDZvRbEz/uoZHDnW63+J1BSvZvU/O6jNIyIcQ25HfRvzXXAFVXqmK7Mc9VOXXBzbaHUvE6Kop5Gy/ieGlh8C1oBHnfuuf7R6AYvCPuSMlgP7xnfZQ4kjNv+oBfRKoQpuCxhFcLWpKT5wfPAAqzoFqsXi3yuIbk3291vOnB7PETMB1mkGQoVvk19Fj7HwzQAXA6WMviN5kqmmpVr5mvW6yWps468Ex6ntuzCV+EkcXR7m/HvEncLSAWtPBpDrrSx4rrC5x1e7LccdPMRQjYIstC9xDiPQN/mC6OtCOcERF6AiIgIZ1k7B7WETtFvhu61MZ19iL9SuVlfQr2AggiwRRB0IOoXFul3R44TEFoB7J3ejP5fw+YOXtzXP1dX50fSejatLNMv6o0aoiLnn0+TySrfaZrzPLSxhLqfD9VbGGTn3ahKWC8Jsl5dMsXeV3C4V8jwyNrnvdkGtBcTxyA8irVWc+WqeCpmXkyKVbN6r8bLRcxsQ5yGj/C2ypZsvqcibRnmc88WsAY33Nn9FfGlvwYbNdFeTk5ctns3o1icQfsoZHj8W6Q3+M0Pmu4bN6G4SD93Ay/xOG+7+J1lbkBXRo9zFPWt9I5FszqfxD6M0jIhyFyO+VN+ZUt2Z1WYOKi8Omd/iOpv8DaHvamKK1VxXgyyvnLtmPg9nxxDdjjYwcmNDR8lkIisKQiIgCIiAIiIDh/Wp0dkixbpWscYZTvhwBIDz8bSRobsi+By0Xrop0fxeLY1jYuzi4zyAgV+UavPll4hduReLgPkwNibHZhYWxR6DMuPxPcfie48Sf+OCz0RegIiIAiIgC123dhx4qExyebXDVruBH9FsUXjWeGexk4vK7OJbf6Iz4UkuYXRjSRotpHM18Pqo6/EcBmV9HUrEeAjaS5sbA46kNaCfMgLI9JHOUdmPrFu3a0fOuK2ZMxjZHxPaxx3Wuc0gOdrQvVS6DqjxLsO57nsbLuktireJIGTXPBAaT6rrOP2VFOAJo2SBp3gHtDqPMWstWxpijDPWWSPlDGPkY8seCx7SWuaRRBGRBB4qb9V8f/ALnB4CQ//i/+q6J086t48fuyMLYsQ2gXkEh7R914HEcDnpSt9DOrUYOYTyS78gBADRusbvCibObjV8tV7KHKwiMLfhlufLJwiIrjKEREAREQBERAEREAREQBERAEREAREQBERAEREAREQBERAEREAREQBERAEREAREQBERAEREAREQBERAEREAREQBERAEREAREQBERAEREAREQBERAEREAREQBERAEREAREQBERAEREAREQBERA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3" name="AutoShape 4" descr="data:image/jpeg;base64,/9j/4AAQSkZJRgABAQAAAQABAAD/2wCEAAkGBhQSEBQUExQWFRIVFhcVFxYVFxUUFRYVFRQXFBUUFRQXHSYeGRkkGhQUHy8gIycpLCwsFR4xNTAqNSYsLCkBCQoKDgwOGg8PGi0lHyQwLCo1MiwtKiwsLCwtLCwsLCwsLCksLCwuLCwsLCwsLC0sLCksLCwsLCwsLCwsLCwpLP/AABEIAOEA4QMBIgACEQEDEQH/xAAcAAEAAQUBAQAAAAAAAAAAAAAABgEDBAUHAgj/xABCEAABBAADBAgDBQYFAwUAAAABAAIDEQQhMQUSQVEGBxMiYXGBkTKhwSNCUmKxFDOSotHwY3KCwuEVFrIXJTVDo//EABsBAQADAQEBAQAAAAAAAAAAAAACAwQFAQYH/8QAMREAAgIBBAECAwcDBQAAAAAAAAECAxEEEiExQQVRImGBExQyQpGx8HGh0RUjweHx/9oADAMBAAIRAxEAPwDuKIiAIiIAiIgCIiAIiIAiIgCIiAIiIAiIgCIiAIiIAiIgCIiAIiIAiIgCIiAIiIAiIgCIiAIiIAiIgCIiAIixNpbUigZvyvDG8zxPIDUnwCdHqTbwjLVLXN9sdZrngjD1GwZdo8B0h/yR6Dzd8lBNodJZSbknkc7xe6/QXQWeWoinhcnUr9Lscd1jUV8z6DJTeXzPiNtF4+J98TvNdobNWfw6eOS2HQWWVuNt0hoNdYdJ3TeRB71EZq2DlLtGG6uuH4ZZ+mP+TtI6ZRdpIzdf3CRY3SCRk6s+a8xdMmCQMlbubw3mEHfttkd4Ad05DnqucbK204zStfkwOoBrbAsWc2g8Ftp54TI2R0lUwsrdI1vOz5rVsRj3Mm8fTLDk1bx5scov/wCs0H7YITE5sNhpnLhkSNTGAe7dZ340o3tba0EUQEJ7/dsk3oM6o5Arm+0ZyJDuk1l4aBRnGKXBOLb7PqzDYlsjA9jg9jhYc0hzSOYIyKuLmvUU6Q4KbevsxMezvT4Gl9eF162ulKokEREAREQBERAEREAREQBERAEREAREQBUJWt230hhwrN6V1X8LRm93g1v10XLOknTqfFW0fZQ/gac3D87uPkMvNU2XRr7N2k0FupfwrC9ybdI+sWGC2Q1NLpl+7afzOGvkPcLl+1tsSTv7SaTeOgs01o5NGgHktRi9pNbkM3fJafE4wuzJWXFl3fCOxv02gWK/in7m3mxJdkwgXWe82+8d0eWevgtczCOkdTczqTeTRzc68lZwGCdM8MaMyf7JW12hiWws7KLMDU/jd+I/QLbXTGCOLqNXZc/iZjOw0bMjb3ew9B/VZGzdpuhIkY0NBtmtajw5WCtLvk/36qQbPgHZENsuLMg4Nq3uA4/mB9KVm7PCMrj5Y2Ht6SJziIi8F13bvAageCksvTVwb3oHDyk+hCiAiG8KrQVbxEd3Rvw93gVspmuDcjL/AKcVG8e1KcXwVyism52DgHbVlkZERHuM3iZO8MzTQKz148FNdmdTODYGmYPmk+933MYTXBraNeqhfVdtPc2i1rxYlBYHSEOLXDvDdLeJqvZdzUJPLJJYLGCwTIY2xxMayNoprWgNaB4AK+iLwBERAEREAREQBERAEREAREQBEWLtLaUcEbpJXBrG6k/IAcSeSdHqTbwjJLqUE6UdZLY7jwtPfoZDmxv+UffPjp5qM9K+nUuLtjLjw/4fvPH5yOH5RlztRR0oF5jIF1EgZDUDx5BYbNQ5PbWfQaX0yNcftdT+n+f8GRjca+Rxkkc573auOZJ4Af0C12LcXZB9C9af8NZuuvhvLzVyPHs5vGd5OIpwvdcBzFlVxckQFbzxYrU/Cc93M6XnXNTr0jzmTK9T6qpLZWsI0csB3g0W51fCAbHHMVrS8jAv1LXVlz+98PvwWzbLCPhsGhnnd3ZN3qRl5La7Aga+ZpIFNJcBumiBnqTXdyAHitW1p4ORuUuTIkwAweH3QLmkA3jxBP3G+4HjZURLSSb1d5jNSjb+J7R+d8dG71NHxHXUAk+i1giq95hGt0xmVAdpVngzdI8Sls8PCPKo5WWaox1rr6+q3AYRA6tdxg9yXH9VtdibOZK1wfkYwbFNzBAuz4Aa+arKxsgO58LnsYNBxANeGRU64c5PLLE+Ea3Z+xpnkbpjAPBzWZe4Wbj9hytHwRPoG90VVZcCLUrjwjK+EVwypabpFgSHsAFN3BmTQs24/qFo24Rm3ZZGdiTyR4lj2MDXRuEhqxkwhx1PKx6r6Xa6xa+c/wBlzqx7rv8AsObfw0LjqY2Xnee6Lz87WeUcMt3Z4M5ERRAREQBERAEREAREQBERAEREBi7S2lHBG6SRwaxup/QAcSeS4z0o6USY2S3d2JvwR8B+Z3Nx58NB47rrP2wZMSIQe5ELI5yOF/JtD1KhE0lA50ayXN1FrlLZE+o9N0kKa/vFnfa+S/7L0cDnkMYHF7iA0BpdYunEHTurYYybD4QuicxuLxJqxu/YsLRutFDN7q1zq1jwzfs2D7YZT4gFkWbiWMB3ZHi9C51+i10jBBGCDcrsy496uJvjXitenoUTk67Wzul8jVuY9s4LxRPeoCwAboABZz9mcQL3q9FTDYgGQvLd9xytrv0aaKkuDjBAdRFgZHULowgmciUmaJuwnkcFsNm4UxbxOVsqgXGjoczxd8WXNSbDbPsWtHtbaTI3FpNuHAVl5qyVcOyKsl0afEwB8oB3jo2mtvN10CeZo+y2ODih7u81lHdOYGjro586Psta7FxyE5AEgCznWYIIojPh/qKycNsaaUdyPX/DDQLdvuAJ5OAAPJZXndhcl6w456JL0hmgjwtwBu87cjNVRbxus+HzVmHZrWSRU3dbXaAeG5QPqXWq7A6Cu3wJXjMgluuTTvON6aLKx+M7XFyuGTW7sbR4DP8AorUVGcxmYHAmvTitZtU26SR5G4ynBh4uPwtV+aQtYXA6A/PL6qPbZxjiHNOu+D/LQUpPB4kauXEOc6yePkPQLs3Vu8nZ8ZcbO9Jnx/eO1XHYpHSuY00GtFXVUNSSfALs3V4QdnREaOMpHl2z6+QWeZYiSIiKBIIiIAiIgCIiAIiIAiIgCoVVUKA+a+le1nOx+JcCc5pB6BxA+QWnxGLLgLOa9bXvt5b17R//AJlYchUY9YLpWNvs3OK2/JM1gdk2NjGACgKYe7lzsm6RrjId42RzokNFcCDQ9lrNnsJcQPwk8NAO9r4Wtp2BNVW/3eLbpwHZloZRugd5E8PBFrKyZDIgQMgRY8dTmpDhp1HJY5GnvtJHOg/+YUfe1k4TGey11vb2Z5rPJLcft7soHFvxVQ8zxXOnEuJ56knP1P8AfgtxtPE7zCPrXzWlhko+CTllnkFwebIK6LD0qbDhIrNvqt0VfdsWTwyC54CXOH91/f0WZisHIXM3cw7dAI/FeQPiqXLHRdGG5k26J7VfNPI5x1YIxWjd91O3fRedkiw534nuP0WTsjDxjCPbh3h0jIw9zhrv72evACvmvODkEcIDWlxb462c/LVWRksdnkqpJvgrjp6id4D6hRXbG0+0dk2jeZHHllypbzbO0GdgeDsrbqRnnmMuCi37SNQCT5fJQstS8k66Jy6QEklZDLjQ18/Bd06vf/jcPzLXOP8AqkcfquIR7Rlb8AI55ajyW42P0he2rFPGW81xjcPUcFQ7oPyXvSWr8p3Zk4Li0HvNqxxo6HyyOfgeSuLnfQTpA+bGObvPf9ke0L91xbuO+zG/qRb3+66Ip99GZpxeGEREPAiIgCIiAIiIAvEsoa0ucQGgEkk0AALJJ4Cl7UQ61u0/6XN2d6s3617PfG96aX4WgMLFdcWDbJutbNI0Gt9rWhp8WhzgSPQKV7E29Fi4hJC623RBFOaeThwK4jsTZobEyUt3nF7Rzpp7unzXS+heGLJTQoOY7erTuubu/q75q6VeI7jxtZwch6Q4AdpK4ZO333XHvH6qNSBd16a9CII4ZcQwuaR3iy95pLngHXMZu5rk/wD0xzpH9m0k1mG8n5exzXNrnKEtkztaimq6Cup48NfPBpsNHxN7oyJHjwtb7Zc8YPdAvno72KxMfs8xtJaSY+7d5U8tuq8M81hYeBxa6he73iRqBz8QrtzzmLMajGPwzRMZJt6J9VZFUcsvvZqOTQGOiDkdRqWnkeY8VTZWLcXUTYritpart1co8Ncm/S+lwuW+EsL2aNLJiyfHyVuORvG/1/v/AJWdisGAbAyVluGvQE+hKlHUNoy3aF1yafBbimAum5fPw0W62O6YM3g0lmYsZjLiRqD4rAbgH/hrzofqtpg8RIyPs95gYb8TnrojlY/ArrrjJc+TK6N7UGGxIc7908GOTydlaxdsmbCzO3XF0RNteM2lp0zVXRsrMk+Q+pXqPE7jaG8QNA4jTkqqppR22fudLUUSlZ9pp88/J4LHbF4DnZmrReWSXeVeC9LDPtndp/AngK1PHYviM1dQBRTwWSjvWGbTo1t9+Dk7WMNJcwtIddEEh3DO7Cl2E62XX9rACObHEH2dkfcLnjRWXBe1ZG6ceEzJP0/T28zjyd02J0lgxTbifbhmWHuvb5t5eIsLar57wuJfG9r2OLXtNhwyIK7J0O6TDGQ2aEzKEjR8ngcj8iCt9Go+04fZ856h6a9N8cOY/sSBERajkFCUBVnHYNssb43i2PBaRpkfFQbEQ4zZZ3oyZ8GPuu1YPGs2+Yy5gKuc9nLXBoppVvCliXhPz9fc6AihUXWlBukujkDuAG66zWl2KzUW2r1kYqUnsyIWcA0Bzq8Xu+gCrlqK4rs01emaix424/qddLlg4nbOHaCHzRDgQXt9iLXEcTteaQ2+Rzz+Yl36rFEpu7VL1i8I6MPQpfmn/YlG28fh4MWxmF3DhjumQgPcIi55D9wCrAbmG51oOSk2A6wMFE2miY3q4saLrSu8KHh4rl7jaoVD77N9mn/QquOX8/mTfpT1itxMD4Y4i1rqtzyLoODsmt00HFQpkz43b8RAdmM+INZH2teQizSulKW5nRh6fTCt1Jcd/UxsZPNKKeG0TvHdDRnzVzBPbACe8HuaW5HIg1YIPCrV1Wcc3utposWSRZJuqB8s/dSVrlwzHqPToRhmGSzFK2hUVuDgQbIG4CO7Q581mNxJJJ3GgcARdevH1WBEH50Kv2V0Mep/aNcLBRVpItqTUmZhmP5R5NCx5nycHZedL0I/Ep2A81H7efubnoKmvwfq/wD0wnbxOZHursTWjU2fC1kiEDgF6AUZWtkqtAoPPH8/Q89tyaf0TePJe6RVG7Y/LLccdXzKuIiZySjFRWEECFEJBVIVEXgC3nQ3bJw2Ljdfccezfy3XGr9DR9Fo0KlGTi00VXVq2twfk+iEXLv++pfxIun95ifEf6fadTVHBVVjHYjs4nv/AAsc7+FpP0WowpZeDifS3GRDHS9nEBCHbtCwCRk52Ry711XILTtkB0V6Y7xJPHVYj8LRtq4bkpvPR95XCymCS+Jf3MhUVIb+98lcLMr4KBsjLKyeFRVXqSOj6A+hFheEjb4Todi5ACIXAHi4hoo8cytrD1dS/wD2TRR+Flx9hS3/AEVxZxGDbbjvxfZHVwIGbCW3yNX4LdRgbobu94EW7JrjXMNsrqVaWuUVI+T1Xq2prslXwsfzyQbbPQhsWHdJHK6RzKLgW7o3TkS3nRpRGl26KAOtrg0BzS0isyDqLJs+y43tTAmGaSM6scW+YByPqKKo1VKracejo+ka2eoUo2PLXP0MRVCIsZ2yiqiogKlUReXyAaqUYuTxFZZCc4wjuk8JHpFY/ahYHEgH3VkY0nw09M69VJ1yTw0Z3q6sJp5M1UJWO55Ol+B4XxtU7EnX3556rzaHqH+VF8zDmvYWPHCAeavLxpFlU5PO49WlryXKhevME3Yke7VCclaMy33QjY5xWMY0i42faSct1psN9TQ91OMHJ4Ml+rjXByfgkP8A2HJy+aLqCLpfdoHyP3+33MTCbWile9jJGuewkOaDmCDR86OWXHJY3Sp9YLEH/Cd8xShvTKKXZ+LZjIG70T3HtGCgA8tp48A8C/8AM2+Klm3JhNs6V7PhfAXDnW7vZjmtdsMQyvKMlL/3Fn3RxVy8Fe3aryvnD9HXRRbXC4lhwksbviDmyMP8rh6g/JapVa5TjLaRnDel9GUXp77rwy9OC8oolhLurbaG5iXRnSVn8zMx8t5T1xqxnQ53X0C5DsTF9liYn3W69t+RNH5ErrOJJ1JF3wAHlnRK6uilmLifHeuVbblNeV+xdglzFfLMfyivcrn/AFjYUNxQkGkjAfVndPy3VM+3FgmiPG/9x+ijfWFuvhie37ry3+Jt/wC1W6uOa2ZvSLdmpivfKIIiEqlrjH3JVUS0Q8bCwrzz7zuXBZhKwWAm6yF+q6np8ow3OTxx/Pn+nZxPVU57Ix5eX/MdfV9F4R2QT8VVkaGtr2BVUAFbOWQOSofFZLGpTbXRZW9sUmuf55LnajmvHa+C8F4XjtFBRPJXY8l7tChnWOZF5DhdXmpbCtaj2ZfdOrZkKy44ABopx0K2Xs6SIuxZj7UvIa2SQsG4A2u7YGZJ1Uqkpy2ohrHOmv7STIbsTYE+LfuwsLq+J2jG3xc45Dy18F27oj0WZgYNwd6R3ekf+J1aDk0cB/VbLZ+AihYGwsaxmoDAAM+OWvmspdCFSjyfO3aiVvD6CIitMxCts9KsLi2mBnfN3bvs2jc7xIJzOh4KFxdIpooewM7WQHepre+8NLjbS6rAN6DmprL1W4Z875HufTjbY492JrNKrdGfrredraYDoHgotIGuPOS5D/NY+S8beMIsi4o4uZGkmsxZq8sgdaXq1uOmuxBh8fIGgBjx2jQ0UAHEigBkKLStMuJbDZJo+60NzupUmFRVVFUbQiFebXobK2uhz9KoA1pdJZ3WktZZzoWCdFzoOQuWiq2VWdpzdXpK9Vt3vr2JdiOm7Qfs4ifGQ/7W/wBVpdqdIpZ27ryNy7DWgAXnx1481qS9eTKpTusnw2Qq0umoeYR59y5aWrBmVszqpQL5alIyS5eTIsYzLwXqagZZ6syXTK0ZVTD4dzzusaXOPBoLj7BSfZnVpjJqJjETecp3T/CLKsjW30YbNYl2yLGVeTa6xs3qeibnNK5/gwBg9zZUr2b0QwkFdnAwEfecN53u61fHTvyYLNevHJxDZvRbEz/uoZHDnW63+J1BSvZvU/O6jNIyIcQ25HfRvzXXAFVXqmK7Mc9VOXXBzbaHUvE6Kop5Gy/ieGlh8C1oBHnfuuf7R6AYvCPuSMlgP7xnfZQ4kjNv+oBfRKoQpuCxhFcLWpKT5wfPAAqzoFqsXi3yuIbk3291vOnB7PETMB1mkGQoVvk19Fj7HwzQAXA6WMviN5kqmmpVr5mvW6yWps468Ex6ntuzCV+EkcXR7m/HvEncLSAWtPBpDrrSx4rrC5x1e7LccdPMRQjYIstC9xDiPQN/mC6OtCOcERF6AiIgIZ1k7B7WETtFvhu61MZ19iL9SuVlfQr2AggiwRRB0IOoXFul3R44TEFoB7J3ejP5fw+YOXtzXP1dX50fSejatLNMv6o0aoiLnn0+TySrfaZrzPLSxhLqfD9VbGGTn3ahKWC8Jsl5dMsXeV3C4V8jwyNrnvdkGtBcTxyA8irVWc+WqeCpmXkyKVbN6r8bLRcxsQ5yGj/C2ypZsvqcibRnmc88WsAY33Nn9FfGlvwYbNdFeTk5ctns3o1icQfsoZHj8W6Q3+M0Pmu4bN6G4SD93Ay/xOG+7+J1lbkBXRo9zFPWt9I5FszqfxD6M0jIhyFyO+VN+ZUt2Z1WYOKi8Omd/iOpv8DaHvamKK1VxXgyyvnLtmPg9nxxDdjjYwcmNDR8lkIisKQiIgCIiAIiIDh/Wp0dkixbpWscYZTvhwBIDz8bSRobsi+By0Xrop0fxeLY1jYuzi4zyAgV+UavPll4hduReLgPkwNibHZhYWxR6DMuPxPcfie48Sf+OCz0RegIiIAiIgC123dhx4qExyebXDVruBH9FsUXjWeGexk4vK7OJbf6Iz4UkuYXRjSRotpHM18Pqo6/EcBmV9HUrEeAjaS5sbA46kNaCfMgLI9JHOUdmPrFu3a0fOuK2ZMxjZHxPaxx3Wuc0gOdrQvVS6DqjxLsO57nsbLuktireJIGTXPBAaT6rrOP2VFOAJo2SBp3gHtDqPMWstWxpijDPWWSPlDGPkY8seCx7SWuaRRBGRBB4qb9V8f/ALnB4CQ//i/+q6J086t48fuyMLYsQ2gXkEh7R914HEcDnpSt9DOrUYOYTyS78gBADRusbvCibObjV8tV7KHKwiMLfhlufLJwiIrjKEREAREQBERAEREAREQBERAEREAREQBERAEREAREQBERAEREAREQBERAEREAREQBERAEREAREQBERAEREAREQBERAEREAREQBERAEREAREQBERAEREAREQBERAEREAREQBERAEREAREQBERAf//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6" name="Resim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3047" y="4060825"/>
            <a:ext cx="1773054" cy="2588400"/>
          </a:xfrm>
          <a:prstGeom prst="rect">
            <a:avLst/>
          </a:prstGeom>
        </p:spPr>
      </p:pic>
    </p:spTree>
    <p:extLst>
      <p:ext uri="{BB962C8B-B14F-4D97-AF65-F5344CB8AC3E}">
        <p14:creationId xmlns:p14="http://schemas.microsoft.com/office/powerpoint/2010/main" val="1111206091"/>
      </p:ext>
    </p:extLst>
  </p:cSld>
  <p:clrMapOvr>
    <a:masterClrMapping/>
  </p:clrMapOvr>
  <p:transition advClick="0">
    <p:rand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3"/>
          <p:cNvSpPr>
            <a:spLocks noGrp="1" noChangeArrowheads="1"/>
          </p:cNvSpPr>
          <p:nvPr>
            <p:ph type="body" sz="half" idx="1"/>
          </p:nvPr>
        </p:nvSpPr>
        <p:spPr>
          <a:xfrm>
            <a:off x="396875" y="436563"/>
            <a:ext cx="8207375" cy="936625"/>
          </a:xfrm>
        </p:spPr>
        <p:txBody>
          <a:bodyPr/>
          <a:lstStyle/>
          <a:p>
            <a:pPr eaLnBrk="1" hangingPunct="1"/>
            <a:r>
              <a:rPr lang="tr-TR" sz="2000" dirty="0" smtClean="0"/>
              <a:t>Kavrama ve Kilitleme</a:t>
            </a:r>
          </a:p>
          <a:p>
            <a:pPr lvl="1" eaLnBrk="1" hangingPunct="1"/>
            <a:r>
              <a:rPr lang="tr-TR" sz="1800" dirty="0" smtClean="0">
                <a:solidFill>
                  <a:srgbClr val="0066FF"/>
                </a:solidFill>
              </a:rPr>
              <a:t>Örneğin eksantrik bir preste, kalıp çalışırken koruyucu kafesinde aşağıya inmesi</a:t>
            </a:r>
            <a:endParaRPr lang="en-US" sz="1800" dirty="0" smtClean="0">
              <a:solidFill>
                <a:srgbClr val="0066FF"/>
              </a:solidFill>
            </a:endParaRPr>
          </a:p>
        </p:txBody>
      </p:sp>
      <p:sp>
        <p:nvSpPr>
          <p:cNvPr id="53251" name="AutoShape 4"/>
          <p:cNvSpPr>
            <a:spLocks noChangeArrowheads="1"/>
          </p:cNvSpPr>
          <p:nvPr/>
        </p:nvSpPr>
        <p:spPr bwMode="auto">
          <a:xfrm>
            <a:off x="3203575" y="1628775"/>
            <a:ext cx="2595563" cy="503238"/>
          </a:xfrm>
          <a:prstGeom prst="flowChartTerminator">
            <a:avLst/>
          </a:prstGeom>
          <a:solidFill>
            <a:srgbClr val="C0C0C0"/>
          </a:solidFill>
          <a:ln>
            <a:noFill/>
          </a:ln>
          <a:effectLst/>
          <a:extLs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b="1">
                <a:latin typeface="Comic Sans MS" pitchFamily="66" charset="0"/>
              </a:rPr>
              <a:t>Koruma Sistemleri</a:t>
            </a:r>
            <a:endParaRPr lang="en-US" b="1">
              <a:latin typeface="Comic Sans MS" pitchFamily="66" charset="0"/>
            </a:endParaRPr>
          </a:p>
        </p:txBody>
      </p:sp>
      <p:sp>
        <p:nvSpPr>
          <p:cNvPr id="53252" name="AutoShape 5"/>
          <p:cNvSpPr>
            <a:spLocks noChangeArrowheads="1"/>
          </p:cNvSpPr>
          <p:nvPr/>
        </p:nvSpPr>
        <p:spPr bwMode="auto">
          <a:xfrm>
            <a:off x="1042988" y="3357563"/>
            <a:ext cx="2592387" cy="647700"/>
          </a:xfrm>
          <a:prstGeom prst="roundRect">
            <a:avLst>
              <a:gd name="adj" fmla="val 16667"/>
            </a:avLst>
          </a:prstGeom>
          <a:solidFill>
            <a:srgbClr val="FFFF99"/>
          </a:solidFill>
          <a:ln>
            <a:noFill/>
          </a:ln>
          <a:effectLst/>
          <a:extLst>
            <a:ext uri="{91240B29-F687-4F45-9708-019B960494DF}">
              <a14:hiddenLine xmlns:a14="http://schemas.microsoft.com/office/drawing/2010/main" w="381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atin typeface="Comic Sans MS" pitchFamily="66" charset="0"/>
              </a:rPr>
              <a:t>Yere Bağlayan </a:t>
            </a:r>
          </a:p>
          <a:p>
            <a:pPr algn="ctr"/>
            <a:r>
              <a:rPr lang="tr-TR">
                <a:latin typeface="Comic Sans MS" pitchFamily="66" charset="0"/>
              </a:rPr>
              <a:t>Koruyucu  Donanımlar</a:t>
            </a:r>
            <a:endParaRPr lang="en-US">
              <a:latin typeface="Comic Sans MS" pitchFamily="66" charset="0"/>
            </a:endParaRPr>
          </a:p>
        </p:txBody>
      </p:sp>
      <p:sp>
        <p:nvSpPr>
          <p:cNvPr id="53253" name="AutoShape 7"/>
          <p:cNvSpPr>
            <a:spLocks noChangeArrowheads="1"/>
          </p:cNvSpPr>
          <p:nvPr/>
        </p:nvSpPr>
        <p:spPr bwMode="auto">
          <a:xfrm>
            <a:off x="6011863" y="3357563"/>
            <a:ext cx="2592387" cy="647700"/>
          </a:xfrm>
          <a:prstGeom prst="roundRect">
            <a:avLst>
              <a:gd name="adj" fmla="val 16667"/>
            </a:avLst>
          </a:prstGeom>
          <a:solidFill>
            <a:srgbClr val="FFFF99"/>
          </a:solidFill>
          <a:ln>
            <a:noFill/>
          </a:ln>
          <a:effectLst/>
          <a:extLst>
            <a:ext uri="{91240B29-F687-4F45-9708-019B960494DF}">
              <a14:hiddenLine xmlns:a14="http://schemas.microsoft.com/office/drawing/2010/main" w="381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atin typeface="Comic Sans MS" pitchFamily="66" charset="0"/>
              </a:rPr>
              <a:t>Yaklaşıldığında tepki </a:t>
            </a:r>
          </a:p>
          <a:p>
            <a:pPr algn="ctr"/>
            <a:r>
              <a:rPr lang="tr-TR">
                <a:latin typeface="Comic Sans MS" pitchFamily="66" charset="0"/>
              </a:rPr>
              <a:t>veren koruyucular</a:t>
            </a:r>
            <a:endParaRPr lang="en-US">
              <a:latin typeface="Comic Sans MS" pitchFamily="66" charset="0"/>
            </a:endParaRPr>
          </a:p>
        </p:txBody>
      </p:sp>
      <p:sp>
        <p:nvSpPr>
          <p:cNvPr id="53254" name="AutoShape 8"/>
          <p:cNvSpPr>
            <a:spLocks noChangeArrowheads="1"/>
          </p:cNvSpPr>
          <p:nvPr/>
        </p:nvSpPr>
        <p:spPr bwMode="auto">
          <a:xfrm rot="5400000">
            <a:off x="2014538" y="2817813"/>
            <a:ext cx="720725" cy="358775"/>
          </a:xfrm>
          <a:custGeom>
            <a:avLst/>
            <a:gdLst>
              <a:gd name="T0" fmla="*/ 540544 w 21600"/>
              <a:gd name="T1" fmla="*/ 0 h 21600"/>
              <a:gd name="T2" fmla="*/ 0 w 21600"/>
              <a:gd name="T3" fmla="*/ 179388 h 21600"/>
              <a:gd name="T4" fmla="*/ 540544 w 21600"/>
              <a:gd name="T5" fmla="*/ 358775 h 21600"/>
              <a:gd name="T6" fmla="*/ 720725 w 21600"/>
              <a:gd name="T7" fmla="*/ 179388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C0C0C0"/>
          </a:solidFill>
          <a:ln>
            <a:noFill/>
          </a:ln>
          <a:effectLst/>
          <a:extLs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255" name="AutoShape 10"/>
          <p:cNvSpPr>
            <a:spLocks noChangeArrowheads="1"/>
          </p:cNvSpPr>
          <p:nvPr/>
        </p:nvSpPr>
        <p:spPr bwMode="auto">
          <a:xfrm rot="5400000">
            <a:off x="7054850" y="2832100"/>
            <a:ext cx="720725" cy="358775"/>
          </a:xfrm>
          <a:custGeom>
            <a:avLst/>
            <a:gdLst>
              <a:gd name="T0" fmla="*/ 540544 w 21600"/>
              <a:gd name="T1" fmla="*/ 0 h 21600"/>
              <a:gd name="T2" fmla="*/ 0 w 21600"/>
              <a:gd name="T3" fmla="*/ 179388 h 21600"/>
              <a:gd name="T4" fmla="*/ 540544 w 21600"/>
              <a:gd name="T5" fmla="*/ 358775 h 21600"/>
              <a:gd name="T6" fmla="*/ 720725 w 21600"/>
              <a:gd name="T7" fmla="*/ 179388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C0C0C0"/>
          </a:solidFill>
          <a:ln>
            <a:noFill/>
          </a:ln>
          <a:effectLst/>
          <a:extLs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256" name="Line 12"/>
          <p:cNvSpPr>
            <a:spLocks noChangeShapeType="1"/>
          </p:cNvSpPr>
          <p:nvPr/>
        </p:nvSpPr>
        <p:spPr bwMode="auto">
          <a:xfrm>
            <a:off x="2268538" y="2492375"/>
            <a:ext cx="5256212" cy="0"/>
          </a:xfrm>
          <a:prstGeom prst="line">
            <a:avLst/>
          </a:prstGeom>
          <a:noFill/>
          <a:ln w="12065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257" name="AutoShape 13"/>
          <p:cNvSpPr>
            <a:spLocks noChangeArrowheads="1"/>
          </p:cNvSpPr>
          <p:nvPr/>
        </p:nvSpPr>
        <p:spPr bwMode="auto">
          <a:xfrm>
            <a:off x="179388" y="4149725"/>
            <a:ext cx="4897437" cy="2159000"/>
          </a:xfrm>
          <a:prstGeom prst="roundRect">
            <a:avLst>
              <a:gd name="adj" fmla="val 16667"/>
            </a:avLst>
          </a:prstGeom>
          <a:solidFill>
            <a:srgbClr val="CCFFFF"/>
          </a:solidFill>
          <a:ln>
            <a:noFill/>
          </a:ln>
          <a:effectLst/>
          <a:extLst>
            <a:ext uri="{91240B29-F687-4F45-9708-019B960494DF}">
              <a14:hiddenLine xmlns:a14="http://schemas.microsoft.com/office/drawing/2010/main" w="381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sz="1500">
                <a:latin typeface="Comic Sans MS" pitchFamily="66" charset="0"/>
              </a:rPr>
              <a:t>İnsan vücudunun bazı kısımlarını makinenin tehlike </a:t>
            </a:r>
          </a:p>
          <a:p>
            <a:pPr algn="ctr"/>
            <a:r>
              <a:rPr lang="tr-TR" sz="1500">
                <a:latin typeface="Comic Sans MS" pitchFamily="66" charset="0"/>
              </a:rPr>
              <a:t>doğuranhareketleri arasında tehlike alanının dışında </a:t>
            </a:r>
          </a:p>
          <a:p>
            <a:pPr algn="ctr"/>
            <a:r>
              <a:rPr lang="tr-TR" sz="1500">
                <a:latin typeface="Comic Sans MS" pitchFamily="66" charset="0"/>
              </a:rPr>
              <a:t>belli bir yerde bulunmaya zorlayan donanımlardır.</a:t>
            </a:r>
          </a:p>
          <a:p>
            <a:pPr algn="ctr"/>
            <a:endParaRPr lang="tr-TR" sz="1500">
              <a:latin typeface="Comic Sans MS" pitchFamily="66" charset="0"/>
            </a:endParaRPr>
          </a:p>
          <a:p>
            <a:pPr algn="ctr"/>
            <a:r>
              <a:rPr lang="tr-TR" sz="1500">
                <a:latin typeface="Comic Sans MS" pitchFamily="66" charset="0"/>
              </a:rPr>
              <a:t>Örnek: </a:t>
            </a:r>
          </a:p>
          <a:p>
            <a:pPr algn="ctr"/>
            <a:r>
              <a:rPr lang="tr-TR" sz="1500">
                <a:latin typeface="Comic Sans MS" pitchFamily="66" charset="0"/>
              </a:rPr>
              <a:t>İki elle kullanılan kumanda şalterleri</a:t>
            </a:r>
          </a:p>
          <a:p>
            <a:pPr algn="ctr"/>
            <a:r>
              <a:rPr lang="tr-TR" sz="1500">
                <a:latin typeface="Comic Sans MS" pitchFamily="66" charset="0"/>
              </a:rPr>
              <a:t>Birden fazla kimsenin kumandasıyla çalışan donanımlar</a:t>
            </a:r>
            <a:endParaRPr lang="en-US" sz="1500">
              <a:latin typeface="Comic Sans MS" pitchFamily="66" charset="0"/>
            </a:endParaRPr>
          </a:p>
        </p:txBody>
      </p:sp>
      <p:sp>
        <p:nvSpPr>
          <p:cNvPr id="53258" name="AutoShape 16"/>
          <p:cNvSpPr>
            <a:spLocks noChangeArrowheads="1"/>
          </p:cNvSpPr>
          <p:nvPr/>
        </p:nvSpPr>
        <p:spPr bwMode="auto">
          <a:xfrm>
            <a:off x="5364163" y="4149725"/>
            <a:ext cx="3779837" cy="2159000"/>
          </a:xfrm>
          <a:prstGeom prst="roundRect">
            <a:avLst>
              <a:gd name="adj" fmla="val 16667"/>
            </a:avLst>
          </a:prstGeom>
          <a:solidFill>
            <a:srgbClr val="CCFFFF"/>
          </a:solidFill>
          <a:ln>
            <a:noFill/>
          </a:ln>
          <a:effectLst/>
          <a:extLst>
            <a:ext uri="{91240B29-F687-4F45-9708-019B960494DF}">
              <a14:hiddenLine xmlns:a14="http://schemas.microsoft.com/office/drawing/2010/main" w="381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sz="1500">
                <a:latin typeface="Comic Sans MS" pitchFamily="66" charset="0"/>
              </a:rPr>
              <a:t>İnsan veya herhangi bir organı </a:t>
            </a:r>
          </a:p>
          <a:p>
            <a:pPr algn="ctr"/>
            <a:r>
              <a:rPr lang="tr-TR" sz="1500">
                <a:latin typeface="Comic Sans MS" pitchFamily="66" charset="0"/>
              </a:rPr>
              <a:t>tehlike alanına yaklaşması </a:t>
            </a:r>
          </a:p>
          <a:p>
            <a:pPr algn="ctr"/>
            <a:r>
              <a:rPr lang="tr-TR" sz="1500">
                <a:latin typeface="Comic Sans MS" pitchFamily="66" charset="0"/>
              </a:rPr>
              <a:t>durumunda harekete geçerek makinayı </a:t>
            </a:r>
          </a:p>
          <a:p>
            <a:pPr algn="ctr"/>
            <a:r>
              <a:rPr lang="tr-TR" sz="1500">
                <a:latin typeface="Comic Sans MS" pitchFamily="66" charset="0"/>
              </a:rPr>
              <a:t>durdururlar</a:t>
            </a:r>
          </a:p>
          <a:p>
            <a:pPr algn="ctr"/>
            <a:endParaRPr lang="tr-TR" sz="1500">
              <a:latin typeface="Comic Sans MS" pitchFamily="66" charset="0"/>
            </a:endParaRPr>
          </a:p>
          <a:p>
            <a:pPr algn="ctr"/>
            <a:r>
              <a:rPr lang="tr-TR" sz="1500">
                <a:latin typeface="Comic Sans MS" pitchFamily="66" charset="0"/>
              </a:rPr>
              <a:t>Örnek</a:t>
            </a:r>
          </a:p>
          <a:p>
            <a:pPr algn="ctr"/>
            <a:r>
              <a:rPr lang="tr-TR" sz="1500">
                <a:latin typeface="Comic Sans MS" pitchFamily="66" charset="0"/>
              </a:rPr>
              <a:t>Işık engelleri, ışık kafesleri</a:t>
            </a:r>
          </a:p>
          <a:p>
            <a:pPr algn="ctr"/>
            <a:r>
              <a:rPr lang="tr-TR" sz="1500">
                <a:latin typeface="Comic Sans MS" pitchFamily="66" charset="0"/>
              </a:rPr>
              <a:t>Basınca duyarlı eşik veya hatlar</a:t>
            </a:r>
            <a:endParaRPr lang="en-US" sz="1500">
              <a:latin typeface="Comic Sans MS" pitchFamily="66" charset="0"/>
            </a:endParaRPr>
          </a:p>
        </p:txBody>
      </p:sp>
      <p:pic>
        <p:nvPicPr>
          <p:cNvPr id="53259" name="Picture 17" descr="cnc"/>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95325" y="1971675"/>
            <a:ext cx="1477963" cy="9779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029118442"/>
      </p:ext>
    </p:extLst>
  </p:cSld>
  <p:clrMapOvr>
    <a:masterClrMapping/>
  </p:clrMapOvr>
  <p:transition advClick="0">
    <p:rand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p:cNvSpPr>
            <a:spLocks noGrp="1" noChangeArrowheads="1"/>
          </p:cNvSpPr>
          <p:nvPr>
            <p:ph type="body" idx="1"/>
          </p:nvPr>
        </p:nvSpPr>
        <p:spPr>
          <a:xfrm>
            <a:off x="190500" y="534988"/>
            <a:ext cx="8424863" cy="1865312"/>
          </a:xfrm>
        </p:spPr>
        <p:txBody>
          <a:bodyPr/>
          <a:lstStyle/>
          <a:p>
            <a:pPr algn="ctr" eaLnBrk="1" hangingPunct="1">
              <a:buFontTx/>
              <a:buNone/>
            </a:pPr>
            <a:r>
              <a:rPr lang="tr-TR" sz="4000" b="1" dirty="0" smtClean="0">
                <a:solidFill>
                  <a:srgbClr val="0000CC"/>
                </a:solidFill>
              </a:rPr>
              <a:t>Psikolojik Açıdan Çalışma Yeri Düzenleme</a:t>
            </a:r>
            <a:endParaRPr lang="en-US" sz="4000" b="1" dirty="0" smtClean="0">
              <a:solidFill>
                <a:srgbClr val="0000CC"/>
              </a:solidFill>
            </a:endParaRPr>
          </a:p>
        </p:txBody>
      </p:sp>
      <p:sp>
        <p:nvSpPr>
          <p:cNvPr id="3" name="Rectangle 3"/>
          <p:cNvSpPr txBox="1">
            <a:spLocks noChangeArrowheads="1"/>
          </p:cNvSpPr>
          <p:nvPr/>
        </p:nvSpPr>
        <p:spPr bwMode="auto">
          <a:xfrm>
            <a:off x="0" y="2536825"/>
            <a:ext cx="8423275" cy="43211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80975" indent="-180975" algn="l" rtl="0" eaLnBrk="0" fontAlgn="base" hangingPunct="0">
              <a:spcBef>
                <a:spcPct val="20000"/>
              </a:spcBef>
              <a:spcAft>
                <a:spcPct val="0"/>
              </a:spcAft>
              <a:buFont typeface="Wingdings" pitchFamily="2" charset="2"/>
              <a:buChar char="§"/>
              <a:defRPr>
                <a:solidFill>
                  <a:schemeClr val="tx1"/>
                </a:solidFill>
                <a:latin typeface="Calibri" pitchFamily="34" charset="0"/>
                <a:ea typeface="+mn-ea"/>
                <a:cs typeface="Calibri" pitchFamily="34" charset="0"/>
              </a:defRPr>
            </a:lvl1pPr>
            <a:lvl2pPr marL="444500" indent="-261938" algn="l" rtl="0" eaLnBrk="0" fontAlgn="base" hangingPunct="0">
              <a:spcBef>
                <a:spcPct val="20000"/>
              </a:spcBef>
              <a:spcAft>
                <a:spcPct val="0"/>
              </a:spcAft>
              <a:buChar char="–"/>
              <a:defRPr>
                <a:solidFill>
                  <a:schemeClr val="tx1"/>
                </a:solidFill>
                <a:latin typeface="Calibri" pitchFamily="34" charset="0"/>
                <a:cs typeface="Calibri" pitchFamily="34" charset="0"/>
              </a:defRPr>
            </a:lvl2pPr>
            <a:lvl3pPr marL="720725" indent="-274638" algn="l" rtl="0" eaLnBrk="0" fontAlgn="base" hangingPunct="0">
              <a:spcBef>
                <a:spcPct val="20000"/>
              </a:spcBef>
              <a:spcAft>
                <a:spcPct val="0"/>
              </a:spcAft>
              <a:buChar char="•"/>
              <a:defRPr>
                <a:solidFill>
                  <a:schemeClr val="tx1"/>
                </a:solidFill>
                <a:latin typeface="Calibri" pitchFamily="34" charset="0"/>
                <a:cs typeface="Calibri" pitchFamily="34" charset="0"/>
              </a:defRPr>
            </a:lvl3pPr>
            <a:lvl4pPr marL="987425" indent="-265113" algn="l" rtl="0" eaLnBrk="0" fontAlgn="base" hangingPunct="0">
              <a:spcBef>
                <a:spcPct val="20000"/>
              </a:spcBef>
              <a:spcAft>
                <a:spcPct val="0"/>
              </a:spcAft>
              <a:buChar char="–"/>
              <a:defRPr>
                <a:solidFill>
                  <a:schemeClr val="tx1"/>
                </a:solidFill>
                <a:latin typeface="Calibri" pitchFamily="34" charset="0"/>
                <a:cs typeface="Calibri" pitchFamily="34" charset="0"/>
              </a:defRPr>
            </a:lvl4pPr>
            <a:lvl5pPr marL="1254125" indent="-265113" algn="l" rtl="0" eaLnBrk="0" fontAlgn="base" hangingPunct="0">
              <a:spcBef>
                <a:spcPct val="20000"/>
              </a:spcBef>
              <a:spcAft>
                <a:spcPct val="0"/>
              </a:spcAft>
              <a:buChar char="»"/>
              <a:defRPr>
                <a:solidFill>
                  <a:schemeClr val="tx1"/>
                </a:solidFill>
                <a:latin typeface="Calibri" pitchFamily="34" charset="0"/>
                <a:cs typeface="Calibri" pitchFamily="34" charset="0"/>
              </a:defRPr>
            </a:lvl5pPr>
            <a:lvl6pPr marL="1711325" indent="-265113" algn="l" rtl="0" fontAlgn="base">
              <a:spcBef>
                <a:spcPct val="20000"/>
              </a:spcBef>
              <a:spcAft>
                <a:spcPct val="0"/>
              </a:spcAft>
              <a:buChar char="»"/>
              <a:defRPr>
                <a:solidFill>
                  <a:schemeClr val="tx1"/>
                </a:solidFill>
                <a:latin typeface="+mn-lt"/>
                <a:cs typeface="+mn-cs"/>
              </a:defRPr>
            </a:lvl6pPr>
            <a:lvl7pPr marL="2168525" indent="-265113" algn="l" rtl="0" fontAlgn="base">
              <a:spcBef>
                <a:spcPct val="20000"/>
              </a:spcBef>
              <a:spcAft>
                <a:spcPct val="0"/>
              </a:spcAft>
              <a:buChar char="»"/>
              <a:defRPr>
                <a:solidFill>
                  <a:schemeClr val="tx1"/>
                </a:solidFill>
                <a:latin typeface="+mn-lt"/>
                <a:cs typeface="+mn-cs"/>
              </a:defRPr>
            </a:lvl7pPr>
            <a:lvl8pPr marL="2625725" indent="-265113" algn="l" rtl="0" fontAlgn="base">
              <a:spcBef>
                <a:spcPct val="20000"/>
              </a:spcBef>
              <a:spcAft>
                <a:spcPct val="0"/>
              </a:spcAft>
              <a:buChar char="»"/>
              <a:defRPr>
                <a:solidFill>
                  <a:schemeClr val="tx1"/>
                </a:solidFill>
                <a:latin typeface="+mn-lt"/>
                <a:cs typeface="+mn-cs"/>
              </a:defRPr>
            </a:lvl8pPr>
            <a:lvl9pPr marL="3082925" indent="-265113" algn="l" rtl="0" fontAlgn="base">
              <a:spcBef>
                <a:spcPct val="20000"/>
              </a:spcBef>
              <a:spcAft>
                <a:spcPct val="0"/>
              </a:spcAft>
              <a:buChar char="»"/>
              <a:defRPr>
                <a:solidFill>
                  <a:schemeClr val="tx1"/>
                </a:solidFill>
                <a:latin typeface="+mn-lt"/>
                <a:cs typeface="+mn-cs"/>
              </a:defRPr>
            </a:lvl9pPr>
          </a:lstStyle>
          <a:p>
            <a:pPr algn="ctr" eaLnBrk="1" hangingPunct="1"/>
            <a:r>
              <a:rPr lang="tr-TR" sz="4000" kern="0" dirty="0" smtClean="0">
                <a:solidFill>
                  <a:srgbClr val="FF0000"/>
                </a:solidFill>
              </a:rPr>
              <a:t>Motivasyon</a:t>
            </a:r>
          </a:p>
          <a:p>
            <a:pPr algn="ctr" eaLnBrk="1" hangingPunct="1">
              <a:buFontTx/>
              <a:buNone/>
            </a:pPr>
            <a:endParaRPr lang="tr-TR" sz="4000" kern="0" dirty="0" smtClean="0">
              <a:solidFill>
                <a:srgbClr val="FF0000"/>
              </a:solidFill>
            </a:endParaRPr>
          </a:p>
          <a:p>
            <a:pPr algn="ctr" eaLnBrk="1" hangingPunct="1"/>
            <a:r>
              <a:rPr lang="tr-TR" sz="4000" kern="0" dirty="0" smtClean="0">
                <a:solidFill>
                  <a:srgbClr val="FF0000"/>
                </a:solidFill>
              </a:rPr>
              <a:t>Renk düzenleme</a:t>
            </a:r>
          </a:p>
          <a:p>
            <a:pPr algn="ctr" eaLnBrk="1" hangingPunct="1">
              <a:buFontTx/>
              <a:buNone/>
            </a:pPr>
            <a:endParaRPr lang="tr-TR" sz="4000" kern="0" dirty="0" smtClean="0">
              <a:solidFill>
                <a:srgbClr val="FF0000"/>
              </a:solidFill>
            </a:endParaRPr>
          </a:p>
          <a:p>
            <a:pPr algn="ctr" eaLnBrk="1" hangingPunct="1"/>
            <a:r>
              <a:rPr lang="tr-TR" sz="4000" kern="0" dirty="0" smtClean="0">
                <a:solidFill>
                  <a:srgbClr val="FF0000"/>
                </a:solidFill>
              </a:rPr>
              <a:t>Müzik</a:t>
            </a:r>
          </a:p>
          <a:p>
            <a:pPr algn="ctr" eaLnBrk="1" hangingPunct="1">
              <a:buFontTx/>
              <a:buNone/>
            </a:pPr>
            <a:endParaRPr lang="en-US" sz="4000" kern="0" dirty="0" smtClean="0">
              <a:solidFill>
                <a:srgbClr val="FF0000"/>
              </a:solidFill>
            </a:endParaRPr>
          </a:p>
        </p:txBody>
      </p:sp>
    </p:spTree>
    <p:extLst>
      <p:ext uri="{BB962C8B-B14F-4D97-AF65-F5344CB8AC3E}">
        <p14:creationId xmlns:p14="http://schemas.microsoft.com/office/powerpoint/2010/main" val="30868451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ChangeArrowheads="1"/>
          </p:cNvSpPr>
          <p:nvPr/>
        </p:nvSpPr>
        <p:spPr bwMode="auto">
          <a:xfrm>
            <a:off x="507358" y="1050244"/>
            <a:ext cx="8331842" cy="4523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833" tIns="45410" rIns="90833" bIns="45410" anchor="ctr">
            <a:spAutoFit/>
          </a:bodyPr>
          <a:lstStyle/>
          <a:p>
            <a:pPr defTabSz="910943"/>
            <a:r>
              <a:rPr lang="tr-TR" sz="2400" b="1" dirty="0">
                <a:latin typeface="Arial" charset="0"/>
              </a:rPr>
              <a:t>Ergonomi biliminin amaçları:</a:t>
            </a:r>
          </a:p>
          <a:p>
            <a:pPr defTabSz="910943"/>
            <a:endParaRPr lang="tr-TR" sz="2400" b="1" dirty="0">
              <a:latin typeface="Arial" charset="0"/>
            </a:endParaRPr>
          </a:p>
          <a:p>
            <a:pPr defTabSz="910943"/>
            <a:r>
              <a:rPr lang="tr-TR" sz="2400" dirty="0">
                <a:latin typeface="Arial" charset="0"/>
              </a:rPr>
              <a:t>1. İnsanlar tarafından kullanılan araç gereç ve </a:t>
            </a:r>
            <a:r>
              <a:rPr lang="tr-TR" sz="2400" dirty="0" smtClean="0">
                <a:latin typeface="Arial" charset="0"/>
              </a:rPr>
              <a:t>düzeneklerin  </a:t>
            </a:r>
            <a:r>
              <a:rPr lang="tr-TR" sz="2400" dirty="0">
                <a:latin typeface="Arial" charset="0"/>
              </a:rPr>
              <a:t>kullanım etkinliğinin artırılması</a:t>
            </a:r>
          </a:p>
          <a:p>
            <a:pPr defTabSz="910943"/>
            <a:endParaRPr lang="tr-TR" sz="2400" dirty="0">
              <a:latin typeface="Arial" charset="0"/>
            </a:endParaRPr>
          </a:p>
          <a:p>
            <a:pPr defTabSz="910943"/>
            <a:r>
              <a:rPr lang="tr-TR" sz="2400" dirty="0">
                <a:latin typeface="Arial" charset="0"/>
              </a:rPr>
              <a:t>2. Günlük hayatta  karşılaşılan insan kullanımına ve etkileşimine açık olan her şeyin  insana uygun tasarımıyla:</a:t>
            </a:r>
          </a:p>
          <a:p>
            <a:pPr lvl="1" defTabSz="910943"/>
            <a:r>
              <a:rPr lang="tr-TR" sz="2400" i="1" dirty="0">
                <a:latin typeface="Arial" charset="0"/>
              </a:rPr>
              <a:t>a. İnsan performansının artması</a:t>
            </a:r>
          </a:p>
          <a:p>
            <a:pPr lvl="1" defTabSz="910943"/>
            <a:r>
              <a:rPr lang="tr-TR" sz="2400" i="1" dirty="0">
                <a:latin typeface="Arial" charset="0"/>
              </a:rPr>
              <a:t>b. İnsan güvenliğinin  sağlanması </a:t>
            </a:r>
          </a:p>
          <a:p>
            <a:pPr lvl="1" defTabSz="910943"/>
            <a:r>
              <a:rPr lang="tr-TR" sz="2400" i="1" dirty="0">
                <a:latin typeface="Arial" charset="0"/>
              </a:rPr>
              <a:t>c. İnsan sağlığının korunması ve iyileştirilmesi </a:t>
            </a:r>
          </a:p>
          <a:p>
            <a:pPr lvl="1" defTabSz="910943"/>
            <a:r>
              <a:rPr lang="tr-TR" sz="2400" i="1" dirty="0">
                <a:latin typeface="Arial" charset="0"/>
              </a:rPr>
              <a:t> d. İnsan mutluluğunun ve doyumunun sağlanması amaçlanır. </a:t>
            </a:r>
          </a:p>
        </p:txBody>
      </p:sp>
    </p:spTree>
    <p:extLst>
      <p:ext uri="{BB962C8B-B14F-4D97-AF65-F5344CB8AC3E}">
        <p14:creationId xmlns:p14="http://schemas.microsoft.com/office/powerpoint/2010/main" val="3214799107"/>
      </p:ext>
    </p:extLst>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Grp="1" noChangeArrowheads="1"/>
          </p:cNvSpPr>
          <p:nvPr>
            <p:ph type="body" idx="1"/>
          </p:nvPr>
        </p:nvSpPr>
        <p:spPr>
          <a:xfrm>
            <a:off x="406400" y="938212"/>
            <a:ext cx="8229600" cy="5119687"/>
          </a:xfrm>
        </p:spPr>
        <p:txBody>
          <a:bodyPr/>
          <a:lstStyle/>
          <a:p>
            <a:pPr eaLnBrk="1" hangingPunct="1">
              <a:buFontTx/>
              <a:buNone/>
            </a:pPr>
            <a:r>
              <a:rPr lang="tr-TR" sz="2400" dirty="0" smtClean="0"/>
              <a:t>	</a:t>
            </a:r>
            <a:r>
              <a:rPr lang="tr-TR" sz="2400" b="1" dirty="0" smtClean="0">
                <a:solidFill>
                  <a:srgbClr val="0066FF"/>
                </a:solidFill>
              </a:rPr>
              <a:t>Renkler kapalı alanlarda insanların algılama seviyesini etkiler:</a:t>
            </a:r>
          </a:p>
          <a:p>
            <a:pPr eaLnBrk="1" hangingPunct="1">
              <a:buFontTx/>
              <a:buNone/>
            </a:pPr>
            <a:endParaRPr lang="tr-TR" sz="2400" b="1" dirty="0" smtClean="0">
              <a:solidFill>
                <a:srgbClr val="0066FF"/>
              </a:solidFill>
            </a:endParaRPr>
          </a:p>
          <a:p>
            <a:pPr eaLnBrk="1" hangingPunct="1"/>
            <a:r>
              <a:rPr lang="tr-TR" sz="2400" dirty="0" smtClean="0"/>
              <a:t>Kısa dalgalı renkler olarak adlandırılan mavi veya yeşili bir odanın duvarlarında kullanmak insanların beyin altına “geri çekil” emrini verir.</a:t>
            </a:r>
          </a:p>
          <a:p>
            <a:pPr eaLnBrk="1" hangingPunct="1">
              <a:buFontTx/>
              <a:buNone/>
            </a:pPr>
            <a:endParaRPr lang="tr-TR" sz="2400" dirty="0" smtClean="0"/>
          </a:p>
          <a:p>
            <a:pPr eaLnBrk="1" hangingPunct="1"/>
            <a:r>
              <a:rPr lang="tr-TR" sz="2400" dirty="0" smtClean="0"/>
              <a:t>Uzun dalgalı renkler ise, kırmızı ve turuncudur. Bu renkler insanları daha saldırgan ve tartışmacı bir konuma sokar.</a:t>
            </a:r>
          </a:p>
          <a:p>
            <a:pPr eaLnBrk="1" hangingPunct="1"/>
            <a:endParaRPr lang="tr-TR" sz="2400" dirty="0" smtClean="0"/>
          </a:p>
          <a:p>
            <a:pPr eaLnBrk="1" hangingPunct="1"/>
            <a:r>
              <a:rPr lang="tr-TR" sz="2400" dirty="0" smtClean="0"/>
              <a:t>Ayrıca kırmızı bir odayı dar gösterirken, mavi ve yeşil odaya daha geniş ve rahatlık havası verir. Aynı şekilde parlak ve açık renkler “dur”, koyu renkler ise “ilerle” emrini veri.</a:t>
            </a:r>
            <a:endParaRPr lang="en-US" sz="2400" dirty="0" smtClean="0"/>
          </a:p>
        </p:txBody>
      </p:sp>
    </p:spTree>
    <p:extLst>
      <p:ext uri="{BB962C8B-B14F-4D97-AF65-F5344CB8AC3E}">
        <p14:creationId xmlns:p14="http://schemas.microsoft.com/office/powerpoint/2010/main" val="5368585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647700" y="765175"/>
            <a:ext cx="7740650" cy="569913"/>
          </a:xfrm>
        </p:spPr>
        <p:txBody>
          <a:bodyPr/>
          <a:lstStyle/>
          <a:p>
            <a:pPr eaLnBrk="1" hangingPunct="1"/>
            <a:r>
              <a:rPr lang="tr-TR" sz="2800" smtClean="0"/>
              <a:t>Güvenlik Renkleri</a:t>
            </a:r>
            <a:endParaRPr lang="en-US" sz="2800" smtClean="0"/>
          </a:p>
        </p:txBody>
      </p:sp>
      <p:graphicFrame>
        <p:nvGraphicFramePr>
          <p:cNvPr id="930875" name="Group 59"/>
          <p:cNvGraphicFramePr>
            <a:graphicFrameLocks noGrp="1"/>
          </p:cNvGraphicFramePr>
          <p:nvPr>
            <p:ph idx="1"/>
          </p:nvPr>
        </p:nvGraphicFramePr>
        <p:xfrm>
          <a:off x="755650" y="1628775"/>
          <a:ext cx="7272338" cy="4570412"/>
        </p:xfrm>
        <a:graphic>
          <a:graphicData uri="http://schemas.openxmlformats.org/drawingml/2006/table">
            <a:tbl>
              <a:tblPr/>
              <a:tblGrid>
                <a:gridCol w="1439863"/>
                <a:gridCol w="1655762"/>
                <a:gridCol w="1439863"/>
                <a:gridCol w="2736850"/>
              </a:tblGrid>
              <a:tr h="75252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800" b="0" i="0" u="none" strike="noStrike" cap="none" normalizeH="0" baseline="0" smtClean="0">
                          <a:ln>
                            <a:noFill/>
                          </a:ln>
                          <a:solidFill>
                            <a:schemeClr val="accent1"/>
                          </a:solidFill>
                          <a:effectLst/>
                          <a:latin typeface="Arial" charset="0"/>
                        </a:rPr>
                        <a:t>Güvenlik renkleri</a:t>
                      </a:r>
                      <a:endParaRPr kumimoji="0" lang="en-US" sz="1800" b="0" i="0" u="none" strike="noStrike" cap="none" normalizeH="0" baseline="0" smtClean="0">
                        <a:ln>
                          <a:noFill/>
                        </a:ln>
                        <a:solidFill>
                          <a:schemeClr val="accent1"/>
                        </a:solidFill>
                        <a:effectLst/>
                        <a:latin typeface="Arial" charset="0"/>
                      </a:endParaRPr>
                    </a:p>
                  </a:txBody>
                  <a:tcPr marT="45723" marB="45723"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6969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800" b="0" i="0" u="none" strike="noStrike" cap="none" normalizeH="0" baseline="0" smtClean="0">
                          <a:ln>
                            <a:noFill/>
                          </a:ln>
                          <a:solidFill>
                            <a:schemeClr val="accent1"/>
                          </a:solidFill>
                          <a:effectLst/>
                          <a:latin typeface="Arial" charset="0"/>
                        </a:rPr>
                        <a:t>Anlam</a:t>
                      </a:r>
                      <a:endParaRPr kumimoji="0" lang="en-US" sz="1800" b="0" i="0" u="none" strike="noStrike" cap="none" normalizeH="0" baseline="0" smtClean="0">
                        <a:ln>
                          <a:noFill/>
                        </a:ln>
                        <a:solidFill>
                          <a:schemeClr val="accent1"/>
                        </a:solidFill>
                        <a:effectLst/>
                        <a:latin typeface="Arial" charset="0"/>
                      </a:endParaRPr>
                    </a:p>
                  </a:txBody>
                  <a:tcPr marT="45723" marB="4572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6969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800" b="0" i="0" u="none" strike="noStrike" cap="none" normalizeH="0" baseline="0" smtClean="0">
                          <a:ln>
                            <a:noFill/>
                          </a:ln>
                          <a:solidFill>
                            <a:schemeClr val="accent1"/>
                          </a:solidFill>
                          <a:effectLst/>
                          <a:latin typeface="Arial" charset="0"/>
                        </a:rPr>
                        <a:t>Zıt rengi</a:t>
                      </a:r>
                      <a:endParaRPr kumimoji="0" lang="en-US" sz="1800" b="0" i="0" u="none" strike="noStrike" cap="none" normalizeH="0" baseline="0" smtClean="0">
                        <a:ln>
                          <a:noFill/>
                        </a:ln>
                        <a:solidFill>
                          <a:schemeClr val="accent1"/>
                        </a:solidFill>
                        <a:effectLst/>
                        <a:latin typeface="Arial" charset="0"/>
                      </a:endParaRPr>
                    </a:p>
                  </a:txBody>
                  <a:tcPr marT="45723" marB="4572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6969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800" b="0" i="0" u="none" strike="noStrike" cap="none" normalizeH="0" baseline="0" smtClean="0">
                          <a:ln>
                            <a:noFill/>
                          </a:ln>
                          <a:solidFill>
                            <a:schemeClr val="accent1"/>
                          </a:solidFill>
                          <a:effectLst/>
                          <a:latin typeface="Arial" charset="0"/>
                        </a:rPr>
                        <a:t>Kullanım örnekleri</a:t>
                      </a:r>
                      <a:endParaRPr kumimoji="0" lang="en-US" sz="1800" b="0" i="0" u="none" strike="noStrike" cap="none" normalizeH="0" baseline="0" smtClean="0">
                        <a:ln>
                          <a:noFill/>
                        </a:ln>
                        <a:solidFill>
                          <a:schemeClr val="accent1"/>
                        </a:solidFill>
                        <a:effectLst/>
                        <a:latin typeface="Arial" charset="0"/>
                      </a:endParaRPr>
                    </a:p>
                  </a:txBody>
                  <a:tcPr marT="45723" marB="45723"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69696"/>
                    </a:solidFill>
                  </a:tcPr>
                </a:tc>
              </a:tr>
              <a:tr h="75252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800" b="0" i="0" u="none" strike="noStrike" cap="none" normalizeH="0" baseline="0" smtClean="0">
                          <a:ln>
                            <a:noFill/>
                          </a:ln>
                          <a:solidFill>
                            <a:srgbClr val="FFFF99"/>
                          </a:solidFill>
                          <a:effectLst/>
                          <a:latin typeface="Arial" charset="0"/>
                        </a:rPr>
                        <a:t>Kırmızı</a:t>
                      </a:r>
                      <a:endParaRPr kumimoji="0" lang="en-US" sz="1800" b="0" i="0" u="none" strike="noStrike" cap="none" normalizeH="0" baseline="0" smtClean="0">
                        <a:ln>
                          <a:noFill/>
                        </a:ln>
                        <a:solidFill>
                          <a:srgbClr val="FFFF99"/>
                        </a:solidFill>
                        <a:effectLst/>
                        <a:latin typeface="Arial" charset="0"/>
                      </a:endParaRPr>
                    </a:p>
                  </a:txBody>
                  <a:tcPr marT="45723" marB="45723"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b="0" i="0" u="none" strike="noStrike" cap="none" normalizeH="0" baseline="0" smtClean="0">
                          <a:ln>
                            <a:noFill/>
                          </a:ln>
                          <a:solidFill>
                            <a:schemeClr val="tx1"/>
                          </a:solidFill>
                          <a:effectLst/>
                          <a:latin typeface="Arial" charset="0"/>
                        </a:rPr>
                        <a:t>Doğrudan tehlike, yasak</a:t>
                      </a:r>
                      <a:endParaRPr kumimoji="0" lang="en-US" sz="1800" b="0" i="0" u="none" strike="noStrike" cap="none" normalizeH="0" baseline="0" smtClean="0">
                        <a:ln>
                          <a:noFill/>
                        </a:ln>
                        <a:solidFill>
                          <a:schemeClr val="tx1"/>
                        </a:solidFill>
                        <a:effectLst/>
                        <a:latin typeface="Arial" charset="0"/>
                      </a:endParaRPr>
                    </a:p>
                  </a:txBody>
                  <a:tcPr marT="45723" marB="4572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b="0" i="0" u="none" strike="noStrike" cap="none" normalizeH="0" baseline="0" smtClean="0">
                          <a:ln>
                            <a:noFill/>
                          </a:ln>
                          <a:solidFill>
                            <a:schemeClr val="tx1"/>
                          </a:solidFill>
                          <a:effectLst/>
                          <a:latin typeface="Arial" charset="0"/>
                        </a:rPr>
                        <a:t>Beyaz</a:t>
                      </a:r>
                      <a:endParaRPr kumimoji="0" lang="en-US" sz="1800" b="0" i="0" u="none" strike="noStrike" cap="none" normalizeH="0" baseline="0" smtClean="0">
                        <a:ln>
                          <a:noFill/>
                        </a:ln>
                        <a:solidFill>
                          <a:schemeClr val="tx1"/>
                        </a:solidFill>
                        <a:effectLst/>
                        <a:latin typeface="Arial" charset="0"/>
                      </a:endParaRPr>
                    </a:p>
                  </a:txBody>
                  <a:tcPr marT="45723" marB="4572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b="0" i="0" u="none" strike="noStrike" cap="none" normalizeH="0" baseline="0" smtClean="0">
                          <a:ln>
                            <a:noFill/>
                          </a:ln>
                          <a:solidFill>
                            <a:schemeClr val="tx1"/>
                          </a:solidFill>
                          <a:effectLst/>
                          <a:latin typeface="Arial" charset="0"/>
                        </a:rPr>
                        <a:t>İmdat şalterleri, imdat frenleri</a:t>
                      </a:r>
                      <a:endParaRPr kumimoji="0" lang="en-US" sz="1800" b="0" i="0" u="none" strike="noStrike" cap="none" normalizeH="0" baseline="0" smtClean="0">
                        <a:ln>
                          <a:noFill/>
                        </a:ln>
                        <a:solidFill>
                          <a:schemeClr val="tx1"/>
                        </a:solidFill>
                        <a:effectLst/>
                        <a:latin typeface="Arial" charset="0"/>
                      </a:endParaRPr>
                    </a:p>
                  </a:txBody>
                  <a:tcPr marT="45723" marB="45723"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3827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800" b="0" i="0" u="none" strike="noStrike" cap="none" normalizeH="0" baseline="0" smtClean="0">
                          <a:ln>
                            <a:noFill/>
                          </a:ln>
                          <a:solidFill>
                            <a:srgbClr val="FFFF99"/>
                          </a:solidFill>
                          <a:effectLst/>
                          <a:latin typeface="Arial" charset="0"/>
                        </a:rPr>
                        <a:t>Sarı</a:t>
                      </a:r>
                      <a:endParaRPr kumimoji="0" lang="en-US" sz="1800" b="0" i="0" u="none" strike="noStrike" cap="none" normalizeH="0" baseline="0" smtClean="0">
                        <a:ln>
                          <a:noFill/>
                        </a:ln>
                        <a:solidFill>
                          <a:srgbClr val="FFFF99"/>
                        </a:solidFill>
                        <a:effectLst/>
                        <a:latin typeface="Arial" charset="0"/>
                      </a:endParaRPr>
                    </a:p>
                  </a:txBody>
                  <a:tcPr marT="45723" marB="45723"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b="0" i="0" u="none" strike="noStrike" cap="none" normalizeH="0" baseline="0" smtClean="0">
                          <a:ln>
                            <a:noFill/>
                          </a:ln>
                          <a:solidFill>
                            <a:schemeClr val="tx1"/>
                          </a:solidFill>
                          <a:effectLst/>
                          <a:latin typeface="Arial" charset="0"/>
                        </a:rPr>
                        <a:t>Dikkat, muhtemel tehlike</a:t>
                      </a:r>
                      <a:endParaRPr kumimoji="0" lang="en-US" sz="1800" b="0" i="0" u="none" strike="noStrike" cap="none" normalizeH="0" baseline="0" smtClean="0">
                        <a:ln>
                          <a:noFill/>
                        </a:ln>
                        <a:solidFill>
                          <a:schemeClr val="tx1"/>
                        </a:solidFill>
                        <a:effectLst/>
                        <a:latin typeface="Arial" charset="0"/>
                      </a:endParaRPr>
                    </a:p>
                  </a:txBody>
                  <a:tcPr marT="45723" marB="4572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b="0" i="0" u="none" strike="noStrike" cap="none" normalizeH="0" baseline="0" smtClean="0">
                          <a:ln>
                            <a:noFill/>
                          </a:ln>
                          <a:solidFill>
                            <a:schemeClr val="tx1"/>
                          </a:solidFill>
                          <a:effectLst/>
                          <a:latin typeface="Arial" charset="0"/>
                        </a:rPr>
                        <a:t>Siyah</a:t>
                      </a:r>
                      <a:endParaRPr kumimoji="0" lang="en-US" sz="1800" b="0" i="0" u="none" strike="noStrike" cap="none" normalizeH="0" baseline="0" smtClean="0">
                        <a:ln>
                          <a:noFill/>
                        </a:ln>
                        <a:solidFill>
                          <a:schemeClr val="tx1"/>
                        </a:solidFill>
                        <a:effectLst/>
                        <a:latin typeface="Arial" charset="0"/>
                      </a:endParaRPr>
                    </a:p>
                  </a:txBody>
                  <a:tcPr marT="45723" marB="4572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b="0" i="0" u="none" strike="noStrike" cap="none" normalizeH="0" baseline="0" smtClean="0">
                          <a:ln>
                            <a:noFill/>
                          </a:ln>
                          <a:solidFill>
                            <a:schemeClr val="tx1"/>
                          </a:solidFill>
                          <a:effectLst/>
                          <a:latin typeface="Arial" charset="0"/>
                        </a:rPr>
                        <a:t>Taşıma bantları, araç yolları, merdiven basamakları</a:t>
                      </a:r>
                      <a:endParaRPr kumimoji="0" lang="en-US" sz="1800" b="0" i="0" u="none" strike="noStrike" cap="none" normalizeH="0" baseline="0" smtClean="0">
                        <a:ln>
                          <a:noFill/>
                        </a:ln>
                        <a:solidFill>
                          <a:schemeClr val="tx1"/>
                        </a:solidFill>
                        <a:effectLst/>
                        <a:latin typeface="Arial" charset="0"/>
                      </a:endParaRPr>
                    </a:p>
                  </a:txBody>
                  <a:tcPr marT="45723" marB="45723"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3827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800" b="0" i="0" u="none" strike="noStrike" cap="none" normalizeH="0" baseline="0" smtClean="0">
                          <a:ln>
                            <a:noFill/>
                          </a:ln>
                          <a:solidFill>
                            <a:srgbClr val="FFFF99"/>
                          </a:solidFill>
                          <a:effectLst/>
                          <a:latin typeface="Arial" charset="0"/>
                        </a:rPr>
                        <a:t>Yeşil</a:t>
                      </a:r>
                      <a:endParaRPr kumimoji="0" lang="en-US" sz="1800" b="0" i="0" u="none" strike="noStrike" cap="none" normalizeH="0" baseline="0" smtClean="0">
                        <a:ln>
                          <a:noFill/>
                        </a:ln>
                        <a:solidFill>
                          <a:srgbClr val="FFFF99"/>
                        </a:solidFill>
                        <a:effectLst/>
                        <a:latin typeface="Arial" charset="0"/>
                      </a:endParaRPr>
                    </a:p>
                  </a:txBody>
                  <a:tcPr marT="45723" marB="45723"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b="0" i="0" u="none" strike="noStrike" cap="none" normalizeH="0" baseline="0" smtClean="0">
                          <a:ln>
                            <a:noFill/>
                          </a:ln>
                          <a:solidFill>
                            <a:schemeClr val="tx1"/>
                          </a:solidFill>
                          <a:effectLst/>
                          <a:latin typeface="Arial" charset="0"/>
                        </a:rPr>
                        <a:t>Tehlike yok, ilk yardım</a:t>
                      </a:r>
                      <a:endParaRPr kumimoji="0" lang="en-US" sz="1800" b="0" i="0" u="none" strike="noStrike" cap="none" normalizeH="0" baseline="0" smtClean="0">
                        <a:ln>
                          <a:noFill/>
                        </a:ln>
                        <a:solidFill>
                          <a:schemeClr val="tx1"/>
                        </a:solidFill>
                        <a:effectLst/>
                        <a:latin typeface="Arial" charset="0"/>
                      </a:endParaRPr>
                    </a:p>
                  </a:txBody>
                  <a:tcPr marT="45723" marB="4572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b="0" i="0" u="none" strike="noStrike" cap="none" normalizeH="0" baseline="0" smtClean="0">
                          <a:ln>
                            <a:noFill/>
                          </a:ln>
                          <a:solidFill>
                            <a:schemeClr val="tx1"/>
                          </a:solidFill>
                          <a:effectLst/>
                          <a:latin typeface="Arial" charset="0"/>
                        </a:rPr>
                        <a:t>Beyaz</a:t>
                      </a:r>
                      <a:endParaRPr kumimoji="0" lang="en-US" sz="1800" b="0" i="0" u="none" strike="noStrike" cap="none" normalizeH="0" baseline="0" smtClean="0">
                        <a:ln>
                          <a:noFill/>
                        </a:ln>
                        <a:solidFill>
                          <a:schemeClr val="tx1"/>
                        </a:solidFill>
                        <a:effectLst/>
                        <a:latin typeface="Arial" charset="0"/>
                      </a:endParaRPr>
                    </a:p>
                  </a:txBody>
                  <a:tcPr marT="45723" marB="4572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b="0" i="0" u="none" strike="noStrike" cap="none" normalizeH="0" baseline="0" smtClean="0">
                          <a:ln>
                            <a:noFill/>
                          </a:ln>
                          <a:solidFill>
                            <a:schemeClr val="tx1"/>
                          </a:solidFill>
                          <a:effectLst/>
                          <a:latin typeface="Arial" charset="0"/>
                        </a:rPr>
                        <a:t>İmdat çıkış kapısı, ilk yardım odaları ve araçları</a:t>
                      </a:r>
                      <a:endParaRPr kumimoji="0" lang="en-US" sz="1800" b="0" i="0" u="none" strike="noStrike" cap="none" normalizeH="0" baseline="0" smtClean="0">
                        <a:ln>
                          <a:noFill/>
                        </a:ln>
                        <a:solidFill>
                          <a:schemeClr val="tx1"/>
                        </a:solidFill>
                        <a:effectLst/>
                        <a:latin typeface="Arial" charset="0"/>
                      </a:endParaRPr>
                    </a:p>
                  </a:txBody>
                  <a:tcPr marT="45723" marB="45723"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8880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800" b="0" i="0" u="none" strike="noStrike" cap="none" normalizeH="0" baseline="0" smtClean="0">
                          <a:ln>
                            <a:noFill/>
                          </a:ln>
                          <a:solidFill>
                            <a:srgbClr val="FFFF99"/>
                          </a:solidFill>
                          <a:effectLst/>
                          <a:latin typeface="Arial" charset="0"/>
                        </a:rPr>
                        <a:t>Mavi</a:t>
                      </a:r>
                      <a:endParaRPr kumimoji="0" lang="en-US" sz="1800" b="0" i="0" u="none" strike="noStrike" cap="none" normalizeH="0" baseline="0" smtClean="0">
                        <a:ln>
                          <a:noFill/>
                        </a:ln>
                        <a:solidFill>
                          <a:srgbClr val="FFFF99"/>
                        </a:solidFill>
                        <a:effectLst/>
                        <a:latin typeface="Arial" charset="0"/>
                      </a:endParaRPr>
                    </a:p>
                  </a:txBody>
                  <a:tcPr marT="45723" marB="45723"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b="0" i="0" u="none" strike="noStrike" cap="none" normalizeH="0" baseline="0" smtClean="0">
                          <a:ln>
                            <a:noFill/>
                          </a:ln>
                          <a:solidFill>
                            <a:schemeClr val="tx1"/>
                          </a:solidFill>
                          <a:effectLst/>
                          <a:latin typeface="Arial" charset="0"/>
                        </a:rPr>
                        <a:t>Emin</a:t>
                      </a:r>
                      <a:endParaRPr kumimoji="0" lang="en-US" sz="1800" b="0" i="0" u="none" strike="noStrike" cap="none" normalizeH="0" baseline="0" smtClean="0">
                        <a:ln>
                          <a:noFill/>
                        </a:ln>
                        <a:solidFill>
                          <a:schemeClr val="tx1"/>
                        </a:solidFill>
                        <a:effectLst/>
                        <a:latin typeface="Arial" charset="0"/>
                      </a:endParaRPr>
                    </a:p>
                  </a:txBody>
                  <a:tcPr marT="45723" marB="4572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b="0" i="0" u="none" strike="noStrike" cap="none" normalizeH="0" baseline="0" smtClean="0">
                          <a:ln>
                            <a:noFill/>
                          </a:ln>
                          <a:solidFill>
                            <a:schemeClr val="tx1"/>
                          </a:solidFill>
                          <a:effectLst/>
                          <a:latin typeface="Arial" charset="0"/>
                        </a:rPr>
                        <a:t>Beyaz</a:t>
                      </a:r>
                      <a:endParaRPr kumimoji="0" lang="en-US" sz="1800" b="0" i="0" u="none" strike="noStrike" cap="none" normalizeH="0" baseline="0" smtClean="0">
                        <a:ln>
                          <a:noFill/>
                        </a:ln>
                        <a:solidFill>
                          <a:schemeClr val="tx1"/>
                        </a:solidFill>
                        <a:effectLst/>
                        <a:latin typeface="Arial" charset="0"/>
                      </a:endParaRPr>
                    </a:p>
                  </a:txBody>
                  <a:tcPr marT="45723" marB="4572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b="0" i="0" u="none" strike="noStrike" cap="none" normalizeH="0" baseline="0" smtClean="0">
                          <a:ln>
                            <a:noFill/>
                          </a:ln>
                          <a:solidFill>
                            <a:schemeClr val="tx1"/>
                          </a:solidFill>
                          <a:effectLst/>
                          <a:latin typeface="Arial" charset="0"/>
                        </a:rPr>
                        <a:t>Güvenlik tekniği uyarılarına ait işaretler,trafik levhaları ( Örn: Gürültü bölgesi)</a:t>
                      </a:r>
                      <a:endParaRPr kumimoji="0" lang="en-US" sz="1800" b="0" i="0" u="none" strike="noStrike" cap="none" normalizeH="0" baseline="0" smtClean="0">
                        <a:ln>
                          <a:noFill/>
                        </a:ln>
                        <a:solidFill>
                          <a:schemeClr val="tx1"/>
                        </a:solidFill>
                        <a:effectLst/>
                        <a:latin typeface="Arial" charset="0"/>
                      </a:endParaRPr>
                    </a:p>
                  </a:txBody>
                  <a:tcPr marT="45723" marB="45723"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646268079"/>
      </p:ext>
    </p:extLst>
  </p:cSld>
  <p:clrMapOvr>
    <a:masterClrMapping/>
  </p:clrMapOvr>
  <p:transition advClick="0">
    <p:random/>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1187450" y="404813"/>
            <a:ext cx="7740650" cy="569912"/>
          </a:xfrm>
        </p:spPr>
        <p:txBody>
          <a:bodyPr/>
          <a:lstStyle/>
          <a:p>
            <a:pPr eaLnBrk="1" hangingPunct="1"/>
            <a:r>
              <a:rPr lang="tr-TR" sz="2500" smtClean="0"/>
              <a:t>Renklerin insan ruhsal durumuna etkileri</a:t>
            </a:r>
            <a:endParaRPr lang="en-US" sz="2500" smtClean="0"/>
          </a:p>
        </p:txBody>
      </p:sp>
      <p:graphicFrame>
        <p:nvGraphicFramePr>
          <p:cNvPr id="933965" name="Group 77"/>
          <p:cNvGraphicFramePr>
            <a:graphicFrameLocks noGrp="1"/>
          </p:cNvGraphicFramePr>
          <p:nvPr>
            <p:ph idx="1"/>
          </p:nvPr>
        </p:nvGraphicFramePr>
        <p:xfrm>
          <a:off x="1187450" y="1196975"/>
          <a:ext cx="6337300" cy="5329569"/>
        </p:xfrm>
        <a:graphic>
          <a:graphicData uri="http://schemas.openxmlformats.org/drawingml/2006/table">
            <a:tbl>
              <a:tblPr/>
              <a:tblGrid>
                <a:gridCol w="1133475"/>
                <a:gridCol w="1582738"/>
                <a:gridCol w="1671637"/>
                <a:gridCol w="1949450"/>
              </a:tblGrid>
              <a:tr h="64000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b="1" i="0" u="none" strike="noStrike" cap="none" normalizeH="0" baseline="0" smtClean="0">
                          <a:ln>
                            <a:noFill/>
                          </a:ln>
                          <a:solidFill>
                            <a:srgbClr val="0066FF"/>
                          </a:solidFill>
                          <a:effectLst/>
                          <a:latin typeface="Arial" charset="0"/>
                        </a:rPr>
                        <a:t>Renk</a:t>
                      </a:r>
                      <a:endParaRPr kumimoji="0" lang="en-US" sz="1800" b="1" i="0" u="none" strike="noStrike" cap="none" normalizeH="0" baseline="0" smtClean="0">
                        <a:ln>
                          <a:noFill/>
                        </a:ln>
                        <a:solidFill>
                          <a:srgbClr val="0066FF"/>
                        </a:solidFill>
                        <a:effectLst/>
                        <a:latin typeface="Arial" charset="0"/>
                      </a:endParaRPr>
                    </a:p>
                  </a:txBody>
                  <a:tcPr marT="45715" marB="45715"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b="1" i="0" u="none" strike="noStrike" cap="none" normalizeH="0" baseline="0" smtClean="0">
                          <a:ln>
                            <a:noFill/>
                          </a:ln>
                          <a:solidFill>
                            <a:srgbClr val="0066FF"/>
                          </a:solidFill>
                          <a:effectLst/>
                          <a:latin typeface="Arial" charset="0"/>
                        </a:rPr>
                        <a:t>Uzaklık etkisi</a:t>
                      </a:r>
                      <a:endParaRPr kumimoji="0" lang="en-US" sz="1800" b="1" i="0" u="none" strike="noStrike" cap="none" normalizeH="0" baseline="0" smtClean="0">
                        <a:ln>
                          <a:noFill/>
                        </a:ln>
                        <a:solidFill>
                          <a:srgbClr val="0066FF"/>
                        </a:solidFill>
                        <a:effectLst/>
                        <a:latin typeface="Arial" charset="0"/>
                      </a:endParaRPr>
                    </a:p>
                  </a:txBody>
                  <a:tcPr marT="45715" marB="45715"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b="1" i="0" u="none" strike="noStrike" cap="none" normalizeH="0" baseline="0" smtClean="0">
                          <a:ln>
                            <a:noFill/>
                          </a:ln>
                          <a:solidFill>
                            <a:srgbClr val="0066FF"/>
                          </a:solidFill>
                          <a:effectLst/>
                          <a:latin typeface="Arial" charset="0"/>
                        </a:rPr>
                        <a:t>Sıcaklık etkisi</a:t>
                      </a:r>
                      <a:endParaRPr kumimoji="0" lang="en-US" sz="1800" b="1" i="0" u="none" strike="noStrike" cap="none" normalizeH="0" baseline="0" smtClean="0">
                        <a:ln>
                          <a:noFill/>
                        </a:ln>
                        <a:solidFill>
                          <a:srgbClr val="0066FF"/>
                        </a:solidFill>
                        <a:effectLst/>
                        <a:latin typeface="Arial" charset="0"/>
                      </a:endParaRPr>
                    </a:p>
                  </a:txBody>
                  <a:tcPr marT="45715" marB="45715"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b="1" i="0" u="none" strike="noStrike" cap="none" normalizeH="0" baseline="0" smtClean="0">
                          <a:ln>
                            <a:noFill/>
                          </a:ln>
                          <a:solidFill>
                            <a:srgbClr val="0066FF"/>
                          </a:solidFill>
                          <a:effectLst/>
                          <a:latin typeface="Arial" charset="0"/>
                        </a:rPr>
                        <a:t>Psikolojik etkisi</a:t>
                      </a:r>
                      <a:endParaRPr kumimoji="0" lang="en-US" sz="1800" b="1" i="0" u="none" strike="noStrike" cap="none" normalizeH="0" baseline="0" smtClean="0">
                        <a:ln>
                          <a:noFill/>
                        </a:ln>
                        <a:solidFill>
                          <a:srgbClr val="0066FF"/>
                        </a:solidFill>
                        <a:effectLst/>
                        <a:latin typeface="Arial" charset="0"/>
                      </a:endParaRPr>
                    </a:p>
                  </a:txBody>
                  <a:tcPr marT="45715" marB="45715"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CC"/>
                    </a:solidFill>
                  </a:tcPr>
                </a:tc>
              </a:tr>
              <a:tr h="55555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b="1" i="0" u="none" strike="noStrike" cap="none" normalizeH="0" baseline="0" smtClean="0">
                          <a:ln>
                            <a:noFill/>
                          </a:ln>
                          <a:solidFill>
                            <a:schemeClr val="tx1"/>
                          </a:solidFill>
                          <a:effectLst/>
                          <a:latin typeface="Arial" charset="0"/>
                        </a:rPr>
                        <a:t>Mavi</a:t>
                      </a:r>
                      <a:endParaRPr kumimoji="0" lang="en-US" sz="1800" b="1" i="0" u="none" strike="noStrike" cap="none" normalizeH="0" baseline="0" smtClean="0">
                        <a:ln>
                          <a:noFill/>
                        </a:ln>
                        <a:solidFill>
                          <a:schemeClr val="tx1"/>
                        </a:solidFill>
                        <a:effectLst/>
                        <a:latin typeface="Arial" charset="0"/>
                      </a:endParaRPr>
                    </a:p>
                  </a:txBody>
                  <a:tcPr marT="45715" marB="45715"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b="0" i="0" u="none" strike="noStrike" cap="none" normalizeH="0" baseline="0" smtClean="0">
                          <a:ln>
                            <a:noFill/>
                          </a:ln>
                          <a:solidFill>
                            <a:schemeClr val="tx1"/>
                          </a:solidFill>
                          <a:effectLst/>
                          <a:latin typeface="Arial" charset="0"/>
                        </a:rPr>
                        <a:t>Uzak</a:t>
                      </a:r>
                      <a:endParaRPr kumimoji="0" lang="en-US" sz="1800" b="0" i="0" u="none" strike="noStrike" cap="none" normalizeH="0" baseline="0" smtClean="0">
                        <a:ln>
                          <a:noFill/>
                        </a:ln>
                        <a:solidFill>
                          <a:schemeClr val="tx1"/>
                        </a:solidFill>
                        <a:effectLst/>
                        <a:latin typeface="Arial" charset="0"/>
                      </a:endParaRPr>
                    </a:p>
                  </a:txBody>
                  <a:tcPr marT="45715" marB="45715"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b="0" i="0" u="none" strike="noStrike" cap="none" normalizeH="0" baseline="0" smtClean="0">
                          <a:ln>
                            <a:noFill/>
                          </a:ln>
                          <a:solidFill>
                            <a:schemeClr val="tx1"/>
                          </a:solidFill>
                          <a:effectLst/>
                          <a:latin typeface="Arial" charset="0"/>
                        </a:rPr>
                        <a:t>Soğuk</a:t>
                      </a:r>
                      <a:endParaRPr kumimoji="0" lang="en-US" sz="1800" b="0" i="0" u="none" strike="noStrike" cap="none" normalizeH="0" baseline="0" smtClean="0">
                        <a:ln>
                          <a:noFill/>
                        </a:ln>
                        <a:solidFill>
                          <a:schemeClr val="tx1"/>
                        </a:solidFill>
                        <a:effectLst/>
                        <a:latin typeface="Arial" charset="0"/>
                      </a:endParaRPr>
                    </a:p>
                  </a:txBody>
                  <a:tcPr marT="45715" marB="45715"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b="0" i="0" u="none" strike="noStrike" cap="none" normalizeH="0" baseline="0" smtClean="0">
                          <a:ln>
                            <a:noFill/>
                          </a:ln>
                          <a:solidFill>
                            <a:schemeClr val="tx1"/>
                          </a:solidFill>
                          <a:effectLst/>
                          <a:latin typeface="Arial" charset="0"/>
                        </a:rPr>
                        <a:t>Yatıştırıcı</a:t>
                      </a:r>
                      <a:endParaRPr kumimoji="0" lang="en-US" sz="1800" b="0" i="0" u="none" strike="noStrike" cap="none" normalizeH="0" baseline="0" smtClean="0">
                        <a:ln>
                          <a:noFill/>
                        </a:ln>
                        <a:solidFill>
                          <a:schemeClr val="tx1"/>
                        </a:solidFill>
                        <a:effectLst/>
                        <a:latin typeface="Arial" charset="0"/>
                      </a:endParaRPr>
                    </a:p>
                  </a:txBody>
                  <a:tcPr marT="45715" marB="45715"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000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b="1" i="0" u="none" strike="noStrike" cap="none" normalizeH="0" baseline="0" smtClean="0">
                          <a:ln>
                            <a:noFill/>
                          </a:ln>
                          <a:solidFill>
                            <a:schemeClr val="tx1"/>
                          </a:solidFill>
                          <a:effectLst/>
                          <a:latin typeface="Arial" charset="0"/>
                        </a:rPr>
                        <a:t>Yeşil</a:t>
                      </a:r>
                      <a:endParaRPr kumimoji="0" lang="en-US" sz="1800" b="1" i="0" u="none" strike="noStrike" cap="none" normalizeH="0" baseline="0" smtClean="0">
                        <a:ln>
                          <a:noFill/>
                        </a:ln>
                        <a:solidFill>
                          <a:schemeClr val="tx1"/>
                        </a:solidFill>
                        <a:effectLst/>
                        <a:latin typeface="Arial" charset="0"/>
                      </a:endParaRPr>
                    </a:p>
                  </a:txBody>
                  <a:tcPr marT="45715" marB="45715"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b="0" i="0" u="none" strike="noStrike" cap="none" normalizeH="0" baseline="0" smtClean="0">
                          <a:ln>
                            <a:noFill/>
                          </a:ln>
                          <a:solidFill>
                            <a:schemeClr val="tx1"/>
                          </a:solidFill>
                          <a:effectLst/>
                          <a:latin typeface="Arial" charset="0"/>
                        </a:rPr>
                        <a:t>Uzak</a:t>
                      </a:r>
                      <a:endParaRPr kumimoji="0" lang="en-US" sz="1800" b="0" i="0" u="none" strike="noStrike" cap="none" normalizeH="0" baseline="0" smtClean="0">
                        <a:ln>
                          <a:noFill/>
                        </a:ln>
                        <a:solidFill>
                          <a:schemeClr val="tx1"/>
                        </a:solidFill>
                        <a:effectLst/>
                        <a:latin typeface="Arial" charset="0"/>
                      </a:endParaRPr>
                    </a:p>
                  </a:txBody>
                  <a:tcPr marT="45715" marB="45715"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b="0" i="0" u="none" strike="noStrike" cap="none" normalizeH="0" baseline="0" smtClean="0">
                          <a:ln>
                            <a:noFill/>
                          </a:ln>
                          <a:solidFill>
                            <a:schemeClr val="tx1"/>
                          </a:solidFill>
                          <a:effectLst/>
                          <a:latin typeface="Arial" charset="0"/>
                        </a:rPr>
                        <a:t>Çok soğuktan nötre kadar</a:t>
                      </a:r>
                      <a:endParaRPr kumimoji="0" lang="en-US" sz="1800" b="0" i="0" u="none" strike="noStrike" cap="none" normalizeH="0" baseline="0" smtClean="0">
                        <a:ln>
                          <a:noFill/>
                        </a:ln>
                        <a:solidFill>
                          <a:schemeClr val="tx1"/>
                        </a:solidFill>
                        <a:effectLst/>
                        <a:latin typeface="Arial" charset="0"/>
                      </a:endParaRPr>
                    </a:p>
                  </a:txBody>
                  <a:tcPr marT="45715" marB="45715"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b="0" i="0" u="none" strike="noStrike" cap="none" normalizeH="0" baseline="0" smtClean="0">
                          <a:ln>
                            <a:noFill/>
                          </a:ln>
                          <a:solidFill>
                            <a:schemeClr val="tx1"/>
                          </a:solidFill>
                          <a:effectLst/>
                          <a:latin typeface="Arial" charset="0"/>
                        </a:rPr>
                        <a:t>Çok yatıştırıcı</a:t>
                      </a:r>
                      <a:endParaRPr kumimoji="0" lang="en-US" sz="1800" b="0" i="0" u="none" strike="noStrike" cap="none" normalizeH="0" baseline="0" smtClean="0">
                        <a:ln>
                          <a:noFill/>
                        </a:ln>
                        <a:solidFill>
                          <a:schemeClr val="tx1"/>
                        </a:solidFill>
                        <a:effectLst/>
                        <a:latin typeface="Arial" charset="0"/>
                      </a:endParaRPr>
                    </a:p>
                  </a:txBody>
                  <a:tcPr marT="45715" marB="45715"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555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b="1" i="0" u="none" strike="noStrike" cap="none" normalizeH="0" baseline="0" smtClean="0">
                          <a:ln>
                            <a:noFill/>
                          </a:ln>
                          <a:solidFill>
                            <a:schemeClr val="tx1"/>
                          </a:solidFill>
                          <a:effectLst/>
                          <a:latin typeface="Arial" charset="0"/>
                        </a:rPr>
                        <a:t>Kırmızı</a:t>
                      </a:r>
                      <a:endParaRPr kumimoji="0" lang="en-US" sz="1800" b="1" i="0" u="none" strike="noStrike" cap="none" normalizeH="0" baseline="0" smtClean="0">
                        <a:ln>
                          <a:noFill/>
                        </a:ln>
                        <a:solidFill>
                          <a:schemeClr val="tx1"/>
                        </a:solidFill>
                        <a:effectLst/>
                        <a:latin typeface="Arial" charset="0"/>
                      </a:endParaRPr>
                    </a:p>
                  </a:txBody>
                  <a:tcPr marT="45715" marB="45715"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b="0" i="0" u="none" strike="noStrike" cap="none" normalizeH="0" baseline="0" smtClean="0">
                          <a:ln>
                            <a:noFill/>
                          </a:ln>
                          <a:solidFill>
                            <a:schemeClr val="tx1"/>
                          </a:solidFill>
                          <a:effectLst/>
                          <a:latin typeface="Arial" charset="0"/>
                        </a:rPr>
                        <a:t>Yakın</a:t>
                      </a:r>
                      <a:endParaRPr kumimoji="0" lang="en-US" sz="1800" b="0" i="0" u="none" strike="noStrike" cap="none" normalizeH="0" baseline="0" smtClean="0">
                        <a:ln>
                          <a:noFill/>
                        </a:ln>
                        <a:solidFill>
                          <a:schemeClr val="tx1"/>
                        </a:solidFill>
                        <a:effectLst/>
                        <a:latin typeface="Arial" charset="0"/>
                      </a:endParaRPr>
                    </a:p>
                  </a:txBody>
                  <a:tcPr marT="45715" marB="45715"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b="0" i="0" u="none" strike="noStrike" cap="none" normalizeH="0" baseline="0" smtClean="0">
                          <a:ln>
                            <a:noFill/>
                          </a:ln>
                          <a:solidFill>
                            <a:schemeClr val="tx1"/>
                          </a:solidFill>
                          <a:effectLst/>
                          <a:latin typeface="Arial" charset="0"/>
                        </a:rPr>
                        <a:t>Sıcak</a:t>
                      </a:r>
                      <a:endParaRPr kumimoji="0" lang="en-US" sz="1800" b="0" i="0" u="none" strike="noStrike" cap="none" normalizeH="0" baseline="0" smtClean="0">
                        <a:ln>
                          <a:noFill/>
                        </a:ln>
                        <a:solidFill>
                          <a:schemeClr val="tx1"/>
                        </a:solidFill>
                        <a:effectLst/>
                        <a:latin typeface="Arial" charset="0"/>
                      </a:endParaRPr>
                    </a:p>
                  </a:txBody>
                  <a:tcPr marT="45715" marB="45715"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b="0" i="0" u="none" strike="noStrike" cap="none" normalizeH="0" baseline="0" smtClean="0">
                          <a:ln>
                            <a:noFill/>
                          </a:ln>
                          <a:solidFill>
                            <a:schemeClr val="tx1"/>
                          </a:solidFill>
                          <a:effectLst/>
                          <a:latin typeface="Arial" charset="0"/>
                        </a:rPr>
                        <a:t>Çok yatıştırıcı</a:t>
                      </a:r>
                      <a:endParaRPr kumimoji="0" lang="en-US" sz="1800" b="0" i="0" u="none" strike="noStrike" cap="none" normalizeH="0" baseline="0" smtClean="0">
                        <a:ln>
                          <a:noFill/>
                        </a:ln>
                        <a:solidFill>
                          <a:schemeClr val="tx1"/>
                        </a:solidFill>
                        <a:effectLst/>
                        <a:latin typeface="Arial" charset="0"/>
                      </a:endParaRPr>
                    </a:p>
                  </a:txBody>
                  <a:tcPr marT="45715" marB="45715"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397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b="1" i="0" u="none" strike="noStrike" cap="none" normalizeH="0" baseline="0" smtClean="0">
                          <a:ln>
                            <a:noFill/>
                          </a:ln>
                          <a:solidFill>
                            <a:schemeClr val="tx1"/>
                          </a:solidFill>
                          <a:effectLst/>
                          <a:latin typeface="Arial" charset="0"/>
                        </a:rPr>
                        <a:t>Turuncu</a:t>
                      </a:r>
                      <a:endParaRPr kumimoji="0" lang="en-US" sz="1800" b="1" i="0" u="none" strike="noStrike" cap="none" normalizeH="0" baseline="0" smtClean="0">
                        <a:ln>
                          <a:noFill/>
                        </a:ln>
                        <a:solidFill>
                          <a:schemeClr val="tx1"/>
                        </a:solidFill>
                        <a:effectLst/>
                        <a:latin typeface="Arial" charset="0"/>
                      </a:endParaRPr>
                    </a:p>
                  </a:txBody>
                  <a:tcPr marT="45715" marB="45715"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b="0" i="0" u="none" strike="noStrike" cap="none" normalizeH="0" baseline="0" smtClean="0">
                          <a:ln>
                            <a:noFill/>
                          </a:ln>
                          <a:solidFill>
                            <a:schemeClr val="tx1"/>
                          </a:solidFill>
                          <a:effectLst/>
                          <a:latin typeface="Arial" charset="0"/>
                        </a:rPr>
                        <a:t>Çok yakın</a:t>
                      </a:r>
                      <a:endParaRPr kumimoji="0" lang="en-US" sz="1800" b="0" i="0" u="none" strike="noStrike" cap="none" normalizeH="0" baseline="0" smtClean="0">
                        <a:ln>
                          <a:noFill/>
                        </a:ln>
                        <a:solidFill>
                          <a:schemeClr val="tx1"/>
                        </a:solidFill>
                        <a:effectLst/>
                        <a:latin typeface="Arial" charset="0"/>
                      </a:endParaRPr>
                    </a:p>
                  </a:txBody>
                  <a:tcPr marT="45715" marB="45715"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b="0" i="0" u="none" strike="noStrike" cap="none" normalizeH="0" baseline="0" smtClean="0">
                          <a:ln>
                            <a:noFill/>
                          </a:ln>
                          <a:solidFill>
                            <a:schemeClr val="tx1"/>
                          </a:solidFill>
                          <a:effectLst/>
                          <a:latin typeface="Arial" charset="0"/>
                        </a:rPr>
                        <a:t>Çok sıcak</a:t>
                      </a:r>
                      <a:endParaRPr kumimoji="0" lang="en-US" sz="1800" b="0" i="0" u="none" strike="noStrike" cap="none" normalizeH="0" baseline="0" smtClean="0">
                        <a:ln>
                          <a:noFill/>
                        </a:ln>
                        <a:solidFill>
                          <a:schemeClr val="tx1"/>
                        </a:solidFill>
                        <a:effectLst/>
                        <a:latin typeface="Arial" charset="0"/>
                      </a:endParaRPr>
                    </a:p>
                  </a:txBody>
                  <a:tcPr marT="45715" marB="45715"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b="0" i="0" u="none" strike="noStrike" cap="none" normalizeH="0" baseline="0" smtClean="0">
                          <a:ln>
                            <a:noFill/>
                          </a:ln>
                          <a:solidFill>
                            <a:schemeClr val="tx1"/>
                          </a:solidFill>
                          <a:effectLst/>
                          <a:latin typeface="Arial" charset="0"/>
                        </a:rPr>
                        <a:t>Uyarıcı</a:t>
                      </a:r>
                      <a:endParaRPr kumimoji="0" lang="en-US" sz="1800" b="0" i="0" u="none" strike="noStrike" cap="none" normalizeH="0" baseline="0" smtClean="0">
                        <a:ln>
                          <a:noFill/>
                        </a:ln>
                        <a:solidFill>
                          <a:schemeClr val="tx1"/>
                        </a:solidFill>
                        <a:effectLst/>
                        <a:latin typeface="Arial" charset="0"/>
                      </a:endParaRPr>
                    </a:p>
                  </a:txBody>
                  <a:tcPr marT="45715" marB="45715"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555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b="1" i="0" u="none" strike="noStrike" cap="none" normalizeH="0" baseline="0" smtClean="0">
                          <a:ln>
                            <a:noFill/>
                          </a:ln>
                          <a:solidFill>
                            <a:schemeClr val="tx1"/>
                          </a:solidFill>
                          <a:effectLst/>
                          <a:latin typeface="Arial" charset="0"/>
                        </a:rPr>
                        <a:t>Sarı</a:t>
                      </a:r>
                      <a:endParaRPr kumimoji="0" lang="en-US" sz="1800" b="1" i="0" u="none" strike="noStrike" cap="none" normalizeH="0" baseline="0" smtClean="0">
                        <a:ln>
                          <a:noFill/>
                        </a:ln>
                        <a:solidFill>
                          <a:schemeClr val="tx1"/>
                        </a:solidFill>
                        <a:effectLst/>
                        <a:latin typeface="Arial" charset="0"/>
                      </a:endParaRPr>
                    </a:p>
                  </a:txBody>
                  <a:tcPr marT="45715" marB="45715"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b="0" i="0" u="none" strike="noStrike" cap="none" normalizeH="0" baseline="0" smtClean="0">
                          <a:ln>
                            <a:noFill/>
                          </a:ln>
                          <a:solidFill>
                            <a:schemeClr val="tx1"/>
                          </a:solidFill>
                          <a:effectLst/>
                          <a:latin typeface="Arial" charset="0"/>
                        </a:rPr>
                        <a:t>Yakın</a:t>
                      </a:r>
                      <a:endParaRPr kumimoji="0" lang="en-US" sz="1800" b="0" i="0" u="none" strike="noStrike" cap="none" normalizeH="0" baseline="0" smtClean="0">
                        <a:ln>
                          <a:noFill/>
                        </a:ln>
                        <a:solidFill>
                          <a:schemeClr val="tx1"/>
                        </a:solidFill>
                        <a:effectLst/>
                        <a:latin typeface="Arial" charset="0"/>
                      </a:endParaRPr>
                    </a:p>
                  </a:txBody>
                  <a:tcPr marT="45715" marB="45715"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b="0" i="0" u="none" strike="noStrike" cap="none" normalizeH="0" baseline="0" smtClean="0">
                          <a:ln>
                            <a:noFill/>
                          </a:ln>
                          <a:solidFill>
                            <a:schemeClr val="tx1"/>
                          </a:solidFill>
                          <a:effectLst/>
                          <a:latin typeface="Arial" charset="0"/>
                        </a:rPr>
                        <a:t>Çok sıcak</a:t>
                      </a:r>
                      <a:endParaRPr kumimoji="0" lang="en-US" sz="1800" b="0" i="0" u="none" strike="noStrike" cap="none" normalizeH="0" baseline="0" smtClean="0">
                        <a:ln>
                          <a:noFill/>
                        </a:ln>
                        <a:solidFill>
                          <a:schemeClr val="tx1"/>
                        </a:solidFill>
                        <a:effectLst/>
                        <a:latin typeface="Arial" charset="0"/>
                      </a:endParaRPr>
                    </a:p>
                  </a:txBody>
                  <a:tcPr marT="45715" marB="45715"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b="0" i="0" u="none" strike="noStrike" cap="none" normalizeH="0" baseline="0" smtClean="0">
                          <a:ln>
                            <a:noFill/>
                          </a:ln>
                          <a:solidFill>
                            <a:schemeClr val="tx1"/>
                          </a:solidFill>
                          <a:effectLst/>
                          <a:latin typeface="Arial" charset="0"/>
                        </a:rPr>
                        <a:t>Uyarıcı</a:t>
                      </a:r>
                      <a:endParaRPr kumimoji="0" lang="en-US" sz="1800" b="0" i="0" u="none" strike="noStrike" cap="none" normalizeH="0" baseline="0" smtClean="0">
                        <a:ln>
                          <a:noFill/>
                        </a:ln>
                        <a:solidFill>
                          <a:schemeClr val="tx1"/>
                        </a:solidFill>
                        <a:effectLst/>
                        <a:latin typeface="Arial" charset="0"/>
                      </a:endParaRPr>
                    </a:p>
                  </a:txBody>
                  <a:tcPr marT="45715" marB="45715"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000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b="1" i="0" u="none" strike="noStrike" cap="none" normalizeH="0" baseline="0" smtClean="0">
                          <a:ln>
                            <a:noFill/>
                          </a:ln>
                          <a:solidFill>
                            <a:schemeClr val="tx1"/>
                          </a:solidFill>
                          <a:effectLst/>
                          <a:latin typeface="Arial" charset="0"/>
                        </a:rPr>
                        <a:t>Kahverengi</a:t>
                      </a:r>
                      <a:endParaRPr kumimoji="0" lang="en-US" sz="1800" b="1" i="0" u="none" strike="noStrike" cap="none" normalizeH="0" baseline="0" smtClean="0">
                        <a:ln>
                          <a:noFill/>
                        </a:ln>
                        <a:solidFill>
                          <a:schemeClr val="tx1"/>
                        </a:solidFill>
                        <a:effectLst/>
                        <a:latin typeface="Arial" charset="0"/>
                      </a:endParaRPr>
                    </a:p>
                  </a:txBody>
                  <a:tcPr marT="45715" marB="45715"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b="0" i="0" u="none" strike="noStrike" cap="none" normalizeH="0" baseline="0" smtClean="0">
                          <a:ln>
                            <a:noFill/>
                          </a:ln>
                          <a:solidFill>
                            <a:schemeClr val="tx1"/>
                          </a:solidFill>
                          <a:effectLst/>
                          <a:latin typeface="Arial" charset="0"/>
                        </a:rPr>
                        <a:t>Çok yakın, daraltıcı</a:t>
                      </a:r>
                      <a:endParaRPr kumimoji="0" lang="en-US" sz="1800" b="0" i="0" u="none" strike="noStrike" cap="none" normalizeH="0" baseline="0" smtClean="0">
                        <a:ln>
                          <a:noFill/>
                        </a:ln>
                        <a:solidFill>
                          <a:schemeClr val="tx1"/>
                        </a:solidFill>
                        <a:effectLst/>
                        <a:latin typeface="Arial" charset="0"/>
                      </a:endParaRPr>
                    </a:p>
                  </a:txBody>
                  <a:tcPr marT="45715" marB="45715"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b="0" i="0" u="none" strike="noStrike" cap="none" normalizeH="0" baseline="0" smtClean="0">
                          <a:ln>
                            <a:noFill/>
                          </a:ln>
                          <a:solidFill>
                            <a:schemeClr val="tx1"/>
                          </a:solidFill>
                          <a:effectLst/>
                          <a:latin typeface="Arial" charset="0"/>
                        </a:rPr>
                        <a:t>Nötr</a:t>
                      </a:r>
                      <a:endParaRPr kumimoji="0" lang="en-US" sz="1800" b="0" i="0" u="none" strike="noStrike" cap="none" normalizeH="0" baseline="0" smtClean="0">
                        <a:ln>
                          <a:noFill/>
                        </a:ln>
                        <a:solidFill>
                          <a:schemeClr val="tx1"/>
                        </a:solidFill>
                        <a:effectLst/>
                        <a:latin typeface="Arial" charset="0"/>
                      </a:endParaRPr>
                    </a:p>
                  </a:txBody>
                  <a:tcPr marT="45715" marB="45715"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b="0" i="0" u="none" strike="noStrike" cap="none" normalizeH="0" baseline="0" smtClean="0">
                          <a:ln>
                            <a:noFill/>
                          </a:ln>
                          <a:solidFill>
                            <a:schemeClr val="tx1"/>
                          </a:solidFill>
                          <a:effectLst/>
                          <a:latin typeface="Arial" charset="0"/>
                        </a:rPr>
                        <a:t>Uyarıcı</a:t>
                      </a:r>
                      <a:endParaRPr kumimoji="0" lang="en-US" sz="1800" b="0" i="0" u="none" strike="noStrike" cap="none" normalizeH="0" baseline="0" smtClean="0">
                        <a:ln>
                          <a:noFill/>
                        </a:ln>
                        <a:solidFill>
                          <a:schemeClr val="tx1"/>
                        </a:solidFill>
                        <a:effectLst/>
                        <a:latin typeface="Arial" charset="0"/>
                      </a:endParaRPr>
                    </a:p>
                  </a:txBody>
                  <a:tcPr marT="45715" marB="45715"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8857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b="1" i="0" u="none" strike="noStrike" cap="none" normalizeH="0" baseline="0" smtClean="0">
                          <a:ln>
                            <a:noFill/>
                          </a:ln>
                          <a:solidFill>
                            <a:schemeClr val="tx1"/>
                          </a:solidFill>
                          <a:effectLst/>
                          <a:latin typeface="Arial" charset="0"/>
                        </a:rPr>
                        <a:t>Menekşe rengi</a:t>
                      </a:r>
                      <a:endParaRPr kumimoji="0" lang="en-US" sz="1800" b="1" i="0" u="none" strike="noStrike" cap="none" normalizeH="0" baseline="0" smtClean="0">
                        <a:ln>
                          <a:noFill/>
                        </a:ln>
                        <a:solidFill>
                          <a:schemeClr val="tx1"/>
                        </a:solidFill>
                        <a:effectLst/>
                        <a:latin typeface="Arial" charset="0"/>
                      </a:endParaRPr>
                    </a:p>
                  </a:txBody>
                  <a:tcPr marT="45715" marB="45715"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66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b="0" i="0" u="none" strike="noStrike" cap="none" normalizeH="0" baseline="0" smtClean="0">
                          <a:ln>
                            <a:noFill/>
                          </a:ln>
                          <a:solidFill>
                            <a:schemeClr val="tx1"/>
                          </a:solidFill>
                          <a:effectLst/>
                          <a:latin typeface="Arial" charset="0"/>
                        </a:rPr>
                        <a:t>Çok yakın</a:t>
                      </a:r>
                      <a:endParaRPr kumimoji="0" lang="en-US" sz="1800" b="0" i="0" u="none" strike="noStrike" cap="none" normalizeH="0" baseline="0" smtClean="0">
                        <a:ln>
                          <a:noFill/>
                        </a:ln>
                        <a:solidFill>
                          <a:schemeClr val="tx1"/>
                        </a:solidFill>
                        <a:effectLst/>
                        <a:latin typeface="Arial" charset="0"/>
                      </a:endParaRPr>
                    </a:p>
                  </a:txBody>
                  <a:tcPr marT="45715" marB="45715"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b="0" i="0" u="none" strike="noStrike" cap="none" normalizeH="0" baseline="0" smtClean="0">
                          <a:ln>
                            <a:noFill/>
                          </a:ln>
                          <a:solidFill>
                            <a:schemeClr val="tx1"/>
                          </a:solidFill>
                          <a:effectLst/>
                          <a:latin typeface="Arial" charset="0"/>
                        </a:rPr>
                        <a:t>Soğuk</a:t>
                      </a:r>
                      <a:endParaRPr kumimoji="0" lang="en-US" sz="1800" b="0" i="0" u="none" strike="noStrike" cap="none" normalizeH="0" baseline="0" smtClean="0">
                        <a:ln>
                          <a:noFill/>
                        </a:ln>
                        <a:solidFill>
                          <a:schemeClr val="tx1"/>
                        </a:solidFill>
                        <a:effectLst/>
                        <a:latin typeface="Arial" charset="0"/>
                      </a:endParaRPr>
                    </a:p>
                  </a:txBody>
                  <a:tcPr marT="45715" marB="45715"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b="0" i="0" u="none" strike="noStrike" cap="none" normalizeH="0" baseline="0" smtClean="0">
                          <a:ln>
                            <a:noFill/>
                          </a:ln>
                          <a:solidFill>
                            <a:schemeClr val="tx1"/>
                          </a:solidFill>
                          <a:effectLst/>
                          <a:latin typeface="Arial" charset="0"/>
                        </a:rPr>
                        <a:t>Saldırgan, huzursuzluk verici, cesaret kırıcı</a:t>
                      </a:r>
                      <a:endParaRPr kumimoji="0" lang="en-US" sz="1800" b="0" i="0" u="none" strike="noStrike" cap="none" normalizeH="0" baseline="0" smtClean="0">
                        <a:ln>
                          <a:noFill/>
                        </a:ln>
                        <a:solidFill>
                          <a:schemeClr val="tx1"/>
                        </a:solidFill>
                        <a:effectLst/>
                        <a:latin typeface="Arial" charset="0"/>
                      </a:endParaRPr>
                    </a:p>
                  </a:txBody>
                  <a:tcPr marT="45715" marB="45715"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559145101"/>
      </p:ext>
    </p:extLst>
  </p:cSld>
  <p:clrMapOvr>
    <a:masterClrMapping/>
  </p:clrMapOvr>
  <p:transition advClick="0">
    <p:random/>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1666" name="Text Box 2"/>
          <p:cNvSpPr txBox="1">
            <a:spLocks noChangeArrowheads="1"/>
          </p:cNvSpPr>
          <p:nvPr/>
        </p:nvSpPr>
        <p:spPr bwMode="auto">
          <a:xfrm>
            <a:off x="0" y="1143000"/>
            <a:ext cx="2271713" cy="1692275"/>
          </a:xfrm>
          <a:prstGeom prst="rect">
            <a:avLst/>
          </a:prstGeom>
          <a:noFill/>
          <a:ln w="12700">
            <a:noFill/>
            <a:miter lim="800000"/>
            <a:headEnd type="none" w="sm" len="sm"/>
            <a:tailEnd type="none" w="sm" len="sm"/>
          </a:ln>
        </p:spPr>
        <p:txBody>
          <a:bodyPr>
            <a:spAutoFit/>
          </a:bodyPr>
          <a:lstStyle/>
          <a:p>
            <a:pPr algn="ctr" eaLnBrk="0" hangingPunct="0">
              <a:defRPr/>
            </a:pPr>
            <a:endParaRPr kumimoji="1" lang="tr-TR" sz="2800" b="1" dirty="0">
              <a:solidFill>
                <a:srgbClr val="FB1C05"/>
              </a:solidFill>
              <a:effectLst>
                <a:outerShdw blurRad="38100" dist="38100" dir="2700000" algn="tl">
                  <a:srgbClr val="C0C0C0"/>
                </a:outerShdw>
              </a:effectLst>
              <a:latin typeface="Tahoma" pitchFamily="34" charset="0"/>
            </a:endParaRPr>
          </a:p>
          <a:p>
            <a:pPr>
              <a:buFont typeface="Wingdings" pitchFamily="2" charset="2"/>
              <a:buNone/>
              <a:defRPr/>
            </a:pPr>
            <a:endParaRPr kumimoji="1" lang="tr-TR" sz="2800" b="1" dirty="0">
              <a:solidFill>
                <a:srgbClr val="FB1C05"/>
              </a:solidFill>
              <a:effectLst>
                <a:outerShdw blurRad="38100" dist="38100" dir="2700000" algn="tl">
                  <a:srgbClr val="C0C0C0"/>
                </a:outerShdw>
              </a:effectLst>
              <a:latin typeface="Tahoma" pitchFamily="34" charset="0"/>
            </a:endParaRPr>
          </a:p>
          <a:p>
            <a:pPr algn="ctr">
              <a:buFont typeface="Wingdings" pitchFamily="2" charset="2"/>
              <a:buNone/>
              <a:defRPr/>
            </a:pPr>
            <a:endParaRPr kumimoji="1" lang="tr-TR" b="1" dirty="0">
              <a:solidFill>
                <a:srgbClr val="FB1C05"/>
              </a:solidFill>
              <a:effectLst>
                <a:outerShdw blurRad="38100" dist="38100" dir="2700000" algn="tl">
                  <a:srgbClr val="C0C0C0"/>
                </a:outerShdw>
              </a:effectLst>
              <a:latin typeface="Tahoma" pitchFamily="34" charset="0"/>
            </a:endParaRPr>
          </a:p>
          <a:p>
            <a:pPr>
              <a:buFont typeface="Wingdings" pitchFamily="2" charset="2"/>
              <a:buNone/>
              <a:defRPr/>
            </a:pPr>
            <a:endParaRPr kumimoji="1" lang="tr-TR" b="1" u="sng" dirty="0">
              <a:solidFill>
                <a:srgbClr val="FFFFFF"/>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Tahoma" pitchFamily="34" charset="0"/>
            </a:endParaRPr>
          </a:p>
        </p:txBody>
      </p:sp>
      <p:sp>
        <p:nvSpPr>
          <p:cNvPr id="881669" name="Rectangle 5"/>
          <p:cNvSpPr>
            <a:spLocks noChangeArrowheads="1"/>
          </p:cNvSpPr>
          <p:nvPr/>
        </p:nvSpPr>
        <p:spPr bwMode="auto">
          <a:xfrm>
            <a:off x="0" y="228600"/>
            <a:ext cx="4572000" cy="320675"/>
          </a:xfrm>
          <a:prstGeom prst="rect">
            <a:avLst/>
          </a:prstGeom>
          <a:noFill/>
          <a:ln w="9525">
            <a:noFill/>
            <a:miter lim="800000"/>
            <a:headEnd/>
            <a:tailEnd/>
          </a:ln>
          <a:effectLst>
            <a:prstShdw prst="shdw17" dist="17961" dir="2700000">
              <a:schemeClr val="accent1">
                <a:gamma/>
                <a:shade val="60000"/>
                <a:invGamma/>
                <a:alpha val="50000"/>
              </a:schemeClr>
            </a:prstShdw>
          </a:effectLst>
        </p:spPr>
        <p:txBody>
          <a:bodyPr>
            <a:spAutoFit/>
          </a:bodyPr>
          <a:lstStyle/>
          <a:p>
            <a:pPr>
              <a:spcBef>
                <a:spcPct val="50000"/>
              </a:spcBef>
              <a:defRPr/>
            </a:pPr>
            <a:r>
              <a:rPr lang="tr-TR" sz="1500" b="1" i="1">
                <a:solidFill>
                  <a:srgbClr val="FFFFFF"/>
                </a:solidFill>
                <a:latin typeface="Arial" pitchFamily="34" charset="0"/>
              </a:rPr>
              <a:t>TEMEL İŞ SAĞLIĞI ve GÜVENLİĞİ EĞİTİMİ</a:t>
            </a:r>
          </a:p>
        </p:txBody>
      </p:sp>
      <p:sp>
        <p:nvSpPr>
          <p:cNvPr id="55300" name="5 Dikdörtgen"/>
          <p:cNvSpPr>
            <a:spLocks noChangeArrowheads="1"/>
          </p:cNvSpPr>
          <p:nvPr/>
        </p:nvSpPr>
        <p:spPr bwMode="auto">
          <a:xfrm>
            <a:off x="357188" y="1214438"/>
            <a:ext cx="28702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tr-TR" b="1">
                <a:solidFill>
                  <a:srgbClr val="0070C0"/>
                </a:solidFill>
              </a:rPr>
              <a:t>Yasaklayıcı İşaretler</a:t>
            </a:r>
            <a:endParaRPr lang="tr-TR">
              <a:solidFill>
                <a:srgbClr val="000000"/>
              </a:solidFill>
            </a:endParaRPr>
          </a:p>
        </p:txBody>
      </p:sp>
      <p:sp>
        <p:nvSpPr>
          <p:cNvPr id="7" name="Rectangle 2"/>
          <p:cNvSpPr txBox="1">
            <a:spLocks noChangeArrowheads="1"/>
          </p:cNvSpPr>
          <p:nvPr/>
        </p:nvSpPr>
        <p:spPr>
          <a:xfrm>
            <a:off x="5586740" y="1237922"/>
            <a:ext cx="2286000" cy="400050"/>
          </a:xfrm>
          <a:prstGeom prst="rect">
            <a:avLst/>
          </a:prstGeom>
        </p:spPr>
        <p:txBody>
          <a:bodyPr/>
          <a:lstStyle/>
          <a:p>
            <a:pPr algn="ctr" eaLnBrk="0" hangingPunct="0">
              <a:defRPr/>
            </a:pPr>
            <a:r>
              <a:rPr lang="tr-TR" b="1" kern="0" dirty="0">
                <a:solidFill>
                  <a:srgbClr val="0070C0"/>
                </a:solidFill>
                <a:cs typeface="Times New Roman" pitchFamily="18" charset="0"/>
              </a:rPr>
              <a:t>Uyarı İşaretleri</a:t>
            </a:r>
          </a:p>
        </p:txBody>
      </p:sp>
      <p:sp>
        <p:nvSpPr>
          <p:cNvPr id="8" name="Rectangle 2"/>
          <p:cNvSpPr txBox="1">
            <a:spLocks noChangeArrowheads="1"/>
          </p:cNvSpPr>
          <p:nvPr/>
        </p:nvSpPr>
        <p:spPr>
          <a:xfrm>
            <a:off x="292100" y="3149656"/>
            <a:ext cx="3429000" cy="571500"/>
          </a:xfrm>
          <a:prstGeom prst="rect">
            <a:avLst/>
          </a:prstGeom>
        </p:spPr>
        <p:txBody>
          <a:bodyPr/>
          <a:lstStyle/>
          <a:p>
            <a:pPr algn="ctr" eaLnBrk="0" hangingPunct="0">
              <a:defRPr/>
            </a:pPr>
            <a:r>
              <a:rPr lang="tr-TR" b="1" kern="0" dirty="0">
                <a:solidFill>
                  <a:srgbClr val="0070C0"/>
                </a:solidFill>
                <a:cs typeface="Times New Roman" pitchFamily="18" charset="0"/>
              </a:rPr>
              <a:t>Emredici İşaretler</a:t>
            </a:r>
          </a:p>
        </p:txBody>
      </p:sp>
      <p:sp>
        <p:nvSpPr>
          <p:cNvPr id="9" name="Rectangle 2"/>
          <p:cNvSpPr txBox="1">
            <a:spLocks noChangeArrowheads="1"/>
          </p:cNvSpPr>
          <p:nvPr/>
        </p:nvSpPr>
        <p:spPr>
          <a:xfrm>
            <a:off x="2729239" y="4821775"/>
            <a:ext cx="3905251" cy="428625"/>
          </a:xfrm>
          <a:prstGeom prst="rect">
            <a:avLst/>
          </a:prstGeom>
        </p:spPr>
        <p:txBody>
          <a:bodyPr/>
          <a:lstStyle/>
          <a:p>
            <a:pPr algn="ctr" eaLnBrk="0" hangingPunct="0">
              <a:defRPr/>
            </a:pPr>
            <a:r>
              <a:rPr lang="tr-TR" b="1" kern="0" dirty="0">
                <a:solidFill>
                  <a:srgbClr val="0070C0"/>
                </a:solidFill>
                <a:cs typeface="Times New Roman" pitchFamily="18" charset="0"/>
              </a:rPr>
              <a:t>Acil Çıkış ve İlkyardım İşaretleri</a:t>
            </a:r>
          </a:p>
        </p:txBody>
      </p:sp>
      <p:sp>
        <p:nvSpPr>
          <p:cNvPr id="10" name="Rectangle 2"/>
          <p:cNvSpPr txBox="1">
            <a:spLocks noChangeArrowheads="1"/>
          </p:cNvSpPr>
          <p:nvPr/>
        </p:nvSpPr>
        <p:spPr>
          <a:xfrm>
            <a:off x="5214938" y="3154583"/>
            <a:ext cx="3286125" cy="642937"/>
          </a:xfrm>
          <a:prstGeom prst="rect">
            <a:avLst/>
          </a:prstGeom>
        </p:spPr>
        <p:txBody>
          <a:bodyPr/>
          <a:lstStyle/>
          <a:p>
            <a:pPr algn="ctr" eaLnBrk="0" hangingPunct="0">
              <a:defRPr/>
            </a:pPr>
            <a:r>
              <a:rPr lang="tr-TR" b="1" kern="0" dirty="0">
                <a:solidFill>
                  <a:srgbClr val="0070C0"/>
                </a:solidFill>
                <a:cs typeface="Times New Roman" pitchFamily="18" charset="0"/>
              </a:rPr>
              <a:t>Yangınla Mücadele İşaretleri</a:t>
            </a:r>
          </a:p>
        </p:txBody>
      </p:sp>
      <p:pic>
        <p:nvPicPr>
          <p:cNvPr id="55305" name="Picture 47" descr="ped.gif (1188 bytes)"/>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0" y="1571625"/>
            <a:ext cx="1500188" cy="131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6" name="Picture 9" descr="ndrink.gif (1105 bytes)"/>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1285874" y="1611561"/>
            <a:ext cx="1234797" cy="1396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7" name="Picture 48" descr="nexting.gif (1305 bytes)"/>
          <p:cNvPicPr>
            <a:picLocks noChangeAspect="1" noChangeArrowheads="1"/>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2143125" y="1571625"/>
            <a:ext cx="1728788" cy="135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8" name="Picture 8" descr="eyeprot.gif (2758 bytes)"/>
          <p:cNvPicPr>
            <a:picLocks noChangeAspect="1" noChangeArrowheads="1"/>
          </p:cNvPicPr>
          <p:nvPr/>
        </p:nvPicPr>
        <p:blipFill>
          <a:blip r:embed="rId8" r:link="rId9">
            <a:extLst>
              <a:ext uri="{28A0092B-C50C-407E-A947-70E740481C1C}">
                <a14:useLocalDpi xmlns:a14="http://schemas.microsoft.com/office/drawing/2010/main" val="0"/>
              </a:ext>
            </a:extLst>
          </a:blip>
          <a:srcRect/>
          <a:stretch>
            <a:fillRect/>
          </a:stretch>
        </p:blipFill>
        <p:spPr bwMode="auto">
          <a:xfrm>
            <a:off x="292101" y="3578281"/>
            <a:ext cx="1292450" cy="1065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9" name="Picture 9" descr="helmet.gif (2489 bytes)"/>
          <p:cNvPicPr>
            <a:picLocks noChangeAspect="1" noChangeArrowheads="1"/>
          </p:cNvPicPr>
          <p:nvPr/>
        </p:nvPicPr>
        <p:blipFill>
          <a:blip r:embed="rId10" r:link="rId11">
            <a:extLst>
              <a:ext uri="{28A0092B-C50C-407E-A947-70E740481C1C}">
                <a14:useLocalDpi xmlns:a14="http://schemas.microsoft.com/office/drawing/2010/main" val="0"/>
              </a:ext>
            </a:extLst>
          </a:blip>
          <a:srcRect/>
          <a:stretch>
            <a:fillRect/>
          </a:stretch>
        </p:blipFill>
        <p:spPr bwMode="auto">
          <a:xfrm>
            <a:off x="1881266" y="3578281"/>
            <a:ext cx="1217533" cy="1065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10" name="Picture 12" descr="danelec.gif (987 bytes)"/>
          <p:cNvPicPr>
            <a:picLocks noChangeAspect="1" noChangeArrowheads="1"/>
          </p:cNvPicPr>
          <p:nvPr/>
        </p:nvPicPr>
        <p:blipFill>
          <a:blip r:embed="rId12" r:link="rId13">
            <a:extLst>
              <a:ext uri="{28A0092B-C50C-407E-A947-70E740481C1C}">
                <a14:useLocalDpi xmlns:a14="http://schemas.microsoft.com/office/drawing/2010/main" val="0"/>
              </a:ext>
            </a:extLst>
          </a:blip>
          <a:srcRect/>
          <a:stretch>
            <a:fillRect/>
          </a:stretch>
        </p:blipFill>
        <p:spPr bwMode="auto">
          <a:xfrm>
            <a:off x="5156966" y="1785938"/>
            <a:ext cx="1062038" cy="107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11" name="Picture 11" descr="indtrck.gif (1133 bytes)"/>
          <p:cNvPicPr>
            <a:picLocks noChangeAspect="1" noChangeArrowheads="1"/>
          </p:cNvPicPr>
          <p:nvPr/>
        </p:nvPicPr>
        <p:blipFill>
          <a:blip r:embed="rId14" r:link="rId15">
            <a:extLst>
              <a:ext uri="{28A0092B-C50C-407E-A947-70E740481C1C}">
                <a14:useLocalDpi xmlns:a14="http://schemas.microsoft.com/office/drawing/2010/main" val="0"/>
              </a:ext>
            </a:extLst>
          </a:blip>
          <a:srcRect/>
          <a:stretch>
            <a:fillRect/>
          </a:stretch>
        </p:blipFill>
        <p:spPr bwMode="auto">
          <a:xfrm>
            <a:off x="6157091" y="1785938"/>
            <a:ext cx="1143000"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12" name="Picture 10" descr="drop.gif (868 bytes)"/>
          <p:cNvPicPr>
            <a:picLocks noChangeAspect="1" noChangeArrowheads="1"/>
          </p:cNvPicPr>
          <p:nvPr/>
        </p:nvPicPr>
        <p:blipFill>
          <a:blip r:embed="rId16" r:link="rId17">
            <a:extLst>
              <a:ext uri="{28A0092B-C50C-407E-A947-70E740481C1C}">
                <a14:useLocalDpi xmlns:a14="http://schemas.microsoft.com/office/drawing/2010/main" val="0"/>
              </a:ext>
            </a:extLst>
          </a:blip>
          <a:srcRect/>
          <a:stretch>
            <a:fillRect/>
          </a:stretch>
        </p:blipFill>
        <p:spPr bwMode="auto">
          <a:xfrm>
            <a:off x="7181028" y="1704975"/>
            <a:ext cx="1214437"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15" name="Picture 10" descr="fireext.gif (2448 bytes)"/>
          <p:cNvPicPr>
            <a:picLocks noChangeAspect="1" noChangeArrowheads="1"/>
          </p:cNvPicPr>
          <p:nvPr/>
        </p:nvPicPr>
        <p:blipFill>
          <a:blip r:embed="rId18" r:link="rId19">
            <a:extLst>
              <a:ext uri="{28A0092B-C50C-407E-A947-70E740481C1C}">
                <a14:useLocalDpi xmlns:a14="http://schemas.microsoft.com/office/drawing/2010/main" val="0"/>
              </a:ext>
            </a:extLst>
          </a:blip>
          <a:srcRect/>
          <a:stretch>
            <a:fillRect/>
          </a:stretch>
        </p:blipFill>
        <p:spPr bwMode="auto">
          <a:xfrm>
            <a:off x="5572125" y="3606800"/>
            <a:ext cx="785813"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16" name="Picture 8" descr="firehose.gif (3387 bytes)"/>
          <p:cNvPicPr>
            <a:picLocks noChangeAspect="1" noChangeArrowheads="1"/>
          </p:cNvPicPr>
          <p:nvPr/>
        </p:nvPicPr>
        <p:blipFill>
          <a:blip r:embed="rId20" r:link="rId21">
            <a:extLst>
              <a:ext uri="{28A0092B-C50C-407E-A947-70E740481C1C}">
                <a14:useLocalDpi xmlns:a14="http://schemas.microsoft.com/office/drawing/2010/main" val="0"/>
              </a:ext>
            </a:extLst>
          </a:blip>
          <a:srcRect/>
          <a:stretch>
            <a:fillRect/>
          </a:stretch>
        </p:blipFill>
        <p:spPr bwMode="auto">
          <a:xfrm>
            <a:off x="6572250" y="3571875"/>
            <a:ext cx="976313" cy="107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17" name="Picture 11" descr="firetel.gif (3153 bytes)"/>
          <p:cNvPicPr>
            <a:picLocks noChangeAspect="1" noChangeArrowheads="1"/>
          </p:cNvPicPr>
          <p:nvPr/>
        </p:nvPicPr>
        <p:blipFill>
          <a:blip r:embed="rId22" r:link="rId23">
            <a:extLst>
              <a:ext uri="{28A0092B-C50C-407E-A947-70E740481C1C}">
                <a14:useLocalDpi xmlns:a14="http://schemas.microsoft.com/office/drawing/2010/main" val="0"/>
              </a:ext>
            </a:extLst>
          </a:blip>
          <a:srcRect/>
          <a:stretch>
            <a:fillRect/>
          </a:stretch>
        </p:blipFill>
        <p:spPr bwMode="auto">
          <a:xfrm>
            <a:off x="7788246" y="3643284"/>
            <a:ext cx="1022379" cy="1000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18" name="Picture 2"/>
          <p:cNvPicPr>
            <a:picLocks noChangeAspect="1" noChangeArrowheads="1"/>
          </p:cNvPicPr>
          <p:nvPr/>
        </p:nvPicPr>
        <p:blipFill rotWithShape="1">
          <a:blip r:embed="rId24" cstate="print">
            <a:extLst>
              <a:ext uri="{28A0092B-C50C-407E-A947-70E740481C1C}">
                <a14:useLocalDpi xmlns:a14="http://schemas.microsoft.com/office/drawing/2010/main" val="0"/>
              </a:ext>
            </a:extLst>
          </a:blip>
          <a:srcRect l="18926" t="4449" r="18445" b="55807"/>
          <a:stretch/>
        </p:blipFill>
        <p:spPr bwMode="auto">
          <a:xfrm>
            <a:off x="3213017" y="5213940"/>
            <a:ext cx="2861824" cy="1277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Resim 23"/>
          <p:cNvPicPr>
            <a:picLocks noChangeAspect="1"/>
          </p:cNvPicPr>
          <p:nvPr/>
        </p:nvPicPr>
        <p:blipFill rotWithShape="1">
          <a:blip r:embed="rId25">
            <a:extLst>
              <a:ext uri="{28A0092B-C50C-407E-A947-70E740481C1C}">
                <a14:useLocalDpi xmlns:a14="http://schemas.microsoft.com/office/drawing/2010/main" val="0"/>
              </a:ext>
            </a:extLst>
          </a:blip>
          <a:srcRect l="15123" r="16697"/>
          <a:stretch/>
        </p:blipFill>
        <p:spPr>
          <a:xfrm>
            <a:off x="357188" y="4684596"/>
            <a:ext cx="1025863" cy="1743794"/>
          </a:xfrm>
          <a:prstGeom prst="rect">
            <a:avLst/>
          </a:prstGeom>
        </p:spPr>
      </p:pic>
      <p:sp>
        <p:nvSpPr>
          <p:cNvPr id="22" name="Rectangle 2"/>
          <p:cNvSpPr txBox="1">
            <a:spLocks noChangeArrowheads="1"/>
          </p:cNvSpPr>
          <p:nvPr/>
        </p:nvSpPr>
        <p:spPr>
          <a:xfrm>
            <a:off x="300038" y="411163"/>
            <a:ext cx="8520112" cy="647700"/>
          </a:xfrm>
          <a:prstGeom prst="rect">
            <a:avLst/>
          </a:prstGeom>
        </p:spPr>
        <p:txBody>
          <a:bodyPr/>
          <a:lstStyle>
            <a:lvl1pPr algn="l" rtl="0" eaLnBrk="0" fontAlgn="base" hangingPunct="0">
              <a:lnSpc>
                <a:spcPct val="90000"/>
              </a:lnSpc>
              <a:spcBef>
                <a:spcPct val="0"/>
              </a:spcBef>
              <a:spcAft>
                <a:spcPct val="0"/>
              </a:spcAft>
              <a:defRPr sz="2400" b="1">
                <a:solidFill>
                  <a:schemeClr val="tx1"/>
                </a:solidFill>
                <a:latin typeface="Calibri" pitchFamily="34" charset="0"/>
                <a:ea typeface="+mj-ea"/>
                <a:cs typeface="Calibri" pitchFamily="34" charset="0"/>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a:lstStyle>
          <a:p>
            <a:pPr eaLnBrk="1" hangingPunct="1"/>
            <a:r>
              <a:rPr lang="tr-TR" sz="3600" kern="0" smtClean="0"/>
              <a:t>Güvenlik İşaretleri</a:t>
            </a:r>
            <a:endParaRPr lang="en-US" sz="3600" kern="0" dirty="0" smtClean="0"/>
          </a:p>
        </p:txBody>
      </p:sp>
    </p:spTree>
    <p:extLst>
      <p:ext uri="{BB962C8B-B14F-4D97-AF65-F5344CB8AC3E}">
        <p14:creationId xmlns:p14="http://schemas.microsoft.com/office/powerpoint/2010/main" val="3319439804"/>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ChangeArrowheads="1"/>
          </p:cNvSpPr>
          <p:nvPr/>
        </p:nvSpPr>
        <p:spPr bwMode="auto">
          <a:xfrm>
            <a:off x="58738" y="2789238"/>
            <a:ext cx="2979737"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endParaRPr lang="tr-TR">
              <a:solidFill>
                <a:srgbClr val="000000"/>
              </a:solidFill>
            </a:endParaRPr>
          </a:p>
        </p:txBody>
      </p:sp>
      <p:sp>
        <p:nvSpPr>
          <p:cNvPr id="61443" name="Rectangle 3"/>
          <p:cNvSpPr>
            <a:spLocks noChangeArrowheads="1"/>
          </p:cNvSpPr>
          <p:nvPr/>
        </p:nvSpPr>
        <p:spPr bwMode="auto">
          <a:xfrm>
            <a:off x="58738" y="2789238"/>
            <a:ext cx="2979737"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endParaRPr lang="tr-TR">
              <a:solidFill>
                <a:srgbClr val="000000"/>
              </a:solidFill>
            </a:endParaRPr>
          </a:p>
        </p:txBody>
      </p:sp>
      <p:sp>
        <p:nvSpPr>
          <p:cNvPr id="61444" name="Rectangle 4"/>
          <p:cNvSpPr>
            <a:spLocks noChangeArrowheads="1"/>
          </p:cNvSpPr>
          <p:nvPr/>
        </p:nvSpPr>
        <p:spPr bwMode="auto">
          <a:xfrm>
            <a:off x="58738" y="2789238"/>
            <a:ext cx="3068637"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endParaRPr lang="tr-TR">
              <a:solidFill>
                <a:srgbClr val="000000"/>
              </a:solidFill>
            </a:endParaRPr>
          </a:p>
        </p:txBody>
      </p:sp>
      <p:sp>
        <p:nvSpPr>
          <p:cNvPr id="61445" name="Rectangle 5"/>
          <p:cNvSpPr>
            <a:spLocks noChangeArrowheads="1"/>
          </p:cNvSpPr>
          <p:nvPr/>
        </p:nvSpPr>
        <p:spPr bwMode="auto">
          <a:xfrm>
            <a:off x="58738" y="2789238"/>
            <a:ext cx="2979737"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endParaRPr lang="tr-TR">
              <a:solidFill>
                <a:srgbClr val="000000"/>
              </a:solidFill>
            </a:endParaRPr>
          </a:p>
        </p:txBody>
      </p:sp>
      <p:sp>
        <p:nvSpPr>
          <p:cNvPr id="61446" name="Rectangle 6"/>
          <p:cNvSpPr>
            <a:spLocks noChangeArrowheads="1"/>
          </p:cNvSpPr>
          <p:nvPr/>
        </p:nvSpPr>
        <p:spPr bwMode="auto">
          <a:xfrm>
            <a:off x="58738" y="2789238"/>
            <a:ext cx="2979737"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endParaRPr lang="tr-TR">
              <a:solidFill>
                <a:srgbClr val="000000"/>
              </a:solidFill>
            </a:endParaRPr>
          </a:p>
        </p:txBody>
      </p:sp>
      <p:sp>
        <p:nvSpPr>
          <p:cNvPr id="61447" name="Rectangle 7"/>
          <p:cNvSpPr>
            <a:spLocks noChangeArrowheads="1"/>
          </p:cNvSpPr>
          <p:nvPr/>
        </p:nvSpPr>
        <p:spPr bwMode="auto">
          <a:xfrm>
            <a:off x="58738" y="2789238"/>
            <a:ext cx="3068637"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endParaRPr lang="tr-TR">
              <a:solidFill>
                <a:srgbClr val="000000"/>
              </a:solidFill>
            </a:endParaRPr>
          </a:p>
        </p:txBody>
      </p:sp>
      <p:sp>
        <p:nvSpPr>
          <p:cNvPr id="30" name="Rectangle 2"/>
          <p:cNvSpPr txBox="1">
            <a:spLocks noChangeArrowheads="1"/>
          </p:cNvSpPr>
          <p:nvPr/>
        </p:nvSpPr>
        <p:spPr bwMode="auto">
          <a:xfrm>
            <a:off x="247650" y="829114"/>
            <a:ext cx="8572500" cy="5715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eaLnBrk="1" hangingPunct="1">
              <a:lnSpc>
                <a:spcPct val="90000"/>
              </a:lnSpc>
              <a:defRPr lang="tr-TR" sz="2400" b="1" cap="none" spc="160" baseline="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Lucida Sans Unicode" pitchFamily="34" charset="0"/>
                <a:ea typeface="+mj-ea"/>
                <a:cs typeface="Lucida Sans Unicode" pitchFamily="34" charset="0"/>
              </a:defRPr>
            </a:lvl1pPr>
            <a:lvl2pPr eaLnBrk="0" hangingPunct="0">
              <a:lnSpc>
                <a:spcPct val="90000"/>
              </a:lnSpc>
              <a:defRPr sz="2400" b="1">
                <a:latin typeface="Arial" pitchFamily="34" charset="0"/>
                <a:cs typeface="Arial" pitchFamily="34" charset="0"/>
              </a:defRPr>
            </a:lvl2pPr>
            <a:lvl3pPr eaLnBrk="0" hangingPunct="0">
              <a:lnSpc>
                <a:spcPct val="90000"/>
              </a:lnSpc>
              <a:defRPr sz="2400" b="1">
                <a:latin typeface="Arial" pitchFamily="34" charset="0"/>
                <a:cs typeface="Arial" pitchFamily="34" charset="0"/>
              </a:defRPr>
            </a:lvl3pPr>
            <a:lvl4pPr eaLnBrk="0" hangingPunct="0">
              <a:lnSpc>
                <a:spcPct val="90000"/>
              </a:lnSpc>
              <a:defRPr sz="2400" b="1">
                <a:latin typeface="Arial" pitchFamily="34" charset="0"/>
                <a:cs typeface="Arial" pitchFamily="34" charset="0"/>
              </a:defRPr>
            </a:lvl4pPr>
            <a:lvl5pPr eaLnBrk="0" hangingPunct="0">
              <a:lnSpc>
                <a:spcPct val="90000"/>
              </a:lnSpc>
              <a:defRPr sz="2400" b="1">
                <a:latin typeface="Arial" pitchFamily="34" charset="0"/>
                <a:cs typeface="Arial" pitchFamily="34" charset="0"/>
              </a:defRPr>
            </a:lvl5pPr>
            <a:lvl6pPr marL="457200" fontAlgn="base">
              <a:lnSpc>
                <a:spcPct val="90000"/>
              </a:lnSpc>
              <a:spcBef>
                <a:spcPct val="0"/>
              </a:spcBef>
              <a:spcAft>
                <a:spcPct val="0"/>
              </a:spcAft>
              <a:defRPr sz="2400" b="1">
                <a:latin typeface="Arial" pitchFamily="34" charset="0"/>
                <a:cs typeface="Arial" pitchFamily="34" charset="0"/>
              </a:defRPr>
            </a:lvl6pPr>
            <a:lvl7pPr marL="914400" fontAlgn="base">
              <a:lnSpc>
                <a:spcPct val="90000"/>
              </a:lnSpc>
              <a:spcBef>
                <a:spcPct val="0"/>
              </a:spcBef>
              <a:spcAft>
                <a:spcPct val="0"/>
              </a:spcAft>
              <a:defRPr sz="2400" b="1">
                <a:latin typeface="Arial" pitchFamily="34" charset="0"/>
                <a:cs typeface="Arial" pitchFamily="34" charset="0"/>
              </a:defRPr>
            </a:lvl7pPr>
            <a:lvl8pPr marL="1371600" fontAlgn="base">
              <a:lnSpc>
                <a:spcPct val="90000"/>
              </a:lnSpc>
              <a:spcBef>
                <a:spcPct val="0"/>
              </a:spcBef>
              <a:spcAft>
                <a:spcPct val="0"/>
              </a:spcAft>
              <a:defRPr sz="2400" b="1">
                <a:latin typeface="Arial" pitchFamily="34" charset="0"/>
                <a:cs typeface="Arial" pitchFamily="34" charset="0"/>
              </a:defRPr>
            </a:lvl8pPr>
            <a:lvl9pPr marL="1828800" fontAlgn="base">
              <a:lnSpc>
                <a:spcPct val="90000"/>
              </a:lnSpc>
              <a:spcBef>
                <a:spcPct val="0"/>
              </a:spcBef>
              <a:spcAft>
                <a:spcPct val="0"/>
              </a:spcAft>
              <a:defRPr sz="2400" b="1">
                <a:latin typeface="Arial" pitchFamily="34" charset="0"/>
                <a:cs typeface="Arial" pitchFamily="34" charset="0"/>
              </a:defRPr>
            </a:lvl9pPr>
          </a:lstStyle>
          <a:p>
            <a:r>
              <a:rPr dirty="0" smtClean="0">
                <a:gradFill>
                  <a:gsLst>
                    <a:gs pos="0">
                      <a:srgbClr val="C40505">
                        <a:tint val="70000"/>
                        <a:satMod val="245000"/>
                      </a:srgbClr>
                    </a:gs>
                    <a:gs pos="75000">
                      <a:srgbClr val="C40505">
                        <a:tint val="90000"/>
                        <a:shade val="60000"/>
                        <a:satMod val="240000"/>
                      </a:srgbClr>
                    </a:gs>
                    <a:gs pos="100000">
                      <a:srgbClr val="C40505">
                        <a:tint val="100000"/>
                        <a:shade val="50000"/>
                        <a:satMod val="240000"/>
                      </a:srgbClr>
                    </a:gs>
                  </a:gsLst>
                  <a:lin ang="5400000"/>
                </a:gradFill>
              </a:rPr>
              <a:t>Engeller ve tehlikeli yerlerde kullanılan işaretler</a:t>
            </a:r>
            <a:endParaRPr dirty="0">
              <a:gradFill>
                <a:gsLst>
                  <a:gs pos="0">
                    <a:srgbClr val="C40505">
                      <a:tint val="70000"/>
                      <a:satMod val="245000"/>
                    </a:srgbClr>
                  </a:gs>
                  <a:gs pos="75000">
                    <a:srgbClr val="C40505">
                      <a:tint val="90000"/>
                      <a:shade val="60000"/>
                      <a:satMod val="240000"/>
                    </a:srgbClr>
                  </a:gs>
                  <a:gs pos="100000">
                    <a:srgbClr val="C40505">
                      <a:tint val="100000"/>
                      <a:shade val="50000"/>
                      <a:satMod val="240000"/>
                    </a:srgbClr>
                  </a:gs>
                </a:gsLst>
                <a:lin ang="5400000"/>
              </a:gradFill>
            </a:endParaRPr>
          </a:p>
        </p:txBody>
      </p:sp>
      <p:pic>
        <p:nvPicPr>
          <p:cNvPr id="3" name="Resim 2"/>
          <p:cNvPicPr>
            <a:picLocks noChangeAspect="1"/>
          </p:cNvPicPr>
          <p:nvPr/>
        </p:nvPicPr>
        <p:blipFill rotWithShape="1">
          <a:blip r:embed="rId2">
            <a:extLst>
              <a:ext uri="{28A0092B-C50C-407E-A947-70E740481C1C}">
                <a14:useLocalDpi xmlns:a14="http://schemas.microsoft.com/office/drawing/2010/main" val="0"/>
              </a:ext>
            </a:extLst>
          </a:blip>
          <a:srcRect t="23611"/>
          <a:stretch/>
        </p:blipFill>
        <p:spPr>
          <a:xfrm>
            <a:off x="910584" y="1560786"/>
            <a:ext cx="6744642" cy="4540884"/>
          </a:xfrm>
          <a:prstGeom prst="rect">
            <a:avLst/>
          </a:prstGeom>
        </p:spPr>
      </p:pic>
    </p:spTree>
    <p:extLst>
      <p:ext uri="{BB962C8B-B14F-4D97-AF65-F5344CB8AC3E}">
        <p14:creationId xmlns:p14="http://schemas.microsoft.com/office/powerpoint/2010/main" val="2651172257"/>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4" name="Rectangle 4"/>
          <p:cNvSpPr>
            <a:spLocks noChangeArrowheads="1"/>
          </p:cNvSpPr>
          <p:nvPr/>
        </p:nvSpPr>
        <p:spPr bwMode="auto">
          <a:xfrm>
            <a:off x="600075" y="666750"/>
            <a:ext cx="3314700" cy="6572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r>
              <a:rPr lang="tr-TR" sz="2400" b="1" spc="16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Lucida Sans Unicode" pitchFamily="34" charset="0"/>
                <a:ea typeface="+mj-ea"/>
                <a:cs typeface="Lucida Sans Unicode" pitchFamily="34" charset="0"/>
              </a:rPr>
              <a:t>Ergonomik riskler</a:t>
            </a:r>
            <a:endParaRPr lang="en-US" sz="2400" b="1" spc="16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Lucida Sans Unicode" pitchFamily="34" charset="0"/>
              <a:ea typeface="+mj-ea"/>
              <a:cs typeface="Lucida Sans Unicode" pitchFamily="34" charset="0"/>
            </a:endParaRPr>
          </a:p>
        </p:txBody>
      </p:sp>
      <p:sp>
        <p:nvSpPr>
          <p:cNvPr id="430103" name="Text Box 23"/>
          <p:cNvSpPr txBox="1">
            <a:spLocks noChangeArrowheads="1"/>
          </p:cNvSpPr>
          <p:nvPr/>
        </p:nvSpPr>
        <p:spPr bwMode="auto">
          <a:xfrm>
            <a:off x="4352926" y="1743075"/>
            <a:ext cx="4457700" cy="39909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180975" indent="-180975" eaLnBrk="0" hangingPunct="0">
              <a:lnSpc>
                <a:spcPct val="200000"/>
              </a:lnSpc>
              <a:spcBef>
                <a:spcPct val="20000"/>
              </a:spcBef>
              <a:buFont typeface="Wingdings" pitchFamily="2" charset="2"/>
              <a:buChar char="ü"/>
            </a:pPr>
            <a:r>
              <a:rPr lang="tr-TR" sz="1600" dirty="0" smtClean="0">
                <a:solidFill>
                  <a:srgbClr val="002060"/>
                </a:solidFill>
                <a:latin typeface="+mn-lt"/>
                <a:cs typeface="+mn-cs"/>
              </a:rPr>
              <a:t>Ağır </a:t>
            </a:r>
            <a:r>
              <a:rPr lang="tr-TR" sz="1600" dirty="0">
                <a:solidFill>
                  <a:srgbClr val="002060"/>
                </a:solidFill>
                <a:latin typeface="+mn-lt"/>
                <a:cs typeface="+mn-cs"/>
              </a:rPr>
              <a:t>yük kaldırma</a:t>
            </a:r>
          </a:p>
          <a:p>
            <a:pPr marL="180975" indent="-180975" eaLnBrk="0" hangingPunct="0">
              <a:lnSpc>
                <a:spcPct val="200000"/>
              </a:lnSpc>
              <a:spcBef>
                <a:spcPct val="20000"/>
              </a:spcBef>
              <a:buFont typeface="Wingdings" pitchFamily="2" charset="2"/>
              <a:buChar char="ü"/>
            </a:pPr>
            <a:r>
              <a:rPr lang="tr-TR" sz="1600" dirty="0">
                <a:solidFill>
                  <a:srgbClr val="002060"/>
                </a:solidFill>
                <a:latin typeface="+mn-lt"/>
                <a:cs typeface="+mn-cs"/>
              </a:rPr>
              <a:t>Sık yük kaldırma</a:t>
            </a:r>
          </a:p>
          <a:p>
            <a:pPr marL="180975" indent="-180975" eaLnBrk="0" hangingPunct="0">
              <a:lnSpc>
                <a:spcPct val="200000"/>
              </a:lnSpc>
              <a:spcBef>
                <a:spcPct val="20000"/>
              </a:spcBef>
              <a:buFont typeface="Wingdings" pitchFamily="2" charset="2"/>
              <a:buChar char="ü"/>
            </a:pPr>
            <a:r>
              <a:rPr lang="tr-TR" sz="1600" dirty="0">
                <a:solidFill>
                  <a:srgbClr val="002060"/>
                </a:solidFill>
                <a:latin typeface="+mn-lt"/>
                <a:cs typeface="+mn-cs"/>
              </a:rPr>
              <a:t>Uygunsuz yük </a:t>
            </a:r>
            <a:r>
              <a:rPr lang="tr-TR" sz="1600" dirty="0" smtClean="0">
                <a:solidFill>
                  <a:srgbClr val="002060"/>
                </a:solidFill>
                <a:latin typeface="+mn-lt"/>
                <a:cs typeface="+mn-cs"/>
              </a:rPr>
              <a:t>kaldırma</a:t>
            </a:r>
          </a:p>
          <a:p>
            <a:pPr marL="180975" indent="-180975" eaLnBrk="0" hangingPunct="0">
              <a:lnSpc>
                <a:spcPct val="200000"/>
              </a:lnSpc>
              <a:spcBef>
                <a:spcPct val="20000"/>
              </a:spcBef>
              <a:buFont typeface="Wingdings" pitchFamily="2" charset="2"/>
              <a:buChar char="ü"/>
            </a:pPr>
            <a:r>
              <a:rPr lang="tr-TR" sz="1600" dirty="0" smtClean="0">
                <a:solidFill>
                  <a:srgbClr val="002060"/>
                </a:solidFill>
                <a:latin typeface="+mn-lt"/>
                <a:cs typeface="+mn-cs"/>
              </a:rPr>
              <a:t>Uygunsuz duruş</a:t>
            </a:r>
          </a:p>
          <a:p>
            <a:pPr marL="180975" indent="-180975" eaLnBrk="0" hangingPunct="0">
              <a:lnSpc>
                <a:spcPct val="200000"/>
              </a:lnSpc>
              <a:spcBef>
                <a:spcPct val="20000"/>
              </a:spcBef>
              <a:buFont typeface="Wingdings" pitchFamily="2" charset="2"/>
              <a:buChar char="ü"/>
            </a:pPr>
            <a:r>
              <a:rPr lang="tr-TR" sz="1600" dirty="0" smtClean="0">
                <a:solidFill>
                  <a:srgbClr val="002060"/>
                </a:solidFill>
                <a:latin typeface="+mn-lt"/>
                <a:cs typeface="+mn-cs"/>
              </a:rPr>
              <a:t>Güçle kavramak ve tutam</a:t>
            </a:r>
          </a:p>
          <a:p>
            <a:pPr marL="180975" indent="-180975" eaLnBrk="0" hangingPunct="0">
              <a:lnSpc>
                <a:spcPct val="200000"/>
              </a:lnSpc>
              <a:spcBef>
                <a:spcPct val="20000"/>
              </a:spcBef>
              <a:buFont typeface="Wingdings" pitchFamily="2" charset="2"/>
              <a:buChar char="ü"/>
            </a:pPr>
            <a:r>
              <a:rPr lang="tr-TR" sz="1600" dirty="0" smtClean="0">
                <a:solidFill>
                  <a:srgbClr val="002060"/>
                </a:solidFill>
                <a:latin typeface="+mn-lt"/>
                <a:cs typeface="+mn-cs"/>
              </a:rPr>
              <a:t>Tekrarlayan hareket</a:t>
            </a:r>
          </a:p>
          <a:p>
            <a:pPr marL="180975" indent="-180975" eaLnBrk="0" hangingPunct="0">
              <a:lnSpc>
                <a:spcPct val="200000"/>
              </a:lnSpc>
              <a:spcBef>
                <a:spcPct val="20000"/>
              </a:spcBef>
              <a:buFont typeface="Wingdings" pitchFamily="2" charset="2"/>
              <a:buChar char="ü"/>
            </a:pPr>
            <a:r>
              <a:rPr lang="tr-TR" sz="1600" dirty="0" smtClean="0">
                <a:solidFill>
                  <a:srgbClr val="002060"/>
                </a:solidFill>
                <a:latin typeface="+mn-lt"/>
                <a:cs typeface="+mn-cs"/>
              </a:rPr>
              <a:t>El ve kol titreşimi</a:t>
            </a:r>
          </a:p>
          <a:p>
            <a:pPr marL="180975" indent="-180975" eaLnBrk="0" hangingPunct="0">
              <a:lnSpc>
                <a:spcPct val="200000"/>
              </a:lnSpc>
              <a:spcBef>
                <a:spcPct val="20000"/>
              </a:spcBef>
              <a:buFont typeface="Wingdings" pitchFamily="2" charset="2"/>
              <a:buChar char="ü"/>
            </a:pPr>
            <a:endParaRPr lang="tr-TR" sz="1600" dirty="0" smtClean="0">
              <a:solidFill>
                <a:srgbClr val="002060"/>
              </a:solidFill>
            </a:endParaRPr>
          </a:p>
          <a:p>
            <a:pPr marL="180975" indent="-180975" eaLnBrk="0" hangingPunct="0">
              <a:lnSpc>
                <a:spcPct val="200000"/>
              </a:lnSpc>
              <a:spcBef>
                <a:spcPct val="20000"/>
              </a:spcBef>
              <a:buFont typeface="Wingdings" pitchFamily="2" charset="2"/>
              <a:buChar char="ü"/>
            </a:pPr>
            <a:endParaRPr lang="tr-TR" sz="1600" dirty="0">
              <a:solidFill>
                <a:srgbClr val="002060"/>
              </a:solidFill>
              <a:latin typeface="+mn-lt"/>
              <a:cs typeface="+mn-cs"/>
            </a:endParaRPr>
          </a:p>
        </p:txBody>
      </p:sp>
      <p:pic>
        <p:nvPicPr>
          <p:cNvPr id="7" name="6 Resim" descr="egitim_ergonomi.png"/>
          <p:cNvPicPr>
            <a:picLocks noChangeAspect="1"/>
          </p:cNvPicPr>
          <p:nvPr/>
        </p:nvPicPr>
        <p:blipFill>
          <a:blip r:embed="rId2" cstate="print"/>
          <a:stretch>
            <a:fillRect/>
          </a:stretch>
        </p:blipFill>
        <p:spPr>
          <a:xfrm>
            <a:off x="856785" y="1483050"/>
            <a:ext cx="2800624" cy="4784400"/>
          </a:xfrm>
          <a:prstGeom prst="rect">
            <a:avLst/>
          </a:prstGeom>
        </p:spPr>
      </p:pic>
    </p:spTree>
    <p:extLst>
      <p:ext uri="{BB962C8B-B14F-4D97-AF65-F5344CB8AC3E}">
        <p14:creationId xmlns:p14="http://schemas.microsoft.com/office/powerpoint/2010/main" val="1490951630"/>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120" name="Text Box 16"/>
          <p:cNvSpPr txBox="1">
            <a:spLocks noChangeArrowheads="1"/>
          </p:cNvSpPr>
          <p:nvPr/>
        </p:nvSpPr>
        <p:spPr bwMode="auto">
          <a:xfrm>
            <a:off x="748451" y="1584232"/>
            <a:ext cx="3960440" cy="122644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180975" indent="-180975" eaLnBrk="0" hangingPunct="0">
              <a:lnSpc>
                <a:spcPct val="200000"/>
              </a:lnSpc>
              <a:spcBef>
                <a:spcPct val="20000"/>
              </a:spcBef>
              <a:buFont typeface="Wingdings" pitchFamily="2" charset="2"/>
              <a:buChar char="ü"/>
            </a:pPr>
            <a:r>
              <a:rPr lang="tr-TR" sz="1400" dirty="0">
                <a:solidFill>
                  <a:srgbClr val="00486C"/>
                </a:solidFill>
                <a:latin typeface="+mn-lt"/>
                <a:cs typeface="+mn-cs"/>
              </a:rPr>
              <a:t>Boyun veya sırttan 30 dereceden fazla eğilerek günde 2 </a:t>
            </a:r>
            <a:r>
              <a:rPr lang="tr-TR" sz="1400" dirty="0" smtClean="0">
                <a:solidFill>
                  <a:srgbClr val="00486C"/>
                </a:solidFill>
                <a:latin typeface="+mn-lt"/>
                <a:cs typeface="+mn-cs"/>
              </a:rPr>
              <a:t>saatten fazla </a:t>
            </a:r>
            <a:r>
              <a:rPr lang="tr-TR" sz="1400" dirty="0">
                <a:solidFill>
                  <a:srgbClr val="00486C"/>
                </a:solidFill>
                <a:latin typeface="+mn-lt"/>
                <a:cs typeface="+mn-cs"/>
              </a:rPr>
              <a:t>çalışılması uygunsuz </a:t>
            </a:r>
            <a:r>
              <a:rPr lang="tr-TR" sz="1400" dirty="0" smtClean="0">
                <a:solidFill>
                  <a:srgbClr val="00486C"/>
                </a:solidFill>
                <a:latin typeface="+mn-lt"/>
                <a:cs typeface="+mn-cs"/>
              </a:rPr>
              <a:t>duruştur.  </a:t>
            </a:r>
            <a:endParaRPr lang="tr-TR" sz="1400" dirty="0" smtClean="0">
              <a:solidFill>
                <a:srgbClr val="00486C"/>
              </a:solidFill>
              <a:latin typeface="+mn-lt"/>
              <a:cs typeface="+mn-cs"/>
            </a:endParaRPr>
          </a:p>
        </p:txBody>
      </p:sp>
      <p:pic>
        <p:nvPicPr>
          <p:cNvPr id="431127" name="Picture 23"/>
          <p:cNvPicPr>
            <a:picLocks noChangeAspect="1" noChangeArrowheads="1"/>
          </p:cNvPicPr>
          <p:nvPr/>
        </p:nvPicPr>
        <p:blipFill>
          <a:blip r:embed="rId2" cstate="print"/>
          <a:srcRect/>
          <a:stretch>
            <a:fillRect/>
          </a:stretch>
        </p:blipFill>
        <p:spPr bwMode="auto">
          <a:xfrm>
            <a:off x="7380312" y="2492896"/>
            <a:ext cx="1152128" cy="2082919"/>
          </a:xfrm>
          <a:prstGeom prst="rect">
            <a:avLst/>
          </a:prstGeom>
          <a:noFill/>
          <a:ln w="9525">
            <a:noFill/>
            <a:miter lim="800000"/>
            <a:headEnd/>
            <a:tailEnd/>
          </a:ln>
          <a:effectLst/>
        </p:spPr>
      </p:pic>
      <p:pic>
        <p:nvPicPr>
          <p:cNvPr id="431126" name="Picture 22"/>
          <p:cNvPicPr>
            <a:picLocks noChangeAspect="1" noChangeArrowheads="1"/>
          </p:cNvPicPr>
          <p:nvPr/>
        </p:nvPicPr>
        <p:blipFill>
          <a:blip r:embed="rId3" cstate="print"/>
          <a:srcRect/>
          <a:stretch>
            <a:fillRect/>
          </a:stretch>
        </p:blipFill>
        <p:spPr bwMode="auto">
          <a:xfrm>
            <a:off x="7380313" y="1196752"/>
            <a:ext cx="1152128" cy="1247810"/>
          </a:xfrm>
          <a:prstGeom prst="rect">
            <a:avLst/>
          </a:prstGeom>
          <a:noFill/>
          <a:ln w="9525">
            <a:noFill/>
            <a:miter lim="800000"/>
            <a:headEnd/>
            <a:tailEnd/>
          </a:ln>
          <a:effectLst/>
        </p:spPr>
      </p:pic>
      <p:pic>
        <p:nvPicPr>
          <p:cNvPr id="13" name="Picture 10" descr="MOTORCYCLE"/>
          <p:cNvPicPr>
            <a:picLocks noChangeAspect="1" noChangeArrowheads="1"/>
          </p:cNvPicPr>
          <p:nvPr/>
        </p:nvPicPr>
        <p:blipFill>
          <a:blip r:embed="rId4" cstate="print"/>
          <a:stretch>
            <a:fillRect/>
          </a:stretch>
        </p:blipFill>
        <p:spPr bwMode="auto">
          <a:xfrm>
            <a:off x="827584" y="3895880"/>
            <a:ext cx="2928938" cy="2196703"/>
          </a:xfrm>
          <a:prstGeom prst="rect">
            <a:avLst/>
          </a:prstGeom>
          <a:noFill/>
        </p:spPr>
      </p:pic>
      <p:sp>
        <p:nvSpPr>
          <p:cNvPr id="14" name="Text Box 4"/>
          <p:cNvSpPr txBox="1">
            <a:spLocks noChangeArrowheads="1"/>
          </p:cNvSpPr>
          <p:nvPr/>
        </p:nvSpPr>
        <p:spPr bwMode="auto">
          <a:xfrm>
            <a:off x="3923928" y="4672630"/>
            <a:ext cx="4752528" cy="193772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180975" indent="-180975" eaLnBrk="0" hangingPunct="0">
              <a:lnSpc>
                <a:spcPct val="150000"/>
              </a:lnSpc>
              <a:spcBef>
                <a:spcPct val="20000"/>
              </a:spcBef>
              <a:buFont typeface="Wingdings" pitchFamily="2" charset="2"/>
              <a:buChar char="ü"/>
            </a:pPr>
            <a:r>
              <a:rPr lang="tr-TR" sz="1600" dirty="0">
                <a:solidFill>
                  <a:srgbClr val="00486C"/>
                </a:solidFill>
                <a:latin typeface="+mn-lt"/>
                <a:cs typeface="+mn-cs"/>
              </a:rPr>
              <a:t>Günde iki saatten fazla diz üstü çökerek ve çömelerek çalışmak uygunsuz </a:t>
            </a:r>
            <a:r>
              <a:rPr lang="tr-TR" sz="1600" dirty="0" smtClean="0">
                <a:solidFill>
                  <a:srgbClr val="00486C"/>
                </a:solidFill>
                <a:latin typeface="+mn-lt"/>
                <a:cs typeface="+mn-cs"/>
              </a:rPr>
              <a:t>duruştur. </a:t>
            </a:r>
            <a:endParaRPr lang="tr-TR" sz="1600" dirty="0" smtClean="0">
              <a:solidFill>
                <a:srgbClr val="00486C"/>
              </a:solidFill>
              <a:latin typeface="+mn-lt"/>
              <a:cs typeface="+mn-cs"/>
            </a:endParaRPr>
          </a:p>
          <a:p>
            <a:pPr marL="180975" indent="-180975" eaLnBrk="0" hangingPunct="0">
              <a:lnSpc>
                <a:spcPct val="150000"/>
              </a:lnSpc>
              <a:spcBef>
                <a:spcPct val="20000"/>
              </a:spcBef>
              <a:buFont typeface="Wingdings" pitchFamily="2" charset="2"/>
              <a:buChar char="ü"/>
            </a:pPr>
            <a:r>
              <a:rPr lang="tr-TR" sz="1600" dirty="0">
                <a:solidFill>
                  <a:srgbClr val="00486C"/>
                </a:solidFill>
                <a:latin typeface="+mn-lt"/>
                <a:cs typeface="+mn-cs"/>
              </a:rPr>
              <a:t>Oturarak iş görenin en az %30 ayakta iş görmesi gerekir.</a:t>
            </a:r>
          </a:p>
          <a:p>
            <a:pPr marL="180975" indent="-180975" eaLnBrk="0" hangingPunct="0">
              <a:lnSpc>
                <a:spcPct val="200000"/>
              </a:lnSpc>
              <a:spcBef>
                <a:spcPct val="20000"/>
              </a:spcBef>
              <a:buFont typeface="Wingdings" pitchFamily="2" charset="2"/>
              <a:buChar char="ü"/>
            </a:pPr>
            <a:endParaRPr lang="tr-TR" sz="1600" dirty="0">
              <a:solidFill>
                <a:srgbClr val="00486C"/>
              </a:solidFill>
              <a:latin typeface="+mn-lt"/>
              <a:cs typeface="+mn-cs"/>
            </a:endParaRPr>
          </a:p>
        </p:txBody>
      </p:sp>
      <p:sp>
        <p:nvSpPr>
          <p:cNvPr id="8" name="7 Dikdörtgen"/>
          <p:cNvSpPr/>
          <p:nvPr/>
        </p:nvSpPr>
        <p:spPr>
          <a:xfrm>
            <a:off x="755576" y="580317"/>
            <a:ext cx="7920880" cy="49532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r>
              <a:rPr lang="tr-TR" sz="2400" b="1" spc="16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Lucida Sans Unicode" pitchFamily="34" charset="0"/>
                <a:ea typeface="+mj-ea"/>
                <a:cs typeface="Lucida Sans Unicode" pitchFamily="34" charset="0"/>
              </a:rPr>
              <a:t>Uygunsuz duruşların zararından korunmalıyız</a:t>
            </a:r>
            <a:endParaRPr lang="tr-TR" sz="2400" b="1" spc="16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Lucida Sans Unicode" pitchFamily="34" charset="0"/>
              <a:ea typeface="+mj-ea"/>
              <a:cs typeface="Lucida Sans Unicode" pitchFamily="34" charset="0"/>
            </a:endParaRPr>
          </a:p>
        </p:txBody>
      </p:sp>
      <p:pic>
        <p:nvPicPr>
          <p:cNvPr id="9" name="8 Resim" descr="HPIM1856.JPG"/>
          <p:cNvPicPr>
            <a:picLocks noChangeAspect="1"/>
          </p:cNvPicPr>
          <p:nvPr/>
        </p:nvPicPr>
        <p:blipFill>
          <a:blip r:embed="rId5" cstate="print"/>
          <a:stretch>
            <a:fillRect/>
          </a:stretch>
        </p:blipFill>
        <p:spPr>
          <a:xfrm>
            <a:off x="4743170" y="1196752"/>
            <a:ext cx="2493126" cy="3361907"/>
          </a:xfrm>
          <a:prstGeom prst="rect">
            <a:avLst/>
          </a:prstGeom>
        </p:spPr>
      </p:pic>
      <p:sp>
        <p:nvSpPr>
          <p:cNvPr id="10" name="9 Çarpma"/>
          <p:cNvSpPr/>
          <p:nvPr/>
        </p:nvSpPr>
        <p:spPr>
          <a:xfrm>
            <a:off x="1835696" y="4149080"/>
            <a:ext cx="1785950" cy="1857388"/>
          </a:xfrm>
          <a:prstGeom prst="mathMultiply">
            <a:avLst>
              <a:gd name="adj1" fmla="val 13405"/>
            </a:avLst>
          </a:prstGeom>
          <a:solidFill>
            <a:srgbClr val="FF0000">
              <a:alpha val="4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1" name="10 Çarpma"/>
          <p:cNvSpPr/>
          <p:nvPr/>
        </p:nvSpPr>
        <p:spPr>
          <a:xfrm>
            <a:off x="5436096" y="1268760"/>
            <a:ext cx="1785950" cy="1857388"/>
          </a:xfrm>
          <a:prstGeom prst="mathMultiply">
            <a:avLst>
              <a:gd name="adj1" fmla="val 13405"/>
            </a:avLst>
          </a:prstGeom>
          <a:solidFill>
            <a:srgbClr val="FF0000">
              <a:alpha val="4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Tree>
    <p:extLst>
      <p:ext uri="{BB962C8B-B14F-4D97-AF65-F5344CB8AC3E}">
        <p14:creationId xmlns:p14="http://schemas.microsoft.com/office/powerpoint/2010/main" val="16013136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childTnLst>
                                    <p:anim calcmode="discrete" valueType="str">
                                      <p:cBhvr>
                                        <p:cTn id="6" dur="2000" fill="hold"/>
                                        <p:tgtEl>
                                          <p:spTgt spid="10"/>
                                        </p:tgtEl>
                                        <p:attrNameLst>
                                          <p:attrName>style.visibility</p:attrName>
                                        </p:attrNameLst>
                                      </p:cBhvr>
                                      <p:tavLst>
                                        <p:tav tm="0">
                                          <p:val>
                                            <p:strVal val="hidden"/>
                                          </p:val>
                                        </p:tav>
                                        <p:tav tm="50000">
                                          <p:val>
                                            <p:strVal val="visible"/>
                                          </p:val>
                                        </p:tav>
                                      </p:tavLst>
                                    </p:anim>
                                  </p:childTnLst>
                                </p:cTn>
                              </p:par>
                              <p:par>
                                <p:cTn id="7" presetID="35" presetClass="emph" presetSubtype="0" repeatCount="indefinite" fill="hold" grpId="0" nodeType="withEffect">
                                  <p:stCondLst>
                                    <p:cond delay="0"/>
                                  </p:stCondLst>
                                  <p:childTnLst>
                                    <p:anim calcmode="discrete" valueType="str">
                                      <p:cBhvr>
                                        <p:cTn id="8" dur="2000" fill="hold"/>
                                        <p:tgtEl>
                                          <p:spTgt spid="11"/>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429303" y="383356"/>
            <a:ext cx="7857538" cy="907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817" tIns="45402" rIns="90817" bIns="45402">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30188">
              <a:defRPr sz="3200">
                <a:solidFill>
                  <a:schemeClr val="tx1"/>
                </a:solidFill>
                <a:latin typeface="Times New Roman" pitchFamily="18" charset="0"/>
              </a:defRPr>
            </a:lvl5pPr>
            <a:lvl6pPr marL="2514600" indent="-230188" eaLnBrk="0" fontAlgn="base" hangingPunct="0">
              <a:spcBef>
                <a:spcPct val="0"/>
              </a:spcBef>
              <a:spcAft>
                <a:spcPct val="0"/>
              </a:spcAft>
              <a:defRPr sz="3200">
                <a:solidFill>
                  <a:schemeClr val="tx1"/>
                </a:solidFill>
                <a:latin typeface="Times New Roman" pitchFamily="18" charset="0"/>
              </a:defRPr>
            </a:lvl6pPr>
            <a:lvl7pPr marL="2971800" indent="-230188" eaLnBrk="0" fontAlgn="base" hangingPunct="0">
              <a:spcBef>
                <a:spcPct val="0"/>
              </a:spcBef>
              <a:spcAft>
                <a:spcPct val="0"/>
              </a:spcAft>
              <a:defRPr sz="3200">
                <a:solidFill>
                  <a:schemeClr val="tx1"/>
                </a:solidFill>
                <a:latin typeface="Times New Roman" pitchFamily="18" charset="0"/>
              </a:defRPr>
            </a:lvl7pPr>
            <a:lvl8pPr marL="3429000" indent="-230188" eaLnBrk="0" fontAlgn="base" hangingPunct="0">
              <a:spcBef>
                <a:spcPct val="0"/>
              </a:spcBef>
              <a:spcAft>
                <a:spcPct val="0"/>
              </a:spcAft>
              <a:defRPr sz="3200">
                <a:solidFill>
                  <a:schemeClr val="tx1"/>
                </a:solidFill>
                <a:latin typeface="Times New Roman" pitchFamily="18" charset="0"/>
              </a:defRPr>
            </a:lvl8pPr>
            <a:lvl9pPr marL="3886200" indent="-230188" eaLnBrk="0" fontAlgn="base" hangingPunct="0">
              <a:spcBef>
                <a:spcPct val="0"/>
              </a:spcBef>
              <a:spcAft>
                <a:spcPct val="0"/>
              </a:spcAft>
              <a:defRPr sz="3200">
                <a:solidFill>
                  <a:schemeClr val="tx1"/>
                </a:solidFill>
                <a:latin typeface="Times New Roman" pitchFamily="18" charset="0"/>
              </a:defRPr>
            </a:lvl9pPr>
          </a:lstStyle>
          <a:p>
            <a:pPr eaLnBrk="1" hangingPunct="1">
              <a:spcBef>
                <a:spcPts val="600"/>
              </a:spcBef>
            </a:pPr>
            <a:r>
              <a:rPr lang="tr-TR" sz="2400" b="1" dirty="0" smtClean="0">
                <a:solidFill>
                  <a:srgbClr val="000066"/>
                </a:solidFill>
                <a:latin typeface="Calibri" pitchFamily="34" charset="0"/>
              </a:rPr>
              <a:t>Statik çalışma anında </a:t>
            </a:r>
          </a:p>
          <a:p>
            <a:pPr eaLnBrk="1" hangingPunct="1">
              <a:spcBef>
                <a:spcPts val="600"/>
              </a:spcBef>
            </a:pPr>
            <a:r>
              <a:rPr lang="tr-TR" sz="2400" b="1" dirty="0" smtClean="0">
                <a:solidFill>
                  <a:srgbClr val="000066"/>
                </a:solidFill>
                <a:latin typeface="Calibri" pitchFamily="34" charset="0"/>
              </a:rPr>
              <a:t>vücutta meydana gelebilen arızalar</a:t>
            </a:r>
            <a:r>
              <a:rPr lang="tr-TR" sz="2400" dirty="0" smtClean="0">
                <a:solidFill>
                  <a:srgbClr val="000066"/>
                </a:solidFill>
                <a:latin typeface="Calibri" pitchFamily="34" charset="0"/>
              </a:rPr>
              <a:t> </a:t>
            </a:r>
            <a:endParaRPr lang="tr-TR" sz="2400" dirty="0">
              <a:solidFill>
                <a:srgbClr val="000066"/>
              </a:solidFill>
              <a:latin typeface="Calibri" pitchFamily="34" charset="0"/>
            </a:endParaRPr>
          </a:p>
        </p:txBody>
      </p:sp>
      <p:graphicFrame>
        <p:nvGraphicFramePr>
          <p:cNvPr id="2" name="Tablo 1"/>
          <p:cNvGraphicFramePr>
            <a:graphicFrameLocks noGrp="1"/>
          </p:cNvGraphicFramePr>
          <p:nvPr>
            <p:extLst>
              <p:ext uri="{D42A27DB-BD31-4B8C-83A1-F6EECF244321}">
                <p14:modId xmlns:p14="http://schemas.microsoft.com/office/powerpoint/2010/main" val="828506060"/>
              </p:ext>
            </p:extLst>
          </p:nvPr>
        </p:nvGraphicFramePr>
        <p:xfrm>
          <a:off x="429301" y="1663700"/>
          <a:ext cx="8141634" cy="4793642"/>
        </p:xfrm>
        <a:graphic>
          <a:graphicData uri="http://schemas.openxmlformats.org/drawingml/2006/table">
            <a:tbl>
              <a:tblPr firstRow="1" bandRow="1">
                <a:tableStyleId>{5C22544A-7EE6-4342-B048-85BDC9FD1C3A}</a:tableStyleId>
              </a:tblPr>
              <a:tblGrid>
                <a:gridCol w="4070817"/>
                <a:gridCol w="4070817"/>
              </a:tblGrid>
              <a:tr h="43817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400" b="1" i="0" u="none" strike="noStrike" cap="none" normalizeH="0" baseline="0" dirty="0" smtClean="0">
                          <a:ln>
                            <a:noFill/>
                          </a:ln>
                          <a:solidFill>
                            <a:srgbClr val="000066"/>
                          </a:solidFill>
                          <a:effectLst/>
                          <a:latin typeface="Calibri" pitchFamily="34" charset="0"/>
                        </a:rPr>
                        <a:t>Statik Çalışmaya Örnekler</a:t>
                      </a:r>
                    </a:p>
                  </a:txBody>
                  <a:tcPr marL="90891" marR="90891" marT="45430" marB="45430"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400" b="1" i="0" u="none" strike="noStrike" cap="none" normalizeH="0" baseline="0" dirty="0" smtClean="0">
                          <a:ln>
                            <a:noFill/>
                          </a:ln>
                          <a:solidFill>
                            <a:srgbClr val="000066"/>
                          </a:solidFill>
                          <a:effectLst/>
                          <a:latin typeface="Calibri" pitchFamily="34" charset="0"/>
                        </a:rPr>
                        <a:t>Meydana Gelen Şikayetler</a:t>
                      </a:r>
                    </a:p>
                  </a:txBody>
                  <a:tcPr marL="90891" marR="90891" marT="45430" marB="45430" horzOverflow="overflow"/>
                </a:tc>
              </a:tr>
              <a:tr h="438178">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tr-TR" sz="1800" b="0" i="0" u="none" strike="noStrike" cap="none" normalizeH="0" baseline="0" dirty="0" smtClean="0">
                          <a:ln>
                            <a:noFill/>
                          </a:ln>
                          <a:solidFill>
                            <a:schemeClr val="tx1"/>
                          </a:solidFill>
                          <a:effectLst/>
                          <a:latin typeface="Calibri" pitchFamily="34" charset="0"/>
                        </a:rPr>
                        <a:t>Sürekli ayakta durma</a:t>
                      </a:r>
                    </a:p>
                  </a:txBody>
                  <a:tcPr marL="90891" marR="90891" marT="45430" marB="45430" horzOverflow="overflow"/>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tr-TR" sz="1800" b="0" i="0" u="none" strike="noStrike" cap="none" normalizeH="0" baseline="0" dirty="0" smtClean="0">
                          <a:ln>
                            <a:noFill/>
                          </a:ln>
                          <a:solidFill>
                            <a:schemeClr val="tx1"/>
                          </a:solidFill>
                          <a:effectLst/>
                          <a:latin typeface="Calibri" pitchFamily="34" charset="0"/>
                        </a:rPr>
                        <a:t>Ayak ve bacak ağrıları, varisler</a:t>
                      </a:r>
                    </a:p>
                  </a:txBody>
                  <a:tcPr marL="90891" marR="90891" marT="45430" marB="45430" horzOverflow="overflow"/>
                </a:tc>
              </a:tr>
              <a:tr h="438178">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tr-TR" sz="1800" b="0" i="0" u="none" strike="noStrike" cap="none" normalizeH="0" baseline="0" dirty="0" smtClean="0">
                          <a:ln>
                            <a:noFill/>
                          </a:ln>
                          <a:solidFill>
                            <a:schemeClr val="tx1"/>
                          </a:solidFill>
                          <a:effectLst/>
                          <a:latin typeface="Calibri" pitchFamily="34" charset="0"/>
                        </a:rPr>
                        <a:t>Aralıksız sandalyede oturma</a:t>
                      </a:r>
                    </a:p>
                  </a:txBody>
                  <a:tcPr marL="90891" marR="90891" marT="45430" marB="45430" horzOverflow="overflow"/>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tr-TR" sz="1800" b="0" i="0" u="none" strike="noStrike" cap="none" normalizeH="0" baseline="0" smtClean="0">
                          <a:ln>
                            <a:noFill/>
                          </a:ln>
                          <a:solidFill>
                            <a:schemeClr val="tx1"/>
                          </a:solidFill>
                          <a:effectLst/>
                          <a:latin typeface="Calibri" pitchFamily="34" charset="0"/>
                        </a:rPr>
                        <a:t>Sırt ve boyun ağrıları</a:t>
                      </a:r>
                    </a:p>
                  </a:txBody>
                  <a:tcPr marL="90891" marR="90891" marT="45430" marB="45430" horzOverflow="overflow"/>
                </a:tc>
              </a:tr>
              <a:tr h="755622">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tr-TR" sz="1800" b="0" i="0" u="none" strike="noStrike" cap="none" normalizeH="0" baseline="0" dirty="0" smtClean="0">
                          <a:ln>
                            <a:noFill/>
                          </a:ln>
                          <a:solidFill>
                            <a:schemeClr val="tx1"/>
                          </a:solidFill>
                          <a:effectLst/>
                          <a:latin typeface="Calibri" pitchFamily="34" charset="0"/>
                        </a:rPr>
                        <a:t>Oturma yerinin arkalığının yüksek olması durumu</a:t>
                      </a:r>
                    </a:p>
                  </a:txBody>
                  <a:tcPr marL="90891" marR="90891" marT="45430" marB="45430" horzOverflow="overflow"/>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tr-TR" sz="1800" b="0" i="0" u="none" strike="noStrike" cap="none" normalizeH="0" baseline="0" smtClean="0">
                          <a:ln>
                            <a:noFill/>
                          </a:ln>
                          <a:solidFill>
                            <a:schemeClr val="tx1"/>
                          </a:solidFill>
                          <a:effectLst/>
                          <a:latin typeface="Calibri" pitchFamily="34" charset="0"/>
                        </a:rPr>
                        <a:t>Diz, alt ve üst baldır, ayak ağrıları</a:t>
                      </a:r>
                    </a:p>
                  </a:txBody>
                  <a:tcPr marL="90891" marR="90891" marT="45430" marB="45430" horzOverflow="overflow"/>
                </a:tc>
              </a:tr>
              <a:tr h="755622">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tr-TR" sz="1800" b="0" i="0" u="none" strike="noStrike" cap="none" normalizeH="0" baseline="0" dirty="0" smtClean="0">
                          <a:ln>
                            <a:noFill/>
                          </a:ln>
                          <a:solidFill>
                            <a:schemeClr val="tx1"/>
                          </a:solidFill>
                          <a:effectLst/>
                          <a:latin typeface="Calibri" pitchFamily="34" charset="0"/>
                        </a:rPr>
                        <a:t>Öne doğru eğilme halinde</a:t>
                      </a:r>
                    </a:p>
                  </a:txBody>
                  <a:tcPr marL="90891" marR="90891" marT="45430" marB="45430" horzOverflow="overflow"/>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tr-TR" sz="1800" b="0" i="0" u="none" strike="noStrike" cap="none" normalizeH="0" baseline="0" dirty="0" smtClean="0">
                          <a:ln>
                            <a:noFill/>
                          </a:ln>
                          <a:solidFill>
                            <a:schemeClr val="tx1"/>
                          </a:solidFill>
                          <a:effectLst/>
                          <a:latin typeface="Calibri" pitchFamily="34" charset="0"/>
                        </a:rPr>
                        <a:t>Omurlar arası ağrılar ve omuz deformasyonu</a:t>
                      </a:r>
                    </a:p>
                  </a:txBody>
                  <a:tcPr marL="90891" marR="90891" marT="45430" marB="45430" horzOverflow="overflow"/>
                </a:tc>
              </a:tr>
              <a:tr h="438178">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tr-TR" sz="1800" b="0" i="0" u="none" strike="noStrike" cap="none" normalizeH="0" baseline="0" dirty="0" smtClean="0">
                          <a:ln>
                            <a:noFill/>
                          </a:ln>
                          <a:solidFill>
                            <a:schemeClr val="tx1"/>
                          </a:solidFill>
                          <a:effectLst/>
                          <a:latin typeface="Calibri" pitchFamily="34" charset="0"/>
                        </a:rPr>
                        <a:t>Yana doğru omuz hareketli çalışma </a:t>
                      </a:r>
                    </a:p>
                  </a:txBody>
                  <a:tcPr marL="90891" marR="90891" marT="45430" marB="45430" horzOverflow="overflow"/>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tr-TR" sz="1800" b="0" i="0" u="none" strike="noStrike" cap="none" normalizeH="0" baseline="0" dirty="0" smtClean="0">
                          <a:ln>
                            <a:noFill/>
                          </a:ln>
                          <a:solidFill>
                            <a:schemeClr val="tx1"/>
                          </a:solidFill>
                          <a:effectLst/>
                          <a:latin typeface="Calibri" pitchFamily="34" charset="0"/>
                        </a:rPr>
                        <a:t>Omuz ve üst kol ağrıları</a:t>
                      </a:r>
                    </a:p>
                  </a:txBody>
                  <a:tcPr marL="90891" marR="90891" marT="45430" marB="45430" horzOverflow="overflow"/>
                </a:tc>
              </a:tr>
              <a:tr h="755622">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tr-TR" sz="1800" b="0" i="0" u="none" strike="noStrike" cap="none" normalizeH="0" baseline="0" dirty="0" smtClean="0">
                          <a:ln>
                            <a:noFill/>
                          </a:ln>
                          <a:solidFill>
                            <a:schemeClr val="tx1"/>
                          </a:solidFill>
                          <a:effectLst/>
                          <a:latin typeface="Calibri" pitchFamily="34" charset="0"/>
                        </a:rPr>
                        <a:t>Başı devamlı olarak aşırı derecede öne eğimli çalışma </a:t>
                      </a:r>
                    </a:p>
                  </a:txBody>
                  <a:tcPr marL="90891" marR="90891" marT="45430" marB="45430" horzOverflow="overflow"/>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tr-TR" sz="1800" b="0" i="0" u="none" strike="noStrike" cap="none" normalizeH="0" baseline="0" dirty="0" smtClean="0">
                          <a:ln>
                            <a:noFill/>
                          </a:ln>
                          <a:solidFill>
                            <a:schemeClr val="tx1"/>
                          </a:solidFill>
                          <a:effectLst/>
                          <a:latin typeface="Calibri" pitchFamily="34" charset="0"/>
                        </a:rPr>
                        <a:t>Sırt, boyun ağrıları, boyun omurlarında aşınma</a:t>
                      </a:r>
                    </a:p>
                  </a:txBody>
                  <a:tcPr marL="90891" marR="90891" marT="45430" marB="45430" horzOverflow="overflow"/>
                </a:tc>
              </a:tr>
              <a:tr h="755622">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tr-TR" sz="1800" b="0" i="0" u="none" strike="noStrike" cap="none" normalizeH="0" baseline="0" dirty="0" smtClean="0">
                          <a:ln>
                            <a:noFill/>
                          </a:ln>
                          <a:solidFill>
                            <a:schemeClr val="tx1"/>
                          </a:solidFill>
                          <a:effectLst/>
                          <a:latin typeface="Calibri" pitchFamily="34" charset="0"/>
                        </a:rPr>
                        <a:t>Herhangi araç ve gerecin uygun olmayan şekillerde tutulması</a:t>
                      </a:r>
                    </a:p>
                  </a:txBody>
                  <a:tcPr marL="90891" marR="90891" marT="45430" marB="45430" horzOverflow="overflow"/>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tr-TR" sz="1800" b="0" i="0" u="none" strike="noStrike" cap="none" normalizeH="0" baseline="0" dirty="0" smtClean="0">
                          <a:ln>
                            <a:noFill/>
                          </a:ln>
                          <a:solidFill>
                            <a:schemeClr val="tx1"/>
                          </a:solidFill>
                          <a:effectLst/>
                          <a:latin typeface="Calibri" pitchFamily="34" charset="0"/>
                        </a:rPr>
                        <a:t>Parmak, bilek ağrıları ve mafsal iltihapları</a:t>
                      </a:r>
                    </a:p>
                  </a:txBody>
                  <a:tcPr marL="90891" marR="90891" marT="45430" marB="45430" horzOverflow="overflow"/>
                </a:tc>
              </a:tr>
            </a:tbl>
          </a:graphicData>
        </a:graphic>
      </p:graphicFrame>
      <p:pic>
        <p:nvPicPr>
          <p:cNvPr id="3" name="Resi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8881" y="208111"/>
            <a:ext cx="2922055" cy="1411139"/>
          </a:xfrm>
          <a:prstGeom prst="rect">
            <a:avLst/>
          </a:prstGeom>
        </p:spPr>
      </p:pic>
    </p:spTree>
    <p:extLst>
      <p:ext uri="{BB962C8B-B14F-4D97-AF65-F5344CB8AC3E}">
        <p14:creationId xmlns:p14="http://schemas.microsoft.com/office/powerpoint/2010/main" val="452814309"/>
      </p:ext>
    </p:extLst>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6767" y="142817"/>
            <a:ext cx="8230467" cy="785492"/>
          </a:xfrm>
        </p:spPr>
        <p:txBody>
          <a:bodyPr/>
          <a:lstStyle/>
          <a:p>
            <a:pPr eaLnBrk="1" hangingPunct="1"/>
            <a:r>
              <a:rPr lang="tr-TR" sz="2800" dirty="0" err="1">
                <a:latin typeface="Calibri" pitchFamily="34" charset="0"/>
              </a:rPr>
              <a:t>Birikimsel</a:t>
            </a:r>
            <a:r>
              <a:rPr lang="tr-TR" sz="2800" dirty="0">
                <a:latin typeface="Calibri" pitchFamily="34" charset="0"/>
              </a:rPr>
              <a:t> zedelenme hastalıkları</a:t>
            </a:r>
          </a:p>
        </p:txBody>
      </p:sp>
      <p:sp>
        <p:nvSpPr>
          <p:cNvPr id="105475" name="Rectangle 3"/>
          <p:cNvSpPr>
            <a:spLocks noGrp="1" noChangeArrowheads="1"/>
          </p:cNvSpPr>
          <p:nvPr>
            <p:ph sz="half" idx="1"/>
          </p:nvPr>
        </p:nvSpPr>
        <p:spPr>
          <a:xfrm>
            <a:off x="2971801" y="4876358"/>
            <a:ext cx="3473448" cy="1206941"/>
          </a:xfrm>
        </p:spPr>
        <p:txBody>
          <a:bodyPr/>
          <a:lstStyle/>
          <a:p>
            <a:pPr marL="608519" indent="-608519" eaLnBrk="1" fontAlgn="auto" hangingPunct="1">
              <a:spcAft>
                <a:spcPts val="0"/>
              </a:spcAft>
              <a:buClr>
                <a:schemeClr val="accent3"/>
              </a:buClr>
              <a:buNone/>
              <a:defRPr/>
            </a:pPr>
            <a:r>
              <a:rPr lang="tr-TR" sz="2500" b="1" dirty="0">
                <a:solidFill>
                  <a:srgbClr val="6600CC"/>
                </a:solidFill>
                <a:latin typeface="Arial" pitchFamily="34" charset="0"/>
                <a:cs typeface="Arial" pitchFamily="34" charset="0"/>
              </a:rPr>
              <a:t>	</a:t>
            </a:r>
            <a:r>
              <a:rPr lang="tr-TR" sz="2500" dirty="0">
                <a:latin typeface="Arial" pitchFamily="34" charset="0"/>
                <a:cs typeface="Arial" pitchFamily="34" charset="0"/>
              </a:rPr>
              <a:t>İş kaybı</a:t>
            </a:r>
          </a:p>
          <a:p>
            <a:pPr marL="608519" indent="-608519" eaLnBrk="1" fontAlgn="auto" hangingPunct="1">
              <a:spcAft>
                <a:spcPts val="0"/>
              </a:spcAft>
              <a:buClr>
                <a:schemeClr val="accent3"/>
              </a:buClr>
              <a:buNone/>
              <a:defRPr/>
            </a:pPr>
            <a:r>
              <a:rPr lang="tr-TR" sz="2500" dirty="0">
                <a:latin typeface="Arial" pitchFamily="34" charset="0"/>
                <a:cs typeface="Arial" pitchFamily="34" charset="0"/>
              </a:rPr>
              <a:t>	İşten kalma</a:t>
            </a:r>
          </a:p>
          <a:p>
            <a:pPr marL="608519" indent="-608519" eaLnBrk="1" fontAlgn="auto" hangingPunct="1">
              <a:spcAft>
                <a:spcPts val="0"/>
              </a:spcAft>
              <a:buClr>
                <a:schemeClr val="accent3"/>
              </a:buClr>
              <a:buNone/>
              <a:defRPr/>
            </a:pPr>
            <a:r>
              <a:rPr lang="tr-TR" sz="2500" dirty="0">
                <a:latin typeface="Arial" pitchFamily="34" charset="0"/>
                <a:cs typeface="Arial" pitchFamily="34" charset="0"/>
              </a:rPr>
              <a:t>	</a:t>
            </a:r>
          </a:p>
        </p:txBody>
      </p:sp>
      <p:sp>
        <p:nvSpPr>
          <p:cNvPr id="105476" name="Rectangle 3"/>
          <p:cNvSpPr>
            <a:spLocks noGrp="1" noChangeArrowheads="1"/>
          </p:cNvSpPr>
          <p:nvPr>
            <p:ph sz="half" idx="2"/>
          </p:nvPr>
        </p:nvSpPr>
        <p:spPr>
          <a:xfrm>
            <a:off x="571500" y="1079527"/>
            <a:ext cx="7773310" cy="3168623"/>
          </a:xfrm>
        </p:spPr>
        <p:txBody>
          <a:bodyPr/>
          <a:lstStyle/>
          <a:p>
            <a:pPr marL="0" indent="0" algn="just" eaLnBrk="1" fontAlgn="auto" hangingPunct="1">
              <a:lnSpc>
                <a:spcPct val="90000"/>
              </a:lnSpc>
              <a:spcAft>
                <a:spcPts val="0"/>
              </a:spcAft>
              <a:buClr>
                <a:schemeClr val="accent3"/>
              </a:buClr>
              <a:buNone/>
              <a:defRPr/>
            </a:pPr>
            <a:r>
              <a:rPr lang="tr-TR" sz="2000" dirty="0">
                <a:latin typeface="Arial" pitchFamily="34" charset="0"/>
                <a:cs typeface="Arial" pitchFamily="34" charset="0"/>
              </a:rPr>
              <a:t>AĞIR, TEKRARLANAN ya da </a:t>
            </a:r>
            <a:r>
              <a:rPr lang="tr-TR" sz="2000" dirty="0" smtClean="0">
                <a:latin typeface="Arial" pitchFamily="34" charset="0"/>
                <a:cs typeface="Arial" pitchFamily="34" charset="0"/>
              </a:rPr>
              <a:t>SÜREKLİ </a:t>
            </a:r>
            <a:r>
              <a:rPr lang="tr-TR" sz="2000" dirty="0">
                <a:latin typeface="Arial" pitchFamily="34" charset="0"/>
                <a:cs typeface="Arial" pitchFamily="34" charset="0"/>
              </a:rPr>
              <a:t>GÜÇ </a:t>
            </a:r>
            <a:r>
              <a:rPr lang="tr-TR" sz="2000" dirty="0" smtClean="0">
                <a:latin typeface="Arial" pitchFamily="34" charset="0"/>
                <a:cs typeface="Arial" pitchFamily="34" charset="0"/>
              </a:rPr>
              <a:t>HARCAMASI gerektiren </a:t>
            </a:r>
            <a:r>
              <a:rPr lang="tr-TR" sz="2000" dirty="0">
                <a:latin typeface="Arial" pitchFamily="34" charset="0"/>
                <a:cs typeface="Arial" pitchFamily="34" charset="0"/>
              </a:rPr>
              <a:t>iş aktivitelerinin yol açtığı, ağırlaştırdığı kas iskelet sistemi hastalıklarıdır</a:t>
            </a:r>
            <a:r>
              <a:rPr lang="tr-TR" sz="2000" dirty="0" smtClean="0">
                <a:latin typeface="Arial" pitchFamily="34" charset="0"/>
                <a:cs typeface="Arial" pitchFamily="34" charset="0"/>
              </a:rPr>
              <a:t>.</a:t>
            </a:r>
          </a:p>
          <a:p>
            <a:pPr eaLnBrk="1" hangingPunct="1"/>
            <a:r>
              <a:rPr lang="tr-TR" sz="2000" dirty="0" err="1" smtClean="0">
                <a:latin typeface="Arial" charset="0"/>
                <a:cs typeface="Arial" charset="0"/>
              </a:rPr>
              <a:t>Tendonlar</a:t>
            </a:r>
            <a:r>
              <a:rPr lang="tr-TR" sz="2000" dirty="0">
                <a:latin typeface="Arial" charset="0"/>
                <a:cs typeface="Arial" charset="0"/>
              </a:rPr>
              <a:t>,</a:t>
            </a:r>
          </a:p>
          <a:p>
            <a:pPr eaLnBrk="1" hangingPunct="1"/>
            <a:r>
              <a:rPr lang="tr-TR" sz="2000" dirty="0" err="1">
                <a:latin typeface="Arial" charset="0"/>
                <a:cs typeface="Arial" charset="0"/>
              </a:rPr>
              <a:t>Tendon</a:t>
            </a:r>
            <a:r>
              <a:rPr lang="tr-TR" sz="2000" dirty="0">
                <a:latin typeface="Arial" charset="0"/>
                <a:cs typeface="Arial" charset="0"/>
              </a:rPr>
              <a:t> kılıfları,</a:t>
            </a:r>
          </a:p>
          <a:p>
            <a:pPr eaLnBrk="1" hangingPunct="1"/>
            <a:r>
              <a:rPr lang="tr-TR" sz="2000" dirty="0">
                <a:latin typeface="Arial" charset="0"/>
                <a:cs typeface="Arial" charset="0"/>
              </a:rPr>
              <a:t>İlişkili kaslar ve kemikler</a:t>
            </a:r>
          </a:p>
          <a:p>
            <a:pPr eaLnBrk="1" hangingPunct="1"/>
            <a:r>
              <a:rPr lang="tr-TR" sz="2000" dirty="0">
                <a:latin typeface="Arial" charset="0"/>
                <a:cs typeface="Arial" charset="0"/>
              </a:rPr>
              <a:t>El, bilek, dirsek, omuz, </a:t>
            </a:r>
          </a:p>
          <a:p>
            <a:pPr eaLnBrk="1" hangingPunct="1"/>
            <a:r>
              <a:rPr lang="tr-TR" sz="2000" dirty="0">
                <a:latin typeface="Arial" charset="0"/>
                <a:cs typeface="Arial" charset="0"/>
              </a:rPr>
              <a:t>Boyun, bel ve sırtı </a:t>
            </a:r>
            <a:r>
              <a:rPr lang="tr-TR" sz="2000" dirty="0" smtClean="0">
                <a:latin typeface="Arial" charset="0"/>
                <a:cs typeface="Arial" charset="0"/>
              </a:rPr>
              <a:t>ilgilendiren hastalıklardır</a:t>
            </a:r>
            <a:r>
              <a:rPr lang="tr-TR" sz="2000" dirty="0">
                <a:latin typeface="Arial" charset="0"/>
                <a:cs typeface="Arial" charset="0"/>
              </a:rPr>
              <a:t>.</a:t>
            </a:r>
          </a:p>
          <a:p>
            <a:pPr marL="0" indent="0" algn="just" eaLnBrk="1" fontAlgn="auto" hangingPunct="1">
              <a:lnSpc>
                <a:spcPct val="90000"/>
              </a:lnSpc>
              <a:spcAft>
                <a:spcPts val="0"/>
              </a:spcAft>
              <a:buClr>
                <a:schemeClr val="accent3"/>
              </a:buClr>
              <a:buNone/>
              <a:defRPr/>
            </a:pPr>
            <a:endParaRPr lang="tr-TR" sz="2000" dirty="0">
              <a:latin typeface="Arial" pitchFamily="34" charset="0"/>
              <a:cs typeface="Arial" pitchFamily="34" charset="0"/>
            </a:endParaRPr>
          </a:p>
        </p:txBody>
      </p:sp>
      <p:pic>
        <p:nvPicPr>
          <p:cNvPr id="2253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7990" y="3048156"/>
            <a:ext cx="2843226" cy="3213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6" name="Picture 2" descr="http://www.sevgifiziktedavi.com/resimler/cefa2812e5a23f74603197e9d4c04d5d-60505bb531e6fdde577c5a87e7999feetendom.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7037" y="4418013"/>
            <a:ext cx="2544764" cy="1695449"/>
          </a:xfrm>
          <a:prstGeom prst="rect">
            <a:avLst/>
          </a:prstGeom>
          <a:noFill/>
          <a:extLst>
            <a:ext uri="{909E8E84-426E-40DD-AFC4-6F175D3DCCD1}">
              <a14:hiddenFill xmlns:a14="http://schemas.microsoft.com/office/drawing/2010/main">
                <a:solidFill>
                  <a:srgbClr val="FFFFFF"/>
                </a:solidFill>
              </a14:hiddenFill>
            </a:ext>
          </a:extLst>
        </p:spPr>
      </p:pic>
      <p:pic>
        <p:nvPicPr>
          <p:cNvPr id="3" name="Resim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33750" y="3962712"/>
            <a:ext cx="2224856" cy="2298818"/>
          </a:xfrm>
          <a:prstGeom prst="rect">
            <a:avLst/>
          </a:prstGeom>
        </p:spPr>
      </p:pic>
    </p:spTree>
    <p:extLst>
      <p:ext uri="{BB962C8B-B14F-4D97-AF65-F5344CB8AC3E}">
        <p14:creationId xmlns:p14="http://schemas.microsoft.com/office/powerpoint/2010/main" val="4169106603"/>
      </p:ext>
    </p:extLst>
  </p:cSld>
  <p:clrMapOvr>
    <a:masterClrMapping/>
  </p:clrMapOvr>
  <p:transition spd="slow"/>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9"/>
          <p:cNvSpPr txBox="1">
            <a:spLocks noChangeArrowheads="1"/>
          </p:cNvSpPr>
          <p:nvPr/>
        </p:nvSpPr>
        <p:spPr bwMode="auto">
          <a:xfrm>
            <a:off x="533400" y="1152525"/>
            <a:ext cx="4676775" cy="99719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180975" indent="-180975" eaLnBrk="0" hangingPunct="0">
              <a:lnSpc>
                <a:spcPct val="200000"/>
              </a:lnSpc>
              <a:spcBef>
                <a:spcPct val="20000"/>
              </a:spcBef>
              <a:buFont typeface="Wingdings" pitchFamily="2" charset="2"/>
              <a:buChar char="ü"/>
            </a:pPr>
            <a:r>
              <a:rPr lang="tr-TR" sz="1400" dirty="0">
                <a:solidFill>
                  <a:srgbClr val="00486C"/>
                </a:solidFill>
                <a:latin typeface="+mn-lt"/>
                <a:cs typeface="+mn-cs"/>
              </a:rPr>
              <a:t>Günde bir kez kaldırılan 35 Kg</a:t>
            </a:r>
            <a:r>
              <a:rPr lang="tr-TR" sz="1400" dirty="0" smtClean="0">
                <a:solidFill>
                  <a:srgbClr val="00486C"/>
                </a:solidFill>
                <a:latin typeface="+mn-lt"/>
                <a:cs typeface="+mn-cs"/>
              </a:rPr>
              <a:t>. ağır </a:t>
            </a:r>
            <a:r>
              <a:rPr lang="tr-TR" sz="1400" dirty="0">
                <a:solidFill>
                  <a:srgbClr val="00486C"/>
                </a:solidFill>
                <a:latin typeface="+mn-lt"/>
                <a:cs typeface="+mn-cs"/>
              </a:rPr>
              <a:t>yük kaldırmadır. </a:t>
            </a:r>
            <a:endParaRPr lang="tr-TR" sz="1400" dirty="0" smtClean="0">
              <a:solidFill>
                <a:srgbClr val="00486C"/>
              </a:solidFill>
              <a:latin typeface="+mn-lt"/>
              <a:cs typeface="+mn-cs"/>
            </a:endParaRPr>
          </a:p>
          <a:p>
            <a:pPr marL="180975" indent="-180975" eaLnBrk="0" hangingPunct="0">
              <a:lnSpc>
                <a:spcPct val="200000"/>
              </a:lnSpc>
              <a:spcBef>
                <a:spcPct val="20000"/>
              </a:spcBef>
              <a:buFont typeface="Wingdings" pitchFamily="2" charset="2"/>
              <a:buChar char="ü"/>
            </a:pPr>
            <a:r>
              <a:rPr lang="tr-TR" sz="1400" dirty="0" smtClean="0">
                <a:solidFill>
                  <a:srgbClr val="00486C"/>
                </a:solidFill>
              </a:rPr>
              <a:t>Günde on kez kaldırılan 25 Kg. ağır yük kaldırmadır. </a:t>
            </a:r>
          </a:p>
          <a:p>
            <a:pPr lvl="0" eaLnBrk="0" hangingPunct="0">
              <a:spcBef>
                <a:spcPct val="20000"/>
              </a:spcBef>
            </a:pPr>
            <a:r>
              <a:rPr lang="tr-TR" sz="1400" dirty="0" smtClean="0"/>
              <a:t>Örnek:</a:t>
            </a:r>
          </a:p>
          <a:p>
            <a:pPr lvl="0" eaLnBrk="0" hangingPunct="0">
              <a:spcBef>
                <a:spcPct val="20000"/>
              </a:spcBef>
            </a:pPr>
            <a:r>
              <a:rPr lang="tr-TR" sz="1400" dirty="0" smtClean="0"/>
              <a:t>Bel </a:t>
            </a:r>
            <a:r>
              <a:rPr lang="tr-TR" sz="1400" dirty="0"/>
              <a:t>üst gövde aralığı 50 kg olan bir kişi öne doğru eğilip 5 kg bir yükü kaldırırsa, sırt bölgesi </a:t>
            </a:r>
            <a:r>
              <a:rPr lang="tr-TR" sz="1400" dirty="0" smtClean="0"/>
              <a:t>10 katı </a:t>
            </a:r>
            <a:r>
              <a:rPr lang="tr-TR" sz="1400" dirty="0"/>
              <a:t>kadar yüke </a:t>
            </a:r>
            <a:r>
              <a:rPr lang="tr-TR" sz="1400" dirty="0" smtClean="0"/>
              <a:t>yani 550 kg yüke maruz kalır.</a:t>
            </a:r>
            <a:endParaRPr lang="tr-TR" sz="1400" dirty="0"/>
          </a:p>
          <a:p>
            <a:pPr marL="180975" indent="-180975" eaLnBrk="0" hangingPunct="0">
              <a:lnSpc>
                <a:spcPct val="200000"/>
              </a:lnSpc>
              <a:spcBef>
                <a:spcPct val="20000"/>
              </a:spcBef>
              <a:buFont typeface="Wingdings" pitchFamily="2" charset="2"/>
              <a:buChar char="ü"/>
            </a:pPr>
            <a:endParaRPr lang="tr-TR" sz="1400" dirty="0">
              <a:solidFill>
                <a:srgbClr val="00486C"/>
              </a:solidFill>
              <a:latin typeface="+mn-lt"/>
              <a:cs typeface="+mn-cs"/>
            </a:endParaRPr>
          </a:p>
        </p:txBody>
      </p:sp>
      <p:sp>
        <p:nvSpPr>
          <p:cNvPr id="6" name="5 Dikdörtgen"/>
          <p:cNvSpPr/>
          <p:nvPr/>
        </p:nvSpPr>
        <p:spPr>
          <a:xfrm>
            <a:off x="3733800" y="3859739"/>
            <a:ext cx="4572000" cy="131811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180975" indent="-180975" eaLnBrk="0" hangingPunct="0">
              <a:lnSpc>
                <a:spcPct val="200000"/>
              </a:lnSpc>
              <a:spcBef>
                <a:spcPct val="20000"/>
              </a:spcBef>
              <a:buFont typeface="Wingdings" pitchFamily="2" charset="2"/>
              <a:buChar char="ü"/>
            </a:pPr>
            <a:r>
              <a:rPr lang="tr-TR" sz="1400" dirty="0" smtClean="0">
                <a:solidFill>
                  <a:srgbClr val="00486C"/>
                </a:solidFill>
                <a:latin typeface="+mn-lt"/>
                <a:cs typeface="+mn-cs"/>
              </a:rPr>
              <a:t>Günde iki saat 900 gramdan fazla yükün tutamla kaldırılması yada parmaklarla 1800 gram güç uygulanması.</a:t>
            </a:r>
            <a:endParaRPr lang="tr-TR" sz="1400" dirty="0">
              <a:solidFill>
                <a:srgbClr val="00486C"/>
              </a:solidFill>
              <a:latin typeface="+mn-lt"/>
              <a:cs typeface="+mn-cs"/>
            </a:endParaRPr>
          </a:p>
        </p:txBody>
      </p:sp>
      <p:pic>
        <p:nvPicPr>
          <p:cNvPr id="7" name="Picture 7"/>
          <p:cNvPicPr>
            <a:picLocks noChangeAspect="1" noChangeArrowheads="1"/>
          </p:cNvPicPr>
          <p:nvPr/>
        </p:nvPicPr>
        <p:blipFill>
          <a:blip r:embed="rId2" cstate="print"/>
          <a:srcRect/>
          <a:stretch>
            <a:fillRect/>
          </a:stretch>
        </p:blipFill>
        <p:spPr bwMode="auto">
          <a:xfrm>
            <a:off x="447675" y="3228975"/>
            <a:ext cx="3114675" cy="3000375"/>
          </a:xfrm>
          <a:prstGeom prst="rect">
            <a:avLst/>
          </a:prstGeom>
          <a:noFill/>
          <a:ln w="9525">
            <a:noFill/>
            <a:miter lim="800000"/>
            <a:headEnd/>
            <a:tailEnd/>
          </a:ln>
          <a:effectLst/>
        </p:spPr>
      </p:pic>
      <p:sp>
        <p:nvSpPr>
          <p:cNvPr id="8" name="7 Dikdörtgen"/>
          <p:cNvSpPr/>
          <p:nvPr/>
        </p:nvSpPr>
        <p:spPr>
          <a:xfrm>
            <a:off x="447675" y="514328"/>
            <a:ext cx="5676900" cy="52322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r>
              <a:rPr lang="tr-TR" sz="2400" b="1" spc="16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Lucida Sans Unicode" pitchFamily="34" charset="0"/>
                <a:ea typeface="+mj-ea"/>
                <a:cs typeface="Lucida Sans Unicode" pitchFamily="34" charset="0"/>
              </a:rPr>
              <a:t>Ağır ve uygunsuz yük kaldırma</a:t>
            </a:r>
            <a:endParaRPr lang="tr-TR" sz="2400" b="1" spc="16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Lucida Sans Unicode" pitchFamily="34" charset="0"/>
              <a:ea typeface="+mj-ea"/>
              <a:cs typeface="Lucida Sans Unicode" pitchFamily="34" charset="0"/>
            </a:endParaRPr>
          </a:p>
        </p:txBody>
      </p:sp>
      <p:pic>
        <p:nvPicPr>
          <p:cNvPr id="4" name="Resim 3">
            <a:hlinkClick r:id="rId3" action="ppaction://hlinkfile"/>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5353049" y="1185922"/>
            <a:ext cx="3388601" cy="1983701"/>
          </a:xfrm>
          <a:prstGeom prst="rect">
            <a:avLst/>
          </a:prstGeom>
        </p:spPr>
      </p:pic>
      <p:sp>
        <p:nvSpPr>
          <p:cNvPr id="9" name="10 Çarpma"/>
          <p:cNvSpPr/>
          <p:nvPr/>
        </p:nvSpPr>
        <p:spPr>
          <a:xfrm>
            <a:off x="7222046" y="1037548"/>
            <a:ext cx="1519605" cy="1674121"/>
          </a:xfrm>
          <a:prstGeom prst="mathMultiply">
            <a:avLst>
              <a:gd name="adj1" fmla="val 13405"/>
            </a:avLst>
          </a:prstGeom>
          <a:solidFill>
            <a:srgbClr val="FF0000">
              <a:alpha val="4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Tree>
    <p:extLst>
      <p:ext uri="{BB962C8B-B14F-4D97-AF65-F5344CB8AC3E}">
        <p14:creationId xmlns:p14="http://schemas.microsoft.com/office/powerpoint/2010/main" val="422731947"/>
      </p:ext>
    </p:extLst>
  </p:cSld>
  <p:clrMapOvr>
    <a:masterClrMapping/>
  </p:clrMapOvr>
  <p:transition advClick="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childTnLst>
                                    <p:anim calcmode="discrete" valueType="str">
                                      <p:cBhvr>
                                        <p:cTn id="6" dur="2000" fill="hold"/>
                                        <p:tgtEl>
                                          <p:spTgt spid="9"/>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42987" y="364498"/>
            <a:ext cx="7242175" cy="639763"/>
          </a:xfrm>
        </p:spPr>
        <p:txBody>
          <a:bodyPr/>
          <a:lstStyle/>
          <a:p>
            <a:pPr algn="ctr"/>
            <a:r>
              <a:rPr lang="tr-TR" sz="4000" dirty="0" smtClean="0"/>
              <a:t>Ergonominin Amacı</a:t>
            </a:r>
            <a:endParaRPr lang="tr-TR" sz="4000" dirty="0"/>
          </a:p>
        </p:txBody>
      </p:sp>
      <p:pic>
        <p:nvPicPr>
          <p:cNvPr id="4" name="Picture 9" descr="http://sinifogretmeniyiz.biz/imajlar/soruresim/Matematiksel-Sekiller/terazi-adalet.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9050" y="1478924"/>
            <a:ext cx="6750050" cy="457897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6"/>
          <p:cNvSpPr>
            <a:spLocks noChangeArrowheads="1"/>
          </p:cNvSpPr>
          <p:nvPr/>
        </p:nvSpPr>
        <p:spPr bwMode="auto">
          <a:xfrm>
            <a:off x="1536700" y="3571875"/>
            <a:ext cx="2382837"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tr-TR" b="1" dirty="0"/>
              <a:t>Mobilya, </a:t>
            </a:r>
          </a:p>
          <a:p>
            <a:pPr algn="ctr"/>
            <a:r>
              <a:rPr lang="tr-TR" b="1" dirty="0"/>
              <a:t>El araçları Ekipmanlar</a:t>
            </a:r>
          </a:p>
          <a:p>
            <a:pPr algn="ctr"/>
            <a:r>
              <a:rPr lang="tr-TR" b="1" dirty="0"/>
              <a:t>İşin gereklilikleri</a:t>
            </a:r>
          </a:p>
          <a:p>
            <a:pPr algn="ctr"/>
            <a:r>
              <a:rPr lang="tr-TR" b="1" dirty="0"/>
              <a:t>İşyeri çevresi</a:t>
            </a:r>
          </a:p>
        </p:txBody>
      </p:sp>
      <p:sp>
        <p:nvSpPr>
          <p:cNvPr id="6" name="Rectangle 7"/>
          <p:cNvSpPr>
            <a:spLocks noChangeArrowheads="1"/>
          </p:cNvSpPr>
          <p:nvPr/>
        </p:nvSpPr>
        <p:spPr bwMode="auto">
          <a:xfrm>
            <a:off x="5518944" y="3847386"/>
            <a:ext cx="2122488"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tr-TR" b="1" dirty="0"/>
              <a:t>İnsan ölçüleri,</a:t>
            </a:r>
          </a:p>
          <a:p>
            <a:pPr algn="ctr"/>
            <a:r>
              <a:rPr lang="tr-TR" b="1" dirty="0"/>
              <a:t>Yetenekleri</a:t>
            </a:r>
          </a:p>
          <a:p>
            <a:pPr algn="ctr"/>
            <a:r>
              <a:rPr lang="tr-TR" b="1" dirty="0"/>
              <a:t>Kısıtlılıkları</a:t>
            </a:r>
          </a:p>
          <a:p>
            <a:pPr algn="ctr"/>
            <a:r>
              <a:rPr lang="tr-TR" b="1" dirty="0"/>
              <a:t>Beklentileri</a:t>
            </a:r>
          </a:p>
        </p:txBody>
      </p:sp>
      <p:sp>
        <p:nvSpPr>
          <p:cNvPr id="7" name="Rectangle 2"/>
          <p:cNvSpPr txBox="1">
            <a:spLocks noChangeArrowheads="1"/>
          </p:cNvSpPr>
          <p:nvPr/>
        </p:nvSpPr>
        <p:spPr bwMode="gray">
          <a:xfrm>
            <a:off x="2376487" y="1004261"/>
            <a:ext cx="4575175" cy="569913"/>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lvl1pPr algn="l" rtl="0" eaLnBrk="0" fontAlgn="base" hangingPunct="0">
              <a:lnSpc>
                <a:spcPct val="90000"/>
              </a:lnSpc>
              <a:spcBef>
                <a:spcPct val="0"/>
              </a:spcBef>
              <a:spcAft>
                <a:spcPct val="0"/>
              </a:spcAft>
              <a:defRPr sz="2400" b="1">
                <a:solidFill>
                  <a:schemeClr val="tx1"/>
                </a:solidFill>
                <a:latin typeface="Calibri" pitchFamily="34" charset="0"/>
                <a:ea typeface="+mj-ea"/>
                <a:cs typeface="Calibri" pitchFamily="34" charset="0"/>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a:lstStyle>
          <a:p>
            <a:pPr eaLnBrk="1" hangingPunct="1"/>
            <a:r>
              <a:rPr lang="tr-TR" sz="2800" i="1" kern="0" smtClean="0"/>
              <a:t>işin insana, insanın işe uyumu</a:t>
            </a:r>
            <a:r>
              <a:rPr lang="en-US" sz="2800" i="1" kern="0" smtClean="0"/>
              <a:t> </a:t>
            </a:r>
            <a:endParaRPr lang="en-US" sz="2800" i="1" kern="0" dirty="0" smtClean="0"/>
          </a:p>
        </p:txBody>
      </p:sp>
    </p:spTree>
    <p:extLst>
      <p:ext uri="{BB962C8B-B14F-4D97-AF65-F5344CB8AC3E}">
        <p14:creationId xmlns:p14="http://schemas.microsoft.com/office/powerpoint/2010/main" val="203422018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914400" y="330200"/>
            <a:ext cx="7772400" cy="669925"/>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pPr eaLnBrk="0" hangingPunct="0">
              <a:defRPr/>
            </a:pPr>
            <a:r>
              <a:rPr lang="tr-TR" sz="2400" b="1" dirty="0">
                <a:ln w="11430"/>
                <a:solidFill>
                  <a:srgbClr val="FF0000"/>
                </a:solidFill>
                <a:effectLst>
                  <a:outerShdw blurRad="50800" dist="39000" dir="5460000" algn="tl">
                    <a:srgbClr val="000000">
                      <a:alpha val="38000"/>
                    </a:srgbClr>
                  </a:outerShdw>
                </a:effectLst>
                <a:latin typeface="Lucida Sans Unicode" pitchFamily="34" charset="0"/>
                <a:cs typeface="Arial" pitchFamily="34" charset="0"/>
              </a:rPr>
              <a:t>Güvenli hareket en önemli tedbirdir !</a:t>
            </a:r>
          </a:p>
        </p:txBody>
      </p:sp>
      <p:pic>
        <p:nvPicPr>
          <p:cNvPr id="28676" name="Picture 2" descr="D:\Teknik Emniyet\TEMRESIM\Tekem karikatür\yüktaşıma.jpg"/>
          <p:cNvPicPr>
            <a:picLocks noChangeAspect="1" noChangeArrowheads="1"/>
          </p:cNvPicPr>
          <p:nvPr/>
        </p:nvPicPr>
        <p:blipFill>
          <a:blip r:embed="rId2" cstate="print"/>
          <a:srcRect/>
          <a:stretch>
            <a:fillRect/>
          </a:stretch>
        </p:blipFill>
        <p:spPr bwMode="auto">
          <a:xfrm>
            <a:off x="1228299" y="1285875"/>
            <a:ext cx="2200701" cy="2245161"/>
          </a:xfrm>
          <a:prstGeom prst="rect">
            <a:avLst/>
          </a:prstGeom>
          <a:noFill/>
          <a:ln w="9525">
            <a:noFill/>
            <a:miter lim="800000"/>
            <a:headEnd/>
            <a:tailEnd/>
          </a:ln>
        </p:spPr>
      </p:pic>
      <p:pic>
        <p:nvPicPr>
          <p:cNvPr id="28677" name="Picture 3" descr="D:\Teknik Emniyet\TEMRESIM\Tekem karikatür\yüktaşıma2.jpg"/>
          <p:cNvPicPr>
            <a:picLocks noChangeAspect="1" noChangeArrowheads="1"/>
          </p:cNvPicPr>
          <p:nvPr/>
        </p:nvPicPr>
        <p:blipFill>
          <a:blip r:embed="rId3" cstate="print"/>
          <a:srcRect/>
          <a:stretch>
            <a:fillRect/>
          </a:stretch>
        </p:blipFill>
        <p:spPr bwMode="auto">
          <a:xfrm>
            <a:off x="3164247" y="4266424"/>
            <a:ext cx="3272705" cy="2184886"/>
          </a:xfrm>
          <a:prstGeom prst="rect">
            <a:avLst/>
          </a:prstGeom>
          <a:noFill/>
          <a:ln w="9525">
            <a:noFill/>
            <a:miter lim="800000"/>
            <a:headEnd/>
            <a:tailEnd/>
          </a:ln>
        </p:spPr>
      </p:pic>
      <p:pic>
        <p:nvPicPr>
          <p:cNvPr id="28678" name="Picture 4" descr="D:\Teknik Emniyet\TEMRESIM\Tekem karikatür\birlikte taşıma.jpg"/>
          <p:cNvPicPr>
            <a:picLocks noChangeAspect="1" noChangeArrowheads="1"/>
          </p:cNvPicPr>
          <p:nvPr/>
        </p:nvPicPr>
        <p:blipFill>
          <a:blip r:embed="rId4" cstate="print"/>
          <a:srcRect t="4375" b="2916"/>
          <a:stretch>
            <a:fillRect/>
          </a:stretch>
        </p:blipFill>
        <p:spPr bwMode="auto">
          <a:xfrm>
            <a:off x="5199796" y="1214438"/>
            <a:ext cx="3672741" cy="2297681"/>
          </a:xfrm>
          <a:prstGeom prst="rect">
            <a:avLst/>
          </a:prstGeom>
          <a:noFill/>
          <a:ln w="9525">
            <a:noFill/>
            <a:miter lim="800000"/>
            <a:headEnd/>
            <a:tailEnd/>
          </a:ln>
        </p:spPr>
      </p:pic>
    </p:spTree>
    <p:extLst>
      <p:ext uri="{BB962C8B-B14F-4D97-AF65-F5344CB8AC3E}">
        <p14:creationId xmlns:p14="http://schemas.microsoft.com/office/powerpoint/2010/main" val="980946275"/>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2112579" y="2658979"/>
            <a:ext cx="5984674" cy="46166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defPPr>
              <a:defRPr lang="de-DE"/>
            </a:defPPr>
            <a:lvl1pPr>
              <a:defRPr sz="2400" b="1" spc="16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Lucida Sans Unicode" pitchFamily="34" charset="0"/>
                <a:ea typeface="+mj-ea"/>
                <a:cs typeface="Lucida Sans Unicode" pitchFamily="34" charset="0"/>
              </a:defRPr>
            </a:lvl1pPr>
          </a:lstStyle>
          <a:p>
            <a:r>
              <a:rPr lang="tr-TR" sz="4000" spc="600" dirty="0"/>
              <a:t>TEŞEKKÜRLER…</a:t>
            </a:r>
          </a:p>
        </p:txBody>
      </p:sp>
      <p:sp>
        <p:nvSpPr>
          <p:cNvPr id="5" name="13 Metin kutusu"/>
          <p:cNvSpPr txBox="1"/>
          <p:nvPr/>
        </p:nvSpPr>
        <p:spPr>
          <a:xfrm>
            <a:off x="3187097" y="4475406"/>
            <a:ext cx="2628900" cy="1231106"/>
          </a:xfrm>
          <a:prstGeom prst="rect">
            <a:avLst/>
          </a:prstGeom>
          <a:noFill/>
        </p:spPr>
        <p:txBody>
          <a:bodyPr wrap="square" rtlCol="0">
            <a:spAutoFit/>
          </a:bodyPr>
          <a:lstStyle/>
          <a:p>
            <a:pPr algn="ctr"/>
            <a:r>
              <a:rPr lang="tr-TR" b="1" dirty="0" smtClean="0"/>
              <a:t>Sunullah DOĞMUŞ</a:t>
            </a:r>
          </a:p>
          <a:p>
            <a:pPr algn="ctr"/>
            <a:r>
              <a:rPr lang="tr-TR" sz="1400" dirty="0" smtClean="0">
                <a:latin typeface="Calibri" pitchFamily="34" charset="0"/>
              </a:rPr>
              <a:t>Makine Mühendisi, MBA</a:t>
            </a:r>
          </a:p>
          <a:p>
            <a:pPr algn="ctr"/>
            <a:r>
              <a:rPr lang="tr-TR" sz="1400" dirty="0" smtClean="0">
                <a:latin typeface="Calibri" pitchFamily="34" charset="0"/>
              </a:rPr>
              <a:t>A sınıfı İş Güvenliği Uzmanı</a:t>
            </a:r>
          </a:p>
          <a:p>
            <a:pPr algn="ctr"/>
            <a:r>
              <a:rPr lang="tr-TR" sz="1400" dirty="0" smtClean="0">
                <a:latin typeface="Calibri" pitchFamily="34" charset="0"/>
              </a:rPr>
              <a:t>İGU ve İH Eğitmeni</a:t>
            </a:r>
          </a:p>
          <a:p>
            <a:pPr algn="ctr"/>
            <a:r>
              <a:rPr lang="tr-TR" sz="1400" dirty="0" smtClean="0">
                <a:latin typeface="Calibri" pitchFamily="34" charset="0"/>
                <a:cs typeface="Calibri" pitchFamily="34" charset="0"/>
              </a:rPr>
              <a:t>sunullah.dogmus@druz.com.tr</a:t>
            </a:r>
            <a:endParaRPr lang="tr-TR" sz="1200" dirty="0" smtClean="0"/>
          </a:p>
        </p:txBody>
      </p:sp>
    </p:spTree>
    <p:extLst>
      <p:ext uri="{BB962C8B-B14F-4D97-AF65-F5344CB8AC3E}">
        <p14:creationId xmlns:p14="http://schemas.microsoft.com/office/powerpoint/2010/main" val="35402337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ChangeArrowheads="1"/>
          </p:cNvSpPr>
          <p:nvPr/>
        </p:nvSpPr>
        <p:spPr bwMode="auto">
          <a:xfrm>
            <a:off x="703941" y="905521"/>
            <a:ext cx="7735209" cy="4985354"/>
          </a:xfrm>
          <a:prstGeom prst="rect">
            <a:avLst/>
          </a:prstGeom>
          <a:noFill/>
          <a:ln w="57150">
            <a:noFill/>
            <a:miter lim="800000"/>
            <a:headEnd/>
            <a:tailEnd/>
          </a:ln>
        </p:spPr>
        <p:txBody>
          <a:bodyPr wrap="square" lIns="90833" tIns="45410" rIns="90833" bIns="45410" anchor="ctr">
            <a:spAutoFit/>
          </a:bodyPr>
          <a:lstStyle/>
          <a:p>
            <a:pPr defTabSz="910943"/>
            <a:r>
              <a:rPr lang="tr-TR" sz="3200" b="1" i="1" dirty="0">
                <a:latin typeface="Calibri" pitchFamily="34" charset="0"/>
              </a:rPr>
              <a:t>Ergonomi 3 ana bölümde incelenir</a:t>
            </a:r>
            <a:r>
              <a:rPr lang="tr-TR" sz="3200" b="1" i="1" dirty="0" smtClean="0">
                <a:latin typeface="Calibri" pitchFamily="34" charset="0"/>
              </a:rPr>
              <a:t>:</a:t>
            </a:r>
          </a:p>
          <a:p>
            <a:pPr defTabSz="910943"/>
            <a:endParaRPr lang="tr-TR" sz="3200" b="1" i="1" dirty="0">
              <a:latin typeface="Calibri" pitchFamily="34" charset="0"/>
            </a:endParaRPr>
          </a:p>
          <a:p>
            <a:pPr marL="407714" indent="-407714" algn="just" defTabSz="910943">
              <a:spcBef>
                <a:spcPts val="1200"/>
              </a:spcBef>
              <a:spcAft>
                <a:spcPts val="1200"/>
              </a:spcAft>
              <a:buFont typeface="Times New Roman" pitchFamily="18" charset="0"/>
              <a:buAutoNum type="arabicPeriod"/>
            </a:pPr>
            <a:r>
              <a:rPr lang="tr-TR" sz="2400" b="1" i="1" dirty="0">
                <a:latin typeface="Calibri" pitchFamily="34" charset="0"/>
              </a:rPr>
              <a:t>Fiziksel Ergonomi </a:t>
            </a:r>
            <a:r>
              <a:rPr lang="tr-TR" dirty="0">
                <a:latin typeface="Calibri" pitchFamily="34" charset="0"/>
              </a:rPr>
              <a:t>(İnsanların anatomik, </a:t>
            </a:r>
            <a:r>
              <a:rPr lang="tr-TR" dirty="0" err="1">
                <a:latin typeface="Calibri" pitchFamily="34" charset="0"/>
              </a:rPr>
              <a:t>antropometrik</a:t>
            </a:r>
            <a:r>
              <a:rPr lang="tr-TR" dirty="0">
                <a:latin typeface="Calibri" pitchFamily="34" charset="0"/>
              </a:rPr>
              <a:t>, fizyolojik ve biyomekanik karakteristikleriyle </a:t>
            </a:r>
            <a:r>
              <a:rPr lang="tr-TR" dirty="0" err="1">
                <a:latin typeface="Calibri" pitchFamily="34" charset="0"/>
              </a:rPr>
              <a:t>ligilenir</a:t>
            </a:r>
            <a:r>
              <a:rPr lang="tr-TR" dirty="0">
                <a:latin typeface="Calibri" pitchFamily="34" charset="0"/>
              </a:rPr>
              <a:t>)</a:t>
            </a:r>
          </a:p>
          <a:p>
            <a:pPr marL="407714" indent="-407714" algn="just" defTabSz="910943">
              <a:spcBef>
                <a:spcPts val="1200"/>
              </a:spcBef>
              <a:spcAft>
                <a:spcPts val="1200"/>
              </a:spcAft>
              <a:buFont typeface="Times New Roman" pitchFamily="18" charset="0"/>
              <a:buAutoNum type="arabicPeriod"/>
            </a:pPr>
            <a:r>
              <a:rPr lang="tr-TR" sz="2400" b="1" i="1" dirty="0" smtClean="0">
                <a:latin typeface="Calibri" pitchFamily="34" charset="0"/>
              </a:rPr>
              <a:t>Algısal-Bilişsel Ergonomi (</a:t>
            </a:r>
            <a:r>
              <a:rPr lang="tr-TR" sz="2400" b="1" i="1" dirty="0" err="1" smtClean="0">
                <a:latin typeface="Calibri" pitchFamily="34" charset="0"/>
              </a:rPr>
              <a:t>Cognitive</a:t>
            </a:r>
            <a:r>
              <a:rPr lang="tr-TR" sz="2400" b="1" i="1" dirty="0" smtClean="0">
                <a:latin typeface="Calibri" pitchFamily="34" charset="0"/>
              </a:rPr>
              <a:t>-Ergonomi) </a:t>
            </a:r>
            <a:r>
              <a:rPr lang="tr-TR" i="1" dirty="0" smtClean="0">
                <a:latin typeface="Calibri" pitchFamily="34" charset="0"/>
              </a:rPr>
              <a:t>(</a:t>
            </a:r>
            <a:r>
              <a:rPr lang="tr-TR" dirty="0" smtClean="0">
                <a:latin typeface="Calibri" pitchFamily="34" charset="0"/>
              </a:rPr>
              <a:t>Asıl </a:t>
            </a:r>
            <a:r>
              <a:rPr lang="tr-TR" dirty="0">
                <a:latin typeface="Calibri" pitchFamily="34" charset="0"/>
              </a:rPr>
              <a:t>çalışma alanı gösterge dizaynıdır. Hata olasılığını en aza indirmek hedeflenir. </a:t>
            </a:r>
            <a:r>
              <a:rPr lang="tr-TR" i="1" dirty="0">
                <a:latin typeface="Calibri" pitchFamily="34" charset="0"/>
              </a:rPr>
              <a:t>Kumanda, kontrol düğmeleri, uyarı zilleri, sinyaller, joystickler, direksiyon ve araç-uçak göstergeleri </a:t>
            </a:r>
            <a:r>
              <a:rPr lang="tr-TR" dirty="0">
                <a:latin typeface="Calibri" pitchFamily="34" charset="0"/>
              </a:rPr>
              <a:t>Örnek: Hava trafik kontrolü)</a:t>
            </a:r>
            <a:endParaRPr lang="tr-TR" sz="2400" dirty="0">
              <a:latin typeface="Calibri" pitchFamily="34" charset="0"/>
            </a:endParaRPr>
          </a:p>
          <a:p>
            <a:pPr marL="407714" indent="-407714" algn="just" defTabSz="910943">
              <a:spcBef>
                <a:spcPts val="1200"/>
              </a:spcBef>
              <a:spcAft>
                <a:spcPts val="1200"/>
              </a:spcAft>
              <a:buFont typeface="Times New Roman" pitchFamily="18" charset="0"/>
              <a:buAutoNum type="arabicPeriod"/>
            </a:pPr>
            <a:r>
              <a:rPr lang="tr-TR" sz="2400" b="1" i="1" dirty="0">
                <a:latin typeface="Calibri" pitchFamily="34" charset="0"/>
              </a:rPr>
              <a:t>Örgütsel Ergonomi </a:t>
            </a:r>
            <a:r>
              <a:rPr lang="tr-TR" dirty="0" smtClean="0">
                <a:latin typeface="Calibri" pitchFamily="34" charset="0"/>
              </a:rPr>
              <a:t>(İnsanları </a:t>
            </a:r>
            <a:r>
              <a:rPr lang="tr-TR" dirty="0">
                <a:latin typeface="Calibri" pitchFamily="34" charset="0"/>
              </a:rPr>
              <a:t>ve işi en iyi etkiyi sağlayacak şekilde </a:t>
            </a:r>
            <a:r>
              <a:rPr lang="tr-TR" dirty="0" smtClean="0">
                <a:latin typeface="Calibri" pitchFamily="34" charset="0"/>
              </a:rPr>
              <a:t>örgütler, </a:t>
            </a:r>
            <a:r>
              <a:rPr lang="tr-TR" dirty="0">
                <a:latin typeface="Calibri" pitchFamily="34" charset="0"/>
              </a:rPr>
              <a:t>konuları: iletişim, ekip kaynak yönetimi, iş tasarımı, çalışma saatlerinin belirlenmesi, toplum ergonomisi, uyumlu çalışma, sanal örgütler, kalite yönetimi)</a:t>
            </a:r>
            <a:endParaRPr lang="tr-TR" i="1" dirty="0">
              <a:latin typeface="Calibri" pitchFamily="34" charset="0"/>
            </a:endParaRPr>
          </a:p>
        </p:txBody>
      </p:sp>
    </p:spTree>
    <p:extLst>
      <p:ext uri="{BB962C8B-B14F-4D97-AF65-F5344CB8AC3E}">
        <p14:creationId xmlns:p14="http://schemas.microsoft.com/office/powerpoint/2010/main" val="1959568911"/>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body" idx="1"/>
          </p:nvPr>
        </p:nvSpPr>
        <p:spPr>
          <a:xfrm>
            <a:off x="342900" y="931862"/>
            <a:ext cx="8424863" cy="5430837"/>
          </a:xfrm>
        </p:spPr>
        <p:txBody>
          <a:bodyPr/>
          <a:lstStyle/>
          <a:p>
            <a:pPr eaLnBrk="1" hangingPunct="1">
              <a:spcBef>
                <a:spcPts val="1200"/>
              </a:spcBef>
              <a:spcAft>
                <a:spcPts val="1200"/>
              </a:spcAft>
            </a:pPr>
            <a:r>
              <a:rPr lang="tr-TR" sz="2400" b="1" dirty="0" smtClean="0">
                <a:solidFill>
                  <a:srgbClr val="0000CC"/>
                </a:solidFill>
              </a:rPr>
              <a:t>Yapılabilir Olması Lazım:</a:t>
            </a:r>
            <a:r>
              <a:rPr lang="tr-TR" sz="2400" b="1" dirty="0" smtClean="0"/>
              <a:t> </a:t>
            </a:r>
            <a:r>
              <a:rPr lang="tr-TR" sz="2000" dirty="0" smtClean="0"/>
              <a:t>Eğer bir iş insanın sağlığını tehdit edici unsurlar içermiyorsa, biyolojik dengesini bozmuyor ise bu iş yapılabilir bir iştir.</a:t>
            </a:r>
          </a:p>
          <a:p>
            <a:pPr eaLnBrk="1" hangingPunct="1">
              <a:spcBef>
                <a:spcPts val="1200"/>
              </a:spcBef>
              <a:spcAft>
                <a:spcPts val="1200"/>
              </a:spcAft>
            </a:pPr>
            <a:r>
              <a:rPr lang="tr-TR" sz="2400" b="1" dirty="0" err="1" smtClean="0">
                <a:solidFill>
                  <a:srgbClr val="0000CC"/>
                </a:solidFill>
              </a:rPr>
              <a:t>Katlanabilirlik</a:t>
            </a:r>
            <a:r>
              <a:rPr lang="tr-TR" sz="2400" b="1" dirty="0" smtClean="0">
                <a:solidFill>
                  <a:srgbClr val="0000CC"/>
                </a:solidFill>
              </a:rPr>
              <a:t>:</a:t>
            </a:r>
            <a:r>
              <a:rPr lang="tr-TR" sz="2400" b="1" dirty="0" smtClean="0"/>
              <a:t> </a:t>
            </a:r>
            <a:r>
              <a:rPr lang="tr-TR" sz="2000" dirty="0" smtClean="0"/>
              <a:t>İş tekniğine ve organizasyona uygun sürekli performans sınırları içerisinde ise </a:t>
            </a:r>
          </a:p>
          <a:p>
            <a:pPr lvl="1" eaLnBrk="1" hangingPunct="1"/>
            <a:r>
              <a:rPr lang="tr-TR" sz="2000" b="1" i="1" dirty="0" smtClean="0"/>
              <a:t>Sürekli performans : Sağlıklı bir iş görene dinlenmek için ekstra bir süre vermeksizin gösterebileceği maksimum performansı karakterize eder. Bu da 8 saatlik bir çalışma süresinden oluşur</a:t>
            </a:r>
            <a:r>
              <a:rPr lang="tr-TR" sz="2000" b="1" i="1" dirty="0" smtClean="0">
                <a:solidFill>
                  <a:srgbClr val="969696"/>
                </a:solidFill>
              </a:rPr>
              <a:t>.</a:t>
            </a:r>
          </a:p>
          <a:p>
            <a:pPr eaLnBrk="1" hangingPunct="1">
              <a:lnSpc>
                <a:spcPct val="90000"/>
              </a:lnSpc>
              <a:spcBef>
                <a:spcPts val="1200"/>
              </a:spcBef>
              <a:spcAft>
                <a:spcPts val="1200"/>
              </a:spcAft>
            </a:pPr>
            <a:r>
              <a:rPr lang="tr-TR" sz="2400" b="1" dirty="0" err="1" smtClean="0">
                <a:solidFill>
                  <a:srgbClr val="0000CC"/>
                </a:solidFill>
              </a:rPr>
              <a:t>Beklenebilirlik</a:t>
            </a:r>
            <a:r>
              <a:rPr lang="tr-TR" sz="2400" dirty="0">
                <a:solidFill>
                  <a:srgbClr val="0000CC"/>
                </a:solidFill>
              </a:rPr>
              <a:t>:</a:t>
            </a:r>
            <a:r>
              <a:rPr lang="tr-TR" sz="2400" dirty="0"/>
              <a:t> </a:t>
            </a:r>
            <a:r>
              <a:rPr lang="tr-TR" sz="2000" dirty="0"/>
              <a:t>Kişisel ve psikolojik bir sorundur. Bir iş yukarıdaki iki şartı yerine getirmesine rağmen </a:t>
            </a:r>
            <a:r>
              <a:rPr lang="tr-TR" sz="2000" dirty="0" err="1"/>
              <a:t>işgörenler</a:t>
            </a:r>
            <a:r>
              <a:rPr lang="tr-TR" sz="2000" dirty="0"/>
              <a:t> tarafından rutin bulunabilir</a:t>
            </a:r>
          </a:p>
          <a:p>
            <a:pPr eaLnBrk="1" hangingPunct="1">
              <a:lnSpc>
                <a:spcPct val="90000"/>
              </a:lnSpc>
              <a:spcBef>
                <a:spcPts val="1200"/>
              </a:spcBef>
              <a:spcAft>
                <a:spcPts val="1200"/>
              </a:spcAft>
            </a:pPr>
            <a:r>
              <a:rPr lang="tr-TR" sz="2400" b="1" dirty="0" smtClean="0">
                <a:solidFill>
                  <a:srgbClr val="0000CC"/>
                </a:solidFill>
              </a:rPr>
              <a:t>Hoşnutluk</a:t>
            </a:r>
            <a:r>
              <a:rPr lang="tr-TR" sz="2400" dirty="0">
                <a:solidFill>
                  <a:srgbClr val="0000CC"/>
                </a:solidFill>
              </a:rPr>
              <a:t>:</a:t>
            </a:r>
            <a:r>
              <a:rPr lang="tr-TR" sz="2400" dirty="0"/>
              <a:t> </a:t>
            </a:r>
            <a:r>
              <a:rPr lang="tr-TR" sz="2000" dirty="0"/>
              <a:t>Buda psikolojik bir sorundur. Çalışanların işlerini sevip sevmemelerinin üretim sonuçlarına bakarak bulabileceğimiz gibi anket ve görüşme yolu ile de işlerinden hoşnut olup olmadıklarını anlamak mümkündür.</a:t>
            </a:r>
          </a:p>
          <a:p>
            <a:pPr eaLnBrk="1" hangingPunct="1">
              <a:lnSpc>
                <a:spcPct val="90000"/>
              </a:lnSpc>
            </a:pPr>
            <a:r>
              <a:rPr lang="tr-TR" sz="2400" b="1" dirty="0" smtClean="0">
                <a:solidFill>
                  <a:srgbClr val="0000CC"/>
                </a:solidFill>
              </a:rPr>
              <a:t>Sosyal </a:t>
            </a:r>
            <a:r>
              <a:rPr lang="tr-TR" sz="2400" b="1" dirty="0">
                <a:solidFill>
                  <a:srgbClr val="0000CC"/>
                </a:solidFill>
              </a:rPr>
              <a:t>Katılım, Paylaşım</a:t>
            </a:r>
            <a:endParaRPr lang="en-US" sz="2400" b="1" dirty="0">
              <a:solidFill>
                <a:srgbClr val="0000CC"/>
              </a:solidFill>
            </a:endParaRPr>
          </a:p>
          <a:p>
            <a:pPr marL="182562" lvl="1" indent="0" eaLnBrk="1" hangingPunct="1">
              <a:buNone/>
            </a:pPr>
            <a:endParaRPr lang="en-US" sz="2000" b="1" i="1" dirty="0" smtClean="0">
              <a:solidFill>
                <a:srgbClr val="969696"/>
              </a:solidFill>
            </a:endParaRPr>
          </a:p>
        </p:txBody>
      </p:sp>
      <p:sp>
        <p:nvSpPr>
          <p:cNvPr id="3" name="Rectangle 3"/>
          <p:cNvSpPr>
            <a:spLocks noGrp="1" noChangeArrowheads="1"/>
          </p:cNvSpPr>
          <p:nvPr>
            <p:ph type="title"/>
          </p:nvPr>
        </p:nvSpPr>
        <p:spPr>
          <a:xfrm>
            <a:off x="412750" y="358775"/>
            <a:ext cx="7148513" cy="868363"/>
          </a:xfrm>
          <a:noFill/>
        </p:spPr>
        <p:txBody>
          <a:bodyPr/>
          <a:lstStyle/>
          <a:p>
            <a:pPr eaLnBrk="1" hangingPunct="1"/>
            <a:r>
              <a:rPr lang="tr-TR" sz="2800" dirty="0" smtClean="0"/>
              <a:t>Bir işin ergonomik olmasının şartları</a:t>
            </a:r>
          </a:p>
        </p:txBody>
      </p:sp>
    </p:spTree>
    <p:extLst>
      <p:ext uri="{BB962C8B-B14F-4D97-AF65-F5344CB8AC3E}">
        <p14:creationId xmlns:p14="http://schemas.microsoft.com/office/powerpoint/2010/main" val="36396875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488868" y="779324"/>
            <a:ext cx="7874082" cy="4985980"/>
          </a:xfrm>
          <a:prstGeom prst="rect">
            <a:avLst/>
          </a:prstGeom>
        </p:spPr>
        <p:txBody>
          <a:bodyPr wrap="square">
            <a:spAutoFit/>
          </a:bodyPr>
          <a:lstStyle/>
          <a:p>
            <a:pPr defTabSz="912064">
              <a:defRPr/>
            </a:pPr>
            <a:r>
              <a:rPr lang="tr-TR" sz="3200" b="1" i="1" dirty="0">
                <a:latin typeface="Calibri" pitchFamily="34" charset="0"/>
              </a:rPr>
              <a:t>Temel ergonomi hedefleri:</a:t>
            </a:r>
          </a:p>
          <a:p>
            <a:pPr marL="288000" indent="-288000" defTabSz="912064">
              <a:spcBef>
                <a:spcPts val="1800"/>
              </a:spcBef>
              <a:spcAft>
                <a:spcPts val="1200"/>
              </a:spcAft>
              <a:buFont typeface="+mj-lt"/>
              <a:buAutoNum type="arabicPeriod"/>
              <a:defRPr/>
            </a:pPr>
            <a:r>
              <a:rPr lang="tr-TR" sz="2400" b="1" i="1" dirty="0" smtClean="0">
                <a:latin typeface="Calibri" pitchFamily="34" charset="0"/>
              </a:rPr>
              <a:t>Fiziksel yönetim: </a:t>
            </a:r>
            <a:r>
              <a:rPr lang="tr-TR" sz="2000" dirty="0">
                <a:latin typeface="Calibri" pitchFamily="34" charset="0"/>
              </a:rPr>
              <a:t>Çalışılan yerin ve üretim araçlarının analizi ve düzenlenmesi (çalışma ortamı, makineler),</a:t>
            </a:r>
          </a:p>
          <a:p>
            <a:pPr marL="288000" indent="-288000" defTabSz="912064">
              <a:spcBef>
                <a:spcPts val="1800"/>
              </a:spcBef>
              <a:spcAft>
                <a:spcPts val="1200"/>
              </a:spcAft>
              <a:buFont typeface="+mj-lt"/>
              <a:buAutoNum type="arabicPeriod"/>
              <a:defRPr/>
            </a:pPr>
            <a:r>
              <a:rPr lang="tr-TR" sz="2400" b="1" i="1" dirty="0" smtClean="0">
                <a:latin typeface="Calibri" pitchFamily="34" charset="0"/>
              </a:rPr>
              <a:t>Beceri yönetimi: </a:t>
            </a:r>
            <a:r>
              <a:rPr lang="tr-TR" sz="2000" dirty="0">
                <a:latin typeface="Calibri" pitchFamily="34" charset="0"/>
              </a:rPr>
              <a:t>Çalışanın işe uyumunda, çalışanın bireysel yatkınlığı; özellikle yaşı, cinsiyeti ve bedensel yapısı dikkate alınarak, iş öğretimi ve işe alıştırma gibi hususlar yer alır.</a:t>
            </a:r>
          </a:p>
          <a:p>
            <a:pPr marL="288000" indent="-288000" defTabSz="912064">
              <a:spcBef>
                <a:spcPts val="1800"/>
              </a:spcBef>
              <a:spcAft>
                <a:spcPts val="1200"/>
              </a:spcAft>
              <a:buFont typeface="+mj-lt"/>
              <a:buAutoNum type="arabicPeriod"/>
              <a:defRPr/>
            </a:pPr>
            <a:r>
              <a:rPr lang="tr-TR" sz="2400" b="1" i="1" dirty="0" smtClean="0">
                <a:latin typeface="Calibri" pitchFamily="34" charset="0"/>
              </a:rPr>
              <a:t>Risk yönetimi: </a:t>
            </a:r>
            <a:r>
              <a:rPr lang="tr-TR" sz="2000" dirty="0">
                <a:latin typeface="Calibri" pitchFamily="34" charset="0"/>
              </a:rPr>
              <a:t>İş çevresinin analizi ve düzenlenmesi (ses, aydınlatma, iklim, titreşimler</a:t>
            </a:r>
            <a:r>
              <a:rPr lang="tr-TR" sz="2000" dirty="0" smtClean="0">
                <a:latin typeface="Calibri" pitchFamily="34" charset="0"/>
              </a:rPr>
              <a:t>),</a:t>
            </a:r>
            <a:endParaRPr lang="tr-TR" sz="2000" b="1" i="1" dirty="0">
              <a:latin typeface="Calibri" pitchFamily="34" charset="0"/>
            </a:endParaRPr>
          </a:p>
          <a:p>
            <a:pPr marL="288000" indent="-288000" defTabSz="912064">
              <a:spcBef>
                <a:spcPts val="1800"/>
              </a:spcBef>
              <a:spcAft>
                <a:spcPts val="1200"/>
              </a:spcAft>
              <a:buFont typeface="+mj-lt"/>
              <a:buAutoNum type="arabicPeriod"/>
              <a:defRPr/>
            </a:pPr>
            <a:r>
              <a:rPr lang="tr-TR" sz="2400" b="1" i="1" dirty="0">
                <a:latin typeface="Calibri" pitchFamily="34" charset="0"/>
              </a:rPr>
              <a:t>Zaman </a:t>
            </a:r>
            <a:r>
              <a:rPr lang="tr-TR" sz="2400" b="1" i="1" dirty="0" smtClean="0">
                <a:latin typeface="Calibri" pitchFamily="34" charset="0"/>
              </a:rPr>
              <a:t>yönetimi:</a:t>
            </a:r>
            <a:r>
              <a:rPr lang="tr-TR" sz="2000" b="1" i="1" dirty="0" smtClean="0">
                <a:latin typeface="Calibri" pitchFamily="34" charset="0"/>
              </a:rPr>
              <a:t> </a:t>
            </a:r>
            <a:r>
              <a:rPr lang="tr-TR" sz="2000" dirty="0">
                <a:latin typeface="Calibri" pitchFamily="34" charset="0"/>
              </a:rPr>
              <a:t>İş organizasyonunun analizi ve düzenlenmesi görevleri, işin içeriği, çalışma ve mola zamanları</a:t>
            </a:r>
            <a:r>
              <a:rPr lang="tr-TR" sz="2000" dirty="0" smtClean="0">
                <a:latin typeface="Calibri" pitchFamily="34" charset="0"/>
              </a:rPr>
              <a:t>.</a:t>
            </a:r>
            <a:endParaRPr lang="tr-TR" sz="2000" dirty="0">
              <a:latin typeface="Calibri" pitchFamily="34" charset="0"/>
            </a:endParaRPr>
          </a:p>
        </p:txBody>
      </p:sp>
    </p:spTree>
    <p:extLst>
      <p:ext uri="{BB962C8B-B14F-4D97-AF65-F5344CB8AC3E}">
        <p14:creationId xmlns:p14="http://schemas.microsoft.com/office/powerpoint/2010/main" val="3044783861"/>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3"/>
          <p:cNvSpPr>
            <a:spLocks noChangeArrowheads="1"/>
          </p:cNvSpPr>
          <p:nvPr/>
        </p:nvSpPr>
        <p:spPr bwMode="auto">
          <a:xfrm>
            <a:off x="850901" y="1271589"/>
            <a:ext cx="6407150" cy="5033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58775" indent="-358775" eaLnBrk="0" hangingPunct="0">
              <a:spcBef>
                <a:spcPct val="30000"/>
              </a:spcBef>
              <a:buClr>
                <a:srgbClr val="FF7200"/>
              </a:buClr>
              <a:buSzPct val="75000"/>
              <a:buFont typeface="Wingdings" pitchFamily="2" charset="2"/>
              <a:buNone/>
            </a:pPr>
            <a:r>
              <a:rPr lang="tr-TR" sz="2400" b="1" dirty="0" smtClean="0">
                <a:solidFill>
                  <a:srgbClr val="FF0000"/>
                </a:solidFill>
                <a:latin typeface="Calibri" pitchFamily="34" charset="0"/>
              </a:rPr>
              <a:t>Anatomik </a:t>
            </a:r>
            <a:r>
              <a:rPr lang="tr-TR" sz="2400" b="1" dirty="0">
                <a:solidFill>
                  <a:srgbClr val="FF0000"/>
                </a:solidFill>
                <a:latin typeface="Calibri" pitchFamily="34" charset="0"/>
              </a:rPr>
              <a:t>Bileşeni</a:t>
            </a:r>
          </a:p>
          <a:p>
            <a:pPr marL="358775" indent="-358775" eaLnBrk="0" hangingPunct="0">
              <a:spcBef>
                <a:spcPct val="30000"/>
              </a:spcBef>
              <a:buClr>
                <a:srgbClr val="FF7200"/>
              </a:buClr>
              <a:buSzPct val="75000"/>
              <a:buFont typeface="Wingdings" pitchFamily="2" charset="2"/>
              <a:buBlip>
                <a:blip r:embed="rId2"/>
              </a:buBlip>
            </a:pPr>
            <a:r>
              <a:rPr lang="tr-TR" sz="2000" dirty="0" err="1">
                <a:latin typeface="Calibri" pitchFamily="34" charset="0"/>
              </a:rPr>
              <a:t>Antropometri</a:t>
            </a:r>
            <a:r>
              <a:rPr lang="tr-TR" sz="2000" dirty="0">
                <a:latin typeface="Calibri" pitchFamily="34" charset="0"/>
              </a:rPr>
              <a:t> (Vücut Ölçüleri)</a:t>
            </a:r>
          </a:p>
          <a:p>
            <a:pPr marL="358775" indent="-358775" eaLnBrk="0" hangingPunct="0">
              <a:spcBef>
                <a:spcPct val="30000"/>
              </a:spcBef>
              <a:buClr>
                <a:srgbClr val="FF7200"/>
              </a:buClr>
              <a:buSzPct val="75000"/>
              <a:buFont typeface="Wingdings" pitchFamily="2" charset="2"/>
              <a:buBlip>
                <a:blip r:embed="rId2"/>
              </a:buBlip>
            </a:pPr>
            <a:r>
              <a:rPr lang="tr-TR" sz="2000" dirty="0">
                <a:latin typeface="Calibri" pitchFamily="34" charset="0"/>
              </a:rPr>
              <a:t>Biyomekanik  (Kuvvet uygulamaları)</a:t>
            </a:r>
          </a:p>
          <a:p>
            <a:pPr marL="358775" indent="-358775" eaLnBrk="0" hangingPunct="0">
              <a:spcBef>
                <a:spcPct val="30000"/>
              </a:spcBef>
              <a:buClr>
                <a:srgbClr val="FF7200"/>
              </a:buClr>
              <a:buSzPct val="75000"/>
              <a:buFont typeface="Wingdings" pitchFamily="2" charset="2"/>
              <a:buNone/>
            </a:pPr>
            <a:r>
              <a:rPr lang="tr-TR" sz="1400" dirty="0">
                <a:solidFill>
                  <a:schemeClr val="bg1"/>
                </a:solidFill>
                <a:latin typeface="Calibri" pitchFamily="34" charset="0"/>
              </a:rPr>
              <a:t>	</a:t>
            </a:r>
            <a:endParaRPr lang="tr-TR" sz="1400" dirty="0" smtClean="0">
              <a:solidFill>
                <a:schemeClr val="bg1"/>
              </a:solidFill>
              <a:latin typeface="Calibri" pitchFamily="34" charset="0"/>
            </a:endParaRPr>
          </a:p>
          <a:p>
            <a:pPr marL="358775" indent="-358775" eaLnBrk="0" hangingPunct="0">
              <a:spcBef>
                <a:spcPct val="30000"/>
              </a:spcBef>
              <a:buClr>
                <a:srgbClr val="FF7200"/>
              </a:buClr>
              <a:buSzPct val="75000"/>
              <a:buFont typeface="Wingdings" pitchFamily="2" charset="2"/>
              <a:buNone/>
            </a:pPr>
            <a:r>
              <a:rPr lang="tr-TR" sz="2400" b="1" dirty="0" smtClean="0">
                <a:solidFill>
                  <a:srgbClr val="FF0000"/>
                </a:solidFill>
                <a:latin typeface="Calibri" pitchFamily="34" charset="0"/>
              </a:rPr>
              <a:t>Fizyolojik </a:t>
            </a:r>
            <a:r>
              <a:rPr lang="tr-TR" sz="2400" b="1" dirty="0">
                <a:solidFill>
                  <a:srgbClr val="FF0000"/>
                </a:solidFill>
                <a:latin typeface="Calibri" pitchFamily="34" charset="0"/>
              </a:rPr>
              <a:t>Bileşeni</a:t>
            </a:r>
          </a:p>
          <a:p>
            <a:pPr marL="358775" indent="-358775" eaLnBrk="0" hangingPunct="0">
              <a:spcBef>
                <a:spcPct val="30000"/>
              </a:spcBef>
              <a:buClr>
                <a:srgbClr val="FF7200"/>
              </a:buClr>
              <a:buSzPct val="75000"/>
              <a:buFont typeface="Wingdings" pitchFamily="2" charset="2"/>
              <a:buBlip>
                <a:blip r:embed="rId2"/>
              </a:buBlip>
            </a:pPr>
            <a:r>
              <a:rPr lang="tr-TR" sz="2000" dirty="0">
                <a:latin typeface="Calibri" pitchFamily="34" charset="0"/>
              </a:rPr>
              <a:t>İş fizyolojisi (Enerji harcanması)</a:t>
            </a:r>
          </a:p>
          <a:p>
            <a:pPr marL="358775" indent="-358775" eaLnBrk="0" hangingPunct="0">
              <a:spcBef>
                <a:spcPct val="30000"/>
              </a:spcBef>
              <a:buClr>
                <a:srgbClr val="FF7200"/>
              </a:buClr>
              <a:buSzPct val="75000"/>
              <a:buFont typeface="Wingdings" pitchFamily="2" charset="2"/>
              <a:buBlip>
                <a:blip r:embed="rId2"/>
              </a:buBlip>
            </a:pPr>
            <a:r>
              <a:rPr lang="tr-TR" sz="2000" dirty="0">
                <a:latin typeface="Calibri" pitchFamily="34" charset="0"/>
              </a:rPr>
              <a:t>Çevre fizyolojisi (</a:t>
            </a:r>
            <a:r>
              <a:rPr lang="tr-TR" sz="2000" dirty="0" smtClean="0">
                <a:latin typeface="Calibri" pitchFamily="34" charset="0"/>
              </a:rPr>
              <a:t>Fiziki </a:t>
            </a:r>
            <a:r>
              <a:rPr lang="tr-TR" sz="2000" dirty="0">
                <a:latin typeface="Calibri" pitchFamily="34" charset="0"/>
              </a:rPr>
              <a:t>çevrenin etkileri)</a:t>
            </a:r>
          </a:p>
          <a:p>
            <a:pPr marL="358775" indent="-358775" eaLnBrk="0" hangingPunct="0">
              <a:spcBef>
                <a:spcPct val="30000"/>
              </a:spcBef>
              <a:buClr>
                <a:srgbClr val="FF7200"/>
              </a:buClr>
              <a:buSzPct val="75000"/>
            </a:pPr>
            <a:r>
              <a:rPr lang="tr-TR" sz="1400" dirty="0">
                <a:solidFill>
                  <a:schemeClr val="bg1"/>
                </a:solidFill>
                <a:latin typeface="Calibri" pitchFamily="34" charset="0"/>
              </a:rPr>
              <a:t>	</a:t>
            </a:r>
          </a:p>
          <a:p>
            <a:pPr marL="358775" indent="-358775" eaLnBrk="0" hangingPunct="0">
              <a:spcBef>
                <a:spcPct val="30000"/>
              </a:spcBef>
              <a:buClr>
                <a:srgbClr val="FF7200"/>
              </a:buClr>
              <a:buSzPct val="75000"/>
              <a:buFont typeface="Wingdings" pitchFamily="2" charset="2"/>
              <a:buNone/>
            </a:pPr>
            <a:r>
              <a:rPr lang="tr-TR" sz="2400" b="1" dirty="0" smtClean="0">
                <a:solidFill>
                  <a:srgbClr val="FF0000"/>
                </a:solidFill>
                <a:latin typeface="Calibri" pitchFamily="34" charset="0"/>
              </a:rPr>
              <a:t>Psikolojik </a:t>
            </a:r>
            <a:r>
              <a:rPr lang="tr-TR" sz="2400" b="1" dirty="0">
                <a:solidFill>
                  <a:srgbClr val="FF0000"/>
                </a:solidFill>
                <a:latin typeface="Calibri" pitchFamily="34" charset="0"/>
              </a:rPr>
              <a:t>Bileşeni</a:t>
            </a:r>
            <a:r>
              <a:rPr lang="tr-TR" sz="2400" b="1" dirty="0">
                <a:solidFill>
                  <a:schemeClr val="bg1"/>
                </a:solidFill>
                <a:latin typeface="Calibri" pitchFamily="34" charset="0"/>
              </a:rPr>
              <a:t> </a:t>
            </a:r>
          </a:p>
          <a:p>
            <a:pPr marL="358775" indent="-358775" eaLnBrk="0" hangingPunct="0">
              <a:spcBef>
                <a:spcPct val="30000"/>
              </a:spcBef>
              <a:buClr>
                <a:srgbClr val="FF7200"/>
              </a:buClr>
              <a:buSzPct val="75000"/>
              <a:buFont typeface="Wingdings" pitchFamily="2" charset="2"/>
              <a:buBlip>
                <a:blip r:embed="rId2"/>
              </a:buBlip>
            </a:pPr>
            <a:r>
              <a:rPr lang="tr-TR" sz="2000" dirty="0">
                <a:latin typeface="Calibri" pitchFamily="34" charset="0"/>
              </a:rPr>
              <a:t>Bilgi değerlendirme ve karar alma</a:t>
            </a:r>
          </a:p>
          <a:p>
            <a:pPr marL="358775" indent="-358775" eaLnBrk="0" hangingPunct="0">
              <a:spcBef>
                <a:spcPct val="30000"/>
              </a:spcBef>
              <a:buClr>
                <a:srgbClr val="FF7200"/>
              </a:buClr>
              <a:buSzPct val="75000"/>
              <a:buFont typeface="Wingdings" pitchFamily="2" charset="2"/>
              <a:buBlip>
                <a:blip r:embed="rId2"/>
              </a:buBlip>
            </a:pPr>
            <a:r>
              <a:rPr lang="tr-TR" sz="2000" dirty="0">
                <a:latin typeface="Calibri" pitchFamily="34" charset="0"/>
              </a:rPr>
              <a:t>Mesleksel psikoloji </a:t>
            </a:r>
          </a:p>
          <a:p>
            <a:pPr marL="358775" indent="-358775" eaLnBrk="0" hangingPunct="0">
              <a:spcBef>
                <a:spcPct val="30000"/>
              </a:spcBef>
              <a:buClr>
                <a:srgbClr val="FF7200"/>
              </a:buClr>
              <a:buSzPct val="75000"/>
              <a:buFont typeface="Wingdings" pitchFamily="2" charset="2"/>
              <a:buBlip>
                <a:blip r:embed="rId2"/>
              </a:buBlip>
            </a:pPr>
            <a:r>
              <a:rPr lang="tr-TR" sz="2000" dirty="0" smtClean="0">
                <a:latin typeface="Calibri" pitchFamily="34" charset="0"/>
              </a:rPr>
              <a:t>Eğitim</a:t>
            </a:r>
            <a:r>
              <a:rPr lang="tr-TR" sz="2000" dirty="0">
                <a:latin typeface="Calibri" pitchFamily="34" charset="0"/>
              </a:rPr>
              <a:t>, efor ve kişisel </a:t>
            </a:r>
            <a:r>
              <a:rPr lang="tr-TR" sz="2000" dirty="0" smtClean="0">
                <a:latin typeface="Calibri" pitchFamily="34" charset="0"/>
              </a:rPr>
              <a:t>farklılıklar</a:t>
            </a:r>
            <a:endParaRPr lang="tr-TR" sz="2000" dirty="0">
              <a:latin typeface="Calibri" pitchFamily="34" charset="0"/>
            </a:endParaRPr>
          </a:p>
        </p:txBody>
      </p:sp>
      <p:sp>
        <p:nvSpPr>
          <p:cNvPr id="2" name="Başlık 1"/>
          <p:cNvSpPr>
            <a:spLocks noGrp="1"/>
          </p:cNvSpPr>
          <p:nvPr>
            <p:ph type="title"/>
          </p:nvPr>
        </p:nvSpPr>
        <p:spPr>
          <a:xfrm>
            <a:off x="850900" y="411163"/>
            <a:ext cx="5492750" cy="647700"/>
          </a:xfrm>
        </p:spPr>
        <p:txBody>
          <a:bodyPr/>
          <a:lstStyle/>
          <a:p>
            <a:r>
              <a:rPr lang="tr-TR" sz="3200" dirty="0">
                <a:solidFill>
                  <a:srgbClr val="FF0000"/>
                </a:solidFill>
              </a:rPr>
              <a:t>Ergonominin Bileşenleri </a:t>
            </a:r>
            <a:endParaRPr lang="tr-TR" dirty="0"/>
          </a:p>
        </p:txBody>
      </p:sp>
    </p:spTree>
    <p:extLst>
      <p:ext uri="{BB962C8B-B14F-4D97-AF65-F5344CB8AC3E}">
        <p14:creationId xmlns:p14="http://schemas.microsoft.com/office/powerpoint/2010/main" val="13333431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1202716" y="535265"/>
            <a:ext cx="5921984" cy="5693210"/>
          </a:xfrm>
          <a:prstGeom prst="rect">
            <a:avLst/>
          </a:prstGeom>
          <a:noFill/>
          <a:ln w="38100">
            <a:noFill/>
            <a:miter lim="800000"/>
            <a:headEnd/>
            <a:tailEnd/>
          </a:ln>
        </p:spPr>
        <p:txBody>
          <a:bodyPr wrap="square" lIns="90802" tIns="45395" rIns="90802" bIns="45395" anchor="ctr">
            <a:spAutoFit/>
          </a:bodyPr>
          <a:lstStyle/>
          <a:p>
            <a:pPr marL="407714" indent="-407714" defTabSz="910943"/>
            <a:r>
              <a:rPr lang="tr-TR" sz="2400" b="1" dirty="0" smtClean="0">
                <a:latin typeface="Calibri" pitchFamily="34" charset="0"/>
              </a:rPr>
              <a:t>Ergonomiye katkıda bulunan diğer </a:t>
            </a:r>
            <a:r>
              <a:rPr lang="tr-TR" sz="2400" b="1" dirty="0">
                <a:latin typeface="Calibri" pitchFamily="34" charset="0"/>
              </a:rPr>
              <a:t>bilimler:</a:t>
            </a:r>
          </a:p>
          <a:p>
            <a:pPr marL="720000" lvl="3" indent="-407714" defTabSz="910943">
              <a:spcBef>
                <a:spcPts val="1200"/>
              </a:spcBef>
              <a:buFontTx/>
              <a:buChar char="•"/>
            </a:pPr>
            <a:r>
              <a:rPr lang="tr-TR" sz="2400" dirty="0" smtClean="0">
                <a:latin typeface="Calibri" pitchFamily="34" charset="0"/>
              </a:rPr>
              <a:t>Biyoloji</a:t>
            </a:r>
            <a:endParaRPr lang="tr-TR" sz="2400" dirty="0">
              <a:latin typeface="Calibri" pitchFamily="34" charset="0"/>
            </a:endParaRPr>
          </a:p>
          <a:p>
            <a:pPr marL="720000" lvl="3" indent="-407714" defTabSz="910943">
              <a:spcBef>
                <a:spcPts val="1200"/>
              </a:spcBef>
              <a:buFontTx/>
              <a:buChar char="•"/>
            </a:pPr>
            <a:r>
              <a:rPr lang="tr-TR" sz="2400" dirty="0">
                <a:latin typeface="Calibri" pitchFamily="34" charset="0"/>
              </a:rPr>
              <a:t>Fizik</a:t>
            </a:r>
          </a:p>
          <a:p>
            <a:pPr marL="720000" lvl="3" indent="-407714" defTabSz="910943">
              <a:spcBef>
                <a:spcPts val="1200"/>
              </a:spcBef>
              <a:buFontTx/>
              <a:buChar char="•"/>
            </a:pPr>
            <a:r>
              <a:rPr lang="tr-TR" sz="2400" dirty="0" smtClean="0">
                <a:latin typeface="Calibri" pitchFamily="34" charset="0"/>
              </a:rPr>
              <a:t>Psikoloji</a:t>
            </a:r>
          </a:p>
          <a:p>
            <a:pPr marL="720000" lvl="3" indent="-407714" defTabSz="910943">
              <a:spcBef>
                <a:spcPts val="1200"/>
              </a:spcBef>
              <a:buFontTx/>
              <a:buChar char="•"/>
            </a:pPr>
            <a:r>
              <a:rPr lang="tr-TR" sz="2400" dirty="0" smtClean="0">
                <a:latin typeface="Calibri" pitchFamily="34" charset="0"/>
              </a:rPr>
              <a:t>Enformasyon </a:t>
            </a:r>
            <a:r>
              <a:rPr lang="tr-TR" sz="2400" dirty="0">
                <a:latin typeface="Calibri" pitchFamily="34" charset="0"/>
              </a:rPr>
              <a:t>bilimleri</a:t>
            </a:r>
          </a:p>
          <a:p>
            <a:pPr marL="720000" lvl="3" indent="-407714" defTabSz="910943">
              <a:spcBef>
                <a:spcPts val="1200"/>
              </a:spcBef>
              <a:buFontTx/>
              <a:buChar char="•"/>
            </a:pPr>
            <a:r>
              <a:rPr lang="tr-TR" sz="2400" dirty="0">
                <a:latin typeface="Calibri" pitchFamily="34" charset="0"/>
              </a:rPr>
              <a:t>İstatistik</a:t>
            </a:r>
          </a:p>
          <a:p>
            <a:pPr marL="720000" lvl="3" indent="-407714" defTabSz="910943">
              <a:spcBef>
                <a:spcPts val="1200"/>
              </a:spcBef>
              <a:buFontTx/>
              <a:buChar char="•"/>
            </a:pPr>
            <a:r>
              <a:rPr lang="tr-TR" sz="2400" dirty="0">
                <a:latin typeface="Calibri" pitchFamily="34" charset="0"/>
              </a:rPr>
              <a:t>İşletme yöntemleri</a:t>
            </a:r>
          </a:p>
          <a:p>
            <a:pPr marL="720000" lvl="3" indent="-407714" defTabSz="910943">
              <a:spcBef>
                <a:spcPts val="1200"/>
              </a:spcBef>
              <a:buFontTx/>
              <a:buChar char="•"/>
            </a:pPr>
            <a:r>
              <a:rPr lang="tr-TR" sz="2400" dirty="0">
                <a:latin typeface="Calibri" pitchFamily="34" charset="0"/>
              </a:rPr>
              <a:t>Tasarım</a:t>
            </a:r>
          </a:p>
          <a:p>
            <a:pPr marL="720000" lvl="3" indent="-407714" defTabSz="910943">
              <a:spcBef>
                <a:spcPts val="1200"/>
              </a:spcBef>
              <a:buFontTx/>
              <a:buChar char="•"/>
            </a:pPr>
            <a:r>
              <a:rPr lang="tr-TR" sz="2400" dirty="0">
                <a:latin typeface="Calibri" pitchFamily="34" charset="0"/>
              </a:rPr>
              <a:t>Yönetim</a:t>
            </a:r>
          </a:p>
          <a:p>
            <a:pPr marL="720000" lvl="3" indent="-407714" defTabSz="910943">
              <a:spcBef>
                <a:spcPts val="1200"/>
              </a:spcBef>
              <a:buFontTx/>
              <a:buChar char="•"/>
            </a:pPr>
            <a:r>
              <a:rPr lang="tr-TR" sz="2400" dirty="0" smtClean="0">
                <a:latin typeface="Calibri" pitchFamily="34" charset="0"/>
              </a:rPr>
              <a:t>Sosyoloji</a:t>
            </a:r>
            <a:endParaRPr lang="tr-TR" sz="2400" dirty="0">
              <a:latin typeface="Calibri" pitchFamily="34" charset="0"/>
            </a:endParaRPr>
          </a:p>
          <a:p>
            <a:pPr marL="720000" lvl="3" indent="-407714" defTabSz="910943">
              <a:spcBef>
                <a:spcPts val="1200"/>
              </a:spcBef>
              <a:buFontTx/>
              <a:buChar char="•"/>
            </a:pPr>
            <a:r>
              <a:rPr lang="tr-TR" sz="2400" dirty="0">
                <a:latin typeface="Calibri" pitchFamily="34" charset="0"/>
              </a:rPr>
              <a:t>Mühendislik sistemleri</a:t>
            </a:r>
          </a:p>
        </p:txBody>
      </p:sp>
    </p:spTree>
    <p:extLst>
      <p:ext uri="{BB962C8B-B14F-4D97-AF65-F5344CB8AC3E}">
        <p14:creationId xmlns:p14="http://schemas.microsoft.com/office/powerpoint/2010/main" val="2635116570"/>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1_Standarddesign">
  <a:themeElements>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fontScheme name="1_Standarddesign">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47154</TotalTime>
  <Words>1769</Words>
  <Application>Microsoft Office PowerPoint</Application>
  <PresentationFormat>Ekran Gösterisi (4:3)</PresentationFormat>
  <Paragraphs>331</Paragraphs>
  <Slides>41</Slides>
  <Notes>6</Notes>
  <HiddenSlides>0</HiddenSlides>
  <MMClips>0</MMClips>
  <ScaleCrop>false</ScaleCrop>
  <HeadingPairs>
    <vt:vector size="6" baseType="variant">
      <vt:variant>
        <vt:lpstr>Tema</vt:lpstr>
      </vt:variant>
      <vt:variant>
        <vt:i4>1</vt:i4>
      </vt:variant>
      <vt:variant>
        <vt:lpstr>Katıştırılmış OLE Hizmet Programları</vt:lpstr>
      </vt:variant>
      <vt:variant>
        <vt:i4>1</vt:i4>
      </vt:variant>
      <vt:variant>
        <vt:lpstr>Slayt Başlıkları</vt:lpstr>
      </vt:variant>
      <vt:variant>
        <vt:i4>41</vt:i4>
      </vt:variant>
    </vt:vector>
  </HeadingPairs>
  <TitlesOfParts>
    <vt:vector size="43" baseType="lpstr">
      <vt:lpstr>1_Standarddesign</vt:lpstr>
      <vt:lpstr>Visio</vt:lpstr>
      <vt:lpstr>PowerPoint Sunusu</vt:lpstr>
      <vt:lpstr>Ergonominin etimolojisi</vt:lpstr>
      <vt:lpstr>PowerPoint Sunusu</vt:lpstr>
      <vt:lpstr>Ergonominin Amacı</vt:lpstr>
      <vt:lpstr>PowerPoint Sunusu</vt:lpstr>
      <vt:lpstr>Bir işin ergonomik olmasının şartları</vt:lpstr>
      <vt:lpstr>PowerPoint Sunusu</vt:lpstr>
      <vt:lpstr>Ergonominin Bileşenleri </vt:lpstr>
      <vt:lpstr>PowerPoint Sunusu</vt:lpstr>
      <vt:lpstr>PowerPoint Sunusu</vt:lpstr>
      <vt:lpstr>PowerPoint Sunusu</vt:lpstr>
      <vt:lpstr>PowerPoint Sunusu</vt:lpstr>
      <vt:lpstr>PowerPoint Sunusu</vt:lpstr>
      <vt:lpstr>PowerPoint Sunusu</vt:lpstr>
      <vt:lpstr>PowerPoint Sunusu</vt:lpstr>
      <vt:lpstr>Ayakta Çalışma Esnasında Tavsiye Edilen Yükseklikler. Referans çizgisi (±0) ile yerden ortalama dirsek yüksek seviyesi ve sapmalar </vt:lpstr>
      <vt:lpstr>PowerPoint Sunusu</vt:lpstr>
      <vt:lpstr>PowerPoint Sunusu</vt:lpstr>
      <vt:lpstr>PowerPoint Sunusu</vt:lpstr>
      <vt:lpstr>PowerPoint Sunusu</vt:lpstr>
      <vt:lpstr>PowerPoint Sunusu</vt:lpstr>
      <vt:lpstr>Ergonomik iyileştirme</vt:lpstr>
      <vt:lpstr>PowerPoint Sunusu</vt:lpstr>
      <vt:lpstr>PowerPoint Sunusu</vt:lpstr>
      <vt:lpstr>PowerPoint Sunusu</vt:lpstr>
      <vt:lpstr>PowerPoint Sunusu</vt:lpstr>
      <vt:lpstr>Tehlike Kaynaklarını Emniyete Alma</vt:lpstr>
      <vt:lpstr>PowerPoint Sunusu</vt:lpstr>
      <vt:lpstr>PowerPoint Sunusu</vt:lpstr>
      <vt:lpstr>PowerPoint Sunusu</vt:lpstr>
      <vt:lpstr>Güvenlik Renkleri</vt:lpstr>
      <vt:lpstr>Renklerin insan ruhsal durumuna etkileri</vt:lpstr>
      <vt:lpstr>PowerPoint Sunusu</vt:lpstr>
      <vt:lpstr>PowerPoint Sunusu</vt:lpstr>
      <vt:lpstr>PowerPoint Sunusu</vt:lpstr>
      <vt:lpstr>PowerPoint Sunusu</vt:lpstr>
      <vt:lpstr>PowerPoint Sunusu</vt:lpstr>
      <vt:lpstr>Birikimsel zedelenme hastalıkları</vt:lpstr>
      <vt:lpstr>PowerPoint Sunusu</vt:lpstr>
      <vt:lpstr>PowerPoint Sunusu</vt:lpstr>
      <vt:lpstr>PowerPoint Sunusu</vt:lpstr>
    </vt:vector>
  </TitlesOfParts>
  <Company>Inscale GmbH &amp; Co. KG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PresentationPackage</dc:title>
  <dc:creator>DOKTOR</dc:creator>
  <cp:lastModifiedBy>pc</cp:lastModifiedBy>
  <cp:revision>1430</cp:revision>
  <dcterms:created xsi:type="dcterms:W3CDTF">2008-04-16T13:39:00Z</dcterms:created>
  <dcterms:modified xsi:type="dcterms:W3CDTF">2013-08-12T21:47:53Z</dcterms:modified>
</cp:coreProperties>
</file>