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flv" ContentType="video/unknown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902" r:id="rId2"/>
    <p:sldMasterId id="2147483926" r:id="rId3"/>
    <p:sldMasterId id="2147483938" r:id="rId4"/>
    <p:sldMasterId id="2147483950" r:id="rId5"/>
    <p:sldMasterId id="2147484046" r:id="rId6"/>
    <p:sldMasterId id="2147484214" r:id="rId7"/>
    <p:sldMasterId id="2147484274" r:id="rId8"/>
    <p:sldMasterId id="2147484286" r:id="rId9"/>
    <p:sldMasterId id="2147484334" r:id="rId10"/>
    <p:sldMasterId id="2147484346" r:id="rId11"/>
    <p:sldMasterId id="2147484358" r:id="rId12"/>
  </p:sldMasterIdLst>
  <p:notesMasterIdLst>
    <p:notesMasterId r:id="rId105"/>
  </p:notesMasterIdLst>
  <p:handoutMasterIdLst>
    <p:handoutMasterId r:id="rId106"/>
  </p:handoutMasterIdLst>
  <p:sldIdLst>
    <p:sldId id="1759" r:id="rId13"/>
    <p:sldId id="1760" r:id="rId14"/>
    <p:sldId id="1761" r:id="rId15"/>
    <p:sldId id="2095" r:id="rId16"/>
    <p:sldId id="2096" r:id="rId17"/>
    <p:sldId id="2097" r:id="rId18"/>
    <p:sldId id="2098" r:id="rId19"/>
    <p:sldId id="2099" r:id="rId20"/>
    <p:sldId id="1786" r:id="rId21"/>
    <p:sldId id="1921" r:id="rId22"/>
    <p:sldId id="2028" r:id="rId23"/>
    <p:sldId id="2032" r:id="rId24"/>
    <p:sldId id="2102" r:id="rId25"/>
    <p:sldId id="1920" r:id="rId26"/>
    <p:sldId id="2129" r:id="rId27"/>
    <p:sldId id="1596" r:id="rId28"/>
    <p:sldId id="1595" r:id="rId29"/>
    <p:sldId id="2089" r:id="rId30"/>
    <p:sldId id="2094" r:id="rId31"/>
    <p:sldId id="1979" r:id="rId32"/>
    <p:sldId id="1981" r:id="rId33"/>
    <p:sldId id="1982" r:id="rId34"/>
    <p:sldId id="1983" r:id="rId35"/>
    <p:sldId id="1984" r:id="rId36"/>
    <p:sldId id="2119" r:id="rId37"/>
    <p:sldId id="2144" r:id="rId38"/>
    <p:sldId id="2142" r:id="rId39"/>
    <p:sldId id="1987" r:id="rId40"/>
    <p:sldId id="2121" r:id="rId41"/>
    <p:sldId id="1772" r:id="rId42"/>
    <p:sldId id="2043" r:id="rId43"/>
    <p:sldId id="1869" r:id="rId44"/>
    <p:sldId id="1773" r:id="rId45"/>
    <p:sldId id="1856" r:id="rId46"/>
    <p:sldId id="1853" r:id="rId47"/>
    <p:sldId id="1854" r:id="rId48"/>
    <p:sldId id="1855" r:id="rId49"/>
    <p:sldId id="1988" r:id="rId50"/>
    <p:sldId id="1989" r:id="rId51"/>
    <p:sldId id="1990" r:id="rId52"/>
    <p:sldId id="1891" r:id="rId53"/>
    <p:sldId id="1857" r:id="rId54"/>
    <p:sldId id="1915" r:id="rId55"/>
    <p:sldId id="1916" r:id="rId56"/>
    <p:sldId id="1917" r:id="rId57"/>
    <p:sldId id="1991" r:id="rId58"/>
    <p:sldId id="1992" r:id="rId59"/>
    <p:sldId id="1993" r:id="rId60"/>
    <p:sldId id="1937" r:id="rId61"/>
    <p:sldId id="1938" r:id="rId62"/>
    <p:sldId id="1994" r:id="rId63"/>
    <p:sldId id="1996" r:id="rId64"/>
    <p:sldId id="1995" r:id="rId65"/>
    <p:sldId id="2130" r:id="rId66"/>
    <p:sldId id="2145" r:id="rId67"/>
    <p:sldId id="2148" r:id="rId68"/>
    <p:sldId id="2146" r:id="rId69"/>
    <p:sldId id="2149" r:id="rId70"/>
    <p:sldId id="2147" r:id="rId71"/>
    <p:sldId id="1969" r:id="rId72"/>
    <p:sldId id="1970" r:id="rId73"/>
    <p:sldId id="2013" r:id="rId74"/>
    <p:sldId id="2015" r:id="rId75"/>
    <p:sldId id="2017" r:id="rId76"/>
    <p:sldId id="2058" r:id="rId77"/>
    <p:sldId id="1965" r:id="rId78"/>
    <p:sldId id="1949" r:id="rId79"/>
    <p:sldId id="1966" r:id="rId80"/>
    <p:sldId id="1955" r:id="rId81"/>
    <p:sldId id="2134" r:id="rId82"/>
    <p:sldId id="2135" r:id="rId83"/>
    <p:sldId id="2136" r:id="rId84"/>
    <p:sldId id="2143" r:id="rId85"/>
    <p:sldId id="2137" r:id="rId86"/>
    <p:sldId id="2035" r:id="rId87"/>
    <p:sldId id="2038" r:id="rId88"/>
    <p:sldId id="2039" r:id="rId89"/>
    <p:sldId id="2040" r:id="rId90"/>
    <p:sldId id="2041" r:id="rId91"/>
    <p:sldId id="1782" r:id="rId92"/>
    <p:sldId id="1557" r:id="rId93"/>
    <p:sldId id="1556" r:id="rId94"/>
    <p:sldId id="2107" r:id="rId95"/>
    <p:sldId id="2108" r:id="rId96"/>
    <p:sldId id="2110" r:id="rId97"/>
    <p:sldId id="2141" r:id="rId98"/>
    <p:sldId id="2112" r:id="rId99"/>
    <p:sldId id="2113" r:id="rId100"/>
    <p:sldId id="2114" r:id="rId101"/>
    <p:sldId id="2116" r:id="rId102"/>
    <p:sldId id="2117" r:id="rId103"/>
    <p:sldId id="1894" r:id="rId10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B1A"/>
    <a:srgbClr val="3366FF"/>
    <a:srgbClr val="D0D8E8"/>
    <a:srgbClr val="00A4FF"/>
    <a:srgbClr val="004986"/>
    <a:srgbClr val="5A5A59"/>
    <a:srgbClr val="E9EDF4"/>
    <a:srgbClr val="004074"/>
    <a:srgbClr val="414141"/>
    <a:srgbClr val="575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Tema Uygulanmış Stil 2 - Vurgu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8" autoAdjust="0"/>
    <p:restoredTop sz="95053" autoAdjust="0"/>
  </p:normalViewPr>
  <p:slideViewPr>
    <p:cSldViewPr snapToGrid="0">
      <p:cViewPr>
        <p:scale>
          <a:sx n="100" d="100"/>
          <a:sy n="100" d="100"/>
        </p:scale>
        <p:origin x="-1944" y="-258"/>
      </p:cViewPr>
      <p:guideLst>
        <p:guide orient="horz" pos="2294"/>
        <p:guide orient="horz" pos="1151"/>
        <p:guide orient="horz" pos="2018"/>
        <p:guide orient="horz" pos="2652"/>
        <p:guide pos="5579"/>
        <p:guide pos="5266"/>
        <p:guide pos="198"/>
        <p:guide pos="3193"/>
        <p:guide pos="49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12348"/>
    </p:cViewPr>
  </p:sorterViewPr>
  <p:notesViewPr>
    <p:cSldViewPr snapToGrid="0">
      <p:cViewPr varScale="1">
        <p:scale>
          <a:sx n="85" d="100"/>
          <a:sy n="85" d="100"/>
        </p:scale>
        <p:origin x="-390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6" Type="http://schemas.openxmlformats.org/officeDocument/2006/relationships/slide" Target="slides/slide4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viewProps" Target="viewProps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theme" Target="theme/theme1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tableStyles" Target="tableStyle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FBF181-6581-4E2F-849B-67FB4221BBBA}" type="datetimeFigureOut">
              <a:rPr lang="de-DE"/>
              <a:pPr>
                <a:defRPr/>
              </a:pPr>
              <a:t>06.02.2013</a:t>
            </a:fld>
            <a:endParaRPr lang="de-DE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42F2CB9-D2A6-4AD7-95AE-4B6DB534C3C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141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noProof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5FAF4A-B3D3-49A6-BC24-6E15E10FC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642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noProof="1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/>
              <a:pPr algn="r"/>
              <a:t>10</a:t>
            </a:fld>
            <a:endParaRPr lang="de-DE" sz="1200" dirty="0"/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/>
              <a:pPr algn="r" defTabSz="947738"/>
              <a:t>10</a:t>
            </a:fld>
            <a:endParaRPr lang="en-GB" sz="1300" dirty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006A3E-5299-4714-BB51-A9A078E5EE5D}" type="slidenum">
              <a:rPr lang="de-DE" sz="1200">
                <a:solidFill>
                  <a:prstClr val="black"/>
                </a:solidFill>
              </a:rPr>
              <a:pPr algn="r"/>
              <a:t>12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8851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F3951A9D-2355-445B-90F0-F641AB817D94}" type="slidenum">
              <a:rPr lang="en-GB" sz="1300">
                <a:solidFill>
                  <a:prstClr val="black"/>
                </a:solidFill>
              </a:rPr>
              <a:pPr algn="r" defTabSz="947738"/>
              <a:t>12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14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14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/>
              <a:pPr algn="r"/>
              <a:t>16</a:t>
            </a:fld>
            <a:endParaRPr lang="de-DE" sz="1200" dirty="0"/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/>
              <a:pPr algn="r" defTabSz="947738"/>
              <a:t>16</a:t>
            </a:fld>
            <a:endParaRPr lang="en-GB" sz="1300" dirty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/>
              <a:pPr algn="r"/>
              <a:t>17</a:t>
            </a:fld>
            <a:endParaRPr lang="de-DE" sz="1200" dirty="0"/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/>
              <a:pPr algn="r" defTabSz="947738"/>
              <a:t>17</a:t>
            </a:fld>
            <a:endParaRPr lang="en-GB" sz="1300" dirty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19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19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24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24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29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29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38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38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39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39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48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48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49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49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54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54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59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59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006A3E-5299-4714-BB51-A9A078E5EE5D}" type="slidenum">
              <a:rPr lang="de-DE" sz="1200">
                <a:solidFill>
                  <a:prstClr val="black"/>
                </a:solidFill>
              </a:rPr>
              <a:pPr algn="r"/>
              <a:t>62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8851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F3951A9D-2355-445B-90F0-F641AB817D94}" type="slidenum">
              <a:rPr lang="en-GB" sz="1300">
                <a:solidFill>
                  <a:prstClr val="black"/>
                </a:solidFill>
              </a:rPr>
              <a:pPr algn="r" defTabSz="947738"/>
              <a:t>62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006A3E-5299-4714-BB51-A9A078E5EE5D}" type="slidenum">
              <a:rPr lang="de-DE" sz="1200">
                <a:solidFill>
                  <a:prstClr val="black"/>
                </a:solidFill>
              </a:rPr>
              <a:pPr algn="r"/>
              <a:t>63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8851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F3951A9D-2355-445B-90F0-F641AB817D94}" type="slidenum">
              <a:rPr lang="en-GB" sz="1300">
                <a:solidFill>
                  <a:prstClr val="black"/>
                </a:solidFill>
              </a:rPr>
              <a:pPr algn="r" defTabSz="947738"/>
              <a:t>63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006A3E-5299-4714-BB51-A9A078E5EE5D}" type="slidenum">
              <a:rPr lang="de-DE" sz="1200">
                <a:solidFill>
                  <a:prstClr val="black"/>
                </a:solidFill>
              </a:rPr>
              <a:pPr algn="r"/>
              <a:t>64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8851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F3951A9D-2355-445B-90F0-F641AB817D94}" type="slidenum">
              <a:rPr lang="en-GB" sz="1300">
                <a:solidFill>
                  <a:prstClr val="black"/>
                </a:solidFill>
              </a:rPr>
              <a:pPr algn="r" defTabSz="947738"/>
              <a:t>64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68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68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69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69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74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74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75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75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79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79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/>
              <a:pPr algn="r"/>
              <a:t>81</a:t>
            </a:fld>
            <a:endParaRPr lang="de-DE" sz="1200" dirty="0"/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/>
              <a:pPr algn="r" defTabSz="947738"/>
              <a:t>81</a:t>
            </a:fld>
            <a:endParaRPr lang="en-GB" sz="1300" dirty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/>
              <a:pPr algn="r"/>
              <a:t>82</a:t>
            </a:fld>
            <a:endParaRPr lang="de-DE" sz="1200" dirty="0"/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/>
              <a:pPr algn="r" defTabSz="947738"/>
              <a:t>82</a:t>
            </a:fld>
            <a:endParaRPr lang="en-GB" sz="1300" dirty="0"/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83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83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006A3E-5299-4714-BB51-A9A078E5EE5D}" type="slidenum">
              <a:rPr lang="de-DE" sz="1200">
                <a:solidFill>
                  <a:prstClr val="black"/>
                </a:solidFill>
              </a:rPr>
              <a:pPr algn="r"/>
              <a:t>84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78851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F3951A9D-2355-445B-90F0-F641AB817D94}" type="slidenum">
              <a:rPr lang="en-GB" sz="1300">
                <a:solidFill>
                  <a:prstClr val="black"/>
                </a:solidFill>
              </a:rPr>
              <a:pPr algn="r" defTabSz="947738"/>
              <a:t>84</a:t>
            </a:fld>
            <a:endParaRPr lang="en-GB" sz="1300">
              <a:solidFill>
                <a:prstClr val="black"/>
              </a:solidFill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85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85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86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86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87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87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88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88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8607F-2DCF-41FB-A81A-3AC3E46BA777}" type="slidenum">
              <a:rPr lang="de-DE" sz="1200">
                <a:solidFill>
                  <a:prstClr val="black"/>
                </a:solidFill>
              </a:rPr>
              <a:pPr algn="r"/>
              <a:t>89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74755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9D946AE9-4748-455A-A2CB-08CA8180F709}" type="slidenum">
              <a:rPr lang="en-GB" sz="1300">
                <a:solidFill>
                  <a:prstClr val="black"/>
                </a:solidFill>
              </a:rPr>
              <a:pPr algn="r" defTabSz="947738"/>
              <a:t>89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90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90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91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91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EE09E-A10F-497C-A260-22572371C07C}" type="slidenum">
              <a:rPr lang="de-DE" sz="1200">
                <a:solidFill>
                  <a:prstClr val="black"/>
                </a:solidFill>
              </a:rPr>
              <a:pPr algn="r"/>
              <a:t>92</a:t>
            </a:fld>
            <a:endParaRPr lang="de-DE" sz="1200" dirty="0">
              <a:solidFill>
                <a:prstClr val="black"/>
              </a:solidFill>
            </a:endParaRPr>
          </a:p>
        </p:txBody>
      </p:sp>
      <p:sp>
        <p:nvSpPr>
          <p:cNvPr id="87043" name="Text Box 3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845E737F-FE19-489D-8D83-9E4636FEDF9E}" type="slidenum">
              <a:rPr lang="en-GB" sz="1300">
                <a:solidFill>
                  <a:prstClr val="black"/>
                </a:solidFill>
              </a:rPr>
              <a:pPr algn="r" defTabSz="947738"/>
              <a:t>92</a:t>
            </a:fld>
            <a:endParaRPr lang="en-GB" sz="1300" dirty="0">
              <a:solidFill>
                <a:prstClr val="black"/>
              </a:solidFill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4824" tIns="47416" rIns="94824" bIns="47416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1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8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804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060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354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960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083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2182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100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91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97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03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843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278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78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290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220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901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62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63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7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1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5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9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24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652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73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382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023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8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15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1701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3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290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8881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759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0347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31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5335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655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75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22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76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1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9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79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1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36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6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8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3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76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19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9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7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16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36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61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8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3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76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1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9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79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163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368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6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8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3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14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768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7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19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79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16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36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461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286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34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9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9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2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19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519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478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700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114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26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49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2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17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0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558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7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70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224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091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202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7429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6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19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371975"/>
            <a:ext cx="8172450" cy="12668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34099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660400"/>
            <a:ext cx="5629275" cy="1470025"/>
          </a:xfrm>
        </p:spPr>
        <p:txBody>
          <a:bodyPr anchor="ctr"/>
          <a:lstStyle>
            <a:lvl1pPr>
              <a:lnSpc>
                <a:spcPct val="11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5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44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70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416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655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944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808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498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67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89725" y="411163"/>
            <a:ext cx="2130425" cy="539115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295275" y="411163"/>
            <a:ext cx="6242050" cy="539115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920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4462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6589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5424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83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83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83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48350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19078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494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39971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339973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</a:t>
            </a:r>
            <a:r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fld id="{CF825FEF-9EFF-427A-BA79-FFBBF98227EB}" type="slidenum">
              <a:rPr lang="de-DE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‹#›</a:t>
            </a:fld>
            <a:endParaRPr lang="de-DE" sz="10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6646863" y="6181725"/>
            <a:ext cx="2225675" cy="392113"/>
            <a:chOff x="3316" y="1854"/>
            <a:chExt cx="2110" cy="372"/>
          </a:xfrm>
        </p:grpSpPr>
        <p:pic>
          <p:nvPicPr>
            <p:cNvPr id="4103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316" y="1854"/>
              <a:ext cx="2110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12" descr="Logo_ptl_für schwarz"/>
            <p:cNvPicPr>
              <a:picLocks noChangeAspect="1" noChangeArrowheads="1"/>
            </p:cNvPicPr>
            <p:nvPr userDrawn="1"/>
          </p:nvPicPr>
          <p:blipFill>
            <a:blip r:embed="rId14" cstate="print">
              <a:lum bright="-46000" contrast="-12000"/>
            </a:blip>
            <a:srcRect r="30521" b="-2"/>
            <a:stretch>
              <a:fillRect/>
            </a:stretch>
          </p:blipFill>
          <p:spPr bwMode="auto">
            <a:xfrm>
              <a:off x="3316" y="1854"/>
              <a:ext cx="1466" cy="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276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180975" indent="-1809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1938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2pPr>
      <a:lvl3pPr marL="720725" indent="-27463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987425" indent="-26511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1254125" indent="-26511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17113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notesSlide" Target="../notesSlides/notesSlide28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30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29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4.xml"/><Relationship Id="rId4" Type="http://schemas.microsoft.com/office/2007/relationships/hdphoto" Target="../media/hdphoto2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Dikdörtgen"/>
          <p:cNvSpPr/>
          <p:nvPr/>
        </p:nvSpPr>
        <p:spPr>
          <a:xfrm>
            <a:off x="176274" y="364980"/>
            <a:ext cx="8791574" cy="16312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7DC4FF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prstMaterial="dkEdge">
            <a:bevelT w="63500" h="63500"/>
            <a:contourClr>
              <a:schemeClr val="bg2">
                <a:lumMod val="20000"/>
                <a:lumOff val="80000"/>
              </a:schemeClr>
            </a:contourClr>
          </a:sp3d>
        </p:spPr>
        <p:txBody>
          <a:bodyPr wrap="square" anchor="ctr" anchorCtr="1">
            <a:spAutoFit/>
          </a:bodyPr>
          <a:lstStyle/>
          <a:p>
            <a:pPr algn="ctr">
              <a:defRPr/>
            </a:pPr>
            <a:r>
              <a:rPr lang="tr-TR" sz="10000" dirty="0" smtClean="0">
                <a:ln w="38100">
                  <a:solidFill>
                    <a:srgbClr val="0061B2">
                      <a:lumMod val="40000"/>
                      <a:lumOff val="6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76200" dist="50800" dir="5400000" algn="tl">
                    <a:srgbClr val="000000"/>
                  </a:outerShdw>
                </a:effectLst>
                <a:latin typeface="Cambria" pitchFamily="18" charset="0"/>
              </a:rPr>
              <a:t>İstanbulUzman</a:t>
            </a:r>
            <a:endParaRPr lang="tr-TR" sz="10000" dirty="0">
              <a:ln w="38100">
                <a:solidFill>
                  <a:srgbClr val="0061B2">
                    <a:lumMod val="40000"/>
                    <a:lumOff val="60000"/>
                  </a:srgbClr>
                </a:solidFill>
                <a:prstDash val="solid"/>
                <a:miter lim="800000"/>
              </a:ln>
              <a:noFill/>
              <a:effectLst>
                <a:outerShdw blurRad="76200" dist="50800" dir="5400000" algn="tl">
                  <a:srgbClr val="000000"/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66676" y="3406239"/>
            <a:ext cx="8954500" cy="2180107"/>
          </a:xfrm>
          <a:prstGeom prst="rect">
            <a:avLst/>
          </a:prstGeom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schemeClr val="bg1">
                <a:lumMod val="50000"/>
              </a:schemeClr>
            </a:innerShdw>
          </a:effectLst>
          <a:scene3d>
            <a:camera prst="orthographicFront">
              <a:rot lat="1200000" lon="21599987" rev="21594348"/>
            </a:camera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tr-TR" sz="3600" b="1" i="1" kern="10" dirty="0" smtClean="0">
                <a:ln w="9525">
                  <a:round/>
                  <a:headEnd/>
                  <a:tailEnd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/>
              </a:rPr>
              <a:t>Mesleki İşitme Kayıpları</a:t>
            </a:r>
            <a:endParaRPr lang="tr-TR" sz="3600" b="1" i="1" kern="10" dirty="0">
              <a:ln w="9525">
                <a:round/>
                <a:headEnd/>
                <a:tailEnd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/>
            </a:endParaRPr>
          </a:p>
        </p:txBody>
      </p:sp>
    </p:spTree>
    <p:extLst>
      <p:ext uri="{BB962C8B-B14F-4D97-AF65-F5344CB8AC3E}">
        <p14:creationId xmlns:p14="http://schemas.microsoft.com/office/powerpoint/2010/main" val="175574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76200" y="1195387"/>
            <a:ext cx="8972266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İŞİTME SİSTEMİ (AUDIOTORY SYSTEM)</a:t>
            </a:r>
            <a:endParaRPr lang="de-DE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76200" y="1555750"/>
            <a:ext cx="4371975" cy="4492625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429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Dış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Kulak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Dış Kulak Yolu</a:t>
            </a:r>
          </a:p>
          <a:p>
            <a:pPr marL="3429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latin typeface="Calibri" pitchFamily="34" charset="0"/>
                <a:cs typeface="Calibri" pitchFamily="34" charset="0"/>
              </a:rPr>
              <a:t>Orta Kulak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Kulak Zarı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 smtClean="0">
                <a:latin typeface="Calibri" pitchFamily="34" charset="0"/>
                <a:cs typeface="Calibri" pitchFamily="34" charset="0"/>
              </a:rPr>
              <a:t>Malleus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Ç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ekiç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>
                <a:latin typeface="Calibri" pitchFamily="34" charset="0"/>
                <a:cs typeface="Calibri" pitchFamily="34" charset="0"/>
              </a:rPr>
              <a:t>İncus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(Örs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>
                <a:latin typeface="Calibri" pitchFamily="34" charset="0"/>
                <a:cs typeface="Calibri" pitchFamily="34" charset="0"/>
              </a:rPr>
              <a:t>Stapes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(Üzengi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Östaki Borusu</a:t>
            </a:r>
          </a:p>
          <a:p>
            <a:pPr marL="3429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latin typeface="Calibri" pitchFamily="34" charset="0"/>
                <a:cs typeface="Calibri" pitchFamily="34" charset="0"/>
              </a:rPr>
              <a:t>İç Kulak</a:t>
            </a: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>
                <a:latin typeface="Calibri" pitchFamily="34" charset="0"/>
                <a:cs typeface="Calibri" pitchFamily="34" charset="0"/>
              </a:rPr>
              <a:t>Kochlea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>
                <a:latin typeface="Calibri" pitchFamily="34" charset="0"/>
                <a:cs typeface="Calibri" pitchFamily="34" charset="0"/>
              </a:rPr>
              <a:t>Vestibulum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marL="800100" lvl="1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Yarım Daire Kanalları</a:t>
            </a:r>
          </a:p>
          <a:p>
            <a:pPr marL="3429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latin typeface="Calibri" pitchFamily="34" charset="0"/>
                <a:cs typeface="Calibri" pitchFamily="34" charset="0"/>
              </a:rPr>
              <a:t>Merkezi İşitme Yolları</a:t>
            </a:r>
          </a:p>
          <a:p>
            <a:pPr marL="3429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>
                <a:latin typeface="Calibri" pitchFamily="34" charset="0"/>
                <a:cs typeface="Calibri" pitchFamily="34" charset="0"/>
              </a:rPr>
              <a:t>İşitme Merkezi</a:t>
            </a:r>
          </a:p>
          <a:p>
            <a:pPr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/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ORGANI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363" name="Picture 3" descr="C:\Users\Ahmet Yiğitap\Desktop\Resim1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577973"/>
            <a:ext cx="4615200" cy="4489200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99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KOKLEA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 descr="D:\DOKTOR\1-ISTANBULUZMAN\1-EĞİTİM KURUMU\1. İstanbuluzman\Fiziksel Risk Etmenleri\Yardımcı\Resimler\KKB-Resim\Cochlea (2)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1096963"/>
            <a:ext cx="4502037" cy="2397087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Ahmet Yiğitap\Desktop\2.pn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533774"/>
            <a:ext cx="4502037" cy="319397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hmet Yiğitap\Desktop\2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37" y="3533774"/>
            <a:ext cx="4502037" cy="319397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Ahmet Yiğitap\Desktop\2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37" y="1097384"/>
            <a:ext cx="4502037" cy="239666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861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gray">
          <a:xfrm>
            <a:off x="143087" y="1100663"/>
            <a:ext cx="654417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>
            <a:off x="843352" y="11006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Koklea hareket enerjisini sinir enerjisine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çeviren organdır.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Bunu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korti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 sağlar ve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işleme transdüksiyon denir,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gray">
          <a:xfrm>
            <a:off x="143089" y="191028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2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843352" y="191028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Kokleada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skala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vestibüli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skala media, skala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timpani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vardır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Skala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vestibuli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timpani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perilenf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skala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media ise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endolenf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doludur,</a:t>
            </a:r>
          </a:p>
        </p:txBody>
      </p:sp>
      <p:sp>
        <p:nvSpPr>
          <p:cNvPr id="24" name="Rectangle 55"/>
          <p:cNvSpPr>
            <a:spLocks noChangeArrowheads="1"/>
          </p:cNvSpPr>
          <p:nvPr/>
        </p:nvSpPr>
        <p:spPr bwMode="gray">
          <a:xfrm>
            <a:off x="143089" y="271991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3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843352" y="271991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Corti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organında yer alan iç (tek sıralı) ve dış tüy (3-4 sıralı) hücreler farklı sinirler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aracılığıyla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aferent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yollar ile) santral kortekse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bağlanır,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gray">
          <a:xfrm>
            <a:off x="143089" y="352953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4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843352" y="352953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Ortalama 50.000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kadar Tip-I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Tip-II şeklinde sinirler iç ve dış tüy hücrelerine gelir,</a:t>
            </a:r>
          </a:p>
        </p:txBody>
      </p:sp>
      <p:sp>
        <p:nvSpPr>
          <p:cNvPr id="37" name="Rectangle 55"/>
          <p:cNvSpPr>
            <a:spLocks noChangeArrowheads="1"/>
          </p:cNvSpPr>
          <p:nvPr/>
        </p:nvSpPr>
        <p:spPr bwMode="gray">
          <a:xfrm>
            <a:off x="143089" y="433916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5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gray">
          <a:xfrm>
            <a:off x="843352" y="43391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sv-SE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Tip-I nöronların yaklaşık %90-95’i iç tüy hücrelerini inerve ederler. Bir iç tüy hücresi yaklaşık 15-20 Tip-I nöron tarafından innerve edilir,</a:t>
            </a:r>
          </a:p>
        </p:txBody>
      </p:sp>
      <p:sp>
        <p:nvSpPr>
          <p:cNvPr id="4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KOKLEA</a:t>
            </a:r>
            <a:endParaRPr lang="en-GB" sz="3200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gray">
          <a:xfrm>
            <a:off x="143798" y="5136605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6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gray">
          <a:xfrm>
            <a:off x="865327" y="5136605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nn-NO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Tip-II nöronların %5-10’i dış tüy hücrelerini inerve ederler. Yani bir nöron yaklaşık 10 dış tüy hücresini innerve </a:t>
            </a:r>
            <a:r>
              <a:rPr lang="nn-NO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eder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nn-NO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6656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Resim 13" descr="image4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6" y="1187114"/>
            <a:ext cx="4085042" cy="256617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Resim 14" descr="image3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190342"/>
            <a:ext cx="4317106" cy="256617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KOKLEA (BAZİLLER ZARIN) FREKANS SEÇİCİLİĞİ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26" name="Picture 2" descr="C:\Users\Ahmet Yiğitap\Desktop\Resim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36" y="3812676"/>
            <a:ext cx="4328850" cy="2462146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hmet Yiğitap\Desktop\Resim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6" y="3807144"/>
            <a:ext cx="4085042" cy="2462146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14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Sesin İletim Yolları</a:t>
            </a:r>
          </a:p>
          <a:p>
            <a:pPr marL="36000" algn="ctr"/>
            <a:r>
              <a:rPr lang="tr-TR" sz="7200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[İşitme Mekanizması</a:t>
            </a:r>
            <a:r>
              <a:rPr lang="tr-TR" sz="7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]</a:t>
            </a:r>
            <a:endParaRPr lang="tr-TR" sz="72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D:\DOKTOR\9-ISTUZMAN\1-EĞİTİM KURUMU\1. İstanbuluzman\Z.Resim-İkon\Müzik-Ses\kmixdocked_m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95334"/>
            <a:ext cx="2762250" cy="26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57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İŞİTME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«Ses enerjisinin, kulağın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çeşitli bölümlerinde değişikliğe uğradıktan sonra aksiyon potansiyelleri halinde beyine gönderilip burada ses olarak algılanması olayına  işitme denir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«Atmosferde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gelen ses dalgalarının kulağımız tarafından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toplanmasından,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beyindeki merkezlerde karakter ve anlam olarak algılanmasına kadar geçen süreç işitme olarak adlandırılır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İŞİTİLMESİ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779025" y="2200915"/>
            <a:ext cx="550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400" b="1" i="1" noProof="1" smtClean="0">
                <a:solidFill>
                  <a:srgbClr val="333333"/>
                </a:solidFill>
                <a:latin typeface="Cambria" pitchFamily="18" charset="0"/>
              </a:rPr>
              <a:t>Tanım</a:t>
            </a:r>
            <a:endParaRPr lang="de-DE" sz="1400" b="1" i="1" noProof="1">
              <a:solidFill>
                <a:srgbClr val="333333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99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HAVA YOLU </a:t>
            </a:r>
            <a:r>
              <a:rPr lang="tr-TR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İLETİMİ (Air Conduction</a:t>
            </a: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de-DE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Ses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dalgalarının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dış kulaktan başlayıp kulak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zarını titreştirmesi ve bu titreşimin orta kulaktan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kemikçikler yoluyla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iletilerek </a:t>
            </a:r>
            <a:r>
              <a:rPr lang="tr-TR" sz="2000" b="1" i="1" dirty="0" err="1">
                <a:latin typeface="Calibri" pitchFamily="34" charset="0"/>
                <a:cs typeface="Calibri" pitchFamily="34" charset="0"/>
              </a:rPr>
              <a:t>kokleadaki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oval pencerede bitmesine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«Hava Yolu İletimi»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denir.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(Daha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sonra </a:t>
            </a:r>
            <a:r>
              <a:rPr lang="tr-TR" sz="2000" i="1" dirty="0" err="1">
                <a:latin typeface="Calibri" pitchFamily="34" charset="0"/>
                <a:cs typeface="Calibri" pitchFamily="34" charset="0"/>
              </a:rPr>
              <a:t>nöroepiteal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hücreler uyarılacak ve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işitme merkezine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gönderilecektir.) </a:t>
            </a:r>
            <a:endParaRPr lang="tr-TR" sz="2000" b="1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Normal insanlarda; Hava yoluyla iletim, kemik yoluyla iletimimin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iki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katıdır.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İLETİM YOLLARI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ahmet\Desktop\Resim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1760"/>
            <a:ext cx="2657475" cy="212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79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KEMİK YOLU </a:t>
            </a:r>
            <a:r>
              <a:rPr lang="tr-TR" sz="20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İLETİMİ (Bone Conduction</a:t>
            </a: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de-DE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72000" tIns="72000" rIns="72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Ses dalgalarının dış kulak ve orta kulağı atlayarak, koklea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çevresindeki </a:t>
            </a:r>
            <a:r>
              <a:rPr lang="tr-TR" sz="2000" b="1" i="1" dirty="0" err="1">
                <a:latin typeface="Calibri" pitchFamily="34" charset="0"/>
                <a:cs typeface="Calibri" pitchFamily="34" charset="0"/>
              </a:rPr>
              <a:t>kortikal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 kemik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yapılarına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iletmiş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oldukları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ses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enerjisinin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doğrudan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doğruya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kokleayı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 uyarmasıyla olan iletime </a:t>
            </a: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«Kemik Yolu İletimi»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denir.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Açıklama;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Kişi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kendi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sesini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burun ve boğaz boşluğunda rezonans yaparak </a:t>
            </a:r>
            <a:r>
              <a:rPr lang="tr-TR" sz="2000" i="1" dirty="0" err="1">
                <a:latin typeface="Calibri" pitchFamily="34" charset="0"/>
                <a:cs typeface="Calibri" pitchFamily="34" charset="0"/>
              </a:rPr>
              <a:t>kranium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kemiklerine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ulaştırıp duyar. Yani insan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kendi sesini hem hava hem de kemik yolu ile işitir. Sesini ses kayıt cihazına kaydederek dinleyen kişinin algıladığı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farklılığın nedeni,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kaydedilen seste kemik yolu </a:t>
            </a:r>
            <a:r>
              <a:rPr lang="tr-TR" sz="2000" i="1" dirty="0" err="1">
                <a:latin typeface="Calibri" pitchFamily="34" charset="0"/>
                <a:cs typeface="Calibri" pitchFamily="34" charset="0"/>
              </a:rPr>
              <a:t>kompenentinin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olmayışıdır.</a:t>
            </a:r>
          </a:p>
          <a:p>
            <a:pPr>
              <a:spcAft>
                <a:spcPts val="1200"/>
              </a:spcAft>
              <a:buClr>
                <a:srgbClr val="292929"/>
              </a:buClr>
              <a:defRPr/>
            </a:pP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İLETİM YOLLARI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19851" y="4324350"/>
            <a:ext cx="2599524" cy="2478546"/>
            <a:chOff x="4462819" y="4029072"/>
            <a:chExt cx="2110968" cy="2467262"/>
          </a:xfrm>
        </p:grpSpPr>
        <p:grpSp>
          <p:nvGrpSpPr>
            <p:cNvPr id="6" name="Grup 5"/>
            <p:cNvGrpSpPr/>
            <p:nvPr/>
          </p:nvGrpSpPr>
          <p:grpSpPr>
            <a:xfrm>
              <a:off x="4752602" y="4395333"/>
              <a:ext cx="1757468" cy="1919211"/>
              <a:chOff x="4914900" y="3405084"/>
              <a:chExt cx="1757468" cy="1919211"/>
            </a:xfrm>
          </p:grpSpPr>
          <p:pic>
            <p:nvPicPr>
              <p:cNvPr id="3074" name="Picture 2" descr="C:\Users\ahmet\Desktop\Man-Complete-3Qt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14900" y="3405084"/>
                <a:ext cx="1695450" cy="1919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3" descr="D:\DOKTOR\1-ISTANBULUZMAN\1-EĞİTİM KURUMU\1. İstanbuluzman\Fiziksel Risk Etmenleri\Yardımcı\Resimler\rss_plai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952348">
                <a:off x="6166537" y="3895701"/>
                <a:ext cx="305760" cy="262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3" descr="D:\DOKTOR\1-ISTANBULUZMAN\1-EĞİTİM KURUMU\1. İstanbuluzman\Fiziksel Risk Etmenleri\Yardımcı\Resimler\rss_plai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2668655">
                <a:off x="6388857" y="4039976"/>
                <a:ext cx="283511" cy="283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" descr="D:\DOKTOR\1-ISTANBULUZMAN\1-EĞİTİM KURUMU\1. İstanbuluzman\Fiziksel Risk Etmenleri\Yardımcı\Resimler\rss_plain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6335239" y="4372191"/>
                <a:ext cx="305760" cy="262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Dikdörtgen 7"/>
            <p:cNvSpPr/>
            <p:nvPr/>
          </p:nvSpPr>
          <p:spPr>
            <a:xfrm>
              <a:off x="4462819" y="4029072"/>
              <a:ext cx="2110968" cy="24672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52682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İŞİTME MEKANİZMASI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İşitmenin olabilmesi için ilk olarak ses dalgalarının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korti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organına iletilmesi gerekir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mekanik bir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olaydır. 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olaya iletim (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conduction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denir.</a:t>
            </a: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Corti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organında ses enerjisi biyokimyasal olaylarla sinir enerjisi haline dönüşür.</a:t>
            </a: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İç ve dış titrek tüylerde meydana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gelen elektriksel akım,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kendisiyle ilişkili sinir liflerini uyarır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tek gelen bu sinir iletimleri işitme merkezinde birleştirilir ve çözülür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SESİN İŞİTİLMESİ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89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nimasyon İşitme Süreci - YouTube.fl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3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55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8" name="Rectangle 90"/>
          <p:cNvSpPr>
            <a:spLocks noChangeArrowheads="1"/>
          </p:cNvSpPr>
          <p:nvPr/>
        </p:nvSpPr>
        <p:spPr bwMode="auto">
          <a:xfrm rot="5400000">
            <a:off x="4514850" y="2343150"/>
            <a:ext cx="114300" cy="9144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10080" y="940500"/>
            <a:ext cx="9133920" cy="5184075"/>
            <a:chOff x="10080" y="940500"/>
            <a:chExt cx="9133920" cy="5184075"/>
          </a:xfrm>
        </p:grpSpPr>
        <p:sp>
          <p:nvSpPr>
            <p:cNvPr id="12" name="Rechteck 4"/>
            <p:cNvSpPr>
              <a:spLocks noChangeArrowheads="1"/>
            </p:cNvSpPr>
            <p:nvPr/>
          </p:nvSpPr>
          <p:spPr bwMode="auto">
            <a:xfrm>
              <a:off x="10080" y="3202688"/>
              <a:ext cx="9133920" cy="2921887"/>
            </a:xfrm>
            <a:prstGeom prst="rect">
              <a:avLst/>
            </a:prstGeom>
            <a:noFill/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36000" algn="ctr"/>
              <a:r>
                <a:rPr lang="tr-TR" sz="9000" b="1" noProof="1" smtClean="0">
                  <a:solidFill>
                    <a:srgbClr val="575757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alibri" pitchFamily="34" charset="0"/>
                  <a:cs typeface="Calibri" pitchFamily="34" charset="0"/>
                </a:rPr>
                <a:t>Amaç &amp; Öğrenme </a:t>
              </a:r>
            </a:p>
            <a:p>
              <a:pPr marL="36000" algn="ctr"/>
              <a:r>
                <a:rPr lang="tr-TR" sz="9000" b="1" noProof="1" smtClean="0">
                  <a:solidFill>
                    <a:srgbClr val="575757"/>
                  </a:solidFill>
                  <a:effectLst>
                    <a:innerShdw blurRad="63500" dist="50800" dir="8100000">
                      <a:prstClr val="black">
                        <a:alpha val="50000"/>
                      </a:prstClr>
                    </a:innerShdw>
                  </a:effectLst>
                  <a:latin typeface="Calibri" pitchFamily="34" charset="0"/>
                  <a:cs typeface="Calibri" pitchFamily="34" charset="0"/>
                </a:rPr>
                <a:t>Hedefleri</a:t>
              </a:r>
              <a:endParaRPr lang="tr-TR" sz="9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26" name="Picture 2" descr="C:\Users\DOKTOR\Desktop\birds_and_sig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126" y="940500"/>
              <a:ext cx="5860795" cy="224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3190875" y="1943100"/>
              <a:ext cx="3057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Amaç Öğrenme Hedefleri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638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9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9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59375" y="2611888"/>
            <a:ext cx="9030681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Kaybında </a:t>
            </a:r>
          </a:p>
          <a:p>
            <a:pPr marL="36000" algn="ctr"/>
            <a:r>
              <a:rPr lang="tr-TR" sz="9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Tanısal Yaklaşım </a:t>
            </a:r>
            <a:endParaRPr lang="tr-TR" sz="96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 descr="D:\DOKTOR\2-DRUZ\1. EĞİTİM KURUMU\1. İstanbuluzman\2-RESİMLER\Karekter - Resim\19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80" y="427038"/>
            <a:ext cx="2499545" cy="251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95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04275" y="3052577"/>
            <a:ext cx="8935450" cy="14432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8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Tanısal Testler</a:t>
            </a:r>
            <a:endParaRPr lang="tr-TR" sz="8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D:\DOKTOR\2-DRUZ\1. EĞİTİM KURUMU\1. İstanbuluzman\2-RESİMLER\z.Diğer\search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885" y="2066924"/>
            <a:ext cx="1638989" cy="131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3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DİAPOZON TESTLERİ </a:t>
            </a:r>
            <a:endParaRPr lang="tr-TR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55133"/>
              </p:ext>
            </p:extLst>
          </p:nvPr>
        </p:nvGraphicFramePr>
        <p:xfrm>
          <a:off x="133350" y="1153162"/>
          <a:ext cx="8840200" cy="5056221"/>
        </p:xfrm>
        <a:graphic>
          <a:graphicData uri="http://schemas.openxmlformats.org/drawingml/2006/table">
            <a:tbl>
              <a:tblPr firstRow="1" bandRow="1"/>
              <a:tblGrid>
                <a:gridCol w="3962734"/>
                <a:gridCol w="1625822"/>
                <a:gridCol w="1625822"/>
                <a:gridCol w="1625822"/>
              </a:tblGrid>
              <a:tr h="65412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DİAPOZON TEST SONUÇLARI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7074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Ctr="1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91439" marR="91439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91439" marR="91439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91439" marR="91439" anchorCtr="1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85329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B9B1A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WEBER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B9B1A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B9B1A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RİNNE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B9B1A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B9B1A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SCHWABACH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B9B1A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85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Normal İşitme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Ortada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Pozitif (+)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Eşit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85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İTİK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(İletim Tipi İşitme Kaybı)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Hasta Kulağa Lateralize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Negatif (-)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Uzamış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8532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SNİK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(Sensorinöral Tip İşitme Kaybı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Sağlam Kulağa Lateralize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Patolojik (+)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Kısalmış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 descr="D:\DOKTOR\2-DRUZ\1. EĞİTİM KURUMU\1. İstanbuluzman\1-ISTANBULUZMAN\2-Meslek Hastalıkları\Mesleki İşitme Kayıpları\Yardımcı\Resim\Weber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866899"/>
            <a:ext cx="15228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OKTOR\2-DRUZ\1. EĞİTİM KURUMU\1. İstanbuluzman\1-ISTANBULUZMAN\2-Meslek Hastalıkları\Mesleki İşitme Kayıpları\Yardımcı\Resim\Rinne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866899"/>
            <a:ext cx="15228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OKTOR\2-DRUZ\1. EĞİTİM KURUMU\1. İstanbuluzman\1-ISTANBULUZMAN\2-Meslek Hastalıkları\Mesleki İşitme Kayıpları\Yardımcı\Resim\Schabach.jpg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857372"/>
            <a:ext cx="1522800" cy="16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4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04275" y="3052577"/>
            <a:ext cx="8935450" cy="1443224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8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Saf Ses Odiometrisi</a:t>
            </a:r>
            <a:endParaRPr lang="tr-TR" sz="80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 descr="D:\DOKTOR\2-DRUZ\1. EĞİTİM KURUMU\1. İstanbuluzman\2-RESİMLER\Bilgisayar İkonları\stop_butt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04787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539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ODİOMETRİ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Odiometriler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kalibre edilmiş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saf ses üreten, konuşma ve çeşitli maskeleme sesleri çıkartan, bir uygulayıcı tarafından maniple edilen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(mikrofonlu, kulaklıklı ve kemik yolu için vibratörlü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cihazlardır.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Tonal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Odiometri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(Saf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Odiometrisi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Saf ton sesler verilerek işitme eşiğini saptamaya yarayan subjektif bir yöntemdir.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SAF SES ODİOMETRİSİ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565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165122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SAF SES ODİOMETRİSİ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41508"/>
              </p:ext>
            </p:extLst>
          </p:nvPr>
        </p:nvGraphicFramePr>
        <p:xfrm>
          <a:off x="85725" y="981085"/>
          <a:ext cx="8860940" cy="4086706"/>
        </p:xfrm>
        <a:graphic>
          <a:graphicData uri="http://schemas.openxmlformats.org/drawingml/2006/table">
            <a:tbl>
              <a:tblPr firstRow="1" firstCol="1" bandRow="1"/>
              <a:tblGrid>
                <a:gridCol w="599011"/>
                <a:gridCol w="706602"/>
                <a:gridCol w="706602"/>
                <a:gridCol w="854655"/>
                <a:gridCol w="854655"/>
                <a:gridCol w="854655"/>
                <a:gridCol w="866140"/>
                <a:gridCol w="854655"/>
                <a:gridCol w="854655"/>
                <a:gridCol w="854655"/>
                <a:gridCol w="854655"/>
              </a:tblGrid>
              <a:tr h="845916">
                <a:tc grid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000" b="1" i="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İŞİTİLEBİLİR FREKANS ARALIĞI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i="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«Kullanılan </a:t>
                      </a:r>
                      <a:r>
                        <a:rPr lang="tr-TR" sz="1400" b="1" i="0" dirty="0" err="1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odiometri</a:t>
                      </a:r>
                      <a:r>
                        <a:rPr lang="tr-TR" sz="1400" b="1" i="0" dirty="0" smtClean="0"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 aygıtlarında hava-kemik yolu eşitleri birbirine çakışacak tarzda kalibre edilmiştir.»</a:t>
                      </a:r>
                      <a:endParaRPr lang="tr-TR" sz="1400" b="1" i="0" dirty="0">
                        <a:solidFill>
                          <a:schemeClr val="tx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</a:tr>
              <a:tr h="8459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20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250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500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1000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2000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Calibri"/>
                          <a:cs typeface="Calibri" pitchFamily="34" charset="0"/>
                        </a:rPr>
                        <a:t>3000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4000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6000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8000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10000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20000</a:t>
                      </a:r>
                      <a:endParaRPr lang="tr-TR" sz="18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</a:tr>
              <a:tr h="403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KULAĞIN EN DUYARLI OLDUĞU FREKANSLAR</a:t>
                      </a:r>
                      <a:endParaRPr lang="tr-TR" sz="1600" b="1" i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0" dirty="0">
                        <a:solidFill>
                          <a:schemeClr val="bg1"/>
                        </a:solidFill>
                        <a:effectLst/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298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Konuşma Frekansları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E:</a:t>
                      </a:r>
                      <a:r>
                        <a:rPr lang="tr-TR" sz="1600" b="1" i="1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500</a:t>
                      </a:r>
                      <a:r>
                        <a:rPr lang="tr-TR" sz="16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-1000/K:1000-</a:t>
                      </a:r>
                      <a:r>
                        <a:rPr lang="tr-TR" sz="1600" b="1" i="1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2000</a:t>
                      </a:r>
                      <a:endParaRPr lang="tr-TR" sz="1600" b="1" i="1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İlk Kayıp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En Hassas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b="1" i="1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4000</a:t>
                      </a:r>
                      <a:endParaRPr lang="tr-TR" sz="1400" b="1" i="1" dirty="0">
                        <a:solidFill>
                          <a:srgbClr val="C00000"/>
                        </a:solidFill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Yaşlılığa bağı işitme kayıpları</a:t>
                      </a:r>
                      <a:r>
                        <a:rPr lang="tr-TR" sz="1600" b="0" i="1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yüksek frekanslardan düşük frekanslara doğru olur.</a:t>
                      </a: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6298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0" i="1" dirty="0" smtClean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b="1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Odiometrik Testlerde Kullanılan Frekanslar</a:t>
                      </a:r>
                      <a:endParaRPr lang="tr-TR" sz="1600" b="1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48">
                <a:tc gridSpan="1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Odiometrik Testlerde kulağa gönderilen sesin şiddeti </a:t>
                      </a:r>
                      <a:r>
                        <a:rPr lang="tr-TR" sz="1800" b="1" i="1" dirty="0" smtClean="0"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0-110</a:t>
                      </a:r>
                      <a:r>
                        <a:rPr lang="tr-TR" sz="18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dB(A)</a:t>
                      </a:r>
                      <a:r>
                        <a:rPr lang="tr-TR" sz="1800" b="0" i="1" baseline="0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tr-TR" sz="1800" b="0" i="1" dirty="0" smtClean="0">
                          <a:effectLst/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aralığındadır.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0" i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61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FREKANSA GÖRE İŞİTME KAYBI</a:t>
            </a:r>
            <a:endParaRPr lang="tr-TR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260648"/>
              </p:ext>
            </p:extLst>
          </p:nvPr>
        </p:nvGraphicFramePr>
        <p:xfrm>
          <a:off x="266700" y="1152525"/>
          <a:ext cx="8686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8" name="Çizelge" r:id="rId4" imgW="8734478" imgH="5610330" progId="MSGraph.Chart.8">
                  <p:embed/>
                </p:oleObj>
              </mc:Choice>
              <mc:Fallback>
                <p:oleObj name="Çizelge" r:id="rId4" imgW="8734478" imgH="561033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152525"/>
                        <a:ext cx="8686800" cy="464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1567055" y="5401163"/>
            <a:ext cx="703471" cy="36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622262" y="5401157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677468" y="5389735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723644" y="5401151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778851" y="5420204"/>
            <a:ext cx="70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844719" y="5401147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899926" y="5401149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6" name="Grup 15"/>
          <p:cNvGrpSpPr/>
          <p:nvPr/>
        </p:nvGrpSpPr>
        <p:grpSpPr>
          <a:xfrm>
            <a:off x="5857875" y="2343150"/>
            <a:ext cx="542925" cy="3394356"/>
            <a:chOff x="5857875" y="2343150"/>
            <a:chExt cx="542925" cy="3394356"/>
          </a:xfrm>
        </p:grpSpPr>
        <p:sp>
          <p:nvSpPr>
            <p:cNvPr id="17" name="Dikdörtgen 16"/>
            <p:cNvSpPr/>
            <p:nvPr/>
          </p:nvSpPr>
          <p:spPr>
            <a:xfrm>
              <a:off x="6019800" y="2343150"/>
              <a:ext cx="228600" cy="3077063"/>
            </a:xfrm>
            <a:prstGeom prst="rect">
              <a:avLst/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schemeClr val="bg2">
                  <a:lumMod val="60000"/>
                  <a:lumOff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8" name="Dikdörtgen 17"/>
            <p:cNvSpPr/>
            <p:nvPr/>
          </p:nvSpPr>
          <p:spPr>
            <a:xfrm>
              <a:off x="5857875" y="5429738"/>
              <a:ext cx="542925" cy="307768"/>
            </a:xfrm>
            <a:prstGeom prst="rect">
              <a:avLst/>
            </a:prstGeom>
            <a:solidFill>
              <a:srgbClr val="00FFFF">
                <a:alpha val="3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</p:grpSp>
      <p:sp>
        <p:nvSpPr>
          <p:cNvPr id="19" name="Dikdörtgen 18"/>
          <p:cNvSpPr/>
          <p:nvPr/>
        </p:nvSpPr>
        <p:spPr>
          <a:xfrm>
            <a:off x="2860158" y="5696082"/>
            <a:ext cx="2392326" cy="84759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algn="ctr"/>
            <a:r>
              <a:rPr lang="tr-TR" sz="16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Konuşma Frekans Aralığı</a:t>
            </a:r>
          </a:p>
          <a:p>
            <a:pPr algn="ctr"/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Erkek: 500-1.000</a:t>
            </a:r>
          </a:p>
          <a:p>
            <a:pPr algn="ctr"/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Kadın: 1.000-2.000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0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KOKLEA (BAZİLLER ZARIN) FREKANS SEÇİCİLİĞİ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26" name="Picture 2" descr="C:\Users\Ahmet Yiğitap\Desktop\Resi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7" y="1193300"/>
            <a:ext cx="8339253" cy="46645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7879455" y="4086224"/>
            <a:ext cx="864000" cy="864000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smtClean="0">
                <a:solidFill>
                  <a:schemeClr val="tx1"/>
                </a:solidFill>
                <a:latin typeface="Calibri" pitchFamily="34" charset="0"/>
              </a:rPr>
              <a:t>40&lt; Yaş</a:t>
            </a:r>
            <a:endParaRPr lang="tr-TR" sz="10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Sağ Ok 4"/>
          <p:cNvSpPr/>
          <p:nvPr/>
        </p:nvSpPr>
        <p:spPr>
          <a:xfrm rot="2255410">
            <a:off x="855944" y="3598311"/>
            <a:ext cx="1287614" cy="494569"/>
          </a:xfrm>
          <a:prstGeom prst="rightArrow">
            <a:avLst/>
          </a:prstGeom>
          <a:solidFill>
            <a:srgbClr val="FFFF00">
              <a:alpha val="49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Yaşlı</a:t>
            </a:r>
            <a:endParaRPr lang="tr-TR" sz="2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14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SAF SES ODİOMETRİSİ</a:t>
            </a: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843724"/>
              </p:ext>
            </p:extLst>
          </p:nvPr>
        </p:nvGraphicFramePr>
        <p:xfrm>
          <a:off x="133351" y="1029337"/>
          <a:ext cx="8887824" cy="5274277"/>
        </p:xfrm>
        <a:graphic>
          <a:graphicData uri="http://schemas.openxmlformats.org/drawingml/2006/table">
            <a:tbl>
              <a:tblPr firstRow="1" bandRow="1"/>
              <a:tblGrid>
                <a:gridCol w="4046430"/>
                <a:gridCol w="4841394"/>
              </a:tblGrid>
              <a:tr h="582568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innerShdw blurRad="63500" dist="50800" dir="8100000">
                              <a:prstClr val="black">
                                <a:alpha val="50000"/>
                              </a:prstClr>
                            </a:innerShdw>
                          </a:effectLst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ODYOMETRİDE KULLANILAN SAF SESLER </a:t>
                      </a:r>
                      <a:endParaRPr kumimoji="0" lang="en-GB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innerShdw blurRad="63500" dist="50800" dir="8100000">
                            <a:prstClr val="black">
                              <a:alpha val="50000"/>
                            </a:prstClr>
                          </a:innerShdw>
                        </a:effectLst>
                        <a:uLnTx/>
                        <a:uFillTx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2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ODİO SESLERİ</a:t>
                      </a: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FREKANSLAR -Hertz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2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250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2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2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5213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521301"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3.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000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521301"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000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  <a:tr h="521301"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521301">
                <a:tc>
                  <a:txBody>
                    <a:bodyPr/>
                    <a:lstStyle/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8.000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10" name="2503727.wav">
            <a:hlinkClick r:id="" action="ppaction://media"/>
          </p:cNvPr>
          <p:cNvPicPr preferRelativeResize="0">
            <a:picLocks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46" y="2155899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5003743.wav">
            <a:hlinkClick r:id="" action="ppaction://media"/>
          </p:cNvPr>
          <p:cNvPicPr preferRelativeResize="0">
            <a:picLocks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74" y="2676525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0003743.wav">
            <a:hlinkClick r:id="" action="ppaction://media"/>
          </p:cNvPr>
          <p:cNvPicPr preferRelativeResize="0">
            <a:picLocks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46" y="3208412"/>
            <a:ext cx="984254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20003743.wav">
            <a:hlinkClick r:id="" action="ppaction://media"/>
          </p:cNvPr>
          <p:cNvPicPr preferRelativeResize="0">
            <a:picLocks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46" y="3730699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40003743.wav">
            <a:hlinkClick r:id="" action="ppaction://media"/>
          </p:cNvPr>
          <p:cNvPicPr preferRelativeResize="0">
            <a:picLocks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46" y="4773687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60003743.wav">
            <a:hlinkClick r:id="" action="ppaction://media"/>
          </p:cNvPr>
          <p:cNvPicPr preferRelativeResize="0">
            <a:picLocks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46" y="5288037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80003743.wav">
            <a:hlinkClick r:id="" action="ppaction://media"/>
          </p:cNvPr>
          <p:cNvPicPr preferRelativeResize="0">
            <a:picLocks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4671" y="5815087"/>
            <a:ext cx="984254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ele2380.wav">
            <a:hlinkClick r:id="" action="ppaction://media"/>
          </p:cNvPr>
          <p:cNvPicPr preferRelativeResize="0">
            <a:picLocks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974" y="4249541"/>
            <a:ext cx="984254" cy="4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67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ODİOMETRİDE </a:t>
            </a: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KULLANILAN SEMBOLLER</a:t>
            </a:r>
            <a:endParaRPr lang="tr-TR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321543"/>
              </p:ext>
            </p:extLst>
          </p:nvPr>
        </p:nvGraphicFramePr>
        <p:xfrm>
          <a:off x="0" y="1038862"/>
          <a:ext cx="9144000" cy="4600673"/>
        </p:xfrm>
        <a:graphic>
          <a:graphicData uri="http://schemas.openxmlformats.org/drawingml/2006/table">
            <a:tbl>
              <a:tblPr firstRow="1" bandRow="1"/>
              <a:tblGrid>
                <a:gridCol w="3861531"/>
                <a:gridCol w="2613049"/>
                <a:gridCol w="2669420"/>
              </a:tblGrid>
              <a:tr h="95186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ODİOMETRİK SEMBOLLER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10967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45720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SEMBOLLER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SOL KULAK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[MAVİ]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SAĞ KULAK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[KIRMIZI]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76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HAVA YOLU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1276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KEMİK YOLU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&gt;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4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&lt;</a:t>
                      </a:r>
                      <a:endParaRPr kumimoji="0" lang="en-US" sz="4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54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231797" y="411163"/>
            <a:ext cx="8816669" cy="647700"/>
          </a:xfrm>
        </p:spPr>
        <p:txBody>
          <a:bodyPr anchor="ctr" anchorCtr="0"/>
          <a:lstStyle/>
          <a:p>
            <a:r>
              <a:rPr lang="tr-TR" sz="3200" kern="1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ea typeface="+mn-ea"/>
                <a:cs typeface="Calibri" pitchFamily="34" charset="0"/>
              </a:rPr>
              <a:t>MESLEKİ İŞİTME KAYIPLARI</a:t>
            </a:r>
            <a:endParaRPr lang="tr-TR" sz="3200" kern="12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7978" name="Rectangle 90"/>
          <p:cNvSpPr>
            <a:spLocks noChangeArrowheads="1"/>
          </p:cNvSpPr>
          <p:nvPr/>
        </p:nvSpPr>
        <p:spPr bwMode="auto">
          <a:xfrm rot="5400000">
            <a:off x="4514850" y="2343150"/>
            <a:ext cx="114300" cy="9144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112735" y="980705"/>
            <a:ext cx="2878902" cy="5324843"/>
            <a:chOff x="112735" y="1037855"/>
            <a:chExt cx="2878902" cy="5324843"/>
          </a:xfrm>
        </p:grpSpPr>
        <p:sp>
          <p:nvSpPr>
            <p:cNvPr id="20" name="Rectangle 5"/>
            <p:cNvSpPr>
              <a:spLocks noChangeArrowheads="1"/>
            </p:cNvSpPr>
            <p:nvPr/>
          </p:nvSpPr>
          <p:spPr bwMode="gray">
            <a:xfrm>
              <a:off x="112736" y="1926657"/>
              <a:ext cx="2878901" cy="443604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342900" indent="-3429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  <a:buFont typeface="+mj-lt"/>
                <a:buAutoNum type="arabicPeriod"/>
              </a:pPr>
              <a:endParaRPr lang="tr-TR" b="1" i="1" noProof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  <a:p>
              <a:pPr marL="360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</a:pPr>
              <a:r>
                <a:rPr lang="tr-TR" b="1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Katılımcıların;</a:t>
              </a:r>
            </a:p>
            <a:p>
              <a:pPr marL="36000" algn="ctr">
                <a:lnSpc>
                  <a:spcPct val="90000"/>
                </a:lnSpc>
                <a:spcAft>
                  <a:spcPct val="20000"/>
                </a:spcAft>
                <a:buClr>
                  <a:srgbClr val="292929"/>
                </a:buClr>
              </a:pPr>
              <a:r>
                <a:rPr lang="tr-TR" b="1" i="1" noProof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«Mesleki </a:t>
              </a:r>
              <a:r>
                <a:rPr lang="tr-TR" b="1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işitme kayıplarının çalışma hayatındaki önemi, erken tanı ve korunma yöntemleri hakkında bilgi sahibi olmalarını sağlamaktır.»</a:t>
              </a: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gray">
            <a:xfrm>
              <a:off x="112735" y="1037855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Konunun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Genel Amacı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3130901" y="980704"/>
            <a:ext cx="2878901" cy="5324845"/>
            <a:chOff x="3130901" y="1037854"/>
            <a:chExt cx="2878901" cy="5324845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gray">
            <a:xfrm>
              <a:off x="3130901" y="1926657"/>
              <a:ext cx="2878901" cy="443604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Mesleki işitme kayıplarını tanımlar,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Mesleki işitme kayıplarına yol açabilecek etmenleri sıralar,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Gürültü ölçümlerini söyler,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Korunma yöntemlerini belirler,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Erken tanı yöntemlerini belirtir,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Sağlık gözetiminde hekimin sorumluluklarını söyler,</a:t>
              </a:r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gray">
            <a:xfrm>
              <a:off x="3130901" y="1037854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Öğrenme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Hedefleri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6140441" y="980703"/>
            <a:ext cx="2878901" cy="5324846"/>
            <a:chOff x="6140441" y="1037853"/>
            <a:chExt cx="2878901" cy="5324846"/>
          </a:xfrm>
        </p:grpSpPr>
        <p:sp>
          <p:nvSpPr>
            <p:cNvPr id="29" name="Rectangle 5"/>
            <p:cNvSpPr>
              <a:spLocks noChangeArrowheads="1"/>
            </p:cNvSpPr>
            <p:nvPr/>
          </p:nvSpPr>
          <p:spPr bwMode="gray">
            <a:xfrm>
              <a:off x="6140441" y="1926658"/>
              <a:ext cx="2878901" cy="4436041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lIns="108000" tIns="108000" rIns="144000" bIns="72000"/>
            <a:lstStyle/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Mesleki işitme kayıpları,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Mesleki işitme kayıplarına yol açabilecek etmenler,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Gürültü ölçümleri,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Korunma yöntemleri,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Erken tanı yöntemleri,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İlgili mevzuat ve standartlar,</a:t>
              </a:r>
            </a:p>
            <a:p>
              <a:pPr marL="216000" indent="-180000">
                <a:lnSpc>
                  <a:spcPct val="90000"/>
                </a:lnSpc>
                <a:spcBef>
                  <a:spcPts val="600"/>
                </a:spcBef>
                <a:spcAft>
                  <a:spcPct val="20000"/>
                </a:spcAft>
                <a:buClr>
                  <a:srgbClr val="292929"/>
                </a:buClr>
                <a:buFont typeface="Wingdings" pitchFamily="2" charset="2"/>
                <a:buChar char="ü"/>
              </a:pPr>
              <a:r>
                <a:rPr lang="tr-TR" sz="1400" i="1" noProof="1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Sağlık gözetiminde hekimin sorumlulukları,</a:t>
              </a: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gray">
            <a:xfrm>
              <a:off x="6140441" y="1037853"/>
              <a:ext cx="2844000" cy="841179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rgbClr val="DDDDDD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Konunun </a:t>
              </a:r>
            </a:p>
            <a:p>
              <a:pPr algn="ctr" defTabSz="801688" eaLnBrk="0" hangingPunct="0">
                <a:defRPr/>
              </a:pPr>
              <a:r>
                <a:rPr lang="tr-TR" sz="2400" b="1" dirty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Alt Başlıkları</a:t>
              </a:r>
            </a:p>
          </p:txBody>
        </p:sp>
      </p:grp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16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9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9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7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35626" y="2742513"/>
            <a:ext cx="9084624" cy="3492026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lIns="72000" tIns="72000" rIns="72000" bIns="72000" anchor="ctr"/>
          <a:lstStyle/>
          <a:p>
            <a:pPr marL="36000" algn="ctr"/>
            <a:r>
              <a:rPr lang="tr-TR" sz="90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</a:t>
            </a:r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Kayıplarının</a:t>
            </a:r>
          </a:p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Sınıflandırılması</a:t>
            </a:r>
          </a:p>
        </p:txBody>
      </p:sp>
      <p:pic>
        <p:nvPicPr>
          <p:cNvPr id="6146" name="Picture 2" descr="D:\DOKTOR\2-DRUZ\1. EĞİTİM KURUMU\1. İstanbuluzman\1-ISTANBULUZMAN\1-İşyeri Risk Etmenleri\Fiziksel Risk Etmenleri\Yardımcı\Resimler\Kulak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23399"/>
            <a:ext cx="2341263" cy="2748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74812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SINIFLANDIRMA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96000" indent="-324000">
              <a:spcAft>
                <a:spcPts val="3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kaybının şiddetine göre</a:t>
            </a:r>
          </a:p>
          <a:p>
            <a:pPr marL="396000" indent="-324000">
              <a:spcAft>
                <a:spcPts val="3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kaybının ortaya çıkış zamanına göre</a:t>
            </a:r>
          </a:p>
          <a:p>
            <a:pPr marL="396000" indent="-324000">
              <a:spcAft>
                <a:spcPts val="3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Konuşmanın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yeniden kazanılmasına göre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96000" indent="-324000">
              <a:spcAft>
                <a:spcPts val="3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Patolojinin yerleştiği bölgeye göre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50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PATOLOJİSİNİN YERLEŞTİĞİ YERE GÖRE – 4  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252000" indent="-216000">
              <a:spcAft>
                <a:spcPts val="6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93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İletim Tipi İşitme Kaybı</a:t>
            </a:r>
          </a:p>
          <a:p>
            <a:pPr marL="493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Sensorinöral Tip İşitme Kaybı</a:t>
            </a:r>
          </a:p>
          <a:p>
            <a:pPr marL="493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Mikst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Tip İşitme Kaybı</a:t>
            </a:r>
          </a:p>
          <a:p>
            <a:pPr marL="493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Fonksiyonel (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Nonorganik-Psikojenik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Tip İşitme Kaybı</a:t>
            </a:r>
          </a:p>
          <a:p>
            <a:pPr marL="493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Santral (Merkezi) Tip İşitme Kaybı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514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781299"/>
            <a:ext cx="8782476" cy="3438525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endParaRPr lang="tr-TR" sz="8800" b="1" noProof="1" smtClean="0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endParaRPr lang="tr-TR" sz="1600" b="1" noProof="1" smtClean="0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8800" b="1" noProof="1" smtClean="0">
                <a:solidFill>
                  <a:srgbClr val="6B9B1A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İTİK</a:t>
            </a:r>
            <a:endParaRPr lang="tr-TR" sz="8800" b="1" noProof="1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54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«İletim </a:t>
            </a:r>
            <a:r>
              <a:rPr lang="tr-TR" sz="5400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Tipi </a:t>
            </a:r>
            <a:r>
              <a:rPr lang="tr-TR" sz="54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Kaybı»</a:t>
            </a:r>
            <a:endParaRPr lang="tr-TR" sz="5400" noProof="1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marL="36000" algn="ctr"/>
            <a:endParaRPr lang="tr-TR" sz="88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Resim 7" descr="Açıklama: iletimtipi-cop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21" y="1037486"/>
            <a:ext cx="3600000" cy="216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4812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İletim Tipi İşitme Kayıplarında sorun; </a:t>
            </a:r>
          </a:p>
          <a:p>
            <a:pPr marL="612000" indent="-32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kepçesi, </a:t>
            </a:r>
          </a:p>
          <a:p>
            <a:pPr marL="612000" indent="-32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Dış kulak yolu, </a:t>
            </a:r>
          </a:p>
          <a:p>
            <a:pPr marL="612000" indent="-32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zarları, </a:t>
            </a:r>
          </a:p>
          <a:p>
            <a:pPr marL="612000" indent="-32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 kulak kemikçikleri, </a:t>
            </a:r>
          </a:p>
          <a:p>
            <a:pPr marL="612000" indent="-324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Östaki borusu……………… patolojilerdir.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«Sorun;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dış kulak ve/veya orta kulaktadır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.»</a:t>
            </a:r>
          </a:p>
          <a:p>
            <a:pPr marL="171450" indent="-171450" algn="ctr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v"/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61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AURICULA VE DIŞ KULAK LEZYONLARI 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Konjenital anomaliler,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Dış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yolu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stenozu,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Otitis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eksterna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Seröz Otitis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edia (SOM),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Kronik Otitis Media (KOM),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Otosclerosis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Travmalar,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Tümörler,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Buşonlar,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Yabancı cisimler,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Egzositozlar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(kıkırdak farklılaşması),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734535" y="2190055"/>
            <a:ext cx="6575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200" b="1" noProof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ETYOLOJİ</a:t>
            </a:r>
            <a:endParaRPr lang="de-DE" sz="1200" b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6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KULAK ZARINA AİT LEZYONLAR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Myringitis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Myringosclerosis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 Perforasyonları</a:t>
            </a:r>
          </a:p>
          <a:p>
            <a:pPr marL="1257300" lvl="2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Santral</a:t>
            </a:r>
          </a:p>
          <a:p>
            <a:pPr marL="1257300" lvl="2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Atik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Marjinal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Subtotal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total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v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734535" y="2190055"/>
            <a:ext cx="6575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200" b="1" noProof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ETYOLOJİ</a:t>
            </a:r>
            <a:endParaRPr lang="de-DE" sz="1200" b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59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ORTA KULAK LEZYONLARI 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Konjenital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malformasyonlar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Tuba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disfonksiyonu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Akut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otitis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media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gelişen orta kulak iltihabı</a:t>
            </a:r>
          </a:p>
          <a:p>
            <a:pPr lvl="1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734535" y="2190055"/>
            <a:ext cx="6575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200" b="1" noProof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ETYOLOJİ</a:t>
            </a:r>
            <a:endParaRPr lang="de-DE" sz="1200" b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42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04275" y="2671948"/>
            <a:ext cx="8935450" cy="251756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İletim Tipi İşitme Kaybı </a:t>
            </a:r>
          </a:p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Odiogramı</a:t>
            </a:r>
            <a:endParaRPr lang="tr-TR" sz="66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81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lvl="1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Odyometrik olarak; normal veya normale yakın kemik yolu eşiklerine rağmen, hava iletim yolunda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değişik derecede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kayıplar vardır.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Hava–kemik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yolu açıklığı (air-bone gap) arası farklılık hiçbir zaman </a:t>
            </a:r>
            <a:r>
              <a:rPr lang="tr-TR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70dB(A)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’den daha fazla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olmaz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İŞİTME KAYBI – İTİK 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04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Açıklamalar</a:t>
            </a:r>
            <a:endParaRPr lang="tr-TR" sz="96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3" name="Picture 3" descr="D:\DOKTOR\2-DRUZ\1. EĞİTİM KURUMU\1. İstanbuluzman\2-RESİMLER\Kırtasiye\bo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47" y="992887"/>
            <a:ext cx="2363191" cy="23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KTOR\2-DRUZ\1. EĞİTİM KURUMU\1. İstanbuluzman\2-RESİMLER\Kırtasiye\push_pin_loc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38" y="48948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77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İŞİTME KAYBI – İTİK 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ahmet\Desktop\Resim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" y="1177613"/>
            <a:ext cx="6373654" cy="4688794"/>
          </a:xfrm>
          <a:prstGeom prst="rect">
            <a:avLst/>
          </a:prstGeom>
          <a:noFill/>
          <a:ln w="31750" cmpd="sng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517443" y="1957448"/>
            <a:ext cx="2542897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517444" y="3916878"/>
            <a:ext cx="2542897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6472051" y="2357558"/>
            <a:ext cx="2719452" cy="1520133"/>
            <a:chOff x="6590801" y="2238808"/>
            <a:chExt cx="2719452" cy="1520133"/>
          </a:xfrm>
        </p:grpSpPr>
        <p:cxnSp>
          <p:nvCxnSpPr>
            <p:cNvPr id="4" name="Düz Ok Bağlayıcısı 3"/>
            <p:cNvCxnSpPr/>
            <p:nvPr/>
          </p:nvCxnSpPr>
          <p:spPr>
            <a:xfrm>
              <a:off x="7932711" y="3146941"/>
              <a:ext cx="0" cy="61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 flipV="1">
              <a:off x="7920806" y="2238808"/>
              <a:ext cx="0" cy="61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etin kutusu 12"/>
            <p:cNvSpPr txBox="1"/>
            <p:nvPr/>
          </p:nvSpPr>
          <p:spPr>
            <a:xfrm>
              <a:off x="6590801" y="2777581"/>
              <a:ext cx="2719452" cy="4001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air-bone </a:t>
              </a:r>
              <a:r>
                <a:rPr lang="tr-TR" sz="2000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gap </a:t>
              </a:r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var &lt;70dB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Oval 19"/>
          <p:cNvSpPr>
            <a:spLocks noChangeAspect="1"/>
          </p:cNvSpPr>
          <p:nvPr/>
        </p:nvSpPr>
        <p:spPr>
          <a:xfrm>
            <a:off x="5278327" y="1935378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980310" y="3877691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15" name="Düz Bağlayıcı 14"/>
          <p:cNvCxnSpPr/>
          <p:nvPr/>
        </p:nvCxnSpPr>
        <p:spPr>
          <a:xfrm>
            <a:off x="973443" y="2826326"/>
            <a:ext cx="5544000" cy="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Metin kutusu 15"/>
          <p:cNvSpPr txBox="1"/>
          <p:nvPr/>
        </p:nvSpPr>
        <p:spPr>
          <a:xfrm>
            <a:off x="6555185" y="2663559"/>
            <a:ext cx="843142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dB Altı</a:t>
            </a:r>
            <a:endParaRPr lang="tr-TR" sz="12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6560328" y="5253972"/>
            <a:ext cx="2542897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 4.000 Hz Sonra Ölçülmez</a:t>
            </a:r>
            <a:endParaRPr lang="tr-TR" sz="12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11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0" grpId="0" animBg="1"/>
      <p:bldP spid="21" grpId="0" animBg="1"/>
      <p:bldP spid="16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3171825"/>
            <a:ext cx="8782476" cy="26098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r>
              <a:rPr lang="tr-TR" sz="8800" b="1" noProof="1" smtClean="0">
                <a:solidFill>
                  <a:srgbClr val="6B9B1A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(Algı Tipi) </a:t>
            </a:r>
          </a:p>
          <a:p>
            <a:pPr algn="ctr">
              <a:spcBef>
                <a:spcPts val="0"/>
              </a:spcBef>
            </a:pPr>
            <a:r>
              <a:rPr lang="tr-TR" sz="54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«Sensorinöral Tip İşitme Kaybı»</a:t>
            </a:r>
            <a:endParaRPr lang="tr-TR" sz="5400" noProof="1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Resim 6" descr="Açıklama: snoral-cop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05" y="894982"/>
            <a:ext cx="3600000" cy="216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6123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Sensorinöral tip işitme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kaybında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sorun; 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Koklea</a:t>
            </a: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siniri (8. Kafa çifti)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«Sorun;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iç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kulak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ve/veya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iç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kulağa ait sinirdedir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.»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613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KOKLEAR LEZYONLAR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Genetik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Heriediter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hastalıklar,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Enfeksiyonlar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Labirentit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Menire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hastalığı,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Presbiakuzi (Yaşlılık…),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Ototoksisite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Akustik travma,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Diğer travmalar,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Glomus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jugulara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tümörleri,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734535" y="2190055"/>
            <a:ext cx="6575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200" b="1" noProof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ETYOLOJİ</a:t>
            </a:r>
            <a:endParaRPr lang="de-DE" sz="1200" b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406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RETROKOKLEAR LEZYONLAR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Travma,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Tümörler,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Enfeksiyonlar (Kızamıkçık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Menenjit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Doğum travması (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Anoksi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Eritroblatotis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fetalis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Kan uyuşmazlığı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Nörolojik hastalıklar,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734535" y="2190055"/>
            <a:ext cx="65752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200" b="1" noProof="1" smtClean="0">
                <a:solidFill>
                  <a:srgbClr val="333333"/>
                </a:solidFill>
                <a:latin typeface="Calibri" pitchFamily="34" charset="0"/>
                <a:cs typeface="Calibri" pitchFamily="34" charset="0"/>
              </a:rPr>
              <a:t>ETYOLOJİ</a:t>
            </a:r>
            <a:endParaRPr lang="de-DE" sz="1200" b="1" noProof="1">
              <a:solidFill>
                <a:srgbClr val="333333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69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RİSK FAKTÖRLERİ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Mavi göz, açık ten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Genetik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yatkınlık 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Diabetes</a:t>
            </a: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Mellitus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Koklear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Hidrops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Demir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eksikliği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vitamini eksikliği 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Aminoglikozidler</a:t>
            </a: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Cisplatin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İleri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 </a:t>
            </a: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Arterioskleroz</a:t>
            </a: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Sigara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Yağlı diyet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§"/>
              <a:defRPr/>
            </a:pPr>
            <a:r>
              <a:rPr lang="tr-TR" sz="16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Prematürite</a:t>
            </a:r>
            <a:endParaRPr lang="tr-TR" sz="1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7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04275" y="2671948"/>
            <a:ext cx="8935450" cy="251756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SNİK İşitme Kaybı</a:t>
            </a:r>
          </a:p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Odiogramı</a:t>
            </a:r>
            <a:endParaRPr lang="tr-TR" sz="66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21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lvl="1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Odyometrik olarak; kemik yolu ve hava yolu eşikleri normal sınırların dışında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(20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dB’den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daha fazla) değişik derecelerde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eşlik etmektedir. Hava-kemik yolu aralığı (air-bone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gap&lt;10 dB) hemen hemen yoktur-çakışıktır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İşitme kayıplarında ilk etkilenen frekans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ise 4.000Hz’dir.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 hem de kemik yolu eşiklerinden biri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dB’den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yüksek ve bu iki eşik ortalaması arasındaki fark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10dB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veya altındaysa genel olarak bu işitme kaybına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sensörinöral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işitme kaybı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SENSORİNÖRAL TİPİ İŞİTME KAYBI – SNİK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46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SENSORİNÖRAL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TİPİ İŞİTME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KAYBI – SNİK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C:\Users\ahmet\Desktop\Resim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6" y="1190625"/>
            <a:ext cx="6404627" cy="46196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636424" y="3105523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654269" y="42338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6517201" y="3524683"/>
            <a:ext cx="2719452" cy="685983"/>
            <a:chOff x="6507676" y="2667433"/>
            <a:chExt cx="2719452" cy="685983"/>
          </a:xfrm>
        </p:grpSpPr>
        <p:cxnSp>
          <p:nvCxnSpPr>
            <p:cNvPr id="10" name="Düz Ok Bağlayıcısı 9"/>
            <p:cNvCxnSpPr/>
            <p:nvPr/>
          </p:nvCxnSpPr>
          <p:spPr>
            <a:xfrm>
              <a:off x="7849586" y="3137416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 flipV="1">
              <a:off x="7837681" y="2667433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etin kutusu 11"/>
            <p:cNvSpPr txBox="1"/>
            <p:nvPr/>
          </p:nvSpPr>
          <p:spPr>
            <a:xfrm>
              <a:off x="6507676" y="2777581"/>
              <a:ext cx="2719452" cy="4001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air-bone </a:t>
              </a:r>
              <a:r>
                <a:rPr lang="tr-TR" sz="2000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gap </a:t>
              </a:r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&lt;10dB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5267325" y="3587236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267324" y="3882541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068443" y="2790701"/>
            <a:ext cx="5544000" cy="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Metin kutusu 16"/>
          <p:cNvSpPr txBox="1"/>
          <p:nvPr/>
        </p:nvSpPr>
        <p:spPr>
          <a:xfrm>
            <a:off x="6642394" y="25787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Kayıp 20 dB Olmalı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6650198" y="527249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Hz’de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Çentik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22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16" grpId="0" animBg="1"/>
      <p:bldP spid="17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3171825"/>
            <a:ext cx="8782476" cy="26098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r>
              <a:rPr lang="tr-TR" sz="8800" b="1" noProof="1" smtClean="0">
                <a:solidFill>
                  <a:srgbClr val="6B9B1A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MİKST </a:t>
            </a:r>
          </a:p>
          <a:p>
            <a:pPr algn="ctr">
              <a:spcBef>
                <a:spcPts val="0"/>
              </a:spcBef>
            </a:pPr>
            <a:r>
              <a:rPr lang="tr-TR" sz="54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«Sensorinöral Tip İşitme Kaybı»</a:t>
            </a:r>
            <a:endParaRPr lang="tr-TR" sz="5400" noProof="1">
              <a:solidFill>
                <a:srgbClr val="6B9B1A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Resim 7" descr="Açıklama: mixt-cop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566" y="1120613"/>
            <a:ext cx="3600000" cy="2160000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94802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AÇIKLAMALAR – 1 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İnsanlar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antik çağlarda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şelalelere yakın yerleşim yerlerinde yaşayanlarda işitme kayıplarının daha sık görüldüğünü fark etmişlerdir.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Ayrıca nalbantlık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metal işçiliği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gibi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meslek gruplarında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kaybının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ortaya çıktığı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 çok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uzun zamandan beri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bilinmektedir.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5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İletim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sensorinöral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patolojilerin aynı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kulakta oluşması sonucunda gözlenen işitme kayıplarıdır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Sorun;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dış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kulak,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orta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kulakta, iç kulaktadır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.»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MİKST TİPİ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84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04275" y="2671948"/>
            <a:ext cx="8935450" cy="251756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Mikst Tip İşitme Kaybı</a:t>
            </a:r>
          </a:p>
          <a:p>
            <a:pPr marL="36000" algn="ctr"/>
            <a:r>
              <a:rPr lang="tr-TR" sz="66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Odiogramı</a:t>
            </a:r>
            <a:endParaRPr lang="tr-TR" sz="66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13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lvl="1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Odyometrik olarak; kemik yolu ve hava yolu eşikleri normal sınırların dışında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(20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dB’den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daha fazla) değişik derecelerde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eşlik etmektedir. Hava-kemik yolu aralığı (air-bone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gap) 10 Db’den daha fazladır.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Hem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 hem de kemik yolu eşiklerinden biri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dB’den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yüksek ve bu iki eşik ortalaması arasındaki fark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10dB üstündeyse 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kaybına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mikst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tip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MİKST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 – SNİK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64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MİKST TİP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KAYBI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636424" y="3117398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 İletimi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654269" y="42338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 İletimi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6517201" y="3524683"/>
            <a:ext cx="2719452" cy="685983"/>
            <a:chOff x="6507676" y="2667433"/>
            <a:chExt cx="2719452" cy="685983"/>
          </a:xfrm>
        </p:grpSpPr>
        <p:cxnSp>
          <p:nvCxnSpPr>
            <p:cNvPr id="10" name="Düz Ok Bağlayıcısı 9"/>
            <p:cNvCxnSpPr/>
            <p:nvPr/>
          </p:nvCxnSpPr>
          <p:spPr>
            <a:xfrm>
              <a:off x="7849586" y="3137416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 flipV="1">
              <a:off x="7837681" y="2667433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etin kutusu 11"/>
            <p:cNvSpPr txBox="1"/>
            <p:nvPr/>
          </p:nvSpPr>
          <p:spPr>
            <a:xfrm>
              <a:off x="6507676" y="2777581"/>
              <a:ext cx="2719452" cy="4001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air-bone </a:t>
              </a:r>
              <a:r>
                <a:rPr lang="tr-TR" sz="2000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gap &gt;</a:t>
              </a:r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10dB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7" name="Metin kutusu 16"/>
          <p:cNvSpPr txBox="1"/>
          <p:nvPr/>
        </p:nvSpPr>
        <p:spPr>
          <a:xfrm>
            <a:off x="6642394" y="23412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Kayıp 20 dB Olmalı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2" name="Picture 2" descr="C:\Users\Ahmet Yiğitap\Desktop\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5" y="1358395"/>
            <a:ext cx="6457826" cy="4727205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Düz Bağlayıcı 17"/>
          <p:cNvCxnSpPr/>
          <p:nvPr/>
        </p:nvCxnSpPr>
        <p:spPr>
          <a:xfrm>
            <a:off x="1134019" y="2555021"/>
            <a:ext cx="5436000" cy="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Dikdörtgen 19"/>
          <p:cNvSpPr/>
          <p:nvPr/>
        </p:nvSpPr>
        <p:spPr>
          <a:xfrm>
            <a:off x="4378563" y="3305578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Dikdörtgen 20"/>
          <p:cNvSpPr/>
          <p:nvPr/>
        </p:nvSpPr>
        <p:spPr>
          <a:xfrm>
            <a:off x="4378562" y="3871119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Metin kutusu 21"/>
          <p:cNvSpPr txBox="1"/>
          <p:nvPr/>
        </p:nvSpPr>
        <p:spPr>
          <a:xfrm>
            <a:off x="6651184" y="5538169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SNİK Tarzı Kayıp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07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KAYIPLARI </a:t>
            </a: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ODİOMETRİLERİNE YAKLAŞIM</a:t>
            </a: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7651072"/>
              </p:ext>
            </p:extLst>
          </p:nvPr>
        </p:nvGraphicFramePr>
        <p:xfrm>
          <a:off x="76201" y="1058863"/>
          <a:ext cx="8944974" cy="5136830"/>
        </p:xfrm>
        <a:graphic>
          <a:graphicData uri="http://schemas.openxmlformats.org/drawingml/2006/table">
            <a:tbl>
              <a:tblPr firstRow="1" bandRow="1"/>
              <a:tblGrid>
                <a:gridCol w="1577807"/>
                <a:gridCol w="1823305"/>
                <a:gridCol w="1823305"/>
                <a:gridCol w="1839820"/>
                <a:gridCol w="1880737"/>
              </a:tblGrid>
              <a:tr h="1322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İŞİTME KAYBI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PATOLOJİNİN YERLEŞİMİ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HAVA YOLUNDA KAYIP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KEMİK YOLUNDA KAYIP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HAVA-KEMİK YOLU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AÇIKLIĞI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«AIR-BONE GAP»</a:t>
                      </a:r>
                      <a:endParaRPr kumimoji="0" 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12853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İTİK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Dış Kulak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Orta Kulak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 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Yok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&lt;70 dB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266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SNİK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İç Kulak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&lt;10 dB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6174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MİKST</a:t>
                      </a:r>
                      <a:endParaRPr kumimoji="0" lang="en-US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Dış Kulak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Orta Kulak</a:t>
                      </a:r>
                      <a:endParaRPr kumimoji="0" lang="tr-TR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İç Kulak</a:t>
                      </a:r>
                      <a:endParaRPr kumimoji="0" lang="fi-FI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Var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&gt;10 dB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54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SORU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lvl="1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Tarama amaçlı odyometre ölçümlerde;</a:t>
            </a:r>
          </a:p>
          <a:p>
            <a:pPr marL="342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Hangi frekanslarda ölçüm yapılmalı?</a:t>
            </a:r>
          </a:p>
          <a:p>
            <a:pPr marL="342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Hangi iletim yolu (hava-kemik) ölçülmelidir?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tr-TR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722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İLETİM YOLU VE FREKANSLAR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 ile işitme kemik yolunun 2 katıdır,</a:t>
            </a: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yolunda 4000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 sonrası frekanslar ölçülememektedir.</a:t>
            </a: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«Gürültüye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bağlı işitme kaybı ile yaşlılığa bağlı işitme kaybını birbirinden ayırabilmek için 4000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Hz’den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sonraki herhangi bir frekansın 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ölçülmesi gerekir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.»</a:t>
            </a:r>
          </a:p>
          <a:p>
            <a:pPr marL="133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TARAMA AMAÇLI ODİMETRİDE YAKLAŞIM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30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İLETİM TİPİ İŞİTME KAYBI – İTİK </a:t>
            </a:r>
            <a:endParaRPr lang="tr-TR" sz="3200" b="1" noProof="1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 descr="C:\Users\ahmet\Desktop\Resim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" y="1177613"/>
            <a:ext cx="6373654" cy="4688794"/>
          </a:xfrm>
          <a:prstGeom prst="rect">
            <a:avLst/>
          </a:prstGeom>
          <a:noFill/>
          <a:ln w="31750" cmpd="sng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517443" y="1957448"/>
            <a:ext cx="2542897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517444" y="3916878"/>
            <a:ext cx="2542897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6472051" y="2357558"/>
            <a:ext cx="2719452" cy="1520133"/>
            <a:chOff x="6590801" y="2238808"/>
            <a:chExt cx="2719452" cy="1520133"/>
          </a:xfrm>
        </p:grpSpPr>
        <p:cxnSp>
          <p:nvCxnSpPr>
            <p:cNvPr id="4" name="Düz Ok Bağlayıcısı 3"/>
            <p:cNvCxnSpPr/>
            <p:nvPr/>
          </p:nvCxnSpPr>
          <p:spPr>
            <a:xfrm>
              <a:off x="7932711" y="3146941"/>
              <a:ext cx="0" cy="61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 flipV="1">
              <a:off x="7920806" y="2238808"/>
              <a:ext cx="0" cy="612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Metin kutusu 12"/>
            <p:cNvSpPr txBox="1"/>
            <p:nvPr/>
          </p:nvSpPr>
          <p:spPr>
            <a:xfrm>
              <a:off x="6590801" y="2777581"/>
              <a:ext cx="2719452" cy="4001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air-bone </a:t>
              </a:r>
              <a:r>
                <a:rPr lang="tr-TR" sz="2000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gap </a:t>
              </a:r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var &lt;70dB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Oval 19"/>
          <p:cNvSpPr>
            <a:spLocks noChangeAspect="1"/>
          </p:cNvSpPr>
          <p:nvPr/>
        </p:nvSpPr>
        <p:spPr>
          <a:xfrm>
            <a:off x="5278327" y="1935378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5980310" y="3877691"/>
            <a:ext cx="468000" cy="46800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15" name="Düz Bağlayıcı 14"/>
          <p:cNvCxnSpPr/>
          <p:nvPr/>
        </p:nvCxnSpPr>
        <p:spPr>
          <a:xfrm>
            <a:off x="973443" y="2826326"/>
            <a:ext cx="5544000" cy="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Metin kutusu 15"/>
          <p:cNvSpPr txBox="1"/>
          <p:nvPr/>
        </p:nvSpPr>
        <p:spPr>
          <a:xfrm>
            <a:off x="6555185" y="2663559"/>
            <a:ext cx="843142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dB Altı</a:t>
            </a:r>
            <a:endParaRPr lang="tr-TR" sz="12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6560328" y="5253972"/>
            <a:ext cx="2542897" cy="27699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12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 4.000 Hz Sonra Ölçülmez</a:t>
            </a:r>
            <a:endParaRPr lang="tr-TR" sz="12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47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0" grpId="0" animBg="1"/>
      <p:bldP spid="21" grpId="0" animBg="1"/>
      <p:bldP spid="16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İLETİM YOLU VE FREKANSLAR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1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bağlı işitme kaybı ‘Sensorinöral Tip’ işitme kaybıdır. </a:t>
            </a:r>
          </a:p>
          <a:p>
            <a:pPr marL="133200"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ve kemik yolu kayıpları hemen hemen çakışıktır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Hava-kemik yolu aralığı (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air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-bone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gap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&lt;10 dB)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fazla 10 Db’dir.</a:t>
            </a:r>
          </a:p>
          <a:p>
            <a:pPr marL="133200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133200">
              <a:spcAft>
                <a:spcPts val="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TARAMA AMAÇLI ODİMETRİDE YAKLAŞIM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1405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SENSORİNÖRAL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TİPİ İŞİTME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KAYBI – SNİK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 descr="C:\Users\ahmet\Desktop\Resim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6" y="1190625"/>
            <a:ext cx="6404627" cy="461962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6636424" y="3105523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Kemik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6654269" y="42338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Hava Yolu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6517201" y="3524683"/>
            <a:ext cx="2719452" cy="685983"/>
            <a:chOff x="6507676" y="2667433"/>
            <a:chExt cx="2719452" cy="685983"/>
          </a:xfrm>
        </p:grpSpPr>
        <p:cxnSp>
          <p:nvCxnSpPr>
            <p:cNvPr id="10" name="Düz Ok Bağlayıcısı 9"/>
            <p:cNvCxnSpPr/>
            <p:nvPr/>
          </p:nvCxnSpPr>
          <p:spPr>
            <a:xfrm>
              <a:off x="7849586" y="3137416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Düz Ok Bağlayıcısı 10"/>
            <p:cNvCxnSpPr/>
            <p:nvPr/>
          </p:nvCxnSpPr>
          <p:spPr>
            <a:xfrm flipV="1">
              <a:off x="7837681" y="2667433"/>
              <a:ext cx="0" cy="216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etin kutusu 11"/>
            <p:cNvSpPr txBox="1"/>
            <p:nvPr/>
          </p:nvSpPr>
          <p:spPr>
            <a:xfrm>
              <a:off x="6507676" y="2777581"/>
              <a:ext cx="2719452" cy="400110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r-TR" sz="20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air-bone </a:t>
              </a:r>
              <a:r>
                <a:rPr lang="tr-TR" sz="2000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gap </a:t>
              </a:r>
              <a:r>
                <a:rPr lang="tr-TR" sz="20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&lt;10dB</a:t>
              </a:r>
              <a:endPara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Dikdörtgen 1"/>
          <p:cNvSpPr/>
          <p:nvPr/>
        </p:nvSpPr>
        <p:spPr>
          <a:xfrm>
            <a:off x="5267325" y="3587236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267324" y="3882541"/>
            <a:ext cx="410561" cy="24765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38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1068443" y="2790701"/>
            <a:ext cx="5544000" cy="0"/>
          </a:xfrm>
          <a:prstGeom prst="line">
            <a:avLst/>
          </a:prstGeom>
          <a:effectLst>
            <a:glow rad="101600">
              <a:schemeClr val="bg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Metin kutusu 16"/>
          <p:cNvSpPr txBox="1"/>
          <p:nvPr/>
        </p:nvSpPr>
        <p:spPr>
          <a:xfrm>
            <a:off x="6642394" y="257877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Kayıp 20 dB Olmalı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6650198" y="5272491"/>
            <a:ext cx="2445316" cy="40011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Hz’de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Çentik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6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 animBg="1"/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AÇIKLAMALAR – 2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Sanayileşmeyle birlikte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oranı 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artmıştır.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BD’de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sanayi sektöründe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çalışanların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%25 kadarının aşırı gürültüye maruz kaldığı tahmin edilmektedir.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Ülkemizde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yapılan çalışmalarda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oranın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ülkemizde de yüksek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olduğunu göstermektedir. 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169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956263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6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 İşitme Kayıpları</a:t>
            </a:r>
          </a:p>
          <a:p>
            <a:pPr marL="36000" algn="ctr"/>
            <a:r>
              <a:rPr lang="tr-TR" sz="48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(Gürültüye Bağlı İşitme Kayıpları)</a:t>
            </a:r>
            <a:endParaRPr lang="tr-TR" sz="48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D:\DOKTOR\2-DRUZ\1. EĞİTİM KURUMU\1. İstanbuluzman\2-RESİMLER\Meslekler\receptionist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62" y="409697"/>
            <a:ext cx="2994561" cy="29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944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114301" y="1195387"/>
            <a:ext cx="8868773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114301" y="1555750"/>
            <a:ext cx="4724400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Şiddetli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sesler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öncelikle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korti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organındaki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dış ve iç tüylü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hücreleri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hasara uğratır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bağlı oluşan,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korti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organındaki bu kalıcı hasarlar;</a:t>
            </a:r>
          </a:p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«SNİK (Algı) Tipi İşitme Kaybına»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neden olur.</a:t>
            </a:r>
          </a:p>
          <a:p>
            <a:pPr algn="ctr">
              <a:spcAft>
                <a:spcPts val="600"/>
              </a:spcAft>
              <a:buClr>
                <a:srgbClr val="292929"/>
              </a:buClr>
              <a:defRPr/>
            </a:pPr>
            <a:endParaRPr lang="tr-TR" sz="24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2" name="Picture 2" descr="C:\Users\Ahmet Yiğitap\Desktop\Resim1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98" y="1574799"/>
            <a:ext cx="4122000" cy="3438000"/>
          </a:xfrm>
          <a:prstGeom prst="rect">
            <a:avLst/>
          </a:prstGeom>
          <a:noFill/>
          <a:ln w="31750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5334000" y="4114799"/>
            <a:ext cx="576000" cy="576000"/>
          </a:xfrm>
          <a:prstGeom prst="ellipse">
            <a:avLst/>
          </a:prstGeom>
          <a:solidFill>
            <a:schemeClr val="bg2">
              <a:lumMod val="60000"/>
              <a:lumOff val="40000"/>
              <a:alpha val="4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634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gray">
          <a:xfrm>
            <a:off x="143087" y="1100663"/>
            <a:ext cx="654417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>
            <a:off x="843352" y="11006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Yüksek ses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sonrası 12-24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saat içinde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 oluşup geri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dönebilir,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gray">
          <a:xfrm>
            <a:off x="143089" y="191028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2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843352" y="191028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Ani gelişen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maruziyetlerde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kaybının olabilmesi için sesin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çok yüksek olması gerekir,</a:t>
            </a:r>
          </a:p>
        </p:txBody>
      </p:sp>
      <p:sp>
        <p:nvSpPr>
          <p:cNvPr id="24" name="Rectangle 55"/>
          <p:cNvSpPr>
            <a:spLocks noChangeArrowheads="1"/>
          </p:cNvSpPr>
          <p:nvPr/>
        </p:nvSpPr>
        <p:spPr bwMode="gray">
          <a:xfrm>
            <a:off x="143089" y="271991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3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843352" y="271991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Bazı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durumlarda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yoğun uyarı sesleri, bazılarında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ise tek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patlama ile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 meydana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gelebilir,</a:t>
            </a:r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gray">
          <a:xfrm>
            <a:off x="143089" y="352953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4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843352" y="352953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Çok yüksek  gürültüye kısa bir süre maruz kalan kişilerde geçici algı tipi işitme kaybı görülebilir. Bu etkilenme uzun sürer ise işitme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kaybı kalıcı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olur,</a:t>
            </a:r>
          </a:p>
        </p:txBody>
      </p:sp>
      <p:sp>
        <p:nvSpPr>
          <p:cNvPr id="37" name="Rectangle 55"/>
          <p:cNvSpPr>
            <a:spLocks noChangeArrowheads="1"/>
          </p:cNvSpPr>
          <p:nvPr/>
        </p:nvSpPr>
        <p:spPr bwMode="gray">
          <a:xfrm>
            <a:off x="143089" y="433916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5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gray">
          <a:xfrm>
            <a:off x="843352" y="43391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sv-SE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çok hasar stereosilyalı iç hücreler ve dış sıra hücrelerde meydana </a:t>
            </a:r>
            <a:r>
              <a:rPr lang="sv-SE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organ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ayrıca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vasküler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kimyasal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metabolik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değişikliklere de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duyarlıdır) </a:t>
            </a:r>
            <a:r>
              <a:rPr lang="sv-SE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sv-SE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gray">
          <a:xfrm>
            <a:off x="143798" y="5136605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6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gray">
          <a:xfrm>
            <a:off x="865327" y="5136605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nn-NO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Yüksek frekanslı sesler düşük frekanslı seslerden daha zararlıdır. Ani sesler daha zararlıdır. Kulağın kendini korumasına imkan vermezler,</a:t>
            </a:r>
          </a:p>
        </p:txBody>
      </p:sp>
    </p:spTree>
    <p:extLst>
      <p:ext uri="{BB962C8B-B14F-4D97-AF65-F5344CB8AC3E}">
        <p14:creationId xmlns:p14="http://schemas.microsoft.com/office/powerpoint/2010/main" val="623266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gray">
          <a:xfrm>
            <a:off x="143087" y="1100663"/>
            <a:ext cx="654417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7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>
            <a:off x="843352" y="11006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ortamlarda çalışanlarda her iki kulakta işitme kaybı aynıdır. Yani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her iki kulaktaki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eşik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düzeyleri simetriktir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gray">
          <a:xfrm>
            <a:off x="143089" y="191028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8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843352" y="191028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Gürültünün zararlı etkileri zamanla birikir ve yıllar geçtikçe 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artar. Ancak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işitme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kaybının önemli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bir kısmı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ilk 5-10 yıl içinde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gelişir,</a:t>
            </a:r>
            <a:endParaRPr lang="tr-TR" sz="20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55"/>
          <p:cNvSpPr>
            <a:spLocks noChangeArrowheads="1"/>
          </p:cNvSpPr>
          <p:nvPr/>
        </p:nvSpPr>
        <p:spPr bwMode="gray">
          <a:xfrm>
            <a:off x="143089" y="271991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9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843352" y="271991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maruziyet sonlandığında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işitme kaybı </a:t>
            </a:r>
            <a:r>
              <a:rPr lang="tr-TR" sz="20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stabilleşir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(ilerlemez),</a:t>
            </a:r>
            <a:endParaRPr lang="tr-TR" sz="2000" b="1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gray">
          <a:xfrm>
            <a:off x="143089" y="352953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10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843352" y="352953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GBİK çoğunlukla </a:t>
            </a:r>
            <a:r>
              <a:rPr lang="tr-TR" sz="20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tinnitusla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birliktelik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gösterir.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Tinnitusun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olmaması işitme kaybının gürültü ile ilgili olmadığını düşündürmelidir,</a:t>
            </a:r>
          </a:p>
        </p:txBody>
      </p:sp>
      <p:sp>
        <p:nvSpPr>
          <p:cNvPr id="37" name="Rectangle 55"/>
          <p:cNvSpPr>
            <a:spLocks noChangeArrowheads="1"/>
          </p:cNvSpPr>
          <p:nvPr/>
        </p:nvSpPr>
        <p:spPr bwMode="gray">
          <a:xfrm>
            <a:off x="143089" y="433916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11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gray">
          <a:xfrm>
            <a:off x="843352" y="43391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İnsanların %20’si gürültüye karşı aşırı duyarlıdırlar. Kadınlar yüksek frekanslı seslerden erkeklerden daha çok etkilenirler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59" name="Rectangle 55"/>
          <p:cNvSpPr>
            <a:spLocks noChangeArrowheads="1"/>
          </p:cNvSpPr>
          <p:nvPr/>
        </p:nvSpPr>
        <p:spPr bwMode="gray">
          <a:xfrm>
            <a:off x="143798" y="5136605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12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gray">
          <a:xfrm>
            <a:off x="865327" y="5136605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fonksiyonu 40 yaşından sonra daha çabuk bozulabilir,</a:t>
            </a:r>
          </a:p>
        </p:txBody>
      </p:sp>
    </p:spTree>
    <p:extLst>
      <p:ext uri="{BB962C8B-B14F-4D97-AF65-F5344CB8AC3E}">
        <p14:creationId xmlns:p14="http://schemas.microsoft.com/office/powerpoint/2010/main" val="989888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gray">
          <a:xfrm>
            <a:off x="143087" y="1100663"/>
            <a:ext cx="654417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13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>
            <a:off x="843352" y="11006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İç kulağın daha önce geçirdiği hastalıklar; kulak iltihabı ve travmalar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etkilenimi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arttırır,</a:t>
            </a: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gray">
          <a:xfrm>
            <a:off x="143089" y="191028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14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843352" y="191028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Daha önce gürültülü bir ortamda bulunmak işitme kaybını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hızlandırır,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55"/>
          <p:cNvSpPr>
            <a:spLocks noChangeArrowheads="1"/>
          </p:cNvSpPr>
          <p:nvPr/>
        </p:nvSpPr>
        <p:spPr bwMode="gray">
          <a:xfrm>
            <a:off x="143089" y="271991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15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843352" y="271991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çok çevredeki gürültüler nedeniyle konuşmaların anlaşılamamasından yakınılır. Sesli harfler sessiz harflerden daha iyi işitilir. </a:t>
            </a:r>
          </a:p>
        </p:txBody>
      </p:sp>
      <p:sp>
        <p:nvSpPr>
          <p:cNvPr id="4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</p:spTree>
    <p:extLst>
      <p:ext uri="{BB962C8B-B14F-4D97-AF65-F5344CB8AC3E}">
        <p14:creationId xmlns:p14="http://schemas.microsoft.com/office/powerpoint/2010/main" val="4261744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ETKİLENEN FREKANS ARALIĞI (92 dBA)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Nesne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69670"/>
              </p:ext>
            </p:extLst>
          </p:nvPr>
        </p:nvGraphicFramePr>
        <p:xfrm>
          <a:off x="266700" y="1152525"/>
          <a:ext cx="86868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1" name="Çizelge" r:id="rId4" imgW="8734478" imgH="5610330" progId="MSGraph.Chart.8">
                  <p:embed/>
                </p:oleObj>
              </mc:Choice>
              <mc:Fallback>
                <p:oleObj name="Çizelge" r:id="rId4" imgW="8734478" imgH="5610330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152525"/>
                        <a:ext cx="8686800" cy="464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etin kutusu 7"/>
          <p:cNvSpPr txBox="1"/>
          <p:nvPr/>
        </p:nvSpPr>
        <p:spPr>
          <a:xfrm>
            <a:off x="1567055" y="5401163"/>
            <a:ext cx="703471" cy="368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2622262" y="5401157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677468" y="5389735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4723644" y="5401151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Metin kutusu 12"/>
          <p:cNvSpPr txBox="1"/>
          <p:nvPr/>
        </p:nvSpPr>
        <p:spPr>
          <a:xfrm>
            <a:off x="5778851" y="5420204"/>
            <a:ext cx="703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6844719" y="5401147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7899926" y="5401149"/>
            <a:ext cx="703471" cy="36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8000</a:t>
            </a:r>
            <a:endParaRPr lang="tr-TR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6" name="Grup 15"/>
          <p:cNvGrpSpPr/>
          <p:nvPr/>
        </p:nvGrpSpPr>
        <p:grpSpPr>
          <a:xfrm>
            <a:off x="5857875" y="2343150"/>
            <a:ext cx="542925" cy="3394356"/>
            <a:chOff x="5857875" y="2343150"/>
            <a:chExt cx="542925" cy="3394356"/>
          </a:xfrm>
        </p:grpSpPr>
        <p:sp>
          <p:nvSpPr>
            <p:cNvPr id="17" name="Dikdörtgen 16"/>
            <p:cNvSpPr/>
            <p:nvPr/>
          </p:nvSpPr>
          <p:spPr>
            <a:xfrm>
              <a:off x="6019800" y="2343150"/>
              <a:ext cx="228600" cy="3077063"/>
            </a:xfrm>
            <a:prstGeom prst="rect">
              <a:avLst/>
            </a:prstGeom>
            <a:noFill/>
            <a:ln w="31750">
              <a:solidFill>
                <a:schemeClr val="bg1">
                  <a:lumMod val="85000"/>
                </a:schemeClr>
              </a:solidFill>
            </a:ln>
            <a:effectLst>
              <a:innerShdw blurRad="114300">
                <a:schemeClr val="bg2">
                  <a:lumMod val="60000"/>
                  <a:lumOff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  <p:sp>
          <p:nvSpPr>
            <p:cNvPr id="18" name="Dikdörtgen 17"/>
            <p:cNvSpPr/>
            <p:nvPr/>
          </p:nvSpPr>
          <p:spPr>
            <a:xfrm>
              <a:off x="5857875" y="5429738"/>
              <a:ext cx="542925" cy="3077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287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3348037"/>
            <a:ext cx="8782476" cy="215023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Akut İşitme Kaybı</a:t>
            </a:r>
          </a:p>
          <a:p>
            <a:pPr algn="ctr">
              <a:spcBef>
                <a:spcPts val="0"/>
              </a:spcBef>
            </a:pPr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(Akustik Travma-Sarsıntı)</a:t>
            </a:r>
          </a:p>
        </p:txBody>
      </p:sp>
      <p:pic>
        <p:nvPicPr>
          <p:cNvPr id="22530" name="Picture 2" descr="C:\Users\Ahmet Yiğitap\Desktop\Check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43" y="114497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09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AKUT İŞİTME KAYBI (AKUSTİK TRAVMA)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Akustik travma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120dBA’den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daha yüksek şiddet düzeyindeki sese, kısa bir süre içinde maruz kalma sonucunda meydana gelir. 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şiddetli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gürültüye (patlama gibi),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ısa süren bir maruziyet sonucu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gelişen, ani ve genellikle ağrılı işitme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kaybıdır.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Korti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Organı tahrip olur. Kulak zarı (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timpanik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zar yırtılır)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orta kulakta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iletim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komponentinde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hasar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oluşabilir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İşitme kaybıyla birlikte 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vertigo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gelebilir.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9" name="Grup 18"/>
          <p:cNvGrpSpPr/>
          <p:nvPr/>
        </p:nvGrpSpPr>
        <p:grpSpPr>
          <a:xfrm>
            <a:off x="2663361" y="5451679"/>
            <a:ext cx="6162416" cy="663371"/>
            <a:chOff x="2644311" y="5451679"/>
            <a:chExt cx="6162416" cy="663371"/>
          </a:xfrm>
        </p:grpSpPr>
        <p:grpSp>
          <p:nvGrpSpPr>
            <p:cNvPr id="20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22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35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6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31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33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4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pic>
            <p:nvPicPr>
              <p:cNvPr id="32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solidFill>
                    <a:srgbClr val="000000"/>
                  </a:solidFill>
                  <a:latin typeface="Cambria" pitchFamily="18" charset="0"/>
                </a:rPr>
                <a:t>Ezberlenmeli </a:t>
              </a:r>
              <a:endParaRPr lang="tr-TR" sz="1000" b="1" dirty="0" smtClean="0">
                <a:solidFill>
                  <a:srgbClr val="000000"/>
                </a:solidFill>
                <a:latin typeface="Cambria" pitchFamily="18" charset="0"/>
              </a:endParaRPr>
            </a:p>
          </p:txBody>
        </p:sp>
      </p:grpSp>
      <p:pic>
        <p:nvPicPr>
          <p:cNvPr id="38" name="Picture 2" descr="http://militaryaudiology.org/site/wp-content/downloads/boom_ouc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7" y="5084110"/>
            <a:ext cx="2350373" cy="1773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45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3348037"/>
            <a:ext cx="8782476" cy="184147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Geçici/Kalıcı İşitme Kaybı</a:t>
            </a:r>
          </a:p>
          <a:p>
            <a:pPr algn="ctr">
              <a:spcBef>
                <a:spcPts val="0"/>
              </a:spcBef>
            </a:pPr>
            <a:r>
              <a:rPr lang="tr-TR" sz="54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«Kronik İşitme Kayıpları»</a:t>
            </a:r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	</a:t>
            </a:r>
          </a:p>
        </p:txBody>
      </p:sp>
      <p:pic>
        <p:nvPicPr>
          <p:cNvPr id="23554" name="Picture 2" descr="D:\DOKTOR\2-DRUZ\1. EĞİTİM KURUMU\1. İstanbuluzman\2-RESİMLER\Oklar-Yönler\interact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62" y="878775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713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</a:t>
            </a:r>
            <a:endParaRPr lang="de-DE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Kronik işitme kaybı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90dBA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üzerindeki gürültüye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uzun süre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kalma sonucunda ortaya çıkar.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Klinik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olarak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kronik gürültünün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meydana getirdiği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kayıpları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 grupta toplanır.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Geçici Eşik Yükselmesi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Temporary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Threshold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Shift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tr-TR" sz="16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TTS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Sürekli Eşik Yükselmesi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Permenant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Threshold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Shift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tr-TR" sz="16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PTS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Belirtisiz Eşik Yükselmesi 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Asymptomatic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Threshold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16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Shift</a:t>
            </a:r>
            <a:r>
              <a:rPr lang="tr-TR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-ATS)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GÜRÜLTÜYE BAĞLI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KAYIPLARI - GİBİK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57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AÇIKLAMALAR – 3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Kentlerdeki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nüfus yoğunluğunun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artması ile birlikte,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trafik ve inşaat gürültüleri gibi mesleki çalışma alanları dışındaki zararlı çevre gürültülerine maruz kalan kişi sayısı da artmaktadır.</a:t>
            </a: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Günümüzde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kirliliği önemli bir çevre sorunu olmaya devam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etmekte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çok kaynaktan gelen değişik şiddetteki gürültü iç kulak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sağlığı için tehdit oluşturmaktadır.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94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42102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en-U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Geçici Eşik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Yüksel</a:t>
            </a:r>
            <a:r>
              <a:rPr lang="en-US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mesi (</a:t>
            </a:r>
            <a:r>
              <a:rPr lang="en-US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Temporary Threshold Shift-TTS) 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8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Gürültünün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belli bir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sürede ve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belirli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şiddette kişiyi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etkilemesinin ilk sonucu işitme eşiğinin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yükselmesidir.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Eğer kişiyi gürültü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yeterli şiddet ve sürede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etkilememiş ise, o zaman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eşiğindeki değişim giderek normale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iner.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olaya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geçici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eşik kayması-yükselmesi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4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42102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GEÇİCİ EŞİK DÜŞMESİ (Temporary Threshold Shift-TTS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şiddette gürültüye belli bir süre maruz kalanlarda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olur.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Gürültünün süresiyle orantılı olarak dakikalar içinde geri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dönebileceği gibi,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saatlerce veya günlerce de uzayabilir.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Eşik yükselmesi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iyi işitilen, özellikle 3000-6000 Hz’i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içeren orta f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rekanslarda belirginleşir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 Ses ne kadar şiddetli ise kayıp o oranda artar. K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linikte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 çentiği denilen görüntü oluşur.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tr-TR" sz="8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Tinnitus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b="1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diplakuzi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(bir kulakla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tek sesi iki ayrı ses şeklinde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algılama) gibi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semptomları görülür.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45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GEÇİCİ EŞİK DÜŞMESİ (Temporary Threshold </a:t>
            </a:r>
            <a:r>
              <a:rPr lang="en-US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Shift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)</a:t>
            </a:r>
            <a:endParaRPr lang="en-US" sz="32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5" descr="2749_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95" y="1171609"/>
            <a:ext cx="6781081" cy="50035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143501" y="2305050"/>
            <a:ext cx="781050" cy="1368340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16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42102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GEÇİCİ İŞİTME KAYIPLARI VE İYİLEŞME SÜRELERİ</a:t>
            </a: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Geçici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kaybında maruziyetin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yaklaşık 10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katı süre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dinlenme ile iyileşme sağlanmaktadır.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GÜRÜLTÜYE BAĞLI İŞİTME </a:t>
            </a: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KAYIPLARI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9" y="2673990"/>
            <a:ext cx="608647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94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42102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KALICI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EŞİK DÜŞMESİ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(Permenant 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Threshold </a:t>
            </a: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Shift-PTS</a:t>
            </a:r>
            <a:r>
              <a:rPr lang="tr-TR" sz="2000" b="1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 </a:t>
            </a:r>
            <a:endParaRPr lang="tr-TR" sz="2000" b="1" noProof="1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Gürültüye maruz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kalma uzun süre devam ederse, bir süre sonra kaybolan işitme istirahatle de normale dönmez. </a:t>
            </a:r>
            <a:endParaRPr lang="tr-TR" sz="20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Buna </a:t>
            </a:r>
            <a:r>
              <a:rPr lang="tr-T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sürekli işitme </a:t>
            </a:r>
            <a:r>
              <a:rPr lang="tr-TR" sz="20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kaybı-kalıcı eşik kayması-yükselmesi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verilir.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kayıp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additiftir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(katma etkilidir),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yani sese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 kadar uzarsa, işitme kaybı da o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oranda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artar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1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3656795"/>
            <a:ext cx="8782476" cy="1841479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ts val="0"/>
              </a:spcBef>
            </a:pPr>
            <a:r>
              <a:rPr lang="tr-TR" sz="60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Klinik – Ölçüler</a:t>
            </a:r>
          </a:p>
        </p:txBody>
      </p:sp>
      <p:pic>
        <p:nvPicPr>
          <p:cNvPr id="27652" name="Picture 4" descr="D:\DOKTOR\2-DRUZ\1. EĞİTİM KURUMU\1. İstanbuluzman\2-RESİMLER\Oklar-Yönler\Down SH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70" y="1521031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08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GÜRÜLTÜNÜN KRONİK ETKİLERİ / 1. DÖNEM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Çalışmanın ilk gününden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birinci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ayın sonuna kadarki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dönemdir.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 sıkıntılı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dönemdir,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Kulakta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çınlama, dolgunluk hissi, baş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ağrısı-dönmesi, yorgunluk görülür,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İlk iş günü akşamı birkaç saat süren yorgunluktan sonra kulak yeniden duymaya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başlar,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Birinci ay sonunda yorgunluk devreleri gittikçe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uzar,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6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GÜRÜLTÜNÜN KRONİK ETKİLERİ / 2. DÖNEM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İlk 1-2 ay içinde ortaya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çıkar,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Kulak çınlaması aralıklı olarak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oluşur,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Öznel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(sübjektif) yakınmalar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kalkar,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dönemde iletişimle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ilişkili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sorunlar olmaz,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dönem gürültü şiddetine ve bireysel yatkınlığa göre yıllarca 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sürebilir,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Odyometrik olarak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 Hz frekanslarda hafif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derecede işitme kaybı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olabilir,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41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GÜRÜLTÜNÜN KRONİK ETKİLERİ / 3. DÖNEM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Bir önceki dönemin aylarca uzamasıyla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olur,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 normal işitmediğini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fark eder,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4000 Hz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frekanslarda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işitme kaybı 80- 85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desibele ulaşır,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60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Kişi radyo ve TV sesini fazla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açar,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telefonla görüşmede sıkıntı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yaşar,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040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GÜRÜLTÜNÜN KRONİK ETKİLERİ / 4. DÖNEM 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 </a:t>
            </a:r>
            <a:endParaRPr lang="tr-TR" sz="8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2-15 yıl içinde ortaya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çıkar,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80 dB dolayında bir kayıp,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uğultu ve çınlama vardır, 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457200" indent="-288000">
              <a:spcAft>
                <a:spcPts val="0"/>
              </a:spcAft>
              <a:buClr>
                <a:srgbClr val="292929"/>
              </a:buClr>
              <a:buFont typeface="+mj-lt"/>
              <a:buAutoNum type="arabicPeriod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kaybı konuşma frekanslarını da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tutmuştur,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7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TANIMLAR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İşitmeyi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inceleyen bilim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dalına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Odioloji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denir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Meslek Yüksek Okulu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tr-TR" sz="2000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dyometri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bölümünden mezun teknikerlere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Odiometrist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Lisans üstü programlarla bu alanda yetişmiş kişilere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Odiolog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Odyometrik değerlendirmeler sonucunda elde edilen verilerin grafiğine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Odiogram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denir.</a:t>
            </a:r>
          </a:p>
          <a:p>
            <a:pPr marL="342900" indent="-342900">
              <a:spcAft>
                <a:spcPts val="120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İşitme ölçümünde kullanılan cihazlara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Odiometre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denir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ORGANI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45"/>
          <p:cNvSpPr txBox="1">
            <a:spLocks noChangeArrowheads="1"/>
          </p:cNvSpPr>
          <p:nvPr/>
        </p:nvSpPr>
        <p:spPr bwMode="auto">
          <a:xfrm>
            <a:off x="779025" y="2200915"/>
            <a:ext cx="5506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1688">
              <a:spcBef>
                <a:spcPct val="20000"/>
              </a:spcBef>
            </a:pPr>
            <a:r>
              <a:rPr lang="tr-TR" sz="1400" b="1" i="1" noProof="1" smtClean="0">
                <a:solidFill>
                  <a:srgbClr val="333333"/>
                </a:solidFill>
                <a:latin typeface="Cambria" pitchFamily="18" charset="0"/>
              </a:rPr>
              <a:t>Tanım</a:t>
            </a:r>
            <a:endParaRPr lang="de-DE" sz="1400" b="1" i="1" noProof="1">
              <a:solidFill>
                <a:srgbClr val="333333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989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7200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 Ayırıcı Tanı</a:t>
            </a:r>
            <a:endParaRPr lang="tr-TR" sz="7200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12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AYIRICI TANI</a:t>
            </a:r>
            <a:endParaRPr lang="tr-TR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Özellikle işitme kaybının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asimetrik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 olması durumunda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MR incelemeleri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ile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ayırıcı tanıya gidilmelidir.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İncelemeler </a:t>
            </a:r>
            <a:r>
              <a:rPr lang="tr-TR" sz="2000" i="1" dirty="0">
                <a:latin typeface="Calibri" pitchFamily="34" charset="0"/>
                <a:cs typeface="Calibri" pitchFamily="34" charset="0"/>
              </a:rPr>
              <a:t>sonucunda gürültüye maruz kalma bulgularına ek olarak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başka patolojiler de saptanır ise, işitme kaybını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oluşturan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etken veya etkenlerin </a:t>
            </a:r>
            <a:r>
              <a:rPr lang="tr-TR" sz="2000" b="1" i="1" dirty="0" err="1">
                <a:latin typeface="Calibri" pitchFamily="34" charset="0"/>
                <a:cs typeface="Calibri" pitchFamily="34" charset="0"/>
              </a:rPr>
              <a:t>etyolojide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 ne ölçüde sorumlu olduklarını belirleyebilmek güçleşebilir.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1200"/>
              </a:spcAft>
              <a:buClr>
                <a:srgbClr val="292929"/>
              </a:buClr>
              <a:defRPr/>
            </a:pPr>
            <a:r>
              <a:rPr lang="tr-TR" sz="2000" i="1" dirty="0">
                <a:latin typeface="Calibri" pitchFamily="34" charset="0"/>
                <a:cs typeface="Calibri" pitchFamily="34" charset="0"/>
              </a:rPr>
              <a:t>	</a:t>
            </a: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KAYIPLARINDA AYIRICI TANI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53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/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AYIRICI TANI</a:t>
            </a:r>
            <a:endParaRPr lang="tr-TR" sz="20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latin typeface="Calibri" pitchFamily="34" charset="0"/>
              <a:cs typeface="Calibri" pitchFamily="34" charset="0"/>
            </a:endParaRP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Benzer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odiogramların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 görüldüğü durumlar;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Kafa travmaları, 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Genetik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konjenital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veya </a:t>
            </a:r>
            <a:r>
              <a:rPr lang="tr-TR" sz="2000" i="1" dirty="0" err="1" smtClean="0">
                <a:latin typeface="Calibri" pitchFamily="34" charset="0"/>
                <a:cs typeface="Calibri" pitchFamily="34" charset="0"/>
              </a:rPr>
              <a:t>postnatal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koklear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 anomaliler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 smtClean="0">
                <a:latin typeface="Calibri" pitchFamily="34" charset="0"/>
                <a:cs typeface="Calibri" pitchFamily="34" charset="0"/>
              </a:rPr>
              <a:t>Nongenetik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edinilmiş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koklear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 patolojiler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252000" indent="-2520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İlaç veya kimyasal maddelerle gelişen </a:t>
            </a:r>
            <a:r>
              <a:rPr lang="tr-TR" sz="2000" b="1" i="1" dirty="0" err="1" smtClean="0">
                <a:latin typeface="Calibri" pitchFamily="34" charset="0"/>
                <a:cs typeface="Calibri" pitchFamily="34" charset="0"/>
              </a:rPr>
              <a:t>ototoksitite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,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/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/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KAYIPLARINDA AYIRICI TANI</a:t>
            </a:r>
            <a:endParaRPr lang="en-GB" sz="3200" b="1" dirty="0" smtClean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28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Kaybında</a:t>
            </a:r>
          </a:p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Tedavi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657" y="380999"/>
            <a:ext cx="159571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192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en-GB" sz="2000" b="1">
              <a:solidFill>
                <a:srgbClr val="00000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55"/>
          <p:cNvSpPr>
            <a:spLocks noChangeArrowheads="1"/>
          </p:cNvSpPr>
          <p:nvPr/>
        </p:nvSpPr>
        <p:spPr bwMode="gray">
          <a:xfrm>
            <a:off x="143087" y="1100663"/>
            <a:ext cx="654417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1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gray">
          <a:xfrm>
            <a:off x="843352" y="11006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İşçinin bilgilendirilmesi;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hekim veya uygun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nitelikli diğer bir kişi tarafından işçi kendisi ile ilgili sonuçlar hakkında bilgilendirilmeli,</a:t>
            </a:r>
          </a:p>
        </p:txBody>
      </p:sp>
      <p:sp>
        <p:nvSpPr>
          <p:cNvPr id="20" name="Rectangle 55"/>
          <p:cNvSpPr>
            <a:spLocks noChangeArrowheads="1"/>
          </p:cNvSpPr>
          <p:nvPr/>
        </p:nvSpPr>
        <p:spPr bwMode="gray">
          <a:xfrm>
            <a:off x="143089" y="191028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2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gray">
          <a:xfrm>
            <a:off x="843352" y="191028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 </a:t>
            </a:r>
            <a:r>
              <a:rPr lang="tr-TR" sz="2000" b="1" i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maruziyeti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sonlandırılmalı (iş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değiştirme, rotasyonla çalıştırma vb.),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55"/>
          <p:cNvSpPr>
            <a:spLocks noChangeArrowheads="1"/>
          </p:cNvSpPr>
          <p:nvPr/>
        </p:nvSpPr>
        <p:spPr bwMode="gray">
          <a:xfrm>
            <a:off x="143089" y="271991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3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gray">
          <a:xfrm>
            <a:off x="843352" y="271991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Yapılan risk değerlendirmesi gözden geçirilmeli,</a:t>
            </a:r>
          </a:p>
        </p:txBody>
      </p:sp>
      <p:sp>
        <p:nvSpPr>
          <p:cNvPr id="28" name="Rectangle 55"/>
          <p:cNvSpPr>
            <a:spLocks noChangeArrowheads="1"/>
          </p:cNvSpPr>
          <p:nvPr/>
        </p:nvSpPr>
        <p:spPr bwMode="gray">
          <a:xfrm>
            <a:off x="143089" y="3529538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4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gray">
          <a:xfrm>
            <a:off x="843352" y="3529538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Riskleri önlemek veya azaltmak için alınan önlemler gözden geçirilmeli.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Çalışanlara gürültünün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zararları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ile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korunma hakkında eğitim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verilmeli,</a:t>
            </a: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55"/>
          <p:cNvSpPr>
            <a:spLocks noChangeArrowheads="1"/>
          </p:cNvSpPr>
          <p:nvPr/>
        </p:nvSpPr>
        <p:spPr bwMode="gray">
          <a:xfrm>
            <a:off x="143089" y="4339163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5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gray">
          <a:xfrm>
            <a:off x="843352" y="4339163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sv-SE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Düzenli bir sağlık gözetimi uygulanmalı; Benzer biçimde maruz kalan işçilerin sağlık durumunun gözden geçirilmeli,</a:t>
            </a:r>
          </a:p>
        </p:txBody>
      </p:sp>
      <p:sp>
        <p:nvSpPr>
          <p:cNvPr id="41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sz="3200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GBİK’DA İŞVEREN SORUMLULUĞU - ÖNERİLER</a:t>
            </a:r>
            <a:endParaRPr lang="en-GB" sz="3200" dirty="0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2" name="Grup 41"/>
          <p:cNvGrpSpPr/>
          <p:nvPr/>
        </p:nvGrpSpPr>
        <p:grpSpPr>
          <a:xfrm>
            <a:off x="231797" y="5885030"/>
            <a:ext cx="6162416" cy="663371"/>
            <a:chOff x="2644311" y="5451679"/>
            <a:chExt cx="6162416" cy="663371"/>
          </a:xfrm>
        </p:grpSpPr>
        <p:grpSp>
          <p:nvGrpSpPr>
            <p:cNvPr id="43" name="Group 51"/>
            <p:cNvGrpSpPr>
              <a:grpSpLocks/>
            </p:cNvGrpSpPr>
            <p:nvPr/>
          </p:nvGrpSpPr>
          <p:grpSpPr bwMode="auto">
            <a:xfrm>
              <a:off x="2644311" y="5451679"/>
              <a:ext cx="648968" cy="663371"/>
              <a:chOff x="1868" y="1082"/>
              <a:chExt cx="1942" cy="1942"/>
            </a:xfrm>
          </p:grpSpPr>
          <p:sp>
            <p:nvSpPr>
              <p:cNvPr id="45" name="Freeform 52"/>
              <p:cNvSpPr>
                <a:spLocks noChangeAspect="1"/>
              </p:cNvSpPr>
              <p:nvPr/>
            </p:nvSpPr>
            <p:spPr bwMode="gray">
              <a:xfrm>
                <a:off x="1868" y="1082"/>
                <a:ext cx="1942" cy="1942"/>
              </a:xfrm>
              <a:custGeom>
                <a:avLst/>
                <a:gdLst>
                  <a:gd name="T0" fmla="*/ 1849 w 1675"/>
                  <a:gd name="T1" fmla="*/ 6343 h 1675"/>
                  <a:gd name="T2" fmla="*/ 0 w 1675"/>
                  <a:gd name="T3" fmla="*/ 4480 h 1675"/>
                  <a:gd name="T4" fmla="*/ 0 w 1675"/>
                  <a:gd name="T5" fmla="*/ 1849 h 1675"/>
                  <a:gd name="T6" fmla="*/ 1849 w 1675"/>
                  <a:gd name="T7" fmla="*/ 0 h 1675"/>
                  <a:gd name="T8" fmla="*/ 4481 w 1675"/>
                  <a:gd name="T9" fmla="*/ 0 h 1675"/>
                  <a:gd name="T10" fmla="*/ 6343 w 1675"/>
                  <a:gd name="T11" fmla="*/ 1849 h 1675"/>
                  <a:gd name="T12" fmla="*/ 6343 w 1675"/>
                  <a:gd name="T13" fmla="*/ 4480 h 1675"/>
                  <a:gd name="T14" fmla="*/ 4481 w 1675"/>
                  <a:gd name="T15" fmla="*/ 6343 h 1675"/>
                  <a:gd name="T16" fmla="*/ 1849 w 1675"/>
                  <a:gd name="T17" fmla="*/ 6343 h 16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75"/>
                  <a:gd name="T28" fmla="*/ 0 h 1675"/>
                  <a:gd name="T29" fmla="*/ 1675 w 1675"/>
                  <a:gd name="T30" fmla="*/ 1675 h 167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75" h="1675">
                    <a:moveTo>
                      <a:pt x="489" y="1675"/>
                    </a:moveTo>
                    <a:lnTo>
                      <a:pt x="0" y="1183"/>
                    </a:lnTo>
                    <a:lnTo>
                      <a:pt x="0" y="489"/>
                    </a:lnTo>
                    <a:lnTo>
                      <a:pt x="489" y="0"/>
                    </a:lnTo>
                    <a:lnTo>
                      <a:pt x="1184" y="0"/>
                    </a:lnTo>
                    <a:lnTo>
                      <a:pt x="1675" y="489"/>
                    </a:lnTo>
                    <a:lnTo>
                      <a:pt x="1675" y="1183"/>
                    </a:lnTo>
                    <a:lnTo>
                      <a:pt x="1184" y="1675"/>
                    </a:lnTo>
                    <a:lnTo>
                      <a:pt x="489" y="167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53"/>
              <p:cNvSpPr>
                <a:spLocks noChangeAspect="1"/>
              </p:cNvSpPr>
              <p:nvPr/>
            </p:nvSpPr>
            <p:spPr bwMode="gray">
              <a:xfrm>
                <a:off x="1914" y="1128"/>
                <a:ext cx="1850" cy="1850"/>
              </a:xfrm>
              <a:custGeom>
                <a:avLst/>
                <a:gdLst>
                  <a:gd name="T0" fmla="*/ 1780 w 1595"/>
                  <a:gd name="T1" fmla="*/ 6060 h 1595"/>
                  <a:gd name="T2" fmla="*/ 0 w 1595"/>
                  <a:gd name="T3" fmla="*/ 4281 h 1595"/>
                  <a:gd name="T4" fmla="*/ 0 w 1595"/>
                  <a:gd name="T5" fmla="*/ 1780 h 1595"/>
                  <a:gd name="T6" fmla="*/ 1780 w 1595"/>
                  <a:gd name="T7" fmla="*/ 0 h 1595"/>
                  <a:gd name="T8" fmla="*/ 4281 w 1595"/>
                  <a:gd name="T9" fmla="*/ 0 h 1595"/>
                  <a:gd name="T10" fmla="*/ 6060 w 1595"/>
                  <a:gd name="T11" fmla="*/ 1780 h 1595"/>
                  <a:gd name="T12" fmla="*/ 6060 w 1595"/>
                  <a:gd name="T13" fmla="*/ 4281 h 1595"/>
                  <a:gd name="T14" fmla="*/ 4281 w 1595"/>
                  <a:gd name="T15" fmla="*/ 6060 h 1595"/>
                  <a:gd name="T16" fmla="*/ 1780 w 1595"/>
                  <a:gd name="T17" fmla="*/ 6060 h 1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95"/>
                  <a:gd name="T28" fmla="*/ 0 h 1595"/>
                  <a:gd name="T29" fmla="*/ 1595 w 1595"/>
                  <a:gd name="T30" fmla="*/ 1595 h 15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95" h="1595">
                    <a:moveTo>
                      <a:pt x="468" y="1595"/>
                    </a:moveTo>
                    <a:lnTo>
                      <a:pt x="0" y="1127"/>
                    </a:lnTo>
                    <a:lnTo>
                      <a:pt x="0" y="468"/>
                    </a:lnTo>
                    <a:lnTo>
                      <a:pt x="468" y="0"/>
                    </a:lnTo>
                    <a:lnTo>
                      <a:pt x="1127" y="0"/>
                    </a:lnTo>
                    <a:lnTo>
                      <a:pt x="1595" y="468"/>
                    </a:lnTo>
                    <a:lnTo>
                      <a:pt x="1595" y="1127"/>
                    </a:lnTo>
                    <a:lnTo>
                      <a:pt x="1127" y="1595"/>
                    </a:lnTo>
                    <a:lnTo>
                      <a:pt x="468" y="159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60000"/>
                  </a:gs>
                  <a:gs pos="100000">
                    <a:srgbClr val="8A0000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54"/>
              <p:cNvSpPr>
                <a:spLocks noChangeAspect="1"/>
              </p:cNvSpPr>
              <p:nvPr/>
            </p:nvSpPr>
            <p:spPr bwMode="gray">
              <a:xfrm>
                <a:off x="2434" y="1717"/>
                <a:ext cx="334" cy="642"/>
              </a:xfrm>
              <a:custGeom>
                <a:avLst/>
                <a:gdLst>
                  <a:gd name="T0" fmla="*/ 411 w 288"/>
                  <a:gd name="T1" fmla="*/ 2119 h 553"/>
                  <a:gd name="T2" fmla="*/ 411 w 288"/>
                  <a:gd name="T3" fmla="*/ 283 h 553"/>
                  <a:gd name="T4" fmla="*/ 0 w 288"/>
                  <a:gd name="T5" fmla="*/ 283 h 553"/>
                  <a:gd name="T6" fmla="*/ 0 w 288"/>
                  <a:gd name="T7" fmla="*/ 0 h 553"/>
                  <a:gd name="T8" fmla="*/ 1092 w 288"/>
                  <a:gd name="T9" fmla="*/ 0 h 553"/>
                  <a:gd name="T10" fmla="*/ 1092 w 288"/>
                  <a:gd name="T11" fmla="*/ 283 h 553"/>
                  <a:gd name="T12" fmla="*/ 691 w 288"/>
                  <a:gd name="T13" fmla="*/ 283 h 553"/>
                  <a:gd name="T14" fmla="*/ 691 w 288"/>
                  <a:gd name="T15" fmla="*/ 2119 h 553"/>
                  <a:gd name="T16" fmla="*/ 411 w 288"/>
                  <a:gd name="T17" fmla="*/ 2119 h 5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553"/>
                  <a:gd name="T29" fmla="*/ 288 w 288"/>
                  <a:gd name="T30" fmla="*/ 553 h 5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553">
                    <a:moveTo>
                      <a:pt x="109" y="553"/>
                    </a:moveTo>
                    <a:lnTo>
                      <a:pt x="109" y="73"/>
                    </a:lnTo>
                    <a:lnTo>
                      <a:pt x="0" y="73"/>
                    </a:lnTo>
                    <a:lnTo>
                      <a:pt x="0" y="0"/>
                    </a:lnTo>
                    <a:lnTo>
                      <a:pt x="288" y="0"/>
                    </a:lnTo>
                    <a:lnTo>
                      <a:pt x="288" y="73"/>
                    </a:lnTo>
                    <a:lnTo>
                      <a:pt x="182" y="73"/>
                    </a:lnTo>
                    <a:lnTo>
                      <a:pt x="182" y="553"/>
                    </a:lnTo>
                    <a:lnTo>
                      <a:pt x="109" y="553"/>
                    </a:ln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55"/>
              <p:cNvSpPr>
                <a:spLocks noChangeAspect="1"/>
              </p:cNvSpPr>
              <p:nvPr/>
            </p:nvSpPr>
            <p:spPr bwMode="gray">
              <a:xfrm>
                <a:off x="2007" y="1709"/>
                <a:ext cx="384" cy="657"/>
              </a:xfrm>
              <a:custGeom>
                <a:avLst/>
                <a:gdLst>
                  <a:gd name="T0" fmla="*/ 897156 w 140"/>
                  <a:gd name="T1" fmla="*/ 510544 h 240"/>
                  <a:gd name="T2" fmla="*/ 1194761 w 140"/>
                  <a:gd name="T3" fmla="*/ 510544 h 240"/>
                  <a:gd name="T4" fmla="*/ 650611 w 140"/>
                  <a:gd name="T5" fmla="*/ 0 h 240"/>
                  <a:gd name="T6" fmla="*/ 150720 w 140"/>
                  <a:gd name="T7" fmla="*/ 510544 h 240"/>
                  <a:gd name="T8" fmla="*/ 737091 w 140"/>
                  <a:gd name="T9" fmla="*/ 1147601 h 240"/>
                  <a:gd name="T10" fmla="*/ 897156 w 140"/>
                  <a:gd name="T11" fmla="*/ 1485234 h 240"/>
                  <a:gd name="T12" fmla="*/ 605170 w 140"/>
                  <a:gd name="T13" fmla="*/ 1788256 h 240"/>
                  <a:gd name="T14" fmla="*/ 317639 w 140"/>
                  <a:gd name="T15" fmla="*/ 1441415 h 240"/>
                  <a:gd name="T16" fmla="*/ 51566 w 140"/>
                  <a:gd name="T17" fmla="*/ 1441415 h 240"/>
                  <a:gd name="T18" fmla="*/ 599100 w 140"/>
                  <a:gd name="T19" fmla="*/ 2072649 h 240"/>
                  <a:gd name="T20" fmla="*/ 1178625 w 140"/>
                  <a:gd name="T21" fmla="*/ 1459572 h 240"/>
                  <a:gd name="T22" fmla="*/ 790642 w 140"/>
                  <a:gd name="T23" fmla="*/ 854776 h 240"/>
                  <a:gd name="T24" fmla="*/ 439035 w 140"/>
                  <a:gd name="T25" fmla="*/ 510544 h 240"/>
                  <a:gd name="T26" fmla="*/ 650611 w 140"/>
                  <a:gd name="T27" fmla="*/ 268560 h 240"/>
                  <a:gd name="T28" fmla="*/ 897156 w 140"/>
                  <a:gd name="T29" fmla="*/ 510544 h 2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0"/>
                  <a:gd name="T46" fmla="*/ 0 h 240"/>
                  <a:gd name="T47" fmla="*/ 140 w 140"/>
                  <a:gd name="T48" fmla="*/ 240 h 2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0" h="240">
                    <a:moveTo>
                      <a:pt x="102" y="59"/>
                    </a:moveTo>
                    <a:cubicBezTo>
                      <a:pt x="136" y="59"/>
                      <a:pt x="136" y="59"/>
                      <a:pt x="136" y="59"/>
                    </a:cubicBezTo>
                    <a:cubicBezTo>
                      <a:pt x="136" y="59"/>
                      <a:pt x="137" y="0"/>
                      <a:pt x="74" y="0"/>
                    </a:cubicBezTo>
                    <a:cubicBezTo>
                      <a:pt x="11" y="0"/>
                      <a:pt x="17" y="59"/>
                      <a:pt x="17" y="59"/>
                    </a:cubicBezTo>
                    <a:cubicBezTo>
                      <a:pt x="17" y="107"/>
                      <a:pt x="57" y="108"/>
                      <a:pt x="84" y="133"/>
                    </a:cubicBezTo>
                    <a:cubicBezTo>
                      <a:pt x="91" y="139"/>
                      <a:pt x="102" y="146"/>
                      <a:pt x="102" y="172"/>
                    </a:cubicBezTo>
                    <a:cubicBezTo>
                      <a:pt x="103" y="198"/>
                      <a:pt x="84" y="207"/>
                      <a:pt x="69" y="207"/>
                    </a:cubicBezTo>
                    <a:cubicBezTo>
                      <a:pt x="54" y="207"/>
                      <a:pt x="36" y="200"/>
                      <a:pt x="36" y="167"/>
                    </a:cubicBezTo>
                    <a:cubicBezTo>
                      <a:pt x="6" y="167"/>
                      <a:pt x="6" y="167"/>
                      <a:pt x="6" y="167"/>
                    </a:cubicBezTo>
                    <a:cubicBezTo>
                      <a:pt x="6" y="167"/>
                      <a:pt x="0" y="240"/>
                      <a:pt x="68" y="240"/>
                    </a:cubicBezTo>
                    <a:cubicBezTo>
                      <a:pt x="136" y="240"/>
                      <a:pt x="134" y="181"/>
                      <a:pt x="134" y="169"/>
                    </a:cubicBezTo>
                    <a:cubicBezTo>
                      <a:pt x="134" y="158"/>
                      <a:pt x="140" y="130"/>
                      <a:pt x="90" y="99"/>
                    </a:cubicBezTo>
                    <a:cubicBezTo>
                      <a:pt x="66" y="85"/>
                      <a:pt x="50" y="77"/>
                      <a:pt x="50" y="59"/>
                    </a:cubicBezTo>
                    <a:cubicBezTo>
                      <a:pt x="50" y="42"/>
                      <a:pt x="62" y="31"/>
                      <a:pt x="74" y="31"/>
                    </a:cubicBezTo>
                    <a:cubicBezTo>
                      <a:pt x="86" y="31"/>
                      <a:pt x="102" y="36"/>
                      <a:pt x="102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 w="14288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56"/>
              <p:cNvSpPr>
                <a:spLocks noChangeAspect="1" noEditPoints="1"/>
              </p:cNvSpPr>
              <p:nvPr/>
            </p:nvSpPr>
            <p:spPr bwMode="gray">
              <a:xfrm>
                <a:off x="3312" y="1720"/>
                <a:ext cx="347" cy="657"/>
              </a:xfrm>
              <a:custGeom>
                <a:avLst/>
                <a:gdLst>
                  <a:gd name="T0" fmla="*/ 1200058 w 124"/>
                  <a:gd name="T1" fmla="*/ 251811 h 234"/>
                  <a:gd name="T2" fmla="*/ 959489 w 124"/>
                  <a:gd name="T3" fmla="*/ 30390 h 234"/>
                  <a:gd name="T4" fmla="*/ 549827 w 124"/>
                  <a:gd name="T5" fmla="*/ 0 h 234"/>
                  <a:gd name="T6" fmla="*/ 0 w 124"/>
                  <a:gd name="T7" fmla="*/ 0 h 234"/>
                  <a:gd name="T8" fmla="*/ 0 w 124"/>
                  <a:gd name="T9" fmla="*/ 2537646 h 234"/>
                  <a:gd name="T10" fmla="*/ 345259 w 124"/>
                  <a:gd name="T11" fmla="*/ 2537646 h 234"/>
                  <a:gd name="T12" fmla="*/ 345259 w 124"/>
                  <a:gd name="T13" fmla="*/ 1386438 h 234"/>
                  <a:gd name="T14" fmla="*/ 568537 w 124"/>
                  <a:gd name="T15" fmla="*/ 1386438 h 234"/>
                  <a:gd name="T16" fmla="*/ 924470 w 124"/>
                  <a:gd name="T17" fmla="*/ 1356048 h 234"/>
                  <a:gd name="T18" fmla="*/ 1106046 w 124"/>
                  <a:gd name="T19" fmla="*/ 1258528 h 234"/>
                  <a:gd name="T20" fmla="*/ 1240402 w 124"/>
                  <a:gd name="T21" fmla="*/ 1031706 h 234"/>
                  <a:gd name="T22" fmla="*/ 1304717 w 124"/>
                  <a:gd name="T23" fmla="*/ 683460 h 234"/>
                  <a:gd name="T24" fmla="*/ 1200058 w 124"/>
                  <a:gd name="T25" fmla="*/ 251811 h 234"/>
                  <a:gd name="T26" fmla="*/ 819785 w 124"/>
                  <a:gd name="T27" fmla="*/ 1062032 h 234"/>
                  <a:gd name="T28" fmla="*/ 326544 w 124"/>
                  <a:gd name="T29" fmla="*/ 1062032 h 234"/>
                  <a:gd name="T30" fmla="*/ 326544 w 124"/>
                  <a:gd name="T31" fmla="*/ 335522 h 234"/>
                  <a:gd name="T32" fmla="*/ 801069 w 124"/>
                  <a:gd name="T33" fmla="*/ 335522 h 234"/>
                  <a:gd name="T34" fmla="*/ 999763 w 124"/>
                  <a:gd name="T35" fmla="*/ 707008 h 234"/>
                  <a:gd name="T36" fmla="*/ 819785 w 124"/>
                  <a:gd name="T37" fmla="*/ 1062032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4"/>
                  <a:gd name="T58" fmla="*/ 0 h 234"/>
                  <a:gd name="T59" fmla="*/ 124 w 12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4" h="234">
                    <a:moveTo>
                      <a:pt x="114" y="23"/>
                    </a:moveTo>
                    <a:cubicBezTo>
                      <a:pt x="108" y="13"/>
                      <a:pt x="100" y="6"/>
                      <a:pt x="91" y="3"/>
                    </a:cubicBezTo>
                    <a:cubicBezTo>
                      <a:pt x="85" y="1"/>
                      <a:pt x="7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34"/>
                      <a:pt x="0" y="234"/>
                      <a:pt x="0" y="234"/>
                    </a:cubicBezTo>
                    <a:cubicBezTo>
                      <a:pt x="33" y="234"/>
                      <a:pt x="33" y="234"/>
                      <a:pt x="33" y="234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54" y="128"/>
                      <a:pt x="54" y="128"/>
                      <a:pt x="54" y="128"/>
                    </a:cubicBezTo>
                    <a:cubicBezTo>
                      <a:pt x="69" y="128"/>
                      <a:pt x="80" y="127"/>
                      <a:pt x="88" y="125"/>
                    </a:cubicBezTo>
                    <a:cubicBezTo>
                      <a:pt x="93" y="124"/>
                      <a:pt x="99" y="121"/>
                      <a:pt x="105" y="116"/>
                    </a:cubicBezTo>
                    <a:cubicBezTo>
                      <a:pt x="110" y="111"/>
                      <a:pt x="115" y="104"/>
                      <a:pt x="118" y="95"/>
                    </a:cubicBezTo>
                    <a:cubicBezTo>
                      <a:pt x="122" y="87"/>
                      <a:pt x="124" y="76"/>
                      <a:pt x="124" y="63"/>
                    </a:cubicBezTo>
                    <a:cubicBezTo>
                      <a:pt x="124" y="47"/>
                      <a:pt x="121" y="34"/>
                      <a:pt x="114" y="23"/>
                    </a:cubicBezTo>
                    <a:close/>
                    <a:moveTo>
                      <a:pt x="78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31"/>
                      <a:pt x="31" y="31"/>
                      <a:pt x="31" y="31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80" y="31"/>
                      <a:pt x="94" y="33"/>
                      <a:pt x="95" y="65"/>
                    </a:cubicBezTo>
                    <a:cubicBezTo>
                      <a:pt x="95" y="65"/>
                      <a:pt x="95" y="98"/>
                      <a:pt x="78" y="98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57"/>
              <p:cNvSpPr>
                <a:spLocks noChangeAspect="1" noEditPoints="1"/>
              </p:cNvSpPr>
              <p:nvPr/>
            </p:nvSpPr>
            <p:spPr bwMode="gray">
              <a:xfrm>
                <a:off x="2836" y="1707"/>
                <a:ext cx="375" cy="670"/>
              </a:xfrm>
              <a:custGeom>
                <a:avLst/>
                <a:gdLst>
                  <a:gd name="T0" fmla="*/ 673505 w 134"/>
                  <a:gd name="T1" fmla="*/ 0 h 239"/>
                  <a:gd name="T2" fmla="*/ 0 w 134"/>
                  <a:gd name="T3" fmla="*/ 651868 h 239"/>
                  <a:gd name="T4" fmla="*/ 0 w 134"/>
                  <a:gd name="T5" fmla="*/ 1827413 h 239"/>
                  <a:gd name="T6" fmla="*/ 715217 w 134"/>
                  <a:gd name="T7" fmla="*/ 2555439 h 239"/>
                  <a:gd name="T8" fmla="*/ 1410268 w 134"/>
                  <a:gd name="T9" fmla="*/ 1850636 h 239"/>
                  <a:gd name="T10" fmla="*/ 1410268 w 134"/>
                  <a:gd name="T11" fmla="*/ 746935 h 239"/>
                  <a:gd name="T12" fmla="*/ 673505 w 134"/>
                  <a:gd name="T13" fmla="*/ 0 h 239"/>
                  <a:gd name="T14" fmla="*/ 1083593 w 134"/>
                  <a:gd name="T15" fmla="*/ 1689939 h 239"/>
                  <a:gd name="T16" fmla="*/ 715217 w 134"/>
                  <a:gd name="T17" fmla="*/ 2201561 h 239"/>
                  <a:gd name="T18" fmla="*/ 326673 w 134"/>
                  <a:gd name="T19" fmla="*/ 1677846 h 239"/>
                  <a:gd name="T20" fmla="*/ 326673 w 134"/>
                  <a:gd name="T21" fmla="*/ 824610 h 239"/>
                  <a:gd name="T22" fmla="*/ 696523 w 134"/>
                  <a:gd name="T23" fmla="*/ 355249 h 239"/>
                  <a:gd name="T24" fmla="*/ 1083593 w 134"/>
                  <a:gd name="T25" fmla="*/ 896502 h 239"/>
                  <a:gd name="T26" fmla="*/ 1083593 w 134"/>
                  <a:gd name="T27" fmla="*/ 1689939 h 2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4"/>
                  <a:gd name="T43" fmla="*/ 0 h 239"/>
                  <a:gd name="T44" fmla="*/ 134 w 134"/>
                  <a:gd name="T45" fmla="*/ 239 h 2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4" h="239">
                    <a:moveTo>
                      <a:pt x="64" y="0"/>
                    </a:moveTo>
                    <a:cubicBezTo>
                      <a:pt x="2" y="0"/>
                      <a:pt x="0" y="61"/>
                      <a:pt x="0" y="6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71"/>
                      <a:pt x="4" y="239"/>
                      <a:pt x="68" y="239"/>
                    </a:cubicBezTo>
                    <a:cubicBezTo>
                      <a:pt x="132" y="239"/>
                      <a:pt x="134" y="173"/>
                      <a:pt x="134" y="173"/>
                    </a:cubicBezTo>
                    <a:cubicBezTo>
                      <a:pt x="134" y="173"/>
                      <a:pt x="134" y="105"/>
                      <a:pt x="134" y="70"/>
                    </a:cubicBezTo>
                    <a:cubicBezTo>
                      <a:pt x="134" y="34"/>
                      <a:pt x="107" y="0"/>
                      <a:pt x="64" y="0"/>
                    </a:cubicBezTo>
                    <a:close/>
                    <a:moveTo>
                      <a:pt x="103" y="158"/>
                    </a:moveTo>
                    <a:cubicBezTo>
                      <a:pt x="103" y="158"/>
                      <a:pt x="102" y="206"/>
                      <a:pt x="68" y="206"/>
                    </a:cubicBezTo>
                    <a:cubicBezTo>
                      <a:pt x="33" y="206"/>
                      <a:pt x="31" y="157"/>
                      <a:pt x="31" y="15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7"/>
                      <a:pt x="32" y="33"/>
                      <a:pt x="66" y="33"/>
                    </a:cubicBezTo>
                    <a:cubicBezTo>
                      <a:pt x="88" y="33"/>
                      <a:pt x="103" y="58"/>
                      <a:pt x="103" y="84"/>
                    </a:cubicBezTo>
                    <a:cubicBezTo>
                      <a:pt x="103" y="109"/>
                      <a:pt x="103" y="158"/>
                      <a:pt x="103" y="15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1" name="Group 58"/>
              <p:cNvGrpSpPr>
                <a:grpSpLocks noChangeAspect="1"/>
              </p:cNvGrpSpPr>
              <p:nvPr/>
            </p:nvGrpSpPr>
            <p:grpSpPr bwMode="auto">
              <a:xfrm>
                <a:off x="2808" y="2807"/>
                <a:ext cx="62" cy="63"/>
                <a:chOff x="1684" y="2400"/>
                <a:chExt cx="41" cy="41"/>
              </a:xfrm>
            </p:grpSpPr>
            <p:sp>
              <p:nvSpPr>
                <p:cNvPr id="56" name="Oval 59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7" name="Oval 60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grpSp>
            <p:nvGrpSpPr>
              <p:cNvPr id="52" name="Group 61"/>
              <p:cNvGrpSpPr>
                <a:grpSpLocks noChangeAspect="1"/>
              </p:cNvGrpSpPr>
              <p:nvPr/>
            </p:nvGrpSpPr>
            <p:grpSpPr bwMode="auto">
              <a:xfrm>
                <a:off x="2808" y="1211"/>
                <a:ext cx="62" cy="63"/>
                <a:chOff x="1684" y="2400"/>
                <a:chExt cx="41" cy="41"/>
              </a:xfrm>
            </p:grpSpPr>
            <p:sp>
              <p:nvSpPr>
                <p:cNvPr id="54" name="Oval 62"/>
                <p:cNvSpPr>
                  <a:spLocks noChangeAspect="1" noChangeArrowheads="1"/>
                </p:cNvSpPr>
                <p:nvPr/>
              </p:nvSpPr>
              <p:spPr bwMode="gray">
                <a:xfrm>
                  <a:off x="1684" y="2400"/>
                  <a:ext cx="41" cy="4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4E4E4"/>
                    </a:gs>
                    <a:gs pos="100000">
                      <a:srgbClr val="C0C0C0"/>
                    </a:gs>
                  </a:gsLst>
                  <a:path path="shape">
                    <a:fillToRect l="50000" t="50000" r="50000" b="50000"/>
                  </a:path>
                </a:gra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5" name="Oval 63"/>
                <p:cNvSpPr>
                  <a:spLocks noChangeAspect="1" noChangeArrowheads="1"/>
                </p:cNvSpPr>
                <p:nvPr/>
              </p:nvSpPr>
              <p:spPr bwMode="gray">
                <a:xfrm>
                  <a:off x="1693" y="2410"/>
                  <a:ext cx="23" cy="23"/>
                </a:xfrm>
                <a:prstGeom prst="ellipse">
                  <a:avLst/>
                </a:prstGeom>
                <a:solidFill>
                  <a:schemeClr val="bg1"/>
                </a:solidFill>
                <a:ln w="11176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tr-TR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pic>
            <p:nvPicPr>
              <p:cNvPr id="53" name="Picture 6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1885" y="1124"/>
                <a:ext cx="1644" cy="1060"/>
              </a:xfrm>
              <a:prstGeom prst="rect">
                <a:avLst/>
              </a:prstGeom>
              <a:noFill/>
              <a:ln w="11176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53 Metin kutusu"/>
            <p:cNvSpPr txBox="1"/>
            <p:nvPr/>
          </p:nvSpPr>
          <p:spPr>
            <a:xfrm>
              <a:off x="3298727" y="5639162"/>
              <a:ext cx="5508000" cy="288000"/>
            </a:xfrm>
            <a:prstGeom prst="rect">
              <a:avLst/>
            </a:prstGeom>
            <a:noFill/>
            <a:ln w="3175" cmpd="sng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 anchorCtr="0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r-TR" sz="1200" dirty="0" smtClean="0">
                  <a:solidFill>
                    <a:srgbClr val="000000"/>
                  </a:solidFill>
                  <a:latin typeface="Cambria" pitchFamily="18" charset="0"/>
                </a:rPr>
                <a:t>İşveren Sorumlulukları</a:t>
              </a:r>
              <a:endParaRPr lang="tr-TR" sz="1000" b="1" dirty="0" smtClean="0">
                <a:solidFill>
                  <a:srgbClr val="000000"/>
                </a:solidFill>
                <a:latin typeface="Cambria" pitchFamily="18" charset="0"/>
              </a:endParaRPr>
            </a:p>
          </p:txBody>
        </p:sp>
      </p:grpSp>
      <p:sp>
        <p:nvSpPr>
          <p:cNvPr id="59" name="Rectangle 55"/>
          <p:cNvSpPr>
            <a:spLocks noChangeArrowheads="1"/>
          </p:cNvSpPr>
          <p:nvPr/>
        </p:nvSpPr>
        <p:spPr bwMode="gray">
          <a:xfrm>
            <a:off x="143798" y="5136605"/>
            <a:ext cx="654416" cy="6667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801688" eaLnBrk="0" hangingPunct="0"/>
            <a:r>
              <a:rPr lang="tr-TR" sz="2400" b="1" dirty="0" smtClean="0">
                <a:solidFill>
                  <a:srgbClr val="FFFFFF"/>
                </a:solidFill>
                <a:latin typeface="Cambria" pitchFamily="18" charset="0"/>
                <a:cs typeface="Calibri" pitchFamily="34" charset="0"/>
              </a:rPr>
              <a:t>6</a:t>
            </a:r>
            <a:endParaRPr lang="tr-TR" sz="2400" b="1" dirty="0">
              <a:solidFill>
                <a:srgbClr val="FFFFFF"/>
              </a:solidFill>
              <a:latin typeface="Cambria" pitchFamily="18" charset="0"/>
              <a:cs typeface="Calibri" pitchFamily="34" charset="0"/>
            </a:endParaRPr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gray">
          <a:xfrm>
            <a:off x="865327" y="5136605"/>
            <a:ext cx="8177823" cy="66675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 anchor="ctr" anchorCtr="0"/>
          <a:lstStyle/>
          <a:p>
            <a:pPr>
              <a:lnSpc>
                <a:spcPct val="90000"/>
              </a:lnSpc>
              <a:spcAft>
                <a:spcPct val="20000"/>
              </a:spcAft>
              <a:buClr>
                <a:srgbClr val="292929"/>
              </a:buClr>
              <a:defRPr/>
            </a:pPr>
            <a:r>
              <a:rPr lang="nn-NO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İş sağlığı uzmanları veya diğer uygun nitelikli kişilerin veya yetkili makamın önerileri dikkate alınmalı,</a:t>
            </a:r>
          </a:p>
        </p:txBody>
      </p:sp>
    </p:spTree>
    <p:extLst>
      <p:ext uri="{BB962C8B-B14F-4D97-AF65-F5344CB8AC3E}">
        <p14:creationId xmlns:p14="http://schemas.microsoft.com/office/powerpoint/2010/main" val="728802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MEDİKAL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marL="306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06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Vitamin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A,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Nikotinik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asit, vitamin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B₁,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hidroklorik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papaverin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nilidrin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tioktik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asit ve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klorpromazin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gibi maddelerin de bir miktar iyileştirici etkileri olduğu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düşünülmektedir.</a:t>
            </a:r>
          </a:p>
          <a:p>
            <a:pPr marL="306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06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Adenosin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trifosfat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(ATP),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efedrin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gingko-biloba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türevleri ve amino-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oksiasetik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asit’inde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iyileştirici etkileri olduğu bildirilmiştir.</a:t>
            </a:r>
          </a:p>
          <a:p>
            <a:pPr>
              <a:spcAft>
                <a:spcPts val="0"/>
              </a:spcAft>
              <a:buClr>
                <a:srgbClr val="292929"/>
              </a:buClr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06900" indent="-342900">
              <a:spcAft>
                <a:spcPts val="0"/>
              </a:spcAft>
              <a:buClr>
                <a:srgbClr val="292929"/>
              </a:buClr>
              <a:buFont typeface="Wingdings" pitchFamily="2" charset="2"/>
              <a:buChar char="ü"/>
              <a:defRPr/>
            </a:pPr>
            <a:endParaRPr lang="tr-TR" sz="20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19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16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2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GÜRÜLTÜYE BAĞLI İŞİTME </a:t>
            </a:r>
            <a:r>
              <a:rPr lang="tr-TR" sz="32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KAYBINDA TEDAVİ</a:t>
            </a:r>
          </a:p>
        </p:txBody>
      </p:sp>
    </p:spTree>
    <p:extLst>
      <p:ext uri="{BB962C8B-B14F-4D97-AF65-F5344CB8AC3E}">
        <p14:creationId xmlns:p14="http://schemas.microsoft.com/office/powerpoint/2010/main" val="3092858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Kabuledilebilir  Gürültü Düzeyi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«Kişinin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sessiz bir ortamda </a:t>
            </a:r>
            <a:r>
              <a:rPr lang="tr-TR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1,5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metreden günlük konuşmaları anlamakta güçlük çekmeye başladığı sınırdır.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sınır 500,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1000,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2000 Hz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frekanslarda ortalama </a:t>
            </a:r>
            <a:r>
              <a:rPr lang="tr-TR" sz="28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25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dB(A)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değerine karşılık gelmektedir. 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»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endParaRPr lang="tr-TR" b="1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GÜRÜLTÜYE BAĞLI İŞİTME KAYBINDA TEDAVİ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9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graphicFrame>
        <p:nvGraphicFramePr>
          <p:cNvPr id="7" name="3 İçerik Yer Tutucusu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251161"/>
              </p:ext>
            </p:extLst>
          </p:nvPr>
        </p:nvGraphicFramePr>
        <p:xfrm>
          <a:off x="0" y="1058864"/>
          <a:ext cx="9144000" cy="5213620"/>
        </p:xfrm>
        <a:graphic>
          <a:graphicData uri="http://schemas.openxmlformats.org/drawingml/2006/table">
            <a:tbl>
              <a:tblPr firstRow="1" bandRow="1"/>
              <a:tblGrid>
                <a:gridCol w="2956553"/>
                <a:gridCol w="6187447"/>
              </a:tblGrid>
              <a:tr h="8236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İŞİTME KAYBI</a:t>
                      </a: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" pitchFamily="18" charset="0"/>
                          <a:cs typeface="Calibri" pitchFamily="34" charset="0"/>
                        </a:rPr>
                        <a:t>TEDAVİ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" pitchFamily="18" charset="0"/>
                        <a:cs typeface="Calibri" pitchFamily="34" charset="0"/>
                      </a:endParaRPr>
                    </a:p>
                  </a:txBody>
                  <a:tcPr marL="91439" marR="91439" anchor="ctr" horzOverflow="overflow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575333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00 – 25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kern="1200" dirty="0" smtClean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Normal</a:t>
                      </a:r>
                      <a:endParaRPr lang="tr-TR" sz="2000" b="1" i="1" kern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53600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26 – 40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Herhangi Bir Tedaviye Gerek Yok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4189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41 – 55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Sadece Özel Durumlarda İşitme Cihazı Kullanılır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631704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56 – 70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İşitme Cihazı Kullanması Gerekir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1704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71 – 90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endParaRPr lang="tr-TR" sz="2000" b="1" dirty="0" smtClean="0"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  <a:tr h="631704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cs typeface="Calibri" pitchFamily="34" charset="0"/>
                        </a:rPr>
                        <a:t>91 – 120 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İşitme Cihazı Kullanılması Gerekir</a:t>
                      </a:r>
                    </a:p>
                    <a:p>
                      <a:pPr indent="449580" algn="l">
                        <a:spcAft>
                          <a:spcPts val="0"/>
                        </a:spcAft>
                      </a:pPr>
                      <a:r>
                        <a:rPr lang="tr-TR" sz="2000" b="1" i="1" dirty="0" smtClean="0">
                          <a:effectLst/>
                          <a:latin typeface="Calibri" pitchFamily="34" charset="0"/>
                          <a:cs typeface="Calibri" pitchFamily="34" charset="0"/>
                        </a:rPr>
                        <a:t>Konuşma ve Dudak Okuma Eğitimleri Gerekir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631704">
                <a:tc>
                  <a:txBody>
                    <a:bodyPr/>
                    <a:lstStyle/>
                    <a:p>
                      <a:pPr lvl="1" algn="r">
                        <a:spcAft>
                          <a:spcPts val="0"/>
                        </a:spcAft>
                      </a:pPr>
                      <a:r>
                        <a:rPr lang="tr-TR" sz="2400" b="1" i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&gt;120</a:t>
                      </a:r>
                      <a:r>
                        <a:rPr lang="tr-TR" sz="2400" b="1" i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itchFamily="18" charset="0"/>
                          <a:ea typeface="Times New Roman"/>
                          <a:cs typeface="Calibri" pitchFamily="34" charset="0"/>
                        </a:rPr>
                        <a:t> dB(A)</a:t>
                      </a:r>
                      <a:endParaRPr lang="tr-TR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itchFamily="18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449580" algn="l">
                        <a:spcAft>
                          <a:spcPts val="0"/>
                        </a:spcAft>
                      </a:pPr>
                      <a:endParaRPr lang="tr-TR" sz="2000" b="1" dirty="0">
                        <a:effectLst/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134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55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Kaybında </a:t>
            </a:r>
          </a:p>
          <a:p>
            <a:pPr marL="36000" algn="ctr"/>
            <a:r>
              <a:rPr lang="tr-TR" sz="55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Maluliyet ve Özürlülük Hesabı</a:t>
            </a:r>
            <a:endParaRPr lang="tr-TR" sz="55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9" name="Picture 3" descr="D:\DOKTOR\2-DRUZ\1. EĞİTİM KURUMU\1. İstanbuluzman\2-RESİMLER\Karekter - Resim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706" y="775401"/>
            <a:ext cx="2160587" cy="2160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926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2"/>
          <p:cNvSpPr>
            <a:spLocks/>
          </p:cNvSpPr>
          <p:nvPr/>
        </p:nvSpPr>
        <p:spPr bwMode="auto">
          <a:xfrm>
            <a:off x="412750" y="1546225"/>
            <a:ext cx="2244725" cy="3825875"/>
          </a:xfrm>
          <a:custGeom>
            <a:avLst/>
            <a:gdLst>
              <a:gd name="T0" fmla="*/ 0 w 1414"/>
              <a:gd name="T1" fmla="*/ 706 h 2410"/>
              <a:gd name="T2" fmla="*/ 409 w 1414"/>
              <a:gd name="T3" fmla="*/ 0 h 2410"/>
              <a:gd name="T4" fmla="*/ 1414 w 1414"/>
              <a:gd name="T5" fmla="*/ 2 h 2410"/>
              <a:gd name="T6" fmla="*/ 1411 w 1414"/>
              <a:gd name="T7" fmla="*/ 2410 h 2410"/>
              <a:gd name="T8" fmla="*/ 0 w 1414"/>
              <a:gd name="T9" fmla="*/ 706 h 2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14"/>
              <a:gd name="T16" fmla="*/ 0 h 2410"/>
              <a:gd name="T17" fmla="*/ 1414 w 1414"/>
              <a:gd name="T18" fmla="*/ 2410 h 2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14" h="2410">
                <a:moveTo>
                  <a:pt x="0" y="706"/>
                </a:moveTo>
                <a:lnTo>
                  <a:pt x="409" y="0"/>
                </a:lnTo>
                <a:lnTo>
                  <a:pt x="1414" y="2"/>
                </a:lnTo>
                <a:lnTo>
                  <a:pt x="1411" y="2410"/>
                </a:lnTo>
                <a:lnTo>
                  <a:pt x="0" y="706"/>
                </a:lnTo>
                <a:close/>
              </a:path>
            </a:pathLst>
          </a:custGeom>
          <a:solidFill>
            <a:srgbClr val="C0C0C0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8456" name="Rectangle 11"/>
          <p:cNvSpPr>
            <a:spLocks noChangeArrowheads="1"/>
          </p:cNvSpPr>
          <p:nvPr/>
        </p:nvSpPr>
        <p:spPr bwMode="gray">
          <a:xfrm>
            <a:off x="2657475" y="1555750"/>
            <a:ext cx="61436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C6C7C8">
                  <a:gamma/>
                  <a:shade val="46275"/>
                  <a:invGamma/>
                </a:srgbClr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288000" tIns="0" rIns="0" bIns="0" anchor="ctr"/>
          <a:lstStyle/>
          <a:p>
            <a:pPr defTabSz="801688" eaLnBrk="0" hangingPunct="0">
              <a:defRPr/>
            </a:pPr>
            <a:r>
              <a:rPr lang="tr-TR" sz="2000" b="1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ZAMAN AĞIRLIKLI ORTALAMA SES DÜZEYİ</a:t>
            </a:r>
            <a:endParaRPr lang="tr-TR" sz="2000" b="1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457" name="Rectangle 5"/>
          <p:cNvSpPr>
            <a:spLocks noChangeArrowheads="1"/>
          </p:cNvSpPr>
          <p:nvPr/>
        </p:nvSpPr>
        <p:spPr bwMode="gray">
          <a:xfrm>
            <a:off x="2657475" y="1916113"/>
            <a:ext cx="6143625" cy="3449637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Gürültülü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ortamlarda çalışan kişilerde 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GBİK gelişme riski çeşitli çalışmalardan elde edilen sonuçlara dayanarak </a:t>
            </a:r>
            <a:r>
              <a:rPr lang="tr-TR" sz="20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hesaplanabilir</a:t>
            </a:r>
            <a:r>
              <a:rPr lang="tr-TR" sz="20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hesaplamalarda temel </a:t>
            </a: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alınan;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solidFill>
                  <a:srgbClr val="6B9B1A"/>
                </a:solidFill>
                <a:latin typeface="Calibri" pitchFamily="34" charset="0"/>
                <a:cs typeface="Calibri" pitchFamily="34" charset="0"/>
              </a:rPr>
              <a:t>«Zaman ağırlıklı ortalama ses düzeyidir.»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9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Zaman </a:t>
            </a:r>
            <a:r>
              <a:rPr lang="tr-TR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ağırlıklı ortalama ses düzeyi; </a:t>
            </a: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«Günde </a:t>
            </a:r>
            <a:r>
              <a:rPr lang="tr-TR" sz="2000" b="1" i="1" dirty="0">
                <a:latin typeface="Calibri" pitchFamily="34" charset="0"/>
                <a:cs typeface="Calibri" pitchFamily="34" charset="0"/>
              </a:rPr>
              <a:t>8 saat süre ile sürekli olarak ortamda bulunulması durumunda maruz kalınan gürültü </a:t>
            </a:r>
            <a:r>
              <a:rPr lang="tr-TR" sz="2000" b="1" i="1" dirty="0" smtClean="0">
                <a:latin typeface="Calibri" pitchFamily="34" charset="0"/>
                <a:cs typeface="Calibri" pitchFamily="34" charset="0"/>
              </a:rPr>
              <a:t>düzeyidir.»</a:t>
            </a:r>
            <a:r>
              <a:rPr lang="tr-TR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tr-TR" sz="2000" i="1" dirty="0"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spcAft>
                <a:spcPts val="0"/>
              </a:spcAft>
              <a:buClr>
                <a:srgbClr val="292929"/>
              </a:buClr>
              <a:defRPr/>
            </a:pPr>
            <a:endParaRPr lang="tr-TR" sz="20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12"/>
          <p:cNvSpPr>
            <a:spLocks noChangeArrowheads="1"/>
          </p:cNvSpPr>
          <p:nvPr/>
        </p:nvSpPr>
        <p:spPr bwMode="gray">
          <a:xfrm>
            <a:off x="300038" y="411163"/>
            <a:ext cx="85201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endParaRPr lang="tr-TR" sz="2000" b="1" noProof="1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555750"/>
            <a:ext cx="1482725" cy="1482725"/>
            <a:chOff x="1710" y="1035"/>
            <a:chExt cx="2316" cy="2316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3600000">
              <a:off x="1710" y="1035"/>
              <a:ext cx="2316" cy="2316"/>
              <a:chOff x="1710" y="1035"/>
              <a:chExt cx="2316" cy="2316"/>
            </a:xfrm>
          </p:grpSpPr>
          <p:sp>
            <p:nvSpPr>
              <p:cNvPr id="25624" name="Freeform 11"/>
              <p:cNvSpPr>
                <a:spLocks/>
              </p:cNvSpPr>
              <p:nvPr/>
            </p:nvSpPr>
            <p:spPr bwMode="gray">
              <a:xfrm>
                <a:off x="2866" y="1599"/>
                <a:ext cx="1160" cy="1752"/>
              </a:xfrm>
              <a:custGeom>
                <a:avLst/>
                <a:gdLst>
                  <a:gd name="T0" fmla="*/ 688 w 794"/>
                  <a:gd name="T1" fmla="*/ 9 h 1200"/>
                  <a:gd name="T2" fmla="*/ 602 w 794"/>
                  <a:gd name="T3" fmla="*/ 59 h 1200"/>
                  <a:gd name="T4" fmla="*/ 598 w 794"/>
                  <a:gd name="T5" fmla="*/ 57 h 1200"/>
                  <a:gd name="T6" fmla="*/ 592 w 794"/>
                  <a:gd name="T7" fmla="*/ 40 h 1200"/>
                  <a:gd name="T8" fmla="*/ 589 w 794"/>
                  <a:gd name="T9" fmla="*/ 19 h 1200"/>
                  <a:gd name="T10" fmla="*/ 548 w 794"/>
                  <a:gd name="T11" fmla="*/ 8 h 1200"/>
                  <a:gd name="T12" fmla="*/ 537 w 794"/>
                  <a:gd name="T13" fmla="*/ 49 h 1200"/>
                  <a:gd name="T14" fmla="*/ 553 w 794"/>
                  <a:gd name="T15" fmla="*/ 62 h 1200"/>
                  <a:gd name="T16" fmla="*/ 553 w 794"/>
                  <a:gd name="T17" fmla="*/ 62 h 1200"/>
                  <a:gd name="T18" fmla="*/ 565 w 794"/>
                  <a:gd name="T19" fmla="*/ 76 h 1200"/>
                  <a:gd name="T20" fmla="*/ 565 w 794"/>
                  <a:gd name="T21" fmla="*/ 80 h 1200"/>
                  <a:gd name="T22" fmla="*/ 477 w 794"/>
                  <a:gd name="T23" fmla="*/ 131 h 1200"/>
                  <a:gd name="T24" fmla="*/ 551 w 794"/>
                  <a:gd name="T25" fmla="*/ 406 h 1200"/>
                  <a:gd name="T26" fmla="*/ 477 w 794"/>
                  <a:gd name="T27" fmla="*/ 681 h 1200"/>
                  <a:gd name="T28" fmla="*/ 0 w 794"/>
                  <a:gd name="T29" fmla="*/ 957 h 1200"/>
                  <a:gd name="T30" fmla="*/ 0 w 794"/>
                  <a:gd name="T31" fmla="*/ 1047 h 1200"/>
                  <a:gd name="T32" fmla="*/ 0 w 794"/>
                  <a:gd name="T33" fmla="*/ 1058 h 1200"/>
                  <a:gd name="T34" fmla="*/ 4 w 794"/>
                  <a:gd name="T35" fmla="*/ 1060 h 1200"/>
                  <a:gd name="T36" fmla="*/ 22 w 794"/>
                  <a:gd name="T37" fmla="*/ 1056 h 1200"/>
                  <a:gd name="T38" fmla="*/ 22 w 794"/>
                  <a:gd name="T39" fmla="*/ 1056 h 1200"/>
                  <a:gd name="T40" fmla="*/ 42 w 794"/>
                  <a:gd name="T41" fmla="*/ 1049 h 1200"/>
                  <a:gd name="T42" fmla="*/ 71 w 794"/>
                  <a:gd name="T43" fmla="*/ 1079 h 1200"/>
                  <a:gd name="T44" fmla="*/ 42 w 794"/>
                  <a:gd name="T45" fmla="*/ 1110 h 1200"/>
                  <a:gd name="T46" fmla="*/ 22 w 794"/>
                  <a:gd name="T47" fmla="*/ 1102 h 1200"/>
                  <a:gd name="T48" fmla="*/ 4 w 794"/>
                  <a:gd name="T49" fmla="*/ 1099 h 1200"/>
                  <a:gd name="T50" fmla="*/ 0 w 794"/>
                  <a:gd name="T51" fmla="*/ 1101 h 1200"/>
                  <a:gd name="T52" fmla="*/ 0 w 794"/>
                  <a:gd name="T53" fmla="*/ 1108 h 1200"/>
                  <a:gd name="T54" fmla="*/ 0 w 794"/>
                  <a:gd name="T55" fmla="*/ 1200 h 1200"/>
                  <a:gd name="T56" fmla="*/ 688 w 794"/>
                  <a:gd name="T57" fmla="*/ 803 h 1200"/>
                  <a:gd name="T58" fmla="*/ 794 w 794"/>
                  <a:gd name="T59" fmla="*/ 406 h 1200"/>
                  <a:gd name="T60" fmla="*/ 688 w 794"/>
                  <a:gd name="T61" fmla="*/ 9 h 120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4"/>
                  <a:gd name="T94" fmla="*/ 0 h 1200"/>
                  <a:gd name="T95" fmla="*/ 794 w 794"/>
                  <a:gd name="T96" fmla="*/ 1200 h 120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4" h="1200">
                    <a:moveTo>
                      <a:pt x="688" y="9"/>
                    </a:moveTo>
                    <a:cubicBezTo>
                      <a:pt x="602" y="59"/>
                      <a:pt x="602" y="59"/>
                      <a:pt x="602" y="59"/>
                    </a:cubicBezTo>
                    <a:cubicBezTo>
                      <a:pt x="601" y="58"/>
                      <a:pt x="600" y="58"/>
                      <a:pt x="598" y="57"/>
                    </a:cubicBezTo>
                    <a:cubicBezTo>
                      <a:pt x="593" y="53"/>
                      <a:pt x="590" y="45"/>
                      <a:pt x="592" y="40"/>
                    </a:cubicBezTo>
                    <a:cubicBezTo>
                      <a:pt x="594" y="33"/>
                      <a:pt x="593" y="25"/>
                      <a:pt x="589" y="19"/>
                    </a:cubicBezTo>
                    <a:cubicBezTo>
                      <a:pt x="581" y="5"/>
                      <a:pt x="563" y="0"/>
                      <a:pt x="548" y="8"/>
                    </a:cubicBezTo>
                    <a:cubicBezTo>
                      <a:pt x="534" y="17"/>
                      <a:pt x="529" y="35"/>
                      <a:pt x="537" y="49"/>
                    </a:cubicBezTo>
                    <a:cubicBezTo>
                      <a:pt x="540" y="56"/>
                      <a:pt x="546" y="60"/>
                      <a:pt x="553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9" y="63"/>
                      <a:pt x="564" y="69"/>
                      <a:pt x="565" y="76"/>
                    </a:cubicBezTo>
                    <a:cubicBezTo>
                      <a:pt x="565" y="78"/>
                      <a:pt x="565" y="79"/>
                      <a:pt x="565" y="80"/>
                    </a:cubicBezTo>
                    <a:cubicBezTo>
                      <a:pt x="477" y="131"/>
                      <a:pt x="477" y="131"/>
                      <a:pt x="477" y="131"/>
                    </a:cubicBezTo>
                    <a:cubicBezTo>
                      <a:pt x="524" y="212"/>
                      <a:pt x="551" y="306"/>
                      <a:pt x="551" y="406"/>
                    </a:cubicBezTo>
                    <a:cubicBezTo>
                      <a:pt x="551" y="507"/>
                      <a:pt x="524" y="601"/>
                      <a:pt x="477" y="681"/>
                    </a:cubicBezTo>
                    <a:cubicBezTo>
                      <a:pt x="382" y="846"/>
                      <a:pt x="204" y="957"/>
                      <a:pt x="0" y="957"/>
                    </a:cubicBezTo>
                    <a:cubicBezTo>
                      <a:pt x="0" y="1047"/>
                      <a:pt x="0" y="1047"/>
                      <a:pt x="0" y="1047"/>
                    </a:cubicBezTo>
                    <a:cubicBezTo>
                      <a:pt x="0" y="1058"/>
                      <a:pt x="0" y="1058"/>
                      <a:pt x="0" y="1058"/>
                    </a:cubicBezTo>
                    <a:cubicBezTo>
                      <a:pt x="2" y="1058"/>
                      <a:pt x="3" y="1059"/>
                      <a:pt x="4" y="1060"/>
                    </a:cubicBezTo>
                    <a:cubicBezTo>
                      <a:pt x="10" y="1063"/>
                      <a:pt x="18" y="1061"/>
                      <a:pt x="22" y="1056"/>
                    </a:cubicBezTo>
                    <a:cubicBezTo>
                      <a:pt x="22" y="1056"/>
                      <a:pt x="22" y="1056"/>
                      <a:pt x="22" y="1056"/>
                    </a:cubicBezTo>
                    <a:cubicBezTo>
                      <a:pt x="27" y="1052"/>
                      <a:pt x="34" y="1049"/>
                      <a:pt x="42" y="1049"/>
                    </a:cubicBezTo>
                    <a:cubicBezTo>
                      <a:pt x="58" y="1049"/>
                      <a:pt x="71" y="1063"/>
                      <a:pt x="71" y="1079"/>
                    </a:cubicBezTo>
                    <a:cubicBezTo>
                      <a:pt x="71" y="1096"/>
                      <a:pt x="58" y="1110"/>
                      <a:pt x="42" y="1110"/>
                    </a:cubicBezTo>
                    <a:cubicBezTo>
                      <a:pt x="34" y="1110"/>
                      <a:pt x="27" y="1107"/>
                      <a:pt x="22" y="1102"/>
                    </a:cubicBezTo>
                    <a:cubicBezTo>
                      <a:pt x="18" y="1097"/>
                      <a:pt x="10" y="1096"/>
                      <a:pt x="4" y="1099"/>
                    </a:cubicBezTo>
                    <a:cubicBezTo>
                      <a:pt x="3" y="1099"/>
                      <a:pt x="2" y="1100"/>
                      <a:pt x="0" y="1101"/>
                    </a:cubicBezTo>
                    <a:cubicBezTo>
                      <a:pt x="0" y="1108"/>
                      <a:pt x="0" y="1108"/>
                      <a:pt x="0" y="1108"/>
                    </a:cubicBezTo>
                    <a:cubicBezTo>
                      <a:pt x="0" y="1200"/>
                      <a:pt x="0" y="1200"/>
                      <a:pt x="0" y="1200"/>
                    </a:cubicBezTo>
                    <a:cubicBezTo>
                      <a:pt x="294" y="1200"/>
                      <a:pt x="551" y="1040"/>
                      <a:pt x="688" y="803"/>
                    </a:cubicBezTo>
                    <a:cubicBezTo>
                      <a:pt x="755" y="686"/>
                      <a:pt x="794" y="551"/>
                      <a:pt x="794" y="406"/>
                    </a:cubicBezTo>
                    <a:cubicBezTo>
                      <a:pt x="794" y="262"/>
                      <a:pt x="755" y="126"/>
                      <a:pt x="688" y="9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5" name="Freeform 12"/>
              <p:cNvSpPr>
                <a:spLocks/>
              </p:cNvSpPr>
              <p:nvPr/>
            </p:nvSpPr>
            <p:spPr bwMode="gray">
              <a:xfrm>
                <a:off x="1710" y="1612"/>
                <a:ext cx="1262" cy="1739"/>
              </a:xfrm>
              <a:custGeom>
                <a:avLst/>
                <a:gdLst>
                  <a:gd name="T0" fmla="*/ 835 w 864"/>
                  <a:gd name="T1" fmla="*/ 1040 h 1191"/>
                  <a:gd name="T2" fmla="*/ 815 w 864"/>
                  <a:gd name="T3" fmla="*/ 1047 h 1191"/>
                  <a:gd name="T4" fmla="*/ 815 w 864"/>
                  <a:gd name="T5" fmla="*/ 1047 h 1191"/>
                  <a:gd name="T6" fmla="*/ 797 w 864"/>
                  <a:gd name="T7" fmla="*/ 1051 h 1191"/>
                  <a:gd name="T8" fmla="*/ 793 w 864"/>
                  <a:gd name="T9" fmla="*/ 1049 h 1191"/>
                  <a:gd name="T10" fmla="*/ 793 w 864"/>
                  <a:gd name="T11" fmla="*/ 1038 h 1191"/>
                  <a:gd name="T12" fmla="*/ 793 w 864"/>
                  <a:gd name="T13" fmla="*/ 948 h 1191"/>
                  <a:gd name="T14" fmla="*/ 317 w 864"/>
                  <a:gd name="T15" fmla="*/ 672 h 1191"/>
                  <a:gd name="T16" fmla="*/ 243 w 864"/>
                  <a:gd name="T17" fmla="*/ 397 h 1191"/>
                  <a:gd name="T18" fmla="*/ 317 w 864"/>
                  <a:gd name="T19" fmla="*/ 122 h 1191"/>
                  <a:gd name="T20" fmla="*/ 231 w 864"/>
                  <a:gd name="T21" fmla="*/ 73 h 1191"/>
                  <a:gd name="T22" fmla="*/ 228 w 864"/>
                  <a:gd name="T23" fmla="*/ 75 h 1191"/>
                  <a:gd name="T24" fmla="*/ 221 w 864"/>
                  <a:gd name="T25" fmla="*/ 92 h 1191"/>
                  <a:gd name="T26" fmla="*/ 221 w 864"/>
                  <a:gd name="T27" fmla="*/ 92 h 1191"/>
                  <a:gd name="T28" fmla="*/ 218 w 864"/>
                  <a:gd name="T29" fmla="*/ 113 h 1191"/>
                  <a:gd name="T30" fmla="*/ 177 w 864"/>
                  <a:gd name="T31" fmla="*/ 123 h 1191"/>
                  <a:gd name="T32" fmla="*/ 166 w 864"/>
                  <a:gd name="T33" fmla="*/ 82 h 1191"/>
                  <a:gd name="T34" fmla="*/ 182 w 864"/>
                  <a:gd name="T35" fmla="*/ 69 h 1191"/>
                  <a:gd name="T36" fmla="*/ 194 w 864"/>
                  <a:gd name="T37" fmla="*/ 55 h 1191"/>
                  <a:gd name="T38" fmla="*/ 194 w 864"/>
                  <a:gd name="T39" fmla="*/ 51 h 1191"/>
                  <a:gd name="T40" fmla="*/ 106 w 864"/>
                  <a:gd name="T41" fmla="*/ 0 h 1191"/>
                  <a:gd name="T42" fmla="*/ 0 w 864"/>
                  <a:gd name="T43" fmla="*/ 397 h 1191"/>
                  <a:gd name="T44" fmla="*/ 106 w 864"/>
                  <a:gd name="T45" fmla="*/ 794 h 1191"/>
                  <a:gd name="T46" fmla="*/ 793 w 864"/>
                  <a:gd name="T47" fmla="*/ 1191 h 1191"/>
                  <a:gd name="T48" fmla="*/ 793 w 864"/>
                  <a:gd name="T49" fmla="*/ 1099 h 1191"/>
                  <a:gd name="T50" fmla="*/ 793 w 864"/>
                  <a:gd name="T51" fmla="*/ 1092 h 1191"/>
                  <a:gd name="T52" fmla="*/ 797 w 864"/>
                  <a:gd name="T53" fmla="*/ 1090 h 1191"/>
                  <a:gd name="T54" fmla="*/ 815 w 864"/>
                  <a:gd name="T55" fmla="*/ 1093 h 1191"/>
                  <a:gd name="T56" fmla="*/ 835 w 864"/>
                  <a:gd name="T57" fmla="*/ 1101 h 1191"/>
                  <a:gd name="T58" fmla="*/ 864 w 864"/>
                  <a:gd name="T59" fmla="*/ 1070 h 1191"/>
                  <a:gd name="T60" fmla="*/ 835 w 864"/>
                  <a:gd name="T61" fmla="*/ 1040 h 1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4"/>
                  <a:gd name="T94" fmla="*/ 0 h 1191"/>
                  <a:gd name="T95" fmla="*/ 864 w 864"/>
                  <a:gd name="T96" fmla="*/ 1191 h 119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4" h="1191">
                    <a:moveTo>
                      <a:pt x="835" y="1040"/>
                    </a:moveTo>
                    <a:cubicBezTo>
                      <a:pt x="827" y="1040"/>
                      <a:pt x="820" y="1043"/>
                      <a:pt x="815" y="1047"/>
                    </a:cubicBezTo>
                    <a:cubicBezTo>
                      <a:pt x="815" y="1047"/>
                      <a:pt x="815" y="1047"/>
                      <a:pt x="815" y="1047"/>
                    </a:cubicBezTo>
                    <a:cubicBezTo>
                      <a:pt x="811" y="1052"/>
                      <a:pt x="803" y="1054"/>
                      <a:pt x="797" y="1051"/>
                    </a:cubicBezTo>
                    <a:cubicBezTo>
                      <a:pt x="796" y="1050"/>
                      <a:pt x="795" y="1049"/>
                      <a:pt x="793" y="1049"/>
                    </a:cubicBezTo>
                    <a:cubicBezTo>
                      <a:pt x="793" y="1038"/>
                      <a:pt x="793" y="1038"/>
                      <a:pt x="793" y="1038"/>
                    </a:cubicBezTo>
                    <a:cubicBezTo>
                      <a:pt x="793" y="948"/>
                      <a:pt x="793" y="948"/>
                      <a:pt x="793" y="948"/>
                    </a:cubicBezTo>
                    <a:cubicBezTo>
                      <a:pt x="590" y="948"/>
                      <a:pt x="412" y="837"/>
                      <a:pt x="317" y="672"/>
                    </a:cubicBezTo>
                    <a:cubicBezTo>
                      <a:pt x="270" y="592"/>
                      <a:pt x="243" y="498"/>
                      <a:pt x="243" y="397"/>
                    </a:cubicBezTo>
                    <a:cubicBezTo>
                      <a:pt x="243" y="297"/>
                      <a:pt x="270" y="203"/>
                      <a:pt x="317" y="122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0" y="73"/>
                      <a:pt x="229" y="74"/>
                      <a:pt x="228" y="75"/>
                    </a:cubicBezTo>
                    <a:cubicBezTo>
                      <a:pt x="222" y="79"/>
                      <a:pt x="219" y="86"/>
                      <a:pt x="221" y="92"/>
                    </a:cubicBezTo>
                    <a:cubicBezTo>
                      <a:pt x="221" y="92"/>
                      <a:pt x="221" y="92"/>
                      <a:pt x="221" y="92"/>
                    </a:cubicBezTo>
                    <a:cubicBezTo>
                      <a:pt x="223" y="99"/>
                      <a:pt x="222" y="106"/>
                      <a:pt x="218" y="113"/>
                    </a:cubicBezTo>
                    <a:cubicBezTo>
                      <a:pt x="210" y="127"/>
                      <a:pt x="192" y="131"/>
                      <a:pt x="177" y="123"/>
                    </a:cubicBezTo>
                    <a:cubicBezTo>
                      <a:pt x="163" y="115"/>
                      <a:pt x="158" y="96"/>
                      <a:pt x="166" y="82"/>
                    </a:cubicBezTo>
                    <a:cubicBezTo>
                      <a:pt x="169" y="76"/>
                      <a:pt x="175" y="71"/>
                      <a:pt x="182" y="69"/>
                    </a:cubicBezTo>
                    <a:cubicBezTo>
                      <a:pt x="188" y="68"/>
                      <a:pt x="193" y="62"/>
                      <a:pt x="194" y="55"/>
                    </a:cubicBezTo>
                    <a:cubicBezTo>
                      <a:pt x="194" y="54"/>
                      <a:pt x="194" y="52"/>
                      <a:pt x="194" y="51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38" y="117"/>
                      <a:pt x="0" y="253"/>
                      <a:pt x="0" y="397"/>
                    </a:cubicBezTo>
                    <a:cubicBezTo>
                      <a:pt x="0" y="542"/>
                      <a:pt x="38" y="677"/>
                      <a:pt x="106" y="794"/>
                    </a:cubicBezTo>
                    <a:cubicBezTo>
                      <a:pt x="243" y="1031"/>
                      <a:pt x="500" y="1191"/>
                      <a:pt x="793" y="1191"/>
                    </a:cubicBezTo>
                    <a:cubicBezTo>
                      <a:pt x="793" y="1099"/>
                      <a:pt x="793" y="1099"/>
                      <a:pt x="793" y="1099"/>
                    </a:cubicBezTo>
                    <a:cubicBezTo>
                      <a:pt x="793" y="1092"/>
                      <a:pt x="793" y="1092"/>
                      <a:pt x="793" y="1092"/>
                    </a:cubicBezTo>
                    <a:cubicBezTo>
                      <a:pt x="795" y="1091"/>
                      <a:pt x="796" y="1090"/>
                      <a:pt x="797" y="1090"/>
                    </a:cubicBezTo>
                    <a:cubicBezTo>
                      <a:pt x="803" y="1087"/>
                      <a:pt x="811" y="1088"/>
                      <a:pt x="815" y="1093"/>
                    </a:cubicBezTo>
                    <a:cubicBezTo>
                      <a:pt x="820" y="1098"/>
                      <a:pt x="827" y="1101"/>
                      <a:pt x="835" y="1101"/>
                    </a:cubicBezTo>
                    <a:cubicBezTo>
                      <a:pt x="851" y="1101"/>
                      <a:pt x="864" y="1087"/>
                      <a:pt x="864" y="1070"/>
                    </a:cubicBezTo>
                    <a:cubicBezTo>
                      <a:pt x="864" y="1054"/>
                      <a:pt x="851" y="1040"/>
                      <a:pt x="835" y="1040"/>
                    </a:cubicBezTo>
                    <a:close/>
                  </a:path>
                </a:pathLst>
              </a:custGeom>
              <a:solidFill>
                <a:srgbClr val="A90404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6" name="Freeform 13"/>
              <p:cNvSpPr>
                <a:spLocks/>
              </p:cNvSpPr>
              <p:nvPr/>
            </p:nvSpPr>
            <p:spPr bwMode="gray">
              <a:xfrm>
                <a:off x="1862" y="1035"/>
                <a:ext cx="2010" cy="768"/>
              </a:xfrm>
              <a:custGeom>
                <a:avLst/>
                <a:gdLst>
                  <a:gd name="T0" fmla="*/ 1164 w 1375"/>
                  <a:gd name="T1" fmla="*/ 518 h 527"/>
                  <a:gd name="T2" fmla="*/ 1252 w 1375"/>
                  <a:gd name="T3" fmla="*/ 467 h 527"/>
                  <a:gd name="T4" fmla="*/ 1252 w 1375"/>
                  <a:gd name="T5" fmla="*/ 463 h 527"/>
                  <a:gd name="T6" fmla="*/ 1240 w 1375"/>
                  <a:gd name="T7" fmla="*/ 449 h 527"/>
                  <a:gd name="T8" fmla="*/ 1240 w 1375"/>
                  <a:gd name="T9" fmla="*/ 449 h 527"/>
                  <a:gd name="T10" fmla="*/ 1224 w 1375"/>
                  <a:gd name="T11" fmla="*/ 436 h 527"/>
                  <a:gd name="T12" fmla="*/ 1235 w 1375"/>
                  <a:gd name="T13" fmla="*/ 395 h 527"/>
                  <a:gd name="T14" fmla="*/ 1276 w 1375"/>
                  <a:gd name="T15" fmla="*/ 406 h 527"/>
                  <a:gd name="T16" fmla="*/ 1279 w 1375"/>
                  <a:gd name="T17" fmla="*/ 427 h 527"/>
                  <a:gd name="T18" fmla="*/ 1285 w 1375"/>
                  <a:gd name="T19" fmla="*/ 444 h 527"/>
                  <a:gd name="T20" fmla="*/ 1289 w 1375"/>
                  <a:gd name="T21" fmla="*/ 446 h 527"/>
                  <a:gd name="T22" fmla="*/ 1375 w 1375"/>
                  <a:gd name="T23" fmla="*/ 396 h 527"/>
                  <a:gd name="T24" fmla="*/ 687 w 1375"/>
                  <a:gd name="T25" fmla="*/ 0 h 527"/>
                  <a:gd name="T26" fmla="*/ 0 w 1375"/>
                  <a:gd name="T27" fmla="*/ 396 h 527"/>
                  <a:gd name="T28" fmla="*/ 88 w 1375"/>
                  <a:gd name="T29" fmla="*/ 447 h 527"/>
                  <a:gd name="T30" fmla="*/ 88 w 1375"/>
                  <a:gd name="T31" fmla="*/ 451 h 527"/>
                  <a:gd name="T32" fmla="*/ 76 w 1375"/>
                  <a:gd name="T33" fmla="*/ 465 h 527"/>
                  <a:gd name="T34" fmla="*/ 60 w 1375"/>
                  <a:gd name="T35" fmla="*/ 478 h 527"/>
                  <a:gd name="T36" fmla="*/ 71 w 1375"/>
                  <a:gd name="T37" fmla="*/ 519 h 527"/>
                  <a:gd name="T38" fmla="*/ 112 w 1375"/>
                  <a:gd name="T39" fmla="*/ 509 h 527"/>
                  <a:gd name="T40" fmla="*/ 115 w 1375"/>
                  <a:gd name="T41" fmla="*/ 488 h 527"/>
                  <a:gd name="T42" fmla="*/ 115 w 1375"/>
                  <a:gd name="T43" fmla="*/ 488 h 527"/>
                  <a:gd name="T44" fmla="*/ 122 w 1375"/>
                  <a:gd name="T45" fmla="*/ 471 h 527"/>
                  <a:gd name="T46" fmla="*/ 125 w 1375"/>
                  <a:gd name="T47" fmla="*/ 469 h 527"/>
                  <a:gd name="T48" fmla="*/ 211 w 1375"/>
                  <a:gd name="T49" fmla="*/ 518 h 527"/>
                  <a:gd name="T50" fmla="*/ 687 w 1375"/>
                  <a:gd name="T51" fmla="*/ 243 h 527"/>
                  <a:gd name="T52" fmla="*/ 1164 w 1375"/>
                  <a:gd name="T53" fmla="*/ 518 h 52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75"/>
                  <a:gd name="T82" fmla="*/ 0 h 527"/>
                  <a:gd name="T83" fmla="*/ 1375 w 1375"/>
                  <a:gd name="T84" fmla="*/ 527 h 52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75" h="527">
                    <a:moveTo>
                      <a:pt x="1164" y="518"/>
                    </a:moveTo>
                    <a:cubicBezTo>
                      <a:pt x="1252" y="467"/>
                      <a:pt x="1252" y="467"/>
                      <a:pt x="1252" y="467"/>
                    </a:cubicBezTo>
                    <a:cubicBezTo>
                      <a:pt x="1252" y="466"/>
                      <a:pt x="1252" y="465"/>
                      <a:pt x="1252" y="463"/>
                    </a:cubicBezTo>
                    <a:cubicBezTo>
                      <a:pt x="1251" y="456"/>
                      <a:pt x="1246" y="450"/>
                      <a:pt x="1240" y="449"/>
                    </a:cubicBezTo>
                    <a:cubicBezTo>
                      <a:pt x="1240" y="449"/>
                      <a:pt x="1240" y="449"/>
                      <a:pt x="1240" y="449"/>
                    </a:cubicBezTo>
                    <a:cubicBezTo>
                      <a:pt x="1233" y="447"/>
                      <a:pt x="1227" y="443"/>
                      <a:pt x="1224" y="436"/>
                    </a:cubicBezTo>
                    <a:cubicBezTo>
                      <a:pt x="1216" y="422"/>
                      <a:pt x="1221" y="404"/>
                      <a:pt x="1235" y="395"/>
                    </a:cubicBezTo>
                    <a:cubicBezTo>
                      <a:pt x="1250" y="387"/>
                      <a:pt x="1268" y="392"/>
                      <a:pt x="1276" y="406"/>
                    </a:cubicBezTo>
                    <a:cubicBezTo>
                      <a:pt x="1280" y="412"/>
                      <a:pt x="1281" y="420"/>
                      <a:pt x="1279" y="427"/>
                    </a:cubicBezTo>
                    <a:cubicBezTo>
                      <a:pt x="1277" y="432"/>
                      <a:pt x="1280" y="440"/>
                      <a:pt x="1285" y="444"/>
                    </a:cubicBezTo>
                    <a:cubicBezTo>
                      <a:pt x="1287" y="445"/>
                      <a:pt x="1288" y="445"/>
                      <a:pt x="1289" y="446"/>
                    </a:cubicBezTo>
                    <a:cubicBezTo>
                      <a:pt x="1375" y="396"/>
                      <a:pt x="1375" y="396"/>
                      <a:pt x="1375" y="396"/>
                    </a:cubicBezTo>
                    <a:cubicBezTo>
                      <a:pt x="1238" y="159"/>
                      <a:pt x="981" y="0"/>
                      <a:pt x="687" y="0"/>
                    </a:cubicBezTo>
                    <a:cubicBezTo>
                      <a:pt x="394" y="0"/>
                      <a:pt x="137" y="159"/>
                      <a:pt x="0" y="396"/>
                    </a:cubicBezTo>
                    <a:cubicBezTo>
                      <a:pt x="88" y="447"/>
                      <a:pt x="88" y="447"/>
                      <a:pt x="88" y="447"/>
                    </a:cubicBezTo>
                    <a:cubicBezTo>
                      <a:pt x="88" y="448"/>
                      <a:pt x="88" y="450"/>
                      <a:pt x="88" y="451"/>
                    </a:cubicBezTo>
                    <a:cubicBezTo>
                      <a:pt x="87" y="458"/>
                      <a:pt x="82" y="464"/>
                      <a:pt x="76" y="465"/>
                    </a:cubicBezTo>
                    <a:cubicBezTo>
                      <a:pt x="69" y="467"/>
                      <a:pt x="63" y="472"/>
                      <a:pt x="60" y="478"/>
                    </a:cubicBezTo>
                    <a:cubicBezTo>
                      <a:pt x="52" y="492"/>
                      <a:pt x="57" y="511"/>
                      <a:pt x="71" y="519"/>
                    </a:cubicBezTo>
                    <a:cubicBezTo>
                      <a:pt x="86" y="527"/>
                      <a:pt x="104" y="523"/>
                      <a:pt x="112" y="509"/>
                    </a:cubicBezTo>
                    <a:cubicBezTo>
                      <a:pt x="116" y="502"/>
                      <a:pt x="117" y="495"/>
                      <a:pt x="115" y="488"/>
                    </a:cubicBezTo>
                    <a:cubicBezTo>
                      <a:pt x="115" y="488"/>
                      <a:pt x="115" y="488"/>
                      <a:pt x="115" y="488"/>
                    </a:cubicBezTo>
                    <a:cubicBezTo>
                      <a:pt x="113" y="482"/>
                      <a:pt x="116" y="475"/>
                      <a:pt x="122" y="471"/>
                    </a:cubicBezTo>
                    <a:cubicBezTo>
                      <a:pt x="123" y="470"/>
                      <a:pt x="124" y="469"/>
                      <a:pt x="125" y="469"/>
                    </a:cubicBezTo>
                    <a:cubicBezTo>
                      <a:pt x="211" y="518"/>
                      <a:pt x="211" y="518"/>
                      <a:pt x="211" y="518"/>
                    </a:cubicBezTo>
                    <a:cubicBezTo>
                      <a:pt x="306" y="354"/>
                      <a:pt x="484" y="243"/>
                      <a:pt x="687" y="243"/>
                    </a:cubicBezTo>
                    <a:cubicBezTo>
                      <a:pt x="891" y="243"/>
                      <a:pt x="1069" y="354"/>
                      <a:pt x="1164" y="518"/>
                    </a:cubicBezTo>
                    <a:close/>
                  </a:path>
                </a:pathLst>
              </a:custGeom>
              <a:solidFill>
                <a:srgbClr val="9F9F9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rot="7200000">
              <a:off x="2059" y="1386"/>
              <a:ext cx="1616" cy="1614"/>
              <a:chOff x="2060" y="1387"/>
              <a:chExt cx="1616" cy="1614"/>
            </a:xfrm>
          </p:grpSpPr>
          <p:sp>
            <p:nvSpPr>
              <p:cNvPr id="25621" name="Freeform 15"/>
              <p:cNvSpPr>
                <a:spLocks/>
              </p:cNvSpPr>
              <p:nvPr/>
            </p:nvSpPr>
            <p:spPr bwMode="gray">
              <a:xfrm>
                <a:off x="2060" y="1387"/>
                <a:ext cx="808" cy="1225"/>
              </a:xfrm>
              <a:custGeom>
                <a:avLst/>
                <a:gdLst>
                  <a:gd name="T0" fmla="*/ 550 w 550"/>
                  <a:gd name="T1" fmla="*/ 132 h 836"/>
                  <a:gd name="T2" fmla="*/ 547 w 550"/>
                  <a:gd name="T3" fmla="*/ 130 h 836"/>
                  <a:gd name="T4" fmla="*/ 529 w 550"/>
                  <a:gd name="T5" fmla="*/ 133 h 836"/>
                  <a:gd name="T6" fmla="*/ 529 w 550"/>
                  <a:gd name="T7" fmla="*/ 133 h 836"/>
                  <a:gd name="T8" fmla="*/ 509 w 550"/>
                  <a:gd name="T9" fmla="*/ 141 h 836"/>
                  <a:gd name="T10" fmla="*/ 480 w 550"/>
                  <a:gd name="T11" fmla="*/ 111 h 836"/>
                  <a:gd name="T12" fmla="*/ 509 w 550"/>
                  <a:gd name="T13" fmla="*/ 80 h 836"/>
                  <a:gd name="T14" fmla="*/ 529 w 550"/>
                  <a:gd name="T15" fmla="*/ 88 h 836"/>
                  <a:gd name="T16" fmla="*/ 547 w 550"/>
                  <a:gd name="T17" fmla="*/ 91 h 836"/>
                  <a:gd name="T18" fmla="*/ 550 w 550"/>
                  <a:gd name="T19" fmla="*/ 89 h 836"/>
                  <a:gd name="T20" fmla="*/ 550 w 550"/>
                  <a:gd name="T21" fmla="*/ 82 h 836"/>
                  <a:gd name="T22" fmla="*/ 550 w 550"/>
                  <a:gd name="T23" fmla="*/ 0 h 836"/>
                  <a:gd name="T24" fmla="*/ 0 w 550"/>
                  <a:gd name="T25" fmla="*/ 550 h 836"/>
                  <a:gd name="T26" fmla="*/ 74 w 550"/>
                  <a:gd name="T27" fmla="*/ 825 h 836"/>
                  <a:gd name="T28" fmla="*/ 153 w 550"/>
                  <a:gd name="T29" fmla="*/ 780 h 836"/>
                  <a:gd name="T30" fmla="*/ 158 w 550"/>
                  <a:gd name="T31" fmla="*/ 796 h 836"/>
                  <a:gd name="T32" fmla="*/ 161 w 550"/>
                  <a:gd name="T33" fmla="*/ 817 h 836"/>
                  <a:gd name="T34" fmla="*/ 202 w 550"/>
                  <a:gd name="T35" fmla="*/ 827 h 836"/>
                  <a:gd name="T36" fmla="*/ 214 w 550"/>
                  <a:gd name="T37" fmla="*/ 786 h 836"/>
                  <a:gd name="T38" fmla="*/ 198 w 550"/>
                  <a:gd name="T39" fmla="*/ 773 h 836"/>
                  <a:gd name="T40" fmla="*/ 198 w 550"/>
                  <a:gd name="T41" fmla="*/ 773 h 836"/>
                  <a:gd name="T42" fmla="*/ 186 w 550"/>
                  <a:gd name="T43" fmla="*/ 761 h 836"/>
                  <a:gd name="T44" fmla="*/ 266 w 550"/>
                  <a:gd name="T45" fmla="*/ 714 h 836"/>
                  <a:gd name="T46" fmla="*/ 222 w 550"/>
                  <a:gd name="T47" fmla="*/ 550 h 836"/>
                  <a:gd name="T48" fmla="*/ 550 w 550"/>
                  <a:gd name="T49" fmla="*/ 222 h 836"/>
                  <a:gd name="T50" fmla="*/ 550 w 550"/>
                  <a:gd name="T51" fmla="*/ 143 h 836"/>
                  <a:gd name="T52" fmla="*/ 550 w 550"/>
                  <a:gd name="T53" fmla="*/ 132 h 8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0"/>
                  <a:gd name="T82" fmla="*/ 0 h 836"/>
                  <a:gd name="T83" fmla="*/ 550 w 550"/>
                  <a:gd name="T84" fmla="*/ 836 h 8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0" h="836">
                    <a:moveTo>
                      <a:pt x="550" y="132"/>
                    </a:moveTo>
                    <a:cubicBezTo>
                      <a:pt x="549" y="131"/>
                      <a:pt x="548" y="131"/>
                      <a:pt x="547" y="130"/>
                    </a:cubicBezTo>
                    <a:cubicBezTo>
                      <a:pt x="540" y="127"/>
                      <a:pt x="533" y="129"/>
                      <a:pt x="529" y="133"/>
                    </a:cubicBezTo>
                    <a:cubicBezTo>
                      <a:pt x="529" y="133"/>
                      <a:pt x="529" y="133"/>
                      <a:pt x="529" y="133"/>
                    </a:cubicBezTo>
                    <a:cubicBezTo>
                      <a:pt x="523" y="138"/>
                      <a:pt x="517" y="141"/>
                      <a:pt x="509" y="141"/>
                    </a:cubicBezTo>
                    <a:cubicBezTo>
                      <a:pt x="493" y="141"/>
                      <a:pt x="480" y="127"/>
                      <a:pt x="480" y="111"/>
                    </a:cubicBezTo>
                    <a:cubicBezTo>
                      <a:pt x="480" y="94"/>
                      <a:pt x="493" y="80"/>
                      <a:pt x="509" y="80"/>
                    </a:cubicBezTo>
                    <a:cubicBezTo>
                      <a:pt x="517" y="80"/>
                      <a:pt x="524" y="83"/>
                      <a:pt x="529" y="88"/>
                    </a:cubicBezTo>
                    <a:cubicBezTo>
                      <a:pt x="533" y="93"/>
                      <a:pt x="540" y="94"/>
                      <a:pt x="547" y="91"/>
                    </a:cubicBezTo>
                    <a:cubicBezTo>
                      <a:pt x="548" y="91"/>
                      <a:pt x="549" y="90"/>
                      <a:pt x="550" y="89"/>
                    </a:cubicBezTo>
                    <a:cubicBezTo>
                      <a:pt x="550" y="82"/>
                      <a:pt x="550" y="82"/>
                      <a:pt x="550" y="82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246" y="0"/>
                      <a:pt x="0" y="246"/>
                      <a:pt x="0" y="550"/>
                    </a:cubicBezTo>
                    <a:cubicBezTo>
                      <a:pt x="0" y="651"/>
                      <a:pt x="27" y="745"/>
                      <a:pt x="74" y="825"/>
                    </a:cubicBezTo>
                    <a:cubicBezTo>
                      <a:pt x="153" y="780"/>
                      <a:pt x="153" y="780"/>
                      <a:pt x="153" y="780"/>
                    </a:cubicBezTo>
                    <a:cubicBezTo>
                      <a:pt x="158" y="784"/>
                      <a:pt x="160" y="791"/>
                      <a:pt x="158" y="796"/>
                    </a:cubicBezTo>
                    <a:cubicBezTo>
                      <a:pt x="157" y="803"/>
                      <a:pt x="158" y="810"/>
                      <a:pt x="161" y="817"/>
                    </a:cubicBezTo>
                    <a:cubicBezTo>
                      <a:pt x="170" y="831"/>
                      <a:pt x="188" y="836"/>
                      <a:pt x="202" y="827"/>
                    </a:cubicBezTo>
                    <a:cubicBezTo>
                      <a:pt x="217" y="819"/>
                      <a:pt x="222" y="801"/>
                      <a:pt x="214" y="786"/>
                    </a:cubicBezTo>
                    <a:cubicBezTo>
                      <a:pt x="210" y="780"/>
                      <a:pt x="204" y="776"/>
                      <a:pt x="198" y="773"/>
                    </a:cubicBezTo>
                    <a:cubicBezTo>
                      <a:pt x="198" y="773"/>
                      <a:pt x="198" y="773"/>
                      <a:pt x="198" y="773"/>
                    </a:cubicBezTo>
                    <a:cubicBezTo>
                      <a:pt x="192" y="772"/>
                      <a:pt x="187" y="767"/>
                      <a:pt x="186" y="761"/>
                    </a:cubicBezTo>
                    <a:cubicBezTo>
                      <a:pt x="266" y="714"/>
                      <a:pt x="266" y="714"/>
                      <a:pt x="266" y="714"/>
                    </a:cubicBezTo>
                    <a:cubicBezTo>
                      <a:pt x="238" y="666"/>
                      <a:pt x="222" y="610"/>
                      <a:pt x="222" y="550"/>
                    </a:cubicBezTo>
                    <a:cubicBezTo>
                      <a:pt x="222" y="369"/>
                      <a:pt x="369" y="222"/>
                      <a:pt x="550" y="222"/>
                    </a:cubicBezTo>
                    <a:cubicBezTo>
                      <a:pt x="550" y="143"/>
                      <a:pt x="550" y="143"/>
                      <a:pt x="550" y="143"/>
                    </a:cubicBezTo>
                    <a:lnTo>
                      <a:pt x="550" y="132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16"/>
              <p:cNvSpPr>
                <a:spLocks/>
              </p:cNvSpPr>
              <p:nvPr/>
            </p:nvSpPr>
            <p:spPr bwMode="gray">
              <a:xfrm>
                <a:off x="2764" y="1387"/>
                <a:ext cx="912" cy="1210"/>
              </a:xfrm>
              <a:custGeom>
                <a:avLst/>
                <a:gdLst>
                  <a:gd name="T0" fmla="*/ 70 w 621"/>
                  <a:gd name="T1" fmla="*/ 0 h 826"/>
                  <a:gd name="T2" fmla="*/ 70 w 621"/>
                  <a:gd name="T3" fmla="*/ 82 h 826"/>
                  <a:gd name="T4" fmla="*/ 70 w 621"/>
                  <a:gd name="T5" fmla="*/ 89 h 826"/>
                  <a:gd name="T6" fmla="*/ 67 w 621"/>
                  <a:gd name="T7" fmla="*/ 91 h 826"/>
                  <a:gd name="T8" fmla="*/ 49 w 621"/>
                  <a:gd name="T9" fmla="*/ 88 h 826"/>
                  <a:gd name="T10" fmla="*/ 29 w 621"/>
                  <a:gd name="T11" fmla="*/ 80 h 826"/>
                  <a:gd name="T12" fmla="*/ 0 w 621"/>
                  <a:gd name="T13" fmla="*/ 111 h 826"/>
                  <a:gd name="T14" fmla="*/ 29 w 621"/>
                  <a:gd name="T15" fmla="*/ 141 h 826"/>
                  <a:gd name="T16" fmla="*/ 49 w 621"/>
                  <a:gd name="T17" fmla="*/ 133 h 826"/>
                  <a:gd name="T18" fmla="*/ 49 w 621"/>
                  <a:gd name="T19" fmla="*/ 133 h 826"/>
                  <a:gd name="T20" fmla="*/ 67 w 621"/>
                  <a:gd name="T21" fmla="*/ 130 h 826"/>
                  <a:gd name="T22" fmla="*/ 70 w 621"/>
                  <a:gd name="T23" fmla="*/ 132 h 826"/>
                  <a:gd name="T24" fmla="*/ 70 w 621"/>
                  <a:gd name="T25" fmla="*/ 143 h 826"/>
                  <a:gd name="T26" fmla="*/ 70 w 621"/>
                  <a:gd name="T27" fmla="*/ 222 h 826"/>
                  <a:gd name="T28" fmla="*/ 70 w 621"/>
                  <a:gd name="T29" fmla="*/ 222 h 826"/>
                  <a:gd name="T30" fmla="*/ 398 w 621"/>
                  <a:gd name="T31" fmla="*/ 550 h 826"/>
                  <a:gd name="T32" fmla="*/ 354 w 621"/>
                  <a:gd name="T33" fmla="*/ 714 h 826"/>
                  <a:gd name="T34" fmla="*/ 433 w 621"/>
                  <a:gd name="T35" fmla="*/ 759 h 826"/>
                  <a:gd name="T36" fmla="*/ 436 w 621"/>
                  <a:gd name="T37" fmla="*/ 758 h 826"/>
                  <a:gd name="T38" fmla="*/ 443 w 621"/>
                  <a:gd name="T39" fmla="*/ 740 h 826"/>
                  <a:gd name="T40" fmla="*/ 443 w 621"/>
                  <a:gd name="T41" fmla="*/ 740 h 826"/>
                  <a:gd name="T42" fmla="*/ 446 w 621"/>
                  <a:gd name="T43" fmla="*/ 720 h 826"/>
                  <a:gd name="T44" fmla="*/ 487 w 621"/>
                  <a:gd name="T45" fmla="*/ 709 h 826"/>
                  <a:gd name="T46" fmla="*/ 498 w 621"/>
                  <a:gd name="T47" fmla="*/ 750 h 826"/>
                  <a:gd name="T48" fmla="*/ 482 w 621"/>
                  <a:gd name="T49" fmla="*/ 763 h 826"/>
                  <a:gd name="T50" fmla="*/ 470 w 621"/>
                  <a:gd name="T51" fmla="*/ 777 h 826"/>
                  <a:gd name="T52" fmla="*/ 470 w 621"/>
                  <a:gd name="T53" fmla="*/ 781 h 826"/>
                  <a:gd name="T54" fmla="*/ 547 w 621"/>
                  <a:gd name="T55" fmla="*/ 826 h 826"/>
                  <a:gd name="T56" fmla="*/ 621 w 621"/>
                  <a:gd name="T57" fmla="*/ 550 h 826"/>
                  <a:gd name="T58" fmla="*/ 70 w 621"/>
                  <a:gd name="T59" fmla="*/ 0 h 82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21"/>
                  <a:gd name="T91" fmla="*/ 0 h 826"/>
                  <a:gd name="T92" fmla="*/ 621 w 621"/>
                  <a:gd name="T93" fmla="*/ 826 h 82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21" h="826">
                    <a:moveTo>
                      <a:pt x="70" y="0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0" y="89"/>
                      <a:pt x="70" y="89"/>
                      <a:pt x="70" y="89"/>
                    </a:cubicBezTo>
                    <a:cubicBezTo>
                      <a:pt x="69" y="90"/>
                      <a:pt x="68" y="91"/>
                      <a:pt x="67" y="91"/>
                    </a:cubicBezTo>
                    <a:cubicBezTo>
                      <a:pt x="60" y="94"/>
                      <a:pt x="53" y="93"/>
                      <a:pt x="49" y="88"/>
                    </a:cubicBezTo>
                    <a:cubicBezTo>
                      <a:pt x="44" y="83"/>
                      <a:pt x="37" y="80"/>
                      <a:pt x="29" y="80"/>
                    </a:cubicBezTo>
                    <a:cubicBezTo>
                      <a:pt x="13" y="80"/>
                      <a:pt x="0" y="94"/>
                      <a:pt x="0" y="111"/>
                    </a:cubicBezTo>
                    <a:cubicBezTo>
                      <a:pt x="0" y="127"/>
                      <a:pt x="13" y="141"/>
                      <a:pt x="29" y="141"/>
                    </a:cubicBezTo>
                    <a:cubicBezTo>
                      <a:pt x="37" y="141"/>
                      <a:pt x="43" y="138"/>
                      <a:pt x="49" y="133"/>
                    </a:cubicBezTo>
                    <a:cubicBezTo>
                      <a:pt x="49" y="133"/>
                      <a:pt x="49" y="133"/>
                      <a:pt x="49" y="133"/>
                    </a:cubicBezTo>
                    <a:cubicBezTo>
                      <a:pt x="53" y="129"/>
                      <a:pt x="60" y="127"/>
                      <a:pt x="67" y="130"/>
                    </a:cubicBezTo>
                    <a:cubicBezTo>
                      <a:pt x="68" y="131"/>
                      <a:pt x="69" y="131"/>
                      <a:pt x="70" y="132"/>
                    </a:cubicBezTo>
                    <a:cubicBezTo>
                      <a:pt x="70" y="143"/>
                      <a:pt x="70" y="143"/>
                      <a:pt x="70" y="143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70" y="222"/>
                      <a:pt x="70" y="222"/>
                      <a:pt x="70" y="222"/>
                    </a:cubicBezTo>
                    <a:cubicBezTo>
                      <a:pt x="252" y="222"/>
                      <a:pt x="398" y="369"/>
                      <a:pt x="398" y="550"/>
                    </a:cubicBezTo>
                    <a:cubicBezTo>
                      <a:pt x="398" y="610"/>
                      <a:pt x="382" y="666"/>
                      <a:pt x="354" y="714"/>
                    </a:cubicBezTo>
                    <a:cubicBezTo>
                      <a:pt x="433" y="759"/>
                      <a:pt x="433" y="759"/>
                      <a:pt x="433" y="759"/>
                    </a:cubicBezTo>
                    <a:cubicBezTo>
                      <a:pt x="434" y="759"/>
                      <a:pt x="435" y="758"/>
                      <a:pt x="436" y="758"/>
                    </a:cubicBezTo>
                    <a:cubicBezTo>
                      <a:pt x="442" y="753"/>
                      <a:pt x="445" y="746"/>
                      <a:pt x="443" y="740"/>
                    </a:cubicBezTo>
                    <a:cubicBezTo>
                      <a:pt x="443" y="740"/>
                      <a:pt x="443" y="740"/>
                      <a:pt x="443" y="740"/>
                    </a:cubicBezTo>
                    <a:cubicBezTo>
                      <a:pt x="441" y="733"/>
                      <a:pt x="442" y="726"/>
                      <a:pt x="446" y="720"/>
                    </a:cubicBezTo>
                    <a:cubicBezTo>
                      <a:pt x="454" y="705"/>
                      <a:pt x="472" y="701"/>
                      <a:pt x="487" y="709"/>
                    </a:cubicBezTo>
                    <a:cubicBezTo>
                      <a:pt x="501" y="717"/>
                      <a:pt x="506" y="736"/>
                      <a:pt x="498" y="750"/>
                    </a:cubicBezTo>
                    <a:cubicBezTo>
                      <a:pt x="494" y="756"/>
                      <a:pt x="489" y="761"/>
                      <a:pt x="482" y="763"/>
                    </a:cubicBezTo>
                    <a:cubicBezTo>
                      <a:pt x="476" y="764"/>
                      <a:pt x="471" y="770"/>
                      <a:pt x="470" y="777"/>
                    </a:cubicBezTo>
                    <a:cubicBezTo>
                      <a:pt x="470" y="778"/>
                      <a:pt x="470" y="780"/>
                      <a:pt x="470" y="781"/>
                    </a:cubicBezTo>
                    <a:cubicBezTo>
                      <a:pt x="547" y="826"/>
                      <a:pt x="547" y="826"/>
                      <a:pt x="547" y="826"/>
                    </a:cubicBezTo>
                    <a:cubicBezTo>
                      <a:pt x="594" y="745"/>
                      <a:pt x="621" y="651"/>
                      <a:pt x="621" y="550"/>
                    </a:cubicBezTo>
                    <a:cubicBezTo>
                      <a:pt x="621" y="246"/>
                      <a:pt x="374" y="0"/>
                      <a:pt x="70" y="0"/>
                    </a:cubicBez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17"/>
              <p:cNvSpPr>
                <a:spLocks/>
              </p:cNvSpPr>
              <p:nvPr/>
            </p:nvSpPr>
            <p:spPr bwMode="gray">
              <a:xfrm>
                <a:off x="2169" y="2414"/>
                <a:ext cx="1397" cy="587"/>
              </a:xfrm>
              <a:custGeom>
                <a:avLst/>
                <a:gdLst>
                  <a:gd name="T0" fmla="*/ 876 w 953"/>
                  <a:gd name="T1" fmla="*/ 80 h 400"/>
                  <a:gd name="T2" fmla="*/ 876 w 953"/>
                  <a:gd name="T3" fmla="*/ 76 h 400"/>
                  <a:gd name="T4" fmla="*/ 888 w 953"/>
                  <a:gd name="T5" fmla="*/ 62 h 400"/>
                  <a:gd name="T6" fmla="*/ 904 w 953"/>
                  <a:gd name="T7" fmla="*/ 49 h 400"/>
                  <a:gd name="T8" fmla="*/ 893 w 953"/>
                  <a:gd name="T9" fmla="*/ 8 h 400"/>
                  <a:gd name="T10" fmla="*/ 852 w 953"/>
                  <a:gd name="T11" fmla="*/ 19 h 400"/>
                  <a:gd name="T12" fmla="*/ 849 w 953"/>
                  <a:gd name="T13" fmla="*/ 39 h 400"/>
                  <a:gd name="T14" fmla="*/ 849 w 953"/>
                  <a:gd name="T15" fmla="*/ 39 h 400"/>
                  <a:gd name="T16" fmla="*/ 842 w 953"/>
                  <a:gd name="T17" fmla="*/ 57 h 400"/>
                  <a:gd name="T18" fmla="*/ 839 w 953"/>
                  <a:gd name="T19" fmla="*/ 58 h 400"/>
                  <a:gd name="T20" fmla="*/ 760 w 953"/>
                  <a:gd name="T21" fmla="*/ 13 h 400"/>
                  <a:gd name="T22" fmla="*/ 476 w 953"/>
                  <a:gd name="T23" fmla="*/ 177 h 400"/>
                  <a:gd name="T24" fmla="*/ 192 w 953"/>
                  <a:gd name="T25" fmla="*/ 13 h 400"/>
                  <a:gd name="T26" fmla="*/ 112 w 953"/>
                  <a:gd name="T27" fmla="*/ 60 h 400"/>
                  <a:gd name="T28" fmla="*/ 124 w 953"/>
                  <a:gd name="T29" fmla="*/ 72 h 400"/>
                  <a:gd name="T30" fmla="*/ 124 w 953"/>
                  <a:gd name="T31" fmla="*/ 72 h 400"/>
                  <a:gd name="T32" fmla="*/ 140 w 953"/>
                  <a:gd name="T33" fmla="*/ 85 h 400"/>
                  <a:gd name="T34" fmla="*/ 128 w 953"/>
                  <a:gd name="T35" fmla="*/ 126 h 400"/>
                  <a:gd name="T36" fmla="*/ 87 w 953"/>
                  <a:gd name="T37" fmla="*/ 116 h 400"/>
                  <a:gd name="T38" fmla="*/ 84 w 953"/>
                  <a:gd name="T39" fmla="*/ 95 h 400"/>
                  <a:gd name="T40" fmla="*/ 79 w 953"/>
                  <a:gd name="T41" fmla="*/ 79 h 400"/>
                  <a:gd name="T42" fmla="*/ 0 w 953"/>
                  <a:gd name="T43" fmla="*/ 124 h 400"/>
                  <a:gd name="T44" fmla="*/ 476 w 953"/>
                  <a:gd name="T45" fmla="*/ 400 h 400"/>
                  <a:gd name="T46" fmla="*/ 953 w 953"/>
                  <a:gd name="T47" fmla="*/ 125 h 400"/>
                  <a:gd name="T48" fmla="*/ 876 w 953"/>
                  <a:gd name="T49" fmla="*/ 80 h 4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3"/>
                  <a:gd name="T76" fmla="*/ 0 h 400"/>
                  <a:gd name="T77" fmla="*/ 953 w 953"/>
                  <a:gd name="T78" fmla="*/ 400 h 40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3" h="400">
                    <a:moveTo>
                      <a:pt x="876" y="80"/>
                    </a:moveTo>
                    <a:cubicBezTo>
                      <a:pt x="876" y="79"/>
                      <a:pt x="876" y="77"/>
                      <a:pt x="876" y="76"/>
                    </a:cubicBezTo>
                    <a:cubicBezTo>
                      <a:pt x="877" y="69"/>
                      <a:pt x="882" y="63"/>
                      <a:pt x="888" y="62"/>
                    </a:cubicBezTo>
                    <a:cubicBezTo>
                      <a:pt x="895" y="60"/>
                      <a:pt x="900" y="55"/>
                      <a:pt x="904" y="49"/>
                    </a:cubicBezTo>
                    <a:cubicBezTo>
                      <a:pt x="912" y="35"/>
                      <a:pt x="907" y="16"/>
                      <a:pt x="893" y="8"/>
                    </a:cubicBezTo>
                    <a:cubicBezTo>
                      <a:pt x="878" y="0"/>
                      <a:pt x="860" y="4"/>
                      <a:pt x="852" y="19"/>
                    </a:cubicBezTo>
                    <a:cubicBezTo>
                      <a:pt x="848" y="25"/>
                      <a:pt x="847" y="32"/>
                      <a:pt x="849" y="39"/>
                    </a:cubicBezTo>
                    <a:cubicBezTo>
                      <a:pt x="849" y="39"/>
                      <a:pt x="849" y="39"/>
                      <a:pt x="849" y="39"/>
                    </a:cubicBezTo>
                    <a:cubicBezTo>
                      <a:pt x="851" y="45"/>
                      <a:pt x="848" y="52"/>
                      <a:pt x="842" y="57"/>
                    </a:cubicBezTo>
                    <a:cubicBezTo>
                      <a:pt x="841" y="57"/>
                      <a:pt x="840" y="58"/>
                      <a:pt x="839" y="58"/>
                    </a:cubicBezTo>
                    <a:cubicBezTo>
                      <a:pt x="760" y="13"/>
                      <a:pt x="760" y="13"/>
                      <a:pt x="760" y="13"/>
                    </a:cubicBezTo>
                    <a:cubicBezTo>
                      <a:pt x="704" y="111"/>
                      <a:pt x="598" y="177"/>
                      <a:pt x="476" y="177"/>
                    </a:cubicBezTo>
                    <a:cubicBezTo>
                      <a:pt x="355" y="177"/>
                      <a:pt x="249" y="111"/>
                      <a:pt x="192" y="13"/>
                    </a:cubicBezTo>
                    <a:cubicBezTo>
                      <a:pt x="112" y="60"/>
                      <a:pt x="112" y="60"/>
                      <a:pt x="112" y="60"/>
                    </a:cubicBezTo>
                    <a:cubicBezTo>
                      <a:pt x="113" y="66"/>
                      <a:pt x="118" y="71"/>
                      <a:pt x="124" y="72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0" y="75"/>
                      <a:pt x="136" y="79"/>
                      <a:pt x="140" y="85"/>
                    </a:cubicBezTo>
                    <a:cubicBezTo>
                      <a:pt x="148" y="100"/>
                      <a:pt x="143" y="118"/>
                      <a:pt x="128" y="126"/>
                    </a:cubicBezTo>
                    <a:cubicBezTo>
                      <a:pt x="114" y="135"/>
                      <a:pt x="96" y="130"/>
                      <a:pt x="87" y="116"/>
                    </a:cubicBezTo>
                    <a:cubicBezTo>
                      <a:pt x="84" y="109"/>
                      <a:pt x="83" y="102"/>
                      <a:pt x="84" y="95"/>
                    </a:cubicBezTo>
                    <a:cubicBezTo>
                      <a:pt x="86" y="90"/>
                      <a:pt x="84" y="83"/>
                      <a:pt x="79" y="7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95" y="289"/>
                      <a:pt x="273" y="400"/>
                      <a:pt x="476" y="400"/>
                    </a:cubicBezTo>
                    <a:cubicBezTo>
                      <a:pt x="680" y="400"/>
                      <a:pt x="858" y="289"/>
                      <a:pt x="953" y="125"/>
                    </a:cubicBezTo>
                    <a:lnTo>
                      <a:pt x="876" y="80"/>
                    </a:lnTo>
                    <a:close/>
                  </a:path>
                </a:pathLst>
              </a:custGeom>
              <a:solidFill>
                <a:srgbClr val="D1D1D1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tr-TR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noProof="1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MESLEKİ İŞİTME KAYIPLARI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96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animBg="1"/>
      <p:bldP spid="58456" grpId="0" animBg="1"/>
      <p:bldP spid="584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716913"/>
            <a:ext cx="8782476" cy="25027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6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İşitme Organı</a:t>
            </a:r>
          </a:p>
        </p:txBody>
      </p:sp>
      <p:pic>
        <p:nvPicPr>
          <p:cNvPr id="19458" name="Picture 2" descr="D:\DOKTOR\2-DRUZ\1. EĞİTİM KURUMU\1. İstanbuluzman\2-RESİMLER\Mavi\cochlear-ico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17" y="762618"/>
            <a:ext cx="2509652" cy="25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85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165122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KAYBINDA MALULİYET HESAPLAMASI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51023"/>
              </p:ext>
            </p:extLst>
          </p:nvPr>
        </p:nvGraphicFramePr>
        <p:xfrm>
          <a:off x="85725" y="981085"/>
          <a:ext cx="8972266" cy="5395835"/>
        </p:xfrm>
        <a:graphic>
          <a:graphicData uri="http://schemas.openxmlformats.org/drawingml/2006/table">
            <a:tbl>
              <a:tblPr firstRow="1" firstCol="1" bandRow="1"/>
              <a:tblGrid>
                <a:gridCol w="1404291"/>
                <a:gridCol w="1513595"/>
                <a:gridCol w="1513595"/>
                <a:gridCol w="1513595"/>
                <a:gridCol w="1513595"/>
                <a:gridCol w="1513595"/>
              </a:tblGrid>
              <a:tr h="447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PTA (dB)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Maluliyet %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PTA (dB)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Maluliyet %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PTA (dB)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800" b="1" i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Maluliyet %</a:t>
                      </a:r>
                      <a:endParaRPr lang="tr-TR" sz="1800" i="0" dirty="0">
                        <a:solidFill>
                          <a:schemeClr val="bg1"/>
                        </a:solidFill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986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 </a:t>
                      </a:r>
                      <a:r>
                        <a:rPr lang="tr-TR" sz="12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(100/4=25)</a:t>
                      </a:r>
                      <a:endParaRPr lang="tr-TR" sz="11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(205/4=51,25)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39.4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(310/4=77,5)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(105/4=26,25)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(210/4=52,5)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41.2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(315/4=78,75)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80.6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(110/4=27,5)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(215/4=53,75)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(320/4=80)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82.5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(115/4=28,75)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5,6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(220/4=55)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45.0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(325/4=81,25)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84.4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(120/4=30)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7,5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(225/4=53,25)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46.9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(330/4=82,5)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86.2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(125/4=31,25)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9,4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(230/4=57,5)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48.9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(335/4=83,75)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(130/4=32,5)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11,2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(235/4=58,75)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50.6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(340/4=85)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90.0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(135/4=33,75)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(240/4=60)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52.5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(345/4=86,25)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90.9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(140/4=35)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15.0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(245/4=61,25)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54.4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(350/4=87,5)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(145/4=36,25)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(250/4=62,5)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56.2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(355/4=88,75)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95.6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(150/4=37,5)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(255/4=63,75)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58.1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(360/4=90)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(155/4=38,75)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20.6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(260/4=65)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60.0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(365/4=91,25)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99.4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(160/4=40)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(265/4=66,25)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(370/4=92,5)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100.0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(165/4=41,25)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24.4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(270/4=67,5)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(170/4=42,5)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26.2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(275/4=68,75)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65.6</a:t>
                      </a:r>
                      <a:endParaRPr lang="tr-TR" sz="1100" b="1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mbria" pitchFamily="18" charset="0"/>
                          <a:ea typeface="Calibri"/>
                          <a:cs typeface="Times New Roman"/>
                        </a:rPr>
                        <a:t>PTA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mbria" pitchFamily="18" charset="0"/>
                          <a:ea typeface="Calibri"/>
                          <a:cs typeface="Times New Roman"/>
                        </a:rPr>
                        <a:t>500-1000-2000-3000Hz işitme eşik değeri</a:t>
                      </a:r>
                      <a:endParaRPr lang="tr-TR" sz="1100" b="1" i="1" dirty="0"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(175/4=43,75)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(280/4=70)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67.5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(180/4=45)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(2850/4=71,25)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69.3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(185/4=46,25)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(290/4=72,5)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71.2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(190/4=47,5)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33.8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(295/4=73,75)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73.1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100" b="1" i="1" dirty="0" smtClean="0">
                          <a:effectLst/>
                          <a:latin typeface="Cambria" pitchFamily="18" charset="0"/>
                          <a:ea typeface="Times New Roman"/>
                          <a:cs typeface="Times New Roman"/>
                        </a:rPr>
                        <a:t>[% Maluliyet=(5/İyi Kulağın % Değeri) + (1/Kötü Kulağın % Değeri) / 6]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(195/4=48,75)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35.6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(300/4=75)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75.0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(200/4=50)</a:t>
                      </a:r>
                      <a:endParaRPr lang="tr-TR" sz="1050" b="0" i="1" dirty="0" smtClean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37.5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305 </a:t>
                      </a:r>
                      <a:r>
                        <a:rPr lang="tr-TR" sz="1100" b="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(305/4=76,25)</a:t>
                      </a: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2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76.9</a:t>
                      </a: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100" b="1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299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31"/>
          <p:cNvSpPr txBox="1">
            <a:spLocks noChangeArrowheads="1"/>
          </p:cNvSpPr>
          <p:nvPr/>
        </p:nvSpPr>
        <p:spPr bwMode="gray">
          <a:xfrm>
            <a:off x="231797" y="411163"/>
            <a:ext cx="881666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tr-TR" sz="3200" b="1" dirty="0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İŞİTME KAYBINDA ÖZÜRLÜLÜK ORANI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00313"/>
              </p:ext>
            </p:extLst>
          </p:nvPr>
        </p:nvGraphicFramePr>
        <p:xfrm>
          <a:off x="76201" y="1058862"/>
          <a:ext cx="8972264" cy="5246680"/>
        </p:xfrm>
        <a:graphic>
          <a:graphicData uri="http://schemas.openxmlformats.org/drawingml/2006/table">
            <a:tbl>
              <a:tblPr firstRow="1" firstCol="1" bandRow="1"/>
              <a:tblGrid>
                <a:gridCol w="2588095"/>
                <a:gridCol w="1898037"/>
                <a:gridCol w="2588095"/>
                <a:gridCol w="1898037"/>
              </a:tblGrid>
              <a:tr h="433102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İşitme Engeli (%)</a:t>
                      </a:r>
                      <a:endParaRPr lang="tr-TR" sz="20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Özür Oranı %</a:t>
                      </a:r>
                      <a:endParaRPr lang="tr-TR" sz="20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İşitme Engeli (%)</a:t>
                      </a:r>
                      <a:endParaRPr lang="tr-TR" sz="20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000" b="1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Özür Oranı %</a:t>
                      </a:r>
                      <a:endParaRPr lang="tr-TR" sz="200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0-1.7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50.0-53.1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1.8-4.2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54.2-55.7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4.3-7.4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55.8-58.8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7.5-9.9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58.9-61.4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10.0-13.1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61.5-64.5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13.2-15.9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64.6-67.1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16.0-18.8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67.2-70.0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18.9-21.4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70.1-72.8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21.5-24.5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72.9-75.9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24.6-27.1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76.0-78.5</a:t>
                      </a:r>
                      <a:endParaRPr lang="tr-TR" sz="1400" b="0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43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27.2-30.0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78.6-81.7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30.1-32.8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81.8-84.2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32.9-35.9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84.3-87.4</a:t>
                      </a:r>
                      <a:endParaRPr lang="tr-TR" sz="1400" b="0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46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36.0-38.5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26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87.5-89.9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38.6-41.7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90.0-93.1</a:t>
                      </a:r>
                      <a:endParaRPr lang="tr-TR" sz="1400" b="0" i="1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41.8-44.2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31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93.2-95.7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44.3-.47.4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95.8-98.8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267421"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47.5-49.9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98.9-100.0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tr-TR" sz="1400" b="0" i="1" dirty="0">
                        <a:effectLst/>
                        <a:latin typeface="Comic Sans MS"/>
                        <a:ea typeface="Times New Roman"/>
                        <a:cs typeface="Times New Roman"/>
                      </a:endParaRPr>
                    </a:p>
                  </a:txBody>
                  <a:tcPr marL="60008" marR="60008" marT="0" marB="0" anchor="ctr" anchorCtr="1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83362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09185" y="6376921"/>
            <a:ext cx="2111990" cy="51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tr-TR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İSTANBUL</a:t>
            </a:r>
            <a:r>
              <a:rPr lang="tr-TR" b="1" noProof="1" smtClean="0">
                <a:solidFill>
                  <a:srgbClr val="B10404">
                    <a:lumMod val="60000"/>
                    <a:lumOff val="40000"/>
                  </a:srgb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5000" endA="50" endPos="85000" dist="29997" dir="5400000" sy="-100000" algn="bl" rotWithShape="0"/>
                </a:effectLst>
                <a:latin typeface="Calibri" pitchFamily="34" charset="0"/>
                <a:cs typeface="Calibri" pitchFamily="34" charset="0"/>
              </a:rPr>
              <a:t>UZMAN</a:t>
            </a:r>
            <a:endParaRPr lang="en-GB" b="1" dirty="0" smtClean="0">
              <a:solidFill>
                <a:srgbClr val="B10404">
                  <a:lumMod val="60000"/>
                  <a:lumOff val="40000"/>
                </a:srgb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b="1" kern="0" dirty="0" smtClean="0">
              <a:solidFill>
                <a:srgbClr val="FFFFFF">
                  <a:lumMod val="65000"/>
                </a:srgb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  <a:reflection blurRad="6350" stA="55000" endA="50" endPos="85000" dist="29997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172005" y="2516888"/>
            <a:ext cx="8782476" cy="292188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" algn="ctr"/>
            <a:r>
              <a:rPr lang="tr-TR" sz="9000" b="1" noProof="1" smtClean="0">
                <a:solidFill>
                  <a:srgbClr val="575757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alibri" pitchFamily="34" charset="0"/>
                <a:cs typeface="Calibri" pitchFamily="34" charset="0"/>
              </a:rPr>
              <a:t>Teşekkür Ederim</a:t>
            </a:r>
            <a:endParaRPr lang="tr-TR" sz="9000" b="1" noProof="1">
              <a:solidFill>
                <a:srgbClr val="575757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4842" y="568865"/>
            <a:ext cx="3290888" cy="2465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6607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4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8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Standarddesign">
  <a:themeElements>
    <a:clrScheme name="1_Standarddesign 1">
      <a:dk1>
        <a:srgbClr val="000000"/>
      </a:dk1>
      <a:lt1>
        <a:srgbClr val="FFFFFF"/>
      </a:lt1>
      <a:dk2>
        <a:srgbClr val="4C7013"/>
      </a:dk2>
      <a:lt2>
        <a:srgbClr val="0061B2"/>
      </a:lt2>
      <a:accent1>
        <a:srgbClr val="FEA501"/>
      </a:accent1>
      <a:accent2>
        <a:srgbClr val="C40505"/>
      </a:accent2>
      <a:accent3>
        <a:srgbClr val="FFFFFF"/>
      </a:accent3>
      <a:accent4>
        <a:srgbClr val="000000"/>
      </a:accent4>
      <a:accent5>
        <a:srgbClr val="FECFAA"/>
      </a:accent5>
      <a:accent6>
        <a:srgbClr val="B10404"/>
      </a:accent6>
      <a:hlink>
        <a:srgbClr val="919191"/>
      </a:hlink>
      <a:folHlink>
        <a:srgbClr val="C9C9C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40505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10404"/>
        </a:accent6>
        <a:hlink>
          <a:srgbClr val="919191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12896</TotalTime>
  <Words>3681</Words>
  <Application>Microsoft Office PowerPoint</Application>
  <PresentationFormat>Ekran Gösterisi (4:3)</PresentationFormat>
  <Paragraphs>1134</Paragraphs>
  <Slides>92</Slides>
  <Notes>92</Notes>
  <HiddenSlides>0</HiddenSlides>
  <MMClips>9</MMClips>
  <ScaleCrop>false</ScaleCrop>
  <HeadingPairs>
    <vt:vector size="6" baseType="variant">
      <vt:variant>
        <vt:lpstr>Tema</vt:lpstr>
      </vt:variant>
      <vt:variant>
        <vt:i4>12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105" baseType="lpstr">
      <vt:lpstr>1_Standarddesign</vt:lpstr>
      <vt:lpstr>14_Standarddesign</vt:lpstr>
      <vt:lpstr>16_Standarddesign</vt:lpstr>
      <vt:lpstr>17_Standarddesign</vt:lpstr>
      <vt:lpstr>18_Standarddesign</vt:lpstr>
      <vt:lpstr>26_Standarddesign</vt:lpstr>
      <vt:lpstr>2_Standarddesign</vt:lpstr>
      <vt:lpstr>12_Standarddesign</vt:lpstr>
      <vt:lpstr>13_Standarddesign</vt:lpstr>
      <vt:lpstr>4_Standarddesign</vt:lpstr>
      <vt:lpstr>7_Standarddesign</vt:lpstr>
      <vt:lpstr>3_Standarddesign</vt:lpstr>
      <vt:lpstr>Çizelge</vt:lpstr>
      <vt:lpstr>PowerPoint Sunusu</vt:lpstr>
      <vt:lpstr>PowerPoint Sunusu</vt:lpstr>
      <vt:lpstr>MESLEKİ İŞİTME KAYIPLARI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Inscale GmbH &amp; Co. KG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PresentationPackage</dc:title>
  <dc:creator>DOKTOR</dc:creator>
  <cp:lastModifiedBy>AhmetYigitalp</cp:lastModifiedBy>
  <cp:revision>1304</cp:revision>
  <dcterms:created xsi:type="dcterms:W3CDTF">2008-04-16T13:39:00Z</dcterms:created>
  <dcterms:modified xsi:type="dcterms:W3CDTF">2013-02-06T18:42:51Z</dcterms:modified>
</cp:coreProperties>
</file>