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6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5"/>
  </p:notesMasterIdLst>
  <p:handoutMasterIdLst>
    <p:handoutMasterId r:id="rId46"/>
  </p:handoutMasterIdLst>
  <p:sldIdLst>
    <p:sldId id="1270" r:id="rId2"/>
    <p:sldId id="2258" r:id="rId3"/>
    <p:sldId id="2229" r:id="rId4"/>
    <p:sldId id="2251" r:id="rId5"/>
    <p:sldId id="2231" r:id="rId6"/>
    <p:sldId id="2232" r:id="rId7"/>
    <p:sldId id="2233" r:id="rId8"/>
    <p:sldId id="2187" r:id="rId9"/>
    <p:sldId id="2239" r:id="rId10"/>
    <p:sldId id="2238" r:id="rId11"/>
    <p:sldId id="2073" r:id="rId12"/>
    <p:sldId id="2106" r:id="rId13"/>
    <p:sldId id="2188" r:id="rId14"/>
    <p:sldId id="2189" r:id="rId15"/>
    <p:sldId id="2190" r:id="rId16"/>
    <p:sldId id="2241" r:id="rId17"/>
    <p:sldId id="2191" r:id="rId18"/>
    <p:sldId id="2192" r:id="rId19"/>
    <p:sldId id="2242" r:id="rId20"/>
    <p:sldId id="2243" r:id="rId21"/>
    <p:sldId id="2244" r:id="rId22"/>
    <p:sldId id="2246" r:id="rId23"/>
    <p:sldId id="2247" r:id="rId24"/>
    <p:sldId id="2193" r:id="rId25"/>
    <p:sldId id="2194" r:id="rId26"/>
    <p:sldId id="2195" r:id="rId27"/>
    <p:sldId id="2196" r:id="rId28"/>
    <p:sldId id="2197" r:id="rId29"/>
    <p:sldId id="2199" r:id="rId30"/>
    <p:sldId id="2259" r:id="rId31"/>
    <p:sldId id="2206" r:id="rId32"/>
    <p:sldId id="2201" r:id="rId33"/>
    <p:sldId id="2208" r:id="rId34"/>
    <p:sldId id="2202" r:id="rId35"/>
    <p:sldId id="2211" r:id="rId36"/>
    <p:sldId id="2217" r:id="rId37"/>
    <p:sldId id="2218" r:id="rId38"/>
    <p:sldId id="2221" r:id="rId39"/>
    <p:sldId id="2223" r:id="rId40"/>
    <p:sldId id="2224" r:id="rId41"/>
    <p:sldId id="2225" r:id="rId42"/>
    <p:sldId id="2249" r:id="rId43"/>
    <p:sldId id="1792" r:id="rId4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374"/>
    <a:srgbClr val="FFCC66"/>
    <a:srgbClr val="FFCC00"/>
    <a:srgbClr val="CC0000"/>
    <a:srgbClr val="CCCC00"/>
    <a:srgbClr val="CC6600"/>
    <a:srgbClr val="FF0000"/>
    <a:srgbClr val="276E99"/>
    <a:srgbClr val="BFE406"/>
    <a:srgbClr val="FFF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82593" autoAdjust="0"/>
  </p:normalViewPr>
  <p:slideViewPr>
    <p:cSldViewPr snapToGrid="0">
      <p:cViewPr>
        <p:scale>
          <a:sx n="60" d="100"/>
          <a:sy n="60" d="100"/>
        </p:scale>
        <p:origin x="-1644" y="-90"/>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45552"/>
    </p:cViewPr>
  </p:outlineViewPr>
  <p:notesTextViewPr>
    <p:cViewPr>
      <p:scale>
        <a:sx n="125" d="100"/>
        <a:sy n="125" d="100"/>
      </p:scale>
      <p:origin x="0" y="0"/>
    </p:cViewPr>
  </p:notesTextViewPr>
  <p:sorterViewPr>
    <p:cViewPr>
      <p:scale>
        <a:sx n="80" d="100"/>
        <a:sy n="80" d="100"/>
      </p:scale>
      <p:origin x="0" y="1584"/>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14.08.2013</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000" b="1" i="0" u="none" strike="noStrike" kern="1200" baseline="0" dirty="0" smtClean="0">
                <a:solidFill>
                  <a:schemeClr val="tx1"/>
                </a:solidFill>
                <a:latin typeface="+mj-lt"/>
                <a:ea typeface="+mn-ea"/>
                <a:cs typeface="Arial" charset="0"/>
              </a:rPr>
              <a:t>Yüksekten Düşmenin Nedenleri: </a:t>
            </a:r>
            <a:endParaRPr lang="tr-TR" sz="1000" b="0" i="0" u="none" strike="noStrike" kern="1200" baseline="0" dirty="0" smtClean="0">
              <a:solidFill>
                <a:schemeClr val="tx1"/>
              </a:solidFill>
              <a:latin typeface="+mj-lt"/>
              <a:ea typeface="+mn-ea"/>
              <a:cs typeface="Arial" charset="0"/>
            </a:endParaRPr>
          </a:p>
          <a:p>
            <a:r>
              <a:rPr lang="tr-TR" sz="1000" b="1" i="0" u="none" strike="noStrike" kern="1200" baseline="0" dirty="0" smtClean="0">
                <a:solidFill>
                  <a:schemeClr val="tx1"/>
                </a:solidFill>
                <a:latin typeface="+mj-lt"/>
                <a:ea typeface="+mn-ea"/>
                <a:cs typeface="Arial" charset="0"/>
              </a:rPr>
              <a:t>•Bilgi eksikliği: </a:t>
            </a:r>
            <a:r>
              <a:rPr lang="tr-TR" sz="1000" b="0" i="0" u="none" strike="noStrike" kern="1200" baseline="0" dirty="0" smtClean="0">
                <a:solidFill>
                  <a:schemeClr val="tx1"/>
                </a:solidFill>
                <a:latin typeface="+mj-lt"/>
                <a:ea typeface="+mn-ea"/>
                <a:cs typeface="Arial" charset="0"/>
              </a:rPr>
              <a:t>Kişinin yaptığı iş ile ilgili olarak yeterli ve istenilen donanımda bilgiye sahip olmaması. </a:t>
            </a:r>
          </a:p>
          <a:p>
            <a:r>
              <a:rPr lang="tr-TR" sz="1000" b="0" i="0" u="none" strike="noStrike" kern="1200" baseline="0" dirty="0" smtClean="0">
                <a:solidFill>
                  <a:schemeClr val="tx1"/>
                </a:solidFill>
                <a:latin typeface="+mj-lt"/>
                <a:ea typeface="+mn-ea"/>
                <a:cs typeface="Arial" charset="0"/>
              </a:rPr>
              <a:t>•</a:t>
            </a:r>
            <a:r>
              <a:rPr lang="tr-TR" sz="1000" b="1" i="0" u="none" strike="noStrike" kern="1200" baseline="0" dirty="0" smtClean="0">
                <a:solidFill>
                  <a:schemeClr val="tx1"/>
                </a:solidFill>
                <a:latin typeface="+mj-lt"/>
                <a:ea typeface="+mn-ea"/>
                <a:cs typeface="Arial" charset="0"/>
              </a:rPr>
              <a:t>Eleman atama: </a:t>
            </a:r>
            <a:r>
              <a:rPr lang="tr-TR" sz="1000" b="0" i="0" u="none" strike="noStrike" kern="1200" baseline="0" dirty="0" smtClean="0">
                <a:solidFill>
                  <a:schemeClr val="tx1"/>
                </a:solidFill>
                <a:latin typeface="+mj-lt"/>
                <a:ea typeface="+mn-ea"/>
                <a:cs typeface="Arial" charset="0"/>
              </a:rPr>
              <a:t>Doğru işe doğru personelin tayin edilmemesi veya yapılan işin çalışanın fiziksel yapısı ile uyuşmaması (az görme, az işitme, herhangi bir organını kullanamama, aşırı şişmanlık vb.) </a:t>
            </a:r>
          </a:p>
          <a:p>
            <a:r>
              <a:rPr lang="tr-TR" sz="1000" b="0" i="0" u="none" strike="noStrike" kern="1200" baseline="0" dirty="0" smtClean="0">
                <a:solidFill>
                  <a:schemeClr val="tx1"/>
                </a:solidFill>
                <a:latin typeface="+mj-lt"/>
                <a:ea typeface="+mn-ea"/>
                <a:cs typeface="Arial" charset="0"/>
              </a:rPr>
              <a:t>•</a:t>
            </a:r>
            <a:r>
              <a:rPr lang="tr-TR" sz="1000" b="1" i="0" u="none" strike="noStrike" kern="1200" baseline="0" dirty="0" smtClean="0">
                <a:solidFill>
                  <a:schemeClr val="tx1"/>
                </a:solidFill>
                <a:latin typeface="+mj-lt"/>
                <a:ea typeface="+mn-ea"/>
                <a:cs typeface="Arial" charset="0"/>
              </a:rPr>
              <a:t>Güvenlik kurallarının uygulanmaması: </a:t>
            </a:r>
            <a:r>
              <a:rPr lang="tr-TR" sz="1000" b="0" i="0" u="none" strike="noStrike" kern="1200" baseline="0" dirty="0" smtClean="0">
                <a:solidFill>
                  <a:schemeClr val="tx1"/>
                </a:solidFill>
                <a:latin typeface="+mj-lt"/>
                <a:ea typeface="+mn-ea"/>
                <a:cs typeface="Arial" charset="0"/>
              </a:rPr>
              <a:t>Yöneticilerin iş güvenliği kurallarının gerekliliğine inanmaması ve bu kurulların uygulanması için personelini eğitmemesi. </a:t>
            </a:r>
          </a:p>
          <a:p>
            <a:endParaRPr lang="tr-TR" sz="1200" b="0" i="0" u="none" strike="noStrike" kern="1200" baseline="0" dirty="0" smtClean="0">
              <a:solidFill>
                <a:schemeClr val="tx1"/>
              </a:solidFill>
              <a:latin typeface="Arial" charset="0"/>
              <a:ea typeface="+mn-ea"/>
              <a:cs typeface="Arial" charset="0"/>
            </a:endParaRPr>
          </a:p>
          <a:p>
            <a:endParaRPr lang="tr-TR" sz="1200" b="0" i="0" u="none" strike="noStrike" kern="1200" baseline="0" dirty="0" smtClean="0">
              <a:solidFill>
                <a:schemeClr val="tx1"/>
              </a:solidFill>
              <a:latin typeface="Arial" charset="0"/>
              <a:ea typeface="+mn-ea"/>
              <a:cs typeface="Arial" charset="0"/>
            </a:endParaRPr>
          </a:p>
          <a:p>
            <a:r>
              <a:rPr lang="tr-TR" sz="1200" b="0" i="0" u="none" strike="noStrike" kern="1200" baseline="0" dirty="0" smtClean="0">
                <a:solidFill>
                  <a:schemeClr val="tx1"/>
                </a:solidFill>
                <a:latin typeface="Arial" charset="0"/>
                <a:ea typeface="+mn-ea"/>
                <a:cs typeface="Arial" charset="0"/>
              </a:rPr>
              <a:t>•</a:t>
            </a:r>
            <a:r>
              <a:rPr lang="tr-TR" sz="1200" b="1" i="0" u="none" strike="noStrike" kern="1200" baseline="0" dirty="0" smtClean="0">
                <a:solidFill>
                  <a:schemeClr val="tx1"/>
                </a:solidFill>
                <a:latin typeface="Arial" charset="0"/>
                <a:ea typeface="+mn-ea"/>
                <a:cs typeface="Arial" charset="0"/>
              </a:rPr>
              <a:t>Mühendislik: </a:t>
            </a:r>
            <a:r>
              <a:rPr lang="tr-TR" sz="1200" b="0" i="0" u="none" strike="noStrike" kern="1200" baseline="0" dirty="0" smtClean="0">
                <a:solidFill>
                  <a:schemeClr val="tx1"/>
                </a:solidFill>
                <a:latin typeface="Arial" charset="0"/>
                <a:ea typeface="+mn-ea"/>
                <a:cs typeface="Arial" charset="0"/>
              </a:rPr>
              <a:t>Tasarlanmış sistemin güvenli çalışmayı zorlaştırması veya işin asgari güvenlik gereksinimlerine cevap vermemesi. </a:t>
            </a:r>
          </a:p>
          <a:p>
            <a:r>
              <a:rPr lang="tr-TR" sz="1200" b="0" i="0" u="none" strike="noStrike" kern="1200" baseline="0" dirty="0" smtClean="0">
                <a:solidFill>
                  <a:schemeClr val="tx1"/>
                </a:solidFill>
                <a:latin typeface="Arial" charset="0"/>
                <a:ea typeface="+mn-ea"/>
                <a:cs typeface="Arial" charset="0"/>
              </a:rPr>
              <a:t>•</a:t>
            </a:r>
            <a:r>
              <a:rPr lang="tr-TR" sz="1200" b="1" i="0" u="none" strike="noStrike" kern="1200" baseline="0" dirty="0" smtClean="0">
                <a:solidFill>
                  <a:schemeClr val="tx1"/>
                </a:solidFill>
                <a:latin typeface="Arial" charset="0"/>
                <a:ea typeface="+mn-ea"/>
                <a:cs typeface="Arial" charset="0"/>
              </a:rPr>
              <a:t>Yetersiz kişisel koruyucu ekipman: </a:t>
            </a:r>
            <a:r>
              <a:rPr lang="tr-TR" sz="1200" b="0" i="0" u="none" strike="noStrike" kern="1200" baseline="0" dirty="0" smtClean="0">
                <a:solidFill>
                  <a:schemeClr val="tx1"/>
                </a:solidFill>
                <a:latin typeface="Arial" charset="0"/>
                <a:ea typeface="+mn-ea"/>
                <a:cs typeface="Arial" charset="0"/>
              </a:rPr>
              <a:t>Kişisel koruyucu ekipman kullanılmaması veya yetersiz olması (emniyet kemeri takılmaması, iş ayakkabısı kullanılmaması, baret takılmaması, eldiven veya gözlük kullanılmaması, temizlik kurallarına uyulmaması vb. hususlar). </a:t>
            </a:r>
          </a:p>
          <a:p>
            <a:endParaRPr lang="tr-TR" sz="1200" b="0" i="0" u="none" strike="noStrike" kern="1200" baseline="0" dirty="0" smtClean="0">
              <a:solidFill>
                <a:schemeClr val="tx1"/>
              </a:solidFill>
              <a:latin typeface="Arial" charset="0"/>
              <a:ea typeface="+mn-ea"/>
              <a:cs typeface="Arial" charset="0"/>
            </a:endParaRPr>
          </a:p>
          <a:p>
            <a:endParaRPr lang="tr-TR" sz="1200" b="0" i="0" u="none" strike="noStrike" kern="1200" baseline="0" dirty="0" smtClean="0">
              <a:solidFill>
                <a:schemeClr val="tx1"/>
              </a:solidFill>
              <a:latin typeface="Arial" charset="0"/>
              <a:ea typeface="+mn-ea"/>
              <a:cs typeface="Arial" charset="0"/>
            </a:endParaRPr>
          </a:p>
          <a:p>
            <a:r>
              <a:rPr lang="tr-TR" sz="1200" b="0" i="0" u="none" strike="noStrike" kern="1200" baseline="0" dirty="0" smtClean="0">
                <a:solidFill>
                  <a:schemeClr val="tx1"/>
                </a:solidFill>
                <a:latin typeface="Arial" charset="0"/>
                <a:ea typeface="+mn-ea"/>
                <a:cs typeface="Arial" charset="0"/>
              </a:rPr>
              <a:t>•</a:t>
            </a:r>
            <a:r>
              <a:rPr lang="tr-TR" sz="1200" b="1" i="0" u="none" strike="noStrike" kern="1200" baseline="0" dirty="0" smtClean="0">
                <a:solidFill>
                  <a:schemeClr val="tx1"/>
                </a:solidFill>
                <a:latin typeface="Arial" charset="0"/>
                <a:ea typeface="+mn-ea"/>
                <a:cs typeface="Arial" charset="0"/>
              </a:rPr>
              <a:t>Yetersiz/Düşük kaliteli ekipman alımı: </a:t>
            </a:r>
            <a:r>
              <a:rPr lang="tr-TR" sz="1200" b="0" i="0" u="none" strike="noStrike" kern="1200" baseline="0" dirty="0" smtClean="0">
                <a:solidFill>
                  <a:schemeClr val="tx1"/>
                </a:solidFill>
                <a:latin typeface="Arial" charset="0"/>
                <a:ea typeface="+mn-ea"/>
                <a:cs typeface="Arial" charset="0"/>
              </a:rPr>
              <a:t>Satın alınan iş güvenliği ekipmanlarının uluslararası standartlarına uymaması veya işin gereksinimlerine cevap vermede yetersiz kalması (gerekli ödeneğin ayrılmaması veya kazanma iç güdüsüyle ucuz iş gücü ve ekipman kullanımı vb.). </a:t>
            </a:r>
          </a:p>
          <a:p>
            <a:r>
              <a:rPr lang="tr-TR" sz="1200" b="0" i="0" u="none" strike="noStrike" kern="1200" baseline="0" dirty="0" smtClean="0">
                <a:solidFill>
                  <a:schemeClr val="tx1"/>
                </a:solidFill>
                <a:latin typeface="Arial" charset="0"/>
                <a:ea typeface="+mn-ea"/>
                <a:cs typeface="Arial" charset="0"/>
              </a:rPr>
              <a:t>•</a:t>
            </a:r>
            <a:r>
              <a:rPr lang="tr-TR" sz="1200" b="1" i="0" u="none" strike="noStrike" kern="1200" baseline="0" dirty="0" smtClean="0">
                <a:solidFill>
                  <a:schemeClr val="tx1"/>
                </a:solidFill>
                <a:latin typeface="Arial" charset="0"/>
                <a:ea typeface="+mn-ea"/>
                <a:cs typeface="Arial" charset="0"/>
              </a:rPr>
              <a:t>Yetersiz kontrol ve bakım programı: </a:t>
            </a:r>
            <a:r>
              <a:rPr lang="tr-TR" sz="1200" b="0" i="0" u="none" strike="noStrike" kern="1200" baseline="0" dirty="0" smtClean="0">
                <a:solidFill>
                  <a:schemeClr val="tx1"/>
                </a:solidFill>
                <a:latin typeface="Arial" charset="0"/>
                <a:ea typeface="+mn-ea"/>
                <a:cs typeface="Arial" charset="0"/>
              </a:rPr>
              <a:t>Kontrol ve bakım programının kritik ekipmanları </a:t>
            </a:r>
            <a:r>
              <a:rPr lang="tr-TR" sz="1200" b="0" i="0" u="none" strike="noStrike" kern="1200" baseline="0" dirty="0" err="1" smtClean="0">
                <a:solidFill>
                  <a:schemeClr val="tx1"/>
                </a:solidFill>
                <a:latin typeface="Arial" charset="0"/>
                <a:ea typeface="+mn-ea"/>
                <a:cs typeface="Arial" charset="0"/>
              </a:rPr>
              <a:t>kapsamamsı</a:t>
            </a:r>
            <a:r>
              <a:rPr lang="tr-TR" sz="1200" b="0" i="0" u="none" strike="noStrike" kern="1200" baseline="0" dirty="0" smtClean="0">
                <a:solidFill>
                  <a:schemeClr val="tx1"/>
                </a:solidFill>
                <a:latin typeface="Arial" charset="0"/>
                <a:ea typeface="+mn-ea"/>
                <a:cs typeface="Arial" charset="0"/>
              </a:rPr>
              <a:t> veya programın yeterince takip edilmemesi (birimler arası iletişimin kopuk olması, gözlenen aksaklıkların ilgililere iletilmemesi vb.). </a:t>
            </a:r>
          </a:p>
          <a:p>
            <a:endParaRPr lang="tr-TR" sz="1200" b="0" i="0" u="none" strike="noStrike" kern="1200" baseline="0" dirty="0" smtClean="0">
              <a:solidFill>
                <a:schemeClr val="tx1"/>
              </a:solidFill>
              <a:latin typeface="Arial" charset="0"/>
              <a:ea typeface="+mn-ea"/>
              <a:cs typeface="Arial" charset="0"/>
            </a:endParaRPr>
          </a:p>
          <a:p>
            <a:endParaRPr lang="tr-TR" sz="1200" b="0" i="0" u="none" strike="noStrike" kern="1200" baseline="0" dirty="0" smtClean="0">
              <a:solidFill>
                <a:schemeClr val="tx1"/>
              </a:solidFill>
              <a:latin typeface="Arial" charset="0"/>
              <a:ea typeface="+mn-ea"/>
              <a:cs typeface="Arial" charset="0"/>
            </a:endParaRPr>
          </a:p>
          <a:p>
            <a:endParaRPr lang="tr-TR" sz="1000" b="0" i="0" u="none" strike="noStrike" kern="1200" baseline="0" dirty="0" smtClean="0">
              <a:solidFill>
                <a:schemeClr val="tx1"/>
              </a:solidFill>
              <a:latin typeface="+mj-lt"/>
              <a:ea typeface="+mn-ea"/>
              <a:cs typeface="Arial" charset="0"/>
            </a:endParaRPr>
          </a:p>
          <a:p>
            <a:endParaRPr lang="tr-TR" dirty="0"/>
          </a:p>
        </p:txBody>
      </p:sp>
      <p:sp>
        <p:nvSpPr>
          <p:cNvPr id="4" name="Slayt Numarası Yer Tutucusu 3"/>
          <p:cNvSpPr>
            <a:spLocks noGrp="1"/>
          </p:cNvSpPr>
          <p:nvPr>
            <p:ph type="sldNum" sz="quarter" idx="10"/>
          </p:nvPr>
        </p:nvSpPr>
        <p:spPr/>
        <p:txBody>
          <a:bodyPr/>
          <a:lstStyle/>
          <a:p>
            <a:pPr>
              <a:defRPr/>
            </a:pPr>
            <a:fld id="{5D5FAF4A-B3D3-49A6-BC24-6E15E10FCEAE}" type="slidenum">
              <a:rPr lang="de-DE" smtClean="0"/>
              <a:pPr>
                <a:defRPr/>
              </a:pPr>
              <a:t>6</a:t>
            </a:fld>
            <a:endParaRPr lang="de-DE"/>
          </a:p>
        </p:txBody>
      </p:sp>
    </p:spTree>
    <p:extLst>
      <p:ext uri="{BB962C8B-B14F-4D97-AF65-F5344CB8AC3E}">
        <p14:creationId xmlns:p14="http://schemas.microsoft.com/office/powerpoint/2010/main" val="205619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BF122089-7CC7-4644-A705-2503B56CD133}" type="slidenum">
              <a:rPr lang="tr-TR" smtClean="0"/>
              <a:pPr>
                <a:defRPr/>
              </a:pPr>
              <a:t>21</a:t>
            </a:fld>
            <a:endParaRPr lang="tr-TR"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Slayt Görüntüsü Yer Tutucusu"/>
          <p:cNvSpPr>
            <a:spLocks noGrp="1" noRot="1" noChangeAspect="1" noTextEdit="1"/>
          </p:cNvSpPr>
          <p:nvPr>
            <p:ph type="sldImg"/>
          </p:nvPr>
        </p:nvSpPr>
        <p:spPr>
          <a:ln/>
        </p:spPr>
      </p:sp>
      <p:sp>
        <p:nvSpPr>
          <p:cNvPr id="11981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 typeface="Wingdings" pitchFamily="2" charset="2"/>
              <a:buChar char="Ø"/>
            </a:pPr>
            <a:r>
              <a:rPr lang="tr-TR" smtClean="0">
                <a:latin typeface="Arial" pitchFamily="34" charset="0"/>
                <a:cs typeface="Arial" pitchFamily="34" charset="0"/>
              </a:rPr>
              <a:t>Merdiven basamaklarını </a:t>
            </a:r>
            <a:r>
              <a:rPr lang="tr-TR" smtClean="0">
                <a:solidFill>
                  <a:srgbClr val="FF3300"/>
                </a:solidFill>
                <a:latin typeface="Arial" pitchFamily="34" charset="0"/>
                <a:cs typeface="Arial" pitchFamily="34" charset="0"/>
              </a:rPr>
              <a:t>teker teker</a:t>
            </a:r>
            <a:r>
              <a:rPr lang="tr-TR" smtClean="0">
                <a:latin typeface="Arial" pitchFamily="34" charset="0"/>
                <a:cs typeface="Arial" pitchFamily="34" charset="0"/>
              </a:rPr>
              <a:t> ininiz ve çıkınız.</a:t>
            </a:r>
          </a:p>
          <a:p>
            <a:pPr>
              <a:lnSpc>
                <a:spcPct val="80000"/>
              </a:lnSpc>
              <a:buFont typeface="Wingdings" pitchFamily="2" charset="2"/>
              <a:buChar char="Ø"/>
            </a:pPr>
            <a:endParaRPr lang="tr-TR" smtClean="0">
              <a:latin typeface="Arial" pitchFamily="34" charset="0"/>
              <a:cs typeface="Arial" pitchFamily="34" charset="0"/>
            </a:endParaRPr>
          </a:p>
          <a:p>
            <a:pPr>
              <a:lnSpc>
                <a:spcPct val="80000"/>
              </a:lnSpc>
              <a:buFont typeface="Wingdings" pitchFamily="2" charset="2"/>
              <a:buChar char="Ø"/>
            </a:pPr>
            <a:r>
              <a:rPr lang="tr-TR" smtClean="0">
                <a:latin typeface="Arial" pitchFamily="34" charset="0"/>
                <a:cs typeface="Arial" pitchFamily="34" charset="0"/>
              </a:rPr>
              <a:t>Yapacağınız </a:t>
            </a:r>
            <a:r>
              <a:rPr lang="tr-TR" smtClean="0">
                <a:solidFill>
                  <a:srgbClr val="FF3300"/>
                </a:solidFill>
                <a:latin typeface="Arial" pitchFamily="34" charset="0"/>
                <a:cs typeface="Arial" pitchFamily="34" charset="0"/>
              </a:rPr>
              <a:t>işe uygun</a:t>
            </a:r>
            <a:r>
              <a:rPr lang="tr-TR" smtClean="0">
                <a:latin typeface="Arial" pitchFamily="34" charset="0"/>
                <a:cs typeface="Arial" pitchFamily="34" charset="0"/>
              </a:rPr>
              <a:t> yükseklikte merdiven seçin.</a:t>
            </a:r>
          </a:p>
          <a:p>
            <a:pPr>
              <a:lnSpc>
                <a:spcPct val="80000"/>
              </a:lnSpc>
              <a:buFont typeface="Wingdings" pitchFamily="2" charset="2"/>
              <a:buChar char="Ø"/>
            </a:pPr>
            <a:endParaRPr lang="tr-TR" smtClean="0">
              <a:latin typeface="Arial" pitchFamily="34" charset="0"/>
              <a:cs typeface="Arial" pitchFamily="34" charset="0"/>
            </a:endParaRPr>
          </a:p>
          <a:p>
            <a:pPr>
              <a:lnSpc>
                <a:spcPct val="80000"/>
              </a:lnSpc>
              <a:buFont typeface="Wingdings" pitchFamily="2" charset="2"/>
              <a:buChar char="Ø"/>
            </a:pPr>
            <a:r>
              <a:rPr lang="tr-TR" smtClean="0">
                <a:latin typeface="Arial" pitchFamily="34" charset="0"/>
                <a:cs typeface="Arial" pitchFamily="34" charset="0"/>
              </a:rPr>
              <a:t>El merdivenlerini </a:t>
            </a:r>
            <a:r>
              <a:rPr lang="tr-TR" smtClean="0">
                <a:solidFill>
                  <a:srgbClr val="FF3300"/>
                </a:solidFill>
                <a:latin typeface="Arial" pitchFamily="34" charset="0"/>
                <a:cs typeface="Arial" pitchFamily="34" charset="0"/>
              </a:rPr>
              <a:t>varil, kasa vb. üzerine</a:t>
            </a:r>
            <a:r>
              <a:rPr lang="tr-TR" smtClean="0">
                <a:latin typeface="Arial" pitchFamily="34" charset="0"/>
                <a:cs typeface="Arial" pitchFamily="34" charset="0"/>
              </a:rPr>
              <a:t> kesinlikle yerleştirmeyiniz.</a:t>
            </a:r>
          </a:p>
          <a:p>
            <a:pPr>
              <a:lnSpc>
                <a:spcPct val="80000"/>
              </a:lnSpc>
              <a:buFont typeface="Wingdings" pitchFamily="2" charset="2"/>
              <a:buChar char="Ø"/>
            </a:pPr>
            <a:endParaRPr lang="tr-TR" smtClean="0">
              <a:latin typeface="Arial" pitchFamily="34" charset="0"/>
              <a:cs typeface="Arial" pitchFamily="34" charset="0"/>
            </a:endParaRPr>
          </a:p>
          <a:p>
            <a:pPr>
              <a:lnSpc>
                <a:spcPct val="80000"/>
              </a:lnSpc>
              <a:buFont typeface="Wingdings" pitchFamily="2" charset="2"/>
              <a:buChar char="Ø"/>
            </a:pPr>
            <a:r>
              <a:rPr lang="tr-TR" smtClean="0">
                <a:latin typeface="Arial" pitchFamily="34" charset="0"/>
                <a:cs typeface="Arial" pitchFamily="34" charset="0"/>
              </a:rPr>
              <a:t>El merdivenlerinin altı ve üstü </a:t>
            </a:r>
            <a:r>
              <a:rPr lang="tr-TR" smtClean="0">
                <a:solidFill>
                  <a:srgbClr val="FF3300"/>
                </a:solidFill>
                <a:latin typeface="Arial" pitchFamily="34" charset="0"/>
                <a:cs typeface="Arial" pitchFamily="34" charset="0"/>
              </a:rPr>
              <a:t>kaymayacak</a:t>
            </a:r>
            <a:r>
              <a:rPr lang="tr-TR" smtClean="0">
                <a:latin typeface="Arial" pitchFamily="34" charset="0"/>
                <a:cs typeface="Arial" pitchFamily="34" charset="0"/>
              </a:rPr>
              <a:t> şekilde yerleştirilmeli.</a:t>
            </a:r>
          </a:p>
          <a:p>
            <a:pPr>
              <a:lnSpc>
                <a:spcPct val="80000"/>
              </a:lnSpc>
              <a:buFont typeface="Wingdings" pitchFamily="2" charset="2"/>
              <a:buChar char="Ø"/>
            </a:pPr>
            <a:endParaRPr lang="tr-TR" smtClean="0">
              <a:latin typeface="Arial" pitchFamily="34" charset="0"/>
              <a:cs typeface="Arial" pitchFamily="34" charset="0"/>
            </a:endParaRPr>
          </a:p>
          <a:p>
            <a:pPr>
              <a:lnSpc>
                <a:spcPct val="80000"/>
              </a:lnSpc>
              <a:buFont typeface="Wingdings" pitchFamily="2" charset="2"/>
              <a:buChar char="Ø"/>
            </a:pPr>
            <a:r>
              <a:rPr lang="tr-TR" smtClean="0">
                <a:latin typeface="Arial" pitchFamily="34" charset="0"/>
                <a:cs typeface="Arial" pitchFamily="34" charset="0"/>
              </a:rPr>
              <a:t>Gerekiyorsa merdivene destek olması için birilerinden </a:t>
            </a:r>
            <a:r>
              <a:rPr lang="tr-TR" smtClean="0">
                <a:solidFill>
                  <a:srgbClr val="FF3300"/>
                </a:solidFill>
                <a:latin typeface="Arial" pitchFamily="34" charset="0"/>
                <a:cs typeface="Arial" pitchFamily="34" charset="0"/>
              </a:rPr>
              <a:t>yardım </a:t>
            </a:r>
            <a:r>
              <a:rPr lang="tr-TR" smtClean="0">
                <a:latin typeface="Arial" pitchFamily="34" charset="0"/>
                <a:cs typeface="Arial" pitchFamily="34" charset="0"/>
              </a:rPr>
              <a:t>isteyiniz.</a:t>
            </a:r>
          </a:p>
          <a:p>
            <a:pPr>
              <a:lnSpc>
                <a:spcPct val="80000"/>
              </a:lnSpc>
              <a:buFont typeface="Wingdings" pitchFamily="2" charset="2"/>
              <a:buChar char="Ø"/>
            </a:pPr>
            <a:endParaRPr lang="tr-TR" smtClean="0">
              <a:latin typeface="Arial" pitchFamily="34" charset="0"/>
              <a:cs typeface="Arial" pitchFamily="34" charset="0"/>
            </a:endParaRPr>
          </a:p>
          <a:p>
            <a:pPr>
              <a:lnSpc>
                <a:spcPct val="80000"/>
              </a:lnSpc>
              <a:buFont typeface="Wingdings" pitchFamily="2" charset="2"/>
              <a:buChar char="Ø"/>
            </a:pPr>
            <a:r>
              <a:rPr lang="tr-TR" smtClean="0">
                <a:latin typeface="Arial" pitchFamily="34" charset="0"/>
                <a:cs typeface="Arial" pitchFamily="34" charset="0"/>
              </a:rPr>
              <a:t>Merdivenleri uzatmak amacıyla birbirlerine </a:t>
            </a:r>
            <a:r>
              <a:rPr lang="tr-TR" smtClean="0">
                <a:solidFill>
                  <a:srgbClr val="FF3300"/>
                </a:solidFill>
                <a:latin typeface="Arial" pitchFamily="34" charset="0"/>
                <a:cs typeface="Arial" pitchFamily="34" charset="0"/>
              </a:rPr>
              <a:t>eklemeyiniz.</a:t>
            </a:r>
            <a:endParaRPr lang="tr-TR" smtClean="0">
              <a:latin typeface="Arial" pitchFamily="34" charset="0"/>
              <a:cs typeface="Arial" pitchFamily="34" charset="0"/>
            </a:endParaRPr>
          </a:p>
          <a:p>
            <a:pPr>
              <a:lnSpc>
                <a:spcPct val="80000"/>
              </a:lnSpc>
              <a:buFont typeface="Wingdings" pitchFamily="2" charset="2"/>
              <a:buChar char="Ø"/>
            </a:pPr>
            <a:endParaRPr lang="tr-TR" smtClean="0">
              <a:latin typeface="Arial" pitchFamily="34" charset="0"/>
              <a:cs typeface="Arial" pitchFamily="34" charset="0"/>
            </a:endParaRPr>
          </a:p>
          <a:p>
            <a:pPr>
              <a:lnSpc>
                <a:spcPct val="80000"/>
              </a:lnSpc>
              <a:buFont typeface="Wingdings" pitchFamily="2" charset="2"/>
              <a:buChar char="Ø"/>
            </a:pPr>
            <a:r>
              <a:rPr lang="tr-TR" smtClean="0">
                <a:latin typeface="Arial" pitchFamily="34" charset="0"/>
                <a:cs typeface="Arial" pitchFamily="34" charset="0"/>
              </a:rPr>
              <a:t>Merdiveni kullanmadan önce </a:t>
            </a:r>
            <a:r>
              <a:rPr lang="tr-TR" smtClean="0">
                <a:solidFill>
                  <a:srgbClr val="FF3300"/>
                </a:solidFill>
                <a:latin typeface="Arial" pitchFamily="34" charset="0"/>
                <a:cs typeface="Arial" pitchFamily="34" charset="0"/>
              </a:rPr>
              <a:t>inceleyiniz</a:t>
            </a:r>
            <a:r>
              <a:rPr lang="tr-TR" smtClean="0">
                <a:latin typeface="Arial" pitchFamily="34" charset="0"/>
                <a:cs typeface="Arial" pitchFamily="34" charset="0"/>
              </a:rPr>
              <a:t> ve kusurlu merdivenleri kullanmayınız.</a:t>
            </a:r>
          </a:p>
          <a:p>
            <a:pPr>
              <a:lnSpc>
                <a:spcPct val="80000"/>
              </a:lnSpc>
              <a:buFont typeface="Wingdings" pitchFamily="2" charset="2"/>
              <a:buNone/>
            </a:pPr>
            <a:endParaRPr lang="tr-TR" smtClean="0">
              <a:latin typeface="Arial" pitchFamily="34" charset="0"/>
              <a:cs typeface="Arial" pitchFamily="34" charset="0"/>
            </a:endParaRPr>
          </a:p>
          <a:p>
            <a:pPr>
              <a:lnSpc>
                <a:spcPct val="80000"/>
              </a:lnSpc>
              <a:buFont typeface="Wingdings" pitchFamily="2" charset="2"/>
              <a:buChar char="Ø"/>
            </a:pPr>
            <a:r>
              <a:rPr lang="tr-TR" smtClean="0">
                <a:latin typeface="Arial" pitchFamily="34" charset="0"/>
                <a:cs typeface="Arial" pitchFamily="34" charset="0"/>
              </a:rPr>
              <a:t>4 Metreden yükseğe çıkmanız gerektiği zaman, </a:t>
            </a:r>
            <a:r>
              <a:rPr lang="tr-TR" smtClean="0">
                <a:solidFill>
                  <a:srgbClr val="FF3300"/>
                </a:solidFill>
                <a:latin typeface="Arial" pitchFamily="34" charset="0"/>
                <a:cs typeface="Arial" pitchFamily="34" charset="0"/>
              </a:rPr>
              <a:t>çelik boru</a:t>
            </a:r>
            <a:r>
              <a:rPr lang="tr-TR" smtClean="0">
                <a:latin typeface="Arial" pitchFamily="34" charset="0"/>
                <a:cs typeface="Arial" pitchFamily="34" charset="0"/>
              </a:rPr>
              <a:t> veya profilden yapılmış el merdivenleri kullanınız.</a:t>
            </a:r>
          </a:p>
          <a:p>
            <a:endParaRPr lang="tr-TR" smtClean="0">
              <a:latin typeface="Arial" pitchFamily="34" charset="0"/>
              <a:cs typeface="Arial" pitchFamily="34" charset="0"/>
            </a:endParaRPr>
          </a:p>
        </p:txBody>
      </p:sp>
      <p:sp>
        <p:nvSpPr>
          <p:cNvPr id="11981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5726484-273E-468D-8F68-02D0273091BE}" type="slidenum">
              <a:rPr lang="en-US" smtClean="0"/>
              <a:pPr eaLnBrk="1" hangingPunct="1"/>
              <a:t>23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18337-75EA-4DC1-AB79-599DB91F0409}" type="slidenum">
              <a:rPr lang="tr-TR"/>
              <a:pPr/>
              <a:t>34</a:t>
            </a:fld>
            <a:endParaRPr lang="tr-T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912814" y="4343401"/>
            <a:ext cx="5032375" cy="4114800"/>
          </a:xfrm>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ki İçerik">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9" name="1 Başlık"/>
          <p:cNvSpPr>
            <a:spLocks noGrp="1"/>
          </p:cNvSpPr>
          <p:nvPr>
            <p:ph type="title"/>
          </p:nvPr>
        </p:nvSpPr>
        <p:spPr>
          <a:xfrm>
            <a:off x="300251" y="436728"/>
            <a:ext cx="8345605"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081663"/>
            <a:ext cx="445654" cy="633541"/>
          </a:xfrm>
          <a:prstGeom prst="rect">
            <a:avLst/>
          </a:prstGeom>
        </p:spPr>
      </p:pic>
      <p:sp>
        <p:nvSpPr>
          <p:cNvPr id="7" name="Metin kutusu 6"/>
          <p:cNvSpPr txBox="1"/>
          <p:nvPr userDrawn="1"/>
        </p:nvSpPr>
        <p:spPr>
          <a:xfrm>
            <a:off x="5773683" y="6533935"/>
            <a:ext cx="281222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Yüksekte Çalışmalarda İSG-2013</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Yalnızca Başlık">
    <p:spTree>
      <p:nvGrpSpPr>
        <p:cNvPr id="1" name=""/>
        <p:cNvGrpSpPr/>
        <p:nvPr/>
      </p:nvGrpSpPr>
      <p:grpSpPr>
        <a:xfrm>
          <a:off x="0" y="0"/>
          <a:ext cx="0" cy="0"/>
          <a:chOff x="0" y="0"/>
          <a:chExt cx="0" cy="0"/>
        </a:xfrm>
      </p:grpSpPr>
      <p:sp>
        <p:nvSpPr>
          <p:cNvPr id="7" name="1 Başlık"/>
          <p:cNvSpPr>
            <a:spLocks noGrp="1"/>
          </p:cNvSpPr>
          <p:nvPr>
            <p:ph type="title"/>
          </p:nvPr>
        </p:nvSpPr>
        <p:spPr>
          <a:xfrm>
            <a:off x="873456" y="436728"/>
            <a:ext cx="7772400"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10" name="Resi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5" name="Metin kutusu 4"/>
          <p:cNvSpPr txBox="1"/>
          <p:nvPr userDrawn="1"/>
        </p:nvSpPr>
        <p:spPr>
          <a:xfrm>
            <a:off x="5773683" y="6533935"/>
            <a:ext cx="281222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Yüksekte Çalışmalarda İSG-2013</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oş">
    <p:spTree>
      <p:nvGrpSpPr>
        <p:cNvPr id="1" name=""/>
        <p:cNvGrpSpPr/>
        <p:nvPr/>
      </p:nvGrpSpPr>
      <p:grpSpPr>
        <a:xfrm>
          <a:off x="0" y="0"/>
          <a:ext cx="0" cy="0"/>
          <a:chOff x="0" y="0"/>
          <a:chExt cx="0" cy="0"/>
        </a:xfrm>
      </p:grpSpPr>
      <p:sp>
        <p:nvSpPr>
          <p:cNvPr id="5" name="1 Başlık"/>
          <p:cNvSpPr>
            <a:spLocks noGrp="1"/>
          </p:cNvSpPr>
          <p:nvPr>
            <p:ph type="title"/>
          </p:nvPr>
        </p:nvSpPr>
        <p:spPr>
          <a:xfrm>
            <a:off x="873456" y="436728"/>
            <a:ext cx="7772400"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6" name="Metin kutusu 5"/>
          <p:cNvSpPr txBox="1"/>
          <p:nvPr userDrawn="1"/>
        </p:nvSpPr>
        <p:spPr>
          <a:xfrm>
            <a:off x="5773683" y="6533935"/>
            <a:ext cx="281222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Yüksekte Çalışmalarda İSG-2013</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Tree>
    <p:extLst>
      <p:ext uri="{BB962C8B-B14F-4D97-AF65-F5344CB8AC3E}">
        <p14:creationId xmlns:p14="http://schemas.microsoft.com/office/powerpoint/2010/main" val="39901878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1 Başlık"/>
          <p:cNvSpPr>
            <a:spLocks noGrp="1"/>
          </p:cNvSpPr>
          <p:nvPr>
            <p:ph type="title"/>
          </p:nvPr>
        </p:nvSpPr>
        <p:spPr>
          <a:xfrm>
            <a:off x="873456" y="436728"/>
            <a:ext cx="7772400"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spTree>
    <p:extLst>
      <p:ext uri="{BB962C8B-B14F-4D97-AF65-F5344CB8AC3E}">
        <p14:creationId xmlns:p14="http://schemas.microsoft.com/office/powerpoint/2010/main" val="462676022"/>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189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pic>
        <p:nvPicPr>
          <p:cNvPr id="2" name="Resim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3" name="Metin kutusu 2"/>
          <p:cNvSpPr txBox="1"/>
          <p:nvPr userDrawn="1"/>
        </p:nvSpPr>
        <p:spPr>
          <a:xfrm>
            <a:off x="5773683" y="6533935"/>
            <a:ext cx="281222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Yüksekte Çalışmalarda İSG-2013</a:t>
            </a:r>
            <a:endParaRPr lang="tr-TR" sz="800" i="1" dirty="0">
              <a:solidFill>
                <a:schemeClr val="bg1">
                  <a:lumMod val="65000"/>
                </a:schemeClr>
              </a:solidFill>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6" r:id="rId3"/>
    <p:sldLayoutId id="2147483688" r:id="rId4"/>
    <p:sldLayoutId id="2147483689" r:id="rId5"/>
    <p:sldLayoutId id="2147483793" r:id="rId6"/>
    <p:sldLayoutId id="2147483794" r:id="rId7"/>
    <p:sldLayoutId id="2147483805" r:id="rId8"/>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Calibri" pitchFamily="34" charset="0"/>
          <a:ea typeface="+mj-ea"/>
          <a:cs typeface="Calibri" pitchFamily="34" charset="0"/>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n_sos_1_yuksekte_calisma.mpg"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Y&#252;ksekte%20&#199;al&#305;&#351;ma.mp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png"/><Relationship Id="rId5" Type="http://schemas.openxmlformats.org/officeDocument/2006/relationships/oleObject" Target="../embeddings/oleObject1.bin"/><Relationship Id="rId4" Type="http://schemas.openxmlformats.org/officeDocument/2006/relationships/hyperlink" Target="n1_p05_gecici_cozum.mp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ERDIVENLER.M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49.png"/><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jpg"/><Relationship Id="rId5" Type="http://schemas.openxmlformats.org/officeDocument/2006/relationships/image" Target="../media/image63.jpe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video" Target="file:///C:\Documents%20and%20Settings\hakan\Desktop\D&#252;zenlenecek%20Y&#252;ksekte%20&#231;al&#305;&#351;ma%20Sunular&#305;\Dikey%20Ya&#351;am%20Hatt&#305;%20Animasyon01.avi" TargetMode="External"/><Relationship Id="rId4" Type="http://schemas.openxmlformats.org/officeDocument/2006/relationships/image" Target="../media/image75.jpeg"/></Relationships>
</file>

<file path=ppt/slides/_rels/slide42.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D&#252;&#351;meler.wmv"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Case%20Studies.mpg"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Dikdörtgen"/>
          <p:cNvSpPr/>
          <p:nvPr/>
        </p:nvSpPr>
        <p:spPr>
          <a:xfrm>
            <a:off x="373016" y="1602156"/>
            <a:ext cx="8333628" cy="2951577"/>
          </a:xfrm>
          <a:prstGeom prst="rect">
            <a:avLst/>
          </a:prstGeom>
          <a:noFill/>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chemeClr val="bg1">
                <a:lumMod val="85000"/>
              </a:schemeClr>
            </a:contourClr>
          </a:sp3d>
        </p:spPr>
        <p:txBody>
          <a:bodyPr wrap="square">
            <a:spAutoFit/>
            <a:scene3d>
              <a:camera prst="orthographicFront"/>
              <a:lightRig rig="soft" dir="t">
                <a:rot lat="0" lon="0" rev="10800000"/>
              </a:lightRig>
            </a:scene3d>
            <a:sp3d>
              <a:bevelT w="27940" h="12700"/>
              <a:contourClr>
                <a:srgbClr val="DDDDDD"/>
              </a:contourClr>
            </a:sp3d>
          </a:bodyPr>
          <a:lstStyle/>
          <a:p>
            <a:pPr algn="ctr">
              <a:lnSpc>
                <a:spcPct val="150000"/>
              </a:lnSpc>
              <a:defRPr/>
            </a:pPr>
            <a:r>
              <a:rPr lang="tr-TR" sz="4800" b="1" spc="150" dirty="0" smtClean="0">
                <a:ln w="11430"/>
                <a:solidFill>
                  <a:srgbClr val="F8F8F8"/>
                </a:solidFill>
                <a:effectLst>
                  <a:outerShdw blurRad="25400" algn="tl" rotWithShape="0">
                    <a:srgbClr val="000000">
                      <a:alpha val="43000"/>
                    </a:srgbClr>
                  </a:outerShdw>
                </a:effectLst>
                <a:latin typeface="Calibri" pitchFamily="34" charset="0"/>
                <a:cs typeface="Calibri" pitchFamily="34" charset="0"/>
              </a:rPr>
              <a:t>Yüksekte Çalışmalarda </a:t>
            </a:r>
          </a:p>
          <a:p>
            <a:pPr algn="ctr">
              <a:lnSpc>
                <a:spcPct val="150000"/>
              </a:lnSpc>
              <a:defRPr/>
            </a:pPr>
            <a:r>
              <a:rPr lang="tr-TR" sz="4000" b="1" spc="150" dirty="0" smtClean="0">
                <a:ln w="11430"/>
                <a:solidFill>
                  <a:srgbClr val="F8F8F8"/>
                </a:solidFill>
                <a:effectLst>
                  <a:outerShdw blurRad="25400" algn="tl" rotWithShape="0">
                    <a:srgbClr val="000000">
                      <a:alpha val="43000"/>
                    </a:srgbClr>
                  </a:outerShdw>
                </a:effectLst>
                <a:latin typeface="Calibri" pitchFamily="34" charset="0"/>
                <a:cs typeface="Calibri" pitchFamily="34" charset="0"/>
              </a:rPr>
              <a:t>İş Sağlığı ve Güvenliği </a:t>
            </a:r>
          </a:p>
          <a:p>
            <a:pPr algn="ctr">
              <a:lnSpc>
                <a:spcPct val="150000"/>
              </a:lnSpc>
              <a:defRPr/>
            </a:pPr>
            <a:r>
              <a:rPr lang="tr-TR" sz="4000" b="1" spc="150" dirty="0" smtClean="0">
                <a:ln w="11430"/>
                <a:solidFill>
                  <a:srgbClr val="F8F8F8"/>
                </a:solidFill>
                <a:effectLst>
                  <a:outerShdw blurRad="25400" algn="tl" rotWithShape="0">
                    <a:srgbClr val="000000">
                      <a:alpha val="43000"/>
                    </a:srgbClr>
                  </a:outerShdw>
                </a:effectLst>
                <a:latin typeface="Calibri" pitchFamily="34" charset="0"/>
                <a:cs typeface="Calibri" pitchFamily="34" charset="0"/>
              </a:rPr>
              <a:t>Özet Eğitimi</a:t>
            </a:r>
            <a:endParaRPr lang="tr-TR" sz="4000" b="1" spc="150" dirty="0">
              <a:ln w="11430"/>
              <a:solidFill>
                <a:srgbClr val="F8F8F8"/>
              </a:solidFill>
              <a:effectLst>
                <a:outerShdw blurRad="25400" algn="tl" rotWithShape="0">
                  <a:srgbClr val="000000">
                    <a:alpha val="43000"/>
                  </a:srgbClr>
                </a:outerShdw>
              </a:effectLst>
              <a:latin typeface="Calibri" pitchFamily="34" charset="0"/>
              <a:cs typeface="Calibri" pitchFamily="34" charset="0"/>
            </a:endParaRPr>
          </a:p>
        </p:txBody>
      </p:sp>
      <p:sp>
        <p:nvSpPr>
          <p:cNvPr id="7" name="13 Metin kutusu"/>
          <p:cNvSpPr txBox="1"/>
          <p:nvPr/>
        </p:nvSpPr>
        <p:spPr>
          <a:xfrm>
            <a:off x="6371731" y="5421337"/>
            <a:ext cx="2628900" cy="1231106"/>
          </a:xfrm>
          <a:prstGeom prst="rect">
            <a:avLst/>
          </a:prstGeom>
          <a:noFill/>
        </p:spPr>
        <p:txBody>
          <a:bodyPr wrap="square" rtlCol="0">
            <a:spAutoFit/>
          </a:bodyPr>
          <a:lstStyle/>
          <a:p>
            <a:pPr algn="ctr"/>
            <a:r>
              <a:rPr lang="tr-TR" b="1" dirty="0" smtClean="0"/>
              <a:t>Sunullah DOĞMUŞ</a:t>
            </a:r>
          </a:p>
          <a:p>
            <a:pPr algn="ctr"/>
            <a:r>
              <a:rPr lang="tr-TR" sz="1400" dirty="0" smtClean="0">
                <a:latin typeface="Calibri" pitchFamily="34" charset="0"/>
              </a:rPr>
              <a:t>Makine Mühendisi, MBA</a:t>
            </a:r>
          </a:p>
          <a:p>
            <a:pPr algn="ctr"/>
            <a:r>
              <a:rPr lang="tr-TR" sz="1400" dirty="0" smtClean="0">
                <a:latin typeface="Calibri" pitchFamily="34" charset="0"/>
              </a:rPr>
              <a:t>A sınıfı İş Güvenliği Uzmanı</a:t>
            </a:r>
          </a:p>
          <a:p>
            <a:pPr algn="ctr"/>
            <a:r>
              <a:rPr lang="tr-TR" sz="1400" dirty="0" smtClean="0">
                <a:latin typeface="Calibri" pitchFamily="34" charset="0"/>
              </a:rPr>
              <a:t>İGU ve İH Eğitmeni</a:t>
            </a:r>
          </a:p>
          <a:p>
            <a:pPr algn="ctr"/>
            <a:r>
              <a:rPr lang="tr-TR" sz="1400" dirty="0" smtClean="0">
                <a:latin typeface="Calibri" pitchFamily="34" charset="0"/>
                <a:cs typeface="Calibri" pitchFamily="34" charset="0"/>
              </a:rPr>
              <a:t>sunullah.dogmus@druz.com.tr</a:t>
            </a:r>
            <a:endParaRPr lang="tr-TR" sz="1200" dirty="0" smtClean="0"/>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743" y="5607918"/>
            <a:ext cx="2273499" cy="936488"/>
          </a:xfrm>
          <a:prstGeom prst="rect">
            <a:avLst/>
          </a:prstGeom>
        </p:spPr>
      </p:pic>
    </p:spTree>
    <p:extLst>
      <p:ext uri="{BB962C8B-B14F-4D97-AF65-F5344CB8AC3E}">
        <p14:creationId xmlns:p14="http://schemas.microsoft.com/office/powerpoint/2010/main" val="9236682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body" idx="1"/>
          </p:nvPr>
        </p:nvSpPr>
        <p:spPr>
          <a:xfrm>
            <a:off x="423863" y="1211263"/>
            <a:ext cx="8526462" cy="5214937"/>
          </a:xfrm>
        </p:spPr>
        <p:txBody>
          <a:bodyPr/>
          <a:lstStyle/>
          <a:p>
            <a:pPr eaLnBrk="1" hangingPunct="1">
              <a:buFont typeface="Wingdings" pitchFamily="2" charset="2"/>
              <a:buNone/>
              <a:defRPr/>
            </a:pPr>
            <a:r>
              <a:rPr lang="tr-TR" sz="2000" b="1" i="1" dirty="0" smtClean="0">
                <a:solidFill>
                  <a:srgbClr val="000066"/>
                </a:solidFill>
                <a:effectLst>
                  <a:outerShdw blurRad="38100" dist="38100" dir="2700000" algn="tl">
                    <a:srgbClr val="C0C0C0"/>
                  </a:outerShdw>
                </a:effectLst>
              </a:rPr>
              <a:t>Korkuluklar:</a:t>
            </a:r>
          </a:p>
          <a:p>
            <a:pPr eaLnBrk="1" hangingPunct="1">
              <a:buFont typeface="Wingdings" pitchFamily="2" charset="2"/>
              <a:buNone/>
              <a:defRPr/>
            </a:pPr>
            <a:endParaRPr lang="tr-TR" sz="2000" i="1" dirty="0" smtClean="0">
              <a:solidFill>
                <a:srgbClr val="000066"/>
              </a:solidFill>
              <a:effectLst>
                <a:outerShdw blurRad="38100" dist="38100" dir="2700000" algn="tl">
                  <a:srgbClr val="C0C0C0"/>
                </a:outerShdw>
              </a:effectLst>
            </a:endParaRPr>
          </a:p>
          <a:p>
            <a:pPr eaLnBrk="1" hangingPunct="1">
              <a:buClr>
                <a:schemeClr val="bg2"/>
              </a:buClr>
              <a:buSzPct val="75000"/>
              <a:buFontTx/>
              <a:buNone/>
              <a:defRPr/>
            </a:pPr>
            <a:r>
              <a:rPr lang="tr-TR" sz="2000" dirty="0" smtClean="0">
                <a:solidFill>
                  <a:srgbClr val="000066"/>
                </a:solidFill>
              </a:rPr>
              <a:t>1,3 </a:t>
            </a:r>
            <a:r>
              <a:rPr lang="tr-TR" sz="2000" dirty="0" err="1" smtClean="0">
                <a:solidFill>
                  <a:srgbClr val="000066"/>
                </a:solidFill>
              </a:rPr>
              <a:t>m’den</a:t>
            </a:r>
            <a:r>
              <a:rPr lang="tr-TR" sz="2000" dirty="0" smtClean="0">
                <a:solidFill>
                  <a:srgbClr val="000066"/>
                </a:solidFill>
              </a:rPr>
              <a:t> yüksek; açık çatı ve kat kenarlarına,</a:t>
            </a:r>
            <a:r>
              <a:rPr lang="en-US" sz="2000" dirty="0" smtClean="0">
                <a:solidFill>
                  <a:srgbClr val="000066"/>
                </a:solidFill>
              </a:rPr>
              <a:t> </a:t>
            </a:r>
            <a:r>
              <a:rPr lang="tr-TR" sz="2000" dirty="0" smtClean="0">
                <a:solidFill>
                  <a:srgbClr val="000066"/>
                </a:solidFill>
              </a:rPr>
              <a:t>kalıplara, </a:t>
            </a:r>
          </a:p>
          <a:p>
            <a:pPr eaLnBrk="1" hangingPunct="1">
              <a:buClr>
                <a:schemeClr val="bg2"/>
              </a:buClr>
              <a:buSzPct val="75000"/>
              <a:buFontTx/>
              <a:buNone/>
              <a:defRPr/>
            </a:pPr>
            <a:r>
              <a:rPr lang="tr-TR" sz="2000" dirty="0" smtClean="0">
                <a:solidFill>
                  <a:srgbClr val="000066"/>
                </a:solidFill>
              </a:rPr>
              <a:t>merdivenlere, iskelelere ve düşme tehlikesi olan diğer çalışma </a:t>
            </a:r>
          </a:p>
          <a:p>
            <a:pPr eaLnBrk="1" hangingPunct="1">
              <a:buClr>
                <a:schemeClr val="bg2"/>
              </a:buClr>
              <a:buSzPct val="75000"/>
              <a:buFontTx/>
              <a:buNone/>
              <a:defRPr/>
            </a:pPr>
            <a:r>
              <a:rPr lang="tr-TR" sz="2000" dirty="0" smtClean="0">
                <a:solidFill>
                  <a:srgbClr val="000066"/>
                </a:solidFill>
              </a:rPr>
              <a:t>platformlarına </a:t>
            </a:r>
            <a:r>
              <a:rPr lang="tr-TR" sz="2000" b="1" dirty="0" smtClean="0">
                <a:solidFill>
                  <a:srgbClr val="000066"/>
                </a:solidFill>
              </a:rPr>
              <a:t>KORKULUK</a:t>
            </a:r>
            <a:r>
              <a:rPr lang="tr-TR" sz="2000" dirty="0" smtClean="0">
                <a:solidFill>
                  <a:srgbClr val="000066"/>
                </a:solidFill>
              </a:rPr>
              <a:t> yapılmalıdır.</a:t>
            </a:r>
          </a:p>
          <a:p>
            <a:pPr eaLnBrk="1" hangingPunct="1">
              <a:buFont typeface="Wingdings" pitchFamily="2" charset="2"/>
              <a:buNone/>
              <a:defRPr/>
            </a:pPr>
            <a:endParaRPr lang="tr-TR" sz="2000" dirty="0" smtClean="0">
              <a:solidFill>
                <a:srgbClr val="000066"/>
              </a:solidFill>
              <a:effectLst>
                <a:outerShdw blurRad="38100" dist="38100" dir="2700000" algn="tl">
                  <a:srgbClr val="C0C0C0"/>
                </a:outerShdw>
              </a:effectLst>
            </a:endParaRPr>
          </a:p>
        </p:txBody>
      </p:sp>
      <p:sp>
        <p:nvSpPr>
          <p:cNvPr id="573444" name="Rectangle 4"/>
          <p:cNvSpPr>
            <a:spLocks noGrp="1" noChangeArrowheads="1"/>
          </p:cNvSpPr>
          <p:nvPr>
            <p:ph type="title"/>
          </p:nvPr>
        </p:nvSpPr>
        <p:spPr>
          <a:xfrm>
            <a:off x="381000" y="439738"/>
            <a:ext cx="8763000" cy="563562"/>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ve Önleyici Sistemler</a:t>
            </a:r>
            <a:endParaRPr lang="en-US" dirty="0" smtClean="0">
              <a:solidFill>
                <a:srgbClr val="000066"/>
              </a:solidFill>
              <a:effectLst>
                <a:outerShdw blurRad="38100" dist="38100" dir="2700000" algn="tl">
                  <a:srgbClr val="C0C0C0"/>
                </a:outerShdw>
              </a:effectLst>
            </a:endParaRPr>
          </a:p>
        </p:txBody>
      </p:sp>
      <p:pic>
        <p:nvPicPr>
          <p:cNvPr id="43012" name="Picture 4" descr="guardr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138488"/>
            <a:ext cx="613092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1692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4" descr="korkuluk3"/>
          <p:cNvPicPr>
            <a:picLocks noChangeAspect="1" noChangeArrowheads="1"/>
          </p:cNvPicPr>
          <p:nvPr/>
        </p:nvPicPr>
        <p:blipFill>
          <a:blip r:embed="rId2" cstate="print"/>
          <a:srcRect/>
          <a:stretch>
            <a:fillRect/>
          </a:stretch>
        </p:blipFill>
        <p:spPr bwMode="auto">
          <a:xfrm>
            <a:off x="1951630" y="690404"/>
            <a:ext cx="5884888" cy="3526754"/>
          </a:xfrm>
          <a:prstGeom prst="rect">
            <a:avLst/>
          </a:prstGeom>
          <a:noFill/>
          <a:ln w="9525">
            <a:noFill/>
            <a:miter lim="800000"/>
            <a:headEnd/>
            <a:tailEnd/>
          </a:ln>
        </p:spPr>
      </p:pic>
      <p:sp>
        <p:nvSpPr>
          <p:cNvPr id="567298" name="Rectangle 2"/>
          <p:cNvSpPr>
            <a:spLocks noGrp="1" noChangeArrowheads="1"/>
          </p:cNvSpPr>
          <p:nvPr>
            <p:ph type="body" idx="1"/>
          </p:nvPr>
        </p:nvSpPr>
        <p:spPr>
          <a:xfrm>
            <a:off x="477672" y="1211263"/>
            <a:ext cx="8472653" cy="412821"/>
          </a:xfrm>
        </p:spPr>
        <p:txBody>
          <a:bodyPr/>
          <a:lstStyle/>
          <a:p>
            <a:pPr eaLnBrk="1" hangingPunct="1">
              <a:buFont typeface="Wingdings" pitchFamily="2" charset="2"/>
              <a:buNone/>
              <a:defRPr/>
            </a:pPr>
            <a:r>
              <a:rPr lang="tr-TR" sz="2000" i="1" dirty="0" smtClean="0">
                <a:solidFill>
                  <a:srgbClr val="000066"/>
                </a:solidFill>
                <a:effectLst>
                  <a:outerShdw blurRad="38100" dist="38100" dir="2700000" algn="tl">
                    <a:srgbClr val="C0C0C0"/>
                  </a:outerShdw>
                </a:effectLst>
              </a:rPr>
              <a:t>Korkuluklar:</a:t>
            </a:r>
          </a:p>
          <a:p>
            <a:pPr eaLnBrk="1" hangingPunct="1">
              <a:buFont typeface="Wingdings" pitchFamily="2" charset="2"/>
              <a:buNone/>
              <a:defRPr/>
            </a:pPr>
            <a:endParaRPr lang="tr-TR" sz="2400" b="0" dirty="0" smtClean="0">
              <a:solidFill>
                <a:srgbClr val="000066"/>
              </a:solidFill>
            </a:endParaRPr>
          </a:p>
        </p:txBody>
      </p:sp>
      <p:sp>
        <p:nvSpPr>
          <p:cNvPr id="567300" name="Rectangle 4"/>
          <p:cNvSpPr>
            <a:spLocks noGrp="1" noChangeArrowheads="1"/>
          </p:cNvSpPr>
          <p:nvPr>
            <p:ph type="title"/>
          </p:nvPr>
        </p:nvSpPr>
        <p:spPr>
          <a:xfrm>
            <a:off x="381000" y="398060"/>
            <a:ext cx="8763000" cy="563563"/>
          </a:xfrm>
        </p:spPr>
        <p:txBody>
          <a:bodyPr/>
          <a:lstStyle/>
          <a:p>
            <a:pPr eaLnBrk="1" hangingPunct="1">
              <a:defRPr/>
            </a:pPr>
            <a:r>
              <a:rPr lang="tr-TR" sz="2400" dirty="0" smtClean="0">
                <a:solidFill>
                  <a:srgbClr val="000066"/>
                </a:solidFill>
                <a:effectLst>
                  <a:outerShdw blurRad="38100" dist="38100" dir="2700000" algn="tl">
                    <a:srgbClr val="C0C0C0"/>
                  </a:outerShdw>
                </a:effectLst>
              </a:rPr>
              <a:t>Düşmeyi Durdurucu ve Önleyici Sistemler</a:t>
            </a:r>
            <a:endParaRPr lang="en-US" sz="2400" dirty="0" smtClean="0">
              <a:solidFill>
                <a:srgbClr val="000066"/>
              </a:solidFill>
              <a:effectLst>
                <a:outerShdw blurRad="38100" dist="38100" dir="2700000" algn="tl">
                  <a:srgbClr val="C0C0C0"/>
                </a:outerShdw>
              </a:effectLst>
            </a:endParaRPr>
          </a:p>
        </p:txBody>
      </p:sp>
      <p:sp>
        <p:nvSpPr>
          <p:cNvPr id="6" name="Rectangle 2"/>
          <p:cNvSpPr txBox="1">
            <a:spLocks noChangeArrowheads="1"/>
          </p:cNvSpPr>
          <p:nvPr/>
        </p:nvSpPr>
        <p:spPr bwMode="auto">
          <a:xfrm>
            <a:off x="614149" y="4483054"/>
            <a:ext cx="8267936" cy="21154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0975" marR="0" lvl="0" indent="-180975"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tr-TR" b="1" i="0" u="none" strike="noStrike" kern="0" cap="none" spc="0" normalizeH="0" baseline="0" noProof="0" dirty="0" smtClean="0">
                <a:ln>
                  <a:noFill/>
                </a:ln>
                <a:solidFill>
                  <a:srgbClr val="000066"/>
                </a:solidFill>
                <a:effectLst/>
                <a:uLnTx/>
                <a:uFillTx/>
                <a:latin typeface="+mn-lt"/>
                <a:ea typeface="+mn-ea"/>
                <a:cs typeface="+mn-cs"/>
              </a:rPr>
              <a:t>Korkuluk elemanı olarak aşağıdaki malzemeler kullanılabilir:</a:t>
            </a:r>
          </a:p>
          <a:p>
            <a:pPr marL="180975" marR="0" lvl="0" indent="-180975"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tr-TR" b="0" i="0" u="none" strike="noStrike" kern="0" cap="none" spc="0" normalizeH="0" baseline="0" noProof="0" dirty="0" smtClean="0">
                <a:ln>
                  <a:noFill/>
                </a:ln>
                <a:solidFill>
                  <a:srgbClr val="000066"/>
                </a:solidFill>
                <a:effectLst/>
                <a:uLnTx/>
                <a:uFillTx/>
                <a:latin typeface="+mn-lt"/>
                <a:ea typeface="+mn-ea"/>
                <a:cs typeface="+mn-cs"/>
              </a:rPr>
              <a:t>Kereste (asgari boyut 5x10 cm)</a:t>
            </a:r>
          </a:p>
          <a:p>
            <a:pPr marL="180975" marR="0" lvl="0" indent="-180975"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tr-TR" b="0" i="0" u="none" strike="noStrike" kern="0" cap="none" spc="0" normalizeH="0" baseline="0" noProof="0" dirty="0" smtClean="0">
                <a:ln>
                  <a:noFill/>
                </a:ln>
                <a:solidFill>
                  <a:srgbClr val="000066"/>
                </a:solidFill>
                <a:effectLst/>
                <a:uLnTx/>
                <a:uFillTx/>
                <a:latin typeface="+mn-lt"/>
                <a:ea typeface="+mn-ea"/>
                <a:cs typeface="+mn-cs"/>
              </a:rPr>
              <a:t>Çelik halat (asgari çap 6,8 mm)</a:t>
            </a:r>
          </a:p>
          <a:p>
            <a:pPr marL="180975" marR="0" lvl="0" indent="-180975"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tr-TR" b="0" i="0" u="none" strike="noStrike" kern="0" cap="none" spc="0" normalizeH="0" baseline="0" noProof="0" dirty="0" smtClean="0">
                <a:ln>
                  <a:noFill/>
                </a:ln>
                <a:solidFill>
                  <a:srgbClr val="000066"/>
                </a:solidFill>
                <a:effectLst/>
                <a:uLnTx/>
                <a:uFillTx/>
                <a:latin typeface="+mn-lt"/>
                <a:ea typeface="+mn-ea"/>
                <a:cs typeface="+mn-cs"/>
              </a:rPr>
              <a:t>Boru (asgari çap 3,81 cm)</a:t>
            </a:r>
          </a:p>
          <a:p>
            <a:pPr marL="180975" marR="0" lvl="0" indent="-180975"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tr-TR" b="0" i="0" u="none" strike="noStrike" kern="0" cap="none" spc="0" normalizeH="0" baseline="0" noProof="0" dirty="0" smtClean="0">
                <a:ln>
                  <a:noFill/>
                </a:ln>
                <a:solidFill>
                  <a:srgbClr val="000066"/>
                </a:solidFill>
                <a:effectLst/>
                <a:uLnTx/>
                <a:uFillTx/>
                <a:latin typeface="+mn-lt"/>
                <a:ea typeface="+mn-ea"/>
                <a:cs typeface="+mn-cs"/>
              </a:rPr>
              <a:t>Çelik konstrüksiyon (asgari boyut 5x5 cm)</a:t>
            </a:r>
          </a:p>
        </p:txBody>
      </p:sp>
      <p:sp>
        <p:nvSpPr>
          <p:cNvPr id="3" name="Satır Belirtme Çizgisi 2 2"/>
          <p:cNvSpPr/>
          <p:nvPr/>
        </p:nvSpPr>
        <p:spPr>
          <a:xfrm>
            <a:off x="5511104" y="3673365"/>
            <a:ext cx="2325414" cy="523220"/>
          </a:xfrm>
          <a:prstGeom prst="borderCallout2">
            <a:avLst>
              <a:gd name="adj1" fmla="val 27790"/>
              <a:gd name="adj2" fmla="val -875"/>
              <a:gd name="adj3" fmla="val 18750"/>
              <a:gd name="adj4" fmla="val -16667"/>
              <a:gd name="adj5" fmla="val -53224"/>
              <a:gd name="adj6" fmla="val -5249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400" dirty="0">
                <a:latin typeface="Calibri" pitchFamily="34" charset="0"/>
              </a:rPr>
              <a:t>Tekmelik ile döşeme arasında </a:t>
            </a:r>
            <a:r>
              <a:rPr lang="tr-TR" sz="1400" dirty="0" err="1">
                <a:latin typeface="Calibri" pitchFamily="34" charset="0"/>
              </a:rPr>
              <a:t>max</a:t>
            </a:r>
            <a:r>
              <a:rPr lang="tr-TR" sz="1400" dirty="0">
                <a:latin typeface="Calibri" pitchFamily="34" charset="0"/>
              </a:rPr>
              <a:t>. 1cm boşluk olabilir</a:t>
            </a:r>
            <a:r>
              <a:rPr lang="tr-TR" sz="1400" dirty="0" smtClean="0">
                <a:latin typeface="Calibri" pitchFamily="34" charset="0"/>
              </a:rPr>
              <a:t>.</a:t>
            </a:r>
            <a:endParaRPr lang="tr-TR" sz="1400" dirty="0">
              <a:latin typeface="Calibri" pitchFamily="34" charset="0"/>
            </a:endParaRPr>
          </a:p>
        </p:txBody>
      </p:sp>
    </p:spTree>
    <p:extLst>
      <p:ext uri="{BB962C8B-B14F-4D97-AF65-F5344CB8AC3E}">
        <p14:creationId xmlns:p14="http://schemas.microsoft.com/office/powerpoint/2010/main" val="17212185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body" idx="1"/>
          </p:nvPr>
        </p:nvSpPr>
        <p:spPr>
          <a:xfrm>
            <a:off x="344488" y="2832102"/>
            <a:ext cx="8256259" cy="2511752"/>
          </a:xfrm>
        </p:spPr>
        <p:txBody>
          <a:bodyPr/>
          <a:lstStyle/>
          <a:p>
            <a:pPr eaLnBrk="1" hangingPunct="1">
              <a:buFont typeface="Wingdings" pitchFamily="2" charset="2"/>
              <a:buNone/>
              <a:defRPr/>
            </a:pPr>
            <a:r>
              <a:rPr lang="tr-TR" b="1" i="1" dirty="0" smtClean="0">
                <a:solidFill>
                  <a:srgbClr val="000066"/>
                </a:solidFill>
                <a:effectLst>
                  <a:outerShdw blurRad="38100" dist="38100" dir="2700000" algn="tl">
                    <a:srgbClr val="C0C0C0"/>
                  </a:outerShdw>
                </a:effectLst>
              </a:rPr>
              <a:t>Kapamalar:</a:t>
            </a:r>
          </a:p>
          <a:p>
            <a:pPr marL="0" indent="0" eaLnBrk="1" hangingPunct="1">
              <a:spcBef>
                <a:spcPts val="600"/>
              </a:spcBef>
              <a:buClr>
                <a:schemeClr val="bg2"/>
              </a:buClr>
              <a:buSzPct val="75000"/>
              <a:buFontTx/>
              <a:buNone/>
              <a:defRPr/>
            </a:pPr>
            <a:endParaRPr lang="tr-TR" dirty="0" smtClean="0">
              <a:solidFill>
                <a:srgbClr val="000066"/>
              </a:solidFill>
            </a:endParaRPr>
          </a:p>
          <a:p>
            <a:pPr marL="0" indent="0" eaLnBrk="1" hangingPunct="1">
              <a:spcBef>
                <a:spcPts val="600"/>
              </a:spcBef>
              <a:buClr>
                <a:schemeClr val="bg2"/>
              </a:buClr>
              <a:buSzPct val="75000"/>
              <a:buFontTx/>
              <a:buNone/>
              <a:defRPr/>
            </a:pPr>
            <a:r>
              <a:rPr lang="tr-TR" dirty="0" smtClean="0">
                <a:solidFill>
                  <a:srgbClr val="000066"/>
                </a:solidFill>
              </a:rPr>
              <a:t>Kat ve zemin üzerinde bulunan tüm boşluklar standartlara uygun şekilde korkulukla ve tekmelikle çevrilmelidir.</a:t>
            </a:r>
          </a:p>
          <a:p>
            <a:pPr marL="0" indent="0" eaLnBrk="1" hangingPunct="1">
              <a:spcBef>
                <a:spcPts val="600"/>
              </a:spcBef>
              <a:buClr>
                <a:schemeClr val="bg2"/>
              </a:buClr>
              <a:buSzPct val="75000"/>
              <a:buFontTx/>
              <a:buNone/>
              <a:defRPr/>
            </a:pPr>
            <a:r>
              <a:rPr lang="tr-TR" dirty="0" smtClean="0">
                <a:solidFill>
                  <a:srgbClr val="000066"/>
                </a:solidFill>
              </a:rPr>
              <a:t>Kat ve zemin üzerinde bulunan korkulukla çevrilemeyen, 5cm’den büyük tüm boşluklar sağlam malzemelerle kapatılmalı (takoz, çivi, vb. malzemeler kullanılarak sabitlenmeli).</a:t>
            </a:r>
          </a:p>
          <a:p>
            <a:pPr eaLnBrk="1" hangingPunct="1">
              <a:defRPr/>
            </a:pPr>
            <a:r>
              <a:rPr lang="tr-TR" dirty="0">
                <a:solidFill>
                  <a:srgbClr val="000066"/>
                </a:solidFill>
              </a:rPr>
              <a:t>Kapama olduğuna dair işaretleme yapılmalı.</a:t>
            </a:r>
          </a:p>
          <a:p>
            <a:pPr eaLnBrk="1" hangingPunct="1">
              <a:defRPr/>
            </a:pPr>
            <a:r>
              <a:rPr lang="tr-TR" dirty="0">
                <a:solidFill>
                  <a:srgbClr val="000066"/>
                </a:solidFill>
              </a:rPr>
              <a:t>Geçici olarak kapama kaldırıldığında, boşluğun etrafı </a:t>
            </a:r>
            <a:r>
              <a:rPr lang="tr-TR" dirty="0" smtClean="0">
                <a:solidFill>
                  <a:srgbClr val="000066"/>
                </a:solidFill>
              </a:rPr>
              <a:t>korkulukla çevrilmeli veya </a:t>
            </a:r>
            <a:r>
              <a:rPr lang="tr-TR" dirty="0">
                <a:solidFill>
                  <a:srgbClr val="000066"/>
                </a:solidFill>
              </a:rPr>
              <a:t>diğer çalışanları uyarması için gözcü tayin edilmeli. </a:t>
            </a:r>
          </a:p>
          <a:p>
            <a:pPr eaLnBrk="1" hangingPunct="1">
              <a:defRPr/>
            </a:pPr>
            <a:r>
              <a:rPr lang="tr-TR" dirty="0">
                <a:solidFill>
                  <a:srgbClr val="000066"/>
                </a:solidFill>
              </a:rPr>
              <a:t>Kapamalar, üzerine gelebilecek ağırlığın (çalışanların, malzemenin veya ekipmanların) en az 2 katını taşıyabilecek mukavemette olmalı.</a:t>
            </a:r>
          </a:p>
          <a:p>
            <a:pPr eaLnBrk="1" hangingPunct="1">
              <a:defRPr/>
            </a:pPr>
            <a:r>
              <a:rPr lang="tr-TR" dirty="0">
                <a:solidFill>
                  <a:srgbClr val="000066"/>
                </a:solidFill>
              </a:rPr>
              <a:t>Kapama olarak </a:t>
            </a:r>
            <a:r>
              <a:rPr lang="tr-TR" dirty="0" err="1">
                <a:solidFill>
                  <a:srgbClr val="000066"/>
                </a:solidFill>
              </a:rPr>
              <a:t>polywood</a:t>
            </a:r>
            <a:r>
              <a:rPr lang="tr-TR" dirty="0">
                <a:solidFill>
                  <a:srgbClr val="000066"/>
                </a:solidFill>
              </a:rPr>
              <a:t> kullanılacak ise, asgari kalınlığı 2 cm olmalı.</a:t>
            </a:r>
          </a:p>
          <a:p>
            <a:pPr marL="0" indent="0" eaLnBrk="1" hangingPunct="1">
              <a:spcBef>
                <a:spcPts val="600"/>
              </a:spcBef>
              <a:buClr>
                <a:schemeClr val="bg2"/>
              </a:buClr>
              <a:buSzPct val="75000"/>
              <a:buFontTx/>
              <a:buNone/>
              <a:defRPr/>
            </a:pPr>
            <a:endParaRPr lang="tr-TR" dirty="0" smtClean="0">
              <a:solidFill>
                <a:srgbClr val="000066"/>
              </a:solidFill>
            </a:endParaRPr>
          </a:p>
        </p:txBody>
      </p:sp>
      <p:sp>
        <p:nvSpPr>
          <p:cNvPr id="569348" name="Rectangle 4"/>
          <p:cNvSpPr>
            <a:spLocks noGrp="1" noChangeArrowheads="1"/>
          </p:cNvSpPr>
          <p:nvPr>
            <p:ph type="title"/>
          </p:nvPr>
        </p:nvSpPr>
        <p:spPr>
          <a:xfrm>
            <a:off x="381000" y="411163"/>
            <a:ext cx="8763000" cy="563562"/>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ve Önleyici Sistemler</a:t>
            </a:r>
            <a:endParaRPr lang="en-US" dirty="0" smtClean="0">
              <a:solidFill>
                <a:srgbClr val="000066"/>
              </a:solidFill>
              <a:effectLst>
                <a:outerShdw blurRad="38100" dist="38100" dir="2700000" algn="tl">
                  <a:srgbClr val="C0C0C0"/>
                </a:outerShdw>
              </a:effectLst>
            </a:endParaRPr>
          </a:p>
        </p:txBody>
      </p:sp>
      <p:pic>
        <p:nvPicPr>
          <p:cNvPr id="46084"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140" y="863600"/>
            <a:ext cx="3410371" cy="2554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38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227" y="863600"/>
            <a:ext cx="3084512" cy="2554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46001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body" idx="1"/>
          </p:nvPr>
        </p:nvSpPr>
        <p:spPr>
          <a:xfrm>
            <a:off x="378372" y="965200"/>
            <a:ext cx="8381453" cy="5214938"/>
          </a:xfrm>
        </p:spPr>
        <p:txBody>
          <a:bodyPr/>
          <a:lstStyle/>
          <a:p>
            <a:pPr algn="just" eaLnBrk="1" hangingPunct="1">
              <a:buFont typeface="Wingdings" pitchFamily="2" charset="2"/>
              <a:buNone/>
              <a:defRPr/>
            </a:pPr>
            <a:r>
              <a:rPr lang="tr-TR" sz="2000" b="1" i="1" dirty="0" smtClean="0">
                <a:solidFill>
                  <a:srgbClr val="000066"/>
                </a:solidFill>
                <a:effectLst>
                  <a:outerShdw blurRad="38100" dist="38100" dir="2700000" algn="tl">
                    <a:srgbClr val="C0C0C0"/>
                  </a:outerShdw>
                </a:effectLst>
              </a:rPr>
              <a:t>Güvenlik Ağları:</a:t>
            </a:r>
          </a:p>
          <a:p>
            <a:pPr algn="just" eaLnBrk="1" hangingPunct="1">
              <a:defRPr/>
            </a:pPr>
            <a:r>
              <a:rPr lang="tr-TR" sz="2000" dirty="0" smtClean="0">
                <a:solidFill>
                  <a:srgbClr val="000066"/>
                </a:solidFill>
              </a:rPr>
              <a:t>Güvenlik ağları; büyük ve yüksek binaların, çatıların, köprülerin, hareketli yapı iskelelerinin, açık inşaatların yapıldığı çalışmalarda, </a:t>
            </a:r>
            <a:r>
              <a:rPr lang="tr-TR" sz="2000" b="1" dirty="0" smtClean="0">
                <a:solidFill>
                  <a:srgbClr val="000066"/>
                </a:solidFill>
              </a:rPr>
              <a:t>7 metre ve daha yüksekten </a:t>
            </a:r>
            <a:r>
              <a:rPr lang="tr-TR" sz="2000" dirty="0" smtClean="0">
                <a:solidFill>
                  <a:srgbClr val="000066"/>
                </a:solidFill>
              </a:rPr>
              <a:t>insanların veya malzemelerin düşmeleri halinde düşme engelleyici ve tutucu görev yapan sistemlerdir.</a:t>
            </a:r>
          </a:p>
          <a:p>
            <a:pPr algn="just" eaLnBrk="1" hangingPunct="1">
              <a:defRPr/>
            </a:pPr>
            <a:r>
              <a:rPr lang="tr-TR" sz="2000" dirty="0" smtClean="0">
                <a:solidFill>
                  <a:srgbClr val="000066"/>
                </a:solidFill>
              </a:rPr>
              <a:t>Güvenlik ağları poliamid, polyester veya polipropilen gibi malzemelerden ve kullanım alanlarına göre 3-8 mm çap aralığında halatlarla ve 5x5cm-15x15 cm göz aralığında üretilmiş olmalı.</a:t>
            </a:r>
          </a:p>
          <a:p>
            <a:pPr algn="just" eaLnBrk="1" hangingPunct="1">
              <a:buFont typeface="Wingdings" pitchFamily="2" charset="2"/>
              <a:buNone/>
              <a:defRPr/>
            </a:pPr>
            <a:endParaRPr lang="tr-TR" sz="2000" dirty="0" smtClean="0">
              <a:solidFill>
                <a:srgbClr val="000066"/>
              </a:solidFill>
            </a:endParaRPr>
          </a:p>
        </p:txBody>
      </p:sp>
      <p:sp>
        <p:nvSpPr>
          <p:cNvPr id="572420" name="Rectangle 4"/>
          <p:cNvSpPr>
            <a:spLocks noGrp="1" noChangeArrowheads="1"/>
          </p:cNvSpPr>
          <p:nvPr>
            <p:ph type="title"/>
          </p:nvPr>
        </p:nvSpPr>
        <p:spPr>
          <a:xfrm>
            <a:off x="381000" y="452438"/>
            <a:ext cx="8763000" cy="563562"/>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Sistemler</a:t>
            </a:r>
            <a:endParaRPr lang="en-US" dirty="0" smtClean="0">
              <a:solidFill>
                <a:srgbClr val="000066"/>
              </a:solidFill>
              <a:effectLst>
                <a:outerShdw blurRad="38100" dist="38100" dir="2700000" algn="tl">
                  <a:srgbClr val="C0C0C0"/>
                </a:outerShdw>
              </a:effectLst>
            </a:endParaRPr>
          </a:p>
        </p:txBody>
      </p:sp>
      <p:pic>
        <p:nvPicPr>
          <p:cNvPr id="4" name="Picture 21" descr="kurtarma ağı 1">
            <a:hlinkClick r:id="rId2" action="ppaction://hlinkfile"/>
          </p:cNvPr>
          <p:cNvPicPr>
            <a:picLocks noChangeAspect="1" noChangeArrowheads="1"/>
          </p:cNvPicPr>
          <p:nvPr/>
        </p:nvPicPr>
        <p:blipFill>
          <a:blip r:embed="rId3"/>
          <a:srcRect/>
          <a:stretch>
            <a:fillRect/>
          </a:stretch>
        </p:blipFill>
        <p:spPr bwMode="auto">
          <a:xfrm>
            <a:off x="4545013" y="4057650"/>
            <a:ext cx="3762375" cy="2276475"/>
          </a:xfrm>
          <a:prstGeom prst="rect">
            <a:avLst/>
          </a:prstGeom>
          <a:ln>
            <a:noFill/>
          </a:ln>
          <a:effectLst>
            <a:outerShdw blurRad="292100" dist="139700" dir="2700000" algn="tl" rotWithShape="0">
              <a:srgbClr val="333333">
                <a:alpha val="65000"/>
              </a:srgbClr>
            </a:outerShdw>
          </a:effectLst>
        </p:spPr>
      </p:pic>
      <p:pic>
        <p:nvPicPr>
          <p:cNvPr id="48133" name="Picture 8" descr="http://www.kayagrubu.com.tr/uploaded/safety/Güvenlik%20Ağ%20Platformu19_44_36_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13" y="3649663"/>
            <a:ext cx="3017837"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85238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body" idx="1"/>
          </p:nvPr>
        </p:nvSpPr>
        <p:spPr>
          <a:xfrm>
            <a:off x="519113" y="2319338"/>
            <a:ext cx="8445500" cy="3956050"/>
          </a:xfrm>
        </p:spPr>
        <p:txBody>
          <a:bodyPr/>
          <a:lstStyle/>
          <a:p>
            <a:pPr eaLnBrk="1" hangingPunct="1">
              <a:buFont typeface="Wingdings" pitchFamily="2" charset="2"/>
              <a:buNone/>
              <a:defRPr/>
            </a:pPr>
            <a:r>
              <a:rPr lang="tr-TR" sz="2400" b="1" i="1" dirty="0" smtClean="0">
                <a:solidFill>
                  <a:srgbClr val="000066"/>
                </a:solidFill>
                <a:effectLst>
                  <a:outerShdw blurRad="38100" dist="38100" dir="2700000" algn="tl">
                    <a:srgbClr val="C0C0C0"/>
                  </a:outerShdw>
                </a:effectLst>
              </a:rPr>
              <a:t>Güvenlik Ağları:</a:t>
            </a:r>
          </a:p>
          <a:p>
            <a:pPr eaLnBrk="1" hangingPunct="1">
              <a:spcBef>
                <a:spcPts val="1200"/>
              </a:spcBef>
              <a:defRPr/>
            </a:pPr>
            <a:r>
              <a:rPr lang="tr-TR" sz="2000" dirty="0" smtClean="0">
                <a:solidFill>
                  <a:srgbClr val="000066"/>
                </a:solidFill>
              </a:rPr>
              <a:t>Güvenlik ağları mümkün olduğu kadar çalışma alanına yakın </a:t>
            </a:r>
            <a:r>
              <a:rPr lang="tr-TR" sz="2000" dirty="0" smtClean="0">
                <a:solidFill>
                  <a:srgbClr val="000066"/>
                </a:solidFill>
              </a:rPr>
              <a:t>kurulmalıdır</a:t>
            </a:r>
            <a:r>
              <a:rPr lang="tr-TR" sz="2000" dirty="0" smtClean="0">
                <a:solidFill>
                  <a:srgbClr val="000066"/>
                </a:solidFill>
              </a:rPr>
              <a:t>. Rusya Federasyonu sınırları içerisinde bu mesafe en </a:t>
            </a:r>
            <a:r>
              <a:rPr lang="tr-TR" sz="2000" dirty="0" smtClean="0">
                <a:solidFill>
                  <a:srgbClr val="000066"/>
                </a:solidFill>
              </a:rPr>
              <a:t>fazla </a:t>
            </a:r>
            <a:r>
              <a:rPr lang="tr-TR" sz="2000" dirty="0" smtClean="0">
                <a:solidFill>
                  <a:srgbClr val="000066"/>
                </a:solidFill>
              </a:rPr>
              <a:t>6,60 metre olmalıdır. </a:t>
            </a:r>
          </a:p>
          <a:p>
            <a:pPr eaLnBrk="1" hangingPunct="1">
              <a:spcBef>
                <a:spcPts val="1200"/>
              </a:spcBef>
              <a:defRPr/>
            </a:pPr>
            <a:r>
              <a:rPr lang="tr-TR" sz="2000" dirty="0" smtClean="0">
                <a:solidFill>
                  <a:srgbClr val="000066"/>
                </a:solidFill>
              </a:rPr>
              <a:t>Güvenlik ağlarının,  kullanımdan önce düşme testleri (180 kg’lık </a:t>
            </a:r>
            <a:r>
              <a:rPr lang="tr-TR" sz="2000" dirty="0" smtClean="0">
                <a:solidFill>
                  <a:srgbClr val="000066"/>
                </a:solidFill>
              </a:rPr>
              <a:t>kum </a:t>
            </a:r>
            <a:r>
              <a:rPr lang="tr-TR" sz="2000" dirty="0" smtClean="0">
                <a:solidFill>
                  <a:srgbClr val="000066"/>
                </a:solidFill>
              </a:rPr>
              <a:t>torbası kullanılarak) yapılmalı ve onaylanmış olmalıdır.</a:t>
            </a:r>
          </a:p>
          <a:p>
            <a:pPr eaLnBrk="1" hangingPunct="1">
              <a:spcBef>
                <a:spcPts val="1200"/>
              </a:spcBef>
              <a:defRPr/>
            </a:pPr>
            <a:r>
              <a:rPr lang="tr-TR" sz="2000" dirty="0" smtClean="0">
                <a:solidFill>
                  <a:srgbClr val="000066"/>
                </a:solidFill>
              </a:rPr>
              <a:t>Her gün gözle, haftada bir yazılı olarak kontrol edilmelidir.</a:t>
            </a:r>
          </a:p>
          <a:p>
            <a:pPr eaLnBrk="1" hangingPunct="1">
              <a:spcBef>
                <a:spcPts val="1200"/>
              </a:spcBef>
              <a:defRPr/>
            </a:pPr>
            <a:r>
              <a:rPr lang="tr-TR" sz="2000" dirty="0" smtClean="0">
                <a:solidFill>
                  <a:srgbClr val="000066"/>
                </a:solidFill>
              </a:rPr>
              <a:t>Ağ üzerine düşen malzemeler  zaman geçirmeden toplanmalıdır. </a:t>
            </a:r>
          </a:p>
          <a:p>
            <a:pPr eaLnBrk="1" hangingPunct="1">
              <a:buFont typeface="Wingdings" pitchFamily="2" charset="2"/>
              <a:buNone/>
              <a:defRPr/>
            </a:pPr>
            <a:r>
              <a:rPr lang="tr-TR" sz="2000" dirty="0" smtClean="0">
                <a:solidFill>
                  <a:srgbClr val="000066"/>
                </a:solidFill>
              </a:rPr>
              <a:t>(en geç bir sonraki mesai başlangıcına kadar).</a:t>
            </a:r>
          </a:p>
          <a:p>
            <a:pPr eaLnBrk="1" hangingPunct="1">
              <a:buFont typeface="Wingdings" pitchFamily="2" charset="2"/>
              <a:buNone/>
              <a:defRPr/>
            </a:pPr>
            <a:endParaRPr lang="tr-TR" sz="2400" dirty="0" smtClean="0">
              <a:solidFill>
                <a:srgbClr val="000066"/>
              </a:solidFill>
            </a:endParaRPr>
          </a:p>
          <a:p>
            <a:pPr eaLnBrk="1" hangingPunct="1">
              <a:defRPr/>
            </a:pPr>
            <a:endParaRPr lang="tr-TR" sz="2400" dirty="0" smtClean="0">
              <a:solidFill>
                <a:srgbClr val="000066"/>
              </a:solidFill>
            </a:endParaRPr>
          </a:p>
        </p:txBody>
      </p:sp>
      <p:sp>
        <p:nvSpPr>
          <p:cNvPr id="576516" name="Rectangle 4"/>
          <p:cNvSpPr>
            <a:spLocks noGrp="1" noChangeArrowheads="1"/>
          </p:cNvSpPr>
          <p:nvPr>
            <p:ph type="title"/>
          </p:nvPr>
        </p:nvSpPr>
        <p:spPr>
          <a:xfrm>
            <a:off x="531813" y="466725"/>
            <a:ext cx="8763000" cy="563563"/>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Sistemler</a:t>
            </a:r>
            <a:endParaRPr lang="en-US" dirty="0" smtClean="0">
              <a:solidFill>
                <a:srgbClr val="000066"/>
              </a:solidFill>
              <a:effectLst>
                <a:outerShdw blurRad="38100" dist="38100" dir="2700000" algn="tl">
                  <a:srgbClr val="C0C0C0"/>
                </a:outerShdw>
              </a:effectLst>
            </a:endParaRPr>
          </a:p>
        </p:txBody>
      </p:sp>
      <p:pic>
        <p:nvPicPr>
          <p:cNvPr id="49156" name="Picture 13" descr="http://www.yeditepeisguvenlik.com/images/cat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0663" y="723900"/>
            <a:ext cx="21621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8968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body" idx="1"/>
          </p:nvPr>
        </p:nvSpPr>
        <p:spPr>
          <a:xfrm>
            <a:off x="423863" y="1211263"/>
            <a:ext cx="4489450" cy="479425"/>
          </a:xfrm>
        </p:spPr>
        <p:txBody>
          <a:bodyPr/>
          <a:lstStyle/>
          <a:p>
            <a:pPr eaLnBrk="1" hangingPunct="1">
              <a:buFont typeface="Wingdings" pitchFamily="2" charset="2"/>
              <a:buNone/>
              <a:defRPr/>
            </a:pPr>
            <a:r>
              <a:rPr lang="tr-TR" sz="2000" b="1" i="1" dirty="0" smtClean="0">
                <a:solidFill>
                  <a:srgbClr val="000066"/>
                </a:solidFill>
                <a:effectLst>
                  <a:outerShdw blurRad="38100" dist="38100" dir="2700000" algn="tl">
                    <a:srgbClr val="C0C0C0"/>
                  </a:outerShdw>
                </a:effectLst>
              </a:rPr>
              <a:t>Güvenlik Ağları taşma  mesafesi:</a:t>
            </a:r>
          </a:p>
          <a:p>
            <a:pPr eaLnBrk="1" hangingPunct="1">
              <a:buFont typeface="Wingdings" pitchFamily="2" charset="2"/>
              <a:buNone/>
              <a:defRPr/>
            </a:pPr>
            <a:endParaRPr lang="tr-TR" sz="2000" b="1" dirty="0" smtClean="0">
              <a:solidFill>
                <a:srgbClr val="000066"/>
              </a:solidFill>
            </a:endParaRPr>
          </a:p>
          <a:p>
            <a:pPr eaLnBrk="1" hangingPunct="1">
              <a:buFont typeface="Wingdings" pitchFamily="2" charset="2"/>
              <a:buNone/>
              <a:defRPr/>
            </a:pPr>
            <a:endParaRPr lang="tr-TR" sz="2000" b="1" dirty="0" smtClean="0">
              <a:solidFill>
                <a:srgbClr val="000066"/>
              </a:solidFill>
            </a:endParaRPr>
          </a:p>
          <a:p>
            <a:pPr eaLnBrk="1" hangingPunct="1">
              <a:defRPr/>
            </a:pPr>
            <a:endParaRPr lang="tr-TR" sz="2000" b="1" dirty="0" smtClean="0">
              <a:solidFill>
                <a:srgbClr val="000066"/>
              </a:solidFill>
            </a:endParaRPr>
          </a:p>
        </p:txBody>
      </p:sp>
      <p:sp>
        <p:nvSpPr>
          <p:cNvPr id="578564" name="Rectangle 4"/>
          <p:cNvSpPr>
            <a:spLocks noGrp="1" noChangeArrowheads="1"/>
          </p:cNvSpPr>
          <p:nvPr>
            <p:ph type="title"/>
          </p:nvPr>
        </p:nvSpPr>
        <p:spPr>
          <a:xfrm>
            <a:off x="381000" y="411163"/>
            <a:ext cx="8763000" cy="563562"/>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Sistemler</a:t>
            </a:r>
            <a:endParaRPr lang="en-US" dirty="0" smtClean="0">
              <a:solidFill>
                <a:srgbClr val="000066"/>
              </a:solidFill>
              <a:effectLst>
                <a:outerShdw blurRad="38100" dist="38100" dir="2700000" algn="tl">
                  <a:srgbClr val="C0C0C0"/>
                </a:outerShdw>
              </a:effectLst>
            </a:endParaRPr>
          </a:p>
        </p:txBody>
      </p:sp>
      <p:pic>
        <p:nvPicPr>
          <p:cNvPr id="50180" name="Picture 5"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063" y="1690688"/>
            <a:ext cx="54959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6"/>
          <p:cNvSpPr txBox="1">
            <a:spLocks noChangeArrowheads="1"/>
          </p:cNvSpPr>
          <p:nvPr/>
        </p:nvSpPr>
        <p:spPr bwMode="auto">
          <a:xfrm>
            <a:off x="50800" y="2790825"/>
            <a:ext cx="2744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tr-TR" sz="1200" b="1"/>
              <a:t>Ağın dış kenarına olan minimum yatay mesafe</a:t>
            </a:r>
            <a:endParaRPr lang="en-US" sz="1200" b="1"/>
          </a:p>
        </p:txBody>
      </p:sp>
      <p:sp>
        <p:nvSpPr>
          <p:cNvPr id="50182" name="Line 7"/>
          <p:cNvSpPr>
            <a:spLocks noChangeShapeType="1"/>
          </p:cNvSpPr>
          <p:nvPr/>
        </p:nvSpPr>
        <p:spPr bwMode="auto">
          <a:xfrm flipH="1" flipV="1">
            <a:off x="1843088" y="3254375"/>
            <a:ext cx="671512" cy="646113"/>
          </a:xfrm>
          <a:prstGeom prst="line">
            <a:avLst/>
          </a:prstGeom>
          <a:noFill/>
          <a:ln w="28575">
            <a:solidFill>
              <a:srgbClr val="4D4D4D"/>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0183" name="Line 8"/>
          <p:cNvSpPr>
            <a:spLocks noChangeShapeType="1"/>
          </p:cNvSpPr>
          <p:nvPr/>
        </p:nvSpPr>
        <p:spPr bwMode="auto">
          <a:xfrm flipV="1">
            <a:off x="6205538" y="4151313"/>
            <a:ext cx="522287" cy="390525"/>
          </a:xfrm>
          <a:prstGeom prst="line">
            <a:avLst/>
          </a:prstGeom>
          <a:noFill/>
          <a:ln w="28575">
            <a:solidFill>
              <a:srgbClr val="4D4D4D"/>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0184" name="Text Box 9"/>
          <p:cNvSpPr txBox="1">
            <a:spLocks noChangeArrowheads="1"/>
          </p:cNvSpPr>
          <p:nvPr/>
        </p:nvSpPr>
        <p:spPr bwMode="auto">
          <a:xfrm>
            <a:off x="6240463" y="3640138"/>
            <a:ext cx="2744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tr-TR" sz="1200" b="1"/>
              <a:t>Çalışma alanı altındaki dikey mesafe</a:t>
            </a:r>
            <a:endParaRPr lang="en-US" sz="1200" b="1"/>
          </a:p>
        </p:txBody>
      </p:sp>
    </p:spTree>
    <p:extLst>
      <p:ext uri="{BB962C8B-B14F-4D97-AF65-F5344CB8AC3E}">
        <p14:creationId xmlns:p14="http://schemas.microsoft.com/office/powerpoint/2010/main" val="295924226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body" idx="1"/>
          </p:nvPr>
        </p:nvSpPr>
        <p:spPr>
          <a:xfrm>
            <a:off x="490538" y="1006475"/>
            <a:ext cx="8501062" cy="5214938"/>
          </a:xfrm>
        </p:spPr>
        <p:txBody>
          <a:bodyPr/>
          <a:lstStyle/>
          <a:p>
            <a:pPr algn="just" eaLnBrk="1" hangingPunct="1">
              <a:buFont typeface="Wingdings" pitchFamily="2" charset="2"/>
              <a:buNone/>
              <a:defRPr/>
            </a:pPr>
            <a:r>
              <a:rPr lang="tr-TR" sz="2000" b="1" i="1" dirty="0" smtClean="0">
                <a:solidFill>
                  <a:srgbClr val="000066"/>
                </a:solidFill>
                <a:effectLst>
                  <a:outerShdw blurRad="38100" dist="38100" dir="2700000" algn="tl">
                    <a:srgbClr val="C0C0C0"/>
                  </a:outerShdw>
                </a:effectLst>
              </a:rPr>
              <a:t>İkaz Bantları, Bariyerler:</a:t>
            </a:r>
          </a:p>
          <a:p>
            <a:pPr algn="just" eaLnBrk="1" hangingPunct="1">
              <a:buFont typeface="Wingdings" pitchFamily="2" charset="2"/>
              <a:buNone/>
              <a:defRPr/>
            </a:pPr>
            <a:endParaRPr lang="tr-TR" sz="2000" dirty="0" smtClean="0">
              <a:solidFill>
                <a:srgbClr val="000066"/>
              </a:solidFill>
            </a:endParaRPr>
          </a:p>
          <a:p>
            <a:pPr algn="just" eaLnBrk="1" hangingPunct="1">
              <a:defRPr/>
            </a:pPr>
            <a:r>
              <a:rPr lang="tr-TR" sz="2000" dirty="0" smtClean="0">
                <a:solidFill>
                  <a:srgbClr val="000066"/>
                </a:solidFill>
              </a:rPr>
              <a:t>Sistem, halatlar, teller veya zincirler ve korumasız yerlere yaklaşanları uyarmak için bariyer oluşturan desteklerden oluşmuştur.</a:t>
            </a:r>
          </a:p>
          <a:p>
            <a:pPr algn="just" eaLnBrk="1" hangingPunct="1">
              <a:defRPr/>
            </a:pPr>
            <a:r>
              <a:rPr lang="tr-TR" sz="2000" dirty="0" smtClean="0">
                <a:solidFill>
                  <a:srgbClr val="000066"/>
                </a:solidFill>
              </a:rPr>
              <a:t>Düşme tehlikesi bulunan noktaya en az 2m kala ikaz bantları ile çalışanların ulaşabileceği alan sınırlandırılarak düşmeden korunma tedbiri alınabilir.</a:t>
            </a:r>
          </a:p>
          <a:p>
            <a:pPr algn="just" eaLnBrk="1" hangingPunct="1">
              <a:defRPr/>
            </a:pPr>
            <a:r>
              <a:rPr lang="tr-TR" sz="2000" dirty="0" smtClean="0">
                <a:solidFill>
                  <a:srgbClr val="000066"/>
                </a:solidFill>
              </a:rPr>
              <a:t>İkaz bandı çekilmiş olan bölgelerin arka tarafına geçilmemesi gerekir. Özel bir çalışma gerekiyor ise özel izin alınmalıdır.</a:t>
            </a:r>
          </a:p>
          <a:p>
            <a:pPr algn="just" eaLnBrk="1" hangingPunct="1">
              <a:defRPr/>
            </a:pPr>
            <a:endParaRPr lang="tr-TR" sz="2000" dirty="0" smtClean="0">
              <a:solidFill>
                <a:srgbClr val="000066"/>
              </a:solidFill>
            </a:endParaRPr>
          </a:p>
        </p:txBody>
      </p:sp>
      <p:sp>
        <p:nvSpPr>
          <p:cNvPr id="580612" name="Rectangle 4"/>
          <p:cNvSpPr>
            <a:spLocks noGrp="1" noChangeArrowheads="1"/>
          </p:cNvSpPr>
          <p:nvPr>
            <p:ph type="title"/>
          </p:nvPr>
        </p:nvSpPr>
        <p:spPr>
          <a:xfrm>
            <a:off x="381000" y="425450"/>
            <a:ext cx="8763000" cy="563563"/>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ve Önleyici Sistemler</a:t>
            </a:r>
            <a:endParaRPr lang="en-US" dirty="0" smtClean="0">
              <a:solidFill>
                <a:srgbClr val="000066"/>
              </a:solidFill>
              <a:effectLst>
                <a:outerShdw blurRad="38100" dist="38100" dir="2700000" algn="tl">
                  <a:srgbClr val="C0C0C0"/>
                </a:outerShdw>
              </a:effectLst>
            </a:endParaRPr>
          </a:p>
        </p:txBody>
      </p:sp>
      <p:pic>
        <p:nvPicPr>
          <p:cNvPr id="51204"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3913" y="4000498"/>
            <a:ext cx="26320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50" y="4000498"/>
            <a:ext cx="3409950" cy="2557463"/>
          </a:xfrm>
          <a:prstGeom prst="rect">
            <a:avLst/>
          </a:prstGeom>
        </p:spPr>
      </p:pic>
    </p:spTree>
    <p:extLst>
      <p:ext uri="{BB962C8B-B14F-4D97-AF65-F5344CB8AC3E}">
        <p14:creationId xmlns:p14="http://schemas.microsoft.com/office/powerpoint/2010/main" val="199109795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body" idx="1"/>
          </p:nvPr>
        </p:nvSpPr>
        <p:spPr>
          <a:xfrm>
            <a:off x="409575" y="1211263"/>
            <a:ext cx="8540750" cy="5214937"/>
          </a:xfrm>
        </p:spPr>
        <p:txBody>
          <a:bodyPr/>
          <a:lstStyle/>
          <a:p>
            <a:pPr eaLnBrk="1" hangingPunct="1">
              <a:buFont typeface="Wingdings" pitchFamily="2" charset="2"/>
              <a:buNone/>
              <a:defRPr/>
            </a:pPr>
            <a:r>
              <a:rPr lang="tr-TR" sz="2000" b="1" i="1" dirty="0" smtClean="0">
                <a:solidFill>
                  <a:srgbClr val="000066"/>
                </a:solidFill>
                <a:effectLst>
                  <a:outerShdw blurRad="38100" dist="38100" dir="2700000" algn="tl">
                    <a:srgbClr val="C0C0C0"/>
                  </a:outerShdw>
                </a:effectLst>
              </a:rPr>
              <a:t>İkaz Bantları, Bariyerler:</a:t>
            </a:r>
          </a:p>
          <a:p>
            <a:pPr eaLnBrk="1" hangingPunct="1">
              <a:buFont typeface="Wingdings" pitchFamily="2" charset="2"/>
              <a:buNone/>
              <a:defRPr/>
            </a:pPr>
            <a:endParaRPr lang="tr-TR" sz="2000" b="1" dirty="0" smtClean="0">
              <a:solidFill>
                <a:srgbClr val="000066"/>
              </a:solidFill>
            </a:endParaRPr>
          </a:p>
          <a:p>
            <a:pPr eaLnBrk="1" hangingPunct="1">
              <a:buFont typeface="Wingdings" pitchFamily="2" charset="2"/>
              <a:buNone/>
              <a:defRPr/>
            </a:pPr>
            <a:endParaRPr lang="tr-TR" sz="2000" b="1" dirty="0" smtClean="0">
              <a:solidFill>
                <a:srgbClr val="000066"/>
              </a:solidFill>
            </a:endParaRPr>
          </a:p>
        </p:txBody>
      </p:sp>
      <p:grpSp>
        <p:nvGrpSpPr>
          <p:cNvPr id="52227" name="Group 6"/>
          <p:cNvGrpSpPr>
            <a:grpSpLocks/>
          </p:cNvGrpSpPr>
          <p:nvPr/>
        </p:nvGrpSpPr>
        <p:grpSpPr bwMode="auto">
          <a:xfrm>
            <a:off x="1230313" y="1658938"/>
            <a:ext cx="6518275" cy="4613275"/>
            <a:chOff x="1254" y="1380"/>
            <a:chExt cx="3418" cy="2757"/>
          </a:xfrm>
        </p:grpSpPr>
        <p:pic>
          <p:nvPicPr>
            <p:cNvPr id="52229" name="Picture 7" descr="Pictu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 y="1380"/>
              <a:ext cx="3418" cy="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8"/>
            <p:cNvSpPr txBox="1">
              <a:spLocks noChangeArrowheads="1"/>
            </p:cNvSpPr>
            <p:nvPr/>
          </p:nvSpPr>
          <p:spPr bwMode="auto">
            <a:xfrm>
              <a:off x="2464" y="3153"/>
              <a:ext cx="100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b="1">
                  <a:solidFill>
                    <a:srgbClr val="000066"/>
                  </a:solidFill>
                  <a:latin typeface="Tahoma" pitchFamily="34" charset="0"/>
                </a:rPr>
                <a:t>&gt;2 m</a:t>
              </a:r>
              <a:endParaRPr lang="ru-RU" b="1">
                <a:solidFill>
                  <a:srgbClr val="000066"/>
                </a:solidFill>
                <a:latin typeface="Tahoma" pitchFamily="34" charset="0"/>
              </a:endParaRPr>
            </a:p>
          </p:txBody>
        </p:sp>
        <p:sp>
          <p:nvSpPr>
            <p:cNvPr id="52231" name="Text Box 9"/>
            <p:cNvSpPr txBox="1">
              <a:spLocks noChangeArrowheads="1"/>
            </p:cNvSpPr>
            <p:nvPr/>
          </p:nvSpPr>
          <p:spPr bwMode="auto">
            <a:xfrm>
              <a:off x="3392" y="2496"/>
              <a:ext cx="100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a:solidFill>
                    <a:srgbClr val="000066"/>
                  </a:solidFill>
                  <a:latin typeface="Tahoma" pitchFamily="34" charset="0"/>
                </a:rPr>
                <a:t>&gt;2 m</a:t>
              </a:r>
              <a:endParaRPr lang="ru-RU" sz="1600" b="1">
                <a:solidFill>
                  <a:srgbClr val="000066"/>
                </a:solidFill>
                <a:latin typeface="Tahoma" pitchFamily="34" charset="0"/>
              </a:endParaRPr>
            </a:p>
          </p:txBody>
        </p:sp>
        <p:sp>
          <p:nvSpPr>
            <p:cNvPr id="52232" name="Text Box 10"/>
            <p:cNvSpPr txBox="1">
              <a:spLocks noChangeArrowheads="1"/>
            </p:cNvSpPr>
            <p:nvPr/>
          </p:nvSpPr>
          <p:spPr bwMode="auto">
            <a:xfrm>
              <a:off x="1544" y="2488"/>
              <a:ext cx="100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a:solidFill>
                    <a:srgbClr val="000066"/>
                  </a:solidFill>
                  <a:latin typeface="Tahoma" pitchFamily="34" charset="0"/>
                </a:rPr>
                <a:t>&gt;2 m</a:t>
              </a:r>
              <a:endParaRPr lang="ru-RU" sz="1600" b="1">
                <a:solidFill>
                  <a:srgbClr val="000066"/>
                </a:solidFill>
                <a:latin typeface="Tahoma" pitchFamily="34" charset="0"/>
              </a:endParaRPr>
            </a:p>
          </p:txBody>
        </p:sp>
        <p:sp>
          <p:nvSpPr>
            <p:cNvPr id="52233" name="Text Box 11"/>
            <p:cNvSpPr txBox="1">
              <a:spLocks noChangeArrowheads="1"/>
            </p:cNvSpPr>
            <p:nvPr/>
          </p:nvSpPr>
          <p:spPr bwMode="auto">
            <a:xfrm>
              <a:off x="2416" y="2088"/>
              <a:ext cx="100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a:solidFill>
                    <a:srgbClr val="000066"/>
                  </a:solidFill>
                  <a:latin typeface="Tahoma" pitchFamily="34" charset="0"/>
                </a:rPr>
                <a:t>&gt;2 m</a:t>
              </a:r>
              <a:endParaRPr lang="ru-RU" sz="1600" b="1">
                <a:solidFill>
                  <a:srgbClr val="000066"/>
                </a:solidFill>
                <a:latin typeface="Tahoma" pitchFamily="34" charset="0"/>
              </a:endParaRPr>
            </a:p>
          </p:txBody>
        </p:sp>
        <p:sp>
          <p:nvSpPr>
            <p:cNvPr id="52234" name="Text Box 12"/>
            <p:cNvSpPr txBox="1">
              <a:spLocks noChangeArrowheads="1"/>
            </p:cNvSpPr>
            <p:nvPr/>
          </p:nvSpPr>
          <p:spPr bwMode="auto">
            <a:xfrm>
              <a:off x="1864" y="1416"/>
              <a:ext cx="264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400" b="1">
                  <a:solidFill>
                    <a:srgbClr val="000066"/>
                  </a:solidFill>
                  <a:latin typeface="Tahoma" pitchFamily="34" charset="0"/>
                </a:rPr>
                <a:t>D</a:t>
              </a:r>
              <a:r>
                <a:rPr lang="tr-TR" sz="1400" b="1">
                  <a:solidFill>
                    <a:srgbClr val="000066"/>
                  </a:solidFill>
                  <a:latin typeface="Tahoma" pitchFamily="34" charset="0"/>
                </a:rPr>
                <a:t>üşmeye karşı önlem alınmadan çalışılabilir</a:t>
              </a:r>
              <a:endParaRPr lang="ru-RU" sz="1400" b="1">
                <a:solidFill>
                  <a:srgbClr val="000066"/>
                </a:solidFill>
                <a:latin typeface="Tahoma" pitchFamily="34" charset="0"/>
              </a:endParaRPr>
            </a:p>
          </p:txBody>
        </p:sp>
        <p:sp>
          <p:nvSpPr>
            <p:cNvPr id="52235" name="Text Box 13"/>
            <p:cNvSpPr txBox="1">
              <a:spLocks noChangeArrowheads="1"/>
            </p:cNvSpPr>
            <p:nvPr/>
          </p:nvSpPr>
          <p:spPr bwMode="auto">
            <a:xfrm>
              <a:off x="1864" y="1568"/>
              <a:ext cx="268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400" b="1">
                  <a:solidFill>
                    <a:srgbClr val="000066"/>
                  </a:solidFill>
                  <a:latin typeface="Tahoma" pitchFamily="34" charset="0"/>
                </a:rPr>
                <a:t>D</a:t>
              </a:r>
              <a:r>
                <a:rPr lang="tr-TR" sz="1400" b="1">
                  <a:solidFill>
                    <a:srgbClr val="000066"/>
                  </a:solidFill>
                  <a:latin typeface="Tahoma" pitchFamily="34" charset="0"/>
                </a:rPr>
                <a:t>üşmeye karşı önlem alınmadan çalışılamaz</a:t>
              </a:r>
              <a:endParaRPr lang="ru-RU" sz="1400" b="1">
                <a:solidFill>
                  <a:srgbClr val="000066"/>
                </a:solidFill>
                <a:latin typeface="Tahoma" pitchFamily="34" charset="0"/>
              </a:endParaRPr>
            </a:p>
          </p:txBody>
        </p:sp>
      </p:grpSp>
      <p:sp>
        <p:nvSpPr>
          <p:cNvPr id="14" name="Rectangle 4"/>
          <p:cNvSpPr>
            <a:spLocks noGrp="1" noChangeArrowheads="1"/>
          </p:cNvSpPr>
          <p:nvPr>
            <p:ph type="title"/>
          </p:nvPr>
        </p:nvSpPr>
        <p:spPr>
          <a:xfrm>
            <a:off x="381000" y="425450"/>
            <a:ext cx="8763000" cy="563563"/>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ve Önleyici Sistemler</a:t>
            </a:r>
            <a:endParaRPr lang="en-US" dirty="0" smtClean="0">
              <a:solidFill>
                <a:srgbClr val="000066"/>
              </a:solidFill>
              <a:effectLst>
                <a:outerShdw blurRad="38100" dist="38100" dir="2700000" algn="tl">
                  <a:srgbClr val="C0C0C0"/>
                </a:outerShdw>
              </a:effectLst>
            </a:endParaRPr>
          </a:p>
        </p:txBody>
      </p:sp>
    </p:spTree>
    <p:extLst>
      <p:ext uri="{BB962C8B-B14F-4D97-AF65-F5344CB8AC3E}">
        <p14:creationId xmlns:p14="http://schemas.microsoft.com/office/powerpoint/2010/main" val="197424296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body" idx="1"/>
          </p:nvPr>
        </p:nvSpPr>
        <p:spPr>
          <a:xfrm>
            <a:off x="368300" y="1027113"/>
            <a:ext cx="8582025" cy="5214937"/>
          </a:xfrm>
        </p:spPr>
        <p:txBody>
          <a:bodyPr/>
          <a:lstStyle/>
          <a:p>
            <a:pPr eaLnBrk="1" hangingPunct="1">
              <a:buFont typeface="Wingdings" pitchFamily="2" charset="2"/>
              <a:buNone/>
              <a:defRPr/>
            </a:pPr>
            <a:r>
              <a:rPr lang="tr-TR" sz="2000" i="1" dirty="0" smtClean="0">
                <a:solidFill>
                  <a:srgbClr val="000066"/>
                </a:solidFill>
                <a:effectLst>
                  <a:outerShdw blurRad="38100" dist="38100" dir="2700000" algn="tl">
                    <a:srgbClr val="C0C0C0"/>
                  </a:outerShdw>
                </a:effectLst>
              </a:rPr>
              <a:t>Çatı Çalışmaları:</a:t>
            </a:r>
          </a:p>
          <a:p>
            <a:pPr eaLnBrk="1" hangingPunct="1">
              <a:defRPr/>
            </a:pPr>
            <a:r>
              <a:rPr lang="tr-TR" dirty="0" smtClean="0">
                <a:solidFill>
                  <a:srgbClr val="000066"/>
                </a:solidFill>
              </a:rPr>
              <a:t>Dikey ya da yatay </a:t>
            </a:r>
            <a:r>
              <a:rPr lang="tr-TR" dirty="0" err="1" smtClean="0">
                <a:solidFill>
                  <a:srgbClr val="000066"/>
                </a:solidFill>
              </a:rPr>
              <a:t>yaşamhatları</a:t>
            </a:r>
            <a:r>
              <a:rPr lang="tr-TR" dirty="0" smtClean="0">
                <a:solidFill>
                  <a:srgbClr val="000066"/>
                </a:solidFill>
              </a:rPr>
              <a:t> çekilerek çalışma yapılmalıdır.</a:t>
            </a:r>
          </a:p>
          <a:p>
            <a:pPr eaLnBrk="1" hangingPunct="1">
              <a:defRPr/>
            </a:pPr>
            <a:r>
              <a:rPr lang="tr-TR" dirty="0" smtClean="0">
                <a:solidFill>
                  <a:srgbClr val="000066"/>
                </a:solidFill>
              </a:rPr>
              <a:t>Paraşüt tipi emniyet kemeri kullanılmalıdır.</a:t>
            </a:r>
          </a:p>
          <a:p>
            <a:pPr eaLnBrk="1" hangingPunct="1">
              <a:defRPr/>
            </a:pPr>
            <a:r>
              <a:rPr lang="tr-TR" dirty="0" smtClean="0">
                <a:solidFill>
                  <a:srgbClr val="000066"/>
                </a:solidFill>
              </a:rPr>
              <a:t>Uygun düşme tutucular kullanılmalıdır.</a:t>
            </a:r>
          </a:p>
          <a:p>
            <a:pPr eaLnBrk="1" hangingPunct="1">
              <a:defRPr/>
            </a:pPr>
            <a:r>
              <a:rPr lang="tr-TR" dirty="0" smtClean="0">
                <a:solidFill>
                  <a:srgbClr val="000066"/>
                </a:solidFill>
              </a:rPr>
              <a:t>Asla yalnız başına çalışılmamalı, en az 2 kişi çalışma alanında olmalıdır. Bir kişi gözcülük yapmalıdır.</a:t>
            </a:r>
          </a:p>
          <a:p>
            <a:pPr eaLnBrk="1" hangingPunct="1">
              <a:defRPr/>
            </a:pPr>
            <a:r>
              <a:rPr lang="tr-TR" dirty="0" smtClean="0">
                <a:solidFill>
                  <a:srgbClr val="000066"/>
                </a:solidFill>
              </a:rPr>
              <a:t>Çatıya olan erişim için merdiven kullanılacaksa, sağlam bir yere yukarıdan ve aşağıdan sabitlenmiş olmalıdır.</a:t>
            </a:r>
          </a:p>
          <a:p>
            <a:pPr eaLnBrk="1" hangingPunct="1">
              <a:defRPr/>
            </a:pPr>
            <a:endParaRPr lang="tr-TR" sz="2000" dirty="0" smtClean="0">
              <a:solidFill>
                <a:srgbClr val="000066"/>
              </a:solidFill>
            </a:endParaRPr>
          </a:p>
          <a:p>
            <a:pPr eaLnBrk="1" hangingPunct="1">
              <a:defRPr/>
            </a:pPr>
            <a:endParaRPr lang="tr-TR" sz="2000" dirty="0" smtClean="0">
              <a:solidFill>
                <a:srgbClr val="000066"/>
              </a:solidFill>
            </a:endParaRPr>
          </a:p>
          <a:p>
            <a:pPr eaLnBrk="1" hangingPunct="1">
              <a:defRPr/>
            </a:pPr>
            <a:endParaRPr lang="tr-TR" sz="2000" dirty="0" smtClean="0">
              <a:solidFill>
                <a:srgbClr val="000066"/>
              </a:solidFill>
            </a:endParaRPr>
          </a:p>
          <a:p>
            <a:pPr eaLnBrk="1" hangingPunct="1">
              <a:defRPr/>
            </a:pPr>
            <a:endParaRPr lang="tr-TR" sz="2000" dirty="0" smtClean="0">
              <a:solidFill>
                <a:srgbClr val="000066"/>
              </a:solidFill>
            </a:endParaRPr>
          </a:p>
        </p:txBody>
      </p:sp>
      <p:sp>
        <p:nvSpPr>
          <p:cNvPr id="622596" name="Rectangle 4"/>
          <p:cNvSpPr>
            <a:spLocks noGrp="1" noChangeArrowheads="1"/>
          </p:cNvSpPr>
          <p:nvPr>
            <p:ph type="title"/>
          </p:nvPr>
        </p:nvSpPr>
        <p:spPr>
          <a:xfrm>
            <a:off x="381000" y="466725"/>
            <a:ext cx="8763000" cy="563563"/>
          </a:xfrm>
        </p:spPr>
        <p:txBody>
          <a:bodyPr/>
          <a:lstStyle/>
          <a:p>
            <a:pPr eaLnBrk="1" hangingPunct="1">
              <a:defRPr/>
            </a:pPr>
            <a:r>
              <a:rPr lang="tr-TR" dirty="0" smtClean="0">
                <a:solidFill>
                  <a:srgbClr val="000066"/>
                </a:solidFill>
                <a:effectLst>
                  <a:outerShdw blurRad="38100" dist="38100" dir="2700000" algn="tl">
                    <a:srgbClr val="C0C0C0"/>
                  </a:outerShdw>
                </a:effectLst>
              </a:rPr>
              <a:t>Yüksekte Yapılan Çalışmalar</a:t>
            </a:r>
            <a:endParaRPr lang="en-US" dirty="0" smtClean="0">
              <a:solidFill>
                <a:srgbClr val="000066"/>
              </a:solidFill>
              <a:effectLst>
                <a:outerShdw blurRad="38100" dist="38100" dir="2700000" algn="tl">
                  <a:srgbClr val="C0C0C0"/>
                </a:outerShdw>
              </a:effectLst>
            </a:endParaRPr>
          </a:p>
        </p:txBody>
      </p:sp>
      <p:pic>
        <p:nvPicPr>
          <p:cNvPr id="4" name="Picture 5" descr="Roofer hooking up"/>
          <p:cNvPicPr>
            <a:picLocks noChangeAspect="1" noChangeArrowheads="1"/>
          </p:cNvPicPr>
          <p:nvPr/>
        </p:nvPicPr>
        <p:blipFill>
          <a:blip r:embed="rId2"/>
          <a:srcRect/>
          <a:stretch>
            <a:fillRect/>
          </a:stretch>
        </p:blipFill>
        <p:spPr bwMode="auto">
          <a:xfrm>
            <a:off x="838200" y="3559175"/>
            <a:ext cx="2201863" cy="2662238"/>
          </a:xfrm>
          <a:prstGeom prst="rect">
            <a:avLst/>
          </a:prstGeom>
          <a:ln>
            <a:noFill/>
          </a:ln>
          <a:effectLst>
            <a:outerShdw blurRad="292100" dist="139700" dir="2700000" algn="tl" rotWithShape="0">
              <a:srgbClr val="333333">
                <a:alpha val="65000"/>
              </a:srgbClr>
            </a:outerShdw>
          </a:effectLst>
        </p:spPr>
      </p:pic>
      <p:pic>
        <p:nvPicPr>
          <p:cNvPr id="5" name="Picture 6" descr="Catch Platform for tile roof Ft Lewis"/>
          <p:cNvPicPr>
            <a:picLocks noChangeAspect="1" noChangeArrowheads="1"/>
          </p:cNvPicPr>
          <p:nvPr/>
        </p:nvPicPr>
        <p:blipFill>
          <a:blip r:embed="rId3">
            <a:lum bright="-12000"/>
          </a:blip>
          <a:srcRect/>
          <a:stretch>
            <a:fillRect/>
          </a:stretch>
        </p:blipFill>
        <p:spPr bwMode="auto">
          <a:xfrm>
            <a:off x="5595938" y="3540125"/>
            <a:ext cx="2663825" cy="2701925"/>
          </a:xfrm>
          <a:prstGeom prst="rect">
            <a:avLst/>
          </a:prstGeom>
          <a:ln>
            <a:noFill/>
          </a:ln>
          <a:effectLst>
            <a:outerShdw blurRad="292100" dist="139700" dir="2700000" algn="tl" rotWithShape="0">
              <a:srgbClr val="333333">
                <a:alpha val="65000"/>
              </a:srgbClr>
            </a:outerShdw>
          </a:effectLst>
        </p:spPr>
      </p:pic>
      <p:sp>
        <p:nvSpPr>
          <p:cNvPr id="67590" name="Text Box 4"/>
          <p:cNvSpPr txBox="1">
            <a:spLocks noChangeArrowheads="1"/>
          </p:cNvSpPr>
          <p:nvPr/>
        </p:nvSpPr>
        <p:spPr bwMode="auto">
          <a:xfrm>
            <a:off x="3040063" y="4891088"/>
            <a:ext cx="25558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buClr>
                <a:srgbClr val="FF6600"/>
              </a:buClr>
              <a:buFont typeface="Wingdings" pitchFamily="2" charset="2"/>
              <a:buNone/>
            </a:pPr>
            <a:r>
              <a:rPr lang="tr-TR" sz="1600">
                <a:solidFill>
                  <a:srgbClr val="000066"/>
                </a:solidFill>
              </a:rPr>
              <a:t>Yakalama/durdurma platformları;</a:t>
            </a:r>
            <a:r>
              <a:rPr lang="en-US" sz="1600">
                <a:solidFill>
                  <a:srgbClr val="000066"/>
                </a:solidFill>
              </a:rPr>
              <a:t> </a:t>
            </a:r>
            <a:r>
              <a:rPr lang="tr-TR" sz="1600">
                <a:solidFill>
                  <a:srgbClr val="000066"/>
                </a:solidFill>
              </a:rPr>
              <a:t>Büyük binalar ve çalışma alanlarında kullanılırlar.</a:t>
            </a:r>
            <a:r>
              <a:rPr lang="en-US" sz="1600">
                <a:solidFill>
                  <a:srgbClr val="000066"/>
                </a:solidFill>
              </a:rPr>
              <a:t> </a:t>
            </a:r>
          </a:p>
        </p:txBody>
      </p:sp>
      <p:sp>
        <p:nvSpPr>
          <p:cNvPr id="67591" name="Line 8"/>
          <p:cNvSpPr>
            <a:spLocks noChangeShapeType="1"/>
          </p:cNvSpPr>
          <p:nvPr/>
        </p:nvSpPr>
        <p:spPr bwMode="auto">
          <a:xfrm flipV="1">
            <a:off x="5475288" y="4918075"/>
            <a:ext cx="1085850" cy="511175"/>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25872109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body" idx="1"/>
          </p:nvPr>
        </p:nvSpPr>
        <p:spPr>
          <a:xfrm>
            <a:off x="99750" y="795258"/>
            <a:ext cx="6442935" cy="5873555"/>
          </a:xfrm>
        </p:spPr>
        <p:txBody>
          <a:bodyPr/>
          <a:lstStyle/>
          <a:p>
            <a:pPr marL="429750" indent="-285750" eaLnBrk="1" hangingPunct="1">
              <a:spcBef>
                <a:spcPts val="1200"/>
              </a:spcBef>
              <a:defRPr/>
            </a:pPr>
            <a:r>
              <a:rPr lang="tr-TR" dirty="0" smtClean="0">
                <a:solidFill>
                  <a:srgbClr val="000066"/>
                </a:solidFill>
              </a:rPr>
              <a:t>İskeleler binadan ayrılmayacak şekilde  sabitlenmelidir.</a:t>
            </a:r>
          </a:p>
          <a:p>
            <a:pPr marL="429750" indent="-285750" eaLnBrk="1" hangingPunct="1">
              <a:spcBef>
                <a:spcPts val="1200"/>
              </a:spcBef>
              <a:defRPr/>
            </a:pPr>
            <a:r>
              <a:rPr lang="tr-TR" dirty="0" smtClean="0">
                <a:solidFill>
                  <a:srgbClr val="000066"/>
                </a:solidFill>
              </a:rPr>
              <a:t>İskeledeki düşey ve yatay borulardaki ekler  en çok 6m’de bir yapılmalıdır.</a:t>
            </a:r>
          </a:p>
          <a:p>
            <a:pPr marL="429750" indent="-285750" eaLnBrk="1" hangingPunct="1">
              <a:spcBef>
                <a:spcPts val="1200"/>
              </a:spcBef>
              <a:defRPr/>
            </a:pPr>
            <a:r>
              <a:rPr lang="tr-TR" dirty="0" smtClean="0">
                <a:solidFill>
                  <a:srgbClr val="000066"/>
                </a:solidFill>
              </a:rPr>
              <a:t>İskele </a:t>
            </a:r>
            <a:r>
              <a:rPr lang="tr-TR" dirty="0">
                <a:solidFill>
                  <a:srgbClr val="000066"/>
                </a:solidFill>
              </a:rPr>
              <a:t>korkulukları, </a:t>
            </a:r>
            <a:r>
              <a:rPr lang="tr-TR" b="1" dirty="0">
                <a:solidFill>
                  <a:srgbClr val="000066"/>
                </a:solidFill>
              </a:rPr>
              <a:t>1.10 metre yüksekliğinde ve her 0.5metrede bir olmak üzere iki sıra korkuluğu </a:t>
            </a:r>
            <a:r>
              <a:rPr lang="tr-TR" dirty="0">
                <a:solidFill>
                  <a:srgbClr val="000066"/>
                </a:solidFill>
              </a:rPr>
              <a:t>bulunmalıdır. </a:t>
            </a:r>
            <a:r>
              <a:rPr lang="tr-TR" dirty="0" smtClean="0">
                <a:solidFill>
                  <a:srgbClr val="000066"/>
                </a:solidFill>
              </a:rPr>
              <a:t>İskele korkuluğu </a:t>
            </a:r>
            <a:r>
              <a:rPr lang="tr-TR" b="1" dirty="0" smtClean="0">
                <a:solidFill>
                  <a:srgbClr val="000066"/>
                </a:solidFill>
              </a:rPr>
              <a:t>100 </a:t>
            </a:r>
            <a:r>
              <a:rPr lang="tr-TR" b="1" dirty="0">
                <a:solidFill>
                  <a:srgbClr val="000066"/>
                </a:solidFill>
              </a:rPr>
              <a:t>kg. kuvvet şiddetindeki darbeye karşı dayanıklı </a:t>
            </a:r>
            <a:r>
              <a:rPr lang="tr-TR" dirty="0">
                <a:solidFill>
                  <a:srgbClr val="000066"/>
                </a:solidFill>
              </a:rPr>
              <a:t>olmalıdır. </a:t>
            </a:r>
          </a:p>
          <a:p>
            <a:pPr marL="429750" indent="-285750" eaLnBrk="1" hangingPunct="1">
              <a:spcBef>
                <a:spcPts val="1200"/>
              </a:spcBef>
              <a:defRPr/>
            </a:pPr>
            <a:r>
              <a:rPr lang="tr-TR" dirty="0" smtClean="0">
                <a:solidFill>
                  <a:srgbClr val="000066"/>
                </a:solidFill>
              </a:rPr>
              <a:t>İskeleler aşırı yüklenmemeli, gereksiz malzemeler platformlar üzerinde bırakılmamalı.</a:t>
            </a:r>
            <a:r>
              <a:rPr lang="tr-TR" dirty="0">
                <a:solidFill>
                  <a:srgbClr val="000066"/>
                </a:solidFill>
              </a:rPr>
              <a:t> </a:t>
            </a:r>
            <a:r>
              <a:rPr lang="tr-TR" b="1" dirty="0">
                <a:solidFill>
                  <a:srgbClr val="000066"/>
                </a:solidFill>
              </a:rPr>
              <a:t>İskele üzerine metre kareye 400 kg’ dan fazla ağırlık konmamalıdır.</a:t>
            </a:r>
          </a:p>
          <a:p>
            <a:pPr marL="429750" indent="-285750" eaLnBrk="1" hangingPunct="1">
              <a:spcBef>
                <a:spcPts val="1200"/>
              </a:spcBef>
              <a:defRPr/>
            </a:pPr>
            <a:r>
              <a:rPr lang="tr-TR" dirty="0" smtClean="0">
                <a:solidFill>
                  <a:srgbClr val="000066"/>
                </a:solidFill>
              </a:rPr>
              <a:t>İskele </a:t>
            </a:r>
            <a:r>
              <a:rPr lang="tr-TR" dirty="0">
                <a:solidFill>
                  <a:srgbClr val="000066"/>
                </a:solidFill>
              </a:rPr>
              <a:t>etiketleri dikkate alınmalıdır. Kurulumu tamamlanmayan iskelede çalışma yapılamaz</a:t>
            </a:r>
            <a:r>
              <a:rPr lang="tr-TR" dirty="0" smtClean="0">
                <a:solidFill>
                  <a:srgbClr val="000066"/>
                </a:solidFill>
              </a:rPr>
              <a:t>. </a:t>
            </a:r>
            <a:r>
              <a:rPr lang="tr-TR" b="1" dirty="0" smtClean="0">
                <a:solidFill>
                  <a:srgbClr val="000066"/>
                </a:solidFill>
              </a:rPr>
              <a:t>Kırmızı </a:t>
            </a:r>
            <a:r>
              <a:rPr lang="tr-TR" b="1" dirty="0">
                <a:solidFill>
                  <a:srgbClr val="000066"/>
                </a:solidFill>
              </a:rPr>
              <a:t>etiket olan iskelelerde çalışılmamalıdır.</a:t>
            </a:r>
            <a:r>
              <a:rPr lang="tr-TR" dirty="0">
                <a:solidFill>
                  <a:srgbClr val="000066"/>
                </a:solidFill>
              </a:rPr>
              <a:t> Üzerinde beyaz renkli etiket olan iskeleler çalışma için uygundur</a:t>
            </a:r>
            <a:r>
              <a:rPr lang="tr-TR" dirty="0" smtClean="0">
                <a:solidFill>
                  <a:srgbClr val="000066"/>
                </a:solidFill>
              </a:rPr>
              <a:t>.</a:t>
            </a:r>
          </a:p>
          <a:p>
            <a:pPr marL="429750" indent="-285750" eaLnBrk="1" hangingPunct="1">
              <a:spcBef>
                <a:spcPts val="1200"/>
              </a:spcBef>
              <a:defRPr/>
            </a:pPr>
            <a:r>
              <a:rPr lang="tr-TR" dirty="0">
                <a:solidFill>
                  <a:srgbClr val="000066"/>
                </a:solidFill>
              </a:rPr>
              <a:t>Rüzgar hızı </a:t>
            </a:r>
            <a:r>
              <a:rPr lang="tr-TR" b="1" dirty="0">
                <a:solidFill>
                  <a:srgbClr val="000066"/>
                </a:solidFill>
              </a:rPr>
              <a:t>45km/</a:t>
            </a:r>
            <a:r>
              <a:rPr lang="tr-TR" b="1" dirty="0" err="1">
                <a:solidFill>
                  <a:srgbClr val="000066"/>
                </a:solidFill>
              </a:rPr>
              <a:t>sa</a:t>
            </a:r>
            <a:r>
              <a:rPr lang="tr-TR" b="1" dirty="0">
                <a:solidFill>
                  <a:srgbClr val="000066"/>
                </a:solidFill>
              </a:rPr>
              <a:t> </a:t>
            </a:r>
            <a:r>
              <a:rPr lang="tr-TR" dirty="0">
                <a:solidFill>
                  <a:srgbClr val="000066"/>
                </a:solidFill>
              </a:rPr>
              <a:t>ve üstündeyse  iskelede çalışma yapılmamalı; </a:t>
            </a:r>
            <a:r>
              <a:rPr lang="tr-TR" b="1" dirty="0">
                <a:solidFill>
                  <a:srgbClr val="000066"/>
                </a:solidFill>
              </a:rPr>
              <a:t>her fırtınadan sonra </a:t>
            </a:r>
            <a:r>
              <a:rPr lang="tr-TR" dirty="0">
                <a:solidFill>
                  <a:srgbClr val="000066"/>
                </a:solidFill>
              </a:rPr>
              <a:t>iskele kontrol edilmelidir</a:t>
            </a:r>
            <a:r>
              <a:rPr lang="tr-TR" dirty="0" smtClean="0">
                <a:solidFill>
                  <a:srgbClr val="000066"/>
                </a:solidFill>
              </a:rPr>
              <a:t>.</a:t>
            </a:r>
          </a:p>
          <a:p>
            <a:pPr marL="429750" indent="-285750" eaLnBrk="1" hangingPunct="1">
              <a:spcBef>
                <a:spcPts val="1200"/>
              </a:spcBef>
              <a:defRPr/>
            </a:pPr>
            <a:r>
              <a:rPr lang="tr-TR" dirty="0">
                <a:solidFill>
                  <a:srgbClr val="000066"/>
                </a:solidFill>
              </a:rPr>
              <a:t>İskeleler sık sık ve </a:t>
            </a:r>
            <a:r>
              <a:rPr lang="tr-TR" b="1" dirty="0">
                <a:solidFill>
                  <a:srgbClr val="000066"/>
                </a:solidFill>
              </a:rPr>
              <a:t>en az ayda 1 kere muayene  ve  kontrol </a:t>
            </a:r>
            <a:r>
              <a:rPr lang="tr-TR" dirty="0">
                <a:solidFill>
                  <a:srgbClr val="000066"/>
                </a:solidFill>
              </a:rPr>
              <a:t>edilerek sonuçlar Yapı İş defterine yazılacaktır.</a:t>
            </a:r>
          </a:p>
          <a:p>
            <a:pPr marL="429750" indent="-285750" eaLnBrk="1" hangingPunct="1">
              <a:spcBef>
                <a:spcPts val="1200"/>
              </a:spcBef>
              <a:defRPr/>
            </a:pPr>
            <a:endParaRPr lang="tr-TR" dirty="0" smtClean="0">
              <a:solidFill>
                <a:srgbClr val="000066"/>
              </a:solidFill>
            </a:endParaRPr>
          </a:p>
        </p:txBody>
      </p:sp>
      <p:sp>
        <p:nvSpPr>
          <p:cNvPr id="3" name="Başlık 2"/>
          <p:cNvSpPr>
            <a:spLocks noGrp="1"/>
          </p:cNvSpPr>
          <p:nvPr>
            <p:ph type="title"/>
          </p:nvPr>
        </p:nvSpPr>
        <p:spPr>
          <a:xfrm>
            <a:off x="252876" y="403855"/>
            <a:ext cx="8520112" cy="647700"/>
          </a:xfrm>
        </p:spPr>
        <p:txBody>
          <a:bodyPr/>
          <a:lstStyle/>
          <a:p>
            <a:r>
              <a:rPr lang="tr-TR" i="1" dirty="0">
                <a:solidFill>
                  <a:srgbClr val="000066"/>
                </a:solidFill>
                <a:effectLst>
                  <a:outerShdw blurRad="38100" dist="38100" dir="2700000" algn="tl">
                    <a:srgbClr val="C0C0C0"/>
                  </a:outerShdw>
                </a:effectLst>
              </a:rPr>
              <a:t>İskeleler</a:t>
            </a:r>
            <a:r>
              <a:rPr lang="tr-TR" i="1" dirty="0" smtClean="0">
                <a:solidFill>
                  <a:srgbClr val="000066"/>
                </a:solidFill>
                <a:effectLst>
                  <a:outerShdw blurRad="38100" dist="38100" dir="2700000" algn="tl">
                    <a:srgbClr val="C0C0C0"/>
                  </a:outerShdw>
                </a:effectLst>
              </a:rPr>
              <a:t>:</a:t>
            </a:r>
            <a:endParaRPr lang="tr-TR" dirty="0"/>
          </a:p>
        </p:txBody>
      </p:sp>
      <p:pic>
        <p:nvPicPr>
          <p:cNvPr id="130054" name="Picture 6" descr="http://tr.all.biz/img/tr/catalog/1330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8578" y="250878"/>
            <a:ext cx="2569656" cy="1924763"/>
          </a:xfrm>
          <a:prstGeom prst="rect">
            <a:avLst/>
          </a:prstGeom>
          <a:noFill/>
          <a:extLst>
            <a:ext uri="{909E8E84-426E-40DD-AFC4-6F175D3DCCD1}">
              <a14:hiddenFill xmlns:a14="http://schemas.microsoft.com/office/drawing/2010/main">
                <a:solidFill>
                  <a:srgbClr val="FFFFFF"/>
                </a:solidFill>
              </a14:hiddenFill>
            </a:ext>
          </a:extLst>
        </p:spPr>
      </p:pic>
      <p:pic>
        <p:nvPicPr>
          <p:cNvPr id="130056" name="Picture 8" descr="http://www.bilsaiskele.com/content/images/fullscreen/cup-lock-cephe-ve-kalip-alti-iskelesi/cup-lock-cephe-ve-kalip-alti-iskelesi-3.jpg"/>
          <p:cNvPicPr>
            <a:picLocks noChangeAspect="1" noChangeArrowheads="1"/>
          </p:cNvPicPr>
          <p:nvPr/>
        </p:nvPicPr>
        <p:blipFill rotWithShape="1">
          <a:blip r:embed="rId3">
            <a:extLst>
              <a:ext uri="{28A0092B-C50C-407E-A947-70E740481C1C}">
                <a14:useLocalDpi xmlns:a14="http://schemas.microsoft.com/office/drawing/2010/main" val="0"/>
              </a:ext>
            </a:extLst>
          </a:blip>
          <a:srcRect r="54089" b="29090"/>
          <a:stretch/>
        </p:blipFill>
        <p:spPr bwMode="auto">
          <a:xfrm>
            <a:off x="6748751" y="2175635"/>
            <a:ext cx="2189309" cy="3925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2198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hlinkClick r:id="rId2" action="ppaction://hlinkfile" tooltip="video"/>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3419" y="3856116"/>
            <a:ext cx="4369074" cy="243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914" name="Rectangle 2"/>
          <p:cNvSpPr>
            <a:spLocks noGrp="1" noChangeArrowheads="1"/>
          </p:cNvSpPr>
          <p:nvPr>
            <p:ph type="body" idx="1"/>
          </p:nvPr>
        </p:nvSpPr>
        <p:spPr>
          <a:xfrm>
            <a:off x="395288" y="1289050"/>
            <a:ext cx="7342187" cy="2382838"/>
          </a:xfrm>
        </p:spPr>
        <p:txBody>
          <a:bodyPr/>
          <a:lstStyle/>
          <a:p>
            <a:pPr>
              <a:defRPr/>
            </a:pPr>
            <a:r>
              <a:rPr lang="tr-TR" sz="2000" dirty="0" smtClean="0">
                <a:solidFill>
                  <a:srgbClr val="002060"/>
                </a:solidFill>
              </a:rPr>
              <a:t>Yükseklik; adım atarak çıkamayacağımız yerler olarak tanımlanabilir. </a:t>
            </a:r>
            <a:r>
              <a:rPr lang="tr-TR" sz="2000" dirty="0">
                <a:solidFill>
                  <a:srgbClr val="002060"/>
                </a:solidFill>
              </a:rPr>
              <a:t>Yüksekten düşme riski ise, birisinin seviye </a:t>
            </a:r>
            <a:r>
              <a:rPr lang="tr-TR" sz="2000" dirty="0" smtClean="0">
                <a:solidFill>
                  <a:srgbClr val="002060"/>
                </a:solidFill>
              </a:rPr>
              <a:t>farkı nedeniyle </a:t>
            </a:r>
            <a:r>
              <a:rPr lang="tr-TR" sz="2000" dirty="0">
                <a:solidFill>
                  <a:srgbClr val="002060"/>
                </a:solidFill>
              </a:rPr>
              <a:t>düşerek yaralanma riskidir.</a:t>
            </a:r>
          </a:p>
          <a:p>
            <a:pPr marL="0" indent="0" algn="just" eaLnBrk="1" hangingPunct="1">
              <a:spcBef>
                <a:spcPts val="0"/>
              </a:spcBef>
              <a:spcAft>
                <a:spcPts val="600"/>
              </a:spcAft>
              <a:buFontTx/>
              <a:buNone/>
              <a:defRPr/>
            </a:pPr>
            <a:endParaRPr lang="tr-TR" sz="2000" dirty="0">
              <a:solidFill>
                <a:srgbClr val="002060"/>
              </a:solidFill>
            </a:endParaRPr>
          </a:p>
          <a:p>
            <a:pPr marL="0" indent="0" algn="just" eaLnBrk="1" hangingPunct="1">
              <a:spcBef>
                <a:spcPts val="0"/>
              </a:spcBef>
              <a:spcAft>
                <a:spcPts val="600"/>
              </a:spcAft>
              <a:buFont typeface="Wingdings" pitchFamily="2" charset="2"/>
              <a:buNone/>
              <a:defRPr/>
            </a:pPr>
            <a:r>
              <a:rPr lang="tr-TR" sz="2000" dirty="0" smtClean="0">
                <a:solidFill>
                  <a:srgbClr val="002060"/>
                </a:solidFill>
              </a:rPr>
              <a:t>İnsanların boyları birbirinden farklı olsa da bir insanın denge noktası ikinci bel omurudur. Yani ikinci bel omurunu geçen yerler yüksek olarak kabul edilir. </a:t>
            </a:r>
          </a:p>
          <a:p>
            <a:pPr marL="0" indent="0" algn="just" eaLnBrk="1" hangingPunct="1">
              <a:spcBef>
                <a:spcPts val="0"/>
              </a:spcBef>
              <a:spcAft>
                <a:spcPts val="600"/>
              </a:spcAft>
              <a:buFontTx/>
              <a:buNone/>
              <a:defRPr/>
            </a:pPr>
            <a:endParaRPr lang="tr-TR" sz="2000" dirty="0" smtClean="0">
              <a:solidFill>
                <a:srgbClr val="002060"/>
              </a:solidFill>
            </a:endParaRPr>
          </a:p>
          <a:p>
            <a:pPr eaLnBrk="1" hangingPunct="1">
              <a:buFont typeface="Wingdings" pitchFamily="2" charset="2"/>
              <a:buNone/>
              <a:defRPr/>
            </a:pPr>
            <a:endParaRPr lang="tr-TR" sz="2000" dirty="0" smtClean="0">
              <a:solidFill>
                <a:srgbClr val="002060"/>
              </a:solidFill>
            </a:endParaRPr>
          </a:p>
        </p:txBody>
      </p:sp>
      <p:sp>
        <p:nvSpPr>
          <p:cNvPr id="17412" name="Rectangle 4"/>
          <p:cNvSpPr>
            <a:spLocks noGrp="1" noChangeArrowheads="1"/>
          </p:cNvSpPr>
          <p:nvPr>
            <p:ph type="title"/>
          </p:nvPr>
        </p:nvSpPr>
        <p:spPr>
          <a:xfrm>
            <a:off x="327025" y="534988"/>
            <a:ext cx="8763000" cy="563562"/>
          </a:xfrm>
        </p:spPr>
        <p:txBody>
          <a:bodyPr/>
          <a:lstStyle/>
          <a:p>
            <a:pPr eaLnBrk="1" hangingPunct="1"/>
            <a:r>
              <a:rPr lang="tr-TR" smtClean="0">
                <a:solidFill>
                  <a:srgbClr val="AE005F"/>
                </a:solidFill>
              </a:rPr>
              <a:t>Yükseklik nedir?</a:t>
            </a:r>
            <a:endParaRPr lang="en-US" smtClean="0">
              <a:solidFill>
                <a:srgbClr val="000066"/>
              </a:solidFill>
            </a:endParaRPr>
          </a:p>
        </p:txBody>
      </p:sp>
      <p:pic>
        <p:nvPicPr>
          <p:cNvPr id="17413" name="Picture 5" descr="omur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046288"/>
            <a:ext cx="869950" cy="4248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6948488" y="4578350"/>
            <a:ext cx="792162" cy="287338"/>
          </a:xfrm>
          <a:prstGeom prst="rightArrow">
            <a:avLst>
              <a:gd name="adj1" fmla="val 50000"/>
              <a:gd name="adj2" fmla="val 68922"/>
            </a:avLst>
          </a:prstGeom>
          <a:solidFill>
            <a:srgbClr val="FF0000"/>
          </a:solidFill>
          <a:ln w="9525">
            <a:solidFill>
              <a:schemeClr val="accent1"/>
            </a:solidFill>
            <a:miter lim="800000"/>
            <a:headEnd/>
            <a:tailEnd/>
          </a:ln>
        </p:spPr>
        <p:txBody>
          <a:bodyPr wrap="none" anchor="ctr"/>
          <a:lstStyle/>
          <a:p>
            <a:pPr>
              <a:lnSpc>
                <a:spcPct val="80000"/>
              </a:lnSpc>
              <a:spcBef>
                <a:spcPct val="50000"/>
              </a:spcBef>
              <a:buSzPct val="75000"/>
              <a:buFont typeface="Wingdings" pitchFamily="2" charset="2"/>
              <a:buNone/>
            </a:pPr>
            <a:endParaRPr lang="tr-TR">
              <a:solidFill>
                <a:srgbClr val="003459"/>
              </a:solidFill>
            </a:endParaRPr>
          </a:p>
        </p:txBody>
      </p:sp>
    </p:spTree>
    <p:extLst>
      <p:ext uri="{BB962C8B-B14F-4D97-AF65-F5344CB8AC3E}">
        <p14:creationId xmlns:p14="http://schemas.microsoft.com/office/powerpoint/2010/main" val="2273190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afterEffect">
                                  <p:stCondLst>
                                    <p:cond delay="0"/>
                                  </p:stCondLst>
                                  <p:childTnLst>
                                    <p:animEffect transition="out" filter="fade">
                                      <p:cBhvr>
                                        <p:cTn id="6" dur="2000" tmFilter="0, 0; .2, .5; .8, .5; 1, 0"/>
                                        <p:tgtEl>
                                          <p:spTgt spid="7"/>
                                        </p:tgtEl>
                                      </p:cBhvr>
                                    </p:animEffect>
                                    <p:animScale>
                                      <p:cBhvr>
                                        <p:cTn id="7"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8" name="Picture 6" descr="http://tasarimiskele.com.tr/admin/files/pictures/flan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2779" y="3137338"/>
            <a:ext cx="1146866" cy="1143493"/>
          </a:xfrm>
          <a:prstGeom prst="rect">
            <a:avLst/>
          </a:prstGeom>
          <a:noFill/>
          <a:extLst>
            <a:ext uri="{909E8E84-426E-40DD-AFC4-6F175D3DCCD1}">
              <a14:hiddenFill xmlns:a14="http://schemas.microsoft.com/office/drawing/2010/main">
                <a:solidFill>
                  <a:srgbClr val="FFFFFF"/>
                </a:solidFill>
              </a14:hiddenFill>
            </a:ext>
          </a:extLst>
        </p:spPr>
      </p:pic>
      <p:pic>
        <p:nvPicPr>
          <p:cNvPr id="131074" name="Picture 2" descr="http://demo.imajweb.com/demsansanayi/images/iskele-sistemleri/portih/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425" y="232540"/>
            <a:ext cx="2695575" cy="2857500"/>
          </a:xfrm>
          <a:prstGeom prst="rect">
            <a:avLst/>
          </a:prstGeom>
          <a:noFill/>
          <a:extLst>
            <a:ext uri="{909E8E84-426E-40DD-AFC4-6F175D3DCCD1}">
              <a14:hiddenFill xmlns:a14="http://schemas.microsoft.com/office/drawing/2010/main">
                <a:solidFill>
                  <a:srgbClr val="FFFFFF"/>
                </a:solidFill>
              </a14:hiddenFill>
            </a:ext>
          </a:extLst>
        </p:spPr>
      </p:pic>
      <p:sp>
        <p:nvSpPr>
          <p:cNvPr id="60418" name="2 İçerik Yer Tutucusu"/>
          <p:cNvSpPr>
            <a:spLocks noGrp="1"/>
          </p:cNvSpPr>
          <p:nvPr>
            <p:ph idx="4294967295"/>
          </p:nvPr>
        </p:nvSpPr>
        <p:spPr>
          <a:xfrm>
            <a:off x="225255" y="403278"/>
            <a:ext cx="6285897" cy="6218237"/>
          </a:xfrm>
        </p:spPr>
        <p:txBody>
          <a:bodyPr/>
          <a:lstStyle/>
          <a:p>
            <a:pPr marL="358775" indent="-358775" eaLnBrk="1" hangingPunct="1">
              <a:buClr>
                <a:schemeClr val="tx2"/>
              </a:buClr>
              <a:buSzPct val="180000"/>
              <a:buFont typeface="Wingdings" pitchFamily="2" charset="2"/>
              <a:buNone/>
            </a:pPr>
            <a:r>
              <a:rPr lang="tr-TR" b="1" dirty="0" smtClean="0">
                <a:solidFill>
                  <a:srgbClr val="000066"/>
                </a:solidFill>
              </a:rPr>
              <a:t>İskelelerde dikkat edilmesi gereken hususlar:</a:t>
            </a:r>
            <a:endParaRPr lang="tr-TR" dirty="0" smtClean="0">
              <a:solidFill>
                <a:srgbClr val="000066"/>
              </a:solidFill>
            </a:endParaRPr>
          </a:p>
          <a:p>
            <a:pPr marL="358775" indent="-358775" eaLnBrk="1" hangingPunct="1">
              <a:buClr>
                <a:srgbClr val="F82C16"/>
              </a:buClr>
            </a:pPr>
            <a:r>
              <a:rPr lang="tr-TR" dirty="0" smtClean="0">
                <a:solidFill>
                  <a:srgbClr val="000066"/>
                </a:solidFill>
              </a:rPr>
              <a:t>İskele üzerinde çalışacak işçilerin, </a:t>
            </a:r>
            <a:r>
              <a:rPr lang="tr-TR" b="1" dirty="0" smtClean="0">
                <a:solidFill>
                  <a:srgbClr val="000066"/>
                </a:solidFill>
              </a:rPr>
              <a:t>paraşüt tipi emniyet kemeri </a:t>
            </a:r>
            <a:r>
              <a:rPr lang="tr-TR" dirty="0" smtClean="0">
                <a:solidFill>
                  <a:srgbClr val="000066"/>
                </a:solidFill>
              </a:rPr>
              <a:t>takmaları gerekmektedir. Bu kemerin tutma halatı kancası, yukarıdan aşağıya sarkıtılan </a:t>
            </a:r>
            <a:r>
              <a:rPr lang="tr-TR" b="1" dirty="0" smtClean="0">
                <a:solidFill>
                  <a:srgbClr val="000066"/>
                </a:solidFill>
              </a:rPr>
              <a:t>dikey yaşam hattına </a:t>
            </a:r>
            <a:r>
              <a:rPr lang="tr-TR" dirty="0" smtClean="0">
                <a:solidFill>
                  <a:srgbClr val="000066"/>
                </a:solidFill>
              </a:rPr>
              <a:t>bağlı olmalıdır. </a:t>
            </a:r>
          </a:p>
          <a:p>
            <a:pPr marL="358775" indent="-358775" eaLnBrk="1" hangingPunct="1">
              <a:buClr>
                <a:srgbClr val="F82C16"/>
              </a:buClr>
            </a:pPr>
            <a:r>
              <a:rPr lang="tr-TR" dirty="0" smtClean="0">
                <a:solidFill>
                  <a:srgbClr val="000066"/>
                </a:solidFill>
              </a:rPr>
              <a:t>İskeleye </a:t>
            </a:r>
            <a:r>
              <a:rPr lang="tr-TR" b="1" dirty="0" smtClean="0">
                <a:solidFill>
                  <a:srgbClr val="000066"/>
                </a:solidFill>
              </a:rPr>
              <a:t>çıkıp inmek için mutlaka merdiven </a:t>
            </a:r>
            <a:r>
              <a:rPr lang="tr-TR" dirty="0" smtClean="0">
                <a:solidFill>
                  <a:srgbClr val="000066"/>
                </a:solidFill>
              </a:rPr>
              <a:t>kullanılmalıdır. </a:t>
            </a:r>
          </a:p>
          <a:p>
            <a:pPr marL="358775" indent="-358775" eaLnBrk="1" hangingPunct="1"/>
            <a:r>
              <a:rPr lang="tr-TR" dirty="0" smtClean="0">
                <a:solidFill>
                  <a:srgbClr val="000066"/>
                </a:solidFill>
              </a:rPr>
              <a:t>İskele platform kalasları iskele genişliği ve uzunluğundan ne kısa nede de fazla uzun olmalıdır</a:t>
            </a:r>
            <a:r>
              <a:rPr lang="tr-TR" dirty="0">
                <a:solidFill>
                  <a:srgbClr val="000066"/>
                </a:solidFill>
              </a:rPr>
              <a:t>. </a:t>
            </a:r>
            <a:r>
              <a:rPr lang="tr-TR" dirty="0" smtClean="0">
                <a:solidFill>
                  <a:srgbClr val="000066"/>
                </a:solidFill>
              </a:rPr>
              <a:t>Kalaslar </a:t>
            </a:r>
            <a:r>
              <a:rPr lang="tr-TR" dirty="0">
                <a:solidFill>
                  <a:srgbClr val="000066"/>
                </a:solidFill>
              </a:rPr>
              <a:t>üzerinde çatlak, kırık ve budak bulunmamalı; </a:t>
            </a:r>
            <a:r>
              <a:rPr lang="tr-TR" b="1" dirty="0">
                <a:solidFill>
                  <a:srgbClr val="000066"/>
                </a:solidFill>
              </a:rPr>
              <a:t>eksiz, yan yana ve aralıksız konulmalı</a:t>
            </a:r>
            <a:r>
              <a:rPr lang="tr-TR" dirty="0">
                <a:solidFill>
                  <a:srgbClr val="000066"/>
                </a:solidFill>
              </a:rPr>
              <a:t>. Platform üzerinde </a:t>
            </a:r>
            <a:r>
              <a:rPr lang="tr-TR" b="1" dirty="0">
                <a:solidFill>
                  <a:srgbClr val="000066"/>
                </a:solidFill>
                <a:effectLst>
                  <a:outerShdw blurRad="38100" dist="38100" dir="2700000" algn="tl">
                    <a:srgbClr val="C0C0C0"/>
                  </a:outerShdw>
                </a:effectLst>
              </a:rPr>
              <a:t>2.5 cm’den</a:t>
            </a:r>
            <a:r>
              <a:rPr lang="tr-TR" b="1" dirty="0">
                <a:solidFill>
                  <a:srgbClr val="000066"/>
                </a:solidFill>
              </a:rPr>
              <a:t> büyük boşluk olmamalı.</a:t>
            </a:r>
          </a:p>
          <a:p>
            <a:pPr marL="358775" indent="-358775" eaLnBrk="1" hangingPunct="1"/>
            <a:r>
              <a:rPr lang="tr-TR" dirty="0" smtClean="0">
                <a:solidFill>
                  <a:srgbClr val="000066"/>
                </a:solidFill>
              </a:rPr>
              <a:t>İskelenin ayakları yere batmaması için özel yapılmış metal başlıklara takılı olarak kurulması gerekir. İskele ayakları altına tuğla, ahşap, vs. kesinlikle konulmamalıdır. </a:t>
            </a:r>
          </a:p>
          <a:p>
            <a:pPr marL="358775" indent="-358775" eaLnBrk="1" hangingPunct="1"/>
            <a:r>
              <a:rPr lang="tr-TR" dirty="0" smtClean="0">
                <a:solidFill>
                  <a:srgbClr val="000066"/>
                </a:solidFill>
              </a:rPr>
              <a:t>Çelik borulu iskeleler statik elektriğe karşı topraklanmış olmalıdır ve </a:t>
            </a:r>
            <a:r>
              <a:rPr lang="tr-TR" b="1" dirty="0" smtClean="0">
                <a:solidFill>
                  <a:srgbClr val="000066"/>
                </a:solidFill>
              </a:rPr>
              <a:t>yüksek gerilim hatlarını 5 m. den daha yakınına kurulmamalıdır</a:t>
            </a:r>
            <a:r>
              <a:rPr lang="tr-TR" dirty="0" smtClean="0">
                <a:solidFill>
                  <a:srgbClr val="000066"/>
                </a:solidFill>
              </a:rPr>
              <a:t>.</a:t>
            </a:r>
          </a:p>
          <a:p>
            <a:pPr marL="358775" indent="-358775" eaLnBrk="1" hangingPunct="1">
              <a:buClr>
                <a:srgbClr val="F82C16"/>
              </a:buClr>
            </a:pPr>
            <a:r>
              <a:rPr lang="tr-TR" dirty="0" smtClean="0">
                <a:solidFill>
                  <a:srgbClr val="000066"/>
                </a:solidFill>
              </a:rPr>
              <a:t>İskelelerin sökümüne </a:t>
            </a:r>
            <a:r>
              <a:rPr lang="tr-TR" b="1" dirty="0" smtClean="0">
                <a:solidFill>
                  <a:srgbClr val="000066"/>
                </a:solidFill>
              </a:rPr>
              <a:t>en üst kısımdan </a:t>
            </a:r>
            <a:r>
              <a:rPr lang="tr-TR" dirty="0" smtClean="0">
                <a:solidFill>
                  <a:srgbClr val="000066"/>
                </a:solidFill>
              </a:rPr>
              <a:t>başlanır. Sökülen parçalar </a:t>
            </a:r>
            <a:r>
              <a:rPr lang="tr-TR" b="1" dirty="0" smtClean="0">
                <a:solidFill>
                  <a:srgbClr val="000066"/>
                </a:solidFill>
              </a:rPr>
              <a:t>iki yerinden </a:t>
            </a:r>
            <a:r>
              <a:rPr lang="tr-TR" dirty="0" smtClean="0">
                <a:solidFill>
                  <a:srgbClr val="000066"/>
                </a:solidFill>
              </a:rPr>
              <a:t>bağlanarak indirilmeli ve uygun bir yere </a:t>
            </a:r>
            <a:r>
              <a:rPr lang="tr-TR" dirty="0">
                <a:solidFill>
                  <a:srgbClr val="000066"/>
                </a:solidFill>
              </a:rPr>
              <a:t>istiflenmelidir. İskeleden </a:t>
            </a:r>
            <a:r>
              <a:rPr lang="tr-TR" b="1" dirty="0">
                <a:solidFill>
                  <a:srgbClr val="000066"/>
                </a:solidFill>
              </a:rPr>
              <a:t>aşağı hiçbir malzeme atılmamalıdır</a:t>
            </a:r>
            <a:r>
              <a:rPr lang="tr-TR" dirty="0">
                <a:solidFill>
                  <a:srgbClr val="000066"/>
                </a:solidFill>
              </a:rPr>
              <a:t>. </a:t>
            </a:r>
            <a:endParaRPr lang="tr-TR" dirty="0" smtClean="0">
              <a:solidFill>
                <a:srgbClr val="000066"/>
              </a:solidFill>
            </a:endParaRPr>
          </a:p>
          <a:p>
            <a:pPr marL="358775" indent="-358775" eaLnBrk="1" hangingPunct="1">
              <a:buClr>
                <a:srgbClr val="F82C16"/>
              </a:buClr>
            </a:pPr>
            <a:r>
              <a:rPr lang="tr-TR" dirty="0" smtClean="0">
                <a:solidFill>
                  <a:srgbClr val="000066"/>
                </a:solidFill>
              </a:rPr>
              <a:t>İskele yağmur, kar, buz veya benzeri  nedenlerle kayganlaşması halinde , kaymayı önleyici tedbirler alınmalıdır.</a:t>
            </a:r>
            <a:endParaRPr lang="tr-TR" dirty="0">
              <a:solidFill>
                <a:srgbClr val="000066"/>
              </a:solidFill>
            </a:endParaRPr>
          </a:p>
        </p:txBody>
      </p:sp>
      <p:pic>
        <p:nvPicPr>
          <p:cNvPr id="131076" name="Picture 4" descr="http://gulmelet.com/img/images/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586" y="4312364"/>
            <a:ext cx="2381251" cy="178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99430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7" name="Rectangle 3"/>
          <p:cNvSpPr>
            <a:spLocks noGrp="1" noChangeArrowheads="1"/>
          </p:cNvSpPr>
          <p:nvPr>
            <p:ph type="body" idx="4294967295"/>
          </p:nvPr>
        </p:nvSpPr>
        <p:spPr bwMode="auto">
          <a:xfrm>
            <a:off x="400050" y="1544660"/>
            <a:ext cx="8532813" cy="45250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ts val="1800"/>
              </a:spcBef>
            </a:pPr>
            <a:r>
              <a:rPr lang="tr-TR" sz="2000" dirty="0"/>
              <a:t>Merdiveni kullanmadan önce </a:t>
            </a:r>
            <a:r>
              <a:rPr lang="tr-TR" sz="2000" dirty="0" smtClean="0">
                <a:solidFill>
                  <a:srgbClr val="FF3300"/>
                </a:solidFill>
              </a:rPr>
              <a:t>incelenmeli</a:t>
            </a:r>
            <a:r>
              <a:rPr lang="tr-TR" sz="2000" dirty="0" smtClean="0"/>
              <a:t> </a:t>
            </a:r>
            <a:r>
              <a:rPr lang="tr-TR" sz="2000" dirty="0"/>
              <a:t>ve kusurlu merdivenleri </a:t>
            </a:r>
            <a:r>
              <a:rPr lang="tr-TR" sz="2000" dirty="0" smtClean="0"/>
              <a:t>kullanılmamalı.</a:t>
            </a:r>
          </a:p>
          <a:p>
            <a:pPr>
              <a:lnSpc>
                <a:spcPct val="80000"/>
              </a:lnSpc>
              <a:spcBef>
                <a:spcPts val="1800"/>
              </a:spcBef>
            </a:pPr>
            <a:r>
              <a:rPr lang="tr-TR" sz="2000" dirty="0" smtClean="0"/>
              <a:t>Merdiven basamakları </a:t>
            </a:r>
            <a:r>
              <a:rPr lang="tr-TR" sz="2000" dirty="0" smtClean="0">
                <a:solidFill>
                  <a:srgbClr val="FF3300"/>
                </a:solidFill>
              </a:rPr>
              <a:t>teker teker</a:t>
            </a:r>
            <a:r>
              <a:rPr lang="tr-TR" sz="2000" dirty="0" smtClean="0"/>
              <a:t> inilmeli ve çıkılmalı.</a:t>
            </a:r>
          </a:p>
          <a:p>
            <a:pPr>
              <a:lnSpc>
                <a:spcPct val="80000"/>
              </a:lnSpc>
              <a:spcBef>
                <a:spcPts val="1800"/>
              </a:spcBef>
            </a:pPr>
            <a:r>
              <a:rPr lang="tr-TR" sz="2000" dirty="0" smtClean="0"/>
              <a:t>Yapılacak </a:t>
            </a:r>
            <a:r>
              <a:rPr lang="tr-TR" sz="2000" dirty="0" smtClean="0">
                <a:solidFill>
                  <a:srgbClr val="FF3300"/>
                </a:solidFill>
              </a:rPr>
              <a:t>işe uygun</a:t>
            </a:r>
            <a:r>
              <a:rPr lang="tr-TR" sz="2000" dirty="0" smtClean="0"/>
              <a:t> yükseklikte merdiven seçilmeli.</a:t>
            </a:r>
          </a:p>
          <a:p>
            <a:pPr>
              <a:lnSpc>
                <a:spcPct val="80000"/>
              </a:lnSpc>
              <a:spcBef>
                <a:spcPts val="1800"/>
              </a:spcBef>
            </a:pPr>
            <a:r>
              <a:rPr lang="tr-TR" sz="2000" dirty="0"/>
              <a:t>Merdivenleri uzatmak amacıyla birbirlerine </a:t>
            </a:r>
            <a:r>
              <a:rPr lang="tr-TR" sz="2000" dirty="0" smtClean="0">
                <a:solidFill>
                  <a:srgbClr val="FF3300"/>
                </a:solidFill>
              </a:rPr>
              <a:t>eklenmemeli; </a:t>
            </a:r>
            <a:r>
              <a:rPr lang="tr-TR" sz="2000" dirty="0" smtClean="0"/>
              <a:t>4 metreden </a:t>
            </a:r>
            <a:r>
              <a:rPr lang="tr-TR" sz="2000" dirty="0"/>
              <a:t>yükseğe </a:t>
            </a:r>
            <a:r>
              <a:rPr lang="tr-TR" sz="2000" dirty="0" smtClean="0"/>
              <a:t>çıkmak </a:t>
            </a:r>
            <a:r>
              <a:rPr lang="tr-TR" sz="2000" dirty="0"/>
              <a:t>gerektiği zaman, </a:t>
            </a:r>
            <a:r>
              <a:rPr lang="tr-TR" sz="2000" dirty="0">
                <a:solidFill>
                  <a:srgbClr val="FF3300"/>
                </a:solidFill>
              </a:rPr>
              <a:t>çelik boru</a:t>
            </a:r>
            <a:r>
              <a:rPr lang="tr-TR" sz="2000" dirty="0"/>
              <a:t> veya profilden yapılmış el merdivenleri </a:t>
            </a:r>
            <a:r>
              <a:rPr lang="tr-TR" sz="2000" dirty="0" smtClean="0"/>
              <a:t>kullanılmalı.</a:t>
            </a:r>
            <a:endParaRPr lang="tr-TR" sz="2000" dirty="0"/>
          </a:p>
          <a:p>
            <a:pPr>
              <a:lnSpc>
                <a:spcPct val="80000"/>
              </a:lnSpc>
              <a:spcBef>
                <a:spcPts val="1800"/>
              </a:spcBef>
            </a:pPr>
            <a:r>
              <a:rPr lang="tr-TR" sz="2000" dirty="0" smtClean="0"/>
              <a:t>El merdivenleri </a:t>
            </a:r>
            <a:r>
              <a:rPr lang="tr-TR" sz="2000" dirty="0" smtClean="0">
                <a:solidFill>
                  <a:srgbClr val="FF3300"/>
                </a:solidFill>
              </a:rPr>
              <a:t>varil, kasa vb. üzerine</a:t>
            </a:r>
            <a:r>
              <a:rPr lang="tr-TR" sz="2000" dirty="0" smtClean="0"/>
              <a:t> kesinlikle yerleştirilmemeli.</a:t>
            </a:r>
          </a:p>
          <a:p>
            <a:pPr>
              <a:lnSpc>
                <a:spcPct val="80000"/>
              </a:lnSpc>
              <a:spcBef>
                <a:spcPts val="1800"/>
              </a:spcBef>
            </a:pPr>
            <a:r>
              <a:rPr lang="tr-TR" sz="2000" dirty="0" smtClean="0"/>
              <a:t>El merdivenlerinin altı ve üstü </a:t>
            </a:r>
            <a:r>
              <a:rPr lang="tr-TR" sz="2000" dirty="0" smtClean="0">
                <a:solidFill>
                  <a:srgbClr val="FF3300"/>
                </a:solidFill>
              </a:rPr>
              <a:t>kaymayacak</a:t>
            </a:r>
            <a:r>
              <a:rPr lang="tr-TR" sz="2000" dirty="0" smtClean="0"/>
              <a:t> şekilde yerleştirilmeli. Gerekiyorsa merdivene destek olması için birilerinden </a:t>
            </a:r>
            <a:r>
              <a:rPr lang="tr-TR" sz="2000" dirty="0" smtClean="0">
                <a:solidFill>
                  <a:srgbClr val="FF3300"/>
                </a:solidFill>
              </a:rPr>
              <a:t>yardım </a:t>
            </a:r>
            <a:r>
              <a:rPr lang="tr-TR" sz="2000" dirty="0" smtClean="0"/>
              <a:t>istenmeli.</a:t>
            </a:r>
          </a:p>
          <a:p>
            <a:pPr>
              <a:lnSpc>
                <a:spcPct val="80000"/>
              </a:lnSpc>
              <a:spcBef>
                <a:spcPts val="1800"/>
              </a:spcBef>
            </a:pPr>
            <a:r>
              <a:rPr lang="tr-TR" sz="2000" dirty="0" smtClean="0"/>
              <a:t>İnsanların gelip-geçtiği yerlerde </a:t>
            </a:r>
            <a:r>
              <a:rPr lang="tr-TR" sz="2000" dirty="0">
                <a:solidFill>
                  <a:srgbClr val="FF3300"/>
                </a:solidFill>
              </a:rPr>
              <a:t>merdivenle çalışılan alan halat, zincir veya ahşap korkulukla çevrilmeli</a:t>
            </a:r>
            <a:r>
              <a:rPr lang="tr-TR" sz="2000" dirty="0" smtClean="0"/>
              <a:t> ve görünür yerlere uyarı levhası konulmalıdır.</a:t>
            </a:r>
          </a:p>
          <a:p>
            <a:pPr>
              <a:lnSpc>
                <a:spcPct val="80000"/>
              </a:lnSpc>
              <a:spcBef>
                <a:spcPts val="1800"/>
              </a:spcBef>
            </a:pPr>
            <a:r>
              <a:rPr lang="tr-TR" sz="2000" dirty="0" smtClean="0"/>
              <a:t>Merdiven kolunda açılacak lamba ve basamak zıvana uzunlukları 2cm’den az olmamalıdır.</a:t>
            </a:r>
          </a:p>
        </p:txBody>
      </p:sp>
      <p:pic>
        <p:nvPicPr>
          <p:cNvPr id="66563" name="Picture 4" descr="n711262882_233101_19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359" y="1423988"/>
            <a:ext cx="12144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gray">
          <a:xfrm>
            <a:off x="325172" y="539750"/>
            <a:ext cx="8429625"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1800" kern="1200" spc="16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cs typeface="Lucida Sans Unicode" pitchFamily="34" charset="0"/>
              </a:rPr>
              <a:t>Merdiven kullanımında dikkat edilmesi gereken hususlar</a:t>
            </a:r>
            <a:endParaRPr lang="en-GB" sz="1800" kern="1200"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cs typeface="Lucida Sans Unicode" pitchFamily="34" charset="0"/>
            </a:endParaRPr>
          </a:p>
        </p:txBody>
      </p:sp>
    </p:spTree>
    <p:extLst>
      <p:ext uri="{BB962C8B-B14F-4D97-AF65-F5344CB8AC3E}">
        <p14:creationId xmlns:p14="http://schemas.microsoft.com/office/powerpoint/2010/main" val="3168700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Başlık"/>
          <p:cNvSpPr>
            <a:spLocks noGrp="1"/>
          </p:cNvSpPr>
          <p:nvPr>
            <p:ph type="title"/>
          </p:nvPr>
        </p:nvSpPr>
        <p:spPr>
          <a:xfrm>
            <a:off x="355600" y="463550"/>
            <a:ext cx="8164513" cy="601663"/>
          </a:xfrm>
        </p:spPr>
        <p:txBody>
          <a:bodyPr/>
          <a:lstStyle/>
          <a:p>
            <a:pPr eaLnBrk="1" hangingPunct="1"/>
            <a:r>
              <a:rPr lang="tr-TR" sz="2800" smtClean="0">
                <a:solidFill>
                  <a:srgbClr val="000066"/>
                </a:solidFill>
              </a:rPr>
              <a:t>Merdivenler</a:t>
            </a:r>
          </a:p>
        </p:txBody>
      </p:sp>
      <p:pic>
        <p:nvPicPr>
          <p:cNvPr id="65541" name="Picture 5" descr="ladder3"/>
          <p:cNvPicPr>
            <a:picLocks noChangeAspect="1" noChangeArrowheads="1"/>
          </p:cNvPicPr>
          <p:nvPr/>
        </p:nvPicPr>
        <p:blipFill>
          <a:blip r:embed="rId3"/>
          <a:srcRect/>
          <a:stretch>
            <a:fillRect/>
          </a:stretch>
        </p:blipFill>
        <p:spPr bwMode="auto">
          <a:xfrm>
            <a:off x="539750" y="1339850"/>
            <a:ext cx="1912938" cy="3921125"/>
          </a:xfrm>
          <a:prstGeom prst="rect">
            <a:avLst/>
          </a:prstGeom>
          <a:ln>
            <a:noFill/>
          </a:ln>
          <a:effectLst>
            <a:outerShdw blurRad="292100" dist="139700" dir="2700000" algn="tl" rotWithShape="0">
              <a:srgbClr val="333333">
                <a:alpha val="65000"/>
              </a:srgbClr>
            </a:outerShdw>
          </a:effectLst>
        </p:spPr>
      </p:pic>
      <p:sp>
        <p:nvSpPr>
          <p:cNvPr id="3077" name="Rectangle 6"/>
          <p:cNvSpPr>
            <a:spLocks noRot="1" noChangeArrowheads="1"/>
          </p:cNvSpPr>
          <p:nvPr/>
        </p:nvSpPr>
        <p:spPr bwMode="auto">
          <a:xfrm>
            <a:off x="2667000" y="1771650"/>
            <a:ext cx="36576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0" hangingPunct="0">
              <a:lnSpc>
                <a:spcPct val="150000"/>
              </a:lnSpc>
              <a:spcBef>
                <a:spcPct val="20000"/>
              </a:spcBef>
              <a:buFont typeface="Arial" pitchFamily="34" charset="0"/>
              <a:buNone/>
            </a:pPr>
            <a:r>
              <a:rPr lang="tr-TR" sz="2000" dirty="0">
                <a:latin typeface="Calibri" pitchFamily="34" charset="0"/>
                <a:cs typeface="Calibri" pitchFamily="34" charset="0"/>
              </a:rPr>
              <a:t>Merdivenler</a:t>
            </a:r>
          </a:p>
          <a:p>
            <a:pPr marL="342900" indent="-342900" eaLnBrk="0" hangingPunct="0">
              <a:lnSpc>
                <a:spcPct val="150000"/>
              </a:lnSpc>
              <a:spcBef>
                <a:spcPct val="20000"/>
              </a:spcBef>
              <a:buFont typeface="Wingdings" pitchFamily="2" charset="2"/>
              <a:buChar char="ü"/>
            </a:pPr>
            <a:r>
              <a:rPr lang="tr-TR" dirty="0">
                <a:latin typeface="Calibri" pitchFamily="34" charset="0"/>
                <a:cs typeface="Calibri" pitchFamily="34" charset="0"/>
              </a:rPr>
              <a:t>Basamakları sağlam </a:t>
            </a:r>
          </a:p>
          <a:p>
            <a:pPr marL="342900" indent="-342900" eaLnBrk="0" hangingPunct="0">
              <a:lnSpc>
                <a:spcPct val="150000"/>
              </a:lnSpc>
              <a:spcBef>
                <a:spcPct val="20000"/>
              </a:spcBef>
              <a:buFont typeface="Wingdings" pitchFamily="2" charset="2"/>
              <a:buChar char="ü"/>
            </a:pPr>
            <a:r>
              <a:rPr lang="tr-TR" dirty="0">
                <a:latin typeface="Calibri" pitchFamily="34" charset="0"/>
                <a:cs typeface="Calibri" pitchFamily="34" charset="0"/>
              </a:rPr>
              <a:t>Elektrik </a:t>
            </a:r>
            <a:r>
              <a:rPr lang="tr-TR" dirty="0" smtClean="0">
                <a:latin typeface="Calibri" pitchFamily="34" charset="0"/>
                <a:cs typeface="Calibri" pitchFamily="34" charset="0"/>
              </a:rPr>
              <a:t>işlerinde, </a:t>
            </a:r>
            <a:r>
              <a:rPr lang="tr-TR" dirty="0">
                <a:latin typeface="Calibri" pitchFamily="34" charset="0"/>
                <a:cs typeface="Calibri" pitchFamily="34" charset="0"/>
              </a:rPr>
              <a:t>metal olmayan</a:t>
            </a:r>
          </a:p>
          <a:p>
            <a:pPr marL="342900" indent="-342900" eaLnBrk="0" hangingPunct="0">
              <a:lnSpc>
                <a:spcPct val="150000"/>
              </a:lnSpc>
              <a:spcBef>
                <a:spcPct val="20000"/>
              </a:spcBef>
              <a:buFont typeface="Wingdings" pitchFamily="2" charset="2"/>
              <a:buChar char="ü"/>
            </a:pPr>
            <a:r>
              <a:rPr lang="tr-TR" b="1" dirty="0">
                <a:latin typeface="Calibri" pitchFamily="34" charset="0"/>
                <a:cs typeface="Calibri" pitchFamily="34" charset="0"/>
              </a:rPr>
              <a:t>Ayakları kauçuk takviyeli</a:t>
            </a:r>
            <a:r>
              <a:rPr lang="tr-TR" dirty="0">
                <a:latin typeface="Calibri" pitchFamily="34" charset="0"/>
                <a:cs typeface="Calibri" pitchFamily="34" charset="0"/>
              </a:rPr>
              <a:t> </a:t>
            </a:r>
            <a:r>
              <a:rPr lang="tr-TR" dirty="0" smtClean="0">
                <a:latin typeface="Calibri" pitchFamily="34" charset="0"/>
                <a:cs typeface="Calibri" pitchFamily="34" charset="0"/>
              </a:rPr>
              <a:t>olmalı (Kaymayı </a:t>
            </a:r>
            <a:r>
              <a:rPr lang="tr-TR" dirty="0">
                <a:latin typeface="Calibri" pitchFamily="34" charset="0"/>
                <a:cs typeface="Calibri" pitchFamily="34" charset="0"/>
              </a:rPr>
              <a:t>engellemek için</a:t>
            </a:r>
            <a:r>
              <a:rPr lang="tr-TR" dirty="0" smtClean="0">
                <a:latin typeface="Calibri" pitchFamily="34" charset="0"/>
                <a:cs typeface="Calibri" pitchFamily="34" charset="0"/>
              </a:rPr>
              <a:t>)</a:t>
            </a:r>
            <a:endParaRPr lang="tr-TR" dirty="0">
              <a:latin typeface="Calibri" pitchFamily="34" charset="0"/>
              <a:cs typeface="Calibri" pitchFamily="34" charset="0"/>
            </a:endParaRPr>
          </a:p>
        </p:txBody>
      </p:sp>
      <p:graphicFrame>
        <p:nvGraphicFramePr>
          <p:cNvPr id="3074" name="Object 7">
            <a:hlinkClick r:id="rId4" action="ppaction://hlinkfile"/>
          </p:cNvPr>
          <p:cNvGraphicFramePr>
            <a:graphicFrameLocks noChangeAspect="1"/>
          </p:cNvGraphicFramePr>
          <p:nvPr/>
        </p:nvGraphicFramePr>
        <p:xfrm>
          <a:off x="6653213" y="1052513"/>
          <a:ext cx="2084387" cy="4108450"/>
        </p:xfrm>
        <a:graphic>
          <a:graphicData uri="http://schemas.openxmlformats.org/presentationml/2006/ole">
            <mc:AlternateContent xmlns:mc="http://schemas.openxmlformats.org/markup-compatibility/2006">
              <mc:Choice xmlns:v="urn:schemas-microsoft-com:vml" Requires="v">
                <p:oleObj spid="_x0000_s128039" name="Photo Editor Photo" r:id="rId5" imgW="1666667" imgH="2523810" progId="">
                  <p:embed/>
                </p:oleObj>
              </mc:Choice>
              <mc:Fallback>
                <p:oleObj name="Photo Editor Photo" r:id="rId5" imgW="1666667" imgH="25238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3213" y="1052513"/>
                        <a:ext cx="2084387"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Line 10"/>
          <p:cNvSpPr>
            <a:spLocks noChangeShapeType="1"/>
          </p:cNvSpPr>
          <p:nvPr/>
        </p:nvSpPr>
        <p:spPr bwMode="auto">
          <a:xfrm flipH="1" flipV="1">
            <a:off x="5440680" y="3657599"/>
            <a:ext cx="1218883" cy="779462"/>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081" name="Metin kutusu 1"/>
          <p:cNvSpPr txBox="1">
            <a:spLocks noChangeArrowheads="1"/>
          </p:cNvSpPr>
          <p:nvPr/>
        </p:nvSpPr>
        <p:spPr bwMode="auto">
          <a:xfrm>
            <a:off x="539750" y="5367655"/>
            <a:ext cx="814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1600" b="1" dirty="0">
                <a:solidFill>
                  <a:srgbClr val="000066"/>
                </a:solidFill>
                <a:latin typeface="Calibri" pitchFamily="34" charset="0"/>
                <a:cs typeface="Calibri" pitchFamily="34" charset="0"/>
              </a:rPr>
              <a:t>A Tipi Merdiven kullanılacağı zaman ayaklar tam olarak açıldıktan  ve emniyet kayışı bağlandıktan sonra kullanılmaya </a:t>
            </a:r>
            <a:r>
              <a:rPr lang="tr-TR" sz="1600" b="1" dirty="0" smtClean="0">
                <a:solidFill>
                  <a:srgbClr val="000066"/>
                </a:solidFill>
                <a:latin typeface="Calibri" pitchFamily="34" charset="0"/>
                <a:cs typeface="Calibri" pitchFamily="34" charset="0"/>
              </a:rPr>
              <a:t>başlanmalıdır</a:t>
            </a:r>
            <a:r>
              <a:rPr lang="tr-TR" sz="1600" b="1" dirty="0">
                <a:solidFill>
                  <a:srgbClr val="000066"/>
                </a:solidFill>
                <a:latin typeface="Calibri" pitchFamily="34" charset="0"/>
                <a:cs typeface="Calibri" pitchFamily="34" charset="0"/>
              </a:rPr>
              <a:t>.</a:t>
            </a:r>
          </a:p>
          <a:p>
            <a:pPr algn="ctr" eaLnBrk="1" hangingPunct="1"/>
            <a:endParaRPr lang="tr-TR" sz="1600" dirty="0">
              <a:latin typeface="Calibri" pitchFamily="34" charset="0"/>
              <a:cs typeface="Calibri" pitchFamily="34" charset="0"/>
            </a:endParaRPr>
          </a:p>
        </p:txBody>
      </p:sp>
    </p:spTree>
    <p:extLst>
      <p:ext uri="{BB962C8B-B14F-4D97-AF65-F5344CB8AC3E}">
        <p14:creationId xmlns:p14="http://schemas.microsoft.com/office/powerpoint/2010/main" val="415935859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body" idx="1"/>
          </p:nvPr>
        </p:nvSpPr>
        <p:spPr>
          <a:xfrm>
            <a:off x="368300" y="1211263"/>
            <a:ext cx="5599113" cy="5214937"/>
          </a:xfrm>
        </p:spPr>
        <p:txBody>
          <a:bodyPr/>
          <a:lstStyle/>
          <a:p>
            <a:pPr eaLnBrk="1" hangingPunct="1">
              <a:buFont typeface="Wingdings" pitchFamily="2" charset="2"/>
              <a:buNone/>
              <a:defRPr/>
            </a:pPr>
            <a:endParaRPr lang="tr-TR" sz="2000" i="1" dirty="0" smtClean="0">
              <a:solidFill>
                <a:srgbClr val="000066"/>
              </a:solidFill>
              <a:effectLst>
                <a:outerShdw blurRad="38100" dist="38100" dir="2700000" algn="tl">
                  <a:srgbClr val="C0C0C0"/>
                </a:outerShdw>
              </a:effectLst>
            </a:endParaRPr>
          </a:p>
          <a:p>
            <a:pPr eaLnBrk="1" hangingPunct="1">
              <a:buClr>
                <a:schemeClr val="bg2"/>
              </a:buClr>
              <a:buSzPct val="75000"/>
              <a:buFontTx/>
              <a:buNone/>
              <a:defRPr/>
            </a:pPr>
            <a:r>
              <a:rPr lang="tr-TR" sz="2000" dirty="0" smtClean="0">
                <a:solidFill>
                  <a:srgbClr val="000066"/>
                </a:solidFill>
              </a:rPr>
              <a:t>3 Nokta Teması;</a:t>
            </a:r>
          </a:p>
          <a:p>
            <a:pPr eaLnBrk="1" hangingPunct="1">
              <a:buClr>
                <a:schemeClr val="bg2"/>
              </a:buClr>
              <a:buSzPct val="75000"/>
              <a:buFontTx/>
              <a:buNone/>
              <a:defRPr/>
            </a:pPr>
            <a:endParaRPr lang="tr-TR" sz="2000" dirty="0" smtClean="0">
              <a:solidFill>
                <a:srgbClr val="000066"/>
              </a:solidFill>
            </a:endParaRPr>
          </a:p>
          <a:p>
            <a:pPr eaLnBrk="1" hangingPunct="1">
              <a:defRPr/>
            </a:pPr>
            <a:r>
              <a:rPr lang="tr-TR" sz="2000" dirty="0" smtClean="0">
                <a:solidFill>
                  <a:srgbClr val="000066"/>
                </a:solidFill>
              </a:rPr>
              <a:t>Merdivene tırmanırken Üç Nokta Teması sağlanmalıdır: </a:t>
            </a:r>
          </a:p>
          <a:p>
            <a:pPr lvl="1" eaLnBrk="1" hangingPunct="1">
              <a:buClr>
                <a:schemeClr val="hlink"/>
              </a:buClr>
              <a:defRPr/>
            </a:pPr>
            <a:r>
              <a:rPr lang="tr-TR" sz="2000" dirty="0" smtClean="0">
                <a:solidFill>
                  <a:srgbClr val="000066"/>
                </a:solidFill>
                <a:latin typeface="Verdana" pitchFamily="34" charset="0"/>
              </a:rPr>
              <a:t>İki El ve Bir Ayak veya </a:t>
            </a:r>
          </a:p>
          <a:p>
            <a:pPr lvl="1" eaLnBrk="1" hangingPunct="1">
              <a:buClr>
                <a:schemeClr val="hlink"/>
              </a:buClr>
              <a:defRPr/>
            </a:pPr>
            <a:r>
              <a:rPr lang="tr-TR" sz="2000" dirty="0" smtClean="0">
                <a:solidFill>
                  <a:srgbClr val="000066"/>
                </a:solidFill>
                <a:latin typeface="Verdana" pitchFamily="34" charset="0"/>
              </a:rPr>
              <a:t>Bir El ve İki Ayak</a:t>
            </a:r>
            <a:endParaRPr lang="tr-TR" sz="2000" b="1" dirty="0" smtClean="0">
              <a:solidFill>
                <a:srgbClr val="000066"/>
              </a:solidFill>
            </a:endParaRPr>
          </a:p>
          <a:p>
            <a:pPr eaLnBrk="1" hangingPunct="1">
              <a:defRPr/>
            </a:pPr>
            <a:r>
              <a:rPr lang="tr-TR" sz="2000" dirty="0" smtClean="0">
                <a:solidFill>
                  <a:srgbClr val="000066"/>
                </a:solidFill>
              </a:rPr>
              <a:t>İnişte ve çıkışta yüz merdivene dönük olmalı ve yandaki korkuluklar iki elle tutulmalıdır.</a:t>
            </a:r>
          </a:p>
          <a:p>
            <a:pPr eaLnBrk="1" hangingPunct="1">
              <a:defRPr/>
            </a:pPr>
            <a:endParaRPr lang="tr-TR" sz="2000" dirty="0">
              <a:solidFill>
                <a:srgbClr val="000066"/>
              </a:solidFill>
            </a:endParaRPr>
          </a:p>
          <a:p>
            <a:pPr eaLnBrk="1" hangingPunct="1">
              <a:defRPr/>
            </a:pPr>
            <a:r>
              <a:rPr lang="tr-TR" sz="2400" dirty="0" smtClean="0">
                <a:solidFill>
                  <a:srgbClr val="000066"/>
                </a:solidFill>
              </a:rPr>
              <a:t>Seyyar merdivenin tepesi dayandığı yerden </a:t>
            </a:r>
            <a:r>
              <a:rPr lang="tr-TR" sz="2400" b="1" dirty="0" smtClean="0">
                <a:solidFill>
                  <a:srgbClr val="000066"/>
                </a:solidFill>
              </a:rPr>
              <a:t>en az 1m </a:t>
            </a:r>
            <a:r>
              <a:rPr lang="tr-TR" sz="2400" dirty="0" smtClean="0">
                <a:solidFill>
                  <a:srgbClr val="000066"/>
                </a:solidFill>
              </a:rPr>
              <a:t>yukarıda olmalıdır.</a:t>
            </a:r>
          </a:p>
          <a:p>
            <a:pPr eaLnBrk="1" hangingPunct="1">
              <a:buFont typeface="Wingdings" pitchFamily="2" charset="2"/>
              <a:buNone/>
              <a:defRPr/>
            </a:pPr>
            <a:endParaRPr lang="tr-TR" sz="2000" i="1" dirty="0" smtClean="0">
              <a:solidFill>
                <a:srgbClr val="000066"/>
              </a:solidFill>
              <a:effectLst>
                <a:outerShdw blurRad="38100" dist="38100" dir="2700000" algn="tl">
                  <a:srgbClr val="C0C0C0"/>
                </a:outerShdw>
              </a:effectLst>
            </a:endParaRPr>
          </a:p>
        </p:txBody>
      </p:sp>
      <p:pic>
        <p:nvPicPr>
          <p:cNvPr id="64515" name="Picture 9" descr="TKtpAK37">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800" y="1014413"/>
            <a:ext cx="29813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gray">
          <a:xfrm>
            <a:off x="325172" y="463550"/>
            <a:ext cx="8429625"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1800" kern="1200" spc="16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cs typeface="Lucida Sans Unicode" pitchFamily="34" charset="0"/>
              </a:rPr>
              <a:t>Merdiven kullanımında dikkat edilmesi gereken hususlar</a:t>
            </a:r>
            <a:endParaRPr lang="en-GB" sz="1800" kern="1200"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cs typeface="Lucida Sans Unicode" pitchFamily="34" charset="0"/>
            </a:endParaRPr>
          </a:p>
        </p:txBody>
      </p:sp>
    </p:spTree>
    <p:extLst>
      <p:ext uri="{BB962C8B-B14F-4D97-AF65-F5344CB8AC3E}">
        <p14:creationId xmlns:p14="http://schemas.microsoft.com/office/powerpoint/2010/main" val="420150903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body" idx="1"/>
          </p:nvPr>
        </p:nvSpPr>
        <p:spPr>
          <a:xfrm>
            <a:off x="519113" y="1211263"/>
            <a:ext cx="8431212" cy="5214937"/>
          </a:xfrm>
        </p:spPr>
        <p:txBody>
          <a:bodyPr/>
          <a:lstStyle/>
          <a:p>
            <a:pPr eaLnBrk="1" hangingPunct="1">
              <a:buFont typeface="Wingdings" pitchFamily="2" charset="2"/>
              <a:buNone/>
              <a:defRPr/>
            </a:pPr>
            <a:r>
              <a:rPr lang="tr-TR" sz="2000" b="1" i="1" dirty="0" smtClean="0">
                <a:solidFill>
                  <a:srgbClr val="000066"/>
                </a:solidFill>
                <a:effectLst>
                  <a:outerShdw blurRad="38100" dist="38100" dir="2700000" algn="tl">
                    <a:srgbClr val="C0C0C0"/>
                  </a:outerShdw>
                </a:effectLst>
              </a:rPr>
              <a:t>Kişisel Koruyucu Sistemler:</a:t>
            </a:r>
          </a:p>
          <a:p>
            <a:pPr eaLnBrk="1" hangingPunct="1">
              <a:buFont typeface="Wingdings" pitchFamily="2" charset="2"/>
              <a:buNone/>
              <a:defRPr/>
            </a:pPr>
            <a:endParaRPr lang="tr-TR" sz="1600" dirty="0" smtClean="0">
              <a:solidFill>
                <a:srgbClr val="000066"/>
              </a:solidFill>
            </a:endParaRPr>
          </a:p>
          <a:p>
            <a:pPr marL="0" indent="0" eaLnBrk="1" hangingPunct="1">
              <a:spcBef>
                <a:spcPts val="600"/>
              </a:spcBef>
              <a:buFont typeface="Wingdings" pitchFamily="2" charset="2"/>
              <a:buNone/>
              <a:defRPr/>
            </a:pPr>
            <a:r>
              <a:rPr lang="tr-TR" sz="2000" dirty="0" smtClean="0">
                <a:solidFill>
                  <a:srgbClr val="000066"/>
                </a:solidFill>
              </a:rPr>
              <a:t>Kişisel koruma sistemleri, yalnız kullanıcının güvenliğini sağlayan, düşme halinde en az zararla kurtulmasını sağlamak üzere tasarlanmış kişisel koruyucu donanımlardan oluşur. Bu sistemler, çalışması esnasında kullanıcısıyla beraber hareket eder.</a:t>
            </a:r>
          </a:p>
          <a:p>
            <a:pPr eaLnBrk="1" hangingPunct="1">
              <a:buFont typeface="Wingdings" pitchFamily="2" charset="2"/>
              <a:buNone/>
              <a:defRPr/>
            </a:pPr>
            <a:endParaRPr lang="tr-TR" sz="1600" dirty="0" smtClean="0">
              <a:solidFill>
                <a:srgbClr val="000066"/>
              </a:solidFill>
            </a:endParaRPr>
          </a:p>
          <a:p>
            <a:pPr eaLnBrk="1" hangingPunct="1">
              <a:lnSpc>
                <a:spcPct val="150000"/>
              </a:lnSpc>
              <a:buFont typeface="Wingdings" pitchFamily="2" charset="2"/>
              <a:buNone/>
              <a:defRPr/>
            </a:pPr>
            <a:r>
              <a:rPr lang="tr-TR" sz="2400" b="1" dirty="0" smtClean="0">
                <a:solidFill>
                  <a:srgbClr val="000066"/>
                </a:solidFill>
              </a:rPr>
              <a:t>A- Çalışma Alanının Sınırlanması Sistemi</a:t>
            </a:r>
          </a:p>
          <a:p>
            <a:pPr eaLnBrk="1" hangingPunct="1">
              <a:lnSpc>
                <a:spcPct val="150000"/>
              </a:lnSpc>
              <a:buFont typeface="Wingdings" pitchFamily="2" charset="2"/>
              <a:buNone/>
              <a:defRPr/>
            </a:pPr>
            <a:r>
              <a:rPr lang="tr-TR" sz="2400" b="1" dirty="0" smtClean="0">
                <a:solidFill>
                  <a:srgbClr val="000066"/>
                </a:solidFill>
              </a:rPr>
              <a:t>B- Sabitlenerek Çalışma Sistemi</a:t>
            </a:r>
          </a:p>
          <a:p>
            <a:pPr eaLnBrk="1" hangingPunct="1">
              <a:lnSpc>
                <a:spcPct val="150000"/>
              </a:lnSpc>
              <a:buFont typeface="Wingdings" pitchFamily="2" charset="2"/>
              <a:buNone/>
              <a:defRPr/>
            </a:pPr>
            <a:r>
              <a:rPr lang="tr-TR" sz="2400" b="1" dirty="0" smtClean="0">
                <a:solidFill>
                  <a:srgbClr val="000066"/>
                </a:solidFill>
              </a:rPr>
              <a:t>C- İple Erişim Sistemi</a:t>
            </a:r>
          </a:p>
          <a:p>
            <a:pPr eaLnBrk="1" hangingPunct="1">
              <a:lnSpc>
                <a:spcPct val="150000"/>
              </a:lnSpc>
              <a:buFont typeface="Wingdings" pitchFamily="2" charset="2"/>
              <a:buNone/>
              <a:defRPr/>
            </a:pPr>
            <a:r>
              <a:rPr lang="tr-TR" sz="2400" b="1" dirty="0" smtClean="0">
                <a:solidFill>
                  <a:srgbClr val="000066"/>
                </a:solidFill>
              </a:rPr>
              <a:t>D- Düşme Durdurucu Sistemler</a:t>
            </a:r>
          </a:p>
          <a:p>
            <a:pPr eaLnBrk="1" hangingPunct="1">
              <a:buFont typeface="Wingdings" pitchFamily="2" charset="2"/>
              <a:buNone/>
              <a:defRPr/>
            </a:pPr>
            <a:endParaRPr lang="tr-TR" sz="1600" dirty="0" smtClean="0">
              <a:solidFill>
                <a:srgbClr val="000066"/>
              </a:solidFill>
            </a:endParaRPr>
          </a:p>
        </p:txBody>
      </p:sp>
      <p:sp>
        <p:nvSpPr>
          <p:cNvPr id="6" name="Rectangle 4"/>
          <p:cNvSpPr>
            <a:spLocks noGrp="1" noChangeArrowheads="1"/>
          </p:cNvSpPr>
          <p:nvPr>
            <p:ph type="title"/>
          </p:nvPr>
        </p:nvSpPr>
        <p:spPr>
          <a:xfrm>
            <a:off x="517525" y="425450"/>
            <a:ext cx="8763000" cy="563563"/>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ve Önleyici Aktif Sistemler</a:t>
            </a:r>
            <a:endParaRPr lang="en-US" dirty="0" smtClean="0">
              <a:solidFill>
                <a:srgbClr val="000066"/>
              </a:solidFill>
              <a:effectLst>
                <a:outerShdw blurRad="38100" dist="38100" dir="2700000" algn="tl">
                  <a:srgbClr val="C0C0C0"/>
                </a:outerShdw>
              </a:effectLst>
            </a:endParaRPr>
          </a:p>
        </p:txBody>
      </p:sp>
    </p:spTree>
    <p:extLst>
      <p:ext uri="{BB962C8B-B14F-4D97-AF65-F5344CB8AC3E}">
        <p14:creationId xmlns:p14="http://schemas.microsoft.com/office/powerpoint/2010/main" val="136260264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body" idx="1"/>
          </p:nvPr>
        </p:nvSpPr>
        <p:spPr>
          <a:xfrm>
            <a:off x="423864" y="1033463"/>
            <a:ext cx="4990348" cy="5456237"/>
          </a:xfrm>
        </p:spPr>
        <p:txBody>
          <a:bodyPr/>
          <a:lstStyle/>
          <a:p>
            <a:pPr marL="0" indent="0" algn="just" eaLnBrk="1" hangingPunct="1">
              <a:spcBef>
                <a:spcPts val="1200"/>
              </a:spcBef>
              <a:buFont typeface="Wingdings" pitchFamily="2" charset="2"/>
              <a:buNone/>
              <a:defRPr/>
            </a:pPr>
            <a:r>
              <a:rPr lang="tr-TR" sz="2000" b="1" i="1" dirty="0" smtClean="0">
                <a:solidFill>
                  <a:srgbClr val="002060"/>
                </a:solidFill>
                <a:ea typeface="+mj-ea"/>
                <a:cs typeface="+mj-cs"/>
              </a:rPr>
              <a:t>A- </a:t>
            </a:r>
            <a:r>
              <a:rPr lang="tr-TR" sz="2000" b="1" i="1" dirty="0">
                <a:solidFill>
                  <a:srgbClr val="002060"/>
                </a:solidFill>
                <a:ea typeface="+mj-ea"/>
                <a:cs typeface="+mj-cs"/>
              </a:rPr>
              <a:t>Çalışma Alanının Sınırlanması Sistemi</a:t>
            </a:r>
          </a:p>
          <a:p>
            <a:pPr marL="0" indent="0" algn="just" eaLnBrk="1" hangingPunct="1">
              <a:spcBef>
                <a:spcPts val="1200"/>
              </a:spcBef>
              <a:buFont typeface="Wingdings" pitchFamily="2" charset="2"/>
              <a:buNone/>
              <a:defRPr/>
            </a:pPr>
            <a:r>
              <a:rPr lang="tr-TR" sz="2000" dirty="0">
                <a:solidFill>
                  <a:srgbClr val="002060"/>
                </a:solidFill>
                <a:ea typeface="+mj-ea"/>
                <a:cs typeface="+mj-cs"/>
              </a:rPr>
              <a:t>Bu sistem, lanyard ve paraşüt tipi emniyet kemerinden oluşan </a:t>
            </a:r>
            <a:r>
              <a:rPr lang="tr-TR" sz="2000" dirty="0" smtClean="0">
                <a:solidFill>
                  <a:srgbClr val="002060"/>
                </a:solidFill>
                <a:ea typeface="+mj-ea"/>
                <a:cs typeface="+mj-cs"/>
              </a:rPr>
              <a:t>kişisel </a:t>
            </a:r>
            <a:r>
              <a:rPr lang="tr-TR" sz="2000" dirty="0">
                <a:solidFill>
                  <a:srgbClr val="002060"/>
                </a:solidFill>
                <a:ea typeface="+mj-ea"/>
                <a:cs typeface="+mj-cs"/>
              </a:rPr>
              <a:t>koruyucu donanıma dayalı, güvenli bir ankraj </a:t>
            </a:r>
            <a:r>
              <a:rPr lang="tr-TR" sz="2000" dirty="0" smtClean="0">
                <a:solidFill>
                  <a:srgbClr val="002060"/>
                </a:solidFill>
                <a:ea typeface="+mj-ea"/>
                <a:cs typeface="+mj-cs"/>
              </a:rPr>
              <a:t>noktasına sabitlenmiş</a:t>
            </a:r>
            <a:r>
              <a:rPr lang="tr-TR" sz="2000" dirty="0">
                <a:solidFill>
                  <a:srgbClr val="002060"/>
                </a:solidFill>
                <a:ea typeface="+mj-ea"/>
                <a:cs typeface="+mj-cs"/>
              </a:rPr>
              <a:t>, belirli bir uzunlukta ayarlanarak kişinin düşebileceği </a:t>
            </a:r>
            <a:r>
              <a:rPr lang="tr-TR" sz="2000" dirty="0" smtClean="0">
                <a:solidFill>
                  <a:srgbClr val="002060"/>
                </a:solidFill>
                <a:ea typeface="+mj-ea"/>
                <a:cs typeface="+mj-cs"/>
              </a:rPr>
              <a:t>bölgeye </a:t>
            </a:r>
            <a:r>
              <a:rPr lang="tr-TR" sz="2000" dirty="0">
                <a:solidFill>
                  <a:srgbClr val="002060"/>
                </a:solidFill>
                <a:ea typeface="+mj-ea"/>
                <a:cs typeface="+mj-cs"/>
              </a:rPr>
              <a:t>ulaşımını engelleyen bir düşüş önleyici sistemdir. </a:t>
            </a:r>
            <a:endParaRPr lang="tr-TR" sz="2000" dirty="0" smtClean="0">
              <a:solidFill>
                <a:srgbClr val="002060"/>
              </a:solidFill>
              <a:ea typeface="+mj-ea"/>
              <a:cs typeface="+mj-cs"/>
            </a:endParaRPr>
          </a:p>
          <a:p>
            <a:endParaRPr lang="tr-TR" sz="2000" dirty="0">
              <a:solidFill>
                <a:srgbClr val="002060"/>
              </a:solidFill>
            </a:endParaRPr>
          </a:p>
          <a:p>
            <a:pPr marL="0" indent="0">
              <a:buNone/>
            </a:pPr>
            <a:r>
              <a:rPr lang="tr-TR" sz="2000" dirty="0" smtClean="0">
                <a:solidFill>
                  <a:srgbClr val="002060"/>
                </a:solidFill>
              </a:rPr>
              <a:t>Kişisel </a:t>
            </a:r>
            <a:r>
              <a:rPr lang="tr-TR" sz="2000" dirty="0">
                <a:solidFill>
                  <a:srgbClr val="002060"/>
                </a:solidFill>
              </a:rPr>
              <a:t>düşmeyi durdurucu sistemin aksine bu sistem düşmeye meydan vermez. Sistemin </a:t>
            </a:r>
            <a:r>
              <a:rPr lang="tr-TR" sz="2000" dirty="0" err="1">
                <a:solidFill>
                  <a:srgbClr val="002060"/>
                </a:solidFill>
              </a:rPr>
              <a:t>ankrajı</a:t>
            </a:r>
            <a:r>
              <a:rPr lang="tr-TR" sz="2000" dirty="0">
                <a:solidFill>
                  <a:srgbClr val="002060"/>
                </a:solidFill>
              </a:rPr>
              <a:t> en az 13.3 </a:t>
            </a:r>
            <a:r>
              <a:rPr lang="tr-TR" sz="2000" dirty="0" err="1">
                <a:solidFill>
                  <a:srgbClr val="002060"/>
                </a:solidFill>
              </a:rPr>
              <a:t>kN</a:t>
            </a:r>
            <a:r>
              <a:rPr lang="tr-TR" sz="2000" dirty="0">
                <a:solidFill>
                  <a:srgbClr val="002060"/>
                </a:solidFill>
              </a:rPr>
              <a:t> desteklemelidir. Yoksa uzman bir kişinin gözetiminde tasarlanmalı, kurulmalı ve kullanılmalıdır. </a:t>
            </a:r>
          </a:p>
          <a:p>
            <a:pPr marL="0" indent="0" algn="just" eaLnBrk="1" hangingPunct="1">
              <a:spcBef>
                <a:spcPts val="1200"/>
              </a:spcBef>
              <a:buFont typeface="Wingdings" pitchFamily="2" charset="2"/>
              <a:buNone/>
              <a:defRPr/>
            </a:pPr>
            <a:endParaRPr lang="tr-TR" sz="2000" dirty="0">
              <a:solidFill>
                <a:srgbClr val="002060"/>
              </a:solidFill>
              <a:ea typeface="+mj-ea"/>
              <a:cs typeface="+mj-cs"/>
            </a:endParaRPr>
          </a:p>
        </p:txBody>
      </p:sp>
      <p:sp>
        <p:nvSpPr>
          <p:cNvPr id="6" name="Rectangle 4"/>
          <p:cNvSpPr>
            <a:spLocks noGrp="1" noChangeArrowheads="1"/>
          </p:cNvSpPr>
          <p:nvPr>
            <p:ph type="title"/>
          </p:nvPr>
        </p:nvSpPr>
        <p:spPr>
          <a:xfrm>
            <a:off x="381000" y="425450"/>
            <a:ext cx="8763000" cy="563563"/>
          </a:xfrm>
        </p:spPr>
        <p:txBody>
          <a:bodyPr/>
          <a:lstStyle/>
          <a:p>
            <a:pPr eaLnBrk="1" hangingPunct="1">
              <a:defRPr/>
            </a:pPr>
            <a:r>
              <a:rPr lang="tr-TR" dirty="0" smtClean="0">
                <a:solidFill>
                  <a:srgbClr val="000066"/>
                </a:solidFill>
                <a:effectLst>
                  <a:outerShdw blurRad="38100" dist="38100" dir="2700000" algn="tl">
                    <a:srgbClr val="C0C0C0"/>
                  </a:outerShdw>
                </a:effectLst>
              </a:rPr>
              <a:t>Düşmeyi Önleyici Aktif Sistemler</a:t>
            </a:r>
            <a:endParaRPr lang="en-US" dirty="0" smtClean="0">
              <a:solidFill>
                <a:srgbClr val="000066"/>
              </a:solidFill>
              <a:effectLst>
                <a:outerShdw blurRad="38100" dist="38100" dir="2700000" algn="tl">
                  <a:srgbClr val="C0C0C0"/>
                </a:outerShdw>
              </a:effectLst>
            </a:endParaRPr>
          </a:p>
        </p:txBody>
      </p:sp>
      <p:pic>
        <p:nvPicPr>
          <p:cNvPr id="131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664"/>
          <a:stretch/>
        </p:blipFill>
        <p:spPr bwMode="auto">
          <a:xfrm>
            <a:off x="5679510" y="1714628"/>
            <a:ext cx="3170758" cy="4235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677917" y="6101255"/>
            <a:ext cx="1655380" cy="369332"/>
          </a:xfrm>
          <a:prstGeom prst="rect">
            <a:avLst/>
          </a:prstGeom>
          <a:noFill/>
          <a:ln>
            <a:solidFill>
              <a:schemeClr val="tx1"/>
            </a:solidFill>
          </a:ln>
        </p:spPr>
        <p:txBody>
          <a:bodyPr wrap="square" rtlCol="0">
            <a:spAutoFit/>
          </a:bodyPr>
          <a:lstStyle/>
          <a:p>
            <a:r>
              <a:rPr lang="tr-TR" dirty="0" smtClean="0"/>
              <a:t>1 </a:t>
            </a:r>
            <a:r>
              <a:rPr lang="tr-TR" dirty="0" err="1" smtClean="0"/>
              <a:t>kN</a:t>
            </a:r>
            <a:r>
              <a:rPr lang="tr-TR" dirty="0" smtClean="0"/>
              <a:t> = 0,1 ton</a:t>
            </a:r>
            <a:endParaRPr lang="tr-TR" dirty="0"/>
          </a:p>
        </p:txBody>
      </p:sp>
    </p:spTree>
    <p:extLst>
      <p:ext uri="{BB962C8B-B14F-4D97-AF65-F5344CB8AC3E}">
        <p14:creationId xmlns:p14="http://schemas.microsoft.com/office/powerpoint/2010/main" val="17649478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body" idx="1"/>
          </p:nvPr>
        </p:nvSpPr>
        <p:spPr>
          <a:xfrm>
            <a:off x="371475" y="958850"/>
            <a:ext cx="6083300" cy="5214938"/>
          </a:xfrm>
        </p:spPr>
        <p:txBody>
          <a:bodyPr/>
          <a:lstStyle/>
          <a:p>
            <a:pPr marL="0" indent="0" eaLnBrk="1" hangingPunct="1">
              <a:spcBef>
                <a:spcPts val="600"/>
              </a:spcBef>
              <a:buFont typeface="Wingdings" pitchFamily="2" charset="2"/>
              <a:buNone/>
              <a:defRPr/>
            </a:pPr>
            <a:r>
              <a:rPr lang="tr-TR" sz="2000" b="1" dirty="0">
                <a:solidFill>
                  <a:srgbClr val="000066"/>
                </a:solidFill>
              </a:rPr>
              <a:t>Kişisel Koruyucu Sistemler:</a:t>
            </a:r>
          </a:p>
          <a:p>
            <a:pPr marL="0" indent="0" eaLnBrk="1" hangingPunct="1">
              <a:spcBef>
                <a:spcPts val="1200"/>
              </a:spcBef>
              <a:buFont typeface="Wingdings" pitchFamily="2" charset="2"/>
              <a:buNone/>
              <a:defRPr/>
            </a:pPr>
            <a:r>
              <a:rPr lang="tr-TR" b="1" i="1" dirty="0" smtClean="0">
                <a:solidFill>
                  <a:srgbClr val="000066"/>
                </a:solidFill>
              </a:rPr>
              <a:t>B- </a:t>
            </a:r>
            <a:r>
              <a:rPr lang="tr-TR" b="1" i="1" dirty="0">
                <a:solidFill>
                  <a:srgbClr val="000066"/>
                </a:solidFill>
              </a:rPr>
              <a:t>Sabitlenerek Çalışma </a:t>
            </a:r>
            <a:r>
              <a:rPr lang="tr-TR" b="1" i="1" dirty="0" smtClean="0">
                <a:solidFill>
                  <a:srgbClr val="000066"/>
                </a:solidFill>
              </a:rPr>
              <a:t>Sistemi</a:t>
            </a:r>
            <a:endParaRPr lang="tr-TR" b="1" i="1" dirty="0">
              <a:solidFill>
                <a:srgbClr val="000066"/>
              </a:solidFill>
            </a:endParaRPr>
          </a:p>
          <a:p>
            <a:pPr marL="0" indent="0" eaLnBrk="1" hangingPunct="1">
              <a:spcBef>
                <a:spcPts val="600"/>
              </a:spcBef>
              <a:buFont typeface="Wingdings" pitchFamily="2" charset="2"/>
              <a:buNone/>
              <a:defRPr/>
            </a:pPr>
            <a:r>
              <a:rPr lang="tr-TR" dirty="0" smtClean="0">
                <a:solidFill>
                  <a:srgbClr val="000066"/>
                </a:solidFill>
              </a:rPr>
              <a:t>Güvenilir </a:t>
            </a:r>
            <a:r>
              <a:rPr lang="tr-TR" dirty="0">
                <a:solidFill>
                  <a:srgbClr val="000066"/>
                </a:solidFill>
              </a:rPr>
              <a:t>bir ankraj noktasına bağlı emniyet kemeriyle </a:t>
            </a:r>
            <a:r>
              <a:rPr lang="tr-TR" dirty="0" smtClean="0">
                <a:solidFill>
                  <a:srgbClr val="000066"/>
                </a:solidFill>
              </a:rPr>
              <a:t>sağlanan </a:t>
            </a:r>
            <a:r>
              <a:rPr lang="tr-TR" dirty="0">
                <a:solidFill>
                  <a:srgbClr val="000066"/>
                </a:solidFill>
              </a:rPr>
              <a:t>kişisel düşüş koruyucu </a:t>
            </a:r>
            <a:r>
              <a:rPr lang="tr-TR" dirty="0" smtClean="0">
                <a:solidFill>
                  <a:srgbClr val="000066"/>
                </a:solidFill>
              </a:rPr>
              <a:t>bu </a:t>
            </a:r>
            <a:r>
              <a:rPr lang="tr-TR" dirty="0">
                <a:solidFill>
                  <a:srgbClr val="000066"/>
                </a:solidFill>
              </a:rPr>
              <a:t>sistemde </a:t>
            </a:r>
            <a:r>
              <a:rPr lang="tr-TR" dirty="0" smtClean="0">
                <a:solidFill>
                  <a:srgbClr val="000066"/>
                </a:solidFill>
              </a:rPr>
              <a:t>amaç, çalışanı, </a:t>
            </a:r>
            <a:r>
              <a:rPr lang="tr-TR" dirty="0">
                <a:solidFill>
                  <a:srgbClr val="000066"/>
                </a:solidFill>
              </a:rPr>
              <a:t>gergin veya düşüşü sönümlendirecek şekilde </a:t>
            </a:r>
            <a:r>
              <a:rPr lang="tr-TR" dirty="0" smtClean="0">
                <a:solidFill>
                  <a:srgbClr val="000066"/>
                </a:solidFill>
              </a:rPr>
              <a:t>desteklendiği </a:t>
            </a:r>
            <a:r>
              <a:rPr lang="tr-TR" dirty="0">
                <a:solidFill>
                  <a:srgbClr val="000066"/>
                </a:solidFill>
              </a:rPr>
              <a:t>konumda tutarak, iki elini de kullanabilmesini </a:t>
            </a:r>
            <a:r>
              <a:rPr lang="tr-TR" dirty="0" smtClean="0">
                <a:solidFill>
                  <a:srgbClr val="000066"/>
                </a:solidFill>
              </a:rPr>
              <a:t>sağlamaktır</a:t>
            </a:r>
            <a:r>
              <a:rPr lang="tr-TR" dirty="0">
                <a:solidFill>
                  <a:srgbClr val="000066"/>
                </a:solidFill>
              </a:rPr>
              <a:t>. </a:t>
            </a:r>
          </a:p>
          <a:p>
            <a:pPr marL="0" indent="0" eaLnBrk="1" hangingPunct="1">
              <a:spcBef>
                <a:spcPts val="600"/>
              </a:spcBef>
              <a:buFont typeface="Wingdings" pitchFamily="2" charset="2"/>
              <a:buNone/>
              <a:defRPr/>
            </a:pPr>
            <a:r>
              <a:rPr lang="tr-TR" dirty="0">
                <a:solidFill>
                  <a:srgbClr val="000066"/>
                </a:solidFill>
              </a:rPr>
              <a:t>Sistemde oluşabilecek bir hatanın oluşması riskine </a:t>
            </a:r>
            <a:r>
              <a:rPr lang="tr-TR" dirty="0" smtClean="0">
                <a:solidFill>
                  <a:srgbClr val="000066"/>
                </a:solidFill>
              </a:rPr>
              <a:t>karşılık</a:t>
            </a:r>
            <a:r>
              <a:rPr lang="tr-TR" dirty="0">
                <a:solidFill>
                  <a:srgbClr val="000066"/>
                </a:solidFill>
              </a:rPr>
              <a:t>, çalışanın düşüşünü engellemek veya sınırlandırmak için </a:t>
            </a:r>
            <a:r>
              <a:rPr lang="tr-TR" dirty="0" smtClean="0">
                <a:solidFill>
                  <a:srgbClr val="000066"/>
                </a:solidFill>
              </a:rPr>
              <a:t>ikinci </a:t>
            </a:r>
            <a:r>
              <a:rPr lang="tr-TR" dirty="0">
                <a:solidFill>
                  <a:srgbClr val="000066"/>
                </a:solidFill>
              </a:rPr>
              <a:t>bir güvenlik sistemiyle desteklenmesi gerekir.</a:t>
            </a:r>
          </a:p>
          <a:p>
            <a:pPr marL="0" indent="0" eaLnBrk="1" hangingPunct="1">
              <a:spcBef>
                <a:spcPts val="600"/>
              </a:spcBef>
              <a:buFont typeface="Wingdings" pitchFamily="2" charset="2"/>
              <a:buNone/>
              <a:defRPr/>
            </a:pPr>
            <a:r>
              <a:rPr lang="tr-TR" dirty="0">
                <a:solidFill>
                  <a:srgbClr val="000066"/>
                </a:solidFill>
              </a:rPr>
              <a:t>Bu sistemi oluşturan donanımlar:</a:t>
            </a:r>
          </a:p>
          <a:p>
            <a:pPr marL="0" indent="0" eaLnBrk="1" hangingPunct="1">
              <a:spcBef>
                <a:spcPts val="600"/>
              </a:spcBef>
              <a:buFontTx/>
              <a:buChar char="-"/>
              <a:defRPr/>
            </a:pPr>
            <a:r>
              <a:rPr lang="tr-TR" dirty="0" smtClean="0">
                <a:solidFill>
                  <a:srgbClr val="000066"/>
                </a:solidFill>
              </a:rPr>
              <a:t>Paraşüt </a:t>
            </a:r>
            <a:r>
              <a:rPr lang="tr-TR" dirty="0">
                <a:solidFill>
                  <a:srgbClr val="000066"/>
                </a:solidFill>
              </a:rPr>
              <a:t>tipi emniyet kemeri</a:t>
            </a:r>
          </a:p>
          <a:p>
            <a:pPr marL="0" indent="0" eaLnBrk="1" hangingPunct="1">
              <a:spcBef>
                <a:spcPts val="600"/>
              </a:spcBef>
              <a:buFontTx/>
              <a:buChar char="-"/>
              <a:defRPr/>
            </a:pPr>
            <a:r>
              <a:rPr lang="tr-TR" dirty="0">
                <a:solidFill>
                  <a:srgbClr val="000066"/>
                </a:solidFill>
              </a:rPr>
              <a:t>Zincir, halat veya kolon lanyard</a:t>
            </a:r>
          </a:p>
          <a:p>
            <a:pPr marL="0" indent="0" eaLnBrk="1" hangingPunct="1">
              <a:spcBef>
                <a:spcPts val="600"/>
              </a:spcBef>
              <a:buFontTx/>
              <a:buChar char="-"/>
              <a:defRPr/>
            </a:pPr>
            <a:r>
              <a:rPr lang="tr-TR" dirty="0">
                <a:solidFill>
                  <a:srgbClr val="000066"/>
                </a:solidFill>
              </a:rPr>
              <a:t>Karabina veya kanca</a:t>
            </a:r>
          </a:p>
          <a:p>
            <a:pPr marL="0" indent="0" eaLnBrk="1" hangingPunct="1">
              <a:spcBef>
                <a:spcPts val="600"/>
              </a:spcBef>
              <a:buFontTx/>
              <a:buChar char="-"/>
              <a:defRPr/>
            </a:pPr>
            <a:r>
              <a:rPr lang="tr-TR" dirty="0">
                <a:solidFill>
                  <a:srgbClr val="000066"/>
                </a:solidFill>
              </a:rPr>
              <a:t>Ankraj (bağlantı noktası)</a:t>
            </a:r>
          </a:p>
          <a:p>
            <a:pPr marL="0" indent="0" eaLnBrk="1" hangingPunct="1">
              <a:spcBef>
                <a:spcPts val="600"/>
              </a:spcBef>
              <a:buFontTx/>
              <a:buChar char="-"/>
              <a:defRPr/>
            </a:pPr>
            <a:r>
              <a:rPr lang="tr-TR" dirty="0">
                <a:solidFill>
                  <a:srgbClr val="000066"/>
                </a:solidFill>
              </a:rPr>
              <a:t>Diğer standart </a:t>
            </a:r>
            <a:r>
              <a:rPr lang="tr-TR" dirty="0" err="1">
                <a:solidFill>
                  <a:srgbClr val="000066"/>
                </a:solidFill>
              </a:rPr>
              <a:t>KKD’ler</a:t>
            </a:r>
            <a:r>
              <a:rPr lang="tr-TR" dirty="0">
                <a:solidFill>
                  <a:srgbClr val="000066"/>
                </a:solidFill>
              </a:rPr>
              <a:t>.</a:t>
            </a:r>
          </a:p>
          <a:p>
            <a:pPr eaLnBrk="1" hangingPunct="1">
              <a:buFont typeface="Wingdings" pitchFamily="2" charset="2"/>
              <a:buNone/>
              <a:defRPr/>
            </a:pPr>
            <a:endParaRPr lang="tr-TR" sz="2000" dirty="0" smtClean="0"/>
          </a:p>
          <a:p>
            <a:pPr eaLnBrk="1" hangingPunct="1">
              <a:buFont typeface="Wingdings" pitchFamily="2" charset="2"/>
              <a:buNone/>
              <a:defRPr/>
            </a:pPr>
            <a:endParaRPr lang="tr-TR" sz="2000" dirty="0" smtClean="0"/>
          </a:p>
        </p:txBody>
      </p:sp>
      <p:sp>
        <p:nvSpPr>
          <p:cNvPr id="586756" name="Rectangle 4"/>
          <p:cNvSpPr>
            <a:spLocks noGrp="1" noChangeArrowheads="1"/>
          </p:cNvSpPr>
          <p:nvPr>
            <p:ph type="title"/>
          </p:nvPr>
        </p:nvSpPr>
        <p:spPr>
          <a:xfrm>
            <a:off x="381000" y="384175"/>
            <a:ext cx="8763000" cy="563563"/>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ve Önleyici Aktif Sistemler</a:t>
            </a:r>
            <a:endParaRPr lang="en-US" dirty="0" smtClean="0">
              <a:solidFill>
                <a:srgbClr val="000066"/>
              </a:solidFill>
              <a:effectLst>
                <a:outerShdw blurRad="38100" dist="38100" dir="2700000" algn="tl">
                  <a:srgbClr val="C0C0C0"/>
                </a:outerShdw>
              </a:effectLst>
            </a:endParaRPr>
          </a:p>
        </p:txBody>
      </p:sp>
      <p:pic>
        <p:nvPicPr>
          <p:cNvPr id="706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075" y="819150"/>
            <a:ext cx="2511425"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18983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body" idx="1"/>
          </p:nvPr>
        </p:nvSpPr>
        <p:spPr>
          <a:xfrm>
            <a:off x="436563" y="1211263"/>
            <a:ext cx="8513762" cy="5214937"/>
          </a:xfrm>
        </p:spPr>
        <p:txBody>
          <a:bodyPr/>
          <a:lstStyle/>
          <a:p>
            <a:pPr eaLnBrk="1" hangingPunct="1">
              <a:buFont typeface="Wingdings" pitchFamily="2" charset="2"/>
              <a:buNone/>
              <a:defRPr/>
            </a:pPr>
            <a:r>
              <a:rPr lang="tr-TR" sz="2000" b="1" dirty="0" smtClean="0">
                <a:solidFill>
                  <a:srgbClr val="000066"/>
                </a:solidFill>
                <a:effectLst>
                  <a:outerShdw blurRad="38100" dist="38100" dir="2700000" algn="tl">
                    <a:srgbClr val="C0C0C0"/>
                  </a:outerShdw>
                </a:effectLst>
              </a:rPr>
              <a:t>Kişisel Koruyucu Sistemler:</a:t>
            </a:r>
          </a:p>
          <a:p>
            <a:pPr eaLnBrk="1" hangingPunct="1">
              <a:buFont typeface="Wingdings" pitchFamily="2" charset="2"/>
              <a:buNone/>
              <a:defRPr/>
            </a:pPr>
            <a:endParaRPr lang="tr-TR" sz="1600" b="1" i="1" dirty="0" smtClean="0">
              <a:solidFill>
                <a:srgbClr val="000066"/>
              </a:solidFill>
            </a:endParaRPr>
          </a:p>
          <a:p>
            <a:pPr eaLnBrk="1" hangingPunct="1">
              <a:buFont typeface="Wingdings" pitchFamily="2" charset="2"/>
              <a:buNone/>
              <a:defRPr/>
            </a:pPr>
            <a:r>
              <a:rPr lang="tr-TR" sz="2000" b="1" i="1" dirty="0" smtClean="0">
                <a:solidFill>
                  <a:srgbClr val="000066"/>
                </a:solidFill>
              </a:rPr>
              <a:t>C- İple Erişim Sistemi</a:t>
            </a:r>
          </a:p>
          <a:p>
            <a:pPr eaLnBrk="1" hangingPunct="1">
              <a:buFont typeface="Wingdings" pitchFamily="2" charset="2"/>
              <a:buNone/>
              <a:defRPr/>
            </a:pPr>
            <a:r>
              <a:rPr lang="tr-TR" sz="2000" dirty="0" smtClean="0">
                <a:solidFill>
                  <a:srgbClr val="000066"/>
                </a:solidFill>
              </a:rPr>
              <a:t> </a:t>
            </a:r>
          </a:p>
          <a:p>
            <a:pPr eaLnBrk="1" hangingPunct="1">
              <a:buFont typeface="Wingdings" pitchFamily="2" charset="2"/>
              <a:buNone/>
              <a:defRPr/>
            </a:pPr>
            <a:r>
              <a:rPr lang="tr-TR" sz="2000" dirty="0" smtClean="0">
                <a:solidFill>
                  <a:srgbClr val="000066"/>
                </a:solidFill>
              </a:rPr>
              <a:t>Bu sistemi oluşturan donanımlar ise:</a:t>
            </a:r>
          </a:p>
          <a:p>
            <a:pPr eaLnBrk="1" hangingPunct="1">
              <a:buFont typeface="Wingdings" pitchFamily="2" charset="2"/>
              <a:buNone/>
              <a:defRPr/>
            </a:pPr>
            <a:endParaRPr lang="tr-TR" sz="2000" dirty="0" smtClean="0">
              <a:solidFill>
                <a:srgbClr val="000066"/>
              </a:solidFill>
            </a:endParaRPr>
          </a:p>
          <a:p>
            <a:pPr eaLnBrk="1" hangingPunct="1">
              <a:buFontTx/>
              <a:buChar char="-"/>
              <a:defRPr/>
            </a:pPr>
            <a:r>
              <a:rPr lang="tr-TR" sz="2000" dirty="0" smtClean="0">
                <a:solidFill>
                  <a:srgbClr val="000066"/>
                </a:solidFill>
              </a:rPr>
              <a:t>Paraşüt tipi emniyet kemeri</a:t>
            </a:r>
          </a:p>
          <a:p>
            <a:pPr eaLnBrk="1" hangingPunct="1">
              <a:buFontTx/>
              <a:buChar char="-"/>
              <a:defRPr/>
            </a:pPr>
            <a:r>
              <a:rPr lang="tr-TR" sz="2000" dirty="0" smtClean="0">
                <a:solidFill>
                  <a:srgbClr val="000066"/>
                </a:solidFill>
              </a:rPr>
              <a:t>Statik halat</a:t>
            </a:r>
          </a:p>
          <a:p>
            <a:pPr eaLnBrk="1" hangingPunct="1">
              <a:buFontTx/>
              <a:buChar char="-"/>
              <a:defRPr/>
            </a:pPr>
            <a:r>
              <a:rPr lang="tr-TR" sz="2000" dirty="0" smtClean="0">
                <a:solidFill>
                  <a:srgbClr val="000066"/>
                </a:solidFill>
              </a:rPr>
              <a:t>Karabina ve kanca</a:t>
            </a:r>
          </a:p>
          <a:p>
            <a:pPr eaLnBrk="1" hangingPunct="1">
              <a:buFontTx/>
              <a:buChar char="-"/>
              <a:defRPr/>
            </a:pPr>
            <a:r>
              <a:rPr lang="tr-TR" sz="2000" dirty="0" smtClean="0">
                <a:solidFill>
                  <a:srgbClr val="000066"/>
                </a:solidFill>
              </a:rPr>
              <a:t>Mobil düşme koruyucu sistem</a:t>
            </a:r>
          </a:p>
          <a:p>
            <a:pPr eaLnBrk="1" hangingPunct="1">
              <a:buFontTx/>
              <a:buChar char="-"/>
              <a:defRPr/>
            </a:pPr>
            <a:r>
              <a:rPr lang="tr-TR" sz="2000" dirty="0" smtClean="0">
                <a:solidFill>
                  <a:srgbClr val="000066"/>
                </a:solidFill>
              </a:rPr>
              <a:t>Otomatik kilitlemeli iniş-çıkış aparatı</a:t>
            </a:r>
          </a:p>
          <a:p>
            <a:pPr eaLnBrk="1" hangingPunct="1">
              <a:buFontTx/>
              <a:buChar char="-"/>
              <a:defRPr/>
            </a:pPr>
            <a:r>
              <a:rPr lang="tr-TR" sz="2000" dirty="0" smtClean="0">
                <a:solidFill>
                  <a:srgbClr val="000066"/>
                </a:solidFill>
              </a:rPr>
              <a:t>Diğer standart </a:t>
            </a:r>
            <a:r>
              <a:rPr lang="tr-TR" sz="2000" dirty="0" err="1" smtClean="0">
                <a:solidFill>
                  <a:srgbClr val="000066"/>
                </a:solidFill>
              </a:rPr>
              <a:t>KKD’ler</a:t>
            </a:r>
            <a:r>
              <a:rPr lang="tr-TR" sz="2000" dirty="0" smtClean="0">
                <a:solidFill>
                  <a:srgbClr val="000066"/>
                </a:solidFill>
              </a:rPr>
              <a:t>.</a:t>
            </a:r>
          </a:p>
          <a:p>
            <a:pPr eaLnBrk="1" hangingPunct="1">
              <a:buFontTx/>
              <a:buNone/>
              <a:defRPr/>
            </a:pPr>
            <a:endParaRPr lang="tr-TR" sz="2000" dirty="0" smtClean="0">
              <a:solidFill>
                <a:srgbClr val="000066"/>
              </a:solidFill>
            </a:endParaRPr>
          </a:p>
          <a:p>
            <a:pPr eaLnBrk="1" hangingPunct="1">
              <a:buFontTx/>
              <a:buNone/>
              <a:defRPr/>
            </a:pPr>
            <a:endParaRPr lang="tr-TR" sz="2000" dirty="0" smtClean="0">
              <a:solidFill>
                <a:srgbClr val="000066"/>
              </a:solidFill>
            </a:endParaRPr>
          </a:p>
        </p:txBody>
      </p:sp>
      <p:sp>
        <p:nvSpPr>
          <p:cNvPr id="589828" name="Rectangle 4"/>
          <p:cNvSpPr>
            <a:spLocks noGrp="1" noChangeArrowheads="1"/>
          </p:cNvSpPr>
          <p:nvPr>
            <p:ph type="title"/>
          </p:nvPr>
        </p:nvSpPr>
        <p:spPr>
          <a:xfrm>
            <a:off x="381000" y="411163"/>
            <a:ext cx="8763000" cy="563562"/>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ve Önleyici Aktif Sistemler</a:t>
            </a:r>
            <a:endParaRPr lang="en-US" dirty="0" smtClean="0">
              <a:solidFill>
                <a:srgbClr val="000066"/>
              </a:solidFill>
              <a:effectLst>
                <a:outerShdw blurRad="38100" dist="38100" dir="2700000" algn="tl">
                  <a:srgbClr val="C0C0C0"/>
                </a:outerShdw>
              </a:effectLst>
            </a:endParaRPr>
          </a:p>
        </p:txBody>
      </p:sp>
      <p:pic>
        <p:nvPicPr>
          <p:cNvPr id="716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2425" y="1470025"/>
            <a:ext cx="320675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65209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body" idx="1"/>
          </p:nvPr>
        </p:nvSpPr>
        <p:spPr>
          <a:xfrm>
            <a:off x="408799" y="884675"/>
            <a:ext cx="4941413" cy="5438302"/>
          </a:xfrm>
        </p:spPr>
        <p:txBody>
          <a:bodyPr/>
          <a:lstStyle/>
          <a:p>
            <a:pPr algn="just" eaLnBrk="1" hangingPunct="1">
              <a:buFont typeface="Wingdings" pitchFamily="2" charset="2"/>
              <a:buNone/>
              <a:defRPr/>
            </a:pPr>
            <a:r>
              <a:rPr lang="tr-TR" sz="2000" b="1" dirty="0" smtClean="0">
                <a:solidFill>
                  <a:srgbClr val="000066"/>
                </a:solidFill>
                <a:effectLst>
                  <a:outerShdw blurRad="38100" dist="38100" dir="2700000" algn="tl">
                    <a:srgbClr val="C0C0C0"/>
                  </a:outerShdw>
                </a:effectLst>
              </a:rPr>
              <a:t>Kişisel Koruyucu Sistemler:</a:t>
            </a:r>
          </a:p>
          <a:p>
            <a:pPr algn="just" eaLnBrk="1" hangingPunct="1">
              <a:buFont typeface="Wingdings" pitchFamily="2" charset="2"/>
              <a:buNone/>
              <a:defRPr/>
            </a:pPr>
            <a:endParaRPr lang="tr-TR" sz="1600" b="1" i="1" dirty="0" smtClean="0">
              <a:solidFill>
                <a:srgbClr val="000066"/>
              </a:solidFill>
            </a:endParaRPr>
          </a:p>
          <a:p>
            <a:pPr algn="just" eaLnBrk="1" hangingPunct="1">
              <a:buFont typeface="Wingdings" pitchFamily="2" charset="2"/>
              <a:buNone/>
              <a:defRPr/>
            </a:pPr>
            <a:r>
              <a:rPr lang="tr-TR" sz="2000" b="1" i="1" dirty="0" smtClean="0">
                <a:solidFill>
                  <a:srgbClr val="000066"/>
                </a:solidFill>
              </a:rPr>
              <a:t>C- İple Erişim Sistemi</a:t>
            </a:r>
          </a:p>
          <a:p>
            <a:pPr marL="0" indent="0" algn="just" eaLnBrk="1" hangingPunct="1">
              <a:spcBef>
                <a:spcPts val="600"/>
              </a:spcBef>
              <a:buFont typeface="Wingdings" pitchFamily="2" charset="2"/>
              <a:buNone/>
              <a:defRPr/>
            </a:pPr>
            <a:r>
              <a:rPr lang="tr-TR" sz="2000" dirty="0" smtClean="0">
                <a:solidFill>
                  <a:srgbClr val="000066"/>
                </a:solidFill>
              </a:rPr>
              <a:t>Yükseklik ya da zor bir erişim söz konusu ise, bu sistem en basit çözüm yoludur. İple erişim, farklı ankraj noktalarından emniyeti alınan iki halat ve kişisel koruyucu donanımların kullanıldığı bir sistemdir. Halatlardan birisi çalışma, diğeri emniyet halatı olarak kullanılır. </a:t>
            </a:r>
          </a:p>
          <a:p>
            <a:pPr marL="0" indent="0" algn="just" eaLnBrk="1" hangingPunct="1">
              <a:spcBef>
                <a:spcPts val="1200"/>
              </a:spcBef>
              <a:buFont typeface="Wingdings" pitchFamily="2" charset="2"/>
              <a:buNone/>
              <a:defRPr/>
            </a:pPr>
            <a:r>
              <a:rPr lang="tr-TR" sz="2000" dirty="0" smtClean="0">
                <a:solidFill>
                  <a:srgbClr val="000066"/>
                </a:solidFill>
              </a:rPr>
              <a:t>Çalışan kişi </a:t>
            </a:r>
            <a:r>
              <a:rPr lang="tr-TR" sz="2000" b="1" dirty="0" smtClean="0">
                <a:solidFill>
                  <a:srgbClr val="000066"/>
                </a:solidFill>
              </a:rPr>
              <a:t>2 halata da farklı noktadan bağlanabileceği bir emniyet kemeri </a:t>
            </a:r>
            <a:r>
              <a:rPr lang="tr-TR" sz="2000" dirty="0" smtClean="0">
                <a:solidFill>
                  <a:srgbClr val="000066"/>
                </a:solidFill>
              </a:rPr>
              <a:t>kullanmalıdır. Çalışma halatı güvenli iniş ve çıkışı sağlamalı, gerektiğinde otomatik olarak kilitlenerek düşüş durdurucu donanımlarla beraber kullanılmalıdır. Güvenlik halatında ise, çalışana bağlı, onunla birlikte hareket eden bir mobil düşüş koruma sistemi bulunmalıdır.</a:t>
            </a:r>
          </a:p>
        </p:txBody>
      </p:sp>
      <p:sp>
        <p:nvSpPr>
          <p:cNvPr id="588804" name="Rectangle 4"/>
          <p:cNvSpPr>
            <a:spLocks noGrp="1" noChangeArrowheads="1"/>
          </p:cNvSpPr>
          <p:nvPr>
            <p:ph type="title"/>
          </p:nvPr>
        </p:nvSpPr>
        <p:spPr>
          <a:xfrm>
            <a:off x="361542" y="376238"/>
            <a:ext cx="6134508" cy="563562"/>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ve Önleyici Aktif Sistemler</a:t>
            </a:r>
            <a:endParaRPr lang="en-US" dirty="0" smtClean="0">
              <a:solidFill>
                <a:srgbClr val="000066"/>
              </a:solidFill>
              <a:effectLst>
                <a:outerShdw blurRad="38100" dist="38100" dir="2700000" algn="tl">
                  <a:srgbClr val="C0C0C0"/>
                </a:outerShdw>
              </a:effectLst>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004" y="2009774"/>
            <a:ext cx="3211313" cy="3590925"/>
          </a:xfrm>
          <a:prstGeom prst="rect">
            <a:avLst/>
          </a:prstGeom>
        </p:spPr>
      </p:pic>
    </p:spTree>
    <p:extLst>
      <p:ext uri="{BB962C8B-B14F-4D97-AF65-F5344CB8AC3E}">
        <p14:creationId xmlns:p14="http://schemas.microsoft.com/office/powerpoint/2010/main" val="260704498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273050" y="1136650"/>
            <a:ext cx="5199063" cy="5256213"/>
          </a:xfrm>
        </p:spPr>
        <p:txBody>
          <a:bodyPr/>
          <a:lstStyle/>
          <a:p>
            <a:pPr eaLnBrk="1" hangingPunct="1">
              <a:buFont typeface="Wingdings" pitchFamily="2" charset="2"/>
              <a:buNone/>
            </a:pPr>
            <a:r>
              <a:rPr lang="tr-TR" sz="2000" b="1" smtClean="0">
                <a:solidFill>
                  <a:srgbClr val="000066"/>
                </a:solidFill>
              </a:rPr>
              <a:t>Kişisel Koruyucu Sistemler:</a:t>
            </a:r>
          </a:p>
          <a:p>
            <a:pPr eaLnBrk="1" hangingPunct="1">
              <a:buFont typeface="Wingdings" pitchFamily="2" charset="2"/>
              <a:buNone/>
            </a:pPr>
            <a:endParaRPr lang="tr-TR" sz="1600" b="1" i="1" smtClean="0">
              <a:solidFill>
                <a:srgbClr val="000066"/>
              </a:solidFill>
            </a:endParaRPr>
          </a:p>
          <a:p>
            <a:pPr eaLnBrk="1" hangingPunct="1">
              <a:buFont typeface="Wingdings" pitchFamily="2" charset="2"/>
              <a:buNone/>
            </a:pPr>
            <a:r>
              <a:rPr lang="tr-TR" sz="2000" b="1" i="1" smtClean="0">
                <a:solidFill>
                  <a:srgbClr val="000066"/>
                </a:solidFill>
              </a:rPr>
              <a:t>D- Düşme Durdurucu Sistemler</a:t>
            </a:r>
          </a:p>
          <a:p>
            <a:pPr eaLnBrk="1" hangingPunct="1"/>
            <a:r>
              <a:rPr lang="tr-TR" sz="2000" smtClean="0">
                <a:solidFill>
                  <a:srgbClr val="000066"/>
                </a:solidFill>
              </a:rPr>
              <a:t>Bir düşüşü durdurmak için gerekli iç</a:t>
            </a:r>
          </a:p>
          <a:p>
            <a:pPr eaLnBrk="1" hangingPunct="1">
              <a:buFont typeface="Wingdings" pitchFamily="2" charset="2"/>
              <a:buNone/>
            </a:pPr>
            <a:r>
              <a:rPr lang="tr-TR" sz="2000" smtClean="0">
                <a:solidFill>
                  <a:srgbClr val="000066"/>
                </a:solidFill>
              </a:rPr>
              <a:t>yüksekliğin doğru hesaplanması gerekir.</a:t>
            </a:r>
          </a:p>
          <a:p>
            <a:pPr eaLnBrk="1" hangingPunct="1"/>
            <a:r>
              <a:rPr lang="tr-TR" sz="2000" smtClean="0">
                <a:solidFill>
                  <a:srgbClr val="000066"/>
                </a:solidFill>
              </a:rPr>
              <a:t>Yandaki şekilde bazı kriterler baz </a:t>
            </a:r>
          </a:p>
          <a:p>
            <a:pPr eaLnBrk="1" hangingPunct="1">
              <a:buFont typeface="Wingdings" pitchFamily="2" charset="2"/>
              <a:buNone/>
            </a:pPr>
            <a:r>
              <a:rPr lang="tr-TR" sz="2000" smtClean="0">
                <a:solidFill>
                  <a:srgbClr val="000066"/>
                </a:solidFill>
              </a:rPr>
              <a:t>alınarak yaklaşık bir hesaplama yapılmıştır.</a:t>
            </a:r>
          </a:p>
          <a:p>
            <a:pPr eaLnBrk="1" hangingPunct="1">
              <a:buFontTx/>
              <a:buNone/>
            </a:pPr>
            <a:r>
              <a:rPr lang="tr-TR" sz="2000" smtClean="0">
                <a:solidFill>
                  <a:srgbClr val="000066"/>
                </a:solidFill>
              </a:rPr>
              <a:t>Bu sistemi oluşturan donanımlar:</a:t>
            </a:r>
          </a:p>
          <a:p>
            <a:pPr eaLnBrk="1" hangingPunct="1">
              <a:buFontTx/>
              <a:buChar char="-"/>
            </a:pPr>
            <a:r>
              <a:rPr lang="tr-TR" sz="2000" smtClean="0">
                <a:solidFill>
                  <a:srgbClr val="000066"/>
                </a:solidFill>
              </a:rPr>
              <a:t>Paraşüt tipi emniyet kemeri</a:t>
            </a:r>
          </a:p>
          <a:p>
            <a:pPr eaLnBrk="1" hangingPunct="1">
              <a:buFontTx/>
              <a:buChar char="-"/>
            </a:pPr>
            <a:r>
              <a:rPr lang="tr-TR" sz="2000" smtClean="0">
                <a:solidFill>
                  <a:srgbClr val="000066"/>
                </a:solidFill>
              </a:rPr>
              <a:t>Lanyard</a:t>
            </a:r>
          </a:p>
          <a:p>
            <a:pPr eaLnBrk="1" hangingPunct="1">
              <a:buFontTx/>
              <a:buChar char="-"/>
            </a:pPr>
            <a:r>
              <a:rPr lang="tr-TR" sz="2000" smtClean="0">
                <a:solidFill>
                  <a:srgbClr val="000066"/>
                </a:solidFill>
              </a:rPr>
              <a:t>Şok emici</a:t>
            </a:r>
          </a:p>
          <a:p>
            <a:pPr eaLnBrk="1" hangingPunct="1">
              <a:buFontTx/>
              <a:buChar char="-"/>
            </a:pPr>
            <a:r>
              <a:rPr lang="tr-TR" sz="2000" smtClean="0">
                <a:solidFill>
                  <a:srgbClr val="000066"/>
                </a:solidFill>
              </a:rPr>
              <a:t>Karabina ve/veya kanca</a:t>
            </a:r>
          </a:p>
          <a:p>
            <a:pPr eaLnBrk="1" hangingPunct="1">
              <a:buFontTx/>
              <a:buChar char="-"/>
            </a:pPr>
            <a:r>
              <a:rPr lang="tr-TR" sz="2000" smtClean="0">
                <a:solidFill>
                  <a:srgbClr val="000066"/>
                </a:solidFill>
              </a:rPr>
              <a:t>Yatay ve/veya dikey hayat hatları</a:t>
            </a:r>
          </a:p>
          <a:p>
            <a:pPr eaLnBrk="1" hangingPunct="1">
              <a:buFontTx/>
              <a:buChar char="-"/>
            </a:pPr>
            <a:r>
              <a:rPr lang="tr-TR" sz="2000" smtClean="0">
                <a:solidFill>
                  <a:srgbClr val="000066"/>
                </a:solidFill>
              </a:rPr>
              <a:t>Diğer standart KKD’ler.</a:t>
            </a:r>
          </a:p>
          <a:p>
            <a:pPr eaLnBrk="1" hangingPunct="1"/>
            <a:endParaRPr lang="tr-TR" sz="2000" smtClean="0">
              <a:solidFill>
                <a:srgbClr val="000066"/>
              </a:solidFill>
            </a:endParaRPr>
          </a:p>
          <a:p>
            <a:pPr eaLnBrk="1" hangingPunct="1">
              <a:buFontTx/>
              <a:buNone/>
            </a:pPr>
            <a:endParaRPr lang="tr-TR" sz="2000" smtClean="0">
              <a:solidFill>
                <a:srgbClr val="000066"/>
              </a:solidFill>
            </a:endParaRPr>
          </a:p>
        </p:txBody>
      </p:sp>
      <p:sp>
        <p:nvSpPr>
          <p:cNvPr id="592900" name="Rectangle 4"/>
          <p:cNvSpPr>
            <a:spLocks noGrp="1" noChangeArrowheads="1"/>
          </p:cNvSpPr>
          <p:nvPr>
            <p:ph type="title"/>
          </p:nvPr>
        </p:nvSpPr>
        <p:spPr>
          <a:xfrm>
            <a:off x="217488" y="466725"/>
            <a:ext cx="8763000" cy="563563"/>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ve Önleyici </a:t>
            </a:r>
            <a:r>
              <a:rPr lang="tr-TR" dirty="0">
                <a:solidFill>
                  <a:srgbClr val="000066"/>
                </a:solidFill>
                <a:effectLst>
                  <a:outerShdw blurRad="38100" dist="38100" dir="2700000" algn="tl">
                    <a:srgbClr val="C0C0C0"/>
                  </a:outerShdw>
                </a:effectLst>
              </a:rPr>
              <a:t>Aktif Sistemler</a:t>
            </a:r>
            <a:endParaRPr lang="en-US" dirty="0" smtClean="0">
              <a:solidFill>
                <a:srgbClr val="000066"/>
              </a:solidFill>
              <a:effectLst>
                <a:outerShdw blurRad="38100" dist="38100" dir="2700000" algn="tl">
                  <a:srgbClr val="C0C0C0"/>
                </a:outerShdw>
              </a:effectLst>
            </a:endParaRPr>
          </a:p>
        </p:txBody>
      </p:sp>
      <p:pic>
        <p:nvPicPr>
          <p:cNvPr id="747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113" y="1352550"/>
            <a:ext cx="350837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757" name="Group 6"/>
          <p:cNvGrpSpPr>
            <a:grpSpLocks/>
          </p:cNvGrpSpPr>
          <p:nvPr/>
        </p:nvGrpSpPr>
        <p:grpSpPr bwMode="auto">
          <a:xfrm>
            <a:off x="5688013" y="1336675"/>
            <a:ext cx="3384550" cy="5005388"/>
            <a:chOff x="3583" y="842"/>
            <a:chExt cx="2132" cy="3153"/>
          </a:xfrm>
        </p:grpSpPr>
        <p:sp>
          <p:nvSpPr>
            <p:cNvPr id="74758" name="Rectangle 8"/>
            <p:cNvSpPr>
              <a:spLocks noChangeArrowheads="1"/>
            </p:cNvSpPr>
            <p:nvPr/>
          </p:nvSpPr>
          <p:spPr bwMode="auto">
            <a:xfrm>
              <a:off x="4762" y="1240"/>
              <a:ext cx="953" cy="237"/>
            </a:xfrm>
            <a:prstGeom prst="rect">
              <a:avLst/>
            </a:prstGeom>
            <a:solidFill>
              <a:schemeClr val="tx1"/>
            </a:solidFill>
            <a:ln w="9525" algn="ctr">
              <a:solidFill>
                <a:schemeClr val="tx1"/>
              </a:solidFill>
              <a:miter lim="800000"/>
              <a:headEnd/>
              <a:tailEnd/>
            </a:ln>
          </p:spPr>
          <p:txBody>
            <a:bodyPr anchor="ctr">
              <a:spAutoFit/>
            </a:bodyPr>
            <a:lstStyle/>
            <a:p>
              <a:pPr marL="342900" indent="-342900" algn="ctr">
                <a:buClr>
                  <a:srgbClr val="FF6600"/>
                </a:buClr>
                <a:buFont typeface="Wingdings" pitchFamily="2" charset="2"/>
                <a:buNone/>
              </a:pPr>
              <a:r>
                <a:rPr lang="tr-TR" sz="1200">
                  <a:solidFill>
                    <a:srgbClr val="FFFFCC"/>
                  </a:solidFill>
                </a:rPr>
                <a:t>Şok Emici</a:t>
              </a:r>
              <a:r>
                <a:rPr lang="tr-TR">
                  <a:solidFill>
                    <a:srgbClr val="FFFFCC"/>
                  </a:solidFill>
                </a:rPr>
                <a:t> </a:t>
              </a:r>
              <a:r>
                <a:rPr lang="tr-TR" sz="1200">
                  <a:solidFill>
                    <a:srgbClr val="FFFFCC"/>
                  </a:solidFill>
                </a:rPr>
                <a:t>1,80m</a:t>
              </a:r>
            </a:p>
          </p:txBody>
        </p:sp>
        <p:sp>
          <p:nvSpPr>
            <p:cNvPr id="74759" name="Rectangle 11"/>
            <p:cNvSpPr>
              <a:spLocks noChangeArrowheads="1"/>
            </p:cNvSpPr>
            <p:nvPr/>
          </p:nvSpPr>
          <p:spPr bwMode="auto">
            <a:xfrm>
              <a:off x="4762" y="2899"/>
              <a:ext cx="831" cy="409"/>
            </a:xfrm>
            <a:prstGeom prst="rect">
              <a:avLst/>
            </a:prstGeom>
            <a:solidFill>
              <a:schemeClr val="tx1"/>
            </a:solidFill>
            <a:ln w="9525" algn="ctr">
              <a:solidFill>
                <a:schemeClr val="tx1"/>
              </a:solidFill>
              <a:miter lim="800000"/>
              <a:headEnd/>
              <a:tailEnd/>
            </a:ln>
          </p:spPr>
          <p:txBody>
            <a:bodyPr anchor="ctr">
              <a:spAutoFit/>
            </a:bodyPr>
            <a:lstStyle/>
            <a:p>
              <a:pPr marL="342900" indent="-342900" algn="ctr">
                <a:buClr>
                  <a:srgbClr val="FF6600"/>
                </a:buClr>
                <a:buFont typeface="Wingdings" pitchFamily="2" charset="2"/>
                <a:buNone/>
              </a:pPr>
              <a:r>
                <a:rPr lang="tr-TR" sz="1200">
                  <a:solidFill>
                    <a:srgbClr val="FFFFCC"/>
                  </a:solidFill>
                </a:rPr>
                <a:t>Güvenlik mesafesi 1m</a:t>
              </a:r>
            </a:p>
          </p:txBody>
        </p:sp>
        <p:sp>
          <p:nvSpPr>
            <p:cNvPr id="74760" name="Rectangle 16"/>
            <p:cNvSpPr>
              <a:spLocks noChangeArrowheads="1"/>
            </p:cNvSpPr>
            <p:nvPr/>
          </p:nvSpPr>
          <p:spPr bwMode="auto">
            <a:xfrm>
              <a:off x="4762" y="2127"/>
              <a:ext cx="953" cy="294"/>
            </a:xfrm>
            <a:prstGeom prst="rect">
              <a:avLst/>
            </a:prstGeom>
            <a:solidFill>
              <a:schemeClr val="tx1"/>
            </a:solidFill>
            <a:ln w="9525" algn="ctr">
              <a:solidFill>
                <a:schemeClr val="tx1"/>
              </a:solidFill>
              <a:miter lim="800000"/>
              <a:headEnd/>
              <a:tailEnd/>
            </a:ln>
          </p:spPr>
          <p:txBody>
            <a:bodyPr anchor="ctr">
              <a:spAutoFit/>
            </a:bodyPr>
            <a:lstStyle/>
            <a:p>
              <a:pPr marL="342900" indent="-342900" algn="ctr">
                <a:buClr>
                  <a:srgbClr val="FF6600"/>
                </a:buClr>
                <a:buFont typeface="Wingdings" pitchFamily="2" charset="2"/>
                <a:buNone/>
              </a:pPr>
              <a:r>
                <a:rPr lang="tr-TR" sz="1200">
                  <a:solidFill>
                    <a:srgbClr val="FFFFCC"/>
                  </a:solidFill>
                </a:rPr>
                <a:t>Personelin boyu 1,80m</a:t>
              </a:r>
            </a:p>
          </p:txBody>
        </p:sp>
        <p:sp>
          <p:nvSpPr>
            <p:cNvPr id="74761" name="Rectangle 17"/>
            <p:cNvSpPr>
              <a:spLocks noChangeArrowheads="1"/>
            </p:cNvSpPr>
            <p:nvPr/>
          </p:nvSpPr>
          <p:spPr bwMode="auto">
            <a:xfrm>
              <a:off x="4749" y="2608"/>
              <a:ext cx="861" cy="179"/>
            </a:xfrm>
            <a:prstGeom prst="rect">
              <a:avLst/>
            </a:prstGeom>
            <a:solidFill>
              <a:schemeClr val="tx1"/>
            </a:solidFill>
            <a:ln w="9525" algn="ctr">
              <a:solidFill>
                <a:schemeClr val="tx1"/>
              </a:solidFill>
              <a:miter lim="800000"/>
              <a:headEnd/>
              <a:tailEnd/>
            </a:ln>
          </p:spPr>
          <p:txBody>
            <a:bodyPr wrap="none" anchor="ctr">
              <a:spAutoFit/>
            </a:bodyPr>
            <a:lstStyle/>
            <a:p>
              <a:pPr marL="342900" indent="-342900" algn="ctr">
                <a:buClr>
                  <a:srgbClr val="FF6600"/>
                </a:buClr>
                <a:buFont typeface="Wingdings" pitchFamily="2" charset="2"/>
                <a:buNone/>
              </a:pPr>
              <a:r>
                <a:rPr lang="tr-TR" sz="1200">
                  <a:solidFill>
                    <a:srgbClr val="FFFFCC"/>
                  </a:solidFill>
                </a:rPr>
                <a:t>Lanyard boyu 1m</a:t>
              </a:r>
            </a:p>
          </p:txBody>
        </p:sp>
        <p:sp>
          <p:nvSpPr>
            <p:cNvPr id="74762" name="Rectangle 18"/>
            <p:cNvSpPr>
              <a:spLocks noChangeArrowheads="1"/>
            </p:cNvSpPr>
            <p:nvPr/>
          </p:nvSpPr>
          <p:spPr bwMode="auto">
            <a:xfrm>
              <a:off x="3583" y="3758"/>
              <a:ext cx="1996" cy="237"/>
            </a:xfrm>
            <a:prstGeom prst="rect">
              <a:avLst/>
            </a:prstGeom>
            <a:solidFill>
              <a:schemeClr val="tx1"/>
            </a:solidFill>
            <a:ln w="9525" algn="ctr">
              <a:solidFill>
                <a:schemeClr val="tx1"/>
              </a:solidFill>
              <a:miter lim="800000"/>
              <a:headEnd/>
              <a:tailEnd/>
            </a:ln>
          </p:spPr>
          <p:txBody>
            <a:bodyPr anchor="ctr">
              <a:spAutoFit/>
            </a:bodyPr>
            <a:lstStyle/>
            <a:p>
              <a:pPr marL="342900" indent="-342900" algn="ctr">
                <a:buClr>
                  <a:srgbClr val="FF6600"/>
                </a:buClr>
                <a:buFont typeface="Wingdings" pitchFamily="2" charset="2"/>
                <a:buNone/>
              </a:pPr>
              <a:r>
                <a:rPr lang="tr-TR">
                  <a:solidFill>
                    <a:srgbClr val="FFFFCC"/>
                  </a:solidFill>
                </a:rPr>
                <a:t>ToplamYükseklik: 5,60 m</a:t>
              </a:r>
            </a:p>
          </p:txBody>
        </p:sp>
        <p:sp>
          <p:nvSpPr>
            <p:cNvPr id="74763" name="Rectangle 22"/>
            <p:cNvSpPr>
              <a:spLocks noChangeArrowheads="1"/>
            </p:cNvSpPr>
            <p:nvPr/>
          </p:nvSpPr>
          <p:spPr bwMode="auto">
            <a:xfrm>
              <a:off x="4808" y="842"/>
              <a:ext cx="560" cy="173"/>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42900" indent="-342900" algn="ctr">
                <a:buClr>
                  <a:srgbClr val="FF6600"/>
                </a:buClr>
                <a:buFont typeface="Wingdings" pitchFamily="2" charset="2"/>
                <a:buNone/>
              </a:pPr>
              <a:r>
                <a:rPr lang="tr-TR" sz="1200">
                  <a:solidFill>
                    <a:srgbClr val="FFFFCC"/>
                  </a:solidFill>
                </a:rPr>
                <a:t>D Ring</a:t>
              </a:r>
            </a:p>
          </p:txBody>
        </p:sp>
        <p:sp>
          <p:nvSpPr>
            <p:cNvPr id="74764" name="Rectangle 23"/>
            <p:cNvSpPr>
              <a:spLocks noChangeArrowheads="1"/>
            </p:cNvSpPr>
            <p:nvPr/>
          </p:nvSpPr>
          <p:spPr bwMode="auto">
            <a:xfrm>
              <a:off x="4762" y="1041"/>
              <a:ext cx="772" cy="233"/>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42900" indent="-342900" algn="ctr">
                <a:buClr>
                  <a:srgbClr val="FF6600"/>
                </a:buClr>
                <a:buFont typeface="Wingdings" pitchFamily="2" charset="2"/>
                <a:buNone/>
              </a:pPr>
              <a:endParaRPr lang="tr-TR"/>
            </a:p>
          </p:txBody>
        </p:sp>
      </p:grpSp>
    </p:spTree>
    <p:extLst>
      <p:ext uri="{BB962C8B-B14F-4D97-AF65-F5344CB8AC3E}">
        <p14:creationId xmlns:p14="http://schemas.microsoft.com/office/powerpoint/2010/main" val="42081961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42900" y="2139565"/>
            <a:ext cx="5156200" cy="323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6176" bIns="76176" anchor="ctr">
            <a:spAutoFit/>
          </a:bodyPr>
          <a:lstStyle/>
          <a:p>
            <a:pPr marL="342900" indent="-342900" algn="just">
              <a:buFont typeface="Wingdings" pitchFamily="2" charset="2"/>
              <a:buChar char="§"/>
            </a:pPr>
            <a:r>
              <a:rPr lang="tr-TR" sz="2000" dirty="0">
                <a:solidFill>
                  <a:srgbClr val="000066"/>
                </a:solidFill>
                <a:latin typeface="Calibri" pitchFamily="34" charset="0"/>
              </a:rPr>
              <a:t> Ülkeden ülkeye farklılık gösteren yükseklik kavramı </a:t>
            </a:r>
            <a:r>
              <a:rPr lang="tr-TR" sz="2000" b="1" dirty="0">
                <a:solidFill>
                  <a:srgbClr val="000066"/>
                </a:solidFill>
                <a:latin typeface="Calibri" pitchFamily="34" charset="0"/>
              </a:rPr>
              <a:t>Avrupa’da 1,8 </a:t>
            </a:r>
            <a:r>
              <a:rPr lang="tr-TR" sz="2000" b="1" dirty="0" err="1">
                <a:solidFill>
                  <a:srgbClr val="000066"/>
                </a:solidFill>
                <a:latin typeface="Calibri" pitchFamily="34" charset="0"/>
              </a:rPr>
              <a:t>mt</a:t>
            </a:r>
            <a:r>
              <a:rPr lang="tr-TR" sz="2000" b="1" dirty="0">
                <a:solidFill>
                  <a:srgbClr val="000066"/>
                </a:solidFill>
                <a:latin typeface="Calibri" pitchFamily="34" charset="0"/>
              </a:rPr>
              <a:t>. </a:t>
            </a:r>
            <a:r>
              <a:rPr lang="tr-TR" sz="2000" dirty="0">
                <a:solidFill>
                  <a:srgbClr val="000066"/>
                </a:solidFill>
                <a:latin typeface="Calibri" pitchFamily="34" charset="0"/>
              </a:rPr>
              <a:t>, </a:t>
            </a:r>
            <a:r>
              <a:rPr lang="tr-TR" sz="2000" b="1" dirty="0">
                <a:solidFill>
                  <a:srgbClr val="000066"/>
                </a:solidFill>
                <a:latin typeface="Calibri" pitchFamily="34" charset="0"/>
              </a:rPr>
              <a:t>Amerika’da 1,2 m</a:t>
            </a:r>
            <a:r>
              <a:rPr lang="tr-TR" sz="2000" dirty="0">
                <a:solidFill>
                  <a:srgbClr val="000066"/>
                </a:solidFill>
                <a:latin typeface="Calibri" pitchFamily="34" charset="0"/>
              </a:rPr>
              <a:t> olarak belirlenmiştir. </a:t>
            </a:r>
            <a:endParaRPr lang="tr-TR" sz="2000" dirty="0" smtClean="0">
              <a:solidFill>
                <a:srgbClr val="000066"/>
              </a:solidFill>
              <a:latin typeface="Calibri" pitchFamily="34" charset="0"/>
              <a:sym typeface="Wingdings" pitchFamily="2" charset="2"/>
            </a:endParaRPr>
          </a:p>
          <a:p>
            <a:pPr marL="342900" indent="-342900" algn="just">
              <a:buFont typeface="Wingdings" pitchFamily="2" charset="2"/>
              <a:buChar char="§"/>
            </a:pPr>
            <a:endParaRPr lang="tr-TR" sz="2000" dirty="0">
              <a:solidFill>
                <a:srgbClr val="000066"/>
              </a:solidFill>
              <a:latin typeface="Calibri" pitchFamily="34" charset="0"/>
              <a:sym typeface="Wingdings" pitchFamily="2" charset="2"/>
            </a:endParaRPr>
          </a:p>
          <a:p>
            <a:pPr marL="342900" indent="-342900" algn="just">
              <a:buFont typeface="Wingdings" pitchFamily="2" charset="2"/>
              <a:buChar char="§"/>
            </a:pPr>
            <a:r>
              <a:rPr lang="tr-TR" sz="2000" dirty="0" smtClean="0">
                <a:solidFill>
                  <a:srgbClr val="000066"/>
                </a:solidFill>
                <a:latin typeface="Calibri" pitchFamily="34" charset="0"/>
              </a:rPr>
              <a:t>Ülkemizde </a:t>
            </a:r>
            <a:r>
              <a:rPr lang="tr-TR" sz="2000" dirty="0">
                <a:solidFill>
                  <a:srgbClr val="000066"/>
                </a:solidFill>
                <a:latin typeface="Calibri" pitchFamily="34" charset="0"/>
              </a:rPr>
              <a:t>İşçi Sağlığı ve İş Güvenliği Tüzüğünün 521. maddesine göre 4 m’den, Yapı İşlerinde İşçi Sağlığı ve İş Güvenliği Tüzüğünün 13. maddesine göre </a:t>
            </a:r>
            <a:r>
              <a:rPr lang="tr-TR" sz="2000" b="1" dirty="0" smtClean="0">
                <a:solidFill>
                  <a:srgbClr val="000066"/>
                </a:solidFill>
                <a:latin typeface="Calibri" pitchFamily="34" charset="0"/>
              </a:rPr>
              <a:t>3m</a:t>
            </a:r>
            <a:r>
              <a:rPr lang="tr-TR" sz="2000" dirty="0" smtClean="0">
                <a:solidFill>
                  <a:srgbClr val="000066"/>
                </a:solidFill>
                <a:latin typeface="Calibri" pitchFamily="34" charset="0"/>
              </a:rPr>
              <a:t>’den </a:t>
            </a:r>
            <a:r>
              <a:rPr lang="tr-TR" sz="2000" dirty="0">
                <a:solidFill>
                  <a:srgbClr val="000066"/>
                </a:solidFill>
                <a:latin typeface="Calibri" pitchFamily="34" charset="0"/>
              </a:rPr>
              <a:t>yüksekte çalışanlara emniyet kemeri verileceği belirtilmiştir</a:t>
            </a:r>
            <a:r>
              <a:rPr lang="tr-TR" sz="2000" dirty="0" smtClean="0">
                <a:solidFill>
                  <a:srgbClr val="000066"/>
                </a:solidFill>
                <a:latin typeface="Calibri" pitchFamily="34" charset="0"/>
              </a:rPr>
              <a:t>.</a:t>
            </a:r>
            <a:r>
              <a:rPr lang="tr-TR" dirty="0">
                <a:solidFill>
                  <a:srgbClr val="000066"/>
                </a:solidFill>
                <a:latin typeface="Calibri" pitchFamily="34" charset="0"/>
              </a:rPr>
              <a:t>	  	</a:t>
            </a:r>
          </a:p>
        </p:txBody>
      </p:sp>
      <p:sp>
        <p:nvSpPr>
          <p:cNvPr id="16387" name="Rectangle 3"/>
          <p:cNvSpPr>
            <a:spLocks noChangeArrowheads="1"/>
          </p:cNvSpPr>
          <p:nvPr/>
        </p:nvSpPr>
        <p:spPr bwMode="auto">
          <a:xfrm>
            <a:off x="827088" y="1628775"/>
            <a:ext cx="61928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tr-TR"/>
          </a:p>
        </p:txBody>
      </p:sp>
      <p:sp>
        <p:nvSpPr>
          <p:cNvPr id="10244" name="Rectangle 4"/>
          <p:cNvSpPr>
            <a:spLocks noChangeArrowheads="1"/>
          </p:cNvSpPr>
          <p:nvPr/>
        </p:nvSpPr>
        <p:spPr bwMode="auto">
          <a:xfrm>
            <a:off x="621506" y="950913"/>
            <a:ext cx="4598988" cy="425450"/>
          </a:xfrm>
          <a:prstGeom prst="rect">
            <a:avLst/>
          </a:prstGeom>
          <a:noFill/>
          <a:ln w="9525">
            <a:noFill/>
            <a:miter lim="800000"/>
            <a:headEnd/>
            <a:tailEnd/>
          </a:ln>
        </p:spPr>
        <p:txBody>
          <a:bodyPr lIns="0" rIns="0"/>
          <a:lstStyle/>
          <a:p>
            <a:pPr marL="342900" indent="-342900">
              <a:lnSpc>
                <a:spcPct val="90000"/>
              </a:lnSpc>
              <a:buClr>
                <a:srgbClr val="FF6600"/>
              </a:buClr>
              <a:buFont typeface="Wingdings" pitchFamily="2" charset="2"/>
              <a:buNone/>
              <a:defRPr/>
            </a:pPr>
            <a:r>
              <a:rPr lang="tr-TR" sz="2400" b="1" dirty="0">
                <a:solidFill>
                  <a:srgbClr val="000066"/>
                </a:solidFill>
                <a:latin typeface="+mj-lt"/>
                <a:ea typeface="+mj-ea"/>
                <a:cs typeface="+mj-cs"/>
              </a:rPr>
              <a:t>Yüksekte Çalışma Standartları</a:t>
            </a:r>
            <a:endParaRPr lang="en-GB" sz="2400" b="1" dirty="0">
              <a:solidFill>
                <a:srgbClr val="000066"/>
              </a:solidFill>
              <a:latin typeface="+mj-lt"/>
              <a:ea typeface="+mj-ea"/>
              <a:cs typeface="+mj-cs"/>
            </a:endParaRPr>
          </a:p>
        </p:txBody>
      </p:sp>
      <p:pic>
        <p:nvPicPr>
          <p:cNvPr id="16389" name="Picture 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563" y="1316038"/>
            <a:ext cx="29606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03794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40" y="1001743"/>
            <a:ext cx="244943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557541" y="601633"/>
            <a:ext cx="76368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tr-TR" sz="2000" b="1" dirty="0">
                <a:solidFill>
                  <a:srgbClr val="000066"/>
                </a:solidFill>
                <a:latin typeface="Calibri" pitchFamily="34" charset="0"/>
              </a:rPr>
              <a:t>Yüksekte Çalışırken Kullanılan Koruyucu </a:t>
            </a:r>
            <a:r>
              <a:rPr lang="tr-TR" sz="2000" b="1" dirty="0" smtClean="0">
                <a:solidFill>
                  <a:srgbClr val="000066"/>
                </a:solidFill>
                <a:latin typeface="Calibri" pitchFamily="34" charset="0"/>
              </a:rPr>
              <a:t>Donanımların EN Standartları </a:t>
            </a:r>
            <a:endParaRPr lang="tr-TR" sz="2000" b="1" dirty="0">
              <a:solidFill>
                <a:srgbClr val="000066"/>
              </a:solidFill>
              <a:latin typeface="Calibri" pitchFamily="34" charset="0"/>
            </a:endParaRPr>
          </a:p>
        </p:txBody>
      </p:sp>
      <p:sp>
        <p:nvSpPr>
          <p:cNvPr id="18436" name="Rectangle 4"/>
          <p:cNvSpPr>
            <a:spLocks noChangeArrowheads="1"/>
          </p:cNvSpPr>
          <p:nvPr/>
        </p:nvSpPr>
        <p:spPr bwMode="auto">
          <a:xfrm>
            <a:off x="3831023" y="1092745"/>
            <a:ext cx="4997670" cy="4772025"/>
          </a:xfrm>
          <a:prstGeom prst="rect">
            <a:avLst/>
          </a:prstGeom>
          <a:noFill/>
          <a:ln>
            <a:noFill/>
          </a:ln>
          <a:extLst/>
        </p:spPr>
        <p:txBody>
          <a:bodyPr wrap="square" lIns="80105" tIns="40053" rIns="80105" bIns="40053">
            <a:spAutoFit/>
          </a:bodyPr>
          <a:lstStyle/>
          <a:p>
            <a:pPr>
              <a:lnSpc>
                <a:spcPct val="80000"/>
              </a:lnSpc>
              <a:spcBef>
                <a:spcPct val="50000"/>
              </a:spcBef>
              <a:defRPr/>
            </a:pPr>
            <a:r>
              <a:rPr lang="tr-TR" sz="1300" b="1" dirty="0">
                <a:solidFill>
                  <a:srgbClr val="000066"/>
                </a:solidFill>
                <a:latin typeface="+mn-lt"/>
                <a:cs typeface="Arial" charset="0"/>
              </a:rPr>
              <a:t>EN 341	Yüksekten Güvenli İndiren Sistemler/Aparatlar</a:t>
            </a:r>
          </a:p>
          <a:p>
            <a:pPr>
              <a:lnSpc>
                <a:spcPct val="80000"/>
              </a:lnSpc>
              <a:spcBef>
                <a:spcPct val="50000"/>
              </a:spcBef>
              <a:defRPr/>
            </a:pPr>
            <a:r>
              <a:rPr lang="tr-TR" sz="1300" b="1" dirty="0">
                <a:solidFill>
                  <a:srgbClr val="000066"/>
                </a:solidFill>
                <a:latin typeface="+mn-lt"/>
                <a:cs typeface="Arial" charset="0"/>
              </a:rPr>
              <a:t>EN 353-1	Düşmeyi Önleyen/Frenleme Sistemi  (Dikey Hat Üzerinde)</a:t>
            </a:r>
          </a:p>
          <a:p>
            <a:pPr>
              <a:defRPr/>
            </a:pPr>
            <a:r>
              <a:rPr lang="tr-TR" sz="1300" b="1" dirty="0">
                <a:solidFill>
                  <a:srgbClr val="000066"/>
                </a:solidFill>
                <a:latin typeface="+mn-lt"/>
                <a:cs typeface="Arial" charset="0"/>
              </a:rPr>
              <a:t>EN 353-2 	Düşmeyi Önleyen/Frenleme Sistemi (Esnek Elastik Hat 	Üzerinde)</a:t>
            </a:r>
          </a:p>
          <a:p>
            <a:pPr>
              <a:lnSpc>
                <a:spcPct val="80000"/>
              </a:lnSpc>
              <a:spcBef>
                <a:spcPct val="50000"/>
              </a:spcBef>
              <a:defRPr/>
            </a:pPr>
            <a:r>
              <a:rPr lang="tr-TR" sz="1300" b="1" dirty="0">
                <a:solidFill>
                  <a:srgbClr val="000066"/>
                </a:solidFill>
                <a:latin typeface="+mn-lt"/>
                <a:cs typeface="Arial" charset="0"/>
              </a:rPr>
              <a:t>EN 354	Emniyet Halatları (Lanyard)</a:t>
            </a:r>
          </a:p>
          <a:p>
            <a:pPr>
              <a:lnSpc>
                <a:spcPct val="80000"/>
              </a:lnSpc>
              <a:spcBef>
                <a:spcPct val="50000"/>
              </a:spcBef>
              <a:defRPr/>
            </a:pPr>
            <a:r>
              <a:rPr lang="tr-TR" sz="1300" b="1" dirty="0">
                <a:solidFill>
                  <a:srgbClr val="000066"/>
                </a:solidFill>
                <a:latin typeface="+mn-lt"/>
                <a:cs typeface="Arial" charset="0"/>
              </a:rPr>
              <a:t>EN 355	Yüksekten Ani Düşmeyi Önleyici Şok (Enerji)   </a:t>
            </a:r>
          </a:p>
          <a:p>
            <a:pPr>
              <a:spcBef>
                <a:spcPts val="0"/>
              </a:spcBef>
              <a:defRPr/>
            </a:pPr>
            <a:r>
              <a:rPr lang="tr-TR" sz="1300" b="1" dirty="0">
                <a:solidFill>
                  <a:srgbClr val="000066"/>
                </a:solidFill>
                <a:latin typeface="+mn-lt"/>
                <a:cs typeface="Arial" charset="0"/>
              </a:rPr>
              <a:t>                     </a:t>
            </a:r>
            <a:r>
              <a:rPr lang="tr-TR" sz="1300" b="1" dirty="0" err="1">
                <a:solidFill>
                  <a:srgbClr val="000066"/>
                </a:solidFill>
                <a:latin typeface="+mn-lt"/>
                <a:cs typeface="Arial" charset="0"/>
              </a:rPr>
              <a:t>Absorberları</a:t>
            </a:r>
            <a:r>
              <a:rPr lang="tr-TR" sz="1300" b="1" dirty="0">
                <a:solidFill>
                  <a:srgbClr val="000066"/>
                </a:solidFill>
                <a:latin typeface="+mn-lt"/>
                <a:cs typeface="Arial" charset="0"/>
              </a:rPr>
              <a:t> ve Emniyet Halatları</a:t>
            </a:r>
          </a:p>
          <a:p>
            <a:pPr>
              <a:lnSpc>
                <a:spcPct val="80000"/>
              </a:lnSpc>
              <a:spcBef>
                <a:spcPct val="50000"/>
              </a:spcBef>
              <a:defRPr/>
            </a:pPr>
            <a:r>
              <a:rPr lang="tr-TR" sz="1300" b="1" dirty="0">
                <a:solidFill>
                  <a:srgbClr val="000066"/>
                </a:solidFill>
                <a:latin typeface="+mn-lt"/>
                <a:cs typeface="Arial" charset="0"/>
              </a:rPr>
              <a:t>EN 358	Bel Tipi Emniyet Kemeri ve Emniyet Halatı</a:t>
            </a:r>
          </a:p>
          <a:p>
            <a:pPr>
              <a:lnSpc>
                <a:spcPct val="80000"/>
              </a:lnSpc>
              <a:spcBef>
                <a:spcPct val="50000"/>
              </a:spcBef>
              <a:defRPr/>
            </a:pPr>
            <a:r>
              <a:rPr lang="tr-TR" sz="1300" b="1" dirty="0">
                <a:solidFill>
                  <a:srgbClr val="000066"/>
                </a:solidFill>
                <a:latin typeface="+mn-lt"/>
                <a:cs typeface="Arial" charset="0"/>
              </a:rPr>
              <a:t>EN 360	Yüksekten Ani Düşmeyi Önleyici</a:t>
            </a:r>
            <a:r>
              <a:rPr lang="tr-TR" sz="1300" dirty="0">
                <a:solidFill>
                  <a:srgbClr val="000066"/>
                </a:solidFill>
                <a:latin typeface="+mn-lt"/>
                <a:cs typeface="Arial" charset="0"/>
              </a:rPr>
              <a:t>, </a:t>
            </a:r>
            <a:r>
              <a:rPr lang="tr-TR" sz="1300" b="1" dirty="0">
                <a:solidFill>
                  <a:srgbClr val="000066"/>
                </a:solidFill>
                <a:latin typeface="+mn-lt"/>
                <a:cs typeface="Arial" charset="0"/>
              </a:rPr>
              <a:t>Geri Sarmalı ve</a:t>
            </a:r>
          </a:p>
          <a:p>
            <a:pPr>
              <a:lnSpc>
                <a:spcPct val="80000"/>
              </a:lnSpc>
              <a:spcBef>
                <a:spcPts val="0"/>
              </a:spcBef>
              <a:defRPr/>
            </a:pPr>
            <a:r>
              <a:rPr lang="tr-TR" sz="1300" b="1" dirty="0">
                <a:solidFill>
                  <a:srgbClr val="000066"/>
                </a:solidFill>
                <a:latin typeface="+mn-lt"/>
                <a:cs typeface="Arial" charset="0"/>
              </a:rPr>
              <a:t>                    </a:t>
            </a:r>
            <a:r>
              <a:rPr lang="tr-TR" sz="1300" b="1" dirty="0" err="1">
                <a:solidFill>
                  <a:srgbClr val="000066"/>
                </a:solidFill>
                <a:latin typeface="+mn-lt"/>
                <a:cs typeface="Arial" charset="0"/>
              </a:rPr>
              <a:t>Ataletli</a:t>
            </a:r>
            <a:r>
              <a:rPr lang="tr-TR" sz="1300" b="1" dirty="0">
                <a:solidFill>
                  <a:srgbClr val="000066"/>
                </a:solidFill>
                <a:latin typeface="+mn-lt"/>
                <a:cs typeface="Arial" charset="0"/>
              </a:rPr>
              <a:t> Tip Makaralar, Aparatlar ve Örgü Kolonlu 	Halatlar</a:t>
            </a:r>
          </a:p>
          <a:p>
            <a:pPr>
              <a:lnSpc>
                <a:spcPct val="80000"/>
              </a:lnSpc>
              <a:spcBef>
                <a:spcPct val="50000"/>
              </a:spcBef>
              <a:defRPr/>
            </a:pPr>
            <a:r>
              <a:rPr lang="tr-TR" sz="1300" b="1" dirty="0">
                <a:solidFill>
                  <a:srgbClr val="000066"/>
                </a:solidFill>
                <a:latin typeface="+mn-lt"/>
                <a:cs typeface="Arial" charset="0"/>
              </a:rPr>
              <a:t>EN 361	Paraşüt Tipi Emniyet Kemeri</a:t>
            </a:r>
          </a:p>
          <a:p>
            <a:pPr>
              <a:lnSpc>
                <a:spcPct val="80000"/>
              </a:lnSpc>
              <a:spcBef>
                <a:spcPct val="50000"/>
              </a:spcBef>
              <a:defRPr/>
            </a:pPr>
            <a:r>
              <a:rPr lang="tr-TR" sz="1300" b="1" dirty="0">
                <a:solidFill>
                  <a:srgbClr val="000066"/>
                </a:solidFill>
                <a:latin typeface="+mn-lt"/>
                <a:cs typeface="Arial" charset="0"/>
              </a:rPr>
              <a:t>EN 362	Emniyet Kancası</a:t>
            </a:r>
          </a:p>
          <a:p>
            <a:pPr>
              <a:lnSpc>
                <a:spcPct val="80000"/>
              </a:lnSpc>
              <a:spcBef>
                <a:spcPct val="50000"/>
              </a:spcBef>
              <a:defRPr/>
            </a:pPr>
            <a:r>
              <a:rPr lang="tr-TR" sz="1300" b="1" dirty="0">
                <a:solidFill>
                  <a:srgbClr val="000066"/>
                </a:solidFill>
                <a:latin typeface="+mn-lt"/>
                <a:cs typeface="Arial" charset="0"/>
              </a:rPr>
              <a:t>EN 363	Düşmeyi Durduran Sistemler</a:t>
            </a:r>
          </a:p>
          <a:p>
            <a:pPr>
              <a:lnSpc>
                <a:spcPct val="80000"/>
              </a:lnSpc>
              <a:spcBef>
                <a:spcPct val="50000"/>
              </a:spcBef>
              <a:defRPr/>
            </a:pPr>
            <a:r>
              <a:rPr lang="tr-TR" sz="1300" b="1" dirty="0">
                <a:solidFill>
                  <a:srgbClr val="000066"/>
                </a:solidFill>
                <a:latin typeface="+mn-lt"/>
                <a:cs typeface="Arial" charset="0"/>
              </a:rPr>
              <a:t>EN 795	Yüksekten Düşmeye Önlemek İçin Koruma-</a:t>
            </a:r>
            <a:r>
              <a:rPr lang="tr-TR" sz="1300" b="1" dirty="0" err="1">
                <a:solidFill>
                  <a:srgbClr val="000066"/>
                </a:solidFill>
                <a:latin typeface="+mn-lt"/>
                <a:cs typeface="Arial" charset="0"/>
              </a:rPr>
              <a:t>Ankraj</a:t>
            </a:r>
            <a:r>
              <a:rPr lang="tr-TR" sz="1300" b="1" dirty="0">
                <a:solidFill>
                  <a:srgbClr val="000066"/>
                </a:solidFill>
                <a:latin typeface="+mn-lt"/>
                <a:cs typeface="Arial" charset="0"/>
              </a:rPr>
              <a:t> 	Cihazları Özellikler ve Deneyler</a:t>
            </a:r>
          </a:p>
          <a:p>
            <a:pPr>
              <a:lnSpc>
                <a:spcPct val="80000"/>
              </a:lnSpc>
              <a:spcBef>
                <a:spcPct val="50000"/>
              </a:spcBef>
              <a:defRPr/>
            </a:pPr>
            <a:r>
              <a:rPr lang="tr-TR" sz="1300" b="1" dirty="0">
                <a:solidFill>
                  <a:srgbClr val="000066"/>
                </a:solidFill>
                <a:latin typeface="+mn-lt"/>
                <a:cs typeface="Arial" charset="0"/>
              </a:rPr>
              <a:t>EN 813	Yüksekten Düşmeye Önlemek İçin</a:t>
            </a:r>
            <a:r>
              <a:rPr lang="tr-TR" sz="1300" dirty="0">
                <a:solidFill>
                  <a:srgbClr val="000066"/>
                </a:solidFill>
                <a:latin typeface="+mn-lt"/>
                <a:cs typeface="Arial" charset="0"/>
              </a:rPr>
              <a:t> </a:t>
            </a:r>
            <a:r>
              <a:rPr lang="tr-TR" sz="1300" b="1" dirty="0">
                <a:solidFill>
                  <a:srgbClr val="000066"/>
                </a:solidFill>
                <a:latin typeface="+mn-lt"/>
                <a:cs typeface="Arial" charset="0"/>
              </a:rPr>
              <a:t>Personel</a:t>
            </a:r>
          </a:p>
          <a:p>
            <a:pPr>
              <a:spcBef>
                <a:spcPts val="0"/>
              </a:spcBef>
              <a:defRPr/>
            </a:pPr>
            <a:r>
              <a:rPr lang="tr-TR" sz="1300" b="1" dirty="0">
                <a:solidFill>
                  <a:srgbClr val="000066"/>
                </a:solidFill>
                <a:latin typeface="+mn-lt"/>
                <a:cs typeface="Arial" charset="0"/>
              </a:rPr>
              <a:t>                    Koruyucu Donanım-Oturma Kuşağı</a:t>
            </a:r>
          </a:p>
          <a:p>
            <a:pPr>
              <a:lnSpc>
                <a:spcPct val="80000"/>
              </a:lnSpc>
              <a:spcBef>
                <a:spcPct val="50000"/>
              </a:spcBef>
              <a:defRPr/>
            </a:pPr>
            <a:r>
              <a:rPr lang="tr-TR" sz="1300" b="1" dirty="0">
                <a:solidFill>
                  <a:srgbClr val="000066"/>
                </a:solidFill>
                <a:latin typeface="+mn-lt"/>
                <a:cs typeface="Arial" charset="0"/>
              </a:rPr>
              <a:t>EN 1497	Kurtarma Donanımı-Kurtarma Kuşakları</a:t>
            </a:r>
          </a:p>
          <a:p>
            <a:pPr>
              <a:lnSpc>
                <a:spcPct val="80000"/>
              </a:lnSpc>
              <a:spcBef>
                <a:spcPct val="50000"/>
              </a:spcBef>
              <a:defRPr/>
            </a:pPr>
            <a:r>
              <a:rPr lang="tr-TR" sz="1300" b="1" dirty="0">
                <a:solidFill>
                  <a:srgbClr val="000066"/>
                </a:solidFill>
                <a:latin typeface="+mn-lt"/>
                <a:cs typeface="Arial" charset="0"/>
              </a:rPr>
              <a:t>EN 1498	Kurtarma Donanımı-Kurtarma Halkaları</a:t>
            </a:r>
          </a:p>
        </p:txBody>
      </p:sp>
      <p:pic>
        <p:nvPicPr>
          <p:cNvPr id="5" name="Picture 8" descr="adsı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66" y="4572000"/>
            <a:ext cx="3068804" cy="121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İçerik Yer Tutucusu"/>
          <p:cNvSpPr>
            <a:spLocks noGrp="1"/>
          </p:cNvSpPr>
          <p:nvPr>
            <p:ph idx="1"/>
          </p:nvPr>
        </p:nvSpPr>
        <p:spPr>
          <a:xfrm>
            <a:off x="557540" y="5742535"/>
            <a:ext cx="8298081" cy="1115465"/>
          </a:xfrm>
        </p:spPr>
        <p:txBody>
          <a:bodyPr/>
          <a:lstStyle/>
          <a:p>
            <a:pPr marL="358775" indent="-358775">
              <a:buFont typeface="Arial" pitchFamily="34" charset="0"/>
              <a:buNone/>
            </a:pPr>
            <a:r>
              <a:rPr lang="tr-TR" sz="1200" b="1" dirty="0" smtClean="0">
                <a:solidFill>
                  <a:srgbClr val="000066"/>
                </a:solidFill>
              </a:rPr>
              <a:t>         </a:t>
            </a:r>
            <a:endParaRPr lang="tr-TR" sz="1200" b="1" u="sng" dirty="0" smtClean="0">
              <a:solidFill>
                <a:srgbClr val="000066"/>
              </a:solidFill>
            </a:endParaRPr>
          </a:p>
          <a:p>
            <a:pPr marL="358775" indent="-358775"/>
            <a:r>
              <a:rPr lang="tr-TR" sz="1200" b="1" dirty="0" smtClean="0">
                <a:solidFill>
                  <a:srgbClr val="000066"/>
                </a:solidFill>
              </a:rPr>
              <a:t>CE (</a:t>
            </a:r>
            <a:r>
              <a:rPr lang="tr-TR" sz="1200" b="1" dirty="0" err="1" smtClean="0">
                <a:solidFill>
                  <a:srgbClr val="000066"/>
                </a:solidFill>
              </a:rPr>
              <a:t>Conformity</a:t>
            </a:r>
            <a:r>
              <a:rPr lang="tr-TR" sz="1200" b="1" dirty="0" smtClean="0">
                <a:solidFill>
                  <a:srgbClr val="000066"/>
                </a:solidFill>
              </a:rPr>
              <a:t> of Europe )</a:t>
            </a:r>
            <a:r>
              <a:rPr lang="en-US" sz="1200" b="1" dirty="0" smtClean="0">
                <a:solidFill>
                  <a:srgbClr val="000066"/>
                </a:solidFill>
              </a:rPr>
              <a:t> </a:t>
            </a:r>
            <a:r>
              <a:rPr lang="tr-TR" sz="1200" dirty="0" smtClean="0">
                <a:solidFill>
                  <a:srgbClr val="000066"/>
                </a:solidFill>
              </a:rPr>
              <a:t>"</a:t>
            </a:r>
            <a:r>
              <a:rPr lang="tr-TR" sz="1200" b="1" u="sng" dirty="0" smtClean="0">
                <a:solidFill>
                  <a:srgbClr val="000066"/>
                </a:solidFill>
              </a:rPr>
              <a:t>Avrupa'ya Uygunluk</a:t>
            </a:r>
            <a:r>
              <a:rPr lang="tr-TR" sz="1200" b="1" dirty="0" smtClean="0">
                <a:solidFill>
                  <a:srgbClr val="000066"/>
                </a:solidFill>
              </a:rPr>
              <a:t>"</a:t>
            </a:r>
            <a:r>
              <a:rPr lang="tr-TR" sz="1200" dirty="0" smtClean="0">
                <a:solidFill>
                  <a:srgbClr val="000066"/>
                </a:solidFill>
              </a:rPr>
              <a:t> sözcüklerini temsil etmektedir</a:t>
            </a:r>
          </a:p>
          <a:p>
            <a:pPr marL="358775" indent="-358775">
              <a:spcBef>
                <a:spcPts val="1200"/>
              </a:spcBef>
            </a:pPr>
            <a:r>
              <a:rPr lang="tr-TR" sz="1200" b="1" dirty="0" smtClean="0">
                <a:solidFill>
                  <a:srgbClr val="000066"/>
                </a:solidFill>
              </a:rPr>
              <a:t>EN (</a:t>
            </a:r>
            <a:r>
              <a:rPr lang="tr-TR" sz="1200" b="1" dirty="0" err="1" smtClean="0">
                <a:solidFill>
                  <a:srgbClr val="000066"/>
                </a:solidFill>
              </a:rPr>
              <a:t>Europeane</a:t>
            </a:r>
            <a:r>
              <a:rPr lang="tr-TR" sz="1200" b="1" dirty="0" smtClean="0">
                <a:solidFill>
                  <a:srgbClr val="000066"/>
                </a:solidFill>
              </a:rPr>
              <a:t> Norm) </a:t>
            </a:r>
            <a:r>
              <a:rPr lang="tr-TR" sz="1200" dirty="0" smtClean="0">
                <a:solidFill>
                  <a:srgbClr val="000066"/>
                </a:solidFill>
              </a:rPr>
              <a:t> </a:t>
            </a:r>
            <a:r>
              <a:rPr lang="tr-TR" sz="1200" b="1" dirty="0" smtClean="0">
                <a:solidFill>
                  <a:srgbClr val="000066"/>
                </a:solidFill>
              </a:rPr>
              <a:t>“</a:t>
            </a:r>
            <a:r>
              <a:rPr lang="tr-TR" sz="1200" b="1" u="sng" dirty="0" smtClean="0">
                <a:solidFill>
                  <a:srgbClr val="000066"/>
                </a:solidFill>
              </a:rPr>
              <a:t>Avrupa Standartları” </a:t>
            </a:r>
            <a:r>
              <a:rPr lang="tr-TR" sz="1200" dirty="0" smtClean="0">
                <a:solidFill>
                  <a:srgbClr val="000066"/>
                </a:solidFill>
              </a:rPr>
              <a:t>kısaltmasıdır. </a:t>
            </a:r>
            <a:r>
              <a:rPr lang="tr-TR" sz="1200" b="1" dirty="0" smtClean="0">
                <a:solidFill>
                  <a:srgbClr val="000066"/>
                </a:solidFill>
              </a:rPr>
              <a:t>     </a:t>
            </a:r>
          </a:p>
          <a:p>
            <a:pPr marL="358775" indent="-358775">
              <a:buFont typeface="Arial" pitchFamily="34" charset="0"/>
              <a:buNone/>
            </a:pPr>
            <a:endParaRPr lang="tr-TR" sz="1200" b="1" i="1" dirty="0" smtClean="0">
              <a:solidFill>
                <a:srgbClr val="000066"/>
              </a:solidFill>
            </a:endParaRPr>
          </a:p>
        </p:txBody>
      </p:sp>
    </p:spTree>
    <p:extLst>
      <p:ext uri="{BB962C8B-B14F-4D97-AF65-F5344CB8AC3E}">
        <p14:creationId xmlns:p14="http://schemas.microsoft.com/office/powerpoint/2010/main" val="3624330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vertical)">
                                      <p:cBhvr>
                                        <p:cTn id="7" dur="500"/>
                                        <p:tgtEl>
                                          <p:spTgt spid="6">
                                            <p:txEl>
                                              <p:pRg st="1" end="1"/>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vertical)">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79388" y="4565650"/>
            <a:ext cx="8742362" cy="1311275"/>
          </a:xfrm>
          <a:prstGeom prst="rect">
            <a:avLst/>
          </a:prstGeom>
          <a:noFill/>
          <a:ln w="9525">
            <a:noFill/>
            <a:miter lim="800000"/>
            <a:headEnd/>
            <a:tailEnd/>
          </a:ln>
        </p:spPr>
        <p:txBody>
          <a:bodyPr lIns="91424" tIns="45712" rIns="91424" bIns="45712">
            <a:spAutoFit/>
          </a:bodyPr>
          <a:lstStyle/>
          <a:p>
            <a:pPr>
              <a:spcBef>
                <a:spcPct val="50000"/>
              </a:spcBef>
              <a:defRPr/>
            </a:pPr>
            <a:r>
              <a:rPr lang="tr-TR" sz="2000" dirty="0">
                <a:solidFill>
                  <a:srgbClr val="000066"/>
                </a:solidFill>
                <a:latin typeface="+mn-lt"/>
                <a:cs typeface="Arial" charset="0"/>
              </a:rPr>
              <a:t>Düşme gerçekleştiğinde durdurma kuvveti, kullandığınız sistem tarafından vücuda  yayılır.                                                                                                                               Bel kemerlerinde ise sadece tek noktadan büyük bir güç biner ve ağır iç hasarlara neden olur.</a:t>
            </a:r>
            <a:endParaRPr lang="en-US" sz="2000" dirty="0">
              <a:solidFill>
                <a:srgbClr val="000066"/>
              </a:solidFill>
              <a:latin typeface="+mn-lt"/>
              <a:cs typeface="Arial" charset="0"/>
            </a:endParaRPr>
          </a:p>
        </p:txBody>
      </p:sp>
      <p:sp>
        <p:nvSpPr>
          <p:cNvPr id="80899" name="Text Box 3"/>
          <p:cNvSpPr txBox="1">
            <a:spLocks noChangeArrowheads="1"/>
          </p:cNvSpPr>
          <p:nvPr/>
        </p:nvSpPr>
        <p:spPr bwMode="auto">
          <a:xfrm>
            <a:off x="614363" y="565150"/>
            <a:ext cx="78089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tr-TR" sz="2800">
                <a:solidFill>
                  <a:srgbClr val="000066"/>
                </a:solidFill>
              </a:rPr>
              <a:t>Bel kemerleri neden uygun değildir?</a:t>
            </a:r>
            <a:endParaRPr lang="en-US" sz="2800">
              <a:solidFill>
                <a:srgbClr val="000066"/>
              </a:solidFill>
            </a:endParaRPr>
          </a:p>
        </p:txBody>
      </p:sp>
      <p:pic>
        <p:nvPicPr>
          <p:cNvPr id="70660" name="Picture 4"/>
          <p:cNvPicPr>
            <a:picLocks noChangeAspect="1" noChangeArrowheads="1"/>
          </p:cNvPicPr>
          <p:nvPr/>
        </p:nvPicPr>
        <p:blipFill>
          <a:blip r:embed="rId2"/>
          <a:srcRect r="1285" b="2810"/>
          <a:stretch>
            <a:fillRect/>
          </a:stretch>
        </p:blipFill>
        <p:spPr bwMode="auto">
          <a:xfrm>
            <a:off x="930275" y="1470025"/>
            <a:ext cx="6396038" cy="2770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774265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327025" y="1211263"/>
            <a:ext cx="8623300" cy="5214937"/>
          </a:xfrm>
        </p:spPr>
        <p:txBody>
          <a:bodyPr/>
          <a:lstStyle/>
          <a:p>
            <a:pPr eaLnBrk="1" hangingPunct="1">
              <a:buFont typeface="Wingdings" pitchFamily="2" charset="2"/>
              <a:buNone/>
            </a:pPr>
            <a:endParaRPr lang="tr-TR" sz="2000" dirty="0" smtClean="0">
              <a:solidFill>
                <a:srgbClr val="000066"/>
              </a:solidFill>
            </a:endParaRPr>
          </a:p>
          <a:p>
            <a:pPr eaLnBrk="1" hangingPunct="1">
              <a:buFont typeface="Wingdings" pitchFamily="2" charset="2"/>
              <a:buNone/>
            </a:pPr>
            <a:endParaRPr lang="tr-TR" sz="2000" dirty="0" smtClean="0">
              <a:solidFill>
                <a:srgbClr val="000066"/>
              </a:solidFill>
            </a:endParaRPr>
          </a:p>
        </p:txBody>
      </p:sp>
      <p:sp>
        <p:nvSpPr>
          <p:cNvPr id="606212" name="Rectangle 4"/>
          <p:cNvSpPr>
            <a:spLocks noGrp="1" noChangeArrowheads="1"/>
          </p:cNvSpPr>
          <p:nvPr>
            <p:ph type="title"/>
          </p:nvPr>
        </p:nvSpPr>
        <p:spPr>
          <a:xfrm>
            <a:off x="381000" y="625476"/>
            <a:ext cx="8763000" cy="563562"/>
          </a:xfrm>
        </p:spPr>
        <p:txBody>
          <a:bodyPr/>
          <a:lstStyle/>
          <a:p>
            <a:pPr eaLnBrk="1" hangingPunct="1"/>
            <a:r>
              <a:rPr lang="tr-TR" dirty="0">
                <a:solidFill>
                  <a:srgbClr val="000066"/>
                </a:solidFill>
              </a:rPr>
              <a:t>Paraşüt Tipi Emniyet </a:t>
            </a:r>
            <a:r>
              <a:rPr lang="tr-TR" dirty="0" smtClean="0">
                <a:solidFill>
                  <a:srgbClr val="000066"/>
                </a:solidFill>
              </a:rPr>
              <a:t>Kemeri</a:t>
            </a:r>
            <a:endParaRPr lang="tr-TR" dirty="0">
              <a:solidFill>
                <a:srgbClr val="000066"/>
              </a:solidFill>
            </a:endParaRPr>
          </a:p>
        </p:txBody>
      </p:sp>
      <p:sp>
        <p:nvSpPr>
          <p:cNvPr id="61446" name="Text Box 4"/>
          <p:cNvSpPr txBox="1">
            <a:spLocks noChangeArrowheads="1"/>
          </p:cNvSpPr>
          <p:nvPr/>
        </p:nvSpPr>
        <p:spPr bwMode="auto">
          <a:xfrm>
            <a:off x="436563" y="2700338"/>
            <a:ext cx="3635375" cy="2014537"/>
          </a:xfrm>
          <a:prstGeom prst="rect">
            <a:avLst/>
          </a:prstGeom>
          <a:noFill/>
          <a:ln w="9525">
            <a:noFill/>
            <a:miter lim="800000"/>
            <a:headEnd/>
            <a:tailEnd/>
          </a:ln>
        </p:spPr>
        <p:txBody>
          <a:bodyPr>
            <a:spAutoFit/>
          </a:bodyPr>
          <a:lstStyle/>
          <a:p>
            <a:pPr>
              <a:defRPr/>
            </a:pPr>
            <a:r>
              <a:rPr lang="tr-TR" dirty="0">
                <a:solidFill>
                  <a:srgbClr val="000066"/>
                </a:solidFill>
                <a:latin typeface="+mn-lt"/>
                <a:cs typeface="+mn-cs"/>
              </a:rPr>
              <a:t>1.Reflektif Bant</a:t>
            </a:r>
          </a:p>
          <a:p>
            <a:pPr>
              <a:defRPr/>
            </a:pPr>
            <a:r>
              <a:rPr lang="tr-TR" dirty="0">
                <a:solidFill>
                  <a:srgbClr val="000066"/>
                </a:solidFill>
                <a:latin typeface="+mn-lt"/>
                <a:cs typeface="+mn-cs"/>
              </a:rPr>
              <a:t>2.Göğüs Kolonları (ana kolonlar)</a:t>
            </a:r>
          </a:p>
          <a:p>
            <a:pPr>
              <a:defRPr/>
            </a:pPr>
            <a:r>
              <a:rPr lang="tr-TR" dirty="0">
                <a:solidFill>
                  <a:srgbClr val="000066"/>
                </a:solidFill>
                <a:latin typeface="+mn-lt"/>
                <a:cs typeface="+mn-cs"/>
              </a:rPr>
              <a:t>3.Göğüs Karabinası</a:t>
            </a:r>
          </a:p>
          <a:p>
            <a:pPr>
              <a:defRPr/>
            </a:pPr>
            <a:r>
              <a:rPr lang="tr-TR" dirty="0">
                <a:solidFill>
                  <a:srgbClr val="000066"/>
                </a:solidFill>
                <a:latin typeface="+mn-lt"/>
                <a:cs typeface="+mn-cs"/>
              </a:rPr>
              <a:t>4.Ayar Tokaları</a:t>
            </a:r>
          </a:p>
          <a:p>
            <a:pPr>
              <a:defRPr/>
            </a:pPr>
            <a:r>
              <a:rPr lang="tr-TR" dirty="0">
                <a:solidFill>
                  <a:srgbClr val="000066"/>
                </a:solidFill>
                <a:latin typeface="+mn-lt"/>
                <a:cs typeface="+mn-cs"/>
              </a:rPr>
              <a:t>5.D halkaları</a:t>
            </a:r>
          </a:p>
          <a:p>
            <a:pPr>
              <a:defRPr/>
            </a:pPr>
            <a:r>
              <a:rPr lang="tr-TR" dirty="0">
                <a:solidFill>
                  <a:srgbClr val="000066"/>
                </a:solidFill>
                <a:latin typeface="+mn-lt"/>
                <a:cs typeface="+mn-cs"/>
              </a:rPr>
              <a:t>6.Bel Bağlantı Kolonları</a:t>
            </a:r>
          </a:p>
          <a:p>
            <a:pPr>
              <a:defRPr/>
            </a:pPr>
            <a:r>
              <a:rPr lang="tr-TR" dirty="0">
                <a:solidFill>
                  <a:srgbClr val="000066"/>
                </a:solidFill>
                <a:latin typeface="+mn-lt"/>
                <a:cs typeface="+mn-cs"/>
              </a:rPr>
              <a:t>7.Bacak Kolonları (ana kolonlar) </a:t>
            </a:r>
          </a:p>
        </p:txBody>
      </p:sp>
      <p:sp>
        <p:nvSpPr>
          <p:cNvPr id="61447" name="Text Box 5"/>
          <p:cNvSpPr txBox="1">
            <a:spLocks noChangeArrowheads="1"/>
          </p:cNvSpPr>
          <p:nvPr/>
        </p:nvSpPr>
        <p:spPr bwMode="auto">
          <a:xfrm>
            <a:off x="5257800" y="4732338"/>
            <a:ext cx="3625850" cy="1465262"/>
          </a:xfrm>
          <a:prstGeom prst="rect">
            <a:avLst/>
          </a:prstGeom>
          <a:noFill/>
          <a:ln w="9525">
            <a:noFill/>
            <a:miter lim="800000"/>
            <a:headEnd/>
            <a:tailEnd/>
          </a:ln>
        </p:spPr>
        <p:txBody>
          <a:bodyPr>
            <a:spAutoFit/>
          </a:bodyPr>
          <a:lstStyle/>
          <a:p>
            <a:pPr>
              <a:defRPr/>
            </a:pPr>
            <a:r>
              <a:rPr lang="tr-TR" dirty="0">
                <a:solidFill>
                  <a:srgbClr val="000066"/>
                </a:solidFill>
                <a:latin typeface="+mn-lt"/>
                <a:cs typeface="+mn-cs"/>
              </a:rPr>
              <a:t>1.Reflektif Bant</a:t>
            </a:r>
          </a:p>
          <a:p>
            <a:pPr>
              <a:defRPr/>
            </a:pPr>
            <a:r>
              <a:rPr lang="tr-TR" dirty="0">
                <a:solidFill>
                  <a:srgbClr val="000066"/>
                </a:solidFill>
                <a:latin typeface="+mn-lt"/>
                <a:cs typeface="+mn-cs"/>
              </a:rPr>
              <a:t>2.Sırt D ringi (halkası)</a:t>
            </a:r>
          </a:p>
          <a:p>
            <a:pPr>
              <a:defRPr/>
            </a:pPr>
            <a:r>
              <a:rPr lang="tr-TR" dirty="0">
                <a:solidFill>
                  <a:srgbClr val="000066"/>
                </a:solidFill>
                <a:latin typeface="+mn-lt"/>
                <a:cs typeface="+mn-cs"/>
              </a:rPr>
              <a:t>3.Bel Yastığı</a:t>
            </a:r>
          </a:p>
          <a:p>
            <a:pPr>
              <a:defRPr/>
            </a:pPr>
            <a:r>
              <a:rPr lang="tr-TR" dirty="0">
                <a:solidFill>
                  <a:srgbClr val="000066"/>
                </a:solidFill>
                <a:latin typeface="+mn-lt"/>
                <a:cs typeface="+mn-cs"/>
              </a:rPr>
              <a:t>4.Malzeme Taşıma Halkası</a:t>
            </a:r>
          </a:p>
          <a:p>
            <a:pPr>
              <a:defRPr/>
            </a:pPr>
            <a:r>
              <a:rPr lang="tr-TR" dirty="0">
                <a:solidFill>
                  <a:srgbClr val="000066"/>
                </a:solidFill>
                <a:latin typeface="+mn-lt"/>
                <a:cs typeface="+mn-cs"/>
              </a:rPr>
              <a:t>5.Kalça Kolonları (ana kolonlar) </a:t>
            </a:r>
          </a:p>
        </p:txBody>
      </p:sp>
      <p:pic>
        <p:nvPicPr>
          <p:cNvPr id="58376" name="Picture 6" descr="2%20li%20copy"/>
          <p:cNvPicPr>
            <a:picLocks noChangeAspect="1" noChangeArrowheads="1"/>
          </p:cNvPicPr>
          <p:nvPr/>
        </p:nvPicPr>
        <p:blipFill>
          <a:blip r:embed="rId2"/>
          <a:srcRect/>
          <a:stretch>
            <a:fillRect/>
          </a:stretch>
        </p:blipFill>
        <p:spPr bwMode="auto">
          <a:xfrm>
            <a:off x="4845050" y="1189038"/>
            <a:ext cx="3529013" cy="3154362"/>
          </a:xfrm>
          <a:prstGeom prst="rect">
            <a:avLst/>
          </a:prstGeom>
          <a:ln>
            <a:noFill/>
          </a:ln>
          <a:effectLst>
            <a:outerShdw blurRad="292100" dist="139700" dir="2700000" algn="tl" rotWithShape="0">
              <a:srgbClr val="333333">
                <a:alpha val="65000"/>
              </a:srgbClr>
            </a:outerShdw>
          </a:effectLst>
        </p:spPr>
      </p:pic>
      <p:sp>
        <p:nvSpPr>
          <p:cNvPr id="76807" name="Line 8"/>
          <p:cNvSpPr>
            <a:spLocks noChangeShapeType="1"/>
          </p:cNvSpPr>
          <p:nvPr/>
        </p:nvSpPr>
        <p:spPr bwMode="auto">
          <a:xfrm flipV="1">
            <a:off x="3813175" y="2974975"/>
            <a:ext cx="1444625" cy="2016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76808" name="Line 9"/>
          <p:cNvSpPr>
            <a:spLocks noChangeShapeType="1"/>
          </p:cNvSpPr>
          <p:nvPr/>
        </p:nvSpPr>
        <p:spPr bwMode="auto">
          <a:xfrm flipV="1">
            <a:off x="6700838" y="4116388"/>
            <a:ext cx="261937" cy="774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 name="Dikdörtgen 1"/>
          <p:cNvSpPr/>
          <p:nvPr/>
        </p:nvSpPr>
        <p:spPr>
          <a:xfrm>
            <a:off x="273050" y="1195662"/>
            <a:ext cx="4572000" cy="646331"/>
          </a:xfrm>
          <a:prstGeom prst="rect">
            <a:avLst/>
          </a:prstGeom>
        </p:spPr>
        <p:txBody>
          <a:bodyPr>
            <a:spAutoFit/>
          </a:bodyPr>
          <a:lstStyle/>
          <a:p>
            <a:r>
              <a:rPr lang="tr-TR" b="1" dirty="0"/>
              <a:t>Emniyet kemerleri taşıma yükü en az </a:t>
            </a:r>
            <a:r>
              <a:rPr lang="tr-TR" b="1" dirty="0" smtClean="0"/>
              <a:t>1150 </a:t>
            </a:r>
            <a:r>
              <a:rPr lang="tr-TR" b="1" dirty="0"/>
              <a:t>kg </a:t>
            </a:r>
            <a:r>
              <a:rPr lang="tr-TR" b="1" dirty="0" smtClean="0"/>
              <a:t>olmalıdır.</a:t>
            </a:r>
            <a:endParaRPr lang="tr-TR" dirty="0"/>
          </a:p>
        </p:txBody>
      </p:sp>
    </p:spTree>
    <p:extLst>
      <p:ext uri="{BB962C8B-B14F-4D97-AF65-F5344CB8AC3E}">
        <p14:creationId xmlns:p14="http://schemas.microsoft.com/office/powerpoint/2010/main" val="79416355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body" idx="1"/>
          </p:nvPr>
        </p:nvSpPr>
        <p:spPr>
          <a:xfrm>
            <a:off x="411164" y="1152525"/>
            <a:ext cx="6547516" cy="5214937"/>
          </a:xfrm>
        </p:spPr>
        <p:txBody>
          <a:bodyPr/>
          <a:lstStyle/>
          <a:p>
            <a:pPr eaLnBrk="1" hangingPunct="1">
              <a:defRPr/>
            </a:pPr>
            <a:r>
              <a:rPr lang="tr-TR" sz="2000" dirty="0" smtClean="0">
                <a:solidFill>
                  <a:srgbClr val="002060"/>
                </a:solidFill>
              </a:rPr>
              <a:t>Kemerlerin doğal renklerinin değişip değişmediği, </a:t>
            </a:r>
          </a:p>
          <a:p>
            <a:r>
              <a:rPr lang="tr-TR" sz="2000" dirty="0" smtClean="0">
                <a:solidFill>
                  <a:srgbClr val="002060"/>
                </a:solidFill>
              </a:rPr>
              <a:t>Şeritlerin yıpranıp yıpranmadıkları</a:t>
            </a:r>
            <a:r>
              <a:rPr lang="tr-TR" sz="2000" dirty="0">
                <a:solidFill>
                  <a:srgbClr val="002060"/>
                </a:solidFill>
              </a:rPr>
              <a:t> </a:t>
            </a:r>
            <a:r>
              <a:rPr lang="tr-TR" sz="2000" dirty="0" smtClean="0">
                <a:solidFill>
                  <a:srgbClr val="002060"/>
                </a:solidFill>
              </a:rPr>
              <a:t>(kesik</a:t>
            </a:r>
            <a:r>
              <a:rPr lang="tr-TR" sz="2000" dirty="0">
                <a:solidFill>
                  <a:srgbClr val="002060"/>
                </a:solidFill>
              </a:rPr>
              <a:t>, yırtık, incelme, erime, yıpranma, kimyasal madde </a:t>
            </a:r>
            <a:r>
              <a:rPr lang="tr-TR" sz="2000" dirty="0" smtClean="0">
                <a:solidFill>
                  <a:srgbClr val="002060"/>
                </a:solidFill>
              </a:rPr>
              <a:t>teması),</a:t>
            </a:r>
            <a:endParaRPr lang="tr-TR" sz="2000" dirty="0">
              <a:solidFill>
                <a:srgbClr val="002060"/>
              </a:solidFill>
            </a:endParaRPr>
          </a:p>
          <a:p>
            <a:pPr eaLnBrk="1" hangingPunct="1">
              <a:defRPr/>
            </a:pPr>
            <a:r>
              <a:rPr lang="tr-TR" sz="2000" dirty="0" smtClean="0">
                <a:solidFill>
                  <a:srgbClr val="002060"/>
                </a:solidFill>
              </a:rPr>
              <a:t>Kemer dikiş yerlerinin sökülüp sökülmediği, </a:t>
            </a:r>
          </a:p>
          <a:p>
            <a:pPr eaLnBrk="1" hangingPunct="1">
              <a:defRPr/>
            </a:pPr>
            <a:r>
              <a:rPr lang="tr-TR" sz="2000" dirty="0" smtClean="0">
                <a:solidFill>
                  <a:srgbClr val="002060"/>
                </a:solidFill>
              </a:rPr>
              <a:t>Tokaların gerektiği gibi işleyip işlemediği,</a:t>
            </a:r>
          </a:p>
          <a:p>
            <a:pPr eaLnBrk="1" hangingPunct="1">
              <a:defRPr/>
            </a:pPr>
            <a:r>
              <a:rPr lang="tr-TR" sz="2000" dirty="0" smtClean="0">
                <a:solidFill>
                  <a:srgbClr val="002060"/>
                </a:solidFill>
              </a:rPr>
              <a:t>Madensel bölümlerin şekil değiştirip değiştirmediği, </a:t>
            </a:r>
          </a:p>
          <a:p>
            <a:r>
              <a:rPr lang="tr-TR" sz="2000" dirty="0" smtClean="0">
                <a:solidFill>
                  <a:srgbClr val="002060"/>
                </a:solidFill>
              </a:rPr>
              <a:t>Madensel bölümlerin kırık</a:t>
            </a:r>
            <a:r>
              <a:rPr lang="tr-TR" sz="2000" dirty="0">
                <a:solidFill>
                  <a:srgbClr val="002060"/>
                </a:solidFill>
              </a:rPr>
              <a:t>, çatlak, korozyon, malzemede kayıplar pürüzlü tabaka, </a:t>
            </a:r>
          </a:p>
          <a:p>
            <a:pPr eaLnBrk="1" hangingPunct="1">
              <a:defRPr/>
            </a:pPr>
            <a:r>
              <a:rPr lang="tr-TR" sz="2000" dirty="0" smtClean="0">
                <a:solidFill>
                  <a:srgbClr val="002060"/>
                </a:solidFill>
              </a:rPr>
              <a:t>Markanın okunur olup olmadığı kontrol edilmelidir ve yukarıda belirtilen hususlardan sadece biri bile gerçekleşiyorsa, </a:t>
            </a:r>
            <a:r>
              <a:rPr lang="tr-TR" sz="2000" dirty="0">
                <a:solidFill>
                  <a:srgbClr val="002060"/>
                </a:solidFill>
              </a:rPr>
              <a:t>donanım HİÇ </a:t>
            </a:r>
            <a:r>
              <a:rPr lang="tr-TR" sz="2000" dirty="0" smtClean="0">
                <a:solidFill>
                  <a:srgbClr val="002060"/>
                </a:solidFill>
              </a:rPr>
              <a:t>BİR BİÇİMDE kullanılmamalıdır.</a:t>
            </a:r>
          </a:p>
        </p:txBody>
      </p:sp>
      <p:pic>
        <p:nvPicPr>
          <p:cNvPr id="77828"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8391" y="5084679"/>
            <a:ext cx="4052804" cy="14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08" y="5084679"/>
            <a:ext cx="29749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417514" y="504825"/>
            <a:ext cx="8520112" cy="647700"/>
          </a:xfrm>
        </p:spPr>
        <p:txBody>
          <a:bodyPr/>
          <a:lstStyle/>
          <a:p>
            <a:pPr eaLnBrk="1" hangingPunct="1">
              <a:defRPr/>
            </a:pPr>
            <a:r>
              <a:rPr lang="tr-TR" dirty="0">
                <a:solidFill>
                  <a:srgbClr val="000066"/>
                </a:solidFill>
                <a:effectLst>
                  <a:outerShdw blurRad="38100" dist="38100" dir="2700000" algn="tl">
                    <a:srgbClr val="C0C0C0"/>
                  </a:outerShdw>
                </a:effectLst>
              </a:rPr>
              <a:t>Paraşüt Tipi Emniyet </a:t>
            </a:r>
            <a:r>
              <a:rPr lang="tr-TR" dirty="0" smtClean="0">
                <a:solidFill>
                  <a:srgbClr val="000066"/>
                </a:solidFill>
                <a:effectLst>
                  <a:outerShdw blurRad="38100" dist="38100" dir="2700000" algn="tl">
                    <a:srgbClr val="C0C0C0"/>
                  </a:outerShdw>
                </a:effectLst>
              </a:rPr>
              <a:t>Kemerlerinin </a:t>
            </a:r>
            <a:r>
              <a:rPr lang="tr-TR" dirty="0" smtClean="0">
                <a:solidFill>
                  <a:srgbClr val="000066"/>
                </a:solidFill>
              </a:rPr>
              <a:t>Kontrolleri</a:t>
            </a:r>
            <a:r>
              <a:rPr lang="tr-TR" dirty="0">
                <a:solidFill>
                  <a:srgbClr val="000066"/>
                </a:solidFill>
              </a:rPr>
              <a:t>:</a:t>
            </a:r>
            <a:br>
              <a:rPr lang="tr-TR" dirty="0">
                <a:solidFill>
                  <a:srgbClr val="000066"/>
                </a:solidFill>
              </a:rPr>
            </a:br>
            <a:r>
              <a:rPr lang="tr-TR" dirty="0">
                <a:solidFill>
                  <a:srgbClr val="000066"/>
                </a:solidFill>
              </a:rPr>
              <a:t/>
            </a:r>
            <a:br>
              <a:rPr lang="tr-TR" dirty="0">
                <a:solidFill>
                  <a:srgbClr val="000066"/>
                </a:solidFill>
              </a:rPr>
            </a:br>
            <a:endParaRPr lang="tr-TR" dirty="0"/>
          </a:p>
        </p:txBody>
      </p:sp>
      <p:pic>
        <p:nvPicPr>
          <p:cNvPr id="133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8680" y="744789"/>
            <a:ext cx="193357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7220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43" name="Object 3"/>
          <p:cNvGraphicFramePr>
            <a:graphicFrameLocks noGrp="1" noChangeAspect="1"/>
          </p:cNvGraphicFramePr>
          <p:nvPr>
            <p:ph sz="half" idx="2"/>
          </p:nvPr>
        </p:nvGraphicFramePr>
        <p:xfrm>
          <a:off x="4429124" y="1285860"/>
          <a:ext cx="3509963" cy="4995862"/>
        </p:xfrm>
        <a:graphic>
          <a:graphicData uri="http://schemas.openxmlformats.org/presentationml/2006/ole">
            <mc:AlternateContent xmlns:mc="http://schemas.openxmlformats.org/markup-compatibility/2006">
              <mc:Choice xmlns:v="urn:schemas-microsoft-com:vml" Requires="v">
                <p:oleObj spid="_x0000_s124976" name="Photo Editor Photo" r:id="rId4" imgW="2857899" imgH="4067743" progId="">
                  <p:embed/>
                </p:oleObj>
              </mc:Choice>
              <mc:Fallback>
                <p:oleObj name="Photo Editor Photo" r:id="rId4" imgW="2857899" imgH="40677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4" y="1285860"/>
                        <a:ext cx="3509963" cy="499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44" name="Rectangle 4"/>
          <p:cNvSpPr>
            <a:spLocks noChangeArrowheads="1"/>
          </p:cNvSpPr>
          <p:nvPr/>
        </p:nvSpPr>
        <p:spPr bwMode="auto">
          <a:xfrm>
            <a:off x="647548" y="1426031"/>
            <a:ext cx="4114800" cy="4632325"/>
          </a:xfrm>
          <a:prstGeom prst="rect">
            <a:avLst/>
          </a:prstGeom>
          <a:noFill/>
          <a:ln w="9525">
            <a:noFill/>
            <a:miter lim="800000"/>
            <a:headEnd/>
            <a:tailEnd/>
          </a:ln>
          <a:effectLst/>
        </p:spPr>
        <p:txBody>
          <a:bodyPr lIns="0" rIns="0"/>
          <a:lstStyle/>
          <a:p>
            <a:pPr marL="290513" indent="-290513">
              <a:lnSpc>
                <a:spcPct val="90000"/>
              </a:lnSpc>
              <a:spcBef>
                <a:spcPct val="55000"/>
              </a:spcBef>
              <a:buClr>
                <a:srgbClr val="5F5F5F"/>
              </a:buClr>
              <a:buFont typeface="Marlett" pitchFamily="2" charset="2"/>
              <a:buNone/>
            </a:pPr>
            <a:r>
              <a:rPr lang="tr-TR" sz="1600" b="1" dirty="0">
                <a:solidFill>
                  <a:srgbClr val="002060"/>
                </a:solidFill>
                <a:latin typeface="Calibri" pitchFamily="34" charset="0"/>
                <a:cs typeface="Calibri" pitchFamily="34" charset="0"/>
              </a:rPr>
              <a:t>EMNİYET KEMERİ</a:t>
            </a:r>
            <a:endParaRPr lang="en-AU" sz="1600" b="1" dirty="0">
              <a:solidFill>
                <a:srgbClr val="002060"/>
              </a:solidFill>
              <a:latin typeface="Calibri" pitchFamily="34" charset="0"/>
              <a:cs typeface="Calibri" pitchFamily="34" charset="0"/>
            </a:endParaRPr>
          </a:p>
          <a:p>
            <a:pPr marL="862013" lvl="1" indent="-190500">
              <a:lnSpc>
                <a:spcPct val="90000"/>
              </a:lnSpc>
              <a:spcBef>
                <a:spcPct val="55000"/>
              </a:spcBef>
              <a:buClr>
                <a:srgbClr val="BE0000"/>
              </a:buClr>
              <a:buSzPct val="110000"/>
              <a:buFontTx/>
              <a:buChar char="•"/>
            </a:pPr>
            <a:r>
              <a:rPr lang="tr-TR" sz="1600" b="1" dirty="0">
                <a:solidFill>
                  <a:srgbClr val="002060"/>
                </a:solidFill>
                <a:latin typeface="Calibri" pitchFamily="34" charset="0"/>
                <a:cs typeface="Calibri" pitchFamily="34" charset="0"/>
              </a:rPr>
              <a:t>Vücut tipi (</a:t>
            </a:r>
            <a:r>
              <a:rPr lang="tr-TR" sz="1600" b="1" dirty="0" err="1">
                <a:solidFill>
                  <a:srgbClr val="002060"/>
                </a:solidFill>
                <a:latin typeface="Calibri" pitchFamily="34" charset="0"/>
                <a:cs typeface="Calibri" pitchFamily="34" charset="0"/>
              </a:rPr>
              <a:t>Harness</a:t>
            </a:r>
            <a:r>
              <a:rPr lang="tr-TR" sz="1600" b="1" dirty="0">
                <a:solidFill>
                  <a:srgbClr val="002060"/>
                </a:solidFill>
                <a:latin typeface="Calibri" pitchFamily="34" charset="0"/>
                <a:cs typeface="Calibri" pitchFamily="34" charset="0"/>
              </a:rPr>
              <a:t>)</a:t>
            </a:r>
          </a:p>
          <a:p>
            <a:pPr marL="290513" indent="-290513">
              <a:lnSpc>
                <a:spcPct val="90000"/>
              </a:lnSpc>
              <a:spcBef>
                <a:spcPct val="55000"/>
              </a:spcBef>
              <a:buClr>
                <a:srgbClr val="5F5F5F"/>
              </a:buClr>
              <a:buFont typeface="Marlett" pitchFamily="2" charset="2"/>
              <a:buChar char="8"/>
            </a:pPr>
            <a:r>
              <a:rPr lang="tr-TR" sz="1600" b="1" dirty="0">
                <a:solidFill>
                  <a:srgbClr val="002060"/>
                </a:solidFill>
                <a:latin typeface="Calibri" pitchFamily="34" charset="0"/>
                <a:cs typeface="Calibri" pitchFamily="34" charset="0"/>
              </a:rPr>
              <a:t>Ekipmanlar</a:t>
            </a:r>
          </a:p>
          <a:p>
            <a:pPr marL="862013" lvl="1" indent="-190500">
              <a:lnSpc>
                <a:spcPct val="90000"/>
              </a:lnSpc>
              <a:spcBef>
                <a:spcPct val="55000"/>
              </a:spcBef>
              <a:buClr>
                <a:srgbClr val="BE0000"/>
              </a:buClr>
              <a:buSzPct val="110000"/>
              <a:buFontTx/>
              <a:buChar char="•"/>
            </a:pPr>
            <a:r>
              <a:rPr lang="tr-TR" sz="1600" b="1" dirty="0" err="1">
                <a:solidFill>
                  <a:srgbClr val="002060"/>
                </a:solidFill>
                <a:latin typeface="Calibri" pitchFamily="34" charset="0"/>
                <a:cs typeface="Calibri" pitchFamily="34" charset="0"/>
              </a:rPr>
              <a:t>Lanyard</a:t>
            </a:r>
            <a:r>
              <a:rPr lang="tr-TR" sz="1600" b="1" dirty="0">
                <a:solidFill>
                  <a:srgbClr val="002060"/>
                </a:solidFill>
                <a:latin typeface="Calibri" pitchFamily="34" charset="0"/>
                <a:cs typeface="Calibri" pitchFamily="34" charset="0"/>
              </a:rPr>
              <a:t> (Emniyet halatı)</a:t>
            </a:r>
          </a:p>
          <a:p>
            <a:pPr marL="862013" lvl="1" indent="-190500">
              <a:lnSpc>
                <a:spcPct val="90000"/>
              </a:lnSpc>
              <a:spcBef>
                <a:spcPct val="55000"/>
              </a:spcBef>
              <a:buClr>
                <a:srgbClr val="BE0000"/>
              </a:buClr>
              <a:buSzPct val="110000"/>
              <a:buFontTx/>
              <a:buChar char="•"/>
            </a:pPr>
            <a:r>
              <a:rPr lang="tr-TR" sz="1600" b="1" dirty="0">
                <a:solidFill>
                  <a:srgbClr val="002060"/>
                </a:solidFill>
                <a:latin typeface="Calibri" pitchFamily="34" charset="0"/>
                <a:cs typeface="Calibri" pitchFamily="34" charset="0"/>
              </a:rPr>
              <a:t>Şok emici (</a:t>
            </a:r>
            <a:r>
              <a:rPr lang="tr-TR" sz="1600" b="1" dirty="0" err="1">
                <a:solidFill>
                  <a:srgbClr val="002060"/>
                </a:solidFill>
                <a:latin typeface="Calibri" pitchFamily="34" charset="0"/>
                <a:cs typeface="Calibri" pitchFamily="34" charset="0"/>
              </a:rPr>
              <a:t>Shock</a:t>
            </a:r>
            <a:r>
              <a:rPr lang="tr-TR" sz="1600" b="1" dirty="0">
                <a:solidFill>
                  <a:srgbClr val="002060"/>
                </a:solidFill>
                <a:latin typeface="Calibri" pitchFamily="34" charset="0"/>
                <a:cs typeface="Calibri" pitchFamily="34" charset="0"/>
              </a:rPr>
              <a:t> </a:t>
            </a:r>
            <a:r>
              <a:rPr lang="tr-TR" sz="1600" b="1" dirty="0" err="1">
                <a:solidFill>
                  <a:srgbClr val="002060"/>
                </a:solidFill>
                <a:latin typeface="Calibri" pitchFamily="34" charset="0"/>
                <a:cs typeface="Calibri" pitchFamily="34" charset="0"/>
              </a:rPr>
              <a:t>absorber</a:t>
            </a:r>
            <a:r>
              <a:rPr lang="tr-TR" sz="1600" b="1" dirty="0">
                <a:solidFill>
                  <a:srgbClr val="002060"/>
                </a:solidFill>
                <a:latin typeface="Calibri" pitchFamily="34" charset="0"/>
                <a:cs typeface="Calibri" pitchFamily="34" charset="0"/>
              </a:rPr>
              <a:t>)</a:t>
            </a:r>
          </a:p>
          <a:p>
            <a:pPr marL="862013" lvl="1" indent="-190500">
              <a:lnSpc>
                <a:spcPct val="90000"/>
              </a:lnSpc>
              <a:spcBef>
                <a:spcPct val="55000"/>
              </a:spcBef>
              <a:buClr>
                <a:srgbClr val="BE0000"/>
              </a:buClr>
              <a:buSzPct val="110000"/>
              <a:buFontTx/>
              <a:buChar char="•"/>
            </a:pPr>
            <a:r>
              <a:rPr lang="tr-TR" sz="1600" b="1" dirty="0">
                <a:solidFill>
                  <a:srgbClr val="002060"/>
                </a:solidFill>
                <a:latin typeface="Calibri" pitchFamily="34" charset="0"/>
                <a:cs typeface="Calibri" pitchFamily="34" charset="0"/>
              </a:rPr>
              <a:t>Makara (</a:t>
            </a:r>
            <a:r>
              <a:rPr lang="tr-TR" sz="1600" b="1" dirty="0" err="1">
                <a:solidFill>
                  <a:srgbClr val="002060"/>
                </a:solidFill>
                <a:latin typeface="Calibri" pitchFamily="34" charset="0"/>
                <a:cs typeface="Calibri" pitchFamily="34" charset="0"/>
              </a:rPr>
              <a:t>Inertia</a:t>
            </a:r>
            <a:r>
              <a:rPr lang="tr-TR" sz="1600" b="1" dirty="0">
                <a:solidFill>
                  <a:srgbClr val="002060"/>
                </a:solidFill>
                <a:latin typeface="Calibri" pitchFamily="34" charset="0"/>
                <a:cs typeface="Calibri" pitchFamily="34" charset="0"/>
              </a:rPr>
              <a:t> Reel)</a:t>
            </a:r>
          </a:p>
          <a:p>
            <a:pPr marL="862013" lvl="1" indent="-190500">
              <a:lnSpc>
                <a:spcPct val="90000"/>
              </a:lnSpc>
              <a:spcBef>
                <a:spcPct val="55000"/>
              </a:spcBef>
              <a:buClr>
                <a:srgbClr val="BE0000"/>
              </a:buClr>
              <a:buSzPct val="110000"/>
              <a:buFontTx/>
              <a:buChar char="•"/>
            </a:pPr>
            <a:r>
              <a:rPr lang="tr-TR" sz="1600" b="1" dirty="0">
                <a:solidFill>
                  <a:srgbClr val="002060"/>
                </a:solidFill>
                <a:latin typeface="Calibri" pitchFamily="34" charset="0"/>
                <a:cs typeface="Calibri" pitchFamily="34" charset="0"/>
              </a:rPr>
              <a:t>Askı noktası</a:t>
            </a:r>
          </a:p>
          <a:p>
            <a:pPr marL="290513" indent="-290513">
              <a:lnSpc>
                <a:spcPct val="90000"/>
              </a:lnSpc>
              <a:spcBef>
                <a:spcPct val="55000"/>
              </a:spcBef>
              <a:buClr>
                <a:srgbClr val="5F5F5F"/>
              </a:buClr>
              <a:buFont typeface="Marlett" pitchFamily="2" charset="2"/>
              <a:buChar char="8"/>
            </a:pPr>
            <a:r>
              <a:rPr lang="tr-TR" sz="1600" b="1" dirty="0">
                <a:solidFill>
                  <a:srgbClr val="002060"/>
                </a:solidFill>
                <a:latin typeface="Calibri" pitchFamily="34" charset="0"/>
                <a:cs typeface="Calibri" pitchFamily="34" charset="0"/>
              </a:rPr>
              <a:t>Askı noktası (2.5 ton/adam)</a:t>
            </a:r>
          </a:p>
          <a:p>
            <a:pPr marL="862013" lvl="1" indent="-190500">
              <a:lnSpc>
                <a:spcPct val="90000"/>
              </a:lnSpc>
              <a:spcBef>
                <a:spcPct val="55000"/>
              </a:spcBef>
              <a:buClr>
                <a:srgbClr val="BE0000"/>
              </a:buClr>
              <a:buSzPct val="110000"/>
              <a:buFontTx/>
              <a:buChar char="•"/>
            </a:pPr>
            <a:r>
              <a:rPr lang="tr-TR" sz="1600" b="1" dirty="0">
                <a:solidFill>
                  <a:srgbClr val="002060"/>
                </a:solidFill>
                <a:latin typeface="Calibri" pitchFamily="34" charset="0"/>
                <a:cs typeface="Calibri" pitchFamily="34" charset="0"/>
              </a:rPr>
              <a:t>Sabit nokta</a:t>
            </a:r>
          </a:p>
          <a:p>
            <a:pPr marL="862013" lvl="1" indent="-190500">
              <a:lnSpc>
                <a:spcPct val="90000"/>
              </a:lnSpc>
              <a:spcBef>
                <a:spcPct val="55000"/>
              </a:spcBef>
              <a:buClr>
                <a:srgbClr val="BE0000"/>
              </a:buClr>
              <a:buSzPct val="110000"/>
              <a:buFontTx/>
              <a:buChar char="•"/>
            </a:pPr>
            <a:r>
              <a:rPr lang="tr-TR" sz="1600" b="1" dirty="0">
                <a:solidFill>
                  <a:srgbClr val="002060"/>
                </a:solidFill>
                <a:latin typeface="Calibri" pitchFamily="34" charset="0"/>
                <a:cs typeface="Calibri" pitchFamily="34" charset="0"/>
              </a:rPr>
              <a:t>Yaşam halatı</a:t>
            </a:r>
          </a:p>
          <a:p>
            <a:pPr marL="862013" lvl="1" indent="-190500">
              <a:lnSpc>
                <a:spcPct val="90000"/>
              </a:lnSpc>
              <a:spcBef>
                <a:spcPct val="55000"/>
              </a:spcBef>
              <a:buClr>
                <a:srgbClr val="BE0000"/>
              </a:buClr>
              <a:buSzPct val="110000"/>
              <a:buFontTx/>
              <a:buChar char="•"/>
            </a:pPr>
            <a:r>
              <a:rPr lang="tr-TR" sz="1600" b="1" dirty="0">
                <a:solidFill>
                  <a:srgbClr val="002060"/>
                </a:solidFill>
                <a:latin typeface="Calibri" pitchFamily="34" charset="0"/>
                <a:cs typeface="Calibri" pitchFamily="34" charset="0"/>
              </a:rPr>
              <a:t>Sepet / platform</a:t>
            </a:r>
          </a:p>
        </p:txBody>
      </p:sp>
      <p:sp>
        <p:nvSpPr>
          <p:cNvPr id="163845" name="Rectangle 5"/>
          <p:cNvSpPr>
            <a:spLocks noChangeArrowheads="1"/>
          </p:cNvSpPr>
          <p:nvPr/>
        </p:nvSpPr>
        <p:spPr bwMode="auto">
          <a:xfrm>
            <a:off x="522287" y="486388"/>
            <a:ext cx="5938845"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2000" b="1"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rPr>
              <a:t>Düşme Önleyici Ekipmanlar</a:t>
            </a:r>
            <a:endParaRPr lang="en-GB" sz="2000" b="1"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endParaRPr>
          </a:p>
        </p:txBody>
      </p:sp>
    </p:spTree>
    <p:extLst>
      <p:ext uri="{BB962C8B-B14F-4D97-AF65-F5344CB8AC3E}">
        <p14:creationId xmlns:p14="http://schemas.microsoft.com/office/powerpoint/2010/main" val="3042145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body" idx="1"/>
          </p:nvPr>
        </p:nvSpPr>
        <p:spPr>
          <a:xfrm>
            <a:off x="219075" y="367674"/>
            <a:ext cx="8582025" cy="3287284"/>
          </a:xfrm>
        </p:spPr>
        <p:txBody>
          <a:bodyPr/>
          <a:lstStyle/>
          <a:p>
            <a:pPr eaLnBrk="1" hangingPunct="1">
              <a:buFont typeface="Wingdings" pitchFamily="2" charset="2"/>
              <a:buNone/>
              <a:defRPr/>
            </a:pPr>
            <a:r>
              <a:rPr lang="tr-TR" b="1" i="1" dirty="0" smtClean="0">
                <a:solidFill>
                  <a:srgbClr val="000066"/>
                </a:solidFill>
                <a:effectLst>
                  <a:outerShdw blurRad="38100" dist="38100" dir="2700000" algn="tl">
                    <a:srgbClr val="C0C0C0"/>
                  </a:outerShdw>
                </a:effectLst>
              </a:rPr>
              <a:t>Düşmeyi Durdurma Sistemi Bileşenleri:</a:t>
            </a:r>
          </a:p>
          <a:p>
            <a:pPr eaLnBrk="1" hangingPunct="1">
              <a:buFont typeface="Wingdings" pitchFamily="2" charset="2"/>
              <a:buNone/>
              <a:defRPr/>
            </a:pPr>
            <a:endParaRPr lang="tr-TR" b="1" i="1" dirty="0" smtClean="0">
              <a:solidFill>
                <a:srgbClr val="000066"/>
              </a:solidFill>
              <a:effectLst>
                <a:outerShdw blurRad="38100" dist="38100" dir="2700000" algn="tl">
                  <a:srgbClr val="C0C0C0"/>
                </a:outerShdw>
              </a:effectLst>
            </a:endParaRPr>
          </a:p>
          <a:p>
            <a:pPr eaLnBrk="1" hangingPunct="1">
              <a:buFont typeface="Wingdings" pitchFamily="2" charset="2"/>
              <a:buNone/>
              <a:defRPr/>
            </a:pPr>
            <a:r>
              <a:rPr lang="tr-TR" dirty="0" smtClean="0">
                <a:solidFill>
                  <a:srgbClr val="000066"/>
                </a:solidFill>
              </a:rPr>
              <a:t>-</a:t>
            </a:r>
            <a:r>
              <a:rPr lang="tr-TR" b="1" dirty="0" smtClean="0">
                <a:solidFill>
                  <a:srgbClr val="000066"/>
                </a:solidFill>
              </a:rPr>
              <a:t>ANKRAJ: </a:t>
            </a:r>
            <a:r>
              <a:rPr lang="tr-TR" dirty="0" smtClean="0">
                <a:solidFill>
                  <a:srgbClr val="000066"/>
                </a:solidFill>
              </a:rPr>
              <a:t>Güvenlik halatı, lanyard veya yavaşlatma cihazları için güvenli bağlantıyı sağlayan noktalardır.</a:t>
            </a:r>
          </a:p>
          <a:p>
            <a:pPr>
              <a:defRPr/>
            </a:pPr>
            <a:r>
              <a:rPr lang="tr-TR" dirty="0" err="1" smtClean="0">
                <a:solidFill>
                  <a:srgbClr val="000066"/>
                </a:solidFill>
              </a:rPr>
              <a:t>Ankraj</a:t>
            </a:r>
            <a:r>
              <a:rPr lang="tr-TR" dirty="0" smtClean="0">
                <a:solidFill>
                  <a:srgbClr val="000066"/>
                </a:solidFill>
              </a:rPr>
              <a:t> </a:t>
            </a:r>
            <a:r>
              <a:rPr lang="tr-TR" dirty="0">
                <a:solidFill>
                  <a:srgbClr val="000066"/>
                </a:solidFill>
              </a:rPr>
              <a:t>noktasının yetkili kişi tarafından belirlenmesi ve çakılması gerekir.</a:t>
            </a:r>
          </a:p>
          <a:p>
            <a:r>
              <a:rPr lang="tr-TR" dirty="0" err="1" smtClean="0">
                <a:solidFill>
                  <a:srgbClr val="000066"/>
                </a:solidFill>
              </a:rPr>
              <a:t>Ankrajın</a:t>
            </a:r>
            <a:r>
              <a:rPr lang="tr-TR" dirty="0" smtClean="0">
                <a:solidFill>
                  <a:srgbClr val="000066"/>
                </a:solidFill>
              </a:rPr>
              <a:t> </a:t>
            </a:r>
            <a:r>
              <a:rPr lang="tr-TR" dirty="0">
                <a:solidFill>
                  <a:srgbClr val="000066"/>
                </a:solidFill>
              </a:rPr>
              <a:t>çekme kuvveti en az 2.2 ton ağırlığı kaldırmasına karşılık gelmesi gerekir</a:t>
            </a:r>
          </a:p>
          <a:p>
            <a:r>
              <a:rPr lang="tr-TR" dirty="0" smtClean="0">
                <a:solidFill>
                  <a:srgbClr val="000066"/>
                </a:solidFill>
              </a:rPr>
              <a:t>Eğer </a:t>
            </a:r>
            <a:r>
              <a:rPr lang="tr-TR" dirty="0" err="1">
                <a:solidFill>
                  <a:srgbClr val="000066"/>
                </a:solidFill>
              </a:rPr>
              <a:t>ankrajın</a:t>
            </a:r>
            <a:r>
              <a:rPr lang="tr-TR" dirty="0">
                <a:solidFill>
                  <a:srgbClr val="000066"/>
                </a:solidFill>
              </a:rPr>
              <a:t> kaç kilo yük taşıyacağı bilinmiyorsa, düşmeyi engelleme sisteminin uzman bir kişi tarafından tasarlaması gereklidir. </a:t>
            </a:r>
            <a:endParaRPr lang="tr-TR" dirty="0" smtClean="0">
              <a:solidFill>
                <a:srgbClr val="000066"/>
              </a:solidFill>
            </a:endParaRPr>
          </a:p>
          <a:p>
            <a:r>
              <a:rPr lang="tr-TR" dirty="0">
                <a:solidFill>
                  <a:srgbClr val="000066"/>
                </a:solidFill>
              </a:rPr>
              <a:t>Vinç ve korkulukların </a:t>
            </a:r>
            <a:r>
              <a:rPr lang="tr-TR" dirty="0" err="1">
                <a:solidFill>
                  <a:srgbClr val="000066"/>
                </a:solidFill>
              </a:rPr>
              <a:t>ankraj</a:t>
            </a:r>
            <a:r>
              <a:rPr lang="tr-TR" dirty="0">
                <a:solidFill>
                  <a:srgbClr val="000066"/>
                </a:solidFill>
              </a:rPr>
              <a:t> olarak asla kullanılmaması gerekir. Bunlar düşme ile oluşan kuvvete dayanmak için kurulmamıştır. Ayrıca dış cephe yüzeyindeki balkon, sundurma, kemer gibi yüzeyler </a:t>
            </a:r>
            <a:r>
              <a:rPr lang="tr-TR" dirty="0" err="1">
                <a:solidFill>
                  <a:srgbClr val="000066"/>
                </a:solidFill>
              </a:rPr>
              <a:t>ankraj</a:t>
            </a:r>
            <a:r>
              <a:rPr lang="tr-TR" dirty="0">
                <a:solidFill>
                  <a:srgbClr val="000066"/>
                </a:solidFill>
              </a:rPr>
              <a:t> noktası olarak tespit edilemez</a:t>
            </a:r>
          </a:p>
          <a:p>
            <a:endParaRPr lang="tr-TR" dirty="0">
              <a:solidFill>
                <a:srgbClr val="000066"/>
              </a:solidFill>
            </a:endParaRPr>
          </a:p>
          <a:p>
            <a:pPr eaLnBrk="1" hangingPunct="1">
              <a:buFont typeface="Wingdings" pitchFamily="2" charset="2"/>
              <a:buNone/>
              <a:defRPr/>
            </a:pPr>
            <a:endParaRPr lang="tr-TR" dirty="0" smtClean="0">
              <a:solidFill>
                <a:srgbClr val="000066"/>
              </a:solidFill>
            </a:endParaRPr>
          </a:p>
          <a:p>
            <a:pPr eaLnBrk="1" hangingPunct="1">
              <a:buFont typeface="Wingdings" pitchFamily="2" charset="2"/>
              <a:buNone/>
              <a:defRPr/>
            </a:pPr>
            <a:endParaRPr lang="tr-TR" dirty="0" smtClean="0">
              <a:solidFill>
                <a:srgbClr val="000066"/>
              </a:solidFill>
            </a:endParaRPr>
          </a:p>
        </p:txBody>
      </p:sp>
      <p:grpSp>
        <p:nvGrpSpPr>
          <p:cNvPr id="82947" name="Group 21"/>
          <p:cNvGrpSpPr>
            <a:grpSpLocks/>
          </p:cNvGrpSpPr>
          <p:nvPr/>
        </p:nvGrpSpPr>
        <p:grpSpPr bwMode="auto">
          <a:xfrm>
            <a:off x="195012" y="3636467"/>
            <a:ext cx="3767138" cy="1733550"/>
            <a:chOff x="8" y="1538"/>
            <a:chExt cx="3107" cy="1719"/>
          </a:xfrm>
        </p:grpSpPr>
        <p:pic>
          <p:nvPicPr>
            <p:cNvPr id="82953" name="Picture 7" descr="özgür-bağlantı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1538"/>
              <a:ext cx="1385" cy="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4" name="Picture 8" descr="özgür-bağlantı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 y="1538"/>
              <a:ext cx="1222" cy="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5" name="Picture 9" descr="özgür-bağlantı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 y="1544"/>
              <a:ext cx="1202"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948" name="Group 20"/>
          <p:cNvGrpSpPr>
            <a:grpSpLocks/>
          </p:cNvGrpSpPr>
          <p:nvPr/>
        </p:nvGrpSpPr>
        <p:grpSpPr bwMode="auto">
          <a:xfrm>
            <a:off x="219075" y="5025241"/>
            <a:ext cx="3767138" cy="2008187"/>
            <a:chOff x="3046" y="1552"/>
            <a:chExt cx="2930" cy="1686"/>
          </a:xfrm>
        </p:grpSpPr>
        <p:pic>
          <p:nvPicPr>
            <p:cNvPr id="82950" name="Picture 11" descr="özgür-bağlantı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 y="1552"/>
              <a:ext cx="1205" cy="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12" descr="özgür-bağlantı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2" y="1552"/>
              <a:ext cx="1203" cy="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13" descr="özgür-bağlantı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1" y="1552"/>
              <a:ext cx="1205" cy="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949" name="Picture 1031" descr="http://www.kayagrubu.com.tr/uploaded/safety/ankraj44_57_PM_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6255" y="3813602"/>
            <a:ext cx="4228469" cy="280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07676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descr="k-2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900068" y="3834606"/>
            <a:ext cx="1046163" cy="2430463"/>
          </a:xfrm>
        </p:spPr>
      </p:pic>
      <p:sp>
        <p:nvSpPr>
          <p:cNvPr id="7" name="Rectangle 2"/>
          <p:cNvSpPr txBox="1">
            <a:spLocks noChangeArrowheads="1"/>
          </p:cNvSpPr>
          <p:nvPr/>
        </p:nvSpPr>
        <p:spPr bwMode="auto">
          <a:xfrm>
            <a:off x="371475" y="1109663"/>
            <a:ext cx="5497513" cy="3940175"/>
          </a:xfrm>
          <a:prstGeom prst="rect">
            <a:avLst/>
          </a:prstGeom>
          <a:noFill/>
          <a:ln w="9525">
            <a:noFill/>
            <a:miter lim="800000"/>
            <a:headEnd/>
            <a:tailEnd/>
          </a:ln>
        </p:spPr>
        <p:txBody>
          <a:bodyPr lIns="0" tIns="0" rIns="0" bIns="0"/>
          <a:lst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eaLnBrk="1" hangingPunct="1">
              <a:buFont typeface="Wingdings" pitchFamily="2" charset="2"/>
              <a:buNone/>
              <a:defRPr/>
            </a:pPr>
            <a:r>
              <a:rPr lang="tr-TR" sz="2000" b="1" dirty="0" smtClean="0">
                <a:solidFill>
                  <a:srgbClr val="000066"/>
                </a:solidFill>
                <a:effectLst>
                  <a:outerShdw blurRad="38100" dist="38100" dir="2700000" algn="tl">
                    <a:srgbClr val="C0C0C0"/>
                  </a:outerShdw>
                </a:effectLst>
              </a:rPr>
              <a:t>Yavaşlatma Aletleri:</a:t>
            </a:r>
          </a:p>
          <a:p>
            <a:pPr eaLnBrk="1" hangingPunct="1">
              <a:buFont typeface="Wingdings" pitchFamily="2" charset="2"/>
              <a:buNone/>
              <a:defRPr/>
            </a:pPr>
            <a:endParaRPr lang="tr-TR" sz="2000" dirty="0" smtClean="0">
              <a:solidFill>
                <a:srgbClr val="000066"/>
              </a:solidFill>
            </a:endParaRPr>
          </a:p>
          <a:p>
            <a:pPr marL="0" indent="0" algn="just" eaLnBrk="1" hangingPunct="1">
              <a:spcBef>
                <a:spcPts val="600"/>
              </a:spcBef>
              <a:buFont typeface="Wingdings" pitchFamily="2" charset="2"/>
              <a:buNone/>
              <a:defRPr/>
            </a:pPr>
            <a:r>
              <a:rPr lang="tr-TR" sz="2000" b="1" dirty="0" smtClean="0">
                <a:solidFill>
                  <a:srgbClr val="000066"/>
                </a:solidFill>
              </a:rPr>
              <a:t>Geri Sarmalı Düşme Durdurma Sistemi: </a:t>
            </a:r>
            <a:r>
              <a:rPr lang="tr-TR" sz="2000" dirty="0" smtClean="0">
                <a:solidFill>
                  <a:srgbClr val="000066"/>
                </a:solidFill>
              </a:rPr>
              <a:t>Kendinden kilitleme fonksiyonlu, otomatik gerdirmeli ve </a:t>
            </a:r>
            <a:r>
              <a:rPr lang="tr-TR" sz="2000" dirty="0" err="1" smtClean="0">
                <a:solidFill>
                  <a:srgbClr val="000066"/>
                </a:solidFill>
              </a:rPr>
              <a:t>karabinalı</a:t>
            </a:r>
            <a:r>
              <a:rPr lang="tr-TR" sz="2000" dirty="0" smtClean="0">
                <a:solidFill>
                  <a:srgbClr val="000066"/>
                </a:solidFill>
              </a:rPr>
              <a:t> halatın geri sarılmasını mümkün kılan bir düşme önleme tertibatıdır. </a:t>
            </a:r>
          </a:p>
          <a:p>
            <a:pPr eaLnBrk="1" hangingPunct="1">
              <a:buFont typeface="Wingdings" pitchFamily="2" charset="2"/>
              <a:buNone/>
              <a:defRPr/>
            </a:pPr>
            <a:endParaRPr lang="tr-TR" sz="2000" dirty="0" smtClean="0">
              <a:solidFill>
                <a:srgbClr val="000066"/>
              </a:solidFill>
            </a:endParaRPr>
          </a:p>
        </p:txBody>
      </p:sp>
      <p:sp>
        <p:nvSpPr>
          <p:cNvPr id="8" name="Rectangle 4"/>
          <p:cNvSpPr>
            <a:spLocks noGrp="1" noChangeArrowheads="1"/>
          </p:cNvSpPr>
          <p:nvPr>
            <p:ph type="title"/>
          </p:nvPr>
        </p:nvSpPr>
        <p:spPr>
          <a:xfrm>
            <a:off x="371475" y="330200"/>
            <a:ext cx="8763000" cy="563563"/>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ve Önleyici Sistemler</a:t>
            </a:r>
            <a:endParaRPr lang="en-US" dirty="0" smtClean="0">
              <a:solidFill>
                <a:srgbClr val="000066"/>
              </a:solidFill>
              <a:effectLst>
                <a:outerShdw blurRad="38100" dist="38100" dir="2700000" algn="tl">
                  <a:srgbClr val="C0C0C0"/>
                </a:outerShdw>
              </a:effectLst>
            </a:endParaRPr>
          </a:p>
        </p:txBody>
      </p:sp>
      <p:pic>
        <p:nvPicPr>
          <p:cNvPr id="890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012" y="3465513"/>
            <a:ext cx="42624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9" descr="http://www.kayagrubu.com.tr/uploaded/safety/gerisarmali39_10_PM_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75" y="1054100"/>
            <a:ext cx="287655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6076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body" idx="1"/>
          </p:nvPr>
        </p:nvSpPr>
        <p:spPr>
          <a:xfrm>
            <a:off x="396876" y="1535113"/>
            <a:ext cx="7942262" cy="1722437"/>
          </a:xfrm>
        </p:spPr>
        <p:txBody>
          <a:bodyPr/>
          <a:lstStyle/>
          <a:p>
            <a:pPr eaLnBrk="1" hangingPunct="1">
              <a:buFont typeface="Wingdings" pitchFamily="2" charset="2"/>
              <a:buNone/>
              <a:defRPr/>
            </a:pPr>
            <a:r>
              <a:rPr lang="tr-TR" sz="2000" i="1" dirty="0" err="1" smtClean="0">
                <a:solidFill>
                  <a:srgbClr val="000066"/>
                </a:solidFill>
                <a:effectLst>
                  <a:outerShdw blurRad="38100" dist="38100" dir="2700000" algn="tl">
                    <a:srgbClr val="C0C0C0"/>
                  </a:outerShdw>
                </a:effectLst>
              </a:rPr>
              <a:t>Lanyardlar</a:t>
            </a:r>
            <a:r>
              <a:rPr lang="tr-TR" sz="2000" i="1" dirty="0" smtClean="0">
                <a:solidFill>
                  <a:srgbClr val="000066"/>
                </a:solidFill>
                <a:effectLst>
                  <a:outerShdw blurRad="38100" dist="38100" dir="2700000" algn="tl">
                    <a:srgbClr val="C0C0C0"/>
                  </a:outerShdw>
                </a:effectLst>
              </a:rPr>
              <a:t> (Güvenlik Halatları):</a:t>
            </a:r>
          </a:p>
          <a:p>
            <a:pPr eaLnBrk="1" hangingPunct="1">
              <a:buFont typeface="Wingdings" pitchFamily="2" charset="2"/>
              <a:buNone/>
              <a:defRPr/>
            </a:pPr>
            <a:endParaRPr lang="tr-TR" sz="2000" dirty="0" smtClean="0">
              <a:solidFill>
                <a:srgbClr val="000066"/>
              </a:solidFill>
            </a:endParaRPr>
          </a:p>
          <a:p>
            <a:pPr marL="0" indent="0" algn="just" eaLnBrk="1" hangingPunct="1">
              <a:spcBef>
                <a:spcPct val="0"/>
              </a:spcBef>
              <a:buFontTx/>
              <a:buNone/>
              <a:defRPr/>
            </a:pPr>
            <a:r>
              <a:rPr lang="tr-TR" sz="2000" dirty="0" smtClean="0">
                <a:solidFill>
                  <a:srgbClr val="000066"/>
                </a:solidFill>
              </a:rPr>
              <a:t>Lanyard, emniyet kemerini </a:t>
            </a:r>
            <a:r>
              <a:rPr lang="tr-TR" sz="2000" dirty="0" err="1" smtClean="0">
                <a:solidFill>
                  <a:srgbClr val="000066"/>
                </a:solidFill>
              </a:rPr>
              <a:t>ankraja</a:t>
            </a:r>
            <a:r>
              <a:rPr lang="tr-TR" sz="2000" dirty="0" smtClean="0">
                <a:solidFill>
                  <a:srgbClr val="000066"/>
                </a:solidFill>
              </a:rPr>
              <a:t>, yavaşlama cihazına veya güvenlik halatına bağlayan özel olarak tasarlanmış halat, kayış veya kalın dokuma şerittir. </a:t>
            </a:r>
          </a:p>
        </p:txBody>
      </p:sp>
      <p:sp>
        <p:nvSpPr>
          <p:cNvPr id="609284" name="Rectangle 4"/>
          <p:cNvSpPr>
            <a:spLocks noGrp="1" noChangeArrowheads="1"/>
          </p:cNvSpPr>
          <p:nvPr>
            <p:ph type="title"/>
          </p:nvPr>
        </p:nvSpPr>
        <p:spPr>
          <a:xfrm>
            <a:off x="449263" y="466725"/>
            <a:ext cx="8763000" cy="563563"/>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ve Önleyici Sistemler</a:t>
            </a:r>
            <a:endParaRPr lang="en-US" dirty="0" smtClean="0">
              <a:solidFill>
                <a:srgbClr val="000066"/>
              </a:solidFill>
              <a:effectLst>
                <a:outerShdw blurRad="38100" dist="38100" dir="2700000" algn="tl">
                  <a:srgbClr val="C0C0C0"/>
                </a:outerShdw>
              </a:effectLst>
            </a:endParaRPr>
          </a:p>
        </p:txBody>
      </p:sp>
      <p:sp>
        <p:nvSpPr>
          <p:cNvPr id="90116" name="Text Box 7"/>
          <p:cNvSpPr txBox="1">
            <a:spLocks noChangeArrowheads="1"/>
          </p:cNvSpPr>
          <p:nvPr/>
        </p:nvSpPr>
        <p:spPr bwMode="auto">
          <a:xfrm>
            <a:off x="5567363" y="4424363"/>
            <a:ext cx="2681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tr-TR" sz="1600" b="1"/>
              <a:t>Tek Bacaklı Ayarlanabilir</a:t>
            </a:r>
            <a:r>
              <a:rPr lang="tr-TR" sz="1600"/>
              <a:t> </a:t>
            </a:r>
          </a:p>
        </p:txBody>
      </p:sp>
      <p:sp>
        <p:nvSpPr>
          <p:cNvPr id="90117" name="Text Box 8"/>
          <p:cNvSpPr txBox="1">
            <a:spLocks noChangeArrowheads="1"/>
          </p:cNvSpPr>
          <p:nvPr/>
        </p:nvSpPr>
        <p:spPr bwMode="auto">
          <a:xfrm>
            <a:off x="5697538" y="6357938"/>
            <a:ext cx="2089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tr-TR" sz="1600" b="1"/>
              <a:t>İki Bacaklı</a:t>
            </a:r>
            <a:r>
              <a:rPr lang="tr-TR" sz="1600"/>
              <a:t> </a:t>
            </a:r>
          </a:p>
        </p:txBody>
      </p:sp>
      <p:sp>
        <p:nvSpPr>
          <p:cNvPr id="90118" name="Text Box 9"/>
          <p:cNvSpPr txBox="1">
            <a:spLocks noChangeArrowheads="1"/>
          </p:cNvSpPr>
          <p:nvPr/>
        </p:nvSpPr>
        <p:spPr bwMode="auto">
          <a:xfrm>
            <a:off x="1571625" y="4419600"/>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tr-TR" sz="1600" b="1"/>
              <a:t>Tek Bacaklı</a:t>
            </a:r>
            <a:r>
              <a:rPr lang="tr-TR" sz="1600"/>
              <a:t> </a:t>
            </a:r>
          </a:p>
        </p:txBody>
      </p:sp>
      <p:sp>
        <p:nvSpPr>
          <p:cNvPr id="90119" name="Text Box 10"/>
          <p:cNvSpPr txBox="1">
            <a:spLocks noChangeArrowheads="1"/>
          </p:cNvSpPr>
          <p:nvPr/>
        </p:nvSpPr>
        <p:spPr bwMode="auto">
          <a:xfrm>
            <a:off x="1096963" y="6340475"/>
            <a:ext cx="2736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tr-TR" sz="1600" b="1"/>
              <a:t>Tek Bacaklı, Kolonlu</a:t>
            </a:r>
            <a:r>
              <a:rPr lang="tr-TR" sz="1600"/>
              <a:t> </a:t>
            </a:r>
          </a:p>
        </p:txBody>
      </p:sp>
      <p:pic>
        <p:nvPicPr>
          <p:cNvPr id="10" name="Picture 2" descr="E-1 Energy Absorber"/>
          <p:cNvPicPr>
            <a:picLocks noChangeAspect="1" noChangeArrowheads="1"/>
          </p:cNvPicPr>
          <p:nvPr/>
        </p:nvPicPr>
        <p:blipFill>
          <a:blip r:embed="rId2"/>
          <a:srcRect/>
          <a:stretch>
            <a:fillRect/>
          </a:stretch>
        </p:blipFill>
        <p:spPr bwMode="auto">
          <a:xfrm>
            <a:off x="1065213" y="3081338"/>
            <a:ext cx="2881312" cy="1366837"/>
          </a:xfrm>
          <a:prstGeom prst="rect">
            <a:avLst/>
          </a:prstGeom>
          <a:ln>
            <a:noFill/>
          </a:ln>
          <a:effectLst>
            <a:outerShdw blurRad="292100" dist="139700" dir="2700000" algn="tl" rotWithShape="0">
              <a:srgbClr val="333333">
                <a:alpha val="65000"/>
              </a:srgbClr>
            </a:outerShdw>
          </a:effectLst>
        </p:spPr>
      </p:pic>
      <p:pic>
        <p:nvPicPr>
          <p:cNvPr id="11" name="Picture 3" descr="E-2 Energy Absorber"/>
          <p:cNvPicPr>
            <a:picLocks noChangeArrowheads="1"/>
          </p:cNvPicPr>
          <p:nvPr/>
        </p:nvPicPr>
        <p:blipFill>
          <a:blip r:embed="rId3"/>
          <a:srcRect/>
          <a:stretch>
            <a:fillRect/>
          </a:stretch>
        </p:blipFill>
        <p:spPr bwMode="auto">
          <a:xfrm>
            <a:off x="5503863" y="3025775"/>
            <a:ext cx="2835275" cy="1349375"/>
          </a:xfrm>
          <a:prstGeom prst="rect">
            <a:avLst/>
          </a:prstGeom>
          <a:ln>
            <a:noFill/>
          </a:ln>
          <a:effectLst>
            <a:outerShdw blurRad="292100" dist="139700" dir="2700000" algn="tl" rotWithShape="0">
              <a:srgbClr val="333333">
                <a:alpha val="65000"/>
              </a:srgbClr>
            </a:outerShdw>
          </a:effectLst>
        </p:spPr>
      </p:pic>
      <p:pic>
        <p:nvPicPr>
          <p:cNvPr id="12" name="Picture 4" descr="E-3 Energy Absorber"/>
          <p:cNvPicPr>
            <a:picLocks noChangeArrowheads="1"/>
          </p:cNvPicPr>
          <p:nvPr/>
        </p:nvPicPr>
        <p:blipFill>
          <a:blip r:embed="rId4"/>
          <a:srcRect/>
          <a:stretch>
            <a:fillRect/>
          </a:stretch>
        </p:blipFill>
        <p:spPr bwMode="auto">
          <a:xfrm>
            <a:off x="1092200" y="4978400"/>
            <a:ext cx="2865438" cy="1254125"/>
          </a:xfrm>
          <a:prstGeom prst="rect">
            <a:avLst/>
          </a:prstGeom>
          <a:ln>
            <a:noFill/>
          </a:ln>
          <a:effectLst>
            <a:outerShdw blurRad="292100" dist="139700" dir="2700000" algn="tl" rotWithShape="0">
              <a:srgbClr val="333333">
                <a:alpha val="65000"/>
              </a:srgbClr>
            </a:outerShdw>
          </a:effectLst>
        </p:spPr>
      </p:pic>
      <p:pic>
        <p:nvPicPr>
          <p:cNvPr id="13" name="Picture 6" descr="E-4"/>
          <p:cNvPicPr>
            <a:picLocks noChangeArrowheads="1"/>
          </p:cNvPicPr>
          <p:nvPr/>
        </p:nvPicPr>
        <p:blipFill>
          <a:blip r:embed="rId5"/>
          <a:srcRect/>
          <a:stretch>
            <a:fillRect/>
          </a:stretch>
        </p:blipFill>
        <p:spPr bwMode="auto">
          <a:xfrm>
            <a:off x="5489575" y="4948238"/>
            <a:ext cx="2808288" cy="1322387"/>
          </a:xfrm>
          <a:prstGeom prst="rect">
            <a:avLst/>
          </a:prstGeom>
          <a:ln>
            <a:noFill/>
          </a:ln>
          <a:effectLst>
            <a:outerShdw blurRad="292100" dist="139700" dir="2700000" algn="tl" rotWithShape="0">
              <a:srgbClr val="333333">
                <a:alpha val="65000"/>
              </a:srgbClr>
            </a:outerShdw>
          </a:effectLst>
        </p:spPr>
      </p:pic>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0768" y="96875"/>
            <a:ext cx="3036636" cy="2017675"/>
          </a:xfrm>
          <a:prstGeom prst="rect">
            <a:avLst/>
          </a:prstGeom>
        </p:spPr>
      </p:pic>
    </p:spTree>
    <p:extLst>
      <p:ext uri="{BB962C8B-B14F-4D97-AF65-F5344CB8AC3E}">
        <p14:creationId xmlns:p14="http://schemas.microsoft.com/office/powerpoint/2010/main" val="286070012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4" name="Rectangle 4"/>
          <p:cNvSpPr>
            <a:spLocks noGrp="1" noChangeArrowheads="1"/>
          </p:cNvSpPr>
          <p:nvPr>
            <p:ph type="title"/>
          </p:nvPr>
        </p:nvSpPr>
        <p:spPr>
          <a:xfrm>
            <a:off x="381000" y="398463"/>
            <a:ext cx="8763000" cy="563562"/>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ve Önleyici Sistemler</a:t>
            </a:r>
            <a:endParaRPr lang="en-US" dirty="0" smtClean="0">
              <a:solidFill>
                <a:srgbClr val="000066"/>
              </a:solidFill>
              <a:effectLst>
                <a:outerShdw blurRad="38100" dist="38100" dir="2700000" algn="tl">
                  <a:srgbClr val="C0C0C0"/>
                </a:outerShdw>
              </a:effectLst>
            </a:endParaRPr>
          </a:p>
        </p:txBody>
      </p:sp>
      <p:pic>
        <p:nvPicPr>
          <p:cNvPr id="93187" name="Picture 4" descr="http://www.kayagrubu.com.tr/uploaded/safety/E-5-W20_18_06_b.png"/>
          <p:cNvPicPr>
            <a:picLocks noChangeAspect="1" noChangeArrowheads="1"/>
          </p:cNvPicPr>
          <p:nvPr/>
        </p:nvPicPr>
        <p:blipFill>
          <a:blip r:embed="rId2">
            <a:extLst>
              <a:ext uri="{28A0092B-C50C-407E-A947-70E740481C1C}">
                <a14:useLocalDpi xmlns:a14="http://schemas.microsoft.com/office/drawing/2010/main" val="0"/>
              </a:ext>
            </a:extLst>
          </a:blip>
          <a:srcRect b="11481"/>
          <a:stretch>
            <a:fillRect/>
          </a:stretch>
        </p:blipFill>
        <p:spPr bwMode="auto">
          <a:xfrm>
            <a:off x="1138238" y="3013075"/>
            <a:ext cx="36195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3"/>
          <a:srcRect/>
          <a:stretch>
            <a:fillRect/>
          </a:stretch>
        </p:blipFill>
        <p:spPr bwMode="auto">
          <a:xfrm>
            <a:off x="6073775" y="1230313"/>
            <a:ext cx="2413000" cy="5040312"/>
          </a:xfrm>
          <a:prstGeom prst="rect">
            <a:avLst/>
          </a:prstGeom>
          <a:ln>
            <a:noFill/>
          </a:ln>
          <a:effectLst>
            <a:outerShdw blurRad="292100" dist="139700" dir="2700000" algn="tl" rotWithShape="0">
              <a:srgbClr val="333333">
                <a:alpha val="65000"/>
              </a:srgbClr>
            </a:outerShdw>
          </a:effectLst>
        </p:spPr>
      </p:pic>
      <p:sp>
        <p:nvSpPr>
          <p:cNvPr id="93189" name="Oval 3"/>
          <p:cNvSpPr>
            <a:spLocks noChangeArrowheads="1"/>
          </p:cNvSpPr>
          <p:nvPr/>
        </p:nvSpPr>
        <p:spPr bwMode="auto">
          <a:xfrm>
            <a:off x="7523163" y="4613275"/>
            <a:ext cx="576262" cy="3603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just">
              <a:buClr>
                <a:srgbClr val="FF6600"/>
              </a:buClr>
              <a:buFont typeface="Wingdings" pitchFamily="2" charset="2"/>
              <a:buNone/>
            </a:pPr>
            <a:endParaRPr lang="tr-TR">
              <a:latin typeface="Times New Roman" pitchFamily="18" charset="0"/>
            </a:endParaRPr>
          </a:p>
        </p:txBody>
      </p:sp>
      <p:sp>
        <p:nvSpPr>
          <p:cNvPr id="93190" name="Line 4"/>
          <p:cNvSpPr>
            <a:spLocks noChangeShapeType="1"/>
          </p:cNvSpPr>
          <p:nvPr/>
        </p:nvSpPr>
        <p:spPr bwMode="auto">
          <a:xfrm>
            <a:off x="4859338" y="3749675"/>
            <a:ext cx="2663825" cy="100806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pic>
        <p:nvPicPr>
          <p:cNvPr id="20" name="Picture 5"/>
          <p:cNvPicPr>
            <a:picLocks noChangeAspect="1" noChangeArrowheads="1"/>
          </p:cNvPicPr>
          <p:nvPr/>
        </p:nvPicPr>
        <p:blipFill>
          <a:blip r:embed="rId4"/>
          <a:srcRect/>
          <a:stretch>
            <a:fillRect/>
          </a:stretch>
        </p:blipFill>
        <p:spPr bwMode="auto">
          <a:xfrm>
            <a:off x="387350" y="1230313"/>
            <a:ext cx="3232150" cy="5040312"/>
          </a:xfrm>
          <a:prstGeom prst="rect">
            <a:avLst/>
          </a:prstGeom>
          <a:ln>
            <a:noFill/>
          </a:ln>
          <a:effectLst>
            <a:outerShdw blurRad="292100" dist="139700" dir="2700000" algn="tl" rotWithShape="0">
              <a:srgbClr val="333333">
                <a:alpha val="65000"/>
              </a:srgbClr>
            </a:outerShdw>
          </a:effectLst>
        </p:spPr>
      </p:pic>
      <p:sp>
        <p:nvSpPr>
          <p:cNvPr id="93192" name="Oval 6"/>
          <p:cNvSpPr>
            <a:spLocks noChangeArrowheads="1"/>
          </p:cNvSpPr>
          <p:nvPr/>
        </p:nvSpPr>
        <p:spPr bwMode="auto">
          <a:xfrm>
            <a:off x="2116138" y="3533775"/>
            <a:ext cx="720725" cy="5762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just">
              <a:buClr>
                <a:srgbClr val="FF6600"/>
              </a:buClr>
              <a:buFont typeface="Wingdings" pitchFamily="2" charset="2"/>
              <a:buNone/>
            </a:pPr>
            <a:endParaRPr lang="tr-TR">
              <a:latin typeface="Times New Roman" pitchFamily="18" charset="0"/>
            </a:endParaRPr>
          </a:p>
        </p:txBody>
      </p:sp>
      <p:sp>
        <p:nvSpPr>
          <p:cNvPr id="93193" name="Line 7"/>
          <p:cNvSpPr>
            <a:spLocks noChangeShapeType="1"/>
          </p:cNvSpPr>
          <p:nvPr/>
        </p:nvSpPr>
        <p:spPr bwMode="auto">
          <a:xfrm flipH="1">
            <a:off x="2836863" y="3678238"/>
            <a:ext cx="1366837" cy="14446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3194" name="Text Box 8"/>
          <p:cNvSpPr txBox="1">
            <a:spLocks noChangeArrowheads="1"/>
          </p:cNvSpPr>
          <p:nvPr/>
        </p:nvSpPr>
        <p:spPr bwMode="auto">
          <a:xfrm>
            <a:off x="3228975" y="3273425"/>
            <a:ext cx="295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b="1"/>
              <a:t>ŞOK EMİCİ</a:t>
            </a:r>
          </a:p>
        </p:txBody>
      </p:sp>
      <p:sp>
        <p:nvSpPr>
          <p:cNvPr id="614402" name="Rectangle 2"/>
          <p:cNvSpPr>
            <a:spLocks noGrp="1" noChangeArrowheads="1"/>
          </p:cNvSpPr>
          <p:nvPr>
            <p:ph type="body" idx="1"/>
          </p:nvPr>
        </p:nvSpPr>
        <p:spPr>
          <a:xfrm>
            <a:off x="723900" y="842963"/>
            <a:ext cx="7491413" cy="1285875"/>
          </a:xfrm>
        </p:spPr>
        <p:txBody>
          <a:bodyPr/>
          <a:lstStyle/>
          <a:p>
            <a:pPr eaLnBrk="1" hangingPunct="1">
              <a:buFont typeface="Wingdings" pitchFamily="2" charset="2"/>
              <a:buNone/>
              <a:defRPr/>
            </a:pPr>
            <a:r>
              <a:rPr lang="tr-TR" sz="2000" i="1" dirty="0" smtClean="0">
                <a:solidFill>
                  <a:srgbClr val="000066"/>
                </a:solidFill>
                <a:effectLst>
                  <a:outerShdw blurRad="38100" dist="38100" dir="2700000" algn="tl">
                    <a:srgbClr val="C0C0C0"/>
                  </a:outerShdw>
                </a:effectLst>
              </a:rPr>
              <a:t>Şok Emiciler </a:t>
            </a:r>
            <a:r>
              <a:rPr lang="tr-TR" sz="2000" i="1" dirty="0">
                <a:solidFill>
                  <a:srgbClr val="000066"/>
                </a:solidFill>
                <a:effectLst>
                  <a:outerShdw blurRad="38100" dist="38100" dir="2700000" algn="tl">
                    <a:srgbClr val="C0C0C0"/>
                  </a:outerShdw>
                </a:effectLst>
              </a:rPr>
              <a:t> </a:t>
            </a:r>
            <a:r>
              <a:rPr lang="tr-TR" sz="2000" i="1" dirty="0" smtClean="0">
                <a:solidFill>
                  <a:srgbClr val="000066"/>
                </a:solidFill>
                <a:effectLst>
                  <a:outerShdw blurRad="38100" dist="38100" dir="2700000" algn="tl">
                    <a:srgbClr val="C0C0C0"/>
                  </a:outerShdw>
                </a:effectLst>
              </a:rPr>
              <a:t>:</a:t>
            </a:r>
          </a:p>
          <a:p>
            <a:pPr marL="0" indent="0" eaLnBrk="1" hangingPunct="1">
              <a:spcBef>
                <a:spcPts val="0"/>
              </a:spcBef>
              <a:buFont typeface="Wingdings" pitchFamily="2" charset="2"/>
              <a:buNone/>
              <a:defRPr/>
            </a:pPr>
            <a:endParaRPr lang="tr-TR" sz="2000" i="1" dirty="0" smtClean="0">
              <a:solidFill>
                <a:srgbClr val="000066"/>
              </a:solidFill>
              <a:effectLst>
                <a:outerShdw blurRad="38100" dist="38100" dir="2700000" algn="tl">
                  <a:srgbClr val="C0C0C0"/>
                </a:outerShdw>
              </a:effectLst>
            </a:endParaRPr>
          </a:p>
          <a:p>
            <a:pPr marL="0" indent="0" eaLnBrk="1" hangingPunct="1">
              <a:spcBef>
                <a:spcPts val="0"/>
              </a:spcBef>
              <a:buFontTx/>
              <a:buNone/>
              <a:defRPr/>
            </a:pPr>
            <a:r>
              <a:rPr lang="tr-TR" sz="2000" dirty="0" smtClean="0">
                <a:solidFill>
                  <a:srgbClr val="000066"/>
                </a:solidFill>
              </a:rPr>
              <a:t>Düşmeyi önleme sisteminin bir parçasıdır. Düşme esnasında oluşan enerjiyi boşaltmak veya minimize etmeye yarar.</a:t>
            </a:r>
          </a:p>
          <a:p>
            <a:pPr eaLnBrk="1" hangingPunct="1">
              <a:spcBef>
                <a:spcPct val="0"/>
              </a:spcBef>
              <a:buFontTx/>
              <a:buNone/>
              <a:defRPr/>
            </a:pPr>
            <a:endParaRPr lang="tr-TR" sz="2000" dirty="0" smtClean="0">
              <a:solidFill>
                <a:srgbClr val="000066"/>
              </a:solidFill>
            </a:endParaRPr>
          </a:p>
          <a:p>
            <a:pPr eaLnBrk="1" hangingPunct="1">
              <a:buFont typeface="Wingdings" pitchFamily="2" charset="2"/>
              <a:buNone/>
              <a:defRPr/>
            </a:pPr>
            <a:endParaRPr lang="tr-TR" sz="2000" i="1" dirty="0" smtClean="0">
              <a:solidFill>
                <a:srgbClr val="000066"/>
              </a:solidFill>
              <a:effectLst>
                <a:outerShdw blurRad="38100" dist="38100" dir="2700000" algn="tl">
                  <a:srgbClr val="C0C0C0"/>
                </a:outerShdw>
              </a:effectLst>
            </a:endParaRPr>
          </a:p>
          <a:p>
            <a:pPr eaLnBrk="1" hangingPunct="1">
              <a:buFont typeface="Wingdings" pitchFamily="2" charset="2"/>
              <a:buNone/>
              <a:defRPr/>
            </a:pPr>
            <a:endParaRPr lang="tr-TR" sz="2000" dirty="0" smtClean="0">
              <a:solidFill>
                <a:srgbClr val="000066"/>
              </a:solidFill>
            </a:endParaRPr>
          </a:p>
          <a:p>
            <a:pPr eaLnBrk="1" hangingPunct="1">
              <a:buFont typeface="Wingdings" pitchFamily="2" charset="2"/>
              <a:buNone/>
              <a:defRPr/>
            </a:pPr>
            <a:endParaRPr lang="tr-TR" sz="2000" dirty="0" smtClean="0">
              <a:solidFill>
                <a:srgbClr val="000066"/>
              </a:solidFill>
            </a:endParaRPr>
          </a:p>
          <a:p>
            <a:pPr eaLnBrk="1" hangingPunct="1">
              <a:buFont typeface="Wingdings" pitchFamily="2" charset="2"/>
              <a:buNone/>
              <a:defRPr/>
            </a:pPr>
            <a:endParaRPr lang="tr-TR" sz="2000" dirty="0" smtClean="0">
              <a:solidFill>
                <a:srgbClr val="000066"/>
              </a:solidFill>
            </a:endParaRPr>
          </a:p>
        </p:txBody>
      </p:sp>
      <p:grpSp>
        <p:nvGrpSpPr>
          <p:cNvPr id="93196" name="Grup 2"/>
          <p:cNvGrpSpPr>
            <a:grpSpLocks/>
          </p:cNvGrpSpPr>
          <p:nvPr/>
        </p:nvGrpSpPr>
        <p:grpSpPr bwMode="auto">
          <a:xfrm>
            <a:off x="3373438" y="3600450"/>
            <a:ext cx="2314575" cy="2314575"/>
            <a:chOff x="3759367" y="4068301"/>
            <a:chExt cx="2314408" cy="2314408"/>
          </a:xfrm>
        </p:grpSpPr>
        <p:pic>
          <p:nvPicPr>
            <p:cNvPr id="93197" name="Picture 6" descr="http://www.kayagrubu.com.tr/uploaded/safety/E-7A-yeni-etiketli11_48_19_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9367" y="4068301"/>
              <a:ext cx="2314408" cy="231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811803" y="4793737"/>
              <a:ext cx="158739" cy="98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pSp>
    </p:spTree>
    <p:extLst>
      <p:ext uri="{BB962C8B-B14F-4D97-AF65-F5344CB8AC3E}">
        <p14:creationId xmlns:p14="http://schemas.microsoft.com/office/powerpoint/2010/main" val="423023924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body" idx="1"/>
          </p:nvPr>
        </p:nvSpPr>
        <p:spPr>
          <a:xfrm>
            <a:off x="286335" y="970631"/>
            <a:ext cx="8567737" cy="5214937"/>
          </a:xfrm>
        </p:spPr>
        <p:txBody>
          <a:bodyPr/>
          <a:lstStyle/>
          <a:p>
            <a:pPr eaLnBrk="1" hangingPunct="1">
              <a:buFont typeface="Wingdings" pitchFamily="2" charset="2"/>
              <a:buNone/>
              <a:defRPr/>
            </a:pPr>
            <a:r>
              <a:rPr lang="tr-TR" sz="2000" i="1" dirty="0" smtClean="0">
                <a:solidFill>
                  <a:srgbClr val="000066"/>
                </a:solidFill>
                <a:effectLst>
                  <a:outerShdw blurRad="38100" dist="38100" dir="2700000" algn="tl">
                    <a:srgbClr val="C0C0C0"/>
                  </a:outerShdw>
                </a:effectLst>
              </a:rPr>
              <a:t>Güvenlik Hatları (Yaşam Hatları):</a:t>
            </a:r>
          </a:p>
          <a:p>
            <a:pPr eaLnBrk="1" hangingPunct="1">
              <a:buFont typeface="Wingdings" pitchFamily="2" charset="2"/>
              <a:buNone/>
              <a:defRPr/>
            </a:pPr>
            <a:endParaRPr lang="tr-TR" sz="2000" dirty="0" smtClean="0">
              <a:solidFill>
                <a:srgbClr val="000066"/>
              </a:solidFill>
            </a:endParaRPr>
          </a:p>
          <a:p>
            <a:pPr eaLnBrk="1" hangingPunct="1">
              <a:defRPr/>
            </a:pPr>
            <a:r>
              <a:rPr lang="tr-TR" sz="2000" dirty="0" smtClean="0">
                <a:solidFill>
                  <a:srgbClr val="000066"/>
                </a:solidFill>
              </a:rPr>
              <a:t>Güvenlik hatları çelik halat ya da ip halatlardan oluşur, paraşüt tipi emniyet kemeri, lanyard veya yavaşlatma cihazı ve en az bir </a:t>
            </a:r>
            <a:r>
              <a:rPr lang="tr-TR" sz="2000" dirty="0" err="1" smtClean="0">
                <a:solidFill>
                  <a:srgbClr val="000066"/>
                </a:solidFill>
              </a:rPr>
              <a:t>ankraja</a:t>
            </a:r>
            <a:r>
              <a:rPr lang="tr-TR" sz="2000" dirty="0" smtClean="0">
                <a:solidFill>
                  <a:srgbClr val="000066"/>
                </a:solidFill>
              </a:rPr>
              <a:t> bağlıdır. </a:t>
            </a:r>
          </a:p>
          <a:p>
            <a:pPr eaLnBrk="1" hangingPunct="1">
              <a:defRPr/>
            </a:pPr>
            <a:endParaRPr lang="tr-TR" sz="2000" dirty="0" smtClean="0">
              <a:solidFill>
                <a:srgbClr val="000066"/>
              </a:solidFill>
            </a:endParaRPr>
          </a:p>
          <a:p>
            <a:pPr eaLnBrk="1" hangingPunct="1">
              <a:defRPr/>
            </a:pPr>
            <a:r>
              <a:rPr lang="tr-TR" sz="2000" dirty="0" smtClean="0">
                <a:solidFill>
                  <a:srgbClr val="000066"/>
                </a:solidFill>
              </a:rPr>
              <a:t>Dikey ve Yatay olmak üzere iki tipi vardır.</a:t>
            </a:r>
          </a:p>
          <a:p>
            <a:pPr eaLnBrk="1" hangingPunct="1">
              <a:buFont typeface="Wingdings" pitchFamily="2" charset="2"/>
              <a:buNone/>
              <a:defRPr/>
            </a:pPr>
            <a:endParaRPr lang="tr-TR" sz="2000" dirty="0" smtClean="0">
              <a:solidFill>
                <a:srgbClr val="000066"/>
              </a:solidFill>
            </a:endParaRPr>
          </a:p>
          <a:p>
            <a:pPr eaLnBrk="1" hangingPunct="1">
              <a:buFont typeface="Wingdings" pitchFamily="2" charset="2"/>
              <a:buNone/>
              <a:defRPr/>
            </a:pPr>
            <a:endParaRPr lang="tr-TR" sz="2000" dirty="0" smtClean="0">
              <a:solidFill>
                <a:srgbClr val="000066"/>
              </a:solidFill>
            </a:endParaRPr>
          </a:p>
        </p:txBody>
      </p:sp>
      <p:sp>
        <p:nvSpPr>
          <p:cNvPr id="611332" name="Rectangle 4"/>
          <p:cNvSpPr>
            <a:spLocks noGrp="1" noChangeArrowheads="1"/>
          </p:cNvSpPr>
          <p:nvPr>
            <p:ph type="title"/>
          </p:nvPr>
        </p:nvSpPr>
        <p:spPr>
          <a:xfrm>
            <a:off x="381000" y="479425"/>
            <a:ext cx="8763000" cy="563563"/>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ve Önleyici Sistemler</a:t>
            </a:r>
            <a:endParaRPr lang="en-US" dirty="0" smtClean="0">
              <a:solidFill>
                <a:srgbClr val="000066"/>
              </a:solidFill>
              <a:effectLst>
                <a:outerShdw blurRad="38100" dist="38100" dir="2700000" algn="tl">
                  <a:srgbClr val="C0C0C0"/>
                </a:outerShdw>
              </a:effectLst>
            </a:endParaRPr>
          </a:p>
        </p:txBody>
      </p:sp>
      <p:pic>
        <p:nvPicPr>
          <p:cNvPr id="9523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563" y="3276600"/>
            <a:ext cx="3057525" cy="309562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a:srcRect/>
          <a:stretch>
            <a:fillRect/>
          </a:stretch>
        </p:blipFill>
        <p:spPr bwMode="auto">
          <a:xfrm>
            <a:off x="2774950" y="3252788"/>
            <a:ext cx="2043113" cy="3105150"/>
          </a:xfrm>
          <a:prstGeom prst="rect">
            <a:avLst/>
          </a:prstGeom>
          <a:ln>
            <a:noFill/>
          </a:ln>
          <a:effectLst>
            <a:outerShdw blurRad="292100" dist="139700" dir="2700000" algn="tl" rotWithShape="0">
              <a:srgbClr val="333333">
                <a:alpha val="65000"/>
              </a:srgbClr>
            </a:outerShdw>
          </a:effectLst>
          <a:extLst/>
        </p:spPr>
      </p:pic>
      <p:pic>
        <p:nvPicPr>
          <p:cNvPr id="8" name="Picture 3" descr="Kitap resim 28 copy"/>
          <p:cNvPicPr>
            <a:picLocks noChangeAspect="1" noChangeArrowheads="1"/>
          </p:cNvPicPr>
          <p:nvPr/>
        </p:nvPicPr>
        <p:blipFill>
          <a:blip r:embed="rId4"/>
          <a:srcRect/>
          <a:stretch>
            <a:fillRect/>
          </a:stretch>
        </p:blipFill>
        <p:spPr bwMode="auto">
          <a:xfrm>
            <a:off x="504825" y="3248025"/>
            <a:ext cx="2082800" cy="3130550"/>
          </a:xfrm>
          <a:prstGeom prst="rect">
            <a:avLst/>
          </a:prstGeom>
          <a:noFill/>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78928454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body" idx="1"/>
          </p:nvPr>
        </p:nvSpPr>
        <p:spPr>
          <a:xfrm>
            <a:off x="368300" y="1211263"/>
            <a:ext cx="8582025" cy="5214937"/>
          </a:xfrm>
        </p:spPr>
        <p:txBody>
          <a:bodyPr/>
          <a:lstStyle/>
          <a:p>
            <a:pPr eaLnBrk="1" hangingPunct="1">
              <a:lnSpc>
                <a:spcPct val="90000"/>
              </a:lnSpc>
              <a:spcBef>
                <a:spcPts val="1800"/>
              </a:spcBef>
              <a:buFont typeface="Wingdings" pitchFamily="2" charset="2"/>
              <a:buNone/>
              <a:defRPr/>
            </a:pPr>
            <a:endParaRPr lang="tr-TR" dirty="0" smtClean="0">
              <a:solidFill>
                <a:srgbClr val="000066"/>
              </a:solidFill>
              <a:effectLst>
                <a:outerShdw blurRad="38100" dist="38100" dir="2700000" algn="tl">
                  <a:srgbClr val="C0C0C0"/>
                </a:outerShdw>
              </a:effectLst>
            </a:endParaRPr>
          </a:p>
          <a:p>
            <a:pPr>
              <a:spcBef>
                <a:spcPts val="1800"/>
              </a:spcBef>
              <a:defRPr/>
            </a:pPr>
            <a:r>
              <a:rPr lang="tr-TR" b="1" dirty="0"/>
              <a:t>İş kazalarından kaynaklanan yaralanmalarda ikinci sırayı, ölümlerde ise birinci sırayı yüksekten düşmeler almaktadır. </a:t>
            </a:r>
            <a:endParaRPr lang="tr-TR" dirty="0"/>
          </a:p>
          <a:p>
            <a:pPr>
              <a:spcBef>
                <a:spcPts val="1800"/>
              </a:spcBef>
              <a:defRPr/>
            </a:pPr>
            <a:r>
              <a:rPr lang="tr-TR" b="1" dirty="0"/>
              <a:t>Yüksekten düşmelerdeki ölüm olasılığı diğer faaliyetlerden daha fazladır.</a:t>
            </a:r>
            <a:endParaRPr lang="tr-TR" dirty="0"/>
          </a:p>
          <a:p>
            <a:pPr>
              <a:spcBef>
                <a:spcPts val="1800"/>
              </a:spcBef>
              <a:defRPr/>
            </a:pPr>
            <a:r>
              <a:rPr lang="tr-TR" b="1" dirty="0"/>
              <a:t>Yükseklik farkı gözetilmeksizin, düşme sonucu yaralanma riskiyle karşı karşıya olan tüm çalışanlar için gerekli güvenlik önlemlerinin alınması zorunludur.</a:t>
            </a:r>
            <a:endParaRPr lang="tr-TR" dirty="0"/>
          </a:p>
          <a:p>
            <a:pPr eaLnBrk="1" hangingPunct="1">
              <a:lnSpc>
                <a:spcPct val="90000"/>
              </a:lnSpc>
              <a:buFont typeface="Wingdings" pitchFamily="2" charset="2"/>
              <a:buNone/>
              <a:defRPr/>
            </a:pPr>
            <a:endParaRPr lang="tr-TR" sz="2000" dirty="0" smtClean="0"/>
          </a:p>
          <a:p>
            <a:pPr marL="0" indent="0" eaLnBrk="1" hangingPunct="1">
              <a:lnSpc>
                <a:spcPct val="90000"/>
              </a:lnSpc>
              <a:buFont typeface="Wingdings" pitchFamily="2" charset="2"/>
              <a:buNone/>
              <a:defRPr/>
            </a:pPr>
            <a:r>
              <a:rPr lang="tr-TR" sz="2800" dirty="0" smtClean="0">
                <a:solidFill>
                  <a:srgbClr val="FF0000"/>
                </a:solidFill>
              </a:rPr>
              <a:t>OSHA* verileri 3,4m üzerinde çalışırken düşen insanların %85’inin hayatını kaybettiğini göstermektedir.</a:t>
            </a:r>
          </a:p>
          <a:p>
            <a:pPr marL="0" indent="0" algn="r" eaLnBrk="1" hangingPunct="1">
              <a:lnSpc>
                <a:spcPct val="90000"/>
              </a:lnSpc>
              <a:buFont typeface="Wingdings" pitchFamily="2" charset="2"/>
              <a:buNone/>
              <a:defRPr/>
            </a:pPr>
            <a:r>
              <a:rPr lang="tr-TR" sz="1200" dirty="0" smtClean="0">
                <a:solidFill>
                  <a:srgbClr val="FF0000"/>
                </a:solidFill>
              </a:rPr>
              <a:t>*</a:t>
            </a:r>
            <a:r>
              <a:rPr lang="tr-TR" sz="1200" dirty="0" err="1" smtClean="0">
                <a:solidFill>
                  <a:srgbClr val="FF0000"/>
                </a:solidFill>
              </a:rPr>
              <a:t>Occupational</a:t>
            </a:r>
            <a:r>
              <a:rPr lang="tr-TR" sz="1200" dirty="0" smtClean="0">
                <a:solidFill>
                  <a:srgbClr val="FF0000"/>
                </a:solidFill>
              </a:rPr>
              <a:t> </a:t>
            </a:r>
            <a:r>
              <a:rPr lang="tr-TR" sz="1200" dirty="0" err="1" smtClean="0">
                <a:solidFill>
                  <a:srgbClr val="FF0000"/>
                </a:solidFill>
              </a:rPr>
              <a:t>Safety</a:t>
            </a:r>
            <a:r>
              <a:rPr lang="tr-TR" sz="1200" dirty="0" smtClean="0">
                <a:solidFill>
                  <a:srgbClr val="FF0000"/>
                </a:solidFill>
              </a:rPr>
              <a:t> </a:t>
            </a:r>
            <a:r>
              <a:rPr lang="tr-TR" sz="1200" dirty="0" err="1" smtClean="0">
                <a:solidFill>
                  <a:srgbClr val="FF0000"/>
                </a:solidFill>
              </a:rPr>
              <a:t>and</a:t>
            </a:r>
            <a:r>
              <a:rPr lang="tr-TR" sz="1200" dirty="0" smtClean="0">
                <a:solidFill>
                  <a:srgbClr val="FF0000"/>
                </a:solidFill>
              </a:rPr>
              <a:t> </a:t>
            </a:r>
            <a:r>
              <a:rPr lang="tr-TR" sz="1200" dirty="0" err="1" smtClean="0">
                <a:solidFill>
                  <a:srgbClr val="FF0000"/>
                </a:solidFill>
              </a:rPr>
              <a:t>Health</a:t>
            </a:r>
            <a:r>
              <a:rPr lang="tr-TR" sz="1200" dirty="0" smtClean="0">
                <a:solidFill>
                  <a:srgbClr val="FF0000"/>
                </a:solidFill>
              </a:rPr>
              <a:t> Administration(Avrupa İş Sağlığı ve Güvenliği Ajansı)</a:t>
            </a:r>
          </a:p>
        </p:txBody>
      </p:sp>
      <p:sp>
        <p:nvSpPr>
          <p:cNvPr id="17413" name="Rectangle 4"/>
          <p:cNvSpPr>
            <a:spLocks noGrp="1" noChangeArrowheads="1"/>
          </p:cNvSpPr>
          <p:nvPr>
            <p:ph type="title"/>
          </p:nvPr>
        </p:nvSpPr>
        <p:spPr>
          <a:xfrm>
            <a:off x="381000" y="671513"/>
            <a:ext cx="8763000" cy="563562"/>
          </a:xfrm>
        </p:spPr>
        <p:txBody>
          <a:bodyPr/>
          <a:lstStyle/>
          <a:p>
            <a:pPr eaLnBrk="1" hangingPunct="1">
              <a:defRPr/>
            </a:pPr>
            <a:r>
              <a:rPr lang="tr-TR" dirty="0" smtClean="0">
                <a:solidFill>
                  <a:srgbClr val="000066"/>
                </a:solidFill>
                <a:effectLst>
                  <a:outerShdw blurRad="38100" dist="38100" dir="2700000" algn="tl">
                    <a:srgbClr val="C0C0C0"/>
                  </a:outerShdw>
                </a:effectLst>
              </a:rPr>
              <a:t>İSTATİSTİKİ VERİLER</a:t>
            </a:r>
            <a:endParaRPr lang="en-US" dirty="0" smtClean="0">
              <a:solidFill>
                <a:srgbClr val="000066"/>
              </a:solidFill>
            </a:endParaRPr>
          </a:p>
        </p:txBody>
      </p:sp>
    </p:spTree>
    <p:extLst>
      <p:ext uri="{BB962C8B-B14F-4D97-AF65-F5344CB8AC3E}">
        <p14:creationId xmlns:p14="http://schemas.microsoft.com/office/powerpoint/2010/main" val="290526064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409575" y="1211263"/>
            <a:ext cx="5053013" cy="5214937"/>
          </a:xfrm>
        </p:spPr>
        <p:txBody>
          <a:bodyPr/>
          <a:lstStyle/>
          <a:p>
            <a:pPr eaLnBrk="1" hangingPunct="1">
              <a:buFont typeface="Wingdings" pitchFamily="2" charset="2"/>
              <a:buNone/>
            </a:pPr>
            <a:r>
              <a:rPr lang="tr-TR" sz="2000" b="1" i="1" smtClean="0">
                <a:solidFill>
                  <a:srgbClr val="000066"/>
                </a:solidFill>
              </a:rPr>
              <a:t>Dikey Yaşam Hatları:</a:t>
            </a:r>
          </a:p>
          <a:p>
            <a:pPr eaLnBrk="1" hangingPunct="1"/>
            <a:r>
              <a:rPr lang="tr-TR" smtClean="0">
                <a:solidFill>
                  <a:srgbClr val="000066"/>
                </a:solidFill>
              </a:rPr>
              <a:t>En az 2500kg yükü taşıyabilmelidir,</a:t>
            </a:r>
          </a:p>
          <a:p>
            <a:pPr eaLnBrk="1" hangingPunct="1"/>
            <a:r>
              <a:rPr lang="tr-TR" smtClean="0">
                <a:solidFill>
                  <a:srgbClr val="000066"/>
                </a:solidFill>
              </a:rPr>
              <a:t>Her kullanımdan sonra, halatlar kontrol edilmeli, zarar-hasar tespiti yapılmalıdır,</a:t>
            </a:r>
          </a:p>
          <a:p>
            <a:pPr eaLnBrk="1" hangingPunct="1"/>
            <a:r>
              <a:rPr lang="tr-TR" smtClean="0">
                <a:solidFill>
                  <a:srgbClr val="000066"/>
                </a:solidFill>
              </a:rPr>
              <a:t>1 hatta yalnızca 1 kişi bağlanmalıdır,</a:t>
            </a:r>
          </a:p>
          <a:p>
            <a:pPr eaLnBrk="1" hangingPunct="1"/>
            <a:r>
              <a:rPr lang="tr-TR" smtClean="0">
                <a:solidFill>
                  <a:srgbClr val="000066"/>
                </a:solidFill>
              </a:rPr>
              <a:t>Kendinden geri çekmeli güvenlik halatları aynı zamanda dikey yaşam hattı olarak kullanılabilir.</a:t>
            </a:r>
          </a:p>
          <a:p>
            <a:pPr eaLnBrk="1" hangingPunct="1">
              <a:buFont typeface="Wingdings" pitchFamily="2" charset="2"/>
              <a:buNone/>
            </a:pPr>
            <a:endParaRPr lang="tr-TR" smtClean="0">
              <a:solidFill>
                <a:srgbClr val="000066"/>
              </a:solidFill>
            </a:endParaRPr>
          </a:p>
        </p:txBody>
      </p:sp>
      <p:sp>
        <p:nvSpPr>
          <p:cNvPr id="612356" name="Rectangle 4"/>
          <p:cNvSpPr>
            <a:spLocks noGrp="1" noChangeArrowheads="1"/>
          </p:cNvSpPr>
          <p:nvPr>
            <p:ph type="title"/>
          </p:nvPr>
        </p:nvSpPr>
        <p:spPr>
          <a:xfrm>
            <a:off x="381000" y="508000"/>
            <a:ext cx="8763000" cy="563563"/>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ve Önleyici Sistemler</a:t>
            </a:r>
            <a:endParaRPr lang="en-US" dirty="0" smtClean="0">
              <a:solidFill>
                <a:srgbClr val="000066"/>
              </a:solidFill>
              <a:effectLst>
                <a:outerShdw blurRad="38100" dist="38100" dir="2700000" algn="tl">
                  <a:srgbClr val="C0C0C0"/>
                </a:outerShdw>
              </a:effectLst>
            </a:endParaRPr>
          </a:p>
        </p:txBody>
      </p:sp>
      <p:pic>
        <p:nvPicPr>
          <p:cNvPr id="96260" name="Picture 9" descr="http://www.kayagrubu.com.tr/uploaded/safety/merdiven25_51_PM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3605213"/>
            <a:ext cx="3795712"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5" descr="DSCN0873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25" y="1146175"/>
            <a:ext cx="343535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27183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body" idx="1"/>
          </p:nvPr>
        </p:nvSpPr>
        <p:spPr>
          <a:xfrm>
            <a:off x="327025" y="1211263"/>
            <a:ext cx="4803775" cy="5214937"/>
          </a:xfrm>
        </p:spPr>
        <p:txBody>
          <a:bodyPr/>
          <a:lstStyle/>
          <a:p>
            <a:pPr eaLnBrk="1" hangingPunct="1">
              <a:buFont typeface="Wingdings" pitchFamily="2" charset="2"/>
              <a:buNone/>
              <a:defRPr/>
            </a:pPr>
            <a:r>
              <a:rPr lang="tr-TR" sz="2000" b="1" dirty="0" smtClean="0">
                <a:solidFill>
                  <a:srgbClr val="000066"/>
                </a:solidFill>
                <a:effectLst>
                  <a:outerShdw blurRad="38100" dist="38100" dir="2700000" algn="tl">
                    <a:srgbClr val="C0C0C0"/>
                  </a:outerShdw>
                </a:effectLst>
              </a:rPr>
              <a:t>Güvenlik Hatları (Yaşam Hatları):</a:t>
            </a:r>
          </a:p>
          <a:p>
            <a:pPr eaLnBrk="1" hangingPunct="1">
              <a:buFont typeface="Wingdings" pitchFamily="2" charset="2"/>
              <a:buNone/>
              <a:defRPr/>
            </a:pPr>
            <a:endParaRPr lang="tr-TR" sz="2000" b="1" i="1" dirty="0" smtClean="0">
              <a:solidFill>
                <a:srgbClr val="000066"/>
              </a:solidFill>
            </a:endParaRPr>
          </a:p>
          <a:p>
            <a:pPr eaLnBrk="1" hangingPunct="1">
              <a:buFont typeface="Wingdings" pitchFamily="2" charset="2"/>
              <a:buNone/>
              <a:defRPr/>
            </a:pPr>
            <a:r>
              <a:rPr lang="tr-TR" sz="2000" b="1" i="1" dirty="0" smtClean="0">
                <a:solidFill>
                  <a:srgbClr val="000066"/>
                </a:solidFill>
              </a:rPr>
              <a:t>Yatay Yaşam Hatları:</a:t>
            </a:r>
          </a:p>
          <a:p>
            <a:pPr eaLnBrk="1" hangingPunct="1">
              <a:buFont typeface="Wingdings" pitchFamily="2" charset="2"/>
              <a:buNone/>
              <a:defRPr/>
            </a:pPr>
            <a:endParaRPr lang="tr-TR" sz="2000" dirty="0" smtClean="0">
              <a:solidFill>
                <a:srgbClr val="000066"/>
              </a:solidFill>
            </a:endParaRPr>
          </a:p>
          <a:p>
            <a:pPr marL="0" indent="0" eaLnBrk="1" hangingPunct="1">
              <a:defRPr/>
            </a:pPr>
            <a:r>
              <a:rPr lang="tr-TR" sz="2000" dirty="0" smtClean="0">
                <a:solidFill>
                  <a:srgbClr val="000066"/>
                </a:solidFill>
              </a:rPr>
              <a:t>En az 2500 kg yükü taşıyabilmelidir.</a:t>
            </a:r>
          </a:p>
          <a:p>
            <a:pPr marL="0" indent="0" eaLnBrk="1" hangingPunct="1">
              <a:defRPr/>
            </a:pPr>
            <a:r>
              <a:rPr lang="tr-TR" sz="2000" dirty="0" smtClean="0">
                <a:solidFill>
                  <a:srgbClr val="000066"/>
                </a:solidFill>
              </a:rPr>
              <a:t>Bağlantı baş üstünde sağlam bir</a:t>
            </a:r>
          </a:p>
          <a:p>
            <a:pPr marL="0" indent="0" eaLnBrk="1" hangingPunct="1">
              <a:buFont typeface="Wingdings" pitchFamily="2" charset="2"/>
              <a:buNone/>
              <a:defRPr/>
            </a:pPr>
            <a:r>
              <a:rPr lang="tr-TR" sz="2000" dirty="0" smtClean="0">
                <a:solidFill>
                  <a:srgbClr val="000066"/>
                </a:solidFill>
              </a:rPr>
              <a:t>noktaya yapılmalıdır. </a:t>
            </a:r>
          </a:p>
          <a:p>
            <a:pPr marL="0" indent="0" eaLnBrk="1" hangingPunct="1">
              <a:defRPr/>
            </a:pPr>
            <a:r>
              <a:rPr lang="tr-TR" sz="2000" dirty="0" smtClean="0">
                <a:solidFill>
                  <a:srgbClr val="000066"/>
                </a:solidFill>
              </a:rPr>
              <a:t>İp halatlar 5m’de bir, çelik halatlar 12m’de bir sabitlenmelidir.</a:t>
            </a:r>
          </a:p>
          <a:p>
            <a:pPr marL="0" indent="0" eaLnBrk="1" hangingPunct="1">
              <a:defRPr/>
            </a:pPr>
            <a:r>
              <a:rPr lang="tr-TR" sz="2000" dirty="0" smtClean="0">
                <a:solidFill>
                  <a:srgbClr val="000066"/>
                </a:solidFill>
              </a:rPr>
              <a:t>Bir hatta yalnızca bir kişi bağlanmalıdır.</a:t>
            </a:r>
          </a:p>
          <a:p>
            <a:pPr marL="0" indent="0" eaLnBrk="1" hangingPunct="1">
              <a:defRPr/>
            </a:pPr>
            <a:r>
              <a:rPr lang="tr-TR" sz="2000" dirty="0" smtClean="0">
                <a:solidFill>
                  <a:srgbClr val="000066"/>
                </a:solidFill>
              </a:rPr>
              <a:t>Her kullanım öncesinde mutlaka hasar</a:t>
            </a:r>
          </a:p>
          <a:p>
            <a:pPr marL="0" indent="0" eaLnBrk="1" hangingPunct="1">
              <a:buFont typeface="Wingdings" pitchFamily="2" charset="2"/>
              <a:buNone/>
              <a:defRPr/>
            </a:pPr>
            <a:r>
              <a:rPr lang="tr-TR" sz="2000" dirty="0" smtClean="0">
                <a:solidFill>
                  <a:srgbClr val="000066"/>
                </a:solidFill>
              </a:rPr>
              <a:t>kontrolü yapılmalıdır.</a:t>
            </a:r>
          </a:p>
          <a:p>
            <a:pPr eaLnBrk="1" hangingPunct="1">
              <a:buFont typeface="Wingdings" pitchFamily="2" charset="2"/>
              <a:buNone/>
              <a:defRPr/>
            </a:pPr>
            <a:endParaRPr lang="tr-TR" sz="2000" dirty="0" smtClean="0">
              <a:solidFill>
                <a:srgbClr val="000066"/>
              </a:solidFill>
            </a:endParaRPr>
          </a:p>
          <a:p>
            <a:pPr eaLnBrk="1" hangingPunct="1">
              <a:buFont typeface="Wingdings" pitchFamily="2" charset="2"/>
              <a:buNone/>
              <a:defRPr/>
            </a:pPr>
            <a:endParaRPr lang="tr-TR" sz="2000" dirty="0" smtClean="0">
              <a:solidFill>
                <a:srgbClr val="000066"/>
              </a:solidFill>
            </a:endParaRPr>
          </a:p>
        </p:txBody>
      </p:sp>
      <p:pic>
        <p:nvPicPr>
          <p:cNvPr id="7" name="Dikey Yaşam Hattı Animasyon01.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t="19431" r="-652" b="7352"/>
          <a:stretch>
            <a:fillRect/>
          </a:stretch>
        </p:blipFill>
        <p:spPr bwMode="auto">
          <a:xfrm>
            <a:off x="2962275" y="5145088"/>
            <a:ext cx="23764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3380" name="Rectangle 4"/>
          <p:cNvSpPr>
            <a:spLocks noGrp="1" noChangeArrowheads="1"/>
          </p:cNvSpPr>
          <p:nvPr>
            <p:ph type="title"/>
          </p:nvPr>
        </p:nvSpPr>
        <p:spPr>
          <a:xfrm>
            <a:off x="381000" y="452438"/>
            <a:ext cx="8763000" cy="563562"/>
          </a:xfrm>
        </p:spPr>
        <p:txBody>
          <a:bodyPr/>
          <a:lstStyle/>
          <a:p>
            <a:pPr eaLnBrk="1" hangingPunct="1">
              <a:defRPr/>
            </a:pPr>
            <a:r>
              <a:rPr lang="tr-TR" dirty="0" smtClean="0">
                <a:solidFill>
                  <a:srgbClr val="000066"/>
                </a:solidFill>
                <a:effectLst>
                  <a:outerShdw blurRad="38100" dist="38100" dir="2700000" algn="tl">
                    <a:srgbClr val="C0C0C0"/>
                  </a:outerShdw>
                </a:effectLst>
              </a:rPr>
              <a:t>Düşmeyi Durdurucu ve Önleyici Sistemler</a:t>
            </a:r>
            <a:endParaRPr lang="en-US" dirty="0" smtClean="0">
              <a:solidFill>
                <a:srgbClr val="000066"/>
              </a:solidFill>
              <a:effectLst>
                <a:outerShdw blurRad="38100" dist="38100" dir="2700000" algn="tl">
                  <a:srgbClr val="C0C0C0"/>
                </a:outerShdw>
              </a:effectLst>
            </a:endParaRPr>
          </a:p>
        </p:txBody>
      </p:sp>
      <p:pic>
        <p:nvPicPr>
          <p:cNvPr id="6" name="Picture 2"/>
          <p:cNvPicPr>
            <a:picLocks noChangeAspect="1" noChangeArrowheads="1"/>
          </p:cNvPicPr>
          <p:nvPr/>
        </p:nvPicPr>
        <p:blipFill>
          <a:blip r:embed="rId4"/>
          <a:srcRect/>
          <a:stretch>
            <a:fillRect/>
          </a:stretch>
        </p:blipFill>
        <p:spPr bwMode="auto">
          <a:xfrm>
            <a:off x="5049838" y="1595438"/>
            <a:ext cx="3708400" cy="4175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151311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7188" y="601663"/>
            <a:ext cx="8520112" cy="647700"/>
          </a:xfrm>
        </p:spPr>
        <p:txBody>
          <a:bodyPr/>
          <a:lstStyle/>
          <a:p>
            <a:r>
              <a:rPr lang="tr-TR" dirty="0" smtClean="0"/>
              <a:t>El aletleri emniyete alınmalıdır</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5399" y="1252500"/>
            <a:ext cx="3652837" cy="2451568"/>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7900"/>
            <a:ext cx="4229100" cy="4229100"/>
          </a:xfrm>
          <a:prstGeom prst="rect">
            <a:avLst/>
          </a:prstGeom>
        </p:spPr>
      </p:pic>
    </p:spTree>
    <p:extLst>
      <p:ext uri="{BB962C8B-B14F-4D97-AF65-F5344CB8AC3E}">
        <p14:creationId xmlns:p14="http://schemas.microsoft.com/office/powerpoint/2010/main" val="42888633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112579" y="2658979"/>
            <a:ext cx="5984674"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de-DE"/>
            </a:defPPr>
            <a:lvl1pPr>
              <a:defRPr sz="2400" b="1" spc="16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sz="4000" spc="600" dirty="0"/>
              <a:t>TEŞEKKÜRLER…</a:t>
            </a:r>
          </a:p>
        </p:txBody>
      </p:sp>
      <p:sp>
        <p:nvSpPr>
          <p:cNvPr id="5" name="13 Metin kutusu"/>
          <p:cNvSpPr txBox="1"/>
          <p:nvPr/>
        </p:nvSpPr>
        <p:spPr>
          <a:xfrm>
            <a:off x="3187097" y="4475406"/>
            <a:ext cx="2628900" cy="1231106"/>
          </a:xfrm>
          <a:prstGeom prst="rect">
            <a:avLst/>
          </a:prstGeom>
          <a:noFill/>
        </p:spPr>
        <p:txBody>
          <a:bodyPr wrap="square" rtlCol="0">
            <a:spAutoFit/>
          </a:bodyPr>
          <a:lstStyle/>
          <a:p>
            <a:pPr algn="ctr"/>
            <a:r>
              <a:rPr lang="tr-TR" b="1" dirty="0" smtClean="0"/>
              <a:t>Sunullah DOĞMUŞ</a:t>
            </a:r>
          </a:p>
          <a:p>
            <a:pPr algn="ctr"/>
            <a:r>
              <a:rPr lang="tr-TR" sz="1400" dirty="0" smtClean="0">
                <a:latin typeface="Calibri" pitchFamily="34" charset="0"/>
              </a:rPr>
              <a:t>Makine Mühendisi, MBA</a:t>
            </a:r>
          </a:p>
          <a:p>
            <a:pPr algn="ctr"/>
            <a:r>
              <a:rPr lang="tr-TR" sz="1400" dirty="0" smtClean="0">
                <a:latin typeface="Calibri" pitchFamily="34" charset="0"/>
              </a:rPr>
              <a:t>A sınıfı İş Güvenliği Uzmanı</a:t>
            </a:r>
          </a:p>
          <a:p>
            <a:pPr algn="ctr"/>
            <a:r>
              <a:rPr lang="tr-TR" sz="1400" dirty="0" smtClean="0">
                <a:latin typeface="Calibri" pitchFamily="34" charset="0"/>
              </a:rPr>
              <a:t>İGU ve İH Eğitmeni</a:t>
            </a:r>
          </a:p>
          <a:p>
            <a:pPr algn="ctr"/>
            <a:r>
              <a:rPr lang="tr-TR" sz="1400" dirty="0" smtClean="0">
                <a:latin typeface="Calibri" pitchFamily="34" charset="0"/>
                <a:cs typeface="Calibri" pitchFamily="34" charset="0"/>
              </a:rPr>
              <a:t>sunullah.dogmus@druz.com.tr</a:t>
            </a:r>
            <a:endParaRPr lang="tr-TR" sz="1200" dirty="0" smtClean="0"/>
          </a:p>
        </p:txBody>
      </p:sp>
    </p:spTree>
    <p:extLst>
      <p:ext uri="{BB962C8B-B14F-4D97-AF65-F5344CB8AC3E}">
        <p14:creationId xmlns:p14="http://schemas.microsoft.com/office/powerpoint/2010/main" val="3380852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26751" y="1177925"/>
            <a:ext cx="8170863" cy="5214938"/>
          </a:xfrm>
        </p:spPr>
        <p:txBody>
          <a:bodyPr/>
          <a:lstStyle/>
          <a:p>
            <a:pPr eaLnBrk="1" hangingPunct="1">
              <a:buFont typeface="Wingdings" pitchFamily="2" charset="2"/>
              <a:buNone/>
            </a:pPr>
            <a:r>
              <a:rPr lang="tr-TR" sz="2400" b="1" dirty="0" smtClean="0">
                <a:solidFill>
                  <a:srgbClr val="000066"/>
                </a:solidFill>
              </a:rPr>
              <a:t>Düşmenin direkt nedenleri;</a:t>
            </a:r>
          </a:p>
          <a:p>
            <a:pPr eaLnBrk="1" hangingPunct="1">
              <a:buFont typeface="Wingdings" pitchFamily="2" charset="2"/>
              <a:buNone/>
            </a:pPr>
            <a:endParaRPr lang="tr-TR" sz="2000" dirty="0" smtClean="0">
              <a:solidFill>
                <a:srgbClr val="000066"/>
              </a:solidFill>
            </a:endParaRPr>
          </a:p>
          <a:p>
            <a:pPr eaLnBrk="1" hangingPunct="1"/>
            <a:r>
              <a:rPr lang="tr-TR" sz="2000" dirty="0" smtClean="0">
                <a:solidFill>
                  <a:srgbClr val="000066"/>
                </a:solidFill>
              </a:rPr>
              <a:t>Bir seviyeden diğer bir seviyeye geçme,</a:t>
            </a:r>
          </a:p>
          <a:p>
            <a:pPr eaLnBrk="1" hangingPunct="1"/>
            <a:r>
              <a:rPr lang="tr-TR" sz="2000" dirty="0" smtClean="0">
                <a:solidFill>
                  <a:srgbClr val="000066"/>
                </a:solidFill>
              </a:rPr>
              <a:t>Boşluklar, şaftlar ve korumasız delikler,</a:t>
            </a:r>
          </a:p>
          <a:p>
            <a:pPr eaLnBrk="1" hangingPunct="1"/>
            <a:r>
              <a:rPr lang="tr-TR" sz="2000" dirty="0" smtClean="0">
                <a:solidFill>
                  <a:srgbClr val="000066"/>
                </a:solidFill>
              </a:rPr>
              <a:t>Çalışma platformlarının taşıma güçleri,</a:t>
            </a:r>
          </a:p>
          <a:p>
            <a:pPr eaLnBrk="1" hangingPunct="1"/>
            <a:r>
              <a:rPr lang="tr-TR" sz="2000" dirty="0" smtClean="0">
                <a:solidFill>
                  <a:srgbClr val="000066"/>
                </a:solidFill>
              </a:rPr>
              <a:t>El tutunma noktalarının zayıflığı,</a:t>
            </a:r>
          </a:p>
          <a:p>
            <a:pPr eaLnBrk="1" hangingPunct="1"/>
            <a:r>
              <a:rPr lang="tr-TR" sz="2000" dirty="0" smtClean="0">
                <a:solidFill>
                  <a:srgbClr val="000066"/>
                </a:solidFill>
              </a:rPr>
              <a:t>Yüzeylerin kayganlığı,</a:t>
            </a:r>
          </a:p>
          <a:p>
            <a:pPr eaLnBrk="1" hangingPunct="1"/>
            <a:r>
              <a:rPr lang="tr-TR" sz="2000" dirty="0" smtClean="0">
                <a:solidFill>
                  <a:srgbClr val="000066"/>
                </a:solidFill>
              </a:rPr>
              <a:t>Uygunsuz ayakkabı ve çizmeler,</a:t>
            </a:r>
          </a:p>
          <a:p>
            <a:pPr eaLnBrk="1" hangingPunct="1"/>
            <a:r>
              <a:rPr lang="tr-TR" sz="2000" dirty="0" smtClean="0">
                <a:solidFill>
                  <a:srgbClr val="000066"/>
                </a:solidFill>
              </a:rPr>
              <a:t>Merdivenleri yanlış kullanma,</a:t>
            </a:r>
          </a:p>
          <a:p>
            <a:pPr eaLnBrk="1" hangingPunct="1"/>
            <a:r>
              <a:rPr lang="tr-TR" sz="2000" dirty="0" smtClean="0">
                <a:solidFill>
                  <a:srgbClr val="000066"/>
                </a:solidFill>
              </a:rPr>
              <a:t>Yumuşak zeminler,</a:t>
            </a:r>
          </a:p>
          <a:p>
            <a:pPr eaLnBrk="1" hangingPunct="1"/>
            <a:r>
              <a:rPr lang="tr-TR" sz="2000" dirty="0" smtClean="0">
                <a:solidFill>
                  <a:srgbClr val="000066"/>
                </a:solidFill>
              </a:rPr>
              <a:t>Kötü hava şartları,</a:t>
            </a:r>
          </a:p>
          <a:p>
            <a:pPr eaLnBrk="1" hangingPunct="1"/>
            <a:r>
              <a:rPr lang="tr-TR" sz="2000" dirty="0" smtClean="0">
                <a:solidFill>
                  <a:srgbClr val="000066"/>
                </a:solidFill>
              </a:rPr>
              <a:t>Ekipmanların çarpması (iskele, merdiven vb.),</a:t>
            </a:r>
          </a:p>
          <a:p>
            <a:pPr eaLnBrk="1" hangingPunct="1"/>
            <a:r>
              <a:rPr lang="tr-TR" sz="2000" dirty="0" smtClean="0">
                <a:solidFill>
                  <a:srgbClr val="000066"/>
                </a:solidFill>
              </a:rPr>
              <a:t>Kişisel koruyucu donanımların doğru kullanılmaması.</a:t>
            </a:r>
          </a:p>
        </p:txBody>
      </p:sp>
      <p:sp>
        <p:nvSpPr>
          <p:cNvPr id="14341" name="Rectangle 4"/>
          <p:cNvSpPr>
            <a:spLocks noGrp="1" noChangeArrowheads="1"/>
          </p:cNvSpPr>
          <p:nvPr>
            <p:ph type="title"/>
          </p:nvPr>
        </p:nvSpPr>
        <p:spPr>
          <a:xfrm>
            <a:off x="381000" y="452438"/>
            <a:ext cx="8763000" cy="563562"/>
          </a:xfrm>
        </p:spPr>
        <p:txBody>
          <a:bodyPr/>
          <a:lstStyle/>
          <a:p>
            <a:pPr eaLnBrk="1" hangingPunct="1">
              <a:defRPr/>
            </a:pPr>
            <a:r>
              <a:rPr lang="tr-TR" dirty="0" smtClean="0">
                <a:solidFill>
                  <a:srgbClr val="000066"/>
                </a:solidFill>
                <a:effectLst>
                  <a:outerShdw blurRad="38100" dist="38100" dir="2700000" algn="tl">
                    <a:srgbClr val="C0C0C0"/>
                  </a:outerShdw>
                </a:effectLst>
              </a:rPr>
              <a:t>İNSANLAR NEDEN DÜŞERLER?</a:t>
            </a:r>
          </a:p>
        </p:txBody>
      </p:sp>
      <p:pic>
        <p:nvPicPr>
          <p:cNvPr id="5" name="Picture 4" descr="032">
            <a:hlinkClick r:id="rId2" action="ppaction://hlinkfile"/>
          </p:cNvPr>
          <p:cNvPicPr>
            <a:picLocks noChangeAspect="1" noChangeArrowheads="1"/>
          </p:cNvPicPr>
          <p:nvPr/>
        </p:nvPicPr>
        <p:blipFill>
          <a:blip r:embed="rId3" cstate="print"/>
          <a:srcRect/>
          <a:stretch>
            <a:fillRect/>
          </a:stretch>
        </p:blipFill>
        <p:spPr bwMode="auto">
          <a:xfrm>
            <a:off x="5428472" y="986632"/>
            <a:ext cx="2839764" cy="2052509"/>
          </a:xfrm>
          <a:prstGeom prst="rect">
            <a:avLst/>
          </a:prstGeom>
          <a:noFill/>
          <a:ln w="9525">
            <a:noFill/>
            <a:miter lim="800000"/>
            <a:headEnd/>
            <a:tailEnd/>
          </a:ln>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28472" y="3429000"/>
            <a:ext cx="2839764" cy="2129824"/>
          </a:xfrm>
          <a:prstGeom prst="rect">
            <a:avLst/>
          </a:prstGeom>
          <a:noFill/>
          <a:ln w="9525">
            <a:noFill/>
            <a:miter lim="800000"/>
            <a:headEnd/>
            <a:tailEnd/>
          </a:ln>
        </p:spPr>
      </p:pic>
    </p:spTree>
    <p:extLst>
      <p:ext uri="{BB962C8B-B14F-4D97-AF65-F5344CB8AC3E}">
        <p14:creationId xmlns:p14="http://schemas.microsoft.com/office/powerpoint/2010/main" val="31348343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body" idx="1"/>
          </p:nvPr>
        </p:nvSpPr>
        <p:spPr>
          <a:xfrm>
            <a:off x="292100" y="1077913"/>
            <a:ext cx="8537575" cy="4940300"/>
          </a:xfrm>
        </p:spPr>
        <p:txBody>
          <a:bodyPr/>
          <a:lstStyle/>
          <a:p>
            <a:pPr eaLnBrk="1" hangingPunct="1">
              <a:lnSpc>
                <a:spcPct val="90000"/>
              </a:lnSpc>
              <a:buFont typeface="Wingdings" pitchFamily="2" charset="2"/>
              <a:buNone/>
              <a:defRPr/>
            </a:pPr>
            <a:r>
              <a:rPr lang="tr-TR" sz="2400" b="1" dirty="0" smtClean="0">
                <a:solidFill>
                  <a:srgbClr val="000066"/>
                </a:solidFill>
              </a:rPr>
              <a:t>Düşmenin kök nedenleri;</a:t>
            </a:r>
          </a:p>
          <a:p>
            <a:pPr eaLnBrk="1" hangingPunct="1">
              <a:lnSpc>
                <a:spcPct val="90000"/>
              </a:lnSpc>
              <a:buFont typeface="Wingdings" pitchFamily="2" charset="2"/>
              <a:buNone/>
              <a:defRPr/>
            </a:pPr>
            <a:endParaRPr lang="tr-TR" sz="2000" dirty="0" smtClean="0">
              <a:solidFill>
                <a:srgbClr val="000066"/>
              </a:solidFill>
            </a:endParaRPr>
          </a:p>
          <a:p>
            <a:pPr eaLnBrk="1" hangingPunct="1">
              <a:lnSpc>
                <a:spcPct val="150000"/>
              </a:lnSpc>
              <a:defRPr/>
            </a:pPr>
            <a:r>
              <a:rPr lang="tr-TR" sz="2000" dirty="0" smtClean="0">
                <a:solidFill>
                  <a:srgbClr val="000066"/>
                </a:solidFill>
              </a:rPr>
              <a:t>Bilgi eksikliği,</a:t>
            </a:r>
          </a:p>
          <a:p>
            <a:pPr eaLnBrk="1" hangingPunct="1">
              <a:lnSpc>
                <a:spcPct val="150000"/>
              </a:lnSpc>
              <a:defRPr/>
            </a:pPr>
            <a:r>
              <a:rPr lang="tr-TR" sz="2000" dirty="0" smtClean="0">
                <a:solidFill>
                  <a:srgbClr val="000066"/>
                </a:solidFill>
              </a:rPr>
              <a:t>Yanlış personel ataması,</a:t>
            </a:r>
          </a:p>
          <a:p>
            <a:pPr eaLnBrk="1" hangingPunct="1">
              <a:lnSpc>
                <a:spcPct val="150000"/>
              </a:lnSpc>
              <a:defRPr/>
            </a:pPr>
            <a:r>
              <a:rPr lang="tr-TR" sz="2000" dirty="0">
                <a:solidFill>
                  <a:srgbClr val="000066"/>
                </a:solidFill>
              </a:rPr>
              <a:t>İş Güvenliği Kurallarının </a:t>
            </a:r>
            <a:r>
              <a:rPr lang="tr-TR" sz="2000" dirty="0" smtClean="0">
                <a:solidFill>
                  <a:srgbClr val="000066"/>
                </a:solidFill>
              </a:rPr>
              <a:t>Uygulanmaması,</a:t>
            </a:r>
            <a:endParaRPr lang="tr-TR" sz="2000" dirty="0">
              <a:solidFill>
                <a:srgbClr val="000066"/>
              </a:solidFill>
            </a:endParaRPr>
          </a:p>
          <a:p>
            <a:pPr eaLnBrk="1" hangingPunct="1">
              <a:lnSpc>
                <a:spcPct val="150000"/>
              </a:lnSpc>
              <a:defRPr/>
            </a:pPr>
            <a:r>
              <a:rPr lang="tr-TR" sz="2000" dirty="0" smtClean="0">
                <a:solidFill>
                  <a:srgbClr val="000066"/>
                </a:solidFill>
              </a:rPr>
              <a:t>Mühendislik eksikliği,</a:t>
            </a:r>
          </a:p>
          <a:p>
            <a:pPr eaLnBrk="1" hangingPunct="1">
              <a:lnSpc>
                <a:spcPct val="150000"/>
              </a:lnSpc>
              <a:defRPr/>
            </a:pPr>
            <a:r>
              <a:rPr lang="tr-TR" sz="2000" dirty="0">
                <a:solidFill>
                  <a:srgbClr val="000066"/>
                </a:solidFill>
              </a:rPr>
              <a:t>Güvensiz çalışma yöntemleri.</a:t>
            </a:r>
          </a:p>
          <a:p>
            <a:pPr eaLnBrk="1" hangingPunct="1">
              <a:lnSpc>
                <a:spcPct val="150000"/>
              </a:lnSpc>
              <a:defRPr/>
            </a:pPr>
            <a:r>
              <a:rPr lang="tr-TR" sz="2000" dirty="0" smtClean="0">
                <a:solidFill>
                  <a:srgbClr val="000066"/>
                </a:solidFill>
              </a:rPr>
              <a:t>Yetersiz kişisel koruyucu donanım,</a:t>
            </a:r>
          </a:p>
          <a:p>
            <a:pPr eaLnBrk="1" hangingPunct="1">
              <a:lnSpc>
                <a:spcPct val="150000"/>
              </a:lnSpc>
              <a:defRPr/>
            </a:pPr>
            <a:r>
              <a:rPr lang="tr-TR" sz="2000" dirty="0" smtClean="0">
                <a:solidFill>
                  <a:srgbClr val="000066"/>
                </a:solidFill>
              </a:rPr>
              <a:t>Kalitesiz ve yetersiz malzeme-ekipman kullanımı,</a:t>
            </a:r>
          </a:p>
          <a:p>
            <a:pPr eaLnBrk="1" hangingPunct="1">
              <a:lnSpc>
                <a:spcPct val="150000"/>
              </a:lnSpc>
              <a:defRPr/>
            </a:pPr>
            <a:r>
              <a:rPr lang="tr-TR" sz="2000" dirty="0" smtClean="0">
                <a:solidFill>
                  <a:srgbClr val="000066"/>
                </a:solidFill>
              </a:rPr>
              <a:t>Yetersiz kontrol ve bakım programı,</a:t>
            </a:r>
          </a:p>
          <a:p>
            <a:pPr marL="3168000" eaLnBrk="1" hangingPunct="1">
              <a:lnSpc>
                <a:spcPct val="90000"/>
              </a:lnSpc>
              <a:buFont typeface="Wingdings" pitchFamily="2" charset="2"/>
              <a:buNone/>
              <a:defRPr/>
            </a:pPr>
            <a:endParaRPr lang="tr-TR" sz="2000" dirty="0" smtClean="0">
              <a:solidFill>
                <a:srgbClr val="000066"/>
              </a:solidFill>
            </a:endParaRPr>
          </a:p>
        </p:txBody>
      </p:sp>
      <p:sp>
        <p:nvSpPr>
          <p:cNvPr id="15365" name="Rectangle 4"/>
          <p:cNvSpPr>
            <a:spLocks noGrp="1" noChangeArrowheads="1"/>
          </p:cNvSpPr>
          <p:nvPr>
            <p:ph type="title"/>
          </p:nvPr>
        </p:nvSpPr>
        <p:spPr>
          <a:xfrm>
            <a:off x="381000" y="569913"/>
            <a:ext cx="8763000" cy="563562"/>
          </a:xfrm>
        </p:spPr>
        <p:txBody>
          <a:bodyPr/>
          <a:lstStyle/>
          <a:p>
            <a:pPr eaLnBrk="1" hangingPunct="1">
              <a:defRPr/>
            </a:pPr>
            <a:r>
              <a:rPr lang="tr-TR" dirty="0" smtClean="0">
                <a:solidFill>
                  <a:srgbClr val="000066"/>
                </a:solidFill>
                <a:effectLst>
                  <a:outerShdw blurRad="38100" dist="38100" dir="2700000" algn="tl">
                    <a:srgbClr val="C0C0C0"/>
                  </a:outerShdw>
                </a:effectLst>
              </a:rPr>
              <a:t>İNSANLAR NEDEN DÜŞERLER?</a:t>
            </a:r>
          </a:p>
        </p:txBody>
      </p:sp>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l="13854" t="20568" r="33959" b="-1"/>
          <a:stretch/>
        </p:blipFill>
        <p:spPr>
          <a:xfrm>
            <a:off x="5810250" y="1194411"/>
            <a:ext cx="2821311" cy="3220668"/>
          </a:xfrm>
          <a:prstGeom prst="rect">
            <a:avLst/>
          </a:prstGeom>
        </p:spPr>
      </p:pic>
    </p:spTree>
    <p:extLst>
      <p:ext uri="{BB962C8B-B14F-4D97-AF65-F5344CB8AC3E}">
        <p14:creationId xmlns:p14="http://schemas.microsoft.com/office/powerpoint/2010/main" val="186211632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674688" y="1225550"/>
            <a:ext cx="8154987" cy="5214938"/>
          </a:xfrm>
        </p:spPr>
        <p:txBody>
          <a:bodyPr/>
          <a:lstStyle/>
          <a:p>
            <a:pPr eaLnBrk="1" hangingPunct="1"/>
            <a:r>
              <a:rPr lang="tr-TR" sz="2000" dirty="0" smtClean="0">
                <a:solidFill>
                  <a:srgbClr val="000066"/>
                </a:solidFill>
              </a:rPr>
              <a:t>Merdivenler,</a:t>
            </a:r>
          </a:p>
          <a:p>
            <a:pPr eaLnBrk="1" hangingPunct="1"/>
            <a:r>
              <a:rPr lang="tr-TR" sz="2000" dirty="0" smtClean="0">
                <a:solidFill>
                  <a:srgbClr val="000066"/>
                </a:solidFill>
              </a:rPr>
              <a:t>Döşeme kenarları,</a:t>
            </a:r>
          </a:p>
          <a:p>
            <a:pPr eaLnBrk="1" hangingPunct="1"/>
            <a:r>
              <a:rPr lang="tr-TR" sz="2000" dirty="0" smtClean="0">
                <a:solidFill>
                  <a:srgbClr val="000066"/>
                </a:solidFill>
              </a:rPr>
              <a:t>İskeleler,</a:t>
            </a:r>
          </a:p>
          <a:p>
            <a:pPr eaLnBrk="1" hangingPunct="1"/>
            <a:r>
              <a:rPr lang="tr-TR" sz="2000" dirty="0" smtClean="0">
                <a:solidFill>
                  <a:srgbClr val="000066"/>
                </a:solidFill>
              </a:rPr>
              <a:t>Dar alanlar,</a:t>
            </a:r>
          </a:p>
          <a:p>
            <a:pPr eaLnBrk="1" hangingPunct="1"/>
            <a:r>
              <a:rPr lang="tr-TR" sz="2000" dirty="0" smtClean="0">
                <a:solidFill>
                  <a:srgbClr val="000066"/>
                </a:solidFill>
              </a:rPr>
              <a:t>Çatılar,</a:t>
            </a:r>
          </a:p>
          <a:p>
            <a:pPr eaLnBrk="1" hangingPunct="1"/>
            <a:r>
              <a:rPr lang="tr-TR" sz="2000" dirty="0" smtClean="0">
                <a:solidFill>
                  <a:srgbClr val="000066"/>
                </a:solidFill>
              </a:rPr>
              <a:t>Zemin boşlukları,</a:t>
            </a:r>
          </a:p>
          <a:p>
            <a:pPr eaLnBrk="1" hangingPunct="1"/>
            <a:r>
              <a:rPr lang="tr-TR" sz="2000" dirty="0" smtClean="0">
                <a:solidFill>
                  <a:srgbClr val="000066"/>
                </a:solidFill>
              </a:rPr>
              <a:t>Kazı alanları,</a:t>
            </a:r>
          </a:p>
          <a:p>
            <a:pPr eaLnBrk="1" hangingPunct="1"/>
            <a:r>
              <a:rPr lang="tr-TR" sz="2000" dirty="0" smtClean="0">
                <a:solidFill>
                  <a:srgbClr val="000066"/>
                </a:solidFill>
              </a:rPr>
              <a:t>Konteynırların üstü,</a:t>
            </a:r>
          </a:p>
          <a:p>
            <a:pPr eaLnBrk="1" hangingPunct="1"/>
            <a:r>
              <a:rPr lang="tr-TR" sz="2000" dirty="0" smtClean="0">
                <a:solidFill>
                  <a:srgbClr val="000066"/>
                </a:solidFill>
              </a:rPr>
              <a:t>Araçların üstü (vagon, tır, kamyon vb...)</a:t>
            </a:r>
          </a:p>
          <a:p>
            <a:pPr eaLnBrk="1" hangingPunct="1"/>
            <a:r>
              <a:rPr lang="tr-TR" sz="2000" dirty="0" smtClean="0">
                <a:solidFill>
                  <a:srgbClr val="000066"/>
                </a:solidFill>
              </a:rPr>
              <a:t>Aynı zemin,</a:t>
            </a:r>
          </a:p>
          <a:p>
            <a:pPr eaLnBrk="1" hangingPunct="1"/>
            <a:r>
              <a:rPr lang="tr-TR" sz="2000" dirty="0" smtClean="0">
                <a:solidFill>
                  <a:srgbClr val="000066"/>
                </a:solidFill>
              </a:rPr>
              <a:t>Platformlar,</a:t>
            </a:r>
          </a:p>
          <a:p>
            <a:pPr eaLnBrk="1" hangingPunct="1"/>
            <a:r>
              <a:rPr lang="tr-TR" sz="2000" dirty="0" smtClean="0">
                <a:solidFill>
                  <a:srgbClr val="000066"/>
                </a:solidFill>
              </a:rPr>
              <a:t>İstif yapılan malzemelerin üstü,</a:t>
            </a:r>
          </a:p>
          <a:p>
            <a:pPr eaLnBrk="1" hangingPunct="1"/>
            <a:r>
              <a:rPr lang="tr-TR" sz="2000" dirty="0" smtClean="0">
                <a:solidFill>
                  <a:srgbClr val="000066"/>
                </a:solidFill>
              </a:rPr>
              <a:t>Kirişler, kolonlar...</a:t>
            </a:r>
          </a:p>
        </p:txBody>
      </p:sp>
      <p:sp>
        <p:nvSpPr>
          <p:cNvPr id="16389" name="Rectangle 4"/>
          <p:cNvSpPr>
            <a:spLocks noGrp="1" noChangeArrowheads="1"/>
          </p:cNvSpPr>
          <p:nvPr>
            <p:ph type="title"/>
          </p:nvPr>
        </p:nvSpPr>
        <p:spPr>
          <a:xfrm>
            <a:off x="571500" y="508000"/>
            <a:ext cx="4573588" cy="563563"/>
          </a:xfrm>
        </p:spPr>
        <p:txBody>
          <a:bodyPr/>
          <a:lstStyle/>
          <a:p>
            <a:pPr eaLnBrk="1" hangingPunct="1">
              <a:defRPr/>
            </a:pPr>
            <a:r>
              <a:rPr lang="tr-TR" dirty="0" smtClean="0">
                <a:solidFill>
                  <a:srgbClr val="000066"/>
                </a:solidFill>
                <a:effectLst>
                  <a:outerShdw blurRad="38100" dist="38100" dir="2700000" algn="tl">
                    <a:srgbClr val="C0C0C0"/>
                  </a:outerShdw>
                </a:effectLst>
              </a:rPr>
              <a:t>NERELERDEN DÜŞERİZ?</a:t>
            </a:r>
          </a:p>
        </p:txBody>
      </p:sp>
      <p:pic>
        <p:nvPicPr>
          <p:cNvPr id="5" name="Picture 4" descr="100_5128">
            <a:hlinkClick r:id="rId2" action="ppaction://hlinkfile"/>
          </p:cNvPr>
          <p:cNvPicPr>
            <a:picLocks noChangeAspect="1" noChangeArrowheads="1"/>
          </p:cNvPicPr>
          <p:nvPr/>
        </p:nvPicPr>
        <p:blipFill>
          <a:blip r:embed="rId3" cstate="print"/>
          <a:srcRect/>
          <a:stretch>
            <a:fillRect/>
          </a:stretch>
        </p:blipFill>
        <p:spPr bwMode="auto">
          <a:xfrm>
            <a:off x="5419328" y="1002639"/>
            <a:ext cx="3050946" cy="2286797"/>
          </a:xfrm>
          <a:prstGeom prst="rect">
            <a:avLst/>
          </a:prstGeom>
          <a:noFill/>
          <a:ln w="9525">
            <a:noFill/>
            <a:miter lim="800000"/>
            <a:headEnd/>
            <a:tailEnd/>
          </a:ln>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19328" y="3867150"/>
            <a:ext cx="3050946" cy="2288210"/>
          </a:xfrm>
          <a:prstGeom prst="rect">
            <a:avLst/>
          </a:prstGeom>
          <a:noFill/>
          <a:ln w="9525">
            <a:noFill/>
            <a:miter lim="800000"/>
            <a:headEnd/>
            <a:tailEnd/>
          </a:ln>
        </p:spPr>
      </p:pic>
    </p:spTree>
    <p:extLst>
      <p:ext uri="{BB962C8B-B14F-4D97-AF65-F5344CB8AC3E}">
        <p14:creationId xmlns:p14="http://schemas.microsoft.com/office/powerpoint/2010/main" val="42308903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519113" y="1047750"/>
            <a:ext cx="8445500" cy="5214938"/>
          </a:xfrm>
        </p:spPr>
        <p:txBody>
          <a:bodyPr/>
          <a:lstStyle/>
          <a:p>
            <a:pPr eaLnBrk="1" hangingPunct="1">
              <a:buFont typeface="Wingdings" pitchFamily="2" charset="2"/>
              <a:buNone/>
            </a:pPr>
            <a:r>
              <a:rPr lang="tr-TR" sz="2000" smtClean="0">
                <a:solidFill>
                  <a:srgbClr val="000066"/>
                </a:solidFill>
              </a:rPr>
              <a:t>Yüksekte çalışma sonucu oluşabilecek düşmelerin önlenmesi için </a:t>
            </a:r>
          </a:p>
          <a:p>
            <a:pPr eaLnBrk="1" hangingPunct="1">
              <a:buFont typeface="Wingdings" pitchFamily="2" charset="2"/>
              <a:buNone/>
            </a:pPr>
            <a:r>
              <a:rPr lang="tr-TR" sz="2000" smtClean="0">
                <a:solidFill>
                  <a:srgbClr val="000066"/>
                </a:solidFill>
              </a:rPr>
              <a:t>aşağıdaki yol ve yöntemler izlenmelidir:</a:t>
            </a:r>
          </a:p>
          <a:p>
            <a:pPr eaLnBrk="1" hangingPunct="1">
              <a:buFont typeface="Wingdings" pitchFamily="2" charset="2"/>
              <a:buNone/>
            </a:pPr>
            <a:endParaRPr lang="tr-TR" sz="2000" smtClean="0">
              <a:solidFill>
                <a:srgbClr val="000066"/>
              </a:solidFill>
            </a:endParaRPr>
          </a:p>
          <a:p>
            <a:pPr eaLnBrk="1" hangingPunct="1"/>
            <a:r>
              <a:rPr lang="tr-TR" sz="2000" smtClean="0">
                <a:solidFill>
                  <a:srgbClr val="FF0000"/>
                </a:solidFill>
              </a:rPr>
              <a:t>Tek yöntem yükseğe çıkmak olmadıkça yüksekte  çalışma yapılmamalıdır…</a:t>
            </a:r>
          </a:p>
          <a:p>
            <a:pPr eaLnBrk="1" hangingPunct="1"/>
            <a:r>
              <a:rPr lang="tr-TR" sz="2000" smtClean="0">
                <a:solidFill>
                  <a:srgbClr val="000066"/>
                </a:solidFill>
              </a:rPr>
              <a:t>Önlenemiyorsa eğer, düşmeleri önleyici tedbirler alınmalıdır. (korkuluk, güvenlik ağı, zemin kapamaları, ikaz bantları...).</a:t>
            </a:r>
          </a:p>
          <a:p>
            <a:pPr eaLnBrk="1" hangingPunct="1"/>
            <a:r>
              <a:rPr lang="tr-TR" sz="2000" smtClean="0">
                <a:solidFill>
                  <a:srgbClr val="000066"/>
                </a:solidFill>
              </a:rPr>
              <a:t>Düşme riski halen mevcut ise kişisel koruyucu donanımlar kullanılmalıdır (emniyet kemeri...).</a:t>
            </a:r>
          </a:p>
          <a:p>
            <a:pPr eaLnBrk="1" hangingPunct="1"/>
            <a:r>
              <a:rPr lang="tr-TR" sz="2000" smtClean="0">
                <a:solidFill>
                  <a:srgbClr val="000066"/>
                </a:solidFill>
              </a:rPr>
              <a:t>Düşme riski olan alet ya da cisimler emniyete alınmalıdır.</a:t>
            </a:r>
          </a:p>
          <a:p>
            <a:pPr eaLnBrk="1" hangingPunct="1"/>
            <a:r>
              <a:rPr lang="tr-TR" sz="2000" smtClean="0">
                <a:solidFill>
                  <a:srgbClr val="000066"/>
                </a:solidFill>
              </a:rPr>
              <a:t>Acil durum ve kurtarma talimatları hazırlanmalıdır.</a:t>
            </a:r>
          </a:p>
          <a:p>
            <a:pPr eaLnBrk="1" hangingPunct="1"/>
            <a:r>
              <a:rPr lang="tr-TR" sz="2000" smtClean="0">
                <a:solidFill>
                  <a:srgbClr val="000066"/>
                </a:solidFill>
              </a:rPr>
              <a:t>Çalışanlar eğitilmelidir.</a:t>
            </a:r>
          </a:p>
          <a:p>
            <a:pPr eaLnBrk="1" hangingPunct="1"/>
            <a:r>
              <a:rPr lang="tr-TR" sz="2000" smtClean="0">
                <a:solidFill>
                  <a:srgbClr val="000066"/>
                </a:solidFill>
              </a:rPr>
              <a:t>Çalışma alanında bir gözcü bulundurulmalıdır.</a:t>
            </a:r>
          </a:p>
        </p:txBody>
      </p:sp>
      <p:sp>
        <p:nvSpPr>
          <p:cNvPr id="40963" name="Rectangle 4"/>
          <p:cNvSpPr>
            <a:spLocks noGrp="1" noChangeArrowheads="1"/>
          </p:cNvSpPr>
          <p:nvPr>
            <p:ph type="title"/>
          </p:nvPr>
        </p:nvSpPr>
        <p:spPr>
          <a:xfrm>
            <a:off x="544513" y="508000"/>
            <a:ext cx="8763000" cy="563563"/>
          </a:xfrm>
        </p:spPr>
        <p:txBody>
          <a:bodyPr/>
          <a:lstStyle/>
          <a:p>
            <a:pPr eaLnBrk="1" hangingPunct="1"/>
            <a:r>
              <a:rPr lang="tr-TR" smtClean="0">
                <a:solidFill>
                  <a:srgbClr val="000066"/>
                </a:solidFill>
              </a:rPr>
              <a:t>Korunma Yöntemleri</a:t>
            </a:r>
            <a:endParaRPr lang="en-US" smtClean="0">
              <a:solidFill>
                <a:srgbClr val="000066"/>
              </a:solidFill>
            </a:endParaRPr>
          </a:p>
        </p:txBody>
      </p:sp>
      <p:pic>
        <p:nvPicPr>
          <p:cNvPr id="40964"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45152" y="3835400"/>
            <a:ext cx="155297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4448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body" idx="1"/>
          </p:nvPr>
        </p:nvSpPr>
        <p:spPr>
          <a:xfrm>
            <a:off x="477838" y="1211263"/>
            <a:ext cx="8472487" cy="5214937"/>
          </a:xfrm>
        </p:spPr>
        <p:txBody>
          <a:bodyPr/>
          <a:lstStyle/>
          <a:p>
            <a:pPr eaLnBrk="1" hangingPunct="1">
              <a:buFont typeface="Wingdings" pitchFamily="2" charset="2"/>
              <a:buNone/>
              <a:defRPr/>
            </a:pPr>
            <a:endParaRPr lang="tr-TR" sz="2000" i="1" dirty="0" smtClean="0">
              <a:solidFill>
                <a:srgbClr val="000066"/>
              </a:solidFill>
              <a:effectLst>
                <a:outerShdw blurRad="38100" dist="38100" dir="2700000" algn="tl">
                  <a:srgbClr val="C0C0C0"/>
                </a:outerShdw>
              </a:effectLst>
            </a:endParaRPr>
          </a:p>
          <a:p>
            <a:pPr eaLnBrk="1" hangingPunct="1">
              <a:buFont typeface="Wingdings" pitchFamily="2" charset="2"/>
              <a:buNone/>
              <a:defRPr/>
            </a:pPr>
            <a:r>
              <a:rPr lang="tr-TR" sz="2000" i="1" dirty="0" smtClean="0">
                <a:solidFill>
                  <a:srgbClr val="000066"/>
                </a:solidFill>
                <a:effectLst>
                  <a:outerShdw blurRad="38100" dist="38100" dir="2700000" algn="tl">
                    <a:srgbClr val="C0C0C0"/>
                  </a:outerShdw>
                </a:effectLst>
              </a:rPr>
              <a:t>Düşmeyi Durdurucu ve Önleyici Sistemler:</a:t>
            </a:r>
          </a:p>
          <a:p>
            <a:pPr eaLnBrk="1" hangingPunct="1">
              <a:buFont typeface="Wingdings" pitchFamily="2" charset="2"/>
              <a:buNone/>
              <a:defRPr/>
            </a:pPr>
            <a:endParaRPr lang="tr-TR" sz="2000" dirty="0" smtClean="0">
              <a:solidFill>
                <a:srgbClr val="000066"/>
              </a:solidFill>
            </a:endParaRPr>
          </a:p>
          <a:p>
            <a:pPr eaLnBrk="1" hangingPunct="1">
              <a:lnSpc>
                <a:spcPct val="150000"/>
              </a:lnSpc>
              <a:buFont typeface="Wingdings" pitchFamily="2" charset="2"/>
              <a:buNone/>
              <a:defRPr/>
            </a:pPr>
            <a:r>
              <a:rPr lang="tr-TR" sz="2000" dirty="0" smtClean="0">
                <a:solidFill>
                  <a:srgbClr val="000066"/>
                </a:solidFill>
              </a:rPr>
              <a:t>1- Korkuluklar</a:t>
            </a:r>
          </a:p>
          <a:p>
            <a:pPr eaLnBrk="1" hangingPunct="1">
              <a:lnSpc>
                <a:spcPct val="150000"/>
              </a:lnSpc>
              <a:buFont typeface="Wingdings" pitchFamily="2" charset="2"/>
              <a:buNone/>
              <a:defRPr/>
            </a:pPr>
            <a:r>
              <a:rPr lang="tr-TR" sz="2000" dirty="0" smtClean="0">
                <a:solidFill>
                  <a:srgbClr val="000066"/>
                </a:solidFill>
              </a:rPr>
              <a:t>2- Kapamalar</a:t>
            </a:r>
          </a:p>
          <a:p>
            <a:pPr eaLnBrk="1" hangingPunct="1">
              <a:lnSpc>
                <a:spcPct val="150000"/>
              </a:lnSpc>
              <a:buFont typeface="Wingdings" pitchFamily="2" charset="2"/>
              <a:buNone/>
              <a:defRPr/>
            </a:pPr>
            <a:r>
              <a:rPr lang="tr-TR" sz="2000" dirty="0" smtClean="0">
                <a:solidFill>
                  <a:srgbClr val="000066"/>
                </a:solidFill>
              </a:rPr>
              <a:t>3- Güvenlik ağları</a:t>
            </a:r>
          </a:p>
          <a:p>
            <a:pPr eaLnBrk="1" hangingPunct="1">
              <a:lnSpc>
                <a:spcPct val="150000"/>
              </a:lnSpc>
              <a:buFont typeface="Wingdings" pitchFamily="2" charset="2"/>
              <a:buNone/>
              <a:defRPr/>
            </a:pPr>
            <a:r>
              <a:rPr lang="tr-TR" sz="2000" dirty="0" smtClean="0">
                <a:solidFill>
                  <a:srgbClr val="000066"/>
                </a:solidFill>
              </a:rPr>
              <a:t>4- İkaz bantları, bariyerler</a:t>
            </a:r>
          </a:p>
          <a:p>
            <a:pPr eaLnBrk="1" hangingPunct="1">
              <a:lnSpc>
                <a:spcPct val="150000"/>
              </a:lnSpc>
              <a:buFont typeface="Wingdings" pitchFamily="2" charset="2"/>
              <a:buNone/>
              <a:defRPr/>
            </a:pPr>
            <a:r>
              <a:rPr lang="tr-TR" sz="2000" dirty="0" smtClean="0">
                <a:solidFill>
                  <a:srgbClr val="000066"/>
                </a:solidFill>
              </a:rPr>
              <a:t>5- Mobil çalışma platformları</a:t>
            </a:r>
          </a:p>
          <a:p>
            <a:pPr eaLnBrk="1" hangingPunct="1">
              <a:lnSpc>
                <a:spcPct val="150000"/>
              </a:lnSpc>
              <a:buFont typeface="Wingdings" pitchFamily="2" charset="2"/>
              <a:buNone/>
              <a:defRPr/>
            </a:pPr>
            <a:r>
              <a:rPr lang="tr-TR" sz="2000" dirty="0" smtClean="0">
                <a:solidFill>
                  <a:srgbClr val="000066"/>
                </a:solidFill>
              </a:rPr>
              <a:t>6- Kişisel Koruyucu Sistemler </a:t>
            </a:r>
            <a:r>
              <a:rPr lang="tr-TR" sz="2000" b="1" dirty="0" smtClean="0">
                <a:solidFill>
                  <a:srgbClr val="000066"/>
                </a:solidFill>
              </a:rPr>
              <a:t>(Aktif sistemler)</a:t>
            </a:r>
          </a:p>
        </p:txBody>
      </p:sp>
      <p:sp>
        <p:nvSpPr>
          <p:cNvPr id="41987" name="Rectangle 4"/>
          <p:cNvSpPr>
            <a:spLocks noGrp="1" noChangeArrowheads="1"/>
          </p:cNvSpPr>
          <p:nvPr>
            <p:ph type="title"/>
          </p:nvPr>
        </p:nvSpPr>
        <p:spPr>
          <a:xfrm>
            <a:off x="381000" y="588963"/>
            <a:ext cx="8763000" cy="563562"/>
          </a:xfrm>
        </p:spPr>
        <p:txBody>
          <a:bodyPr/>
          <a:lstStyle/>
          <a:p>
            <a:pPr eaLnBrk="1" hangingPunct="1"/>
            <a:r>
              <a:rPr lang="tr-TR" smtClean="0">
                <a:solidFill>
                  <a:srgbClr val="000066"/>
                </a:solidFill>
              </a:rPr>
              <a:t>Yüksekte Çalışmada Korunma Yöntemleri</a:t>
            </a:r>
            <a:endParaRPr lang="en-US" smtClean="0">
              <a:solidFill>
                <a:srgbClr val="000066"/>
              </a:solidFill>
            </a:endParaRP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r="4667" b="13499"/>
          <a:stretch/>
        </p:blipFill>
        <p:spPr>
          <a:xfrm>
            <a:off x="5663433" y="1371599"/>
            <a:ext cx="2851259" cy="4053709"/>
          </a:xfrm>
          <a:prstGeom prst="rect">
            <a:avLst/>
          </a:prstGeom>
        </p:spPr>
      </p:pic>
      <p:sp>
        <p:nvSpPr>
          <p:cNvPr id="2" name="Sağ Ayraç 1"/>
          <p:cNvSpPr/>
          <p:nvPr/>
        </p:nvSpPr>
        <p:spPr>
          <a:xfrm>
            <a:off x="3333750" y="2476500"/>
            <a:ext cx="628650" cy="2354316"/>
          </a:xfrm>
          <a:prstGeom prst="rightBrace">
            <a:avLst>
              <a:gd name="adj1" fmla="val 22333"/>
              <a:gd name="adj2" fmla="val 48756"/>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
        <p:nvSpPr>
          <p:cNvPr id="3" name="Metin kutusu 2"/>
          <p:cNvSpPr txBox="1"/>
          <p:nvPr/>
        </p:nvSpPr>
        <p:spPr>
          <a:xfrm>
            <a:off x="3924299" y="3417503"/>
            <a:ext cx="1790701" cy="400110"/>
          </a:xfrm>
          <a:prstGeom prst="rect">
            <a:avLst/>
          </a:prstGeom>
          <a:noFill/>
        </p:spPr>
        <p:txBody>
          <a:bodyPr wrap="square" rtlCol="0">
            <a:spAutoFit/>
          </a:bodyPr>
          <a:lstStyle/>
          <a:p>
            <a:r>
              <a:rPr lang="tr-TR" sz="2000" b="1" dirty="0">
                <a:solidFill>
                  <a:srgbClr val="000066"/>
                </a:solidFill>
                <a:latin typeface="Calibri" pitchFamily="34" charset="0"/>
                <a:cs typeface="Calibri" pitchFamily="34" charset="0"/>
              </a:rPr>
              <a:t>Pasif sistemler</a:t>
            </a:r>
          </a:p>
        </p:txBody>
      </p:sp>
    </p:spTree>
    <p:extLst>
      <p:ext uri="{BB962C8B-B14F-4D97-AF65-F5344CB8AC3E}">
        <p14:creationId xmlns:p14="http://schemas.microsoft.com/office/powerpoint/2010/main" val="89858996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45644</TotalTime>
  <Words>2860</Words>
  <Application>Microsoft Office PowerPoint</Application>
  <PresentationFormat>Ekran Gösterisi (4:3)</PresentationFormat>
  <Paragraphs>404</Paragraphs>
  <Slides>43</Slides>
  <Notes>6</Notes>
  <HiddenSlides>0</HiddenSlides>
  <MMClips>1</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43</vt:i4>
      </vt:variant>
    </vt:vector>
  </HeadingPairs>
  <TitlesOfParts>
    <vt:vector size="45" baseType="lpstr">
      <vt:lpstr>1_Standarddesign</vt:lpstr>
      <vt:lpstr>Photo Editor Photo</vt:lpstr>
      <vt:lpstr>PowerPoint Sunusu</vt:lpstr>
      <vt:lpstr>Yükseklik nedir?</vt:lpstr>
      <vt:lpstr>PowerPoint Sunusu</vt:lpstr>
      <vt:lpstr>İSTATİSTİKİ VERİLER</vt:lpstr>
      <vt:lpstr>İNSANLAR NEDEN DÜŞERLER?</vt:lpstr>
      <vt:lpstr>İNSANLAR NEDEN DÜŞERLER?</vt:lpstr>
      <vt:lpstr>NERELERDEN DÜŞERİZ?</vt:lpstr>
      <vt:lpstr>Korunma Yöntemleri</vt:lpstr>
      <vt:lpstr>Yüksekte Çalışmada Korunma Yöntemleri</vt:lpstr>
      <vt:lpstr>Düşmeyi Durdurucu ve Önleyici Sistemler</vt:lpstr>
      <vt:lpstr>Düşmeyi Durdurucu ve Önleyici Sistemler</vt:lpstr>
      <vt:lpstr>Düşmeyi Durdurucu ve Önleyici Sistemler</vt:lpstr>
      <vt:lpstr>Düşmeyi Durdurucu Sistemler</vt:lpstr>
      <vt:lpstr>Düşmeyi Durdurucu Sistemler</vt:lpstr>
      <vt:lpstr>Düşmeyi Durdurucu Sistemler</vt:lpstr>
      <vt:lpstr>Düşmeyi Durdurucu ve Önleyici Sistemler</vt:lpstr>
      <vt:lpstr>Düşmeyi Durdurucu ve Önleyici Sistemler</vt:lpstr>
      <vt:lpstr>Yüksekte Yapılan Çalışmalar</vt:lpstr>
      <vt:lpstr>İskeleler:</vt:lpstr>
      <vt:lpstr>PowerPoint Sunusu</vt:lpstr>
      <vt:lpstr>PowerPoint Sunusu</vt:lpstr>
      <vt:lpstr>Merdivenler</vt:lpstr>
      <vt:lpstr>PowerPoint Sunusu</vt:lpstr>
      <vt:lpstr>Düşmeyi Durdurucu ve Önleyici Aktif Sistemler</vt:lpstr>
      <vt:lpstr>Düşmeyi Önleyici Aktif Sistemler</vt:lpstr>
      <vt:lpstr>Düşmeyi Durdurucu ve Önleyici Aktif Sistemler</vt:lpstr>
      <vt:lpstr>Düşmeyi Durdurucu ve Önleyici Aktif Sistemler</vt:lpstr>
      <vt:lpstr>Düşmeyi Durdurucu ve Önleyici Aktif Sistemler</vt:lpstr>
      <vt:lpstr>Düşmeyi Durdurucu ve Önleyici Aktif Sistemler</vt:lpstr>
      <vt:lpstr>PowerPoint Sunusu</vt:lpstr>
      <vt:lpstr>PowerPoint Sunusu</vt:lpstr>
      <vt:lpstr>Paraşüt Tipi Emniyet Kemeri</vt:lpstr>
      <vt:lpstr>Paraşüt Tipi Emniyet Kemerlerinin Kontrolleri:  </vt:lpstr>
      <vt:lpstr>PowerPoint Sunusu</vt:lpstr>
      <vt:lpstr>PowerPoint Sunusu</vt:lpstr>
      <vt:lpstr>Düşmeyi Durdurucu ve Önleyici Sistemler</vt:lpstr>
      <vt:lpstr>Düşmeyi Durdurucu ve Önleyici Sistemler</vt:lpstr>
      <vt:lpstr>Düşmeyi Durdurucu ve Önleyici Sistemler</vt:lpstr>
      <vt:lpstr>Düşmeyi Durdurucu ve Önleyici Sistemler</vt:lpstr>
      <vt:lpstr>Düşmeyi Durdurucu ve Önleyici Sistemler</vt:lpstr>
      <vt:lpstr>Düşmeyi Durdurucu ve Önleyici Sistemler</vt:lpstr>
      <vt:lpstr>El aletleri emniyete alınmalıdır</vt:lpstr>
      <vt:lpstr>PowerPoint Sunusu</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pc</cp:lastModifiedBy>
  <cp:revision>1404</cp:revision>
  <dcterms:created xsi:type="dcterms:W3CDTF">2008-04-16T13:39:00Z</dcterms:created>
  <dcterms:modified xsi:type="dcterms:W3CDTF">2013-08-14T04:13:33Z</dcterms:modified>
</cp:coreProperties>
</file>