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902" r:id="rId2"/>
    <p:sldMasterId id="2147483928" r:id="rId3"/>
    <p:sldMasterId id="2147484028" r:id="rId4"/>
    <p:sldMasterId id="2147484079" r:id="rId5"/>
    <p:sldMasterId id="2147484139" r:id="rId6"/>
    <p:sldMasterId id="2147484151" r:id="rId7"/>
    <p:sldMasterId id="2147484175" r:id="rId8"/>
    <p:sldMasterId id="2147484187" r:id="rId9"/>
  </p:sldMasterIdLst>
  <p:notesMasterIdLst>
    <p:notesMasterId r:id="rId64"/>
  </p:notesMasterIdLst>
  <p:handoutMasterIdLst>
    <p:handoutMasterId r:id="rId65"/>
  </p:handoutMasterIdLst>
  <p:sldIdLst>
    <p:sldId id="461" r:id="rId10"/>
    <p:sldId id="1455" r:id="rId11"/>
    <p:sldId id="1467" r:id="rId12"/>
    <p:sldId id="1543" r:id="rId13"/>
    <p:sldId id="1310" r:id="rId14"/>
    <p:sldId id="1170" r:id="rId15"/>
    <p:sldId id="1167" r:id="rId16"/>
    <p:sldId id="1172" r:id="rId17"/>
    <p:sldId id="1586" r:id="rId18"/>
    <p:sldId id="1468" r:id="rId19"/>
    <p:sldId id="1171" r:id="rId20"/>
    <p:sldId id="1343" r:id="rId21"/>
    <p:sldId id="1344" r:id="rId22"/>
    <p:sldId id="1346" r:id="rId23"/>
    <p:sldId id="1345" r:id="rId24"/>
    <p:sldId id="1518" r:id="rId25"/>
    <p:sldId id="1548" r:id="rId26"/>
    <p:sldId id="1521" r:id="rId27"/>
    <p:sldId id="1485" r:id="rId28"/>
    <p:sldId id="1549" r:id="rId29"/>
    <p:sldId id="1486" r:id="rId30"/>
    <p:sldId id="1544" r:id="rId31"/>
    <p:sldId id="1538" r:id="rId32"/>
    <p:sldId id="1494" r:id="rId33"/>
    <p:sldId id="1540" r:id="rId34"/>
    <p:sldId id="1541" r:id="rId35"/>
    <p:sldId id="1574" r:id="rId36"/>
    <p:sldId id="1575" r:id="rId37"/>
    <p:sldId id="1576" r:id="rId38"/>
    <p:sldId id="1577" r:id="rId39"/>
    <p:sldId id="1578" r:id="rId40"/>
    <p:sldId id="1579" r:id="rId41"/>
    <p:sldId id="1580" r:id="rId42"/>
    <p:sldId id="1581" r:id="rId43"/>
    <p:sldId id="1582" r:id="rId44"/>
    <p:sldId id="1583" r:id="rId45"/>
    <p:sldId id="1584" r:id="rId46"/>
    <p:sldId id="1585" r:id="rId47"/>
    <p:sldId id="1469" r:id="rId48"/>
    <p:sldId id="1324" r:id="rId49"/>
    <p:sldId id="1552" r:id="rId50"/>
    <p:sldId id="1553" r:id="rId51"/>
    <p:sldId id="1554" r:id="rId52"/>
    <p:sldId id="1555" r:id="rId53"/>
    <p:sldId id="1556" r:id="rId54"/>
    <p:sldId id="1558" r:id="rId55"/>
    <p:sldId id="1560" r:id="rId56"/>
    <p:sldId id="1561" r:id="rId57"/>
    <p:sldId id="1572" r:id="rId58"/>
    <p:sldId id="1573" r:id="rId59"/>
    <p:sldId id="1564" r:id="rId60"/>
    <p:sldId id="1565" r:id="rId61"/>
    <p:sldId id="1568" r:id="rId62"/>
    <p:sldId id="1425" r:id="rId6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B9B1A"/>
    <a:srgbClr val="004986"/>
    <a:srgbClr val="0066FF"/>
    <a:srgbClr val="009999"/>
    <a:srgbClr val="004074"/>
    <a:srgbClr val="575F57"/>
    <a:srgbClr val="414141"/>
    <a:srgbClr val="5A5A59"/>
    <a:srgbClr val="575757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981" autoAdjust="0"/>
  </p:normalViewPr>
  <p:slideViewPr>
    <p:cSldViewPr snapToGrid="0">
      <p:cViewPr>
        <p:scale>
          <a:sx n="70" d="100"/>
          <a:sy n="70" d="100"/>
        </p:scale>
        <p:origin x="-1974" y="-396"/>
      </p:cViewPr>
      <p:guideLst>
        <p:guide orient="horz" pos="2294"/>
        <p:guide orient="horz" pos="1151"/>
        <p:guide orient="horz" pos="2018"/>
        <p:guide orient="horz" pos="2652"/>
        <p:guide pos="5579"/>
        <p:guide pos="5266"/>
        <p:guide pos="198"/>
        <p:guide pos="3193"/>
        <p:guide pos="49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-390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63" Type="http://schemas.openxmlformats.org/officeDocument/2006/relationships/slide" Target="slides/slide54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2.xml"/><Relationship Id="rId19" Type="http://schemas.openxmlformats.org/officeDocument/2006/relationships/slide" Target="slides/slide10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viewProps" Target="viewProps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9" Type="http://schemas.openxmlformats.org/officeDocument/2006/relationships/slide" Target="slides/slide30.xml"/><Relationship Id="rId34" Type="http://schemas.openxmlformats.org/officeDocument/2006/relationships/slide" Target="slides/slide25.xml"/><Relationship Id="rId50" Type="http://schemas.openxmlformats.org/officeDocument/2006/relationships/slide" Target="slides/slide41.xml"/><Relationship Id="rId55" Type="http://schemas.openxmlformats.org/officeDocument/2006/relationships/slide" Target="slides/slide4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FBF181-6581-4E2F-849B-67FB4221BBBA}" type="datetimeFigureOut">
              <a:rPr lang="de-DE"/>
              <a:pPr>
                <a:defRPr/>
              </a:pPr>
              <a:t>13.08.2013</a:t>
            </a:fld>
            <a:endParaRPr lang="de-DE" dirty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2F2CB9-D2A6-4AD7-95AE-4B6DB534C3CB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50498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D5FAF4A-B3D3-49A6-BC24-6E15E10FCEAE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00884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tr-TR" noProof="1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10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10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/>
              <a:pPr algn="r"/>
              <a:t>11</a:t>
            </a:fld>
            <a:endParaRPr lang="de-DE" sz="1200"/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/>
              <a:pPr algn="r" defTabSz="947738"/>
              <a:t>11</a:t>
            </a:fld>
            <a:endParaRPr lang="en-GB" sz="1300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12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12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13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13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14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14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5006A3E-5299-4714-BB51-A9A078E5EE5D}" type="slidenum">
              <a:rPr lang="de-DE" sz="1200">
                <a:solidFill>
                  <a:prstClr val="black"/>
                </a:solidFill>
              </a:rPr>
              <a:pPr algn="r"/>
              <a:t>15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8851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F3951A9D-2355-445B-90F0-F641AB817D94}" type="slidenum">
              <a:rPr lang="en-GB" sz="1300">
                <a:solidFill>
                  <a:prstClr val="black"/>
                </a:solidFill>
              </a:rPr>
              <a:pPr algn="r" defTabSz="947738"/>
              <a:t>15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88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16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16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17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17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18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18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19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19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20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20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21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21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22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22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23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23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24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24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25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25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26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26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FBEE09E-A10F-497C-A260-22572371C07C}" type="slidenum">
              <a:rPr lang="de-DE" sz="1200">
                <a:solidFill>
                  <a:prstClr val="black"/>
                </a:solidFill>
              </a:rPr>
              <a:pPr algn="r"/>
              <a:t>27</a:t>
            </a:fld>
            <a:endParaRPr lang="de-DE" sz="1200" dirty="0">
              <a:solidFill>
                <a:prstClr val="black"/>
              </a:solidFill>
            </a:endParaRPr>
          </a:p>
        </p:txBody>
      </p:sp>
      <p:sp>
        <p:nvSpPr>
          <p:cNvPr id="87043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845E737F-FE19-489D-8D83-9E4636FEDF9E}" type="slidenum">
              <a:rPr lang="en-GB" sz="1300">
                <a:solidFill>
                  <a:prstClr val="black"/>
                </a:solidFill>
              </a:rPr>
              <a:pPr algn="r" defTabSz="947738"/>
              <a:t>27</a:t>
            </a:fld>
            <a:endParaRPr lang="en-GB" sz="1300" dirty="0">
              <a:solidFill>
                <a:prstClr val="black"/>
              </a:solidFill>
            </a:endParaRPr>
          </a:p>
        </p:txBody>
      </p:sp>
      <p:sp>
        <p:nvSpPr>
          <p:cNvPr id="870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28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28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29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29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30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30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31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31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32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32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33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33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34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34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35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35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36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36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37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37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38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38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39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39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/>
              <a:pPr algn="r"/>
              <a:t>4</a:t>
            </a:fld>
            <a:endParaRPr lang="de-DE" sz="1200" dirty="0"/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/>
              <a:pPr algn="r" defTabSz="947738"/>
              <a:t>4</a:t>
            </a:fld>
            <a:endParaRPr lang="en-GB" sz="1300" dirty="0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40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40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41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41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42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42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43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43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44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44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45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45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46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46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47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47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48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48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49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49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/>
              <a:pPr algn="r"/>
              <a:t>5</a:t>
            </a:fld>
            <a:endParaRPr lang="de-DE" sz="1200" dirty="0"/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/>
              <a:pPr algn="r" defTabSz="947738"/>
              <a:t>5</a:t>
            </a:fld>
            <a:endParaRPr lang="en-GB" sz="1300" dirty="0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51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51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52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52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53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53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>
                <a:solidFill>
                  <a:prstClr val="black"/>
                </a:solidFill>
              </a:rPr>
              <a:pPr algn="r"/>
              <a:t>54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>
                <a:solidFill>
                  <a:prstClr val="black"/>
                </a:solidFill>
              </a:rPr>
              <a:pPr algn="r" defTabSz="947738"/>
              <a:t>54</a:t>
            </a:fld>
            <a:endParaRPr lang="en-GB" sz="1300">
              <a:solidFill>
                <a:prstClr val="black"/>
              </a:solidFill>
            </a:endParaRPr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/>
              <a:pPr algn="r"/>
              <a:t>6</a:t>
            </a:fld>
            <a:endParaRPr lang="de-DE" sz="1200" dirty="0"/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/>
              <a:pPr algn="r" defTabSz="947738"/>
              <a:t>6</a:t>
            </a:fld>
            <a:endParaRPr lang="en-GB" sz="1300" dirty="0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/>
              <a:pPr algn="r"/>
              <a:t>7</a:t>
            </a:fld>
            <a:endParaRPr lang="de-DE" sz="1200" dirty="0"/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/>
              <a:pPr algn="r" defTabSz="947738"/>
              <a:t>7</a:t>
            </a:fld>
            <a:endParaRPr lang="en-GB" sz="1300" dirty="0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/>
              <a:pPr algn="r"/>
              <a:t>8</a:t>
            </a:fld>
            <a:endParaRPr lang="de-DE" sz="1200" dirty="0"/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/>
              <a:pPr algn="r" defTabSz="947738"/>
              <a:t>8</a:t>
            </a:fld>
            <a:endParaRPr lang="en-GB" sz="1300" dirty="0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668607F-2DCF-41FB-A81A-3AC3E46BA777}" type="slidenum">
              <a:rPr lang="de-DE" sz="1200"/>
              <a:pPr algn="r"/>
              <a:t>9</a:t>
            </a:fld>
            <a:endParaRPr lang="de-DE" sz="1200"/>
          </a:p>
        </p:txBody>
      </p:sp>
      <p:sp>
        <p:nvSpPr>
          <p:cNvPr id="74755" name="Text Box 3"/>
          <p:cNvSpPr txBox="1">
            <a:spLocks noGrp="1" noChangeArrowheads="1"/>
          </p:cNvSpPr>
          <p:nvPr/>
        </p:nvSpPr>
        <p:spPr bwMode="auto">
          <a:xfrm>
            <a:off x="3887788" y="8689975"/>
            <a:ext cx="2970212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9D946AE9-4748-455A-A2CB-08CA8180F709}" type="slidenum">
              <a:rPr lang="en-GB" sz="1300"/>
              <a:pPr algn="r" defTabSz="947738"/>
              <a:t>9</a:t>
            </a:fld>
            <a:endParaRPr lang="en-GB" sz="1300"/>
          </a:p>
        </p:txBody>
      </p:sp>
      <p:sp>
        <p:nvSpPr>
          <p:cNvPr id="747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30588"/>
          </a:xfrm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917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28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230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08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978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265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548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05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497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32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192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699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654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870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9916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003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983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75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2569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0771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364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96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73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312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5291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807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65608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59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63993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3310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0808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47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47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319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59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0817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58452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18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5180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0479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030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0815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315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463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279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48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43696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00005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327184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836083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88876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54880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229997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5716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622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132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249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63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6124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15217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9847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70401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9928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3327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1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117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066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86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09569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300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4511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1027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4469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756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3867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455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335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371975"/>
            <a:ext cx="8172450" cy="1266825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000"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34099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685800" y="660400"/>
            <a:ext cx="5629275" cy="1470025"/>
          </a:xfrm>
        </p:spPr>
        <p:txBody>
          <a:bodyPr anchor="ctr"/>
          <a:lstStyle>
            <a:lvl1pPr>
              <a:lnSpc>
                <a:spcPct val="110000"/>
              </a:lnSpc>
              <a:defRPr sz="26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tr-T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933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27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6419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295275" y="1489075"/>
            <a:ext cx="4186238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33913" y="1489075"/>
            <a:ext cx="4186237" cy="43132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296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19200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29735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2861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57011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58986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684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89725" y="411163"/>
            <a:ext cx="2130425" cy="539115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295275" y="411163"/>
            <a:ext cx="6242050" cy="53911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065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 dirty="0">
                <a:latin typeface="Arial" pitchFamily="34" charset="0"/>
                <a:cs typeface="Arial" pitchFamily="34" charset="0"/>
              </a:rPr>
              <a:t>Page </a:t>
            </a:r>
            <a:r>
              <a:rPr lang="de-DE" sz="1000" dirty="0"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 dirty="0"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16664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72291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220024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16879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0" r:id="rId1"/>
    <p:sldLayoutId id="2147484081" r:id="rId2"/>
    <p:sldLayoutId id="2147484082" r:id="rId3"/>
    <p:sldLayoutId id="2147484083" r:id="rId4"/>
    <p:sldLayoutId id="2147484084" r:id="rId5"/>
    <p:sldLayoutId id="2147484085" r:id="rId6"/>
    <p:sldLayoutId id="2147484086" r:id="rId7"/>
    <p:sldLayoutId id="2147484087" r:id="rId8"/>
    <p:sldLayoutId id="2147484088" r:id="rId9"/>
    <p:sldLayoutId id="2147484089" r:id="rId10"/>
    <p:sldLayoutId id="214748409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812063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6930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2" r:id="rId1"/>
    <p:sldLayoutId id="2147484153" r:id="rId2"/>
    <p:sldLayoutId id="2147484154" r:id="rId3"/>
    <p:sldLayoutId id="2147484155" r:id="rId4"/>
    <p:sldLayoutId id="2147484156" r:id="rId5"/>
    <p:sldLayoutId id="2147484157" r:id="rId6"/>
    <p:sldLayoutId id="2147484158" r:id="rId7"/>
    <p:sldLayoutId id="2147484159" r:id="rId8"/>
    <p:sldLayoutId id="2147484160" r:id="rId9"/>
    <p:sldLayoutId id="2147484161" r:id="rId10"/>
    <p:sldLayoutId id="214748416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618885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6" r:id="rId1"/>
    <p:sldLayoutId id="2147484177" r:id="rId2"/>
    <p:sldLayoutId id="2147484178" r:id="rId3"/>
    <p:sldLayoutId id="2147484179" r:id="rId4"/>
    <p:sldLayoutId id="2147484180" r:id="rId5"/>
    <p:sldLayoutId id="2147484181" r:id="rId6"/>
    <p:sldLayoutId id="2147484182" r:id="rId7"/>
    <p:sldLayoutId id="2147484183" r:id="rId8"/>
    <p:sldLayoutId id="2147484184" r:id="rId9"/>
    <p:sldLayoutId id="2147484185" r:id="rId10"/>
    <p:sldLayoutId id="214748418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39971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tr-TR" dirty="0">
              <a:solidFill>
                <a:srgbClr val="FFFFFF"/>
              </a:solidFill>
            </a:endParaRPr>
          </a:p>
        </p:txBody>
      </p:sp>
      <p:sp>
        <p:nvSpPr>
          <p:cNvPr id="4100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339973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Page 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</a:t>
            </a:r>
            <a:r>
              <a:rPr lang="de-DE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fld id="{CF825FEF-9EFF-427A-BA79-FFBBF98227EB}" type="slidenum">
              <a:rPr lang="de-DE" sz="1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lang="de-DE" sz="1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6646863" y="6181725"/>
            <a:ext cx="2225675" cy="392113"/>
            <a:chOff x="3316" y="1854"/>
            <a:chExt cx="2110" cy="372"/>
          </a:xfrm>
        </p:grpSpPr>
        <p:pic>
          <p:nvPicPr>
            <p:cNvPr id="4103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316" y="1854"/>
              <a:ext cx="2110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12" descr="Logo_ptl_für schwarz"/>
            <p:cNvPicPr>
              <a:picLocks noChangeAspect="1" noChangeArrowheads="1"/>
            </p:cNvPicPr>
            <p:nvPr userDrawn="1"/>
          </p:nvPicPr>
          <p:blipFill>
            <a:blip r:embed="rId14" cstate="print">
              <a:lum bright="-46000" contrast="-12000"/>
            </a:blip>
            <a:srcRect r="30521" b="-2"/>
            <a:stretch>
              <a:fillRect/>
            </a:stretch>
          </p:blipFill>
          <p:spPr bwMode="auto">
            <a:xfrm>
              <a:off x="3316" y="1854"/>
              <a:ext cx="1466" cy="3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742290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180975" indent="-180975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1.jpeg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3.xml"/><Relationship Id="rId4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9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8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8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Dikdörtgen"/>
          <p:cNvSpPr/>
          <p:nvPr/>
        </p:nvSpPr>
        <p:spPr>
          <a:xfrm>
            <a:off x="176274" y="-117967"/>
            <a:ext cx="8791574" cy="301621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7DC4FF"/>
            </a:outerShdw>
            <a:softEdge rad="12700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dkEdge">
            <a:bevelT w="63500" h="63500"/>
            <a:contourClr>
              <a:schemeClr val="bg2">
                <a:lumMod val="20000"/>
                <a:lumOff val="80000"/>
              </a:schemeClr>
            </a:contourClr>
          </a:sp3d>
        </p:spPr>
        <p:txBody>
          <a:bodyPr wrap="square" anchor="ctr" anchorCtr="1">
            <a:spAutoFit/>
          </a:bodyPr>
          <a:lstStyle/>
          <a:p>
            <a:pPr algn="ctr">
              <a:defRPr/>
            </a:pPr>
            <a:r>
              <a:rPr lang="tr-TR" sz="9500" b="1" dirty="0" smtClean="0">
                <a:ln w="38100">
                  <a:solidFill>
                    <a:schemeClr val="bg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76200" dist="50800" dir="5400000" algn="tl">
                    <a:schemeClr val="tx1"/>
                  </a:outerShdw>
                </a:effectLst>
                <a:latin typeface="Cambria" pitchFamily="18" charset="0"/>
              </a:rPr>
              <a:t>Zinde Eğitim Kurumu</a:t>
            </a:r>
            <a:endParaRPr lang="tr-TR" sz="9500" b="1" dirty="0">
              <a:ln w="38100">
                <a:solidFill>
                  <a:schemeClr val="bg2">
                    <a:lumMod val="40000"/>
                    <a:lumOff val="60000"/>
                  </a:schemeClr>
                </a:solidFill>
                <a:prstDash val="solid"/>
                <a:miter lim="800000"/>
              </a:ln>
              <a:noFill/>
              <a:effectLst>
                <a:outerShdw blurRad="76200" dist="50800" dir="5400000" algn="tl">
                  <a:schemeClr val="tx1"/>
                </a:outerShdw>
              </a:effectLst>
              <a:latin typeface="Cambria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176273" y="3444339"/>
            <a:ext cx="8791575" cy="2180107"/>
          </a:xfrm>
          <a:prstGeom prst="rect">
            <a:avLst/>
          </a:prstGeom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schemeClr val="bg1">
                <a:lumMod val="50000"/>
              </a:schemeClr>
            </a:innerShdw>
          </a:effectLst>
          <a:scene3d>
            <a:camera prst="orthographicFront">
              <a:rot lat="1200000" lon="21599987" rev="21594348"/>
            </a:camera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tr-TR" sz="3600" b="1" i="1" kern="10" dirty="0" smtClean="0">
                <a:ln w="9525">
                  <a:round/>
                  <a:headEnd/>
                  <a:tailEnd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</a:rPr>
              <a:t>Yetişkin Eğitimi ve İletişim</a:t>
            </a:r>
            <a:endParaRPr lang="tr-TR" sz="3600" b="1" i="1" kern="10" dirty="0">
              <a:ln w="9525">
                <a:round/>
                <a:headEnd/>
                <a:tailEnd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7" name="Oval 6"/>
          <p:cNvSpPr/>
          <p:nvPr/>
        </p:nvSpPr>
        <p:spPr>
          <a:xfrm>
            <a:off x="-1" y="6115050"/>
            <a:ext cx="714375" cy="742950"/>
          </a:xfrm>
          <a:prstGeom prst="ellipse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r-TR" sz="2000" b="1" dirty="0" smtClean="0"/>
              <a:t>25</a:t>
            </a:r>
            <a:endParaRPr lang="tr-TR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4"/>
          <p:cNvSpPr>
            <a:spLocks noChangeArrowheads="1"/>
          </p:cNvSpPr>
          <p:nvPr/>
        </p:nvSpPr>
        <p:spPr bwMode="auto">
          <a:xfrm>
            <a:off x="172005" y="2964563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6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Yetişkin </a:t>
            </a:r>
          </a:p>
          <a:p>
            <a:pPr marL="36000" algn="ctr"/>
            <a:r>
              <a:rPr lang="tr-TR" sz="96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«Androgoji»</a:t>
            </a:r>
            <a:endParaRPr lang="tr-TR" sz="96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2" descr="D:\DOKTOR\1-ISTANBULUZMAN\1-EĞİTİM KURUMU\1. İstanbuluzman\2-RESİMLER\Meslekler\network_wri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339" y="526163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ltıgen 4"/>
          <p:cNvSpPr/>
          <p:nvPr/>
        </p:nvSpPr>
        <p:spPr>
          <a:xfrm>
            <a:off x="828675" y="3101531"/>
            <a:ext cx="1466850" cy="1409700"/>
          </a:xfrm>
          <a:prstGeom prst="hexagon">
            <a:avLst/>
          </a:prstGeom>
          <a:solidFill>
            <a:schemeClr val="accent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dirty="0" smtClean="0">
                <a:solidFill>
                  <a:srgbClr val="FFFFFF"/>
                </a:solidFill>
              </a:rPr>
              <a:t>2</a:t>
            </a:r>
            <a:endParaRPr lang="tr-TR" sz="9600" dirty="0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4498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/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YETİŞKİN</a:t>
            </a:r>
            <a:endParaRPr lang="de-DE" sz="20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400" b="1" i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400" b="1" i="1" dirty="0" smtClean="0">
                <a:latin typeface="Calibri" pitchFamily="34" charset="0"/>
                <a:cs typeface="Calibri" pitchFamily="34" charset="0"/>
              </a:rPr>
              <a:t>«Kendi </a:t>
            </a:r>
            <a:r>
              <a:rPr lang="tr-TR" sz="2400" b="1" i="1" dirty="0">
                <a:latin typeface="Calibri" pitchFamily="34" charset="0"/>
                <a:cs typeface="Calibri" pitchFamily="34" charset="0"/>
              </a:rPr>
              <a:t>yaşamını </a:t>
            </a:r>
            <a:r>
              <a:rPr lang="tr-TR" sz="2400" b="1" i="1" dirty="0" smtClean="0">
                <a:latin typeface="Calibri" pitchFamily="34" charset="0"/>
                <a:cs typeface="Calibri" pitchFamily="34" charset="0"/>
              </a:rPr>
              <a:t>yöneten, </a:t>
            </a:r>
            <a:r>
              <a:rPr lang="tr-TR" sz="2400" b="1" i="1" dirty="0">
                <a:latin typeface="Calibri" pitchFamily="34" charset="0"/>
                <a:cs typeface="Calibri" pitchFamily="34" charset="0"/>
              </a:rPr>
              <a:t>sorumluluğunu </a:t>
            </a:r>
            <a:r>
              <a:rPr lang="tr-TR" sz="2400" b="1" i="1" dirty="0" smtClean="0">
                <a:latin typeface="Calibri" pitchFamily="34" charset="0"/>
                <a:cs typeface="Calibri" pitchFamily="34" charset="0"/>
              </a:rPr>
              <a:t>üstüne </a:t>
            </a:r>
            <a:r>
              <a:rPr lang="tr-TR" sz="2400" b="1" i="1" dirty="0">
                <a:latin typeface="Calibri" pitchFamily="34" charset="0"/>
                <a:cs typeface="Calibri" pitchFamily="34" charset="0"/>
              </a:rPr>
              <a:t>alan, kendi kararlarını vermeye kendini hazır </a:t>
            </a:r>
            <a:r>
              <a:rPr lang="tr-TR" sz="2400" b="1" i="1" dirty="0" smtClean="0">
                <a:latin typeface="Calibri" pitchFamily="34" charset="0"/>
                <a:cs typeface="Calibri" pitchFamily="34" charset="0"/>
              </a:rPr>
              <a:t>hisseden, fiziksel </a:t>
            </a:r>
            <a:r>
              <a:rPr lang="tr-TR" sz="2400" b="1" i="1" dirty="0">
                <a:latin typeface="Calibri" pitchFamily="34" charset="0"/>
                <a:cs typeface="Calibri" pitchFamily="34" charset="0"/>
              </a:rPr>
              <a:t>ve psikolojik gelişimini tamamlamış, </a:t>
            </a:r>
            <a:r>
              <a:rPr lang="tr-TR" sz="2400" b="1" i="1" dirty="0" smtClean="0">
                <a:latin typeface="Calibri" pitchFamily="34" charset="0"/>
                <a:cs typeface="Calibri" pitchFamily="34" charset="0"/>
              </a:rPr>
              <a:t>uygun ve doğru davranabilen, olgunluğa </a:t>
            </a:r>
            <a:r>
              <a:rPr lang="tr-TR" sz="2400" b="1" i="1" dirty="0">
                <a:latin typeface="Calibri" pitchFamily="34" charset="0"/>
                <a:cs typeface="Calibri" pitchFamily="34" charset="0"/>
              </a:rPr>
              <a:t>ulaşmış </a:t>
            </a:r>
            <a:r>
              <a:rPr lang="tr-TR" sz="2400" b="1" i="1" dirty="0" smtClean="0">
                <a:latin typeface="Calibri" pitchFamily="34" charset="0"/>
                <a:cs typeface="Calibri" pitchFamily="34" charset="0"/>
              </a:rPr>
              <a:t>kişidir.»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/>
              </a:p>
            </p:txBody>
          </p:sp>
        </p:grpSp>
      </p:grpSp>
      <p:sp>
        <p:nvSpPr>
          <p:cNvPr id="196627" name="Text Box 45"/>
          <p:cNvSpPr txBox="1">
            <a:spLocks noChangeArrowheads="1"/>
          </p:cNvSpPr>
          <p:nvPr/>
        </p:nvSpPr>
        <p:spPr bwMode="auto">
          <a:xfrm>
            <a:off x="774700" y="2214564"/>
            <a:ext cx="53975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100" noProof="1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Tanım</a:t>
            </a:r>
            <a:endParaRPr lang="de-DE" sz="1100" noProof="1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YETİŞKİN EĞİTİMİ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7108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1966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28739" name="Rectangle 67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143087" y="1100663"/>
            <a:ext cx="654417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843352" y="110066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Yetişkinler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ihtiyaçları doğrultusunda (eksikliğini giderici ve geliştirici bilgiyi)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öğrenirler,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143089" y="1910288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2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843352" y="1910288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Yetişkinler öğrenmeye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hazır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olduklarında öğrenirler,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143089" y="2719913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3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843352" y="271991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Yetişkinlerin kişisel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kaygıları vardır güvenli bir ortama gereksinim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duyarlar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(Başarısızlıktan, anlaşamamaktan, becerileri uygulayamamaktan korkarlar),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gray">
          <a:xfrm>
            <a:off x="143089" y="3529538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4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843352" y="3529538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Yetişkinler hemen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yada kısa sürede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uygulayabilecekleri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bilgi ve becerileri öğrenmek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isterler,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55"/>
          <p:cNvSpPr>
            <a:spLocks noChangeArrowheads="1"/>
          </p:cNvSpPr>
          <p:nvPr/>
        </p:nvSpPr>
        <p:spPr bwMode="gray">
          <a:xfrm>
            <a:off x="143089" y="4339163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5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gray">
          <a:xfrm>
            <a:off x="843352" y="433916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sv-SE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Yetişkin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ler</a:t>
            </a:r>
            <a:r>
              <a:rPr lang="sv-SE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</a:t>
            </a:r>
            <a:r>
              <a:rPr lang="sv-SE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zgün </a:t>
            </a:r>
            <a:r>
              <a:rPr lang="sv-SE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özel bir birey olarak görülmek </a:t>
            </a:r>
            <a:r>
              <a:rPr lang="sv-SE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ister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(Herkesten farklı bilgi, görgü ve deneyime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sahiptirler. Saygı ve etkinliklere katılmayı beklerler)</a:t>
            </a:r>
            <a:r>
              <a:rPr lang="sv-SE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endParaRPr lang="sv-SE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YETİŞKİNİN ÖZELLİKLERİ</a:t>
            </a:r>
            <a:endParaRPr lang="en-GB" sz="3200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2" name="Grup 41"/>
          <p:cNvGrpSpPr/>
          <p:nvPr/>
        </p:nvGrpSpPr>
        <p:grpSpPr>
          <a:xfrm>
            <a:off x="231797" y="5885030"/>
            <a:ext cx="6162416" cy="663371"/>
            <a:chOff x="2644311" y="5451679"/>
            <a:chExt cx="6162416" cy="663371"/>
          </a:xfrm>
        </p:grpSpPr>
        <p:grpSp>
          <p:nvGrpSpPr>
            <p:cNvPr id="43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45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51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56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7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52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54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55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53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44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Özelliklerdendir-değildir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59" name="Rectangle 55"/>
          <p:cNvSpPr>
            <a:spLocks noChangeArrowheads="1"/>
          </p:cNvSpPr>
          <p:nvPr/>
        </p:nvSpPr>
        <p:spPr bwMode="gray">
          <a:xfrm>
            <a:off x="143798" y="5136605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6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gray">
          <a:xfrm>
            <a:off x="865327" y="5136605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nn-NO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Yetişkin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ler</a:t>
            </a:r>
            <a:r>
              <a:rPr lang="nn-NO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</a:t>
            </a:r>
            <a:r>
              <a:rPr lang="nn-NO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zgüvenlerini koruma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 isterler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(başarılarının takdir edilmesini beklerler)</a:t>
            </a:r>
            <a:r>
              <a:rPr lang="nn-NO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endParaRPr lang="nn-NO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2938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8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87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28739" name="Rectangle 67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143087" y="1100663"/>
            <a:ext cx="654417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7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843352" y="110066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Yetişkinler öğrenme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sürecine etkin bir şekilde katılmak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isterler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(Program ve etkinlikler hakkında bilgi verilmeli, geri bildirimde bulunulmalı), 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143089" y="1910288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8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843352" y="1910288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Yetişkinler kendi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tecrübesini açıklamak ve tartışmak isterler,</a:t>
            </a: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143089" y="2719913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9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843352" y="271991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Yetişkinlerin kendileri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eğitmenleri için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beklenti düzeyleri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yüksektir,</a:t>
            </a: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gray">
          <a:xfrm>
            <a:off x="143089" y="3529538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10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843352" y="3529538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Yetişkinler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olumlu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geri bildirim (+ 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feedback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verilmesini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beklerler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(Konuya ait geri bildirim yapılmalı, olumlular söylenmeli, evet-doğru-çok iyi-iyi soru…),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55"/>
          <p:cNvSpPr>
            <a:spLocks noChangeArrowheads="1"/>
          </p:cNvSpPr>
          <p:nvPr/>
        </p:nvSpPr>
        <p:spPr bwMode="gray">
          <a:xfrm>
            <a:off x="143089" y="4339163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11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gray">
          <a:xfrm>
            <a:off x="843352" y="433916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sv-SE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Yetişkinler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sv-SE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rup </a:t>
            </a:r>
            <a:r>
              <a:rPr lang="sv-SE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etkileşiminden hoşlanırlar,</a:t>
            </a: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YETİŞKİNİN ÖZELLİKLERİ</a:t>
            </a:r>
            <a:endParaRPr lang="en-GB" sz="3200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Rectangle 55"/>
          <p:cNvSpPr>
            <a:spLocks noChangeArrowheads="1"/>
          </p:cNvSpPr>
          <p:nvPr/>
        </p:nvSpPr>
        <p:spPr bwMode="gray">
          <a:xfrm>
            <a:off x="143798" y="5136605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12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gray">
          <a:xfrm>
            <a:off x="865327" y="5136605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Yetişkinler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 i</a:t>
            </a:r>
            <a:r>
              <a:rPr lang="nn-NO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çeriğin </a:t>
            </a:r>
            <a:r>
              <a:rPr lang="nn-NO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belirlenmesinde yer almak isterler,</a:t>
            </a:r>
          </a:p>
        </p:txBody>
      </p:sp>
      <p:grpSp>
        <p:nvGrpSpPr>
          <p:cNvPr id="18" name="Grup 17"/>
          <p:cNvGrpSpPr/>
          <p:nvPr/>
        </p:nvGrpSpPr>
        <p:grpSpPr>
          <a:xfrm>
            <a:off x="231797" y="5885030"/>
            <a:ext cx="6162416" cy="663371"/>
            <a:chOff x="2644311" y="5451679"/>
            <a:chExt cx="6162416" cy="663371"/>
          </a:xfrm>
        </p:grpSpPr>
        <p:grpSp>
          <p:nvGrpSpPr>
            <p:cNvPr id="19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3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5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43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4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36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40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2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39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2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Özelliklerdendir-değildir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0884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8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87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28739" name="Rectangle 67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143087" y="1100663"/>
            <a:ext cx="654417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13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843352" y="110066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Yetişkinler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eğitimde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çeşitlilik (farklı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 yöntemleri uygulanmasını) isterler,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143089" y="1910288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14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843352" y="1910288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Yetişkinlerin sertifika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gibi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ödüller almaları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öğrenme cesaretini arttırır,</a:t>
            </a: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143089" y="2719913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15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843352" y="271991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Yetişkinlerin zamanları değerlidir, verimli kullanmak gerekir,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gray">
          <a:xfrm>
            <a:off x="143089" y="3529538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16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843352" y="3529538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Yetişkinler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kendi konularıyla ilgiliyse motive olurlar,</a:t>
            </a:r>
          </a:p>
        </p:txBody>
      </p:sp>
      <p:sp>
        <p:nvSpPr>
          <p:cNvPr id="37" name="Rectangle 55"/>
          <p:cNvSpPr>
            <a:spLocks noChangeArrowheads="1"/>
          </p:cNvSpPr>
          <p:nvPr/>
        </p:nvSpPr>
        <p:spPr bwMode="gray">
          <a:xfrm>
            <a:off x="143089" y="4339163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17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gray">
          <a:xfrm>
            <a:off x="843352" y="433916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sv-SE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Yetişkinler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sv-SE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ğitimin </a:t>
            </a:r>
            <a:r>
              <a:rPr lang="sv-SE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kendi konularıyla bağlantılı olmasını </a:t>
            </a:r>
            <a:r>
              <a:rPr lang="sv-SE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ister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ler</a:t>
            </a:r>
            <a:r>
              <a:rPr lang="sv-SE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endParaRPr lang="sv-SE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YETİŞKİNİN ÖZELLİKLERİ</a:t>
            </a:r>
            <a:endParaRPr lang="en-GB" sz="3200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Rectangle 55"/>
          <p:cNvSpPr>
            <a:spLocks noChangeArrowheads="1"/>
          </p:cNvSpPr>
          <p:nvPr/>
        </p:nvSpPr>
        <p:spPr bwMode="gray">
          <a:xfrm>
            <a:off x="143798" y="5136605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18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gray">
          <a:xfrm>
            <a:off x="865327" y="5136605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nn-NO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Yetişkin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ler</a:t>
            </a:r>
            <a:r>
              <a:rPr lang="nn-NO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n-NO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pratik </a:t>
            </a:r>
            <a:r>
              <a:rPr lang="nn-NO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düşünür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ler</a:t>
            </a:r>
            <a:r>
              <a:rPr lang="nn-NO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nn-NO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(Pratik ve güncel </a:t>
            </a:r>
            <a:r>
              <a:rPr lang="nn-NO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konular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verilmesini ister</a:t>
            </a:r>
            <a:r>
              <a:rPr lang="nn-NO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),</a:t>
            </a:r>
            <a:endParaRPr lang="nn-NO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8" name="Grup 17"/>
          <p:cNvGrpSpPr/>
          <p:nvPr/>
        </p:nvGrpSpPr>
        <p:grpSpPr>
          <a:xfrm>
            <a:off x="231797" y="5885030"/>
            <a:ext cx="6162416" cy="663371"/>
            <a:chOff x="2644311" y="5451679"/>
            <a:chExt cx="6162416" cy="663371"/>
          </a:xfrm>
        </p:grpSpPr>
        <p:grpSp>
          <p:nvGrpSpPr>
            <p:cNvPr id="19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3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5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43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4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36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40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2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39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2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Özelliklerdendir-değildir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8458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8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87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en-GB" sz="2000" b="1">
              <a:solidFill>
                <a:srgbClr val="000000"/>
              </a:solidFill>
            </a:endParaRPr>
          </a:p>
        </p:txBody>
      </p:sp>
      <p:sp>
        <p:nvSpPr>
          <p:cNvPr id="28739" name="Rectangle 67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30" name="Rectangle 55"/>
          <p:cNvSpPr>
            <a:spLocks noChangeArrowheads="1"/>
          </p:cNvSpPr>
          <p:nvPr/>
        </p:nvSpPr>
        <p:spPr bwMode="gray">
          <a:xfrm>
            <a:off x="143087" y="1100663"/>
            <a:ext cx="654417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19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1" name="Rectangle 5"/>
          <p:cNvSpPr>
            <a:spLocks noChangeArrowheads="1"/>
          </p:cNvSpPr>
          <p:nvPr/>
        </p:nvSpPr>
        <p:spPr bwMode="gray">
          <a:xfrm>
            <a:off x="843352" y="110066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Yetişkinler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sonuçlarını bilmek-değerlendirmek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isterler,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55"/>
          <p:cNvSpPr>
            <a:spLocks noChangeArrowheads="1"/>
          </p:cNvSpPr>
          <p:nvPr/>
        </p:nvSpPr>
        <p:spPr bwMode="gray">
          <a:xfrm>
            <a:off x="143089" y="1910288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20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gray">
          <a:xfrm>
            <a:off x="843352" y="1910288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Yetişkinler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öğrendiklerini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hemen uygulamaya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koymazlar,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143089" y="2719913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21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gray">
          <a:xfrm>
            <a:off x="843352" y="271991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Yetişkinlerin sorumluluk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benlik duyguları gelişmiştir,</a:t>
            </a:r>
          </a:p>
        </p:txBody>
      </p:sp>
      <p:sp>
        <p:nvSpPr>
          <p:cNvPr id="28" name="Rectangle 55"/>
          <p:cNvSpPr>
            <a:spLocks noChangeArrowheads="1"/>
          </p:cNvSpPr>
          <p:nvPr/>
        </p:nvSpPr>
        <p:spPr bwMode="gray">
          <a:xfrm>
            <a:off x="143089" y="3529538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22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gray">
          <a:xfrm>
            <a:off x="843352" y="3529538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Yetişkinlerin herkesten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farklı bilgi, görgü ve deneyime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vardır,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ctangle 55"/>
          <p:cNvSpPr>
            <a:spLocks noChangeArrowheads="1"/>
          </p:cNvSpPr>
          <p:nvPr/>
        </p:nvSpPr>
        <p:spPr bwMode="gray">
          <a:xfrm>
            <a:off x="143089" y="4339163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23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gray">
          <a:xfrm>
            <a:off x="843352" y="4339163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sv-SE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Yetişkinler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sv-SE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ilgi</a:t>
            </a:r>
            <a:r>
              <a:rPr lang="sv-SE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beceri, </a:t>
            </a:r>
            <a:r>
              <a:rPr lang="sv-SE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alışkanlık </a:t>
            </a:r>
            <a:r>
              <a:rPr lang="sv-SE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</a:t>
            </a:r>
            <a:r>
              <a:rPr lang="sv-SE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hareketlerini </a:t>
            </a:r>
            <a:r>
              <a:rPr lang="sv-SE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geliştirecek, </a:t>
            </a:r>
            <a:r>
              <a:rPr lang="sv-SE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problemlerini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sv-SE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kendi </a:t>
            </a:r>
            <a:r>
              <a:rPr lang="sv-SE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başına çözebilecek </a:t>
            </a:r>
            <a:r>
              <a:rPr lang="sv-SE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yöntemleri </a:t>
            </a:r>
            <a:r>
              <a:rPr lang="sv-SE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kazanmak </a:t>
            </a:r>
            <a:r>
              <a:rPr lang="sv-SE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ister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ler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endParaRPr lang="sv-SE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1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YETİŞKİNİN ÖZELLİKLERİ</a:t>
            </a:r>
            <a:endParaRPr lang="en-GB" sz="3200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" name="Rectangle 55"/>
          <p:cNvSpPr>
            <a:spLocks noChangeArrowheads="1"/>
          </p:cNvSpPr>
          <p:nvPr/>
        </p:nvSpPr>
        <p:spPr bwMode="gray">
          <a:xfrm>
            <a:off x="143798" y="5136605"/>
            <a:ext cx="654416" cy="666750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/>
            <a:r>
              <a:rPr lang="tr-TR" sz="2400" b="1" dirty="0" smtClean="0">
                <a:solidFill>
                  <a:srgbClr val="FFFFFF"/>
                </a:solidFill>
                <a:latin typeface="Cambria" pitchFamily="18" charset="0"/>
                <a:cs typeface="Calibri" pitchFamily="34" charset="0"/>
              </a:rPr>
              <a:t>24</a:t>
            </a:r>
            <a:endParaRPr lang="tr-TR" sz="2400" b="1" dirty="0">
              <a:solidFill>
                <a:srgbClr val="FFFFFF"/>
              </a:solidFill>
              <a:latin typeface="Cambria" pitchFamily="18" charset="0"/>
              <a:cs typeface="Calibri" pitchFamily="34" charset="0"/>
            </a:endParaRPr>
          </a:p>
        </p:txBody>
      </p:sp>
      <p:sp>
        <p:nvSpPr>
          <p:cNvPr id="60" name="Rectangle 5"/>
          <p:cNvSpPr>
            <a:spLocks noChangeArrowheads="1"/>
          </p:cNvSpPr>
          <p:nvPr/>
        </p:nvSpPr>
        <p:spPr bwMode="gray">
          <a:xfrm>
            <a:off x="865327" y="5136605"/>
            <a:ext cx="8177823" cy="66675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 anchor="ctr" anchorCtr="0"/>
          <a:lstStyle/>
          <a:p>
            <a:pPr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Yetişkinler eğitmen ile aralarındaki ilişkinin arkadaş-meslektaş ilişkisi olmasını ister,</a:t>
            </a:r>
            <a:endParaRPr lang="nn-NO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8" name="Grup 17"/>
          <p:cNvGrpSpPr/>
          <p:nvPr/>
        </p:nvGrpSpPr>
        <p:grpSpPr>
          <a:xfrm>
            <a:off x="231797" y="5885030"/>
            <a:ext cx="6162416" cy="663371"/>
            <a:chOff x="2644311" y="5451679"/>
            <a:chExt cx="6162416" cy="663371"/>
          </a:xfrm>
        </p:grpSpPr>
        <p:grpSp>
          <p:nvGrpSpPr>
            <p:cNvPr id="19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3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35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43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4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36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40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42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39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2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Özelliklerdendir-değildir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46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049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287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287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3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4"/>
          <p:cNvSpPr>
            <a:spLocks noChangeArrowheads="1"/>
          </p:cNvSpPr>
          <p:nvPr/>
        </p:nvSpPr>
        <p:spPr bwMode="auto">
          <a:xfrm>
            <a:off x="4029075" y="2828925"/>
            <a:ext cx="4992100" cy="200977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İşyerinde Eğitim</a:t>
            </a:r>
          </a:p>
          <a:p>
            <a:pPr marL="36000" algn="ctr"/>
            <a:endParaRPr lang="tr-TR" sz="5400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194" name="Picture 2" descr="C:\Users\Ahmet Yiğitap\Pictures\Ev-Konut-Fabrika\industry (4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1" y="1629918"/>
            <a:ext cx="3133725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963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Eğitim Programının Tasarımı</a:t>
            </a:r>
            <a:endParaRPr lang="tr-TR" sz="2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96000" indent="-36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gerekliliklerinin (ihtiyacının)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belirlenmesi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96000" indent="-36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 </a:t>
            </a:r>
            <a:r>
              <a:rPr lang="tr-T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amacının ve içeriğinin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tespit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belirlenmesi</a:t>
            </a:r>
          </a:p>
          <a:p>
            <a:pPr marL="396000" indent="-36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metodunun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(yönteminin)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seçilmesi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96000" indent="-360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Eğitimin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gerçekleşmesi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(yapılması)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İNTERAKTİF EĞİTİM ORTAMI OLUŞTURMAK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up 16"/>
          <p:cNvGrpSpPr/>
          <p:nvPr/>
        </p:nvGrpSpPr>
        <p:grpSpPr>
          <a:xfrm>
            <a:off x="2648706" y="5438570"/>
            <a:ext cx="6162416" cy="663371"/>
            <a:chOff x="2644311" y="5451679"/>
            <a:chExt cx="6162416" cy="663371"/>
          </a:xfrm>
        </p:grpSpPr>
        <p:grpSp>
          <p:nvGrpSpPr>
            <p:cNvPr id="19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1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8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3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4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29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1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2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30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0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Tasarım Sıralaması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35" name="Akış Çizelgesi: Belge 34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1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325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YAPILACAK ÇALIŞMALAR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8172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9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172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Kim yada kimler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 verecek?</a:t>
            </a:r>
          </a:p>
          <a:p>
            <a:pPr marL="8172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Kimlere eğitim verilecek?</a:t>
            </a:r>
          </a:p>
          <a:p>
            <a:pPr marL="8172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Hangi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eğitimler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verilecek?</a:t>
            </a:r>
          </a:p>
          <a:p>
            <a:pPr marL="8172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Nerede eğitim verilecek?</a:t>
            </a:r>
          </a:p>
          <a:p>
            <a:pPr marL="8172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 zaman eğitim verilecek?</a:t>
            </a:r>
          </a:p>
          <a:p>
            <a:pPr marL="8172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Nasıl eğitim verilecek? </a:t>
            </a:r>
          </a:p>
          <a:p>
            <a:pPr marL="817200" lvl="1" indent="-252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 nasıl değerlendirilecek?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İŞYERİ SAĞLIK EĞİTİMİ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0004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4"/>
          <p:cNvSpPr>
            <a:spLocks noChangeArrowheads="1"/>
          </p:cNvSpPr>
          <p:nvPr/>
        </p:nvSpPr>
        <p:spPr bwMode="auto">
          <a:xfrm>
            <a:off x="2971797" y="2107313"/>
            <a:ext cx="6135081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İnteraktif Eğitim </a:t>
            </a:r>
          </a:p>
        </p:txBody>
      </p:sp>
      <p:pic>
        <p:nvPicPr>
          <p:cNvPr id="8195" name="Picture 3" descr="C:\Users\Ahmet Yiğitap\Pictures\Gemetrik Şekiller\Whack_Fooba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42656"/>
            <a:ext cx="32512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8987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8"/>
          <p:cNvSpPr>
            <a:spLocks noChangeAspect="1" noChangeArrowheads="1" noTextEdit="1"/>
          </p:cNvSpPr>
          <p:nvPr/>
        </p:nvSpPr>
        <p:spPr bwMode="gray">
          <a:xfrm flipH="1">
            <a:off x="6030913" y="2271713"/>
            <a:ext cx="909637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400424" y="1190505"/>
            <a:ext cx="2506532" cy="1452441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Yetişkin Eğitimi </a:t>
            </a:r>
          </a:p>
          <a:p>
            <a:pPr algn="ctr"/>
            <a:r>
              <a:rPr lang="tr-TR" altLang="zh-CN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İletişim</a:t>
            </a:r>
            <a:endParaRPr lang="zh-CN" altLang="zh-CN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YETİŞKİN EĞİTİMİ VE İLETİŞİM</a:t>
            </a:r>
            <a:endParaRPr lang="en-GB" sz="3200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746146" y="3205283"/>
            <a:ext cx="2530453" cy="1452441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1-) Eğitim</a:t>
            </a:r>
            <a:endParaRPr lang="zh-CN" altLang="zh-CN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3478080" y="3205283"/>
            <a:ext cx="2530453" cy="1452441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2-) Yetişkin</a:t>
            </a:r>
            <a:endParaRPr lang="zh-CN" altLang="zh-CN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6203971" y="3205283"/>
            <a:ext cx="2530453" cy="1452441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28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3-) İletişim</a:t>
            </a:r>
            <a:endParaRPr lang="tr-TR" sz="28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eaLnBrk="0" hangingPunct="0"/>
            <a:endParaRPr lang="zh-CN" altLang="zh-CN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Freeform 7"/>
          <p:cNvSpPr>
            <a:spLocks/>
          </p:cNvSpPr>
          <p:nvPr/>
        </p:nvSpPr>
        <p:spPr bwMode="gray">
          <a:xfrm rot="16393577">
            <a:off x="6612441" y="1595020"/>
            <a:ext cx="850793" cy="2172710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" name="Freeform 9"/>
          <p:cNvSpPr>
            <a:spLocks/>
          </p:cNvSpPr>
          <p:nvPr/>
        </p:nvSpPr>
        <p:spPr bwMode="gray">
          <a:xfrm rot="5400000" flipH="1">
            <a:off x="1870072" y="1613815"/>
            <a:ext cx="903287" cy="2071683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5" name="Aşağı Ok 14"/>
          <p:cNvSpPr/>
          <p:nvPr/>
        </p:nvSpPr>
        <p:spPr>
          <a:xfrm>
            <a:off x="4201981" y="2681374"/>
            <a:ext cx="876300" cy="485863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2087572" y="5338883"/>
            <a:ext cx="2530453" cy="62376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Mevzuat</a:t>
            </a:r>
            <a:endParaRPr lang="zh-CN" altLang="zh-CN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Aşağı Ok 17"/>
          <p:cNvSpPr/>
          <p:nvPr/>
        </p:nvSpPr>
        <p:spPr>
          <a:xfrm>
            <a:off x="2919407" y="4815050"/>
            <a:ext cx="876300" cy="485863"/>
          </a:xfrm>
          <a:prstGeom prst="downArrow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9924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4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Hiçbirimiz hepimiz kadar akıllı değiliz…</a:t>
            </a: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«Öğrencinin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aktif katılımını sağlayan ve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eğiticinin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kolaylaştırıcı,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destekleyici, rehberlik eden, öğrenci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merkezli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yaklaşım interaktif yaklaşımdır.»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Katılımcıların ve eğiticinin karşılıklı etkileşimlerinin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sağlanması, öğrenilenlerin kalıcı olmasını sağlar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İNTERAKTİF EĞİTİM ORTAMI OLUŞTURMAK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4286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İNTERAKTİF EĞİTİM PROGRAMI AŞAMALARI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0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Eğitici (</a:t>
            </a:r>
            <a:r>
              <a:rPr lang="tr-TR" sz="2000" b="1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Moderatör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),</a:t>
            </a:r>
          </a:p>
          <a:p>
            <a:pPr marL="90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 Araçları,</a:t>
            </a:r>
          </a:p>
          <a:p>
            <a:pPr marL="90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 Teknikleri,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İNTERAKTİF EĞİTİM PROGRAMI HAZIRLAMAK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64908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MODERATÖR </a:t>
            </a:r>
            <a:r>
              <a:rPr lang="tr-TR" sz="1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«Başkan, Toplantı Başkanı, Forum Yöneticisi, Rehber»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9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tr-TR" sz="2000" b="1" i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Moderatör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; öğreten (eğitici) değil, öğrenme sürecini kolaylaştıran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rehberlik eden kişidir.»</a:t>
            </a:r>
          </a:p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Sağlıklı ve dengeli bir kişilik,</a:t>
            </a:r>
          </a:p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Yeterli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genel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kültür,</a:t>
            </a:r>
          </a:p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Açık fikirlilik ve kendine güven,</a:t>
            </a:r>
          </a:p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Mesleki ve toplumsal ideallere bağlılık,</a:t>
            </a:r>
          </a:p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Kendi konusu ve eğitim konusunda bilgi ve beceri,</a:t>
            </a:r>
          </a:p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Yetişkin psikolojisi konusunda bilgi,</a:t>
            </a:r>
          </a:p>
          <a:p>
            <a:pPr marL="4572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Liderlik vasfı,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EĞİTİCİNİN ÖZELLİKLERİ</a:t>
            </a: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" y="4429124"/>
            <a:ext cx="1870311" cy="2428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648" y="5365751"/>
            <a:ext cx="1590069" cy="1542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0159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EĞİTİM ARAÇLARI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55"/>
          <p:cNvSpPr>
            <a:spLocks noChangeArrowheads="1"/>
          </p:cNvSpPr>
          <p:nvPr/>
        </p:nvSpPr>
        <p:spPr bwMode="gray">
          <a:xfrm>
            <a:off x="54036" y="1222756"/>
            <a:ext cx="2878219" cy="565762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GÖRSEL ARAÇLAR</a:t>
            </a:r>
            <a:endParaRPr lang="tr-TR" sz="20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gray">
          <a:xfrm>
            <a:off x="56515" y="1788516"/>
            <a:ext cx="2878219" cy="343829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52000" indent="-216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Kitap, Dergi, Broşür</a:t>
            </a:r>
          </a:p>
          <a:p>
            <a:pPr marL="252000" indent="-216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Yazı Tahtaları</a:t>
            </a:r>
          </a:p>
          <a:p>
            <a:pPr marL="252000" indent="-216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Resimler</a:t>
            </a:r>
          </a:p>
          <a:p>
            <a:pPr marL="252000" indent="-216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Gerçek Eşyalar, Modeller</a:t>
            </a:r>
          </a:p>
          <a:p>
            <a:pPr marL="252000" indent="-216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Projektörler</a:t>
            </a:r>
          </a:p>
        </p:txBody>
      </p:sp>
      <p:sp>
        <p:nvSpPr>
          <p:cNvPr id="21" name="Rectangle 55"/>
          <p:cNvSpPr>
            <a:spLocks noChangeArrowheads="1"/>
          </p:cNvSpPr>
          <p:nvPr/>
        </p:nvSpPr>
        <p:spPr bwMode="gray">
          <a:xfrm>
            <a:off x="3122330" y="1222756"/>
            <a:ext cx="2878219" cy="565762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İŞİTSEL ARAÇLAR</a:t>
            </a:r>
            <a:endParaRPr lang="tr-TR" sz="20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ctangle 5"/>
          <p:cNvSpPr>
            <a:spLocks noChangeArrowheads="1"/>
          </p:cNvSpPr>
          <p:nvPr/>
        </p:nvSpPr>
        <p:spPr bwMode="gray">
          <a:xfrm>
            <a:off x="3124809" y="1788516"/>
            <a:ext cx="2878219" cy="343829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52000" indent="-216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Radyo, </a:t>
            </a:r>
          </a:p>
          <a:p>
            <a:pPr marL="252000" indent="-216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Teyp, </a:t>
            </a:r>
          </a:p>
          <a:p>
            <a:pPr marL="252000" indent="-216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Pikap, </a:t>
            </a:r>
          </a:p>
          <a:p>
            <a:pPr marL="252000" indent="-216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 Bantları</a:t>
            </a:r>
          </a:p>
        </p:txBody>
      </p:sp>
      <p:sp>
        <p:nvSpPr>
          <p:cNvPr id="24" name="Rectangle 55"/>
          <p:cNvSpPr>
            <a:spLocks noChangeArrowheads="1"/>
          </p:cNvSpPr>
          <p:nvPr/>
        </p:nvSpPr>
        <p:spPr bwMode="gray">
          <a:xfrm>
            <a:off x="6176952" y="1222756"/>
            <a:ext cx="2878219" cy="565762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000" b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GÖRSEL-İŞİTSEL ARAÇLAR</a:t>
            </a:r>
            <a:endParaRPr lang="tr-TR" sz="2000" b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ctangle 5"/>
          <p:cNvSpPr>
            <a:spLocks noChangeArrowheads="1"/>
          </p:cNvSpPr>
          <p:nvPr/>
        </p:nvSpPr>
        <p:spPr bwMode="gray">
          <a:xfrm>
            <a:off x="6179431" y="1788516"/>
            <a:ext cx="2878219" cy="3438292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52000" indent="-216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Film, </a:t>
            </a:r>
          </a:p>
          <a:p>
            <a:pPr marL="252000" indent="-216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Televizyon, </a:t>
            </a:r>
          </a:p>
          <a:p>
            <a:pPr marL="252000" indent="-216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Video, </a:t>
            </a:r>
          </a:p>
          <a:p>
            <a:pPr marL="252000" indent="-216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DVD, </a:t>
            </a:r>
          </a:p>
          <a:p>
            <a:pPr marL="252000" indent="-2160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Akıllı Tahtalar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gray">
          <a:xfrm>
            <a:off x="133079" y="5417308"/>
            <a:ext cx="8888096" cy="959613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108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Görsel İşitsel Araçların Avantajları; </a:t>
            </a:r>
          </a:p>
          <a:p>
            <a:pPr marL="10800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Öğrenmeyi somutlaştırır, Öğrencinin düşünmesi artar, Dil daha çok kullanılır.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5273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EĞİTİM </a:t>
            </a: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TEKNİKLERİ</a:t>
            </a:r>
            <a:endParaRPr lang="en-GB" sz="3200" b="1" dirty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11 Metin kutusu"/>
          <p:cNvSpPr txBox="1"/>
          <p:nvPr/>
        </p:nvSpPr>
        <p:spPr>
          <a:xfrm>
            <a:off x="3248949" y="2062110"/>
            <a:ext cx="1131626" cy="183897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tr-TR" sz="45000" b="1" spc="200" dirty="0" smtClean="0">
                <a:ln w="29210">
                  <a:solidFill>
                    <a:srgbClr val="FFFFFF">
                      <a:tint val="10000"/>
                    </a:srgbClr>
                  </a:solidFill>
                </a:ln>
                <a:solidFill>
                  <a:srgbClr val="9DC2EB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GungsuhChe" pitchFamily="49" charset="-127"/>
                <a:ea typeface="GungsuhChe" pitchFamily="49" charset="-127"/>
              </a:rPr>
              <a:t>?</a:t>
            </a:r>
            <a:endParaRPr lang="tr-TR" sz="45000" b="1" spc="200" dirty="0">
              <a:ln w="29210">
                <a:solidFill>
                  <a:srgbClr val="FFFFFF">
                    <a:tint val="10000"/>
                  </a:srgbClr>
                </a:solidFill>
              </a:ln>
              <a:solidFill>
                <a:srgbClr val="9DC2EB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GungsuhChe" pitchFamily="49" charset="-127"/>
              <a:ea typeface="GungsuhChe" pitchFamily="49" charset="-127"/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gray">
          <a:xfrm>
            <a:off x="4625246" y="1447600"/>
            <a:ext cx="4395929" cy="2219526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/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Bireyselleştirilmiş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öğretim 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Programlı öğretim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Bilgisayar destekli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öğretim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Anlatım 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gray">
          <a:xfrm>
            <a:off x="199897" y="1819275"/>
            <a:ext cx="4302079" cy="42767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EAEAEA"/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16000" tIns="288000" rIns="36000" bIns="72000"/>
          <a:lstStyle/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Sunum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Drama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Rol Yapma-Rol Play (Canlandırma)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Grup Tartışmaları (İkili Tartışmalar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Soru-Cevap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(Soru-Yanıt)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Beyin fırtınası (Brain </a:t>
            </a: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Storming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Gösteri (</a:t>
            </a: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Demonstration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Benzetim (</a:t>
            </a:r>
            <a:r>
              <a:rPr lang="tr-TR" sz="2000" i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Simulation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Eğitsel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Oyunlar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Örnek Olay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İncelemeleri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Video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Gösterimleri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……………………vb.</a:t>
            </a:r>
          </a:p>
          <a:p>
            <a:pPr marL="190500" indent="-190500">
              <a:lnSpc>
                <a:spcPct val="90000"/>
              </a:lnSpc>
              <a:spcAft>
                <a:spcPct val="200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gray">
          <a:xfrm>
            <a:off x="4614613" y="1087237"/>
            <a:ext cx="4311669" cy="360363"/>
          </a:xfrm>
          <a:prstGeom prst="rect">
            <a:avLst/>
          </a:prstGeom>
          <a:solidFill>
            <a:schemeClr val="hlink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Alan </a:t>
            </a: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gray">
          <a:xfrm>
            <a:off x="199898" y="1087237"/>
            <a:ext cx="4219618" cy="360363"/>
          </a:xfrm>
          <a:prstGeom prst="rect">
            <a:avLst/>
          </a:prstGeom>
          <a:solidFill>
            <a:schemeClr val="hlink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Veren</a:t>
            </a: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gray">
          <a:xfrm>
            <a:off x="4625246" y="973139"/>
            <a:ext cx="4395929" cy="846136"/>
          </a:xfrm>
          <a:prstGeom prst="rect">
            <a:avLst/>
          </a:prstGeom>
          <a:solidFill>
            <a:schemeClr val="accent2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Bireysel Öğretim Teknikleri</a:t>
            </a: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gray">
          <a:xfrm>
            <a:off x="199897" y="982664"/>
            <a:ext cx="4302079" cy="846136"/>
          </a:xfrm>
          <a:prstGeom prst="rect">
            <a:avLst/>
          </a:prstGeom>
          <a:solidFill>
            <a:schemeClr val="tx2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algn="ctr" defTabSz="801688" eaLnBrk="0" hangingPunct="0">
              <a:defRPr/>
            </a:pP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İnteraktif-Grup-</a:t>
            </a:r>
            <a:r>
              <a:rPr lang="tr-TR" sz="2400" b="1" dirty="0" err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Yüzyüze</a:t>
            </a: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-Katılımcı </a:t>
            </a:r>
          </a:p>
          <a:p>
            <a:pPr algn="ctr" defTabSz="801688" eaLnBrk="0" hangingPunct="0">
              <a:defRPr/>
            </a:pPr>
            <a:r>
              <a:rPr lang="tr-TR" sz="24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Eğitim Teknikleri</a:t>
            </a:r>
            <a:endParaRPr lang="en-GB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8" name="Grup 17"/>
          <p:cNvGrpSpPr/>
          <p:nvPr/>
        </p:nvGrpSpPr>
        <p:grpSpPr>
          <a:xfrm>
            <a:off x="1174772" y="6162291"/>
            <a:ext cx="6162416" cy="663371"/>
            <a:chOff x="2644311" y="5451679"/>
            <a:chExt cx="6162416" cy="663371"/>
          </a:xfrm>
        </p:grpSpPr>
        <p:grpSp>
          <p:nvGrpSpPr>
            <p:cNvPr id="21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3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9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4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6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30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2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3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31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2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İnteraktif eğitim yöntemleri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37" name="Metin kutusu 36"/>
          <p:cNvSpPr txBox="1"/>
          <p:nvPr/>
        </p:nvSpPr>
        <p:spPr>
          <a:xfrm>
            <a:off x="4600607" y="5294977"/>
            <a:ext cx="4445206" cy="830997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 </a:t>
            </a:r>
            <a:r>
              <a:rPr lang="tr-TR" sz="24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iyi </a:t>
            </a:r>
            <a:r>
              <a:rPr lang="tr-TR" sz="24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interaktif eğitim yöntemi; </a:t>
            </a:r>
            <a:r>
              <a:rPr lang="tr-TR" sz="2400" b="1" i="1" dirty="0" smtClean="0">
                <a:solidFill>
                  <a:srgbClr val="6B9B1A"/>
                </a:solidFill>
                <a:latin typeface="Calibri" pitchFamily="34" charset="0"/>
                <a:cs typeface="Calibri" pitchFamily="34" charset="0"/>
              </a:rPr>
              <a:t>eğitimin amacına uygun olanıdır.</a:t>
            </a:r>
          </a:p>
        </p:txBody>
      </p:sp>
      <p:sp>
        <p:nvSpPr>
          <p:cNvPr id="38" name="Akış Çizelgesi: Belge 37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2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3767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EĞİTİMDE ALICILIK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up 1"/>
          <p:cNvGrpSpPr/>
          <p:nvPr/>
        </p:nvGrpSpPr>
        <p:grpSpPr>
          <a:xfrm>
            <a:off x="300037" y="1400174"/>
            <a:ext cx="8520113" cy="4213817"/>
            <a:chOff x="300037" y="1400174"/>
            <a:chExt cx="8520113" cy="4213817"/>
          </a:xfrm>
        </p:grpSpPr>
        <p:graphicFrame>
          <p:nvGraphicFramePr>
            <p:cNvPr id="20" name="Group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2059848"/>
                </p:ext>
              </p:extLst>
            </p:nvPr>
          </p:nvGraphicFramePr>
          <p:xfrm>
            <a:off x="300037" y="1400174"/>
            <a:ext cx="8520113" cy="4213817"/>
          </p:xfrm>
          <a:graphic>
            <a:graphicData uri="http://schemas.openxmlformats.org/drawingml/2006/table">
              <a:tbl>
                <a:tblPr>
                  <a:tableStyleId>{616DA210-FB5B-4158-B5E0-FEB733F419BA}</a:tableStyleId>
                </a:tblPr>
                <a:tblGrid>
                  <a:gridCol w="6983265"/>
                  <a:gridCol w="1536848"/>
                </a:tblGrid>
                <a:tr h="571404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2800" b="1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Eğitim Yöntemi</a:t>
                        </a:r>
                        <a:endPara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2800" b="1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Alıcılık %</a:t>
                        </a:r>
                        <a:endPara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 horzOverflow="overflow"/>
                  </a:tc>
                </a:tr>
                <a:tr h="745722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2400" b="0" i="1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İşiterek (İ)</a:t>
                        </a:r>
                        <a:endParaRPr kumimoji="0" lang="tr-TR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 marL="90000" marR="90000" marT="46800" marB="46800" anchor="ctr"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2400" b="0" i="1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20</a:t>
                        </a:r>
                        <a:endParaRPr kumimoji="0" lang="tr-TR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 marL="90000" marR="90000" marT="46800" marB="46800" anchor="ctr" anchorCtr="1" horzOverflow="overflow"/>
                  </a:tc>
                </a:tr>
                <a:tr h="701318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2400" b="0" i="1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Görerek (G)</a:t>
                        </a:r>
                        <a:endParaRPr kumimoji="0" lang="tr-TR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 marL="90000" marR="90000" marT="46800" marB="46800" anchor="ctr"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2400" b="0" i="1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30</a:t>
                        </a:r>
                        <a:endParaRPr kumimoji="0" lang="tr-TR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 marL="90000" marR="90000" marT="46800" marB="46800" anchor="ctr" anchorCtr="1" horzOverflow="overflow"/>
                  </a:tc>
                </a:tr>
                <a:tr h="703929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2400" b="0" i="1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İşiterek + Görerek </a:t>
                        </a:r>
                        <a:endParaRPr kumimoji="0" lang="tr-TR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 marL="90000" marR="90000" marT="46800" marB="46800" anchor="ctr"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2400" b="0" i="1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50</a:t>
                        </a:r>
                        <a:endParaRPr kumimoji="0" lang="tr-TR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 marL="90000" marR="90000" marT="46800" marB="46800" anchor="ctr" anchorCtr="1" horzOverflow="overflow"/>
                  </a:tc>
                </a:tr>
                <a:tr h="745722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2400" b="0" i="1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İ+G+ İfade Ederek (İE)</a:t>
                        </a:r>
                        <a:endParaRPr kumimoji="0" lang="tr-TR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 marL="90000" marR="90000" marT="46800" marB="46800" anchor="ctr"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2400" b="0" i="1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70</a:t>
                        </a:r>
                        <a:endParaRPr kumimoji="0" lang="tr-TR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 marL="90000" marR="90000" marT="46800" marB="46800" anchor="ctr" anchorCtr="1" horzOverflow="overflow"/>
                  </a:tc>
                </a:tr>
                <a:tr h="745722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tr-TR" sz="2400" b="0" i="1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İ+G+İE+ Yaparak (Y)</a:t>
                        </a:r>
                        <a:endParaRPr kumimoji="0" lang="tr-TR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 marL="90000" marR="90000" marT="46800" marB="46800" anchor="ctr" horzOverflow="overflow"/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2400" b="0" i="1" u="none" strike="noStrike" cap="none" normalizeH="0" baseline="0" dirty="0" smtClean="0">
                            <a:ln>
                              <a:noFill/>
                            </a:ln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90</a:t>
                        </a:r>
                        <a:endParaRPr kumimoji="0" lang="tr-TR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endParaRPr>
                      </a:p>
                    </a:txBody>
                    <a:tcPr marL="90000" marR="90000" marT="46800" marB="46800" anchor="ctr" anchorCtr="1" horzOverflow="overflow"/>
                  </a:tc>
                </a:tr>
              </a:tbl>
            </a:graphicData>
          </a:graphic>
        </p:graphicFrame>
        <p:pic>
          <p:nvPicPr>
            <p:cNvPr id="7" name="Picture 10" descr="http://t0.gstatic.com/images?q=tbn:ANd9GcTBQVSVSuIJz8C8lFudKyZAd0WVCoS46iSOwycOPAkZnJLtSD5z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7552" y="4153931"/>
              <a:ext cx="702000" cy="6624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8" descr="http://www.varbak.com/galeri/g%C3%B6z-nb16576.jpg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7552" y="2740968"/>
              <a:ext cx="702000" cy="648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4" descr="http://t2.gstatic.com/images?q=tbn:ANd9GcRHNGbJSRzzNk3-cdpai3B8Bfkt7mZrAEza6oT3LFCtMTxT5bD_"/>
            <p:cNvPicPr preferRelativeResize="0"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7552" y="2013365"/>
              <a:ext cx="702000" cy="6624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" descr="http://t2.gstatic.com/images?q=tbn:ANd9GcRHNGbJSRzzNk3-cdpai3B8Bfkt7mZrAEza6oT3LFCtMTxT5bD_"/>
            <p:cNvPicPr preferRelativeResize="0"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3653" y="3436900"/>
              <a:ext cx="702000" cy="6624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8" descr="http://www.varbak.com/galeri/g%C3%B6z-nb16576.jpg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8185" y="3442133"/>
              <a:ext cx="702000" cy="648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" descr="http://t2.gstatic.com/images?q=tbn:ANd9GcRHNGbJSRzzNk3-cdpai3B8Bfkt7mZrAEza6oT3LFCtMTxT5bD_"/>
            <p:cNvPicPr preferRelativeResize="0"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8488" y="4163098"/>
              <a:ext cx="702000" cy="6624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8" descr="http://www.varbak.com/galeri/g%C3%B6z-nb16576.jpg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3020" y="4168331"/>
              <a:ext cx="702000" cy="648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0" descr="http://t0.gstatic.com/images?q=tbn:ANd9GcTBQVSVSuIJz8C8lFudKyZAd0WVCoS46iSOwycOPAkZnJLtSD5z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1171" y="4898119"/>
              <a:ext cx="702000" cy="6624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" descr="http://t2.gstatic.com/images?q=tbn:ANd9GcRHNGbJSRzzNk3-cdpai3B8Bfkt7mZrAEza6oT3LFCtMTxT5bD_"/>
            <p:cNvPicPr preferRelativeResize="0"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2107" y="4907286"/>
              <a:ext cx="702000" cy="6624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8" descr="http://www.varbak.com/galeri/g%C3%B6z-nb16576.jpg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6639" y="4912519"/>
              <a:ext cx="702000" cy="648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4" descr="http://www.gutto.com.tr/images/avuc.png"/>
            <p:cNvPicPr>
              <a:picLocks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8802" y="4909255"/>
              <a:ext cx="702000" cy="64800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7518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249238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EĞİTİMDE KALICILIK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up 2"/>
          <p:cNvGrpSpPr/>
          <p:nvPr/>
        </p:nvGrpSpPr>
        <p:grpSpPr>
          <a:xfrm>
            <a:off x="111258" y="811180"/>
            <a:ext cx="8222456" cy="5644809"/>
            <a:chOff x="321469" y="1239805"/>
            <a:chExt cx="8222456" cy="5644809"/>
          </a:xfrm>
        </p:grpSpPr>
        <p:graphicFrame>
          <p:nvGraphicFramePr>
            <p:cNvPr id="20" name="Group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47530612"/>
                </p:ext>
              </p:extLst>
            </p:nvPr>
          </p:nvGraphicFramePr>
          <p:xfrm>
            <a:off x="321469" y="1239805"/>
            <a:ext cx="8222456" cy="5644809"/>
          </p:xfrm>
          <a:graphic>
            <a:graphicData uri="http://schemas.openxmlformats.org/drawingml/2006/table">
              <a:tbl>
                <a:tblPr/>
                <a:tblGrid>
                  <a:gridCol w="6755606"/>
                  <a:gridCol w="1466850"/>
                </a:tblGrid>
                <a:tr h="671192"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2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Eğitim Yöntemi – Hatırlama Oranları</a:t>
                        </a:r>
                      </a:p>
                    </a:txBody>
                    <a:tcPr anchor="ctr" anchorCtr="1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2400" b="1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Hatırlama</a:t>
                        </a:r>
                      </a:p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(3 Gün Sonra)</a:t>
                        </a:r>
                      </a:p>
                    </a:txBody>
                    <a:tcPr anchor="ctr" anchorCtr="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725217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Okuma </a:t>
                        </a:r>
                      </a:p>
                    </a:txBody>
                    <a:tcPr marL="90000" marR="90000" marT="46800" marB="46800" anchor="ctr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10</a:t>
                        </a:r>
                      </a:p>
                    </a:txBody>
                    <a:tcPr marL="90000" marR="90000" marT="46800" marB="46800" anchor="ctr" anchorCtr="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682033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Duyma</a:t>
                        </a:r>
                      </a:p>
                    </a:txBody>
                    <a:tcPr marL="90000" marR="90000" marT="46800" marB="46800" anchor="ctr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20</a:t>
                        </a:r>
                      </a:p>
                    </a:txBody>
                    <a:tcPr marL="90000" marR="90000" marT="46800" marB="46800" anchor="ctr" anchorCtr="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684575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Görme</a:t>
                        </a:r>
                      </a:p>
                    </a:txBody>
                    <a:tcPr marL="90000" marR="90000" marT="46800" marB="46800" anchor="ctr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30</a:t>
                        </a:r>
                      </a:p>
                    </a:txBody>
                    <a:tcPr marL="90000" marR="90000" marT="46800" marB="46800" anchor="ctr" anchorCtr="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702906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Söyleme </a:t>
                        </a:r>
                      </a:p>
                    </a:txBody>
                    <a:tcPr marL="90000" marR="90000" marT="46800" marB="46800" anchor="ctr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40</a:t>
                        </a:r>
                      </a:p>
                    </a:txBody>
                    <a:tcPr marL="90000" marR="90000" marT="46800" marB="46800" anchor="ctr" anchorCtr="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702906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Görme + Duyma</a:t>
                        </a:r>
                      </a:p>
                    </a:txBody>
                    <a:tcPr marL="90000" marR="90000" marT="46800" marB="46800" anchor="ctr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50</a:t>
                        </a:r>
                      </a:p>
                    </a:txBody>
                    <a:tcPr marL="90000" marR="90000" marT="46800" marB="46800" anchor="ctr" anchorCtr="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698682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Görme-Duyma-Söyleme</a:t>
                        </a:r>
                      </a:p>
                    </a:txBody>
                    <a:tcPr marL="90000" marR="90000" marT="46800" marB="46800" anchor="ctr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80</a:t>
                        </a:r>
                      </a:p>
                    </a:txBody>
                    <a:tcPr marL="90000" marR="90000" marT="46800" marB="46800" anchor="ctr" anchorCtr="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698682">
                  <a:tc>
                    <a:txBody>
                      <a:bodyPr/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20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Görme-Duyma-Söyleme-Yapma</a:t>
                        </a:r>
                      </a:p>
                    </a:txBody>
                    <a:tcPr marL="90000" marR="90000" marT="46800" marB="46800" anchor="ctr" horzOverflow="overflow">
                      <a:lnL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tr-TR" sz="2400" b="0" i="1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  <a:cs typeface="Calibri" pitchFamily="34" charset="0"/>
                          </a:rPr>
                          <a:t>90</a:t>
                        </a:r>
                      </a:p>
                    </a:txBody>
                    <a:tcPr marL="90000" marR="90000" marT="46800" marB="46800" anchor="ctr" anchorCtr="1" horzOverflow="overflow">
                      <a:lnL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solidFill>
                          <a:schemeClr val="tx1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</a:tbl>
            </a:graphicData>
          </a:graphic>
        </p:graphicFrame>
        <p:grpSp>
          <p:nvGrpSpPr>
            <p:cNvPr id="2" name="Grup 1"/>
            <p:cNvGrpSpPr/>
            <p:nvPr/>
          </p:nvGrpSpPr>
          <p:grpSpPr>
            <a:xfrm>
              <a:off x="4214959" y="2014441"/>
              <a:ext cx="2867697" cy="4854760"/>
              <a:chOff x="4214959" y="1929377"/>
              <a:chExt cx="2867697" cy="4854760"/>
            </a:xfrm>
          </p:grpSpPr>
          <p:pic>
            <p:nvPicPr>
              <p:cNvPr id="6" name="Picture 4" descr="http://t2.gstatic.com/images?q=tbn:ANd9GcRHNGbJSRzzNk3-cdpai3B8Bfkt7mZrAEza6oT3LFCtMTxT5bD_"/>
              <p:cNvPicPr preferRelativeResize="0"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2721" y="2657527"/>
                <a:ext cx="684000" cy="64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" name="Picture 8" descr="http://www.varbak.com/galeri/g%C3%B6z-nb16576.jpg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6066" y="3334814"/>
                <a:ext cx="702000" cy="64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" name="Picture 10" descr="http://t0.gstatic.com/images?q=tbn:ANd9GcTBQVSVSuIJz8C8lFudKyZAd0WVCoS46iSOwycOPAkZnJLtSD5z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1141" y="5427438"/>
                <a:ext cx="702000" cy="66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14" descr="http://www.gutto.com.tr/images/avuc.png"/>
              <p:cNvPicPr>
                <a:picLocks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80656" y="6132370"/>
                <a:ext cx="702000" cy="648000"/>
              </a:xfrm>
              <a:prstGeom prst="rect">
                <a:avLst/>
              </a:prstGeom>
              <a:noFill/>
              <a:ln w="9525">
                <a:solidFill>
                  <a:schemeClr val="bg1">
                    <a:lumMod val="95000"/>
                  </a:schemeClr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2" descr="http://t0.gstatic.com/images?q=tbn:ANd9GcQNk8DVpYDSnrF1ptjZkO4lM4LDEDqOtxP4y2bPtjZUZdLoKl5-hA"/>
              <p:cNvPicPr preferRelativeResize="0">
                <a:picLocks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71774" y="1929377"/>
                <a:ext cx="684000" cy="68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" name="Picture 8" descr="http://www.varbak.com/galeri/g%C3%B6z-nb16576.jpg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1491" y="5427438"/>
                <a:ext cx="702000" cy="64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" name="Picture 4" descr="http://t2.gstatic.com/images?q=tbn:ANd9GcRHNGbJSRzzNk3-cdpai3B8Bfkt7mZrAEza6oT3LFCtMTxT5bD_"/>
              <p:cNvPicPr preferRelativeResize="0"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54124" y="5427438"/>
                <a:ext cx="684000" cy="64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10" descr="http://t0.gstatic.com/images?q=tbn:ANd9GcTBQVSVSuIJz8C8lFudKyZAd0WVCoS46iSOwycOPAkZnJLtSD5z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4609" y="6121737"/>
                <a:ext cx="702000" cy="66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8" descr="http://www.varbak.com/galeri/g%C3%B6z-nb16576.jpg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4959" y="6121737"/>
                <a:ext cx="702000" cy="64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" name="Picture 4" descr="http://t2.gstatic.com/images?q=tbn:ANd9GcRHNGbJSRzzNk3-cdpai3B8Bfkt7mZrAEza6oT3LFCtMTxT5bD_"/>
              <p:cNvPicPr preferRelativeResize="0"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7592" y="6121737"/>
                <a:ext cx="684000" cy="64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10" descr="http://t0.gstatic.com/images?q=tbn:ANd9GcTBQVSVSuIJz8C8lFudKyZAd0WVCoS46iSOwycOPAkZnJLtSD5z"/>
              <p:cNvPicPr>
                <a:picLocks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49544" y="4018591"/>
                <a:ext cx="702000" cy="6624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8" descr="http://www.varbak.com/galeri/g%C3%B6z-nb16576.jpg"/>
              <p:cNvPicPr>
                <a:picLocks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46739" y="4726293"/>
                <a:ext cx="702000" cy="64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1" name="Picture 4" descr="http://t2.gstatic.com/images?q=tbn:ANd9GcRHNGbJSRzzNk3-cdpai3B8Bfkt7mZrAEza6oT3LFCtMTxT5bD_"/>
              <p:cNvPicPr preferRelativeResize="0"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59372" y="4726293"/>
                <a:ext cx="684000" cy="64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Aşağı Ok 7"/>
          <p:cNvSpPr/>
          <p:nvPr/>
        </p:nvSpPr>
        <p:spPr>
          <a:xfrm>
            <a:off x="8410575" y="1533525"/>
            <a:ext cx="637891" cy="4591050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2" name="Metin kutusu 31"/>
          <p:cNvSpPr txBox="1"/>
          <p:nvPr/>
        </p:nvSpPr>
        <p:spPr>
          <a:xfrm rot="20661823">
            <a:off x="1590783" y="2260451"/>
            <a:ext cx="42424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tr-TR" sz="20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«Ne kadar fazla duyu organına hitap edilirse, alıcılık ve kalıcılık açısından o kadar başarılı olunur!!!»</a:t>
            </a:r>
            <a:endParaRPr lang="tr-TR" sz="20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Akış Çizelgesi: Belge 32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1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3890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0" y="3970361"/>
            <a:ext cx="9144000" cy="2173264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Mevzuat</a:t>
            </a:r>
          </a:p>
          <a:p>
            <a:pPr algn="ctr"/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«ÇALIŞANLARIN İSG EĞİTİMLERİNİN </a:t>
            </a:r>
            <a:r>
              <a:rPr lang="tr-TR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USUL VE ESASLARI HAKKINDA YÖNETMELİK »</a:t>
            </a:r>
            <a:endParaRPr lang="tr-TR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«</a:t>
            </a:r>
            <a:r>
              <a:rPr lang="es-ES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07/04/2004 </a:t>
            </a:r>
            <a:r>
              <a:rPr lang="tr-TR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</a:t>
            </a:r>
            <a:r>
              <a:rPr lang="es-ES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arih </a:t>
            </a:r>
            <a:r>
              <a:rPr lang="es-ES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ve 25426 </a:t>
            </a: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S</a:t>
            </a:r>
            <a:r>
              <a:rPr lang="es-ES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ayılı</a:t>
            </a: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 R.G.»</a:t>
            </a:r>
            <a:endParaRPr lang="tr-TR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endParaRPr lang="tr-TR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  <a:p>
            <a:pPr algn="ctr"/>
            <a:endParaRPr lang="tr-TR" sz="2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9" name="Grup 18"/>
          <p:cNvGrpSpPr/>
          <p:nvPr/>
        </p:nvGrpSpPr>
        <p:grpSpPr>
          <a:xfrm>
            <a:off x="3002844" y="646049"/>
            <a:ext cx="3072635" cy="3573526"/>
            <a:chOff x="4267200" y="332656"/>
            <a:chExt cx="4876800" cy="4876800"/>
          </a:xfrm>
        </p:grpSpPr>
        <p:pic>
          <p:nvPicPr>
            <p:cNvPr id="21" name="Picture 2" descr="D:\DOKTOR\1-ISTANBULUZMAN\1-EĞİTİM KURUMU\1. İstanbuluzman\2-RESİMLER\Ev-Konut-Fabrika\Goverment-ic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332656"/>
              <a:ext cx="4876800" cy="487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17" descr="Türkei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915272" y="2238642"/>
              <a:ext cx="324803" cy="43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" name="Picture 17" descr="Türkei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28184" y="2891813"/>
              <a:ext cx="324803" cy="43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362949" y="6376921"/>
            <a:ext cx="658225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dirty="0" smtClean="0">
              <a:solidFill>
                <a:srgbClr val="B10404">
                  <a:lumMod val="60000"/>
                  <a:lumOff val="40000"/>
                </a:srgbClr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94531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İŞYERİ EĞİTİMLERİNİN AMACI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1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32000" lvl="1" indent="-324000"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şyerlerinde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sağlıklı ve güvenli bir ortamı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temin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etmek</a:t>
            </a:r>
          </a:p>
          <a:p>
            <a:pPr marL="432000" lvl="1" indent="-324000"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ş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kazalarını ve meslek hastalıklarını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azaltmak </a:t>
            </a:r>
          </a:p>
          <a:p>
            <a:pPr marL="432000" lvl="1" indent="-324000"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Çalışanları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yasal hak ve sorumlulukları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konusunda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bilgilendirmek</a:t>
            </a:r>
          </a:p>
          <a:p>
            <a:pPr marL="432000" lvl="1" indent="-324000"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Çalışanlara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mesleki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riskler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ile bu risklere karşı alınması gerekli tedbirleri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öğretmek</a:t>
            </a:r>
          </a:p>
          <a:p>
            <a:pPr marL="432000" lvl="1" indent="-324000">
              <a:spcAft>
                <a:spcPts val="60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İSG bilinci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oluşturarak uygun davranış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kazandırmak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96627" name="Text Box 45"/>
          <p:cNvSpPr txBox="1">
            <a:spLocks noChangeArrowheads="1"/>
          </p:cNvSpPr>
          <p:nvPr/>
        </p:nvSpPr>
        <p:spPr bwMode="auto">
          <a:xfrm>
            <a:off x="774700" y="2214564"/>
            <a:ext cx="53975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100" noProof="1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Mevzuat</a:t>
            </a:r>
            <a:endParaRPr lang="de-DE" sz="1100" noProof="1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MEVZUATTA ÇALIŞAN EĞİTİMLERİ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8" name="Grup 17"/>
          <p:cNvGrpSpPr/>
          <p:nvPr/>
        </p:nvGrpSpPr>
        <p:grpSpPr>
          <a:xfrm>
            <a:off x="2648706" y="5438570"/>
            <a:ext cx="6162416" cy="663371"/>
            <a:chOff x="2644311" y="5451679"/>
            <a:chExt cx="6162416" cy="663371"/>
          </a:xfrm>
        </p:grpSpPr>
        <p:grpSp>
          <p:nvGrpSpPr>
            <p:cNvPr id="20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2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9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4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5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30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2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3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31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1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Eğitimin Amaçları 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36" name="Akış Çizelgesi: Belge 35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1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1996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19662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İŞVEREN SORUMLULUKLARI – 1   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1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Asıl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işveren-alt işveren ilişkisi kurulan işyerlerinde,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alt işverene ait çalışanların eğitimlerinden,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asıl işveren, alt işverenle birlikte sorumludur.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Geçici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 ilişkisi kurulan işveren,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geçici iş ilişkisi ile çalışanlara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gerekli eğitimi vermekle yükümlüdür.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İşverenler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çalışanlarına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iş sözleşmesinin türüne bakılmaksızın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gerekli eğitimi vermekle yükümlüdür.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96627" name="Text Box 45"/>
          <p:cNvSpPr txBox="1">
            <a:spLocks noChangeArrowheads="1"/>
          </p:cNvSpPr>
          <p:nvPr/>
        </p:nvSpPr>
        <p:spPr bwMode="auto">
          <a:xfrm>
            <a:off x="774700" y="2214564"/>
            <a:ext cx="53975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100" noProof="1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Mevzuat</a:t>
            </a:r>
            <a:endParaRPr lang="de-DE" sz="1100" noProof="1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MEVZUATTA ÇALIŞAN EĞİTİMLERİ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8" name="Grup 17"/>
          <p:cNvGrpSpPr/>
          <p:nvPr/>
        </p:nvGrpSpPr>
        <p:grpSpPr>
          <a:xfrm>
            <a:off x="2648706" y="5438570"/>
            <a:ext cx="6162416" cy="663371"/>
            <a:chOff x="2644311" y="5451679"/>
            <a:chExt cx="6162416" cy="663371"/>
          </a:xfrm>
        </p:grpSpPr>
        <p:grpSp>
          <p:nvGrpSpPr>
            <p:cNvPr id="20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2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9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4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5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30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2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3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31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1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Asıl-alt, geçici, tüm çalışan… (2)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36" name="Akış Çizelgesi: Belge 35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1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649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1966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72005" y="3667125"/>
            <a:ext cx="8782476" cy="22193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6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Eğitim</a:t>
            </a:r>
            <a:endParaRPr lang="tr-TR" sz="96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 descr="C:\Users\ahmet\Desktop\Kurum tanıtımı\Resim\graduat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276225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ltıgen 5"/>
          <p:cNvSpPr/>
          <p:nvPr/>
        </p:nvSpPr>
        <p:spPr>
          <a:xfrm>
            <a:off x="914400" y="3901631"/>
            <a:ext cx="1466850" cy="1409700"/>
          </a:xfrm>
          <a:prstGeom prst="hexagon">
            <a:avLst/>
          </a:prstGeom>
          <a:solidFill>
            <a:schemeClr val="accent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dirty="0" smtClean="0">
                <a:solidFill>
                  <a:srgbClr val="FFFFFF"/>
                </a:solidFill>
              </a:rPr>
              <a:t>1</a:t>
            </a:r>
            <a:endParaRPr lang="tr-TR" sz="9600" dirty="0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7503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İŞVEREN SORUMLULUKLARI – 2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1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Çalışanlar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sağlıklı ve güvenli bir çalışma ortamının tesisi için işyerinde düzenlenecek olan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İSG eğitimlerine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katılmak ve bu konudaki talimat ve prosedürlere uymakla yükümlüdürler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Verilen eğitimler,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çalışanlara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herhangi bir mali yük getirmeyecek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şekilde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düzenlenir. </a:t>
            </a: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ğitimlerde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geçen süre çalışma süresinden sayılır. 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96627" name="Text Box 45"/>
          <p:cNvSpPr txBox="1">
            <a:spLocks noChangeArrowheads="1"/>
          </p:cNvSpPr>
          <p:nvPr/>
        </p:nvSpPr>
        <p:spPr bwMode="auto">
          <a:xfrm>
            <a:off x="774700" y="2214564"/>
            <a:ext cx="53975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100" noProof="1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Mevzuat</a:t>
            </a:r>
            <a:endParaRPr lang="de-DE" sz="1100" noProof="1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MEVZUATTA ÇALIŞAN EĞİTİMLERİ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8" name="Grup 17"/>
          <p:cNvGrpSpPr/>
          <p:nvPr/>
        </p:nvGrpSpPr>
        <p:grpSpPr>
          <a:xfrm>
            <a:off x="2648706" y="5438570"/>
            <a:ext cx="6162416" cy="663371"/>
            <a:chOff x="2644311" y="5451679"/>
            <a:chExt cx="6162416" cy="663371"/>
          </a:xfrm>
        </p:grpSpPr>
        <p:grpSp>
          <p:nvGrpSpPr>
            <p:cNvPr id="20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2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9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4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5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30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2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3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31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1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Talimatlara uymak, mali yük, çalışma süresinden sayılma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36" name="Akış Çizelgesi: Belge 35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1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6479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1966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İŞVEREN SORUMLULUKLARI –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3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105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İşyerindeki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özel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risk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gruplarının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«kadınların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gençlerin, çocukların, özürlü, eski hükümlü, terör mağduru ve göçmen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işçilerin»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eğitimine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özel önem verilir.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güvenlik ile ilgili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özel görevi bulunan çalışanlar ve temsilcileri özel olarak eğitilir. </a:t>
            </a: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Sağlık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güvenlik açısından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özel önlem alınmasını gerektiren alanlarda çalışanlara özel eğitim verilir.</a:t>
            </a: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96627" name="Text Box 45"/>
          <p:cNvSpPr txBox="1">
            <a:spLocks noChangeArrowheads="1"/>
          </p:cNvSpPr>
          <p:nvPr/>
        </p:nvSpPr>
        <p:spPr bwMode="auto">
          <a:xfrm>
            <a:off x="774700" y="2214564"/>
            <a:ext cx="53975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100" noProof="1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Mevzuat</a:t>
            </a:r>
            <a:endParaRPr lang="de-DE" sz="1100" noProof="1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MEVZUATTA ÇALIŞAN EĞİTİMLERİ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8" name="Grup 17"/>
          <p:cNvGrpSpPr/>
          <p:nvPr/>
        </p:nvGrpSpPr>
        <p:grpSpPr>
          <a:xfrm>
            <a:off x="2648706" y="5438570"/>
            <a:ext cx="6162416" cy="663371"/>
            <a:chOff x="2644311" y="5451679"/>
            <a:chExt cx="6162416" cy="663371"/>
          </a:xfrm>
        </p:grpSpPr>
        <p:grpSp>
          <p:nvGrpSpPr>
            <p:cNvPr id="20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2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9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4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5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30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2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3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31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1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Özel önem, özel görevlilere özel, / Özellikli işçiler 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36" name="Akış Çizelgesi: Belge 35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1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064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1966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İŞVEREN SORUMLULUKLARI –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105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Uzman kişi veya kuruluşlardan hizmet alınması durumunda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çalışanlara verilecek eğitimin,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Yönetmelikte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belirtilen hususları kapsayacak şekilde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uygulanmasından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işveren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sorumludur.</a:t>
            </a: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Eğitim,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değişen ve yeni ortaya çıkan risklere uygun olarak yenilenir ve gerektiğinde periyodik olarak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tekrarlanır.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96627" name="Text Box 45"/>
          <p:cNvSpPr txBox="1">
            <a:spLocks noChangeArrowheads="1"/>
          </p:cNvSpPr>
          <p:nvPr/>
        </p:nvSpPr>
        <p:spPr bwMode="auto">
          <a:xfrm>
            <a:off x="774700" y="2214564"/>
            <a:ext cx="53975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100" noProof="1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Mevzuat</a:t>
            </a:r>
            <a:endParaRPr lang="de-DE" sz="1100" noProof="1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MEVZUATTA ÇALIŞAN EĞİTİMLERİ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8" name="Grup 17"/>
          <p:cNvGrpSpPr/>
          <p:nvPr/>
        </p:nvGrpSpPr>
        <p:grpSpPr>
          <a:xfrm>
            <a:off x="2648706" y="5438570"/>
            <a:ext cx="6162416" cy="663371"/>
            <a:chOff x="2644311" y="5451679"/>
            <a:chExt cx="6162416" cy="663371"/>
          </a:xfrm>
        </p:grpSpPr>
        <p:grpSp>
          <p:nvGrpSpPr>
            <p:cNvPr id="20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2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9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4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5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30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2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3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31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1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Periyodik olarak tekrarlanır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36" name="Akış Çizelgesi: Belge 35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1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4171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19662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İŞVEREN SORUMLULUKLARI –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5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105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Verilen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eğitimin sonunda bir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ölçme ve değerlendirme yapılır.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Değerlendirme sonuçlarına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göre;</a:t>
            </a:r>
          </a:p>
          <a:p>
            <a:pPr marL="872100" lvl="2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etkin olup olmadığı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belirlenerek, </a:t>
            </a:r>
          </a:p>
          <a:p>
            <a:pPr marL="872100" lvl="2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eni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eğitime ihtiyaç duyulup duyulmadığına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karar verilir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Genel eğitim planına uygun olarak yıl içinde düzenlenecek eğitim faaliyetlerini gösterir bir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«Yıllık Eğitim Programı»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hazırlanır.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" lvl="1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96627" name="Text Box 45"/>
          <p:cNvSpPr txBox="1">
            <a:spLocks noChangeArrowheads="1"/>
          </p:cNvSpPr>
          <p:nvPr/>
        </p:nvSpPr>
        <p:spPr bwMode="auto">
          <a:xfrm>
            <a:off x="774700" y="2214564"/>
            <a:ext cx="53975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100" noProof="1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Mevzuat</a:t>
            </a:r>
            <a:endParaRPr lang="de-DE" sz="1100" noProof="1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MEVZUATTA ÇALIŞAN EĞİTİMLERİ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82633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19662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İŞVEREN SORUMLULUKLARI – </a:t>
            </a: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6 </a:t>
            </a:r>
            <a:r>
              <a:rPr lang="tr-TR" sz="16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(Programın Belirlenmesi)</a:t>
            </a:r>
            <a:endParaRPr lang="tr-TR" sz="16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4149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İşyerlerinde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düzenlenen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eğitimler belgelendirilir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(Katılım Belgesi)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belgeler çalışanların özlük dosyalarında saklanır. </a:t>
            </a: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149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149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sonrası düzenlenecek belgede, eğitime katılan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kişinin;</a:t>
            </a:r>
          </a:p>
          <a:p>
            <a:pPr marL="792000" lvl="2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Adı -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oyadı, </a:t>
            </a:r>
          </a:p>
          <a:p>
            <a:pPr marL="792000" lvl="2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Görevi - Unvanı</a:t>
            </a:r>
          </a:p>
          <a:p>
            <a:pPr marL="792000" lvl="2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Eğitimin Konusu - Süresi</a:t>
            </a:r>
          </a:p>
          <a:p>
            <a:pPr marL="792000" lvl="2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Eğitimi Verenin Adı-Soyadı, Görev, Unvanı, İmzası</a:t>
            </a:r>
          </a:p>
          <a:p>
            <a:pPr marL="792000" lvl="2" indent="-252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Eğitimin Tarihi - Yeri …………………..alır.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96627" name="Text Box 45"/>
          <p:cNvSpPr txBox="1">
            <a:spLocks noChangeArrowheads="1"/>
          </p:cNvSpPr>
          <p:nvPr/>
        </p:nvSpPr>
        <p:spPr bwMode="auto">
          <a:xfrm>
            <a:off x="774700" y="2214564"/>
            <a:ext cx="53975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100" noProof="1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Mevzuat</a:t>
            </a:r>
            <a:endParaRPr lang="de-DE" sz="1100" noProof="1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MEVZUATTA ÇALIŞAN EĞİTİMLERİ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6074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19662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VERİLECEK (DÜZENLENECEK)  EĞİTİM PROĞRAMLARI 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19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Yeni </a:t>
            </a:r>
            <a:r>
              <a:rPr lang="tr-TR" sz="19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eğitim; </a:t>
            </a:r>
            <a:r>
              <a:rPr lang="tr-TR" sz="19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çalışanların işe başlamalarında ve yeni şartlara kolaylıkla uyum sağlamaları için yeni bilgiler vermek üzere düzenlenen programlardır.</a:t>
            </a: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1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19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İlave </a:t>
            </a:r>
            <a:r>
              <a:rPr lang="tr-TR" sz="19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eğitim; </a:t>
            </a:r>
            <a:r>
              <a:rPr lang="tr-TR" sz="19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çalışanların iş güvenliği ve mesleki bilgilerinin eksikliklerini gidermek ve meslekteki niteliklerini geliştirmek için ilave bilgiler vermek üzere düzenlenen programlardır</a:t>
            </a:r>
            <a:r>
              <a:rPr lang="tr-TR" sz="19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1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19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İleri eğitim; </a:t>
            </a:r>
            <a:r>
              <a:rPr lang="tr-TR" sz="19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çalışanların iş güvenliği ve mesleki düzeylerini yükseltmek ve meslekte eskimişliği gidermek için düzenlenen programlardır.</a:t>
            </a: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19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96627" name="Text Box 45"/>
          <p:cNvSpPr txBox="1">
            <a:spLocks noChangeArrowheads="1"/>
          </p:cNvSpPr>
          <p:nvPr/>
        </p:nvSpPr>
        <p:spPr bwMode="auto">
          <a:xfrm>
            <a:off x="774700" y="2214564"/>
            <a:ext cx="53975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100" noProof="1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Mevzuat</a:t>
            </a:r>
            <a:endParaRPr lang="de-DE" sz="1100" noProof="1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MEVZUATTA ÇALIŞAN EĞİTİMLERİ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8" name="Grup 17"/>
          <p:cNvGrpSpPr/>
          <p:nvPr/>
        </p:nvGrpSpPr>
        <p:grpSpPr>
          <a:xfrm>
            <a:off x="2648706" y="5438570"/>
            <a:ext cx="6162416" cy="663371"/>
            <a:chOff x="2644311" y="5451679"/>
            <a:chExt cx="6162416" cy="663371"/>
          </a:xfrm>
        </p:grpSpPr>
        <p:grpSp>
          <p:nvGrpSpPr>
            <p:cNvPr id="20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2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9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4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5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30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2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3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31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1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Verilecek eğitim programları?  / Tanımları (İlave Eğitim; Yeni eğitim tanımı)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36" name="Akış Çizelgesi: Belge 35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1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9042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19662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VERİLECEK (DÜZENLENECEK)  EĞİTİM KONULARI 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88000" lvl="1" indent="-216000">
              <a:spcAft>
                <a:spcPts val="3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19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Genel iş sağlığı ve güvenliği kuralları,</a:t>
            </a:r>
          </a:p>
          <a:p>
            <a:pPr marL="288000" lvl="1" indent="-216000">
              <a:spcAft>
                <a:spcPts val="3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19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kazaları ve meslek hastalıkların sebepleri ve işyerindeki riskler,</a:t>
            </a:r>
          </a:p>
          <a:p>
            <a:pPr marL="288000" lvl="1" indent="-216000">
              <a:spcAft>
                <a:spcPts val="3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19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Kaza, yaralanma ve hastalıktan korunma prensipleri ve korunma tekniklerinin uygulanması,</a:t>
            </a:r>
          </a:p>
          <a:p>
            <a:pPr marL="288000" lvl="1" indent="-216000">
              <a:spcAft>
                <a:spcPts val="3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19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 ekipmanlarının güvenli kullanımı,</a:t>
            </a:r>
          </a:p>
          <a:p>
            <a:pPr marL="288000" lvl="1" indent="-216000">
              <a:spcAft>
                <a:spcPts val="3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19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Çalışanların yasal hak ve sorumlulukları</a:t>
            </a:r>
            <a:r>
              <a:rPr lang="tr-TR" sz="19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 marL="288000" lvl="1" indent="-216000">
              <a:spcAft>
                <a:spcPts val="3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19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Yasal mevzuat ile ilgili bilgiler,</a:t>
            </a:r>
          </a:p>
          <a:p>
            <a:pPr marL="288000" lvl="1" indent="-216000">
              <a:spcAft>
                <a:spcPts val="3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19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İşyerinde güvenli ortam ve sistemleri kurma, </a:t>
            </a:r>
          </a:p>
          <a:p>
            <a:pPr marL="288000" lvl="1" indent="-216000">
              <a:spcAft>
                <a:spcPts val="30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19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Kişisel koruyucu alet kullanımı, 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96627" name="Text Box 45"/>
          <p:cNvSpPr txBox="1">
            <a:spLocks noChangeArrowheads="1"/>
          </p:cNvSpPr>
          <p:nvPr/>
        </p:nvSpPr>
        <p:spPr bwMode="auto">
          <a:xfrm>
            <a:off x="774700" y="2214564"/>
            <a:ext cx="53975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100" noProof="1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Mevzuat</a:t>
            </a:r>
            <a:endParaRPr lang="de-DE" sz="1100" noProof="1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MEVZUATTA ÇALIŞAN EĞİTİMLERİ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8" name="Grup 17"/>
          <p:cNvGrpSpPr/>
          <p:nvPr/>
        </p:nvGrpSpPr>
        <p:grpSpPr>
          <a:xfrm>
            <a:off x="2648706" y="5438570"/>
            <a:ext cx="6162416" cy="663371"/>
            <a:chOff x="2644311" y="5451679"/>
            <a:chExt cx="6162416" cy="663371"/>
          </a:xfrm>
        </p:grpSpPr>
        <p:grpSp>
          <p:nvGrpSpPr>
            <p:cNvPr id="20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2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9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4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5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30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2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3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31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1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Eğitim Konuları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77495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19662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VERİLECEK (DÜZENLENECEK)  EĞİTİM KONULARI 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19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Ekranlı </a:t>
            </a:r>
            <a:r>
              <a:rPr lang="tr-TR" sz="19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ekipmanlarla çalışma, </a:t>
            </a: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19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Uyarı işaretleri,</a:t>
            </a: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19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Kimyasal, fiziksel ve biyolojik maddelerle ortaya çıkan riskler, </a:t>
            </a: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19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Temizlik ve düzen, </a:t>
            </a: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19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Yangın olayı ve yangından korunma, </a:t>
            </a: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19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Termal konfor şartları, </a:t>
            </a: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19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Ergonomi, </a:t>
            </a: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19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Elektrik, tehlikeleri, riskleri ve önlemleri, </a:t>
            </a: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19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İlkyardım</a:t>
            </a:r>
            <a:r>
              <a:rPr lang="tr-TR" sz="19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, kurtarma</a:t>
            </a: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19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96627" name="Text Box 45"/>
          <p:cNvSpPr txBox="1">
            <a:spLocks noChangeArrowheads="1"/>
          </p:cNvSpPr>
          <p:nvPr/>
        </p:nvSpPr>
        <p:spPr bwMode="auto">
          <a:xfrm>
            <a:off x="774700" y="2214564"/>
            <a:ext cx="53975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100" noProof="1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Mevzuat</a:t>
            </a:r>
            <a:endParaRPr lang="de-DE" sz="1100" noProof="1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MEVZUATTA ÇALIŞAN EĞİTİMLERİ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8" name="Grup 17"/>
          <p:cNvGrpSpPr/>
          <p:nvPr/>
        </p:nvGrpSpPr>
        <p:grpSpPr>
          <a:xfrm>
            <a:off x="2648706" y="5438570"/>
            <a:ext cx="6162416" cy="663371"/>
            <a:chOff x="2644311" y="5451679"/>
            <a:chExt cx="6162416" cy="663371"/>
          </a:xfrm>
        </p:grpSpPr>
        <p:grpSp>
          <p:nvGrpSpPr>
            <p:cNvPr id="20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2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9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4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5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30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2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3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31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1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Eğitim Konuları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2279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19662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EĞİTİMLERE KATILACAKLARIN SEÇİMİ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72000" lvl="1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9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2000" lvl="1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19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İşyerinde </a:t>
            </a:r>
            <a:r>
              <a:rPr lang="tr-TR" sz="19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çalışan her bir işçinin görevini en iyi bir biçimde yerine getirebilmesi için sahip olması </a:t>
            </a:r>
            <a:r>
              <a:rPr lang="tr-TR" sz="19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gereken; </a:t>
            </a: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19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19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Bilgi</a:t>
            </a:r>
            <a:r>
              <a:rPr lang="tr-TR" sz="19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beceri, davranış ve tutumlarının ayrı ayrı ve ölçülebilir bir biçimde ortaya konması esastır. </a:t>
            </a:r>
            <a:endParaRPr lang="tr-TR" sz="19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14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19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Bireysel </a:t>
            </a:r>
            <a:r>
              <a:rPr lang="tr-TR" sz="19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seviye analizi yapılarak işçinin eğitim öncesi </a:t>
            </a:r>
            <a:r>
              <a:rPr lang="tr-TR" sz="19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seviyesi (niteliği) </a:t>
            </a:r>
            <a:r>
              <a:rPr lang="tr-TR" sz="19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 alması gereken eğitimler tespit edilir</a:t>
            </a:r>
            <a:r>
              <a:rPr lang="tr-TR" sz="19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14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19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Eğitime </a:t>
            </a:r>
            <a:r>
              <a:rPr lang="tr-TR" sz="19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katılacakların ihtiyacı olan </a:t>
            </a:r>
            <a:r>
              <a:rPr lang="tr-TR" sz="19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konular belirlenir.</a:t>
            </a:r>
            <a:endParaRPr lang="tr-TR" sz="19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96627" name="Text Box 45"/>
          <p:cNvSpPr txBox="1">
            <a:spLocks noChangeArrowheads="1"/>
          </p:cNvSpPr>
          <p:nvPr/>
        </p:nvSpPr>
        <p:spPr bwMode="auto">
          <a:xfrm>
            <a:off x="774700" y="2214564"/>
            <a:ext cx="53975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100" noProof="1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Mevzuat</a:t>
            </a:r>
            <a:endParaRPr lang="de-DE" sz="1100" noProof="1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MEVZUATTA ÇALIŞAN EĞİTİMLERİ</a:t>
            </a: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8" name="Grup 17"/>
          <p:cNvGrpSpPr/>
          <p:nvPr/>
        </p:nvGrpSpPr>
        <p:grpSpPr>
          <a:xfrm>
            <a:off x="2648706" y="5438570"/>
            <a:ext cx="6162416" cy="663371"/>
            <a:chOff x="2644311" y="5451679"/>
            <a:chExt cx="6162416" cy="663371"/>
          </a:xfrm>
        </p:grpSpPr>
        <p:grpSp>
          <p:nvGrpSpPr>
            <p:cNvPr id="20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2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9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4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5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30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2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3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31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1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Bilgi, işin niteliği, tecrübe,…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36" name="Akış Çizelgesi: Belge 35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1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9379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19662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4"/>
          <p:cNvSpPr>
            <a:spLocks noChangeArrowheads="1"/>
          </p:cNvSpPr>
          <p:nvPr/>
        </p:nvSpPr>
        <p:spPr bwMode="auto">
          <a:xfrm>
            <a:off x="172005" y="314553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6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İletişim</a:t>
            </a:r>
            <a:endParaRPr lang="tr-TR" sz="96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" name="Picture 2" descr="D:\DOKTOR\1-ISTANBULUZMAN\1-EĞİTİM KURUMU\1. İstanbuluzman\2-RESİMLER\Telefon-TV\contac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9" y="520256"/>
            <a:ext cx="3457575" cy="326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ltıgen 1"/>
          <p:cNvSpPr/>
          <p:nvPr/>
        </p:nvSpPr>
        <p:spPr>
          <a:xfrm>
            <a:off x="914400" y="3901631"/>
            <a:ext cx="1466850" cy="1409700"/>
          </a:xfrm>
          <a:prstGeom prst="hexagon">
            <a:avLst/>
          </a:prstGeom>
          <a:solidFill>
            <a:schemeClr val="accent6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9600" dirty="0" smtClean="0">
                <a:solidFill>
                  <a:srgbClr val="FFFFFF"/>
                </a:solidFill>
              </a:rPr>
              <a:t>3</a:t>
            </a:r>
            <a:endParaRPr lang="tr-TR" sz="9600" dirty="0">
              <a:solidFill>
                <a:srgbClr val="FFFFFF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3427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/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ÖĞRENME</a:t>
            </a:r>
            <a:endParaRPr lang="de-DE" sz="20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61598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050" b="1" i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«Bireyin çevresiyle etkileşimde bulunarak geçirdiği yaşantılarının ürünü olan; «kalıcı izli davranış değişikliğidir.»</a:t>
            </a:r>
          </a:p>
          <a:p>
            <a:pPr marL="468000" indent="-324000">
              <a:spcAft>
                <a:spcPts val="0"/>
              </a:spcAft>
              <a:buClr>
                <a:srgbClr val="292929"/>
              </a:buClr>
              <a:buAutoNum type="arabicPeriod"/>
              <a:defRPr/>
            </a:pP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Öğrenme yaşantı ürünüdür</a:t>
            </a:r>
          </a:p>
          <a:p>
            <a:pPr marL="468000" indent="-324000">
              <a:spcAft>
                <a:spcPts val="0"/>
              </a:spcAft>
              <a:buClr>
                <a:srgbClr val="292929"/>
              </a:buClr>
              <a:buAutoNum type="arabicPeriod"/>
              <a:defRPr/>
            </a:pP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Öğrenme çevreyle etkileşim sonucu oluşur</a:t>
            </a:r>
          </a:p>
          <a:p>
            <a:pPr marL="468000" indent="-324000">
              <a:spcAft>
                <a:spcPts val="0"/>
              </a:spcAft>
              <a:buClr>
                <a:srgbClr val="292929"/>
              </a:buClr>
              <a:buAutoNum type="arabicPeriod"/>
              <a:defRPr/>
            </a:pP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Öğrenme kalıcı ve izlidir</a:t>
            </a:r>
          </a:p>
          <a:p>
            <a:pPr marL="468000" indent="-324000">
              <a:spcAft>
                <a:spcPts val="0"/>
              </a:spcAft>
              <a:buClr>
                <a:srgbClr val="292929"/>
              </a:buClr>
              <a:buAutoNum type="arabicPeriod"/>
              <a:defRPr/>
            </a:pP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Öğrenmede davranış değişikliği vardır</a:t>
            </a: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</p:grpSp>
      </p:grpSp>
      <p:sp>
        <p:nvSpPr>
          <p:cNvPr id="196627" name="Text Box 45"/>
          <p:cNvSpPr txBox="1">
            <a:spLocks noChangeArrowheads="1"/>
          </p:cNvSpPr>
          <p:nvPr/>
        </p:nvSpPr>
        <p:spPr bwMode="auto">
          <a:xfrm>
            <a:off x="774700" y="2214564"/>
            <a:ext cx="53975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100" noProof="1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Tanım</a:t>
            </a:r>
            <a:endParaRPr lang="de-DE" sz="1100" noProof="1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TANIMLAR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8" name="Grup 17"/>
          <p:cNvGrpSpPr/>
          <p:nvPr/>
        </p:nvGrpSpPr>
        <p:grpSpPr>
          <a:xfrm>
            <a:off x="2648706" y="5438570"/>
            <a:ext cx="6162416" cy="663371"/>
            <a:chOff x="2644311" y="5451679"/>
            <a:chExt cx="6162416" cy="663371"/>
          </a:xfrm>
        </p:grpSpPr>
        <p:grpSp>
          <p:nvGrpSpPr>
            <p:cNvPr id="20" name="Group 51"/>
            <p:cNvGrpSpPr>
              <a:grpSpLocks/>
            </p:cNvGrpSpPr>
            <p:nvPr/>
          </p:nvGrpSpPr>
          <p:grpSpPr bwMode="auto">
            <a:xfrm>
              <a:off x="2644311" y="5451679"/>
              <a:ext cx="648968" cy="663371"/>
              <a:chOff x="1868" y="1082"/>
              <a:chExt cx="1942" cy="1942"/>
            </a:xfrm>
          </p:grpSpPr>
          <p:sp>
            <p:nvSpPr>
              <p:cNvPr id="22" name="Freeform 52"/>
              <p:cNvSpPr>
                <a:spLocks noChangeAspect="1"/>
              </p:cNvSpPr>
              <p:nvPr/>
            </p:nvSpPr>
            <p:spPr bwMode="gray">
              <a:xfrm>
                <a:off x="1868" y="1082"/>
                <a:ext cx="1942" cy="1942"/>
              </a:xfrm>
              <a:custGeom>
                <a:avLst/>
                <a:gdLst>
                  <a:gd name="T0" fmla="*/ 1849 w 1675"/>
                  <a:gd name="T1" fmla="*/ 6343 h 1675"/>
                  <a:gd name="T2" fmla="*/ 0 w 1675"/>
                  <a:gd name="T3" fmla="*/ 4480 h 1675"/>
                  <a:gd name="T4" fmla="*/ 0 w 1675"/>
                  <a:gd name="T5" fmla="*/ 1849 h 1675"/>
                  <a:gd name="T6" fmla="*/ 1849 w 1675"/>
                  <a:gd name="T7" fmla="*/ 0 h 1675"/>
                  <a:gd name="T8" fmla="*/ 4481 w 1675"/>
                  <a:gd name="T9" fmla="*/ 0 h 1675"/>
                  <a:gd name="T10" fmla="*/ 6343 w 1675"/>
                  <a:gd name="T11" fmla="*/ 1849 h 1675"/>
                  <a:gd name="T12" fmla="*/ 6343 w 1675"/>
                  <a:gd name="T13" fmla="*/ 4480 h 1675"/>
                  <a:gd name="T14" fmla="*/ 4481 w 1675"/>
                  <a:gd name="T15" fmla="*/ 6343 h 1675"/>
                  <a:gd name="T16" fmla="*/ 1849 w 1675"/>
                  <a:gd name="T17" fmla="*/ 6343 h 16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75"/>
                  <a:gd name="T28" fmla="*/ 0 h 1675"/>
                  <a:gd name="T29" fmla="*/ 1675 w 1675"/>
                  <a:gd name="T30" fmla="*/ 1675 h 16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75" h="1675">
                    <a:moveTo>
                      <a:pt x="489" y="1675"/>
                    </a:moveTo>
                    <a:lnTo>
                      <a:pt x="0" y="1183"/>
                    </a:lnTo>
                    <a:lnTo>
                      <a:pt x="0" y="489"/>
                    </a:lnTo>
                    <a:lnTo>
                      <a:pt x="489" y="0"/>
                    </a:lnTo>
                    <a:lnTo>
                      <a:pt x="1184" y="0"/>
                    </a:lnTo>
                    <a:lnTo>
                      <a:pt x="1675" y="489"/>
                    </a:lnTo>
                    <a:lnTo>
                      <a:pt x="1675" y="1183"/>
                    </a:lnTo>
                    <a:lnTo>
                      <a:pt x="1184" y="1675"/>
                    </a:lnTo>
                    <a:lnTo>
                      <a:pt x="489" y="1675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Freeform 53"/>
              <p:cNvSpPr>
                <a:spLocks noChangeAspect="1"/>
              </p:cNvSpPr>
              <p:nvPr/>
            </p:nvSpPr>
            <p:spPr bwMode="gray">
              <a:xfrm>
                <a:off x="1914" y="1128"/>
                <a:ext cx="1850" cy="1850"/>
              </a:xfrm>
              <a:custGeom>
                <a:avLst/>
                <a:gdLst>
                  <a:gd name="T0" fmla="*/ 1780 w 1595"/>
                  <a:gd name="T1" fmla="*/ 6060 h 1595"/>
                  <a:gd name="T2" fmla="*/ 0 w 1595"/>
                  <a:gd name="T3" fmla="*/ 4281 h 1595"/>
                  <a:gd name="T4" fmla="*/ 0 w 1595"/>
                  <a:gd name="T5" fmla="*/ 1780 h 1595"/>
                  <a:gd name="T6" fmla="*/ 1780 w 1595"/>
                  <a:gd name="T7" fmla="*/ 0 h 1595"/>
                  <a:gd name="T8" fmla="*/ 4281 w 1595"/>
                  <a:gd name="T9" fmla="*/ 0 h 1595"/>
                  <a:gd name="T10" fmla="*/ 6060 w 1595"/>
                  <a:gd name="T11" fmla="*/ 1780 h 1595"/>
                  <a:gd name="T12" fmla="*/ 6060 w 1595"/>
                  <a:gd name="T13" fmla="*/ 4281 h 1595"/>
                  <a:gd name="T14" fmla="*/ 4281 w 1595"/>
                  <a:gd name="T15" fmla="*/ 6060 h 1595"/>
                  <a:gd name="T16" fmla="*/ 1780 w 1595"/>
                  <a:gd name="T17" fmla="*/ 6060 h 159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595"/>
                  <a:gd name="T28" fmla="*/ 0 h 1595"/>
                  <a:gd name="T29" fmla="*/ 1595 w 1595"/>
                  <a:gd name="T30" fmla="*/ 1595 h 159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595" h="1595">
                    <a:moveTo>
                      <a:pt x="468" y="1595"/>
                    </a:moveTo>
                    <a:lnTo>
                      <a:pt x="0" y="1127"/>
                    </a:lnTo>
                    <a:lnTo>
                      <a:pt x="0" y="468"/>
                    </a:lnTo>
                    <a:lnTo>
                      <a:pt x="468" y="0"/>
                    </a:lnTo>
                    <a:lnTo>
                      <a:pt x="1127" y="0"/>
                    </a:lnTo>
                    <a:lnTo>
                      <a:pt x="1595" y="468"/>
                    </a:lnTo>
                    <a:lnTo>
                      <a:pt x="1595" y="1127"/>
                    </a:lnTo>
                    <a:lnTo>
                      <a:pt x="1127" y="1595"/>
                    </a:lnTo>
                    <a:lnTo>
                      <a:pt x="468" y="1595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60000"/>
                  </a:gs>
                  <a:gs pos="100000">
                    <a:srgbClr val="8A0000"/>
                  </a:gs>
                </a:gsLst>
                <a:lin ang="54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Freeform 54"/>
              <p:cNvSpPr>
                <a:spLocks noChangeAspect="1"/>
              </p:cNvSpPr>
              <p:nvPr/>
            </p:nvSpPr>
            <p:spPr bwMode="gray">
              <a:xfrm>
                <a:off x="2434" y="1717"/>
                <a:ext cx="334" cy="642"/>
              </a:xfrm>
              <a:custGeom>
                <a:avLst/>
                <a:gdLst>
                  <a:gd name="T0" fmla="*/ 411 w 288"/>
                  <a:gd name="T1" fmla="*/ 2119 h 553"/>
                  <a:gd name="T2" fmla="*/ 411 w 288"/>
                  <a:gd name="T3" fmla="*/ 283 h 553"/>
                  <a:gd name="T4" fmla="*/ 0 w 288"/>
                  <a:gd name="T5" fmla="*/ 283 h 553"/>
                  <a:gd name="T6" fmla="*/ 0 w 288"/>
                  <a:gd name="T7" fmla="*/ 0 h 553"/>
                  <a:gd name="T8" fmla="*/ 1092 w 288"/>
                  <a:gd name="T9" fmla="*/ 0 h 553"/>
                  <a:gd name="T10" fmla="*/ 1092 w 288"/>
                  <a:gd name="T11" fmla="*/ 283 h 553"/>
                  <a:gd name="T12" fmla="*/ 691 w 288"/>
                  <a:gd name="T13" fmla="*/ 283 h 553"/>
                  <a:gd name="T14" fmla="*/ 691 w 288"/>
                  <a:gd name="T15" fmla="*/ 2119 h 553"/>
                  <a:gd name="T16" fmla="*/ 411 w 288"/>
                  <a:gd name="T17" fmla="*/ 2119 h 55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88"/>
                  <a:gd name="T28" fmla="*/ 0 h 553"/>
                  <a:gd name="T29" fmla="*/ 288 w 288"/>
                  <a:gd name="T30" fmla="*/ 553 h 55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88" h="553">
                    <a:moveTo>
                      <a:pt x="109" y="553"/>
                    </a:moveTo>
                    <a:lnTo>
                      <a:pt x="109" y="73"/>
                    </a:lnTo>
                    <a:lnTo>
                      <a:pt x="0" y="73"/>
                    </a:lnTo>
                    <a:lnTo>
                      <a:pt x="0" y="0"/>
                    </a:lnTo>
                    <a:lnTo>
                      <a:pt x="288" y="0"/>
                    </a:lnTo>
                    <a:lnTo>
                      <a:pt x="288" y="73"/>
                    </a:lnTo>
                    <a:lnTo>
                      <a:pt x="182" y="73"/>
                    </a:lnTo>
                    <a:lnTo>
                      <a:pt x="182" y="553"/>
                    </a:lnTo>
                    <a:lnTo>
                      <a:pt x="109" y="553"/>
                    </a:ln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Freeform 55"/>
              <p:cNvSpPr>
                <a:spLocks noChangeAspect="1"/>
              </p:cNvSpPr>
              <p:nvPr/>
            </p:nvSpPr>
            <p:spPr bwMode="gray">
              <a:xfrm>
                <a:off x="2007" y="1709"/>
                <a:ext cx="384" cy="657"/>
              </a:xfrm>
              <a:custGeom>
                <a:avLst/>
                <a:gdLst>
                  <a:gd name="T0" fmla="*/ 897156 w 140"/>
                  <a:gd name="T1" fmla="*/ 510544 h 240"/>
                  <a:gd name="T2" fmla="*/ 1194761 w 140"/>
                  <a:gd name="T3" fmla="*/ 510544 h 240"/>
                  <a:gd name="T4" fmla="*/ 650611 w 140"/>
                  <a:gd name="T5" fmla="*/ 0 h 240"/>
                  <a:gd name="T6" fmla="*/ 150720 w 140"/>
                  <a:gd name="T7" fmla="*/ 510544 h 240"/>
                  <a:gd name="T8" fmla="*/ 737091 w 140"/>
                  <a:gd name="T9" fmla="*/ 1147601 h 240"/>
                  <a:gd name="T10" fmla="*/ 897156 w 140"/>
                  <a:gd name="T11" fmla="*/ 1485234 h 240"/>
                  <a:gd name="T12" fmla="*/ 605170 w 140"/>
                  <a:gd name="T13" fmla="*/ 1788256 h 240"/>
                  <a:gd name="T14" fmla="*/ 317639 w 140"/>
                  <a:gd name="T15" fmla="*/ 1441415 h 240"/>
                  <a:gd name="T16" fmla="*/ 51566 w 140"/>
                  <a:gd name="T17" fmla="*/ 1441415 h 240"/>
                  <a:gd name="T18" fmla="*/ 599100 w 140"/>
                  <a:gd name="T19" fmla="*/ 2072649 h 240"/>
                  <a:gd name="T20" fmla="*/ 1178625 w 140"/>
                  <a:gd name="T21" fmla="*/ 1459572 h 240"/>
                  <a:gd name="T22" fmla="*/ 790642 w 140"/>
                  <a:gd name="T23" fmla="*/ 854776 h 240"/>
                  <a:gd name="T24" fmla="*/ 439035 w 140"/>
                  <a:gd name="T25" fmla="*/ 510544 h 240"/>
                  <a:gd name="T26" fmla="*/ 650611 w 140"/>
                  <a:gd name="T27" fmla="*/ 268560 h 240"/>
                  <a:gd name="T28" fmla="*/ 897156 w 140"/>
                  <a:gd name="T29" fmla="*/ 510544 h 24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40"/>
                  <a:gd name="T46" fmla="*/ 0 h 240"/>
                  <a:gd name="T47" fmla="*/ 140 w 140"/>
                  <a:gd name="T48" fmla="*/ 240 h 240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40" h="240">
                    <a:moveTo>
                      <a:pt x="102" y="59"/>
                    </a:moveTo>
                    <a:cubicBezTo>
                      <a:pt x="136" y="59"/>
                      <a:pt x="136" y="59"/>
                      <a:pt x="136" y="59"/>
                    </a:cubicBezTo>
                    <a:cubicBezTo>
                      <a:pt x="136" y="59"/>
                      <a:pt x="137" y="0"/>
                      <a:pt x="74" y="0"/>
                    </a:cubicBezTo>
                    <a:cubicBezTo>
                      <a:pt x="11" y="0"/>
                      <a:pt x="17" y="59"/>
                      <a:pt x="17" y="59"/>
                    </a:cubicBezTo>
                    <a:cubicBezTo>
                      <a:pt x="17" y="107"/>
                      <a:pt x="57" y="108"/>
                      <a:pt x="84" y="133"/>
                    </a:cubicBezTo>
                    <a:cubicBezTo>
                      <a:pt x="91" y="139"/>
                      <a:pt x="102" y="146"/>
                      <a:pt x="102" y="172"/>
                    </a:cubicBezTo>
                    <a:cubicBezTo>
                      <a:pt x="103" y="198"/>
                      <a:pt x="84" y="207"/>
                      <a:pt x="69" y="207"/>
                    </a:cubicBezTo>
                    <a:cubicBezTo>
                      <a:pt x="54" y="207"/>
                      <a:pt x="36" y="200"/>
                      <a:pt x="36" y="167"/>
                    </a:cubicBezTo>
                    <a:cubicBezTo>
                      <a:pt x="6" y="167"/>
                      <a:pt x="6" y="167"/>
                      <a:pt x="6" y="167"/>
                    </a:cubicBezTo>
                    <a:cubicBezTo>
                      <a:pt x="6" y="167"/>
                      <a:pt x="0" y="240"/>
                      <a:pt x="68" y="240"/>
                    </a:cubicBezTo>
                    <a:cubicBezTo>
                      <a:pt x="136" y="240"/>
                      <a:pt x="134" y="181"/>
                      <a:pt x="134" y="169"/>
                    </a:cubicBezTo>
                    <a:cubicBezTo>
                      <a:pt x="134" y="158"/>
                      <a:pt x="140" y="130"/>
                      <a:pt x="90" y="99"/>
                    </a:cubicBezTo>
                    <a:cubicBezTo>
                      <a:pt x="66" y="85"/>
                      <a:pt x="50" y="77"/>
                      <a:pt x="50" y="59"/>
                    </a:cubicBezTo>
                    <a:cubicBezTo>
                      <a:pt x="50" y="42"/>
                      <a:pt x="62" y="31"/>
                      <a:pt x="74" y="31"/>
                    </a:cubicBezTo>
                    <a:cubicBezTo>
                      <a:pt x="86" y="31"/>
                      <a:pt x="102" y="36"/>
                      <a:pt x="102" y="59"/>
                    </a:cubicBezTo>
                    <a:close/>
                  </a:path>
                </a:pathLst>
              </a:custGeom>
              <a:solidFill>
                <a:schemeClr val="bg1"/>
              </a:solidFill>
              <a:ln w="14288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Freeform 56"/>
              <p:cNvSpPr>
                <a:spLocks noChangeAspect="1" noEditPoints="1"/>
              </p:cNvSpPr>
              <p:nvPr/>
            </p:nvSpPr>
            <p:spPr bwMode="gray">
              <a:xfrm>
                <a:off x="3312" y="1720"/>
                <a:ext cx="347" cy="657"/>
              </a:xfrm>
              <a:custGeom>
                <a:avLst/>
                <a:gdLst>
                  <a:gd name="T0" fmla="*/ 1200058 w 124"/>
                  <a:gd name="T1" fmla="*/ 251811 h 234"/>
                  <a:gd name="T2" fmla="*/ 959489 w 124"/>
                  <a:gd name="T3" fmla="*/ 30390 h 234"/>
                  <a:gd name="T4" fmla="*/ 549827 w 124"/>
                  <a:gd name="T5" fmla="*/ 0 h 234"/>
                  <a:gd name="T6" fmla="*/ 0 w 124"/>
                  <a:gd name="T7" fmla="*/ 0 h 234"/>
                  <a:gd name="T8" fmla="*/ 0 w 124"/>
                  <a:gd name="T9" fmla="*/ 2537646 h 234"/>
                  <a:gd name="T10" fmla="*/ 345259 w 124"/>
                  <a:gd name="T11" fmla="*/ 2537646 h 234"/>
                  <a:gd name="T12" fmla="*/ 345259 w 124"/>
                  <a:gd name="T13" fmla="*/ 1386438 h 234"/>
                  <a:gd name="T14" fmla="*/ 568537 w 124"/>
                  <a:gd name="T15" fmla="*/ 1386438 h 234"/>
                  <a:gd name="T16" fmla="*/ 924470 w 124"/>
                  <a:gd name="T17" fmla="*/ 1356048 h 234"/>
                  <a:gd name="T18" fmla="*/ 1106046 w 124"/>
                  <a:gd name="T19" fmla="*/ 1258528 h 234"/>
                  <a:gd name="T20" fmla="*/ 1240402 w 124"/>
                  <a:gd name="T21" fmla="*/ 1031706 h 234"/>
                  <a:gd name="T22" fmla="*/ 1304717 w 124"/>
                  <a:gd name="T23" fmla="*/ 683460 h 234"/>
                  <a:gd name="T24" fmla="*/ 1200058 w 124"/>
                  <a:gd name="T25" fmla="*/ 251811 h 234"/>
                  <a:gd name="T26" fmla="*/ 819785 w 124"/>
                  <a:gd name="T27" fmla="*/ 1062032 h 234"/>
                  <a:gd name="T28" fmla="*/ 326544 w 124"/>
                  <a:gd name="T29" fmla="*/ 1062032 h 234"/>
                  <a:gd name="T30" fmla="*/ 326544 w 124"/>
                  <a:gd name="T31" fmla="*/ 335522 h 234"/>
                  <a:gd name="T32" fmla="*/ 801069 w 124"/>
                  <a:gd name="T33" fmla="*/ 335522 h 234"/>
                  <a:gd name="T34" fmla="*/ 999763 w 124"/>
                  <a:gd name="T35" fmla="*/ 707008 h 234"/>
                  <a:gd name="T36" fmla="*/ 819785 w 124"/>
                  <a:gd name="T37" fmla="*/ 1062032 h 23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24"/>
                  <a:gd name="T58" fmla="*/ 0 h 234"/>
                  <a:gd name="T59" fmla="*/ 124 w 124"/>
                  <a:gd name="T60" fmla="*/ 234 h 23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24" h="234">
                    <a:moveTo>
                      <a:pt x="114" y="23"/>
                    </a:moveTo>
                    <a:cubicBezTo>
                      <a:pt x="108" y="13"/>
                      <a:pt x="100" y="6"/>
                      <a:pt x="91" y="3"/>
                    </a:cubicBezTo>
                    <a:cubicBezTo>
                      <a:pt x="85" y="1"/>
                      <a:pt x="72" y="0"/>
                      <a:pt x="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34"/>
                      <a:pt x="0" y="234"/>
                      <a:pt x="0" y="234"/>
                    </a:cubicBezTo>
                    <a:cubicBezTo>
                      <a:pt x="33" y="234"/>
                      <a:pt x="33" y="234"/>
                      <a:pt x="33" y="234"/>
                    </a:cubicBezTo>
                    <a:cubicBezTo>
                      <a:pt x="33" y="128"/>
                      <a:pt x="33" y="128"/>
                      <a:pt x="33" y="128"/>
                    </a:cubicBezTo>
                    <a:cubicBezTo>
                      <a:pt x="54" y="128"/>
                      <a:pt x="54" y="128"/>
                      <a:pt x="54" y="128"/>
                    </a:cubicBezTo>
                    <a:cubicBezTo>
                      <a:pt x="69" y="128"/>
                      <a:pt x="80" y="127"/>
                      <a:pt x="88" y="125"/>
                    </a:cubicBezTo>
                    <a:cubicBezTo>
                      <a:pt x="93" y="124"/>
                      <a:pt x="99" y="121"/>
                      <a:pt x="105" y="116"/>
                    </a:cubicBezTo>
                    <a:cubicBezTo>
                      <a:pt x="110" y="111"/>
                      <a:pt x="115" y="104"/>
                      <a:pt x="118" y="95"/>
                    </a:cubicBezTo>
                    <a:cubicBezTo>
                      <a:pt x="122" y="87"/>
                      <a:pt x="124" y="76"/>
                      <a:pt x="124" y="63"/>
                    </a:cubicBezTo>
                    <a:cubicBezTo>
                      <a:pt x="124" y="47"/>
                      <a:pt x="121" y="34"/>
                      <a:pt x="114" y="23"/>
                    </a:cubicBezTo>
                    <a:close/>
                    <a:moveTo>
                      <a:pt x="78" y="98"/>
                    </a:moveTo>
                    <a:cubicBezTo>
                      <a:pt x="31" y="98"/>
                      <a:pt x="31" y="98"/>
                      <a:pt x="31" y="98"/>
                    </a:cubicBezTo>
                    <a:cubicBezTo>
                      <a:pt x="31" y="31"/>
                      <a:pt x="31" y="31"/>
                      <a:pt x="31" y="31"/>
                    </a:cubicBezTo>
                    <a:cubicBezTo>
                      <a:pt x="76" y="31"/>
                      <a:pt x="76" y="31"/>
                      <a:pt x="76" y="31"/>
                    </a:cubicBezTo>
                    <a:cubicBezTo>
                      <a:pt x="80" y="31"/>
                      <a:pt x="94" y="33"/>
                      <a:pt x="95" y="65"/>
                    </a:cubicBezTo>
                    <a:cubicBezTo>
                      <a:pt x="95" y="65"/>
                      <a:pt x="95" y="98"/>
                      <a:pt x="78" y="98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Freeform 57"/>
              <p:cNvSpPr>
                <a:spLocks noChangeAspect="1" noEditPoints="1"/>
              </p:cNvSpPr>
              <p:nvPr/>
            </p:nvSpPr>
            <p:spPr bwMode="gray">
              <a:xfrm>
                <a:off x="2836" y="1707"/>
                <a:ext cx="375" cy="670"/>
              </a:xfrm>
              <a:custGeom>
                <a:avLst/>
                <a:gdLst>
                  <a:gd name="T0" fmla="*/ 673505 w 134"/>
                  <a:gd name="T1" fmla="*/ 0 h 239"/>
                  <a:gd name="T2" fmla="*/ 0 w 134"/>
                  <a:gd name="T3" fmla="*/ 651868 h 239"/>
                  <a:gd name="T4" fmla="*/ 0 w 134"/>
                  <a:gd name="T5" fmla="*/ 1827413 h 239"/>
                  <a:gd name="T6" fmla="*/ 715217 w 134"/>
                  <a:gd name="T7" fmla="*/ 2555439 h 239"/>
                  <a:gd name="T8" fmla="*/ 1410268 w 134"/>
                  <a:gd name="T9" fmla="*/ 1850636 h 239"/>
                  <a:gd name="T10" fmla="*/ 1410268 w 134"/>
                  <a:gd name="T11" fmla="*/ 746935 h 239"/>
                  <a:gd name="T12" fmla="*/ 673505 w 134"/>
                  <a:gd name="T13" fmla="*/ 0 h 239"/>
                  <a:gd name="T14" fmla="*/ 1083593 w 134"/>
                  <a:gd name="T15" fmla="*/ 1689939 h 239"/>
                  <a:gd name="T16" fmla="*/ 715217 w 134"/>
                  <a:gd name="T17" fmla="*/ 2201561 h 239"/>
                  <a:gd name="T18" fmla="*/ 326673 w 134"/>
                  <a:gd name="T19" fmla="*/ 1677846 h 239"/>
                  <a:gd name="T20" fmla="*/ 326673 w 134"/>
                  <a:gd name="T21" fmla="*/ 824610 h 239"/>
                  <a:gd name="T22" fmla="*/ 696523 w 134"/>
                  <a:gd name="T23" fmla="*/ 355249 h 239"/>
                  <a:gd name="T24" fmla="*/ 1083593 w 134"/>
                  <a:gd name="T25" fmla="*/ 896502 h 239"/>
                  <a:gd name="T26" fmla="*/ 1083593 w 134"/>
                  <a:gd name="T27" fmla="*/ 1689939 h 23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34"/>
                  <a:gd name="T43" fmla="*/ 0 h 239"/>
                  <a:gd name="T44" fmla="*/ 134 w 134"/>
                  <a:gd name="T45" fmla="*/ 239 h 23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34" h="239">
                    <a:moveTo>
                      <a:pt x="64" y="0"/>
                    </a:moveTo>
                    <a:cubicBezTo>
                      <a:pt x="2" y="0"/>
                      <a:pt x="0" y="61"/>
                      <a:pt x="0" y="61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0" y="171"/>
                      <a:pt x="4" y="239"/>
                      <a:pt x="68" y="239"/>
                    </a:cubicBezTo>
                    <a:cubicBezTo>
                      <a:pt x="132" y="239"/>
                      <a:pt x="134" y="173"/>
                      <a:pt x="134" y="173"/>
                    </a:cubicBezTo>
                    <a:cubicBezTo>
                      <a:pt x="134" y="173"/>
                      <a:pt x="134" y="105"/>
                      <a:pt x="134" y="70"/>
                    </a:cubicBezTo>
                    <a:cubicBezTo>
                      <a:pt x="134" y="34"/>
                      <a:pt x="107" y="0"/>
                      <a:pt x="64" y="0"/>
                    </a:cubicBezTo>
                    <a:close/>
                    <a:moveTo>
                      <a:pt x="103" y="158"/>
                    </a:moveTo>
                    <a:cubicBezTo>
                      <a:pt x="103" y="158"/>
                      <a:pt x="102" y="206"/>
                      <a:pt x="68" y="206"/>
                    </a:cubicBezTo>
                    <a:cubicBezTo>
                      <a:pt x="33" y="206"/>
                      <a:pt x="31" y="157"/>
                      <a:pt x="31" y="157"/>
                    </a:cubicBezTo>
                    <a:cubicBezTo>
                      <a:pt x="31" y="77"/>
                      <a:pt x="31" y="77"/>
                      <a:pt x="31" y="77"/>
                    </a:cubicBezTo>
                    <a:cubicBezTo>
                      <a:pt x="31" y="77"/>
                      <a:pt x="32" y="33"/>
                      <a:pt x="66" y="33"/>
                    </a:cubicBezTo>
                    <a:cubicBezTo>
                      <a:pt x="88" y="33"/>
                      <a:pt x="103" y="58"/>
                      <a:pt x="103" y="84"/>
                    </a:cubicBezTo>
                    <a:cubicBezTo>
                      <a:pt x="103" y="109"/>
                      <a:pt x="103" y="158"/>
                      <a:pt x="103" y="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9" name="Group 58"/>
              <p:cNvGrpSpPr>
                <a:grpSpLocks noChangeAspect="1"/>
              </p:cNvGrpSpPr>
              <p:nvPr/>
            </p:nvGrpSpPr>
            <p:grpSpPr bwMode="auto">
              <a:xfrm>
                <a:off x="2808" y="2807"/>
                <a:ext cx="62" cy="63"/>
                <a:chOff x="1684" y="2400"/>
                <a:chExt cx="41" cy="41"/>
              </a:xfrm>
            </p:grpSpPr>
            <p:sp>
              <p:nvSpPr>
                <p:cNvPr id="34" name="Oval 59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5" name="Oval 60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30" name="Group 61"/>
              <p:cNvGrpSpPr>
                <a:grpSpLocks noChangeAspect="1"/>
              </p:cNvGrpSpPr>
              <p:nvPr/>
            </p:nvGrpSpPr>
            <p:grpSpPr bwMode="auto">
              <a:xfrm>
                <a:off x="2808" y="1211"/>
                <a:ext cx="62" cy="63"/>
                <a:chOff x="1684" y="2400"/>
                <a:chExt cx="41" cy="41"/>
              </a:xfrm>
            </p:grpSpPr>
            <p:sp>
              <p:nvSpPr>
                <p:cNvPr id="32" name="Oval 62"/>
                <p:cNvSpPr>
                  <a:spLocks noChangeAspect="1" noChangeArrowheads="1"/>
                </p:cNvSpPr>
                <p:nvPr/>
              </p:nvSpPr>
              <p:spPr bwMode="gray">
                <a:xfrm>
                  <a:off x="1684" y="2400"/>
                  <a:ext cx="41" cy="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4E4E4"/>
                    </a:gs>
                    <a:gs pos="100000">
                      <a:srgbClr val="C0C0C0"/>
                    </a:gs>
                  </a:gsLst>
                  <a:path path="shape">
                    <a:fillToRect l="50000" t="50000" r="50000" b="50000"/>
                  </a:path>
                </a:gra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3" name="Oval 63"/>
                <p:cNvSpPr>
                  <a:spLocks noChangeAspect="1" noChangeArrowheads="1"/>
                </p:cNvSpPr>
                <p:nvPr/>
              </p:nvSpPr>
              <p:spPr bwMode="gray">
                <a:xfrm>
                  <a:off x="1693" y="2410"/>
                  <a:ext cx="23" cy="23"/>
                </a:xfrm>
                <a:prstGeom prst="ellipse">
                  <a:avLst/>
                </a:prstGeom>
                <a:solidFill>
                  <a:schemeClr val="bg1"/>
                </a:solidFill>
                <a:ln w="11176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tr-TR">
                    <a:solidFill>
                      <a:srgbClr val="000000"/>
                    </a:solidFill>
                    <a:cs typeface="Arial" pitchFamily="34" charset="0"/>
                  </a:endParaRPr>
                </a:p>
              </p:txBody>
            </p:sp>
          </p:grpSp>
          <p:pic>
            <p:nvPicPr>
              <p:cNvPr id="31" name="Picture 64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1885" y="1124"/>
                <a:ext cx="1644" cy="1060"/>
              </a:xfrm>
              <a:prstGeom prst="rect">
                <a:avLst/>
              </a:prstGeom>
              <a:noFill/>
              <a:ln w="11176">
                <a:noFill/>
                <a:miter lim="800000"/>
                <a:headEnd/>
                <a:tailEnd/>
              </a:ln>
            </p:spPr>
          </p:pic>
        </p:grpSp>
        <p:sp>
          <p:nvSpPr>
            <p:cNvPr id="21" name="53 Metin kutusu"/>
            <p:cNvSpPr txBox="1"/>
            <p:nvPr/>
          </p:nvSpPr>
          <p:spPr>
            <a:xfrm>
              <a:off x="3298727" y="5639162"/>
              <a:ext cx="5508000" cy="288000"/>
            </a:xfrm>
            <a:prstGeom prst="rect">
              <a:avLst/>
            </a:prstGeom>
            <a:noFill/>
            <a:ln w="3175" cmpd="sng"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 anchorCtr="0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tr-TR" sz="1200" dirty="0" smtClean="0">
                  <a:solidFill>
                    <a:srgbClr val="000000"/>
                  </a:solidFill>
                  <a:latin typeface="Cambria" pitchFamily="18" charset="0"/>
                </a:rPr>
                <a:t>Öğrenmenin Sonuçları</a:t>
              </a:r>
              <a:endParaRPr lang="tr-TR" sz="1000" b="1" dirty="0" smtClean="0">
                <a:solidFill>
                  <a:srgbClr val="000000"/>
                </a:solidFill>
                <a:latin typeface="Cambria" pitchFamily="18" charset="0"/>
              </a:endParaRPr>
            </a:p>
          </p:txBody>
        </p:sp>
      </p:grpSp>
      <p:sp>
        <p:nvSpPr>
          <p:cNvPr id="36" name="Akış Çizelgesi: Belge 35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1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24058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19662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İLETİŞİM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Duyguların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düşüncelerin, tutumların, tavırların, haber ve mesajların bir kişi, bir grup ya da bir kurum tarafından bir kişi bir grup ya da bir kuruma karşılıklı olarak iletilmesidir.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96627" name="Text Box 45"/>
          <p:cNvSpPr txBox="1">
            <a:spLocks noChangeArrowheads="1"/>
          </p:cNvSpPr>
          <p:nvPr/>
        </p:nvSpPr>
        <p:spPr bwMode="auto">
          <a:xfrm>
            <a:off x="774700" y="2214564"/>
            <a:ext cx="53975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100" noProof="1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Tanım</a:t>
            </a:r>
            <a:endParaRPr lang="de-DE" sz="1100" noProof="1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TANIMLAR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3962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19662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İNTERAKTİF EĞİTİM AŞAMALARI</a:t>
            </a:r>
            <a:endParaRPr lang="tr-TR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0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Başlangıç,</a:t>
            </a:r>
          </a:p>
          <a:p>
            <a:pPr marL="90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Isınma,</a:t>
            </a:r>
          </a:p>
          <a:p>
            <a:pPr marL="90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Sözlü iletişim,</a:t>
            </a:r>
          </a:p>
          <a:p>
            <a:pPr marL="90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Sözsüz iletişim,</a:t>
            </a:r>
          </a:p>
          <a:p>
            <a:pPr marL="90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Sunuma giriş,</a:t>
            </a:r>
          </a:p>
          <a:p>
            <a:pPr marL="90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Sunum özetleme,</a:t>
            </a:r>
          </a:p>
          <a:p>
            <a:pPr marL="90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Etkili soru sorma,</a:t>
            </a:r>
          </a:p>
          <a:p>
            <a:pPr marL="90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………….vb.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İNTERAKTİF EĞİTİM ORTAMI ve İLETİŞİM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562975" y="65293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1123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BAŞLANGIÇ </a:t>
            </a:r>
            <a:endParaRPr lang="tr-TR" sz="2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0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Tanışma</a:t>
            </a:r>
          </a:p>
          <a:p>
            <a:pPr marL="90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Eğitimin amaçları ve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öğrenim hedefleri</a:t>
            </a:r>
          </a:p>
          <a:p>
            <a:pPr marL="90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Beklentilerin öğrenilmesi</a:t>
            </a:r>
          </a:p>
          <a:p>
            <a:pPr marL="90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Katılımcıların sorularının yanıtlanması</a:t>
            </a:r>
          </a:p>
          <a:p>
            <a:pPr marL="90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Etkinlikler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90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Kurs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programı ve gereçleri</a:t>
            </a:r>
          </a:p>
          <a:p>
            <a:pPr marL="90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Tuvalet, telefon, yemek, çay</a:t>
            </a:r>
          </a:p>
          <a:p>
            <a:pPr marL="900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612000" lvl="1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………………… belirlenmeli ve açıklanmalı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İNTERAKTİF EĞİTİM ORTAMI ve İLETİŞİM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7432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ISINMA EGZERSİZLERİ</a:t>
            </a:r>
            <a:endParaRPr lang="tr-TR" sz="2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Etkin katılımı ve karşılıklı etkileşimi destekler</a:t>
            </a:r>
          </a:p>
          <a:p>
            <a:pPr marL="360000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Katılımcıların endişelerinin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giderir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indent="-324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etkinliklere eğitmenin de katılması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bütünleşmeyi ve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daha kolay iletişim kurmayı sağlar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İNTERAKTİF EĞİTİM ORTAMI ve İLETİŞİM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5839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SÖZLÜ İLETİŞİM</a:t>
            </a:r>
            <a:endParaRPr lang="tr-TR" sz="2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60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tonu, vurgusu ve yüksekliği iyi ayarlanmalı</a:t>
            </a:r>
          </a:p>
          <a:p>
            <a:pPr marL="360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Her bölüm ve her konuya güçlü bir girişle başlanmalı</a:t>
            </a:r>
          </a:p>
          <a:p>
            <a:pPr marL="360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Katılımcı soru ve görüşlerine önem verilmeli</a:t>
            </a:r>
          </a:p>
          <a:p>
            <a:pPr marL="360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Katılımcılara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adlarıyla seslenilmeli</a:t>
            </a:r>
          </a:p>
          <a:p>
            <a:pPr marL="360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Belli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sözcük ve ifadeleri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tekrarlamaktan kaçınmalı</a:t>
            </a:r>
          </a:p>
          <a:p>
            <a:pPr marL="360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Sunum şekli ve temposu iyi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ayarlanmalı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Konu geçişleri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mantıklı ve yumuşak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olmalı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Katılımcıların kabul edebileceği sözcükler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kullanılmalı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İNTERAKTİF EĞİTİM ORTAMI ve İLETİŞİM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5653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SÖZSÜZ İLETİŞİM</a:t>
            </a:r>
            <a:endParaRPr lang="tr-TR" sz="2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360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İlk izlenim önemli (kılık, kıyafet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60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Yüzleri okumak için göz teması kurulmalıdır</a:t>
            </a:r>
          </a:p>
          <a:p>
            <a:pPr marL="360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Olumlu yüz ifadeleri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kullanılmalı</a:t>
            </a:r>
          </a:p>
          <a:p>
            <a:pPr marL="360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Kollar bağlanmamalı (Kapalı)</a:t>
            </a:r>
          </a:p>
          <a:p>
            <a:pPr marL="360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salonu içinde hareketli olmalı</a:t>
            </a:r>
          </a:p>
          <a:p>
            <a:pPr marL="360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Yorumlarda veya soru yanıtlarken katılımcıya dönülmeli, baş hafifçe sallanarak ilgi hissettirilmeli, etkin katılım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sağlanmalı</a:t>
            </a:r>
          </a:p>
          <a:p>
            <a:pPr marL="360000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Durmadan kımıldamak, ileri geri sallanmak, kalemle, anahtarla oynamak, para şıkırdatmak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gibi davranışlardan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kaçınılmalı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İNTERAKTİF EĞİTİM ORTAMI ve İLETİŞİM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3681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SUNUMA GİRİŞ</a:t>
            </a:r>
            <a:endParaRPr lang="tr-TR" sz="2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414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Giriş tüm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grubun ilgisini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çekmeli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14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Sonradan verileceklere katılımcıları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hazırlamalı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14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Olumlu bir eğitim atmosferi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oluşturulmalı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14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Katılımcıların eğitmenin beklentilerini anlamalarını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sağlamalı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72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Konu hakkında bir dizi soru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sorarak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72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Eğitimin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amaçlarını gözden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geçirerek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72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Konunun daha önce işlenen bölümlerle bağlantısını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kurarak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72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Kişisel deneyimleri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paylaşarak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72100" lvl="1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§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Gerçek yaşam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deneyimlerini paylaşarak…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İNTERAKTİF EĞİTİM ORTAMI ve İLETİŞİM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5256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SUNUM ÖZETLEME</a:t>
            </a:r>
            <a:endParaRPr lang="tr-TR" sz="2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414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14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Kısa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olmalı, ana noktaları toparlamalı, katılımcıların etkin katılımı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sağlanmalı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14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Katılımcılardan soru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sormaları istemeli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14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Katılımcılara soru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sormalı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14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Alıştırma veya test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çözmeli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14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Zaman varsa ana noktaları oyun içinde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tekrarlamalı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İNTERAKTİF EĞİTİM ORTAMI ve İLETİŞİM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6416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4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ETKİLİ SORU SORMA</a:t>
            </a:r>
            <a:endParaRPr lang="tr-TR" sz="24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414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Soruyu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tüm gruba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yöneltilmeli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14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Katılımcılara adıyla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seslenerek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soru sormalı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14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Soruyu sorma, duraklama ve sonra soruyu belli bir katılımcıya yöneltme,</a:t>
            </a:r>
          </a:p>
          <a:p>
            <a:pPr marL="414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Katılımcının doğru yanıtını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tekrarlama,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14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Doğru yanıtı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destekleme, ödüllendirme,</a:t>
            </a:r>
          </a:p>
          <a:p>
            <a:pPr marL="414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Katılımcının yanıtı kısmen doğruysa, doğru bölüm onaylanmalı, hatalı bölüm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düzeltilmeli,</a:t>
            </a:r>
          </a:p>
          <a:p>
            <a:pPr marL="414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Katılımcının yanıtı hatalıysa, eğitmen doğru yanıta götürmek için soruyu başka sözcüklerle yeniden ifade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etmeli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414900" indent="-3429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İNTERAKTİF EĞİTİM ORTAMI ve İLETİŞİM</a:t>
            </a:r>
            <a:endParaRPr lang="tr-TR" sz="3200" b="1" noProof="1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528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4"/>
          <p:cNvSpPr>
            <a:spLocks noChangeArrowheads="1"/>
          </p:cNvSpPr>
          <p:nvPr/>
        </p:nvSpPr>
        <p:spPr bwMode="auto">
          <a:xfrm>
            <a:off x="2971797" y="2107313"/>
            <a:ext cx="6135081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5400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İletişim Süreci</a:t>
            </a:r>
          </a:p>
        </p:txBody>
      </p:sp>
      <p:pic>
        <p:nvPicPr>
          <p:cNvPr id="8194" name="Picture 2" descr="C:\Users\Ahmet Yiğitap\Pictures\Gemetrik Şekiller\Whack_Yahoo_Messeng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797" y="2107313"/>
            <a:ext cx="3067052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7875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/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ÖĞRETİM</a:t>
            </a:r>
            <a:endParaRPr lang="de-DE" sz="20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61598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lvl="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Planlı ve programlı öğretme etkinlikleridir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.»</a:t>
            </a:r>
          </a:p>
          <a:p>
            <a:pPr lvl="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«Bireylere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hayatta gerekli olan bilgi ve kabiliyetlerin sistematik bir şekilde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verilmesidir.»</a:t>
            </a:r>
            <a:endParaRPr lang="tr-TR" sz="2000" b="1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0"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</p:grpSp>
      </p:grpSp>
      <p:sp>
        <p:nvSpPr>
          <p:cNvPr id="196627" name="Text Box 45"/>
          <p:cNvSpPr txBox="1">
            <a:spLocks noChangeArrowheads="1"/>
          </p:cNvSpPr>
          <p:nvPr/>
        </p:nvSpPr>
        <p:spPr bwMode="auto">
          <a:xfrm>
            <a:off x="774700" y="2214564"/>
            <a:ext cx="53975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100" noProof="1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Tanım</a:t>
            </a:r>
            <a:endParaRPr lang="de-DE" sz="1100" noProof="1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TANIMLAR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0996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19662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588" y="0"/>
            <a:ext cx="9144000" cy="6858001"/>
            <a:chOff x="0" y="0"/>
            <a:chExt cx="5760" cy="3747"/>
          </a:xfrm>
        </p:grpSpPr>
        <p:sp>
          <p:nvSpPr>
            <p:cNvPr id="46107" name="Rectangle 2"/>
            <p:cNvSpPr>
              <a:spLocks noChangeArrowheads="1"/>
            </p:cNvSpPr>
            <p:nvPr/>
          </p:nvSpPr>
          <p:spPr bwMode="gray">
            <a:xfrm flipV="1">
              <a:off x="0" y="0"/>
              <a:ext cx="5760" cy="165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08" name="Rectangle 3"/>
            <p:cNvSpPr>
              <a:spLocks noChangeArrowheads="1"/>
            </p:cNvSpPr>
            <p:nvPr/>
          </p:nvSpPr>
          <p:spPr bwMode="gray">
            <a:xfrm>
              <a:off x="0" y="1842"/>
              <a:ext cx="5760" cy="928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09" name="Rectangle 16"/>
            <p:cNvSpPr>
              <a:spLocks noChangeArrowheads="1"/>
            </p:cNvSpPr>
            <p:nvPr/>
          </p:nvSpPr>
          <p:spPr bwMode="gray">
            <a:xfrm flipV="1">
              <a:off x="0" y="1603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5F5F5F"/>
                </a:gs>
                <a:gs pos="100000">
                  <a:srgbClr val="0000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46110" name="Rectangle 5"/>
            <p:cNvSpPr>
              <a:spLocks noChangeArrowheads="1"/>
            </p:cNvSpPr>
            <p:nvPr/>
          </p:nvSpPr>
          <p:spPr bwMode="gray">
            <a:xfrm flipV="1">
              <a:off x="0" y="2762"/>
              <a:ext cx="5760" cy="985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17117" name="Rectangle 29"/>
          <p:cNvSpPr>
            <a:spLocks noChangeArrowheads="1"/>
          </p:cNvSpPr>
          <p:nvPr/>
        </p:nvSpPr>
        <p:spPr bwMode="auto">
          <a:xfrm rot="5400000">
            <a:off x="4514850" y="2343150"/>
            <a:ext cx="114300" cy="9144000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r-TR" dirty="0">
              <a:solidFill>
                <a:srgbClr val="000000"/>
              </a:solidFill>
            </a:endParaRPr>
          </a:p>
        </p:txBody>
      </p:sp>
      <p:pic>
        <p:nvPicPr>
          <p:cNvPr id="5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6363" y="4721225"/>
            <a:ext cx="63944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tr-TR" sz="3200" noProof="1" smtClean="0">
                <a:solidFill>
                  <a:srgbClr val="FFFFFF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İLETİŞİMİN SÜRECİ (UNSURLARI)</a:t>
            </a:r>
            <a:endParaRPr lang="en-GB" sz="3200" noProof="1" smtClean="0">
              <a:solidFill>
                <a:srgbClr val="FFFFFF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9" name="Grup 58"/>
          <p:cNvGrpSpPr/>
          <p:nvPr/>
        </p:nvGrpSpPr>
        <p:grpSpPr>
          <a:xfrm>
            <a:off x="6638925" y="1097738"/>
            <a:ext cx="2702617" cy="3512060"/>
            <a:chOff x="6638925" y="1323488"/>
            <a:chExt cx="2702617" cy="3766449"/>
          </a:xfrm>
        </p:grpSpPr>
        <p:pic>
          <p:nvPicPr>
            <p:cNvPr id="60" name="Picture 8" descr="C:\Users\ahmet\Desktop\Resim44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8925" y="1323488"/>
              <a:ext cx="2505075" cy="3705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Metin kutusu 60"/>
            <p:cNvSpPr txBox="1"/>
            <p:nvPr/>
          </p:nvSpPr>
          <p:spPr>
            <a:xfrm>
              <a:off x="7122217" y="4545322"/>
              <a:ext cx="2219325" cy="544615"/>
            </a:xfrm>
            <a:prstGeom prst="rect">
              <a:avLst/>
            </a:prstGeom>
            <a:noFill/>
            <a:effectLst>
              <a:innerShdw blurRad="63500" dist="50800" dir="5400000">
                <a:schemeClr val="bg1">
                  <a:alpha val="50000"/>
                </a:scheme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1600" b="1" i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ALICI</a:t>
              </a:r>
            </a:p>
            <a:p>
              <a:pPr algn="ctr"/>
              <a:r>
                <a:rPr lang="tr-TR" sz="1100" i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(Mesajı Alan/Kişi-Grup-Kurum)</a:t>
              </a:r>
              <a:endParaRPr lang="tr-TR" sz="1100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62" name="Metin kutusu 61"/>
          <p:cNvSpPr txBox="1"/>
          <p:nvPr/>
        </p:nvSpPr>
        <p:spPr>
          <a:xfrm>
            <a:off x="3348846" y="3709139"/>
            <a:ext cx="2696029" cy="800219"/>
          </a:xfrm>
          <a:prstGeom prst="rect">
            <a:avLst/>
          </a:prstGeom>
          <a:noFill/>
          <a:ln w="0">
            <a:solidFill>
              <a:schemeClr val="bg1">
                <a:lumMod val="75000"/>
              </a:schemeClr>
            </a:solidFill>
          </a:ln>
          <a:effectLst>
            <a:innerShdw blurRad="63500" dist="50800" dir="5400000">
              <a:schemeClr val="bg1">
                <a:alpha val="5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Ortam-Çevre</a:t>
            </a:r>
          </a:p>
          <a:p>
            <a:pPr algn="ctr"/>
            <a:r>
              <a:rPr lang="tr-TR" sz="1400" i="1" dirty="0" smtClean="0">
                <a:solidFill>
                  <a:srgbClr val="FFFFF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Dış Ortam (Çevre)</a:t>
            </a:r>
          </a:p>
          <a:p>
            <a:pPr algn="ctr"/>
            <a:r>
              <a:rPr lang="tr-TR" sz="1400" i="1" dirty="0" smtClean="0">
                <a:solidFill>
                  <a:srgbClr val="FFFFF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İç Ortam (Alıcı-Vericinin Ruh </a:t>
            </a:r>
            <a:r>
              <a:rPr lang="tr-TR" sz="1400" i="1" dirty="0">
                <a:solidFill>
                  <a:srgbClr val="FFFFF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H</a:t>
            </a:r>
            <a:r>
              <a:rPr lang="tr-TR" sz="1400" i="1" dirty="0" smtClean="0">
                <a:solidFill>
                  <a:srgbClr val="FFFFFF">
                    <a:lumMod val="50000"/>
                  </a:srgbClr>
                </a:solidFill>
                <a:latin typeface="Calibri" pitchFamily="34" charset="0"/>
                <a:cs typeface="Calibri" pitchFamily="34" charset="0"/>
              </a:rPr>
              <a:t>ali)</a:t>
            </a:r>
            <a:endParaRPr lang="tr-TR" sz="1400" i="1" dirty="0">
              <a:solidFill>
                <a:srgbClr val="FFFFFF">
                  <a:lumMod val="50000"/>
                </a:srgbClr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63" name="Grup 62"/>
          <p:cNvGrpSpPr/>
          <p:nvPr/>
        </p:nvGrpSpPr>
        <p:grpSpPr>
          <a:xfrm>
            <a:off x="3211113" y="2102806"/>
            <a:ext cx="3592912" cy="894862"/>
            <a:chOff x="3211113" y="2280931"/>
            <a:chExt cx="3592912" cy="894862"/>
          </a:xfrm>
        </p:grpSpPr>
        <p:sp>
          <p:nvSpPr>
            <p:cNvPr id="64" name="Metin kutusu 63"/>
            <p:cNvSpPr txBox="1"/>
            <p:nvPr/>
          </p:nvSpPr>
          <p:spPr>
            <a:xfrm>
              <a:off x="3645693" y="2582955"/>
              <a:ext cx="2374107" cy="400110"/>
            </a:xfrm>
            <a:prstGeom prst="rect">
              <a:avLst/>
            </a:prstGeom>
            <a:noFill/>
            <a:effectLst>
              <a:innerShdw blurRad="63500" dist="50800" dir="5400000">
                <a:schemeClr val="bg1">
                  <a:alpha val="50000"/>
                </a:schemeClr>
              </a:inn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0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İletişim Kanalı</a:t>
              </a:r>
              <a:endParaRPr lang="tr-TR" sz="20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5" name="Teneke 64"/>
            <p:cNvSpPr/>
            <p:nvPr/>
          </p:nvSpPr>
          <p:spPr>
            <a:xfrm rot="16200000">
              <a:off x="4242440" y="1249604"/>
              <a:ext cx="894862" cy="2957516"/>
            </a:xfrm>
            <a:prstGeom prst="can">
              <a:avLst>
                <a:gd name="adj" fmla="val 35644"/>
              </a:avLst>
            </a:prstGeom>
            <a:solidFill>
              <a:schemeClr val="tx1">
                <a:lumMod val="75000"/>
                <a:lumOff val="25000"/>
                <a:alpha val="54000"/>
              </a:schemeClr>
            </a:solidFill>
            <a:ln w="28575">
              <a:solidFill>
                <a:schemeClr val="bg1"/>
              </a:solidFill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dirty="0">
                <a:solidFill>
                  <a:srgbClr val="FFFFFF"/>
                </a:solidFill>
              </a:endParaRPr>
            </a:p>
          </p:txBody>
        </p:sp>
        <p:sp>
          <p:nvSpPr>
            <p:cNvPr id="66" name="Oval 16"/>
            <p:cNvSpPr>
              <a:spLocks noChangeArrowheads="1"/>
            </p:cNvSpPr>
            <p:nvPr/>
          </p:nvSpPr>
          <p:spPr bwMode="auto">
            <a:xfrm>
              <a:off x="6223000" y="2453819"/>
              <a:ext cx="581025" cy="580475"/>
            </a:xfrm>
            <a:prstGeom prst="ellipse">
              <a:avLst/>
            </a:prstGeom>
            <a:gradFill rotWithShape="1">
              <a:gsLst>
                <a:gs pos="0">
                  <a:srgbClr val="0161B2"/>
                </a:gs>
                <a:gs pos="100000">
                  <a:srgbClr val="004074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tr-TR" sz="12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Mesaj</a:t>
              </a:r>
              <a:endParaRPr lang="tr-TR" sz="1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7" name="Grup 66"/>
          <p:cNvGrpSpPr/>
          <p:nvPr/>
        </p:nvGrpSpPr>
        <p:grpSpPr>
          <a:xfrm>
            <a:off x="2300285" y="2260306"/>
            <a:ext cx="1081090" cy="580475"/>
            <a:chOff x="2300285" y="2438431"/>
            <a:chExt cx="1081090" cy="580475"/>
          </a:xfrm>
        </p:grpSpPr>
        <p:sp>
          <p:nvSpPr>
            <p:cNvPr id="68" name="Oval 16"/>
            <p:cNvSpPr>
              <a:spLocks noChangeArrowheads="1"/>
            </p:cNvSpPr>
            <p:nvPr/>
          </p:nvSpPr>
          <p:spPr bwMode="auto">
            <a:xfrm>
              <a:off x="2300285" y="2438431"/>
              <a:ext cx="581025" cy="580475"/>
            </a:xfrm>
            <a:prstGeom prst="ellipse">
              <a:avLst/>
            </a:prstGeom>
            <a:gradFill rotWithShape="1">
              <a:gsLst>
                <a:gs pos="0">
                  <a:srgbClr val="0161B2"/>
                </a:gs>
                <a:gs pos="100000">
                  <a:srgbClr val="004074"/>
                </a:gs>
              </a:gsLst>
              <a:lin ang="27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tr-TR" sz="12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Mesaj</a:t>
              </a:r>
            </a:p>
            <a:p>
              <a:pPr algn="ctr"/>
              <a:r>
                <a:rPr lang="tr-TR" sz="8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(Bilgi-Düş)</a:t>
              </a:r>
              <a:endParaRPr lang="tr-TR" sz="8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9" name="Sağ Ok 68"/>
            <p:cNvSpPr/>
            <p:nvPr/>
          </p:nvSpPr>
          <p:spPr>
            <a:xfrm>
              <a:off x="2909885" y="2494756"/>
              <a:ext cx="471490" cy="478565"/>
            </a:xfrm>
            <a:prstGeom prst="rightArrow">
              <a:avLst/>
            </a:prstGeom>
            <a:solidFill>
              <a:schemeClr val="tx1">
                <a:lumMod val="75000"/>
                <a:lumOff val="25000"/>
                <a:alpha val="54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b="1">
                <a:solidFill>
                  <a:srgbClr val="FFFFFF"/>
                </a:solidFill>
              </a:endParaRPr>
            </a:p>
          </p:txBody>
        </p:sp>
      </p:grpSp>
      <p:sp>
        <p:nvSpPr>
          <p:cNvPr id="70" name="Line 9"/>
          <p:cNvSpPr>
            <a:spLocks noChangeShapeType="1"/>
          </p:cNvSpPr>
          <p:nvPr/>
        </p:nvSpPr>
        <p:spPr bwMode="auto">
          <a:xfrm>
            <a:off x="132639" y="4573949"/>
            <a:ext cx="8964000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grpSp>
        <p:nvGrpSpPr>
          <p:cNvPr id="71" name="Grup 70"/>
          <p:cNvGrpSpPr/>
          <p:nvPr/>
        </p:nvGrpSpPr>
        <p:grpSpPr>
          <a:xfrm>
            <a:off x="-4700" y="1097737"/>
            <a:ext cx="2433575" cy="3485712"/>
            <a:chOff x="-4700" y="1174750"/>
            <a:chExt cx="2433575" cy="3843900"/>
          </a:xfrm>
        </p:grpSpPr>
        <p:grpSp>
          <p:nvGrpSpPr>
            <p:cNvPr id="72" name="Grup 71"/>
            <p:cNvGrpSpPr/>
            <p:nvPr/>
          </p:nvGrpSpPr>
          <p:grpSpPr>
            <a:xfrm>
              <a:off x="-4700" y="1174750"/>
              <a:ext cx="2433575" cy="3843900"/>
              <a:chOff x="-4700" y="1174750"/>
              <a:chExt cx="2433575" cy="3843900"/>
            </a:xfrm>
          </p:grpSpPr>
          <p:pic>
            <p:nvPicPr>
              <p:cNvPr id="74" name="Picture 9" descr="C:\Users\ahmet\Desktop\receptionist1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0" y="1174750"/>
                <a:ext cx="2428875" cy="37909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5" name="Metin kutusu 74"/>
              <p:cNvSpPr txBox="1"/>
              <p:nvPr/>
            </p:nvSpPr>
            <p:spPr>
              <a:xfrm>
                <a:off x="-4700" y="4458635"/>
                <a:ext cx="2219325" cy="560015"/>
              </a:xfrm>
              <a:prstGeom prst="rect">
                <a:avLst/>
              </a:prstGeom>
              <a:noFill/>
              <a:effectLst>
                <a:innerShdw blurRad="63500" dist="50800" dir="5400000">
                  <a:schemeClr val="bg1">
                    <a:alpha val="50000"/>
                  </a:schemeClr>
                </a:innerShdw>
              </a:effectLst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tr-TR" sz="1600" b="1" i="1" dirty="0" smtClea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rPr>
                  <a:t>KAYNAK </a:t>
                </a:r>
              </a:p>
              <a:p>
                <a:pPr algn="ctr"/>
                <a:r>
                  <a:rPr lang="tr-TR" sz="1100" i="1" dirty="0" smtClean="0">
                    <a:solidFill>
                      <a:srgbClr val="FFFFFF"/>
                    </a:solidFill>
                    <a:latin typeface="Calibri" pitchFamily="34" charset="0"/>
                    <a:cs typeface="Calibri" pitchFamily="34" charset="0"/>
                  </a:rPr>
                  <a:t>(Mesaj Veren/Kişi-Grup-Kurum)</a:t>
                </a:r>
                <a:endParaRPr lang="tr-TR" sz="1100" i="1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p:grpSp>
        <p:sp>
          <p:nvSpPr>
            <p:cNvPr id="73" name="Oval 72"/>
            <p:cNvSpPr/>
            <p:nvPr/>
          </p:nvSpPr>
          <p:spPr>
            <a:xfrm>
              <a:off x="1638300" y="4441447"/>
              <a:ext cx="190500" cy="27977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srgbClr val="FFFFFF"/>
                </a:solidFill>
              </a:endParaRPr>
            </a:p>
          </p:txBody>
        </p:sp>
      </p:grpSp>
      <p:sp>
        <p:nvSpPr>
          <p:cNvPr id="76" name="Metin kutusu 75"/>
          <p:cNvSpPr txBox="1"/>
          <p:nvPr/>
        </p:nvSpPr>
        <p:spPr>
          <a:xfrm>
            <a:off x="2190750" y="1042121"/>
            <a:ext cx="4874317" cy="307777"/>
          </a:xfrm>
          <a:prstGeom prst="rect">
            <a:avLst/>
          </a:prstGeom>
          <a:noFill/>
          <a:effectLst>
            <a:innerShdw blurRad="63500" dist="50800" dir="5400000">
              <a:schemeClr val="bg1">
                <a:alpha val="5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1400" b="1" i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Amaç: Tutum ve Davranış Değişikliği Meydana Getirmektir…</a:t>
            </a:r>
            <a:endParaRPr lang="tr-TR" sz="1400" b="1" i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7" name="Metin kutusu 76"/>
          <p:cNvSpPr txBox="1"/>
          <p:nvPr/>
        </p:nvSpPr>
        <p:spPr>
          <a:xfrm>
            <a:off x="2890835" y="2702281"/>
            <a:ext cx="3729040" cy="276999"/>
          </a:xfrm>
          <a:prstGeom prst="rect">
            <a:avLst/>
          </a:prstGeom>
          <a:noFill/>
          <a:effectLst>
            <a:innerShdw blurRad="63500" dist="50800" dir="5400000">
              <a:schemeClr val="bg1">
                <a:alpha val="50000"/>
              </a:scheme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tr-TR" sz="1200" i="1" dirty="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Sözlü-Sözsüz-Yazılı-Elektronik</a:t>
            </a:r>
            <a:endParaRPr lang="tr-TR" sz="1200" i="1" dirty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78" name="Grup 77"/>
          <p:cNvGrpSpPr/>
          <p:nvPr/>
        </p:nvGrpSpPr>
        <p:grpSpPr>
          <a:xfrm>
            <a:off x="618470" y="4586812"/>
            <a:ext cx="7840262" cy="1316340"/>
            <a:chOff x="618470" y="4586812"/>
            <a:chExt cx="7840262" cy="1316340"/>
          </a:xfrm>
        </p:grpSpPr>
        <p:sp>
          <p:nvSpPr>
            <p:cNvPr id="79" name="Yukarı Bükülü Ok 78"/>
            <p:cNvSpPr/>
            <p:nvPr/>
          </p:nvSpPr>
          <p:spPr>
            <a:xfrm flipH="1">
              <a:off x="676276" y="5247613"/>
              <a:ext cx="7782454" cy="613640"/>
            </a:xfrm>
            <a:prstGeom prst="bentUpArrow">
              <a:avLst>
                <a:gd name="adj1" fmla="val 46731"/>
                <a:gd name="adj2" fmla="val 39655"/>
                <a:gd name="adj3" fmla="val 34655"/>
              </a:avLst>
            </a:prstGeom>
            <a:solidFill>
              <a:schemeClr val="tx1">
                <a:lumMod val="75000"/>
                <a:lumOff val="25000"/>
                <a:alpha val="54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b="1" dirty="0">
                <a:solidFill>
                  <a:srgbClr val="FFFFFF"/>
                </a:solidFill>
              </a:endParaRPr>
            </a:p>
          </p:txBody>
        </p:sp>
        <p:sp>
          <p:nvSpPr>
            <p:cNvPr id="80" name="Metin kutusu 79"/>
            <p:cNvSpPr txBox="1"/>
            <p:nvPr/>
          </p:nvSpPr>
          <p:spPr>
            <a:xfrm>
              <a:off x="804374" y="5564598"/>
              <a:ext cx="7654358" cy="338554"/>
            </a:xfrm>
            <a:prstGeom prst="rect">
              <a:avLst/>
            </a:prstGeom>
            <a:noFill/>
            <a:effectLst>
              <a:innerShdw blurRad="63500" dist="50800" dir="5400000">
                <a:schemeClr val="bg1">
                  <a:alpha val="50000"/>
                </a:schemeClr>
              </a:innerShdw>
            </a:effectLst>
          </p:spPr>
          <p:txBody>
            <a:bodyPr wrap="square" rtlCol="0">
              <a:spAutoFit/>
            </a:bodyPr>
            <a:lstStyle/>
            <a:p>
              <a:r>
                <a:rPr lang="tr-TR" sz="1600" b="1" i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Geri Bildirim-Feedback-Dönüt </a:t>
              </a:r>
              <a:r>
                <a:rPr lang="tr-TR" sz="1400" i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(açıklama, tartışma, önerme…,) [Yoksa: İletim / Varsa: İletişim] </a:t>
              </a:r>
              <a:endParaRPr lang="tr-TR" sz="1400" i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1" name="Oval 16"/>
            <p:cNvSpPr>
              <a:spLocks noChangeArrowheads="1"/>
            </p:cNvSpPr>
            <p:nvPr/>
          </p:nvSpPr>
          <p:spPr bwMode="auto">
            <a:xfrm>
              <a:off x="618470" y="4586812"/>
              <a:ext cx="612348" cy="612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tr-TR" sz="12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Mesaj</a:t>
              </a:r>
            </a:p>
            <a:p>
              <a:pPr algn="ctr"/>
              <a:r>
                <a:rPr lang="tr-TR" sz="12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İleti</a:t>
              </a:r>
              <a:endParaRPr lang="tr-TR" sz="1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82" name="Grup 81"/>
          <p:cNvGrpSpPr/>
          <p:nvPr/>
        </p:nvGrpSpPr>
        <p:grpSpPr>
          <a:xfrm>
            <a:off x="8031402" y="4605862"/>
            <a:ext cx="612348" cy="1380874"/>
            <a:chOff x="8031402" y="4605862"/>
            <a:chExt cx="612348" cy="1380874"/>
          </a:xfrm>
        </p:grpSpPr>
        <p:sp>
          <p:nvSpPr>
            <p:cNvPr id="83" name="Oval 16"/>
            <p:cNvSpPr>
              <a:spLocks noChangeArrowheads="1"/>
            </p:cNvSpPr>
            <p:nvPr/>
          </p:nvSpPr>
          <p:spPr bwMode="auto">
            <a:xfrm>
              <a:off x="8031402" y="5374736"/>
              <a:ext cx="612348" cy="612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9525" algn="ctr">
              <a:noFill/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/>
              <a:r>
                <a:rPr lang="tr-TR" sz="12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Deşifre</a:t>
              </a:r>
            </a:p>
            <a:p>
              <a:pPr algn="ctr"/>
              <a:r>
                <a:rPr lang="tr-TR" sz="1200" b="1" dirty="0" smtClean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Yorum</a:t>
              </a:r>
              <a:endParaRPr lang="tr-TR" sz="1200" b="1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84" name="Aşağı Ok 83"/>
            <p:cNvSpPr/>
            <p:nvPr/>
          </p:nvSpPr>
          <p:spPr>
            <a:xfrm>
              <a:off x="8040695" y="4605862"/>
              <a:ext cx="567429" cy="720304"/>
            </a:xfrm>
            <a:prstGeom prst="downArrow">
              <a:avLst/>
            </a:prstGeom>
            <a:solidFill>
              <a:schemeClr val="tx1">
                <a:lumMod val="75000"/>
                <a:lumOff val="25000"/>
                <a:alpha val="54000"/>
              </a:schemeClr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 b="1">
                <a:solidFill>
                  <a:srgbClr val="FFFFFF"/>
                </a:solidFill>
              </a:endParaRPr>
            </a:p>
          </p:txBody>
        </p:sp>
      </p:grpSp>
      <p:sp>
        <p:nvSpPr>
          <p:cNvPr id="85" name="Line 9"/>
          <p:cNvSpPr>
            <a:spLocks noChangeShapeType="1"/>
          </p:cNvSpPr>
          <p:nvPr/>
        </p:nvSpPr>
        <p:spPr bwMode="auto">
          <a:xfrm>
            <a:off x="44846" y="994621"/>
            <a:ext cx="9036000" cy="0"/>
          </a:xfrm>
          <a:prstGeom prst="line">
            <a:avLst/>
          </a:prstGeom>
          <a:noFill/>
          <a:ln w="12700">
            <a:solidFill>
              <a:srgbClr val="777777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8562975" y="65293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algn="r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rgbClr val="B10404">
                    <a:lumMod val="60000"/>
                    <a:lumOff val="40000"/>
                  </a:srgb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lang="en-GB" b="1" kern="0" dirty="0" smtClean="0">
              <a:solidFill>
                <a:srgbClr val="FFFFFF">
                  <a:lumMod val="65000"/>
                </a:srgb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1940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ETKİLİ İLETİŞİM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Kaynak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;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başkası ile paylaşacak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fikre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sahip olan birey, grup ya da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kurum,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Mesaj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;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iletişime esas olan haber, bilgi, hareket, jest, mimik, ses, ışık, resim, yazı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işaret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vb.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semboller,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Kanal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;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mesajın alıcıya iletilmesini sağlayan araç ve yöntemler. Ne kadar çok duyu organı devreye girerse iletişim o derece etkin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olur,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Alıcı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;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kaynaktan gelen mesajın iletici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araç-yöntemleri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takip ederek ulaştığı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288000" lvl="1" indent="-216000">
              <a:spcAft>
                <a:spcPts val="0"/>
              </a:spcAft>
              <a:buClr>
                <a:srgbClr val="292929"/>
              </a:buClr>
              <a:buFont typeface="Wingdings" pitchFamily="2" charset="2"/>
              <a:buChar char="ü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Geri Besleme-Dönüt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;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kaynaktan gelen mesaja alıcının gösterdiği tepkinin tekrar kaynağa ulaşma sürecidir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96627" name="Text Box 45"/>
          <p:cNvSpPr txBox="1">
            <a:spLocks noChangeArrowheads="1"/>
          </p:cNvSpPr>
          <p:nvPr/>
        </p:nvSpPr>
        <p:spPr bwMode="auto">
          <a:xfrm>
            <a:off x="774700" y="2214564"/>
            <a:ext cx="53975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100" noProof="1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Tanım</a:t>
            </a:r>
            <a:endParaRPr lang="de-DE" sz="1100" noProof="1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ETKİLİ İLETİŞİMİN UNSURLARI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3448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19662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Doğru Sözcük Seçimi 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864000" lvl="1" indent="-360000">
              <a:spcAft>
                <a:spcPts val="0"/>
              </a:spcAft>
              <a:buClr>
                <a:srgbClr val="292929"/>
              </a:buClr>
              <a:buFontTx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Her zaman bilinen sözcükler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kullanın,</a:t>
            </a:r>
          </a:p>
          <a:p>
            <a:pPr marL="864000" lvl="1" indent="-360000">
              <a:spcAft>
                <a:spcPts val="0"/>
              </a:spcAft>
              <a:buClr>
                <a:srgbClr val="292929"/>
              </a:buClr>
              <a:buFontTx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Az sözcük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kullanın,</a:t>
            </a:r>
          </a:p>
          <a:p>
            <a:pPr marL="864000" lvl="1" indent="-360000">
              <a:spcAft>
                <a:spcPts val="0"/>
              </a:spcAft>
              <a:buClr>
                <a:srgbClr val="292929"/>
              </a:buClr>
              <a:buFontTx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Güçlü sözcükler kullanın,</a:t>
            </a:r>
          </a:p>
          <a:p>
            <a:pPr marL="864000" lvl="1" indent="-360000">
              <a:spcAft>
                <a:spcPts val="0"/>
              </a:spcAft>
              <a:buClr>
                <a:srgbClr val="292929"/>
              </a:buClr>
              <a:buFontTx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Kolay kelimeler kullanın,</a:t>
            </a:r>
          </a:p>
          <a:p>
            <a:pPr marL="864000" lvl="1" indent="-360000">
              <a:spcAft>
                <a:spcPts val="0"/>
              </a:spcAft>
              <a:buClr>
                <a:srgbClr val="292929"/>
              </a:buClr>
              <a:buFontTx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Aktif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sözcükler 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kullanın,</a:t>
            </a:r>
          </a:p>
          <a:p>
            <a:pPr marL="864000" lvl="1" indent="-360000">
              <a:spcAft>
                <a:spcPts val="0"/>
              </a:spcAft>
              <a:buClr>
                <a:srgbClr val="292929"/>
              </a:buClr>
              <a:buFontTx/>
              <a:buAutoNum type="arabicPeriod"/>
              <a:defRPr/>
            </a:pP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Doğru deyimler kullanın,</a:t>
            </a:r>
          </a:p>
          <a:p>
            <a:pPr marL="864000" lvl="1" indent="-360000">
              <a:spcAft>
                <a:spcPts val="0"/>
              </a:spcAft>
              <a:buClr>
                <a:srgbClr val="292929"/>
              </a:buClr>
              <a:buFontTx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Teknik </a:t>
            </a:r>
            <a:r>
              <a:rPr lang="tr-TR" sz="2000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sözcükleri dikkatli kullanın</a:t>
            </a: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MESAJIN ANLAŞILMASINDA DOĞRU SÖZCÜK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0409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>
              <a:solidFill>
                <a:srgbClr val="000000"/>
              </a:solidFill>
            </a:endParaRPr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DİNLEME DÜZEYLERİ – EMPATİ </a:t>
            </a:r>
            <a:endParaRPr lang="de-DE" sz="2000" b="1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marL="684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684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Dinlememe,</a:t>
            </a:r>
          </a:p>
          <a:p>
            <a:pPr marL="684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Umursamaz dinleme,</a:t>
            </a:r>
          </a:p>
          <a:p>
            <a:pPr marL="684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Dinliyormuş gibi yapma,</a:t>
            </a:r>
          </a:p>
          <a:p>
            <a:pPr marL="684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Seçerek dinleme,</a:t>
            </a:r>
          </a:p>
          <a:p>
            <a:pPr marL="684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Dikkatli dinleme (İletişimin en temel kuralı)</a:t>
            </a:r>
          </a:p>
          <a:p>
            <a:pPr marL="684000" lvl="1" indent="-2880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Empatiyle dinlemek</a:t>
            </a:r>
          </a:p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endParaRPr lang="tr-TR" sz="9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lvl="1">
              <a:spcAft>
                <a:spcPts val="0"/>
              </a:spcAft>
              <a:buClr>
                <a:srgbClr val="292929"/>
              </a:buClr>
              <a:defRPr/>
            </a:pPr>
            <a:endParaRPr lang="tr-TR" sz="9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«Empati;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Kişinin </a:t>
            </a:r>
            <a:r>
              <a:rPr lang="tr-TR" sz="2000" b="1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kendisini diğerinin yerine koyarak ne hissettiğini anlamaya </a:t>
            </a: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çalışmasıdır. </a:t>
            </a:r>
            <a:endParaRPr lang="tr-TR" sz="2000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>
              <a:solidFill>
                <a:srgbClr val="000000"/>
              </a:solidFill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96627" name="Text Box 45"/>
          <p:cNvSpPr txBox="1">
            <a:spLocks noChangeArrowheads="1"/>
          </p:cNvSpPr>
          <p:nvPr/>
        </p:nvSpPr>
        <p:spPr bwMode="auto">
          <a:xfrm>
            <a:off x="774700" y="2214564"/>
            <a:ext cx="53975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100" noProof="1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Tanım</a:t>
            </a:r>
            <a:endParaRPr lang="de-DE" sz="1100" noProof="1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noProof="1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DİNLEME </a:t>
            </a: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DÜZEYLERİ - EMPATİ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Akış Çizelgesi: Belge 17"/>
          <p:cNvSpPr/>
          <p:nvPr/>
        </p:nvSpPr>
        <p:spPr>
          <a:xfrm>
            <a:off x="32056" y="6496050"/>
            <a:ext cx="601020" cy="31432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smtClean="0">
                <a:latin typeface="Calibri" pitchFamily="34" charset="0"/>
              </a:rPr>
              <a:t>1</a:t>
            </a:r>
            <a:endParaRPr lang="tr-TR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2638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196627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4"/>
          <p:cNvSpPr>
            <a:spLocks noChangeArrowheads="1"/>
          </p:cNvSpPr>
          <p:nvPr/>
        </p:nvSpPr>
        <p:spPr bwMode="auto">
          <a:xfrm>
            <a:off x="172005" y="2516888"/>
            <a:ext cx="8782476" cy="2921887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marL="36000" algn="ctr"/>
            <a:r>
              <a:rPr lang="tr-TR" sz="90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Teşekkür Ederim</a:t>
            </a:r>
            <a:endParaRPr lang="tr-TR" sz="9000" b="1" noProof="1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6861" y="728354"/>
            <a:ext cx="3290888" cy="246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2989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/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ÖĞRETİM – EĞİTİM FARKI </a:t>
            </a:r>
            <a:endParaRPr lang="de-DE" sz="20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Öğretimde kişinin tutum ve davranışlarını değiştirme amacı güdülmez. Sadece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bilgi yükleme amaçlanır.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b="1" i="1" dirty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Eğitimde ise kişinin </a:t>
            </a:r>
            <a:r>
              <a:rPr lang="tr-TR" sz="2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tutum ve davranışlarını değiştirme amaçlanır.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Bilgi yükleme amaçlanmaz.</a:t>
            </a: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0"/>
              </a:spcAft>
              <a:buClr>
                <a:srgbClr val="292929"/>
              </a:buClr>
              <a:defRPr/>
            </a:pPr>
            <a:endParaRPr lang="tr-TR" sz="2000" i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 smtClean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EĞİTİM İLE ÖĞRETİM ARASINDAKİ FARK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78186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/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EĞİTİM</a:t>
            </a:r>
            <a:endParaRPr lang="de-DE" sz="20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«Bireyin davranışlarında kendi yaşantıları yoluyla,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«kasıtlı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(amaçlı-bilinçli)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olarak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istendik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(toplumca uygun görülen-istenilen yönde)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 davranış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değişikliği» 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meydana getirme sürecidir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.»</a:t>
            </a:r>
          </a:p>
          <a:p>
            <a:pPr>
              <a:spcAft>
                <a:spcPts val="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 tanıma göre;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 sürecinde bireyin kendi yaşantıları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esas alınır,</a:t>
            </a:r>
            <a:endParaRPr lang="tr-TR" i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Kişinin davranışlarındaki değişme kasıtlı olarak gerçekleştirilir,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sürecinde bireyin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davranışlarının </a:t>
            </a: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toplumca istenilen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yönde değiştirilmesi amaçlanır,</a:t>
            </a:r>
          </a:p>
          <a:p>
            <a:pPr marL="342900" indent="-342900">
              <a:spcAft>
                <a:spcPts val="0"/>
              </a:spcAft>
              <a:buClr>
                <a:srgbClr val="292929"/>
              </a:buClr>
              <a:buFont typeface="+mj-lt"/>
              <a:buAutoNum type="arabicPeriod"/>
              <a:defRPr/>
            </a:pPr>
            <a:r>
              <a:rPr lang="tr-TR" i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Eğitim ömür boyu devam eden bir </a:t>
            </a:r>
            <a:r>
              <a:rPr lang="tr-TR" i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süreçtir,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 </a:t>
            </a:r>
            <a:endParaRPr lang="tr-TR" sz="20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</p:grpSp>
      </p:grpSp>
      <p:sp>
        <p:nvSpPr>
          <p:cNvPr id="196627" name="Text Box 45"/>
          <p:cNvSpPr txBox="1">
            <a:spLocks noChangeArrowheads="1"/>
          </p:cNvSpPr>
          <p:nvPr/>
        </p:nvSpPr>
        <p:spPr bwMode="auto">
          <a:xfrm>
            <a:off x="784225" y="2195514"/>
            <a:ext cx="53975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defTabSz="801688">
              <a:spcBef>
                <a:spcPct val="20000"/>
              </a:spcBef>
            </a:pPr>
            <a:r>
              <a:rPr lang="tr-TR" sz="1100" noProof="1" smtClean="0">
                <a:solidFill>
                  <a:srgbClr val="333333"/>
                </a:solidFill>
                <a:latin typeface="Calibri" pitchFamily="34" charset="0"/>
                <a:cs typeface="Calibri" pitchFamily="34" charset="0"/>
              </a:rPr>
              <a:t>Tanım</a:t>
            </a:r>
            <a:endParaRPr lang="de-DE" sz="1100" noProof="1">
              <a:solidFill>
                <a:srgbClr val="33333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TANIMLAR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48280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  <p:bldP spid="1966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Freeform 2"/>
          <p:cNvSpPr>
            <a:spLocks/>
          </p:cNvSpPr>
          <p:nvPr/>
        </p:nvSpPr>
        <p:spPr bwMode="auto">
          <a:xfrm>
            <a:off x="412750" y="1546225"/>
            <a:ext cx="2244725" cy="3825875"/>
          </a:xfrm>
          <a:custGeom>
            <a:avLst/>
            <a:gdLst>
              <a:gd name="T0" fmla="*/ 0 w 1414"/>
              <a:gd name="T1" fmla="*/ 706 h 2410"/>
              <a:gd name="T2" fmla="*/ 409 w 1414"/>
              <a:gd name="T3" fmla="*/ 0 h 2410"/>
              <a:gd name="T4" fmla="*/ 1414 w 1414"/>
              <a:gd name="T5" fmla="*/ 2 h 2410"/>
              <a:gd name="T6" fmla="*/ 1411 w 1414"/>
              <a:gd name="T7" fmla="*/ 2410 h 2410"/>
              <a:gd name="T8" fmla="*/ 0 w 1414"/>
              <a:gd name="T9" fmla="*/ 706 h 24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14"/>
              <a:gd name="T16" fmla="*/ 0 h 2410"/>
              <a:gd name="T17" fmla="*/ 1414 w 1414"/>
              <a:gd name="T18" fmla="*/ 2410 h 24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14" h="2410">
                <a:moveTo>
                  <a:pt x="0" y="706"/>
                </a:moveTo>
                <a:lnTo>
                  <a:pt x="409" y="0"/>
                </a:lnTo>
                <a:lnTo>
                  <a:pt x="1414" y="2"/>
                </a:lnTo>
                <a:lnTo>
                  <a:pt x="1411" y="2410"/>
                </a:lnTo>
                <a:lnTo>
                  <a:pt x="0" y="706"/>
                </a:lnTo>
                <a:close/>
              </a:path>
            </a:pathLst>
          </a:custGeom>
          <a:solidFill>
            <a:srgbClr val="C0C0C0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tr-TR" dirty="0"/>
          </a:p>
        </p:txBody>
      </p:sp>
      <p:sp>
        <p:nvSpPr>
          <p:cNvPr id="58456" name="Rectangle 11"/>
          <p:cNvSpPr>
            <a:spLocks noChangeArrowheads="1"/>
          </p:cNvSpPr>
          <p:nvPr/>
        </p:nvSpPr>
        <p:spPr bwMode="gray">
          <a:xfrm>
            <a:off x="2657475" y="1555750"/>
            <a:ext cx="6143625" cy="360363"/>
          </a:xfrm>
          <a:prstGeom prst="rect">
            <a:avLst/>
          </a:prstGeom>
          <a:gradFill rotWithShape="1">
            <a:gsLst>
              <a:gs pos="0">
                <a:srgbClr val="C6C7C8"/>
              </a:gs>
              <a:gs pos="100000">
                <a:srgbClr val="C6C7C8">
                  <a:gamma/>
                  <a:shade val="46275"/>
                  <a:invGamma/>
                </a:srgbClr>
              </a:gs>
            </a:gsLst>
            <a:lin ang="5400000" scaled="1"/>
          </a:gra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288000" tIns="0" rIns="0" bIns="0" anchor="ctr"/>
          <a:lstStyle/>
          <a:p>
            <a:pPr defTabSz="801688" eaLnBrk="0" hangingPunct="0">
              <a:defRPr/>
            </a:pPr>
            <a:r>
              <a:rPr lang="tr-TR" sz="2000" b="1" noProof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TANIM VE AMAÇ</a:t>
            </a:r>
            <a:endParaRPr lang="de-DE" sz="2000" b="1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8457" name="Rectangle 5"/>
          <p:cNvSpPr>
            <a:spLocks noChangeArrowheads="1"/>
          </p:cNvSpPr>
          <p:nvPr/>
        </p:nvSpPr>
        <p:spPr bwMode="gray">
          <a:xfrm>
            <a:off x="2657475" y="1916113"/>
            <a:ext cx="6143625" cy="3449637"/>
          </a:xfrm>
          <a:prstGeom prst="rect">
            <a:avLst/>
          </a:prstGeom>
          <a:solidFill>
            <a:schemeClr val="bg1"/>
          </a:solidFill>
          <a:ln w="12700">
            <a:solidFill>
              <a:srgbClr val="DDDDDD"/>
            </a:solidFill>
            <a:miter lim="800000"/>
            <a:headEnd/>
            <a:tailEnd/>
          </a:ln>
          <a:effectLst>
            <a:outerShdw dist="53882" dir="2700000" algn="ctr" rotWithShape="0">
              <a:srgbClr val="808080">
                <a:alpha val="50000"/>
              </a:srgbClr>
            </a:outerShdw>
          </a:effectLst>
        </p:spPr>
        <p:txBody>
          <a:bodyPr lIns="108000" tIns="108000" rIns="144000" bIns="72000"/>
          <a:lstStyle/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1000" i="1" dirty="0" smtClean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«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Mevcut haliyle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yetersiz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 olan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kişinin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değiştirilerek 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yeterli hale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getirilmesidir.»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i="1" dirty="0">
              <a:latin typeface="Calibri" pitchFamily="34" charset="0"/>
              <a:cs typeface="Calibri" pitchFamily="34" charset="0"/>
            </a:endParaRP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Eğitim </a:t>
            </a:r>
            <a:r>
              <a:rPr lang="tr-TR" sz="2000" i="1" dirty="0">
                <a:latin typeface="Calibri" pitchFamily="34" charset="0"/>
                <a:cs typeface="Calibri" pitchFamily="34" charset="0"/>
              </a:rPr>
              <a:t>yoluyla bireyin;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bilgileri, becerileri,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tutumları, amaçları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, beklentileri,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değerleri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toplumca uygun görülen yönde </a:t>
            </a:r>
            <a:r>
              <a:rPr lang="tr-TR" sz="2000" b="1" i="1" dirty="0" smtClean="0">
                <a:latin typeface="Calibri" pitchFamily="34" charset="0"/>
                <a:cs typeface="Calibri" pitchFamily="34" charset="0"/>
              </a:rPr>
              <a:t>ve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tr-TR" sz="2000" b="1" i="1" dirty="0">
                <a:latin typeface="Calibri" pitchFamily="34" charset="0"/>
                <a:cs typeface="Calibri" pitchFamily="34" charset="0"/>
              </a:rPr>
              <a:t>amaçlı olarak </a:t>
            </a:r>
            <a:r>
              <a:rPr lang="tr-TR" sz="2000" i="1" dirty="0" smtClean="0">
                <a:latin typeface="Calibri" pitchFamily="34" charset="0"/>
                <a:cs typeface="Calibri" pitchFamily="34" charset="0"/>
              </a:rPr>
              <a:t>değiştirilir.</a:t>
            </a:r>
          </a:p>
          <a:p>
            <a:pPr algn="ctr">
              <a:spcAft>
                <a:spcPts val="1200"/>
              </a:spcAft>
              <a:buClr>
                <a:srgbClr val="292929"/>
              </a:buClr>
              <a:defRPr/>
            </a:pPr>
            <a:endParaRPr lang="tr-TR" sz="20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5" name="Rectangle 12"/>
          <p:cNvSpPr>
            <a:spLocks noChangeArrowheads="1"/>
          </p:cNvSpPr>
          <p:nvPr/>
        </p:nvSpPr>
        <p:spPr bwMode="gray">
          <a:xfrm>
            <a:off x="300038" y="41116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/>
          <a:lstStyle/>
          <a:p>
            <a:endParaRPr lang="tr-TR" sz="2000" b="1" noProof="1"/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23850" y="1555750"/>
            <a:ext cx="1482725" cy="1482725"/>
            <a:chOff x="1710" y="1035"/>
            <a:chExt cx="2316" cy="2316"/>
          </a:xfrm>
        </p:grpSpPr>
        <p:grpSp>
          <p:nvGrpSpPr>
            <p:cNvPr id="4" name="Group 10"/>
            <p:cNvGrpSpPr>
              <a:grpSpLocks/>
            </p:cNvGrpSpPr>
            <p:nvPr/>
          </p:nvGrpSpPr>
          <p:grpSpPr bwMode="auto">
            <a:xfrm rot="3600000">
              <a:off x="1710" y="1035"/>
              <a:ext cx="2316" cy="2316"/>
              <a:chOff x="1710" y="1035"/>
              <a:chExt cx="2316" cy="2316"/>
            </a:xfrm>
          </p:grpSpPr>
          <p:sp>
            <p:nvSpPr>
              <p:cNvPr id="25624" name="Freeform 11"/>
              <p:cNvSpPr>
                <a:spLocks/>
              </p:cNvSpPr>
              <p:nvPr/>
            </p:nvSpPr>
            <p:spPr bwMode="gray">
              <a:xfrm>
                <a:off x="2866" y="1599"/>
                <a:ext cx="1160" cy="1752"/>
              </a:xfrm>
              <a:custGeom>
                <a:avLst/>
                <a:gdLst>
                  <a:gd name="T0" fmla="*/ 688 w 794"/>
                  <a:gd name="T1" fmla="*/ 9 h 1200"/>
                  <a:gd name="T2" fmla="*/ 602 w 794"/>
                  <a:gd name="T3" fmla="*/ 59 h 1200"/>
                  <a:gd name="T4" fmla="*/ 598 w 794"/>
                  <a:gd name="T5" fmla="*/ 57 h 1200"/>
                  <a:gd name="T6" fmla="*/ 592 w 794"/>
                  <a:gd name="T7" fmla="*/ 40 h 1200"/>
                  <a:gd name="T8" fmla="*/ 589 w 794"/>
                  <a:gd name="T9" fmla="*/ 19 h 1200"/>
                  <a:gd name="T10" fmla="*/ 548 w 794"/>
                  <a:gd name="T11" fmla="*/ 8 h 1200"/>
                  <a:gd name="T12" fmla="*/ 537 w 794"/>
                  <a:gd name="T13" fmla="*/ 49 h 1200"/>
                  <a:gd name="T14" fmla="*/ 553 w 794"/>
                  <a:gd name="T15" fmla="*/ 62 h 1200"/>
                  <a:gd name="T16" fmla="*/ 553 w 794"/>
                  <a:gd name="T17" fmla="*/ 62 h 1200"/>
                  <a:gd name="T18" fmla="*/ 565 w 794"/>
                  <a:gd name="T19" fmla="*/ 76 h 1200"/>
                  <a:gd name="T20" fmla="*/ 565 w 794"/>
                  <a:gd name="T21" fmla="*/ 80 h 1200"/>
                  <a:gd name="T22" fmla="*/ 477 w 794"/>
                  <a:gd name="T23" fmla="*/ 131 h 1200"/>
                  <a:gd name="T24" fmla="*/ 551 w 794"/>
                  <a:gd name="T25" fmla="*/ 406 h 1200"/>
                  <a:gd name="T26" fmla="*/ 477 w 794"/>
                  <a:gd name="T27" fmla="*/ 681 h 1200"/>
                  <a:gd name="T28" fmla="*/ 0 w 794"/>
                  <a:gd name="T29" fmla="*/ 957 h 1200"/>
                  <a:gd name="T30" fmla="*/ 0 w 794"/>
                  <a:gd name="T31" fmla="*/ 1047 h 1200"/>
                  <a:gd name="T32" fmla="*/ 0 w 794"/>
                  <a:gd name="T33" fmla="*/ 1058 h 1200"/>
                  <a:gd name="T34" fmla="*/ 4 w 794"/>
                  <a:gd name="T35" fmla="*/ 1060 h 1200"/>
                  <a:gd name="T36" fmla="*/ 22 w 794"/>
                  <a:gd name="T37" fmla="*/ 1056 h 1200"/>
                  <a:gd name="T38" fmla="*/ 22 w 794"/>
                  <a:gd name="T39" fmla="*/ 1056 h 1200"/>
                  <a:gd name="T40" fmla="*/ 42 w 794"/>
                  <a:gd name="T41" fmla="*/ 1049 h 1200"/>
                  <a:gd name="T42" fmla="*/ 71 w 794"/>
                  <a:gd name="T43" fmla="*/ 1079 h 1200"/>
                  <a:gd name="T44" fmla="*/ 42 w 794"/>
                  <a:gd name="T45" fmla="*/ 1110 h 1200"/>
                  <a:gd name="T46" fmla="*/ 22 w 794"/>
                  <a:gd name="T47" fmla="*/ 1102 h 1200"/>
                  <a:gd name="T48" fmla="*/ 4 w 794"/>
                  <a:gd name="T49" fmla="*/ 1099 h 1200"/>
                  <a:gd name="T50" fmla="*/ 0 w 794"/>
                  <a:gd name="T51" fmla="*/ 1101 h 1200"/>
                  <a:gd name="T52" fmla="*/ 0 w 794"/>
                  <a:gd name="T53" fmla="*/ 1108 h 1200"/>
                  <a:gd name="T54" fmla="*/ 0 w 794"/>
                  <a:gd name="T55" fmla="*/ 1200 h 1200"/>
                  <a:gd name="T56" fmla="*/ 688 w 794"/>
                  <a:gd name="T57" fmla="*/ 803 h 1200"/>
                  <a:gd name="T58" fmla="*/ 794 w 794"/>
                  <a:gd name="T59" fmla="*/ 406 h 1200"/>
                  <a:gd name="T60" fmla="*/ 688 w 794"/>
                  <a:gd name="T61" fmla="*/ 9 h 120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794"/>
                  <a:gd name="T94" fmla="*/ 0 h 1200"/>
                  <a:gd name="T95" fmla="*/ 794 w 794"/>
                  <a:gd name="T96" fmla="*/ 1200 h 120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794" h="1200">
                    <a:moveTo>
                      <a:pt x="688" y="9"/>
                    </a:moveTo>
                    <a:cubicBezTo>
                      <a:pt x="602" y="59"/>
                      <a:pt x="602" y="59"/>
                      <a:pt x="602" y="59"/>
                    </a:cubicBezTo>
                    <a:cubicBezTo>
                      <a:pt x="601" y="58"/>
                      <a:pt x="600" y="58"/>
                      <a:pt x="598" y="57"/>
                    </a:cubicBezTo>
                    <a:cubicBezTo>
                      <a:pt x="593" y="53"/>
                      <a:pt x="590" y="45"/>
                      <a:pt x="592" y="40"/>
                    </a:cubicBezTo>
                    <a:cubicBezTo>
                      <a:pt x="594" y="33"/>
                      <a:pt x="593" y="25"/>
                      <a:pt x="589" y="19"/>
                    </a:cubicBezTo>
                    <a:cubicBezTo>
                      <a:pt x="581" y="5"/>
                      <a:pt x="563" y="0"/>
                      <a:pt x="548" y="8"/>
                    </a:cubicBezTo>
                    <a:cubicBezTo>
                      <a:pt x="534" y="17"/>
                      <a:pt x="529" y="35"/>
                      <a:pt x="537" y="49"/>
                    </a:cubicBezTo>
                    <a:cubicBezTo>
                      <a:pt x="540" y="56"/>
                      <a:pt x="546" y="60"/>
                      <a:pt x="553" y="62"/>
                    </a:cubicBezTo>
                    <a:cubicBezTo>
                      <a:pt x="553" y="62"/>
                      <a:pt x="553" y="62"/>
                      <a:pt x="553" y="62"/>
                    </a:cubicBezTo>
                    <a:cubicBezTo>
                      <a:pt x="559" y="63"/>
                      <a:pt x="564" y="69"/>
                      <a:pt x="565" y="76"/>
                    </a:cubicBezTo>
                    <a:cubicBezTo>
                      <a:pt x="565" y="78"/>
                      <a:pt x="565" y="79"/>
                      <a:pt x="565" y="80"/>
                    </a:cubicBezTo>
                    <a:cubicBezTo>
                      <a:pt x="477" y="131"/>
                      <a:pt x="477" y="131"/>
                      <a:pt x="477" y="131"/>
                    </a:cubicBezTo>
                    <a:cubicBezTo>
                      <a:pt x="524" y="212"/>
                      <a:pt x="551" y="306"/>
                      <a:pt x="551" y="406"/>
                    </a:cubicBezTo>
                    <a:cubicBezTo>
                      <a:pt x="551" y="507"/>
                      <a:pt x="524" y="601"/>
                      <a:pt x="477" y="681"/>
                    </a:cubicBezTo>
                    <a:cubicBezTo>
                      <a:pt x="382" y="846"/>
                      <a:pt x="204" y="957"/>
                      <a:pt x="0" y="957"/>
                    </a:cubicBezTo>
                    <a:cubicBezTo>
                      <a:pt x="0" y="1047"/>
                      <a:pt x="0" y="1047"/>
                      <a:pt x="0" y="1047"/>
                    </a:cubicBezTo>
                    <a:cubicBezTo>
                      <a:pt x="0" y="1058"/>
                      <a:pt x="0" y="1058"/>
                      <a:pt x="0" y="1058"/>
                    </a:cubicBezTo>
                    <a:cubicBezTo>
                      <a:pt x="2" y="1058"/>
                      <a:pt x="3" y="1059"/>
                      <a:pt x="4" y="1060"/>
                    </a:cubicBezTo>
                    <a:cubicBezTo>
                      <a:pt x="10" y="1063"/>
                      <a:pt x="18" y="1061"/>
                      <a:pt x="22" y="1056"/>
                    </a:cubicBezTo>
                    <a:cubicBezTo>
                      <a:pt x="22" y="1056"/>
                      <a:pt x="22" y="1056"/>
                      <a:pt x="22" y="1056"/>
                    </a:cubicBezTo>
                    <a:cubicBezTo>
                      <a:pt x="27" y="1052"/>
                      <a:pt x="34" y="1049"/>
                      <a:pt x="42" y="1049"/>
                    </a:cubicBezTo>
                    <a:cubicBezTo>
                      <a:pt x="58" y="1049"/>
                      <a:pt x="71" y="1063"/>
                      <a:pt x="71" y="1079"/>
                    </a:cubicBezTo>
                    <a:cubicBezTo>
                      <a:pt x="71" y="1096"/>
                      <a:pt x="58" y="1110"/>
                      <a:pt x="42" y="1110"/>
                    </a:cubicBezTo>
                    <a:cubicBezTo>
                      <a:pt x="34" y="1110"/>
                      <a:pt x="27" y="1107"/>
                      <a:pt x="22" y="1102"/>
                    </a:cubicBezTo>
                    <a:cubicBezTo>
                      <a:pt x="18" y="1097"/>
                      <a:pt x="10" y="1096"/>
                      <a:pt x="4" y="1099"/>
                    </a:cubicBezTo>
                    <a:cubicBezTo>
                      <a:pt x="3" y="1099"/>
                      <a:pt x="2" y="1100"/>
                      <a:pt x="0" y="1101"/>
                    </a:cubicBezTo>
                    <a:cubicBezTo>
                      <a:pt x="0" y="1108"/>
                      <a:pt x="0" y="1108"/>
                      <a:pt x="0" y="1108"/>
                    </a:cubicBezTo>
                    <a:cubicBezTo>
                      <a:pt x="0" y="1200"/>
                      <a:pt x="0" y="1200"/>
                      <a:pt x="0" y="1200"/>
                    </a:cubicBezTo>
                    <a:cubicBezTo>
                      <a:pt x="294" y="1200"/>
                      <a:pt x="551" y="1040"/>
                      <a:pt x="688" y="803"/>
                    </a:cubicBezTo>
                    <a:cubicBezTo>
                      <a:pt x="755" y="686"/>
                      <a:pt x="794" y="551"/>
                      <a:pt x="794" y="406"/>
                    </a:cubicBezTo>
                    <a:cubicBezTo>
                      <a:pt x="794" y="262"/>
                      <a:pt x="755" y="126"/>
                      <a:pt x="688" y="9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5" name="Freeform 12"/>
              <p:cNvSpPr>
                <a:spLocks/>
              </p:cNvSpPr>
              <p:nvPr/>
            </p:nvSpPr>
            <p:spPr bwMode="gray">
              <a:xfrm>
                <a:off x="1710" y="1612"/>
                <a:ext cx="1262" cy="1739"/>
              </a:xfrm>
              <a:custGeom>
                <a:avLst/>
                <a:gdLst>
                  <a:gd name="T0" fmla="*/ 835 w 864"/>
                  <a:gd name="T1" fmla="*/ 1040 h 1191"/>
                  <a:gd name="T2" fmla="*/ 815 w 864"/>
                  <a:gd name="T3" fmla="*/ 1047 h 1191"/>
                  <a:gd name="T4" fmla="*/ 815 w 864"/>
                  <a:gd name="T5" fmla="*/ 1047 h 1191"/>
                  <a:gd name="T6" fmla="*/ 797 w 864"/>
                  <a:gd name="T7" fmla="*/ 1051 h 1191"/>
                  <a:gd name="T8" fmla="*/ 793 w 864"/>
                  <a:gd name="T9" fmla="*/ 1049 h 1191"/>
                  <a:gd name="T10" fmla="*/ 793 w 864"/>
                  <a:gd name="T11" fmla="*/ 1038 h 1191"/>
                  <a:gd name="T12" fmla="*/ 793 w 864"/>
                  <a:gd name="T13" fmla="*/ 948 h 1191"/>
                  <a:gd name="T14" fmla="*/ 317 w 864"/>
                  <a:gd name="T15" fmla="*/ 672 h 1191"/>
                  <a:gd name="T16" fmla="*/ 243 w 864"/>
                  <a:gd name="T17" fmla="*/ 397 h 1191"/>
                  <a:gd name="T18" fmla="*/ 317 w 864"/>
                  <a:gd name="T19" fmla="*/ 122 h 1191"/>
                  <a:gd name="T20" fmla="*/ 231 w 864"/>
                  <a:gd name="T21" fmla="*/ 73 h 1191"/>
                  <a:gd name="T22" fmla="*/ 228 w 864"/>
                  <a:gd name="T23" fmla="*/ 75 h 1191"/>
                  <a:gd name="T24" fmla="*/ 221 w 864"/>
                  <a:gd name="T25" fmla="*/ 92 h 1191"/>
                  <a:gd name="T26" fmla="*/ 221 w 864"/>
                  <a:gd name="T27" fmla="*/ 92 h 1191"/>
                  <a:gd name="T28" fmla="*/ 218 w 864"/>
                  <a:gd name="T29" fmla="*/ 113 h 1191"/>
                  <a:gd name="T30" fmla="*/ 177 w 864"/>
                  <a:gd name="T31" fmla="*/ 123 h 1191"/>
                  <a:gd name="T32" fmla="*/ 166 w 864"/>
                  <a:gd name="T33" fmla="*/ 82 h 1191"/>
                  <a:gd name="T34" fmla="*/ 182 w 864"/>
                  <a:gd name="T35" fmla="*/ 69 h 1191"/>
                  <a:gd name="T36" fmla="*/ 194 w 864"/>
                  <a:gd name="T37" fmla="*/ 55 h 1191"/>
                  <a:gd name="T38" fmla="*/ 194 w 864"/>
                  <a:gd name="T39" fmla="*/ 51 h 1191"/>
                  <a:gd name="T40" fmla="*/ 106 w 864"/>
                  <a:gd name="T41" fmla="*/ 0 h 1191"/>
                  <a:gd name="T42" fmla="*/ 0 w 864"/>
                  <a:gd name="T43" fmla="*/ 397 h 1191"/>
                  <a:gd name="T44" fmla="*/ 106 w 864"/>
                  <a:gd name="T45" fmla="*/ 794 h 1191"/>
                  <a:gd name="T46" fmla="*/ 793 w 864"/>
                  <a:gd name="T47" fmla="*/ 1191 h 1191"/>
                  <a:gd name="T48" fmla="*/ 793 w 864"/>
                  <a:gd name="T49" fmla="*/ 1099 h 1191"/>
                  <a:gd name="T50" fmla="*/ 793 w 864"/>
                  <a:gd name="T51" fmla="*/ 1092 h 1191"/>
                  <a:gd name="T52" fmla="*/ 797 w 864"/>
                  <a:gd name="T53" fmla="*/ 1090 h 1191"/>
                  <a:gd name="T54" fmla="*/ 815 w 864"/>
                  <a:gd name="T55" fmla="*/ 1093 h 1191"/>
                  <a:gd name="T56" fmla="*/ 835 w 864"/>
                  <a:gd name="T57" fmla="*/ 1101 h 1191"/>
                  <a:gd name="T58" fmla="*/ 864 w 864"/>
                  <a:gd name="T59" fmla="*/ 1070 h 1191"/>
                  <a:gd name="T60" fmla="*/ 835 w 864"/>
                  <a:gd name="T61" fmla="*/ 1040 h 1191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864"/>
                  <a:gd name="T94" fmla="*/ 0 h 1191"/>
                  <a:gd name="T95" fmla="*/ 864 w 864"/>
                  <a:gd name="T96" fmla="*/ 1191 h 1191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864" h="1191">
                    <a:moveTo>
                      <a:pt x="835" y="1040"/>
                    </a:moveTo>
                    <a:cubicBezTo>
                      <a:pt x="827" y="1040"/>
                      <a:pt x="820" y="1043"/>
                      <a:pt x="815" y="1047"/>
                    </a:cubicBezTo>
                    <a:cubicBezTo>
                      <a:pt x="815" y="1047"/>
                      <a:pt x="815" y="1047"/>
                      <a:pt x="815" y="1047"/>
                    </a:cubicBezTo>
                    <a:cubicBezTo>
                      <a:pt x="811" y="1052"/>
                      <a:pt x="803" y="1054"/>
                      <a:pt x="797" y="1051"/>
                    </a:cubicBezTo>
                    <a:cubicBezTo>
                      <a:pt x="796" y="1050"/>
                      <a:pt x="795" y="1049"/>
                      <a:pt x="793" y="1049"/>
                    </a:cubicBezTo>
                    <a:cubicBezTo>
                      <a:pt x="793" y="1038"/>
                      <a:pt x="793" y="1038"/>
                      <a:pt x="793" y="1038"/>
                    </a:cubicBezTo>
                    <a:cubicBezTo>
                      <a:pt x="793" y="948"/>
                      <a:pt x="793" y="948"/>
                      <a:pt x="793" y="948"/>
                    </a:cubicBezTo>
                    <a:cubicBezTo>
                      <a:pt x="590" y="948"/>
                      <a:pt x="412" y="837"/>
                      <a:pt x="317" y="672"/>
                    </a:cubicBezTo>
                    <a:cubicBezTo>
                      <a:pt x="270" y="592"/>
                      <a:pt x="243" y="498"/>
                      <a:pt x="243" y="397"/>
                    </a:cubicBezTo>
                    <a:cubicBezTo>
                      <a:pt x="243" y="297"/>
                      <a:pt x="270" y="203"/>
                      <a:pt x="317" y="122"/>
                    </a:cubicBezTo>
                    <a:cubicBezTo>
                      <a:pt x="231" y="73"/>
                      <a:pt x="231" y="73"/>
                      <a:pt x="231" y="73"/>
                    </a:cubicBezTo>
                    <a:cubicBezTo>
                      <a:pt x="230" y="73"/>
                      <a:pt x="229" y="74"/>
                      <a:pt x="228" y="75"/>
                    </a:cubicBezTo>
                    <a:cubicBezTo>
                      <a:pt x="222" y="79"/>
                      <a:pt x="219" y="86"/>
                      <a:pt x="221" y="92"/>
                    </a:cubicBezTo>
                    <a:cubicBezTo>
                      <a:pt x="221" y="92"/>
                      <a:pt x="221" y="92"/>
                      <a:pt x="221" y="92"/>
                    </a:cubicBezTo>
                    <a:cubicBezTo>
                      <a:pt x="223" y="99"/>
                      <a:pt x="222" y="106"/>
                      <a:pt x="218" y="113"/>
                    </a:cubicBezTo>
                    <a:cubicBezTo>
                      <a:pt x="210" y="127"/>
                      <a:pt x="192" y="131"/>
                      <a:pt x="177" y="123"/>
                    </a:cubicBezTo>
                    <a:cubicBezTo>
                      <a:pt x="163" y="115"/>
                      <a:pt x="158" y="96"/>
                      <a:pt x="166" y="82"/>
                    </a:cubicBezTo>
                    <a:cubicBezTo>
                      <a:pt x="169" y="76"/>
                      <a:pt x="175" y="71"/>
                      <a:pt x="182" y="69"/>
                    </a:cubicBezTo>
                    <a:cubicBezTo>
                      <a:pt x="188" y="68"/>
                      <a:pt x="193" y="62"/>
                      <a:pt x="194" y="55"/>
                    </a:cubicBezTo>
                    <a:cubicBezTo>
                      <a:pt x="194" y="54"/>
                      <a:pt x="194" y="52"/>
                      <a:pt x="194" y="51"/>
                    </a:cubicBezTo>
                    <a:cubicBezTo>
                      <a:pt x="106" y="0"/>
                      <a:pt x="106" y="0"/>
                      <a:pt x="106" y="0"/>
                    </a:cubicBezTo>
                    <a:cubicBezTo>
                      <a:pt x="38" y="117"/>
                      <a:pt x="0" y="253"/>
                      <a:pt x="0" y="397"/>
                    </a:cubicBezTo>
                    <a:cubicBezTo>
                      <a:pt x="0" y="542"/>
                      <a:pt x="38" y="677"/>
                      <a:pt x="106" y="794"/>
                    </a:cubicBezTo>
                    <a:cubicBezTo>
                      <a:pt x="243" y="1031"/>
                      <a:pt x="500" y="1191"/>
                      <a:pt x="793" y="1191"/>
                    </a:cubicBezTo>
                    <a:cubicBezTo>
                      <a:pt x="793" y="1099"/>
                      <a:pt x="793" y="1099"/>
                      <a:pt x="793" y="1099"/>
                    </a:cubicBezTo>
                    <a:cubicBezTo>
                      <a:pt x="793" y="1092"/>
                      <a:pt x="793" y="1092"/>
                      <a:pt x="793" y="1092"/>
                    </a:cubicBezTo>
                    <a:cubicBezTo>
                      <a:pt x="795" y="1091"/>
                      <a:pt x="796" y="1090"/>
                      <a:pt x="797" y="1090"/>
                    </a:cubicBezTo>
                    <a:cubicBezTo>
                      <a:pt x="803" y="1087"/>
                      <a:pt x="811" y="1088"/>
                      <a:pt x="815" y="1093"/>
                    </a:cubicBezTo>
                    <a:cubicBezTo>
                      <a:pt x="820" y="1098"/>
                      <a:pt x="827" y="1101"/>
                      <a:pt x="835" y="1101"/>
                    </a:cubicBezTo>
                    <a:cubicBezTo>
                      <a:pt x="851" y="1101"/>
                      <a:pt x="864" y="1087"/>
                      <a:pt x="864" y="1070"/>
                    </a:cubicBezTo>
                    <a:cubicBezTo>
                      <a:pt x="864" y="1054"/>
                      <a:pt x="851" y="1040"/>
                      <a:pt x="835" y="1040"/>
                    </a:cubicBezTo>
                    <a:close/>
                  </a:path>
                </a:pathLst>
              </a:custGeom>
              <a:solidFill>
                <a:srgbClr val="A90404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6" name="Freeform 13"/>
              <p:cNvSpPr>
                <a:spLocks/>
              </p:cNvSpPr>
              <p:nvPr/>
            </p:nvSpPr>
            <p:spPr bwMode="gray">
              <a:xfrm>
                <a:off x="1862" y="1035"/>
                <a:ext cx="2010" cy="768"/>
              </a:xfrm>
              <a:custGeom>
                <a:avLst/>
                <a:gdLst>
                  <a:gd name="T0" fmla="*/ 1164 w 1375"/>
                  <a:gd name="T1" fmla="*/ 518 h 527"/>
                  <a:gd name="T2" fmla="*/ 1252 w 1375"/>
                  <a:gd name="T3" fmla="*/ 467 h 527"/>
                  <a:gd name="T4" fmla="*/ 1252 w 1375"/>
                  <a:gd name="T5" fmla="*/ 463 h 527"/>
                  <a:gd name="T6" fmla="*/ 1240 w 1375"/>
                  <a:gd name="T7" fmla="*/ 449 h 527"/>
                  <a:gd name="T8" fmla="*/ 1240 w 1375"/>
                  <a:gd name="T9" fmla="*/ 449 h 527"/>
                  <a:gd name="T10" fmla="*/ 1224 w 1375"/>
                  <a:gd name="T11" fmla="*/ 436 h 527"/>
                  <a:gd name="T12" fmla="*/ 1235 w 1375"/>
                  <a:gd name="T13" fmla="*/ 395 h 527"/>
                  <a:gd name="T14" fmla="*/ 1276 w 1375"/>
                  <a:gd name="T15" fmla="*/ 406 h 527"/>
                  <a:gd name="T16" fmla="*/ 1279 w 1375"/>
                  <a:gd name="T17" fmla="*/ 427 h 527"/>
                  <a:gd name="T18" fmla="*/ 1285 w 1375"/>
                  <a:gd name="T19" fmla="*/ 444 h 527"/>
                  <a:gd name="T20" fmla="*/ 1289 w 1375"/>
                  <a:gd name="T21" fmla="*/ 446 h 527"/>
                  <a:gd name="T22" fmla="*/ 1375 w 1375"/>
                  <a:gd name="T23" fmla="*/ 396 h 527"/>
                  <a:gd name="T24" fmla="*/ 687 w 1375"/>
                  <a:gd name="T25" fmla="*/ 0 h 527"/>
                  <a:gd name="T26" fmla="*/ 0 w 1375"/>
                  <a:gd name="T27" fmla="*/ 396 h 527"/>
                  <a:gd name="T28" fmla="*/ 88 w 1375"/>
                  <a:gd name="T29" fmla="*/ 447 h 527"/>
                  <a:gd name="T30" fmla="*/ 88 w 1375"/>
                  <a:gd name="T31" fmla="*/ 451 h 527"/>
                  <a:gd name="T32" fmla="*/ 76 w 1375"/>
                  <a:gd name="T33" fmla="*/ 465 h 527"/>
                  <a:gd name="T34" fmla="*/ 60 w 1375"/>
                  <a:gd name="T35" fmla="*/ 478 h 527"/>
                  <a:gd name="T36" fmla="*/ 71 w 1375"/>
                  <a:gd name="T37" fmla="*/ 519 h 527"/>
                  <a:gd name="T38" fmla="*/ 112 w 1375"/>
                  <a:gd name="T39" fmla="*/ 509 h 527"/>
                  <a:gd name="T40" fmla="*/ 115 w 1375"/>
                  <a:gd name="T41" fmla="*/ 488 h 527"/>
                  <a:gd name="T42" fmla="*/ 115 w 1375"/>
                  <a:gd name="T43" fmla="*/ 488 h 527"/>
                  <a:gd name="T44" fmla="*/ 122 w 1375"/>
                  <a:gd name="T45" fmla="*/ 471 h 527"/>
                  <a:gd name="T46" fmla="*/ 125 w 1375"/>
                  <a:gd name="T47" fmla="*/ 469 h 527"/>
                  <a:gd name="T48" fmla="*/ 211 w 1375"/>
                  <a:gd name="T49" fmla="*/ 518 h 527"/>
                  <a:gd name="T50" fmla="*/ 687 w 1375"/>
                  <a:gd name="T51" fmla="*/ 243 h 527"/>
                  <a:gd name="T52" fmla="*/ 1164 w 1375"/>
                  <a:gd name="T53" fmla="*/ 518 h 52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375"/>
                  <a:gd name="T82" fmla="*/ 0 h 527"/>
                  <a:gd name="T83" fmla="*/ 1375 w 1375"/>
                  <a:gd name="T84" fmla="*/ 527 h 527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375" h="527">
                    <a:moveTo>
                      <a:pt x="1164" y="518"/>
                    </a:moveTo>
                    <a:cubicBezTo>
                      <a:pt x="1252" y="467"/>
                      <a:pt x="1252" y="467"/>
                      <a:pt x="1252" y="467"/>
                    </a:cubicBezTo>
                    <a:cubicBezTo>
                      <a:pt x="1252" y="466"/>
                      <a:pt x="1252" y="465"/>
                      <a:pt x="1252" y="463"/>
                    </a:cubicBezTo>
                    <a:cubicBezTo>
                      <a:pt x="1251" y="456"/>
                      <a:pt x="1246" y="450"/>
                      <a:pt x="1240" y="449"/>
                    </a:cubicBezTo>
                    <a:cubicBezTo>
                      <a:pt x="1240" y="449"/>
                      <a:pt x="1240" y="449"/>
                      <a:pt x="1240" y="449"/>
                    </a:cubicBezTo>
                    <a:cubicBezTo>
                      <a:pt x="1233" y="447"/>
                      <a:pt x="1227" y="443"/>
                      <a:pt x="1224" y="436"/>
                    </a:cubicBezTo>
                    <a:cubicBezTo>
                      <a:pt x="1216" y="422"/>
                      <a:pt x="1221" y="404"/>
                      <a:pt x="1235" y="395"/>
                    </a:cubicBezTo>
                    <a:cubicBezTo>
                      <a:pt x="1250" y="387"/>
                      <a:pt x="1268" y="392"/>
                      <a:pt x="1276" y="406"/>
                    </a:cubicBezTo>
                    <a:cubicBezTo>
                      <a:pt x="1280" y="412"/>
                      <a:pt x="1281" y="420"/>
                      <a:pt x="1279" y="427"/>
                    </a:cubicBezTo>
                    <a:cubicBezTo>
                      <a:pt x="1277" y="432"/>
                      <a:pt x="1280" y="440"/>
                      <a:pt x="1285" y="444"/>
                    </a:cubicBezTo>
                    <a:cubicBezTo>
                      <a:pt x="1287" y="445"/>
                      <a:pt x="1288" y="445"/>
                      <a:pt x="1289" y="446"/>
                    </a:cubicBezTo>
                    <a:cubicBezTo>
                      <a:pt x="1375" y="396"/>
                      <a:pt x="1375" y="396"/>
                      <a:pt x="1375" y="396"/>
                    </a:cubicBezTo>
                    <a:cubicBezTo>
                      <a:pt x="1238" y="159"/>
                      <a:pt x="981" y="0"/>
                      <a:pt x="687" y="0"/>
                    </a:cubicBezTo>
                    <a:cubicBezTo>
                      <a:pt x="394" y="0"/>
                      <a:pt x="137" y="159"/>
                      <a:pt x="0" y="396"/>
                    </a:cubicBezTo>
                    <a:cubicBezTo>
                      <a:pt x="88" y="447"/>
                      <a:pt x="88" y="447"/>
                      <a:pt x="88" y="447"/>
                    </a:cubicBezTo>
                    <a:cubicBezTo>
                      <a:pt x="88" y="448"/>
                      <a:pt x="88" y="450"/>
                      <a:pt x="88" y="451"/>
                    </a:cubicBezTo>
                    <a:cubicBezTo>
                      <a:pt x="87" y="458"/>
                      <a:pt x="82" y="464"/>
                      <a:pt x="76" y="465"/>
                    </a:cubicBezTo>
                    <a:cubicBezTo>
                      <a:pt x="69" y="467"/>
                      <a:pt x="63" y="472"/>
                      <a:pt x="60" y="478"/>
                    </a:cubicBezTo>
                    <a:cubicBezTo>
                      <a:pt x="52" y="492"/>
                      <a:pt x="57" y="511"/>
                      <a:pt x="71" y="519"/>
                    </a:cubicBezTo>
                    <a:cubicBezTo>
                      <a:pt x="86" y="527"/>
                      <a:pt x="104" y="523"/>
                      <a:pt x="112" y="509"/>
                    </a:cubicBezTo>
                    <a:cubicBezTo>
                      <a:pt x="116" y="502"/>
                      <a:pt x="117" y="495"/>
                      <a:pt x="115" y="488"/>
                    </a:cubicBezTo>
                    <a:cubicBezTo>
                      <a:pt x="115" y="488"/>
                      <a:pt x="115" y="488"/>
                      <a:pt x="115" y="488"/>
                    </a:cubicBezTo>
                    <a:cubicBezTo>
                      <a:pt x="113" y="482"/>
                      <a:pt x="116" y="475"/>
                      <a:pt x="122" y="471"/>
                    </a:cubicBezTo>
                    <a:cubicBezTo>
                      <a:pt x="123" y="470"/>
                      <a:pt x="124" y="469"/>
                      <a:pt x="125" y="469"/>
                    </a:cubicBezTo>
                    <a:cubicBezTo>
                      <a:pt x="211" y="518"/>
                      <a:pt x="211" y="518"/>
                      <a:pt x="211" y="518"/>
                    </a:cubicBezTo>
                    <a:cubicBezTo>
                      <a:pt x="306" y="354"/>
                      <a:pt x="484" y="243"/>
                      <a:pt x="687" y="243"/>
                    </a:cubicBezTo>
                    <a:cubicBezTo>
                      <a:pt x="891" y="243"/>
                      <a:pt x="1069" y="354"/>
                      <a:pt x="1164" y="518"/>
                    </a:cubicBezTo>
                    <a:close/>
                  </a:path>
                </a:pathLst>
              </a:custGeom>
              <a:solidFill>
                <a:srgbClr val="9F9F9F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</p:grpSp>
        <p:grpSp>
          <p:nvGrpSpPr>
            <p:cNvPr id="5" name="Group 14"/>
            <p:cNvGrpSpPr>
              <a:grpSpLocks/>
            </p:cNvGrpSpPr>
            <p:nvPr/>
          </p:nvGrpSpPr>
          <p:grpSpPr bwMode="auto">
            <a:xfrm rot="7200000">
              <a:off x="2059" y="1386"/>
              <a:ext cx="1616" cy="1614"/>
              <a:chOff x="2060" y="1387"/>
              <a:chExt cx="1616" cy="1614"/>
            </a:xfrm>
          </p:grpSpPr>
          <p:sp>
            <p:nvSpPr>
              <p:cNvPr id="25621" name="Freeform 15"/>
              <p:cNvSpPr>
                <a:spLocks/>
              </p:cNvSpPr>
              <p:nvPr/>
            </p:nvSpPr>
            <p:spPr bwMode="gray">
              <a:xfrm>
                <a:off x="2060" y="1387"/>
                <a:ext cx="808" cy="1225"/>
              </a:xfrm>
              <a:custGeom>
                <a:avLst/>
                <a:gdLst>
                  <a:gd name="T0" fmla="*/ 550 w 550"/>
                  <a:gd name="T1" fmla="*/ 132 h 836"/>
                  <a:gd name="T2" fmla="*/ 547 w 550"/>
                  <a:gd name="T3" fmla="*/ 130 h 836"/>
                  <a:gd name="T4" fmla="*/ 529 w 550"/>
                  <a:gd name="T5" fmla="*/ 133 h 836"/>
                  <a:gd name="T6" fmla="*/ 529 w 550"/>
                  <a:gd name="T7" fmla="*/ 133 h 836"/>
                  <a:gd name="T8" fmla="*/ 509 w 550"/>
                  <a:gd name="T9" fmla="*/ 141 h 836"/>
                  <a:gd name="T10" fmla="*/ 480 w 550"/>
                  <a:gd name="T11" fmla="*/ 111 h 836"/>
                  <a:gd name="T12" fmla="*/ 509 w 550"/>
                  <a:gd name="T13" fmla="*/ 80 h 836"/>
                  <a:gd name="T14" fmla="*/ 529 w 550"/>
                  <a:gd name="T15" fmla="*/ 88 h 836"/>
                  <a:gd name="T16" fmla="*/ 547 w 550"/>
                  <a:gd name="T17" fmla="*/ 91 h 836"/>
                  <a:gd name="T18" fmla="*/ 550 w 550"/>
                  <a:gd name="T19" fmla="*/ 89 h 836"/>
                  <a:gd name="T20" fmla="*/ 550 w 550"/>
                  <a:gd name="T21" fmla="*/ 82 h 836"/>
                  <a:gd name="T22" fmla="*/ 550 w 550"/>
                  <a:gd name="T23" fmla="*/ 0 h 836"/>
                  <a:gd name="T24" fmla="*/ 0 w 550"/>
                  <a:gd name="T25" fmla="*/ 550 h 836"/>
                  <a:gd name="T26" fmla="*/ 74 w 550"/>
                  <a:gd name="T27" fmla="*/ 825 h 836"/>
                  <a:gd name="T28" fmla="*/ 153 w 550"/>
                  <a:gd name="T29" fmla="*/ 780 h 836"/>
                  <a:gd name="T30" fmla="*/ 158 w 550"/>
                  <a:gd name="T31" fmla="*/ 796 h 836"/>
                  <a:gd name="T32" fmla="*/ 161 w 550"/>
                  <a:gd name="T33" fmla="*/ 817 h 836"/>
                  <a:gd name="T34" fmla="*/ 202 w 550"/>
                  <a:gd name="T35" fmla="*/ 827 h 836"/>
                  <a:gd name="T36" fmla="*/ 214 w 550"/>
                  <a:gd name="T37" fmla="*/ 786 h 836"/>
                  <a:gd name="T38" fmla="*/ 198 w 550"/>
                  <a:gd name="T39" fmla="*/ 773 h 836"/>
                  <a:gd name="T40" fmla="*/ 198 w 550"/>
                  <a:gd name="T41" fmla="*/ 773 h 836"/>
                  <a:gd name="T42" fmla="*/ 186 w 550"/>
                  <a:gd name="T43" fmla="*/ 761 h 836"/>
                  <a:gd name="T44" fmla="*/ 266 w 550"/>
                  <a:gd name="T45" fmla="*/ 714 h 836"/>
                  <a:gd name="T46" fmla="*/ 222 w 550"/>
                  <a:gd name="T47" fmla="*/ 550 h 836"/>
                  <a:gd name="T48" fmla="*/ 550 w 550"/>
                  <a:gd name="T49" fmla="*/ 222 h 836"/>
                  <a:gd name="T50" fmla="*/ 550 w 550"/>
                  <a:gd name="T51" fmla="*/ 143 h 836"/>
                  <a:gd name="T52" fmla="*/ 550 w 550"/>
                  <a:gd name="T53" fmla="*/ 132 h 8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0"/>
                  <a:gd name="T82" fmla="*/ 0 h 836"/>
                  <a:gd name="T83" fmla="*/ 550 w 550"/>
                  <a:gd name="T84" fmla="*/ 836 h 8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0" h="836">
                    <a:moveTo>
                      <a:pt x="550" y="132"/>
                    </a:moveTo>
                    <a:cubicBezTo>
                      <a:pt x="549" y="131"/>
                      <a:pt x="548" y="131"/>
                      <a:pt x="547" y="130"/>
                    </a:cubicBezTo>
                    <a:cubicBezTo>
                      <a:pt x="540" y="127"/>
                      <a:pt x="533" y="129"/>
                      <a:pt x="529" y="133"/>
                    </a:cubicBezTo>
                    <a:cubicBezTo>
                      <a:pt x="529" y="133"/>
                      <a:pt x="529" y="133"/>
                      <a:pt x="529" y="133"/>
                    </a:cubicBezTo>
                    <a:cubicBezTo>
                      <a:pt x="523" y="138"/>
                      <a:pt x="517" y="141"/>
                      <a:pt x="509" y="141"/>
                    </a:cubicBezTo>
                    <a:cubicBezTo>
                      <a:pt x="493" y="141"/>
                      <a:pt x="480" y="127"/>
                      <a:pt x="480" y="111"/>
                    </a:cubicBezTo>
                    <a:cubicBezTo>
                      <a:pt x="480" y="94"/>
                      <a:pt x="493" y="80"/>
                      <a:pt x="509" y="80"/>
                    </a:cubicBezTo>
                    <a:cubicBezTo>
                      <a:pt x="517" y="80"/>
                      <a:pt x="524" y="83"/>
                      <a:pt x="529" y="88"/>
                    </a:cubicBezTo>
                    <a:cubicBezTo>
                      <a:pt x="533" y="93"/>
                      <a:pt x="540" y="94"/>
                      <a:pt x="547" y="91"/>
                    </a:cubicBezTo>
                    <a:cubicBezTo>
                      <a:pt x="548" y="91"/>
                      <a:pt x="549" y="90"/>
                      <a:pt x="550" y="89"/>
                    </a:cubicBezTo>
                    <a:cubicBezTo>
                      <a:pt x="550" y="82"/>
                      <a:pt x="550" y="82"/>
                      <a:pt x="550" y="82"/>
                    </a:cubicBezTo>
                    <a:cubicBezTo>
                      <a:pt x="550" y="0"/>
                      <a:pt x="550" y="0"/>
                      <a:pt x="550" y="0"/>
                    </a:cubicBezTo>
                    <a:cubicBezTo>
                      <a:pt x="246" y="0"/>
                      <a:pt x="0" y="246"/>
                      <a:pt x="0" y="550"/>
                    </a:cubicBezTo>
                    <a:cubicBezTo>
                      <a:pt x="0" y="651"/>
                      <a:pt x="27" y="745"/>
                      <a:pt x="74" y="825"/>
                    </a:cubicBezTo>
                    <a:cubicBezTo>
                      <a:pt x="153" y="780"/>
                      <a:pt x="153" y="780"/>
                      <a:pt x="153" y="780"/>
                    </a:cubicBezTo>
                    <a:cubicBezTo>
                      <a:pt x="158" y="784"/>
                      <a:pt x="160" y="791"/>
                      <a:pt x="158" y="796"/>
                    </a:cubicBezTo>
                    <a:cubicBezTo>
                      <a:pt x="157" y="803"/>
                      <a:pt x="158" y="810"/>
                      <a:pt x="161" y="817"/>
                    </a:cubicBezTo>
                    <a:cubicBezTo>
                      <a:pt x="170" y="831"/>
                      <a:pt x="188" y="836"/>
                      <a:pt x="202" y="827"/>
                    </a:cubicBezTo>
                    <a:cubicBezTo>
                      <a:pt x="217" y="819"/>
                      <a:pt x="222" y="801"/>
                      <a:pt x="214" y="786"/>
                    </a:cubicBezTo>
                    <a:cubicBezTo>
                      <a:pt x="210" y="780"/>
                      <a:pt x="204" y="776"/>
                      <a:pt x="198" y="773"/>
                    </a:cubicBezTo>
                    <a:cubicBezTo>
                      <a:pt x="198" y="773"/>
                      <a:pt x="198" y="773"/>
                      <a:pt x="198" y="773"/>
                    </a:cubicBezTo>
                    <a:cubicBezTo>
                      <a:pt x="192" y="772"/>
                      <a:pt x="187" y="767"/>
                      <a:pt x="186" y="761"/>
                    </a:cubicBezTo>
                    <a:cubicBezTo>
                      <a:pt x="266" y="714"/>
                      <a:pt x="266" y="714"/>
                      <a:pt x="266" y="714"/>
                    </a:cubicBezTo>
                    <a:cubicBezTo>
                      <a:pt x="238" y="666"/>
                      <a:pt x="222" y="610"/>
                      <a:pt x="222" y="550"/>
                    </a:cubicBezTo>
                    <a:cubicBezTo>
                      <a:pt x="222" y="369"/>
                      <a:pt x="369" y="222"/>
                      <a:pt x="550" y="222"/>
                    </a:cubicBezTo>
                    <a:cubicBezTo>
                      <a:pt x="550" y="143"/>
                      <a:pt x="550" y="143"/>
                      <a:pt x="550" y="143"/>
                    </a:cubicBezTo>
                    <a:lnTo>
                      <a:pt x="550" y="132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2" name="Freeform 16"/>
              <p:cNvSpPr>
                <a:spLocks/>
              </p:cNvSpPr>
              <p:nvPr/>
            </p:nvSpPr>
            <p:spPr bwMode="gray">
              <a:xfrm>
                <a:off x="2764" y="1387"/>
                <a:ext cx="912" cy="1210"/>
              </a:xfrm>
              <a:custGeom>
                <a:avLst/>
                <a:gdLst>
                  <a:gd name="T0" fmla="*/ 70 w 621"/>
                  <a:gd name="T1" fmla="*/ 0 h 826"/>
                  <a:gd name="T2" fmla="*/ 70 w 621"/>
                  <a:gd name="T3" fmla="*/ 82 h 826"/>
                  <a:gd name="T4" fmla="*/ 70 w 621"/>
                  <a:gd name="T5" fmla="*/ 89 h 826"/>
                  <a:gd name="T6" fmla="*/ 67 w 621"/>
                  <a:gd name="T7" fmla="*/ 91 h 826"/>
                  <a:gd name="T8" fmla="*/ 49 w 621"/>
                  <a:gd name="T9" fmla="*/ 88 h 826"/>
                  <a:gd name="T10" fmla="*/ 29 w 621"/>
                  <a:gd name="T11" fmla="*/ 80 h 826"/>
                  <a:gd name="T12" fmla="*/ 0 w 621"/>
                  <a:gd name="T13" fmla="*/ 111 h 826"/>
                  <a:gd name="T14" fmla="*/ 29 w 621"/>
                  <a:gd name="T15" fmla="*/ 141 h 826"/>
                  <a:gd name="T16" fmla="*/ 49 w 621"/>
                  <a:gd name="T17" fmla="*/ 133 h 826"/>
                  <a:gd name="T18" fmla="*/ 49 w 621"/>
                  <a:gd name="T19" fmla="*/ 133 h 826"/>
                  <a:gd name="T20" fmla="*/ 67 w 621"/>
                  <a:gd name="T21" fmla="*/ 130 h 826"/>
                  <a:gd name="T22" fmla="*/ 70 w 621"/>
                  <a:gd name="T23" fmla="*/ 132 h 826"/>
                  <a:gd name="T24" fmla="*/ 70 w 621"/>
                  <a:gd name="T25" fmla="*/ 143 h 826"/>
                  <a:gd name="T26" fmla="*/ 70 w 621"/>
                  <a:gd name="T27" fmla="*/ 222 h 826"/>
                  <a:gd name="T28" fmla="*/ 70 w 621"/>
                  <a:gd name="T29" fmla="*/ 222 h 826"/>
                  <a:gd name="T30" fmla="*/ 398 w 621"/>
                  <a:gd name="T31" fmla="*/ 550 h 826"/>
                  <a:gd name="T32" fmla="*/ 354 w 621"/>
                  <a:gd name="T33" fmla="*/ 714 h 826"/>
                  <a:gd name="T34" fmla="*/ 433 w 621"/>
                  <a:gd name="T35" fmla="*/ 759 h 826"/>
                  <a:gd name="T36" fmla="*/ 436 w 621"/>
                  <a:gd name="T37" fmla="*/ 758 h 826"/>
                  <a:gd name="T38" fmla="*/ 443 w 621"/>
                  <a:gd name="T39" fmla="*/ 740 h 826"/>
                  <a:gd name="T40" fmla="*/ 443 w 621"/>
                  <a:gd name="T41" fmla="*/ 740 h 826"/>
                  <a:gd name="T42" fmla="*/ 446 w 621"/>
                  <a:gd name="T43" fmla="*/ 720 h 826"/>
                  <a:gd name="T44" fmla="*/ 487 w 621"/>
                  <a:gd name="T45" fmla="*/ 709 h 826"/>
                  <a:gd name="T46" fmla="*/ 498 w 621"/>
                  <a:gd name="T47" fmla="*/ 750 h 826"/>
                  <a:gd name="T48" fmla="*/ 482 w 621"/>
                  <a:gd name="T49" fmla="*/ 763 h 826"/>
                  <a:gd name="T50" fmla="*/ 470 w 621"/>
                  <a:gd name="T51" fmla="*/ 777 h 826"/>
                  <a:gd name="T52" fmla="*/ 470 w 621"/>
                  <a:gd name="T53" fmla="*/ 781 h 826"/>
                  <a:gd name="T54" fmla="*/ 547 w 621"/>
                  <a:gd name="T55" fmla="*/ 826 h 826"/>
                  <a:gd name="T56" fmla="*/ 621 w 621"/>
                  <a:gd name="T57" fmla="*/ 550 h 826"/>
                  <a:gd name="T58" fmla="*/ 70 w 621"/>
                  <a:gd name="T59" fmla="*/ 0 h 8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621"/>
                  <a:gd name="T91" fmla="*/ 0 h 826"/>
                  <a:gd name="T92" fmla="*/ 621 w 621"/>
                  <a:gd name="T93" fmla="*/ 826 h 8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621" h="826">
                    <a:moveTo>
                      <a:pt x="70" y="0"/>
                    </a:moveTo>
                    <a:cubicBezTo>
                      <a:pt x="70" y="82"/>
                      <a:pt x="70" y="82"/>
                      <a:pt x="70" y="82"/>
                    </a:cubicBezTo>
                    <a:cubicBezTo>
                      <a:pt x="70" y="89"/>
                      <a:pt x="70" y="89"/>
                      <a:pt x="70" y="89"/>
                    </a:cubicBezTo>
                    <a:cubicBezTo>
                      <a:pt x="69" y="90"/>
                      <a:pt x="68" y="91"/>
                      <a:pt x="67" y="91"/>
                    </a:cubicBezTo>
                    <a:cubicBezTo>
                      <a:pt x="60" y="94"/>
                      <a:pt x="53" y="93"/>
                      <a:pt x="49" y="88"/>
                    </a:cubicBezTo>
                    <a:cubicBezTo>
                      <a:pt x="44" y="83"/>
                      <a:pt x="37" y="80"/>
                      <a:pt x="29" y="80"/>
                    </a:cubicBezTo>
                    <a:cubicBezTo>
                      <a:pt x="13" y="80"/>
                      <a:pt x="0" y="94"/>
                      <a:pt x="0" y="111"/>
                    </a:cubicBezTo>
                    <a:cubicBezTo>
                      <a:pt x="0" y="127"/>
                      <a:pt x="13" y="141"/>
                      <a:pt x="29" y="141"/>
                    </a:cubicBezTo>
                    <a:cubicBezTo>
                      <a:pt x="37" y="141"/>
                      <a:pt x="43" y="138"/>
                      <a:pt x="49" y="133"/>
                    </a:cubicBezTo>
                    <a:cubicBezTo>
                      <a:pt x="49" y="133"/>
                      <a:pt x="49" y="133"/>
                      <a:pt x="49" y="133"/>
                    </a:cubicBezTo>
                    <a:cubicBezTo>
                      <a:pt x="53" y="129"/>
                      <a:pt x="60" y="127"/>
                      <a:pt x="67" y="130"/>
                    </a:cubicBezTo>
                    <a:cubicBezTo>
                      <a:pt x="68" y="131"/>
                      <a:pt x="69" y="131"/>
                      <a:pt x="70" y="132"/>
                    </a:cubicBezTo>
                    <a:cubicBezTo>
                      <a:pt x="70" y="143"/>
                      <a:pt x="70" y="143"/>
                      <a:pt x="70" y="143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252" y="222"/>
                      <a:pt x="398" y="369"/>
                      <a:pt x="398" y="550"/>
                    </a:cubicBezTo>
                    <a:cubicBezTo>
                      <a:pt x="398" y="610"/>
                      <a:pt x="382" y="666"/>
                      <a:pt x="354" y="714"/>
                    </a:cubicBezTo>
                    <a:cubicBezTo>
                      <a:pt x="433" y="759"/>
                      <a:pt x="433" y="759"/>
                      <a:pt x="433" y="759"/>
                    </a:cubicBezTo>
                    <a:cubicBezTo>
                      <a:pt x="434" y="759"/>
                      <a:pt x="435" y="758"/>
                      <a:pt x="436" y="758"/>
                    </a:cubicBezTo>
                    <a:cubicBezTo>
                      <a:pt x="442" y="753"/>
                      <a:pt x="445" y="746"/>
                      <a:pt x="443" y="740"/>
                    </a:cubicBezTo>
                    <a:cubicBezTo>
                      <a:pt x="443" y="740"/>
                      <a:pt x="443" y="740"/>
                      <a:pt x="443" y="740"/>
                    </a:cubicBezTo>
                    <a:cubicBezTo>
                      <a:pt x="441" y="733"/>
                      <a:pt x="442" y="726"/>
                      <a:pt x="446" y="720"/>
                    </a:cubicBezTo>
                    <a:cubicBezTo>
                      <a:pt x="454" y="705"/>
                      <a:pt x="472" y="701"/>
                      <a:pt x="487" y="709"/>
                    </a:cubicBezTo>
                    <a:cubicBezTo>
                      <a:pt x="501" y="717"/>
                      <a:pt x="506" y="736"/>
                      <a:pt x="498" y="750"/>
                    </a:cubicBezTo>
                    <a:cubicBezTo>
                      <a:pt x="494" y="756"/>
                      <a:pt x="489" y="761"/>
                      <a:pt x="482" y="763"/>
                    </a:cubicBezTo>
                    <a:cubicBezTo>
                      <a:pt x="476" y="764"/>
                      <a:pt x="471" y="770"/>
                      <a:pt x="470" y="777"/>
                    </a:cubicBezTo>
                    <a:cubicBezTo>
                      <a:pt x="470" y="778"/>
                      <a:pt x="470" y="780"/>
                      <a:pt x="470" y="781"/>
                    </a:cubicBezTo>
                    <a:cubicBezTo>
                      <a:pt x="547" y="826"/>
                      <a:pt x="547" y="826"/>
                      <a:pt x="547" y="826"/>
                    </a:cubicBezTo>
                    <a:cubicBezTo>
                      <a:pt x="594" y="745"/>
                      <a:pt x="621" y="651"/>
                      <a:pt x="621" y="550"/>
                    </a:cubicBezTo>
                    <a:cubicBezTo>
                      <a:pt x="621" y="246"/>
                      <a:pt x="374" y="0"/>
                      <a:pt x="70" y="0"/>
                    </a:cubicBez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  <p:sp>
            <p:nvSpPr>
              <p:cNvPr id="25623" name="Freeform 17"/>
              <p:cNvSpPr>
                <a:spLocks/>
              </p:cNvSpPr>
              <p:nvPr/>
            </p:nvSpPr>
            <p:spPr bwMode="gray">
              <a:xfrm>
                <a:off x="2169" y="2414"/>
                <a:ext cx="1397" cy="587"/>
              </a:xfrm>
              <a:custGeom>
                <a:avLst/>
                <a:gdLst>
                  <a:gd name="T0" fmla="*/ 876 w 953"/>
                  <a:gd name="T1" fmla="*/ 80 h 400"/>
                  <a:gd name="T2" fmla="*/ 876 w 953"/>
                  <a:gd name="T3" fmla="*/ 76 h 400"/>
                  <a:gd name="T4" fmla="*/ 888 w 953"/>
                  <a:gd name="T5" fmla="*/ 62 h 400"/>
                  <a:gd name="T6" fmla="*/ 904 w 953"/>
                  <a:gd name="T7" fmla="*/ 49 h 400"/>
                  <a:gd name="T8" fmla="*/ 893 w 953"/>
                  <a:gd name="T9" fmla="*/ 8 h 400"/>
                  <a:gd name="T10" fmla="*/ 852 w 953"/>
                  <a:gd name="T11" fmla="*/ 19 h 400"/>
                  <a:gd name="T12" fmla="*/ 849 w 953"/>
                  <a:gd name="T13" fmla="*/ 39 h 400"/>
                  <a:gd name="T14" fmla="*/ 849 w 953"/>
                  <a:gd name="T15" fmla="*/ 39 h 400"/>
                  <a:gd name="T16" fmla="*/ 842 w 953"/>
                  <a:gd name="T17" fmla="*/ 57 h 400"/>
                  <a:gd name="T18" fmla="*/ 839 w 953"/>
                  <a:gd name="T19" fmla="*/ 58 h 400"/>
                  <a:gd name="T20" fmla="*/ 760 w 953"/>
                  <a:gd name="T21" fmla="*/ 13 h 400"/>
                  <a:gd name="T22" fmla="*/ 476 w 953"/>
                  <a:gd name="T23" fmla="*/ 177 h 400"/>
                  <a:gd name="T24" fmla="*/ 192 w 953"/>
                  <a:gd name="T25" fmla="*/ 13 h 400"/>
                  <a:gd name="T26" fmla="*/ 112 w 953"/>
                  <a:gd name="T27" fmla="*/ 60 h 400"/>
                  <a:gd name="T28" fmla="*/ 124 w 953"/>
                  <a:gd name="T29" fmla="*/ 72 h 400"/>
                  <a:gd name="T30" fmla="*/ 124 w 953"/>
                  <a:gd name="T31" fmla="*/ 72 h 400"/>
                  <a:gd name="T32" fmla="*/ 140 w 953"/>
                  <a:gd name="T33" fmla="*/ 85 h 400"/>
                  <a:gd name="T34" fmla="*/ 128 w 953"/>
                  <a:gd name="T35" fmla="*/ 126 h 400"/>
                  <a:gd name="T36" fmla="*/ 87 w 953"/>
                  <a:gd name="T37" fmla="*/ 116 h 400"/>
                  <a:gd name="T38" fmla="*/ 84 w 953"/>
                  <a:gd name="T39" fmla="*/ 95 h 400"/>
                  <a:gd name="T40" fmla="*/ 79 w 953"/>
                  <a:gd name="T41" fmla="*/ 79 h 400"/>
                  <a:gd name="T42" fmla="*/ 0 w 953"/>
                  <a:gd name="T43" fmla="*/ 124 h 400"/>
                  <a:gd name="T44" fmla="*/ 476 w 953"/>
                  <a:gd name="T45" fmla="*/ 400 h 400"/>
                  <a:gd name="T46" fmla="*/ 953 w 953"/>
                  <a:gd name="T47" fmla="*/ 125 h 400"/>
                  <a:gd name="T48" fmla="*/ 876 w 953"/>
                  <a:gd name="T49" fmla="*/ 80 h 40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53"/>
                  <a:gd name="T76" fmla="*/ 0 h 400"/>
                  <a:gd name="T77" fmla="*/ 953 w 953"/>
                  <a:gd name="T78" fmla="*/ 400 h 40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53" h="400">
                    <a:moveTo>
                      <a:pt x="876" y="80"/>
                    </a:moveTo>
                    <a:cubicBezTo>
                      <a:pt x="876" y="79"/>
                      <a:pt x="876" y="77"/>
                      <a:pt x="876" y="76"/>
                    </a:cubicBezTo>
                    <a:cubicBezTo>
                      <a:pt x="877" y="69"/>
                      <a:pt x="882" y="63"/>
                      <a:pt x="888" y="62"/>
                    </a:cubicBezTo>
                    <a:cubicBezTo>
                      <a:pt x="895" y="60"/>
                      <a:pt x="900" y="55"/>
                      <a:pt x="904" y="49"/>
                    </a:cubicBezTo>
                    <a:cubicBezTo>
                      <a:pt x="912" y="35"/>
                      <a:pt x="907" y="16"/>
                      <a:pt x="893" y="8"/>
                    </a:cubicBezTo>
                    <a:cubicBezTo>
                      <a:pt x="878" y="0"/>
                      <a:pt x="860" y="4"/>
                      <a:pt x="852" y="19"/>
                    </a:cubicBezTo>
                    <a:cubicBezTo>
                      <a:pt x="848" y="25"/>
                      <a:pt x="847" y="32"/>
                      <a:pt x="849" y="39"/>
                    </a:cubicBezTo>
                    <a:cubicBezTo>
                      <a:pt x="849" y="39"/>
                      <a:pt x="849" y="39"/>
                      <a:pt x="849" y="39"/>
                    </a:cubicBezTo>
                    <a:cubicBezTo>
                      <a:pt x="851" y="45"/>
                      <a:pt x="848" y="52"/>
                      <a:pt x="842" y="57"/>
                    </a:cubicBezTo>
                    <a:cubicBezTo>
                      <a:pt x="841" y="57"/>
                      <a:pt x="840" y="58"/>
                      <a:pt x="839" y="58"/>
                    </a:cubicBezTo>
                    <a:cubicBezTo>
                      <a:pt x="760" y="13"/>
                      <a:pt x="760" y="13"/>
                      <a:pt x="760" y="13"/>
                    </a:cubicBezTo>
                    <a:cubicBezTo>
                      <a:pt x="704" y="111"/>
                      <a:pt x="598" y="177"/>
                      <a:pt x="476" y="177"/>
                    </a:cubicBezTo>
                    <a:cubicBezTo>
                      <a:pt x="355" y="177"/>
                      <a:pt x="249" y="111"/>
                      <a:pt x="192" y="13"/>
                    </a:cubicBezTo>
                    <a:cubicBezTo>
                      <a:pt x="112" y="60"/>
                      <a:pt x="112" y="60"/>
                      <a:pt x="112" y="60"/>
                    </a:cubicBezTo>
                    <a:cubicBezTo>
                      <a:pt x="113" y="66"/>
                      <a:pt x="118" y="71"/>
                      <a:pt x="124" y="72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30" y="75"/>
                      <a:pt x="136" y="79"/>
                      <a:pt x="140" y="85"/>
                    </a:cubicBezTo>
                    <a:cubicBezTo>
                      <a:pt x="148" y="100"/>
                      <a:pt x="143" y="118"/>
                      <a:pt x="128" y="126"/>
                    </a:cubicBezTo>
                    <a:cubicBezTo>
                      <a:pt x="114" y="135"/>
                      <a:pt x="96" y="130"/>
                      <a:pt x="87" y="116"/>
                    </a:cubicBezTo>
                    <a:cubicBezTo>
                      <a:pt x="84" y="109"/>
                      <a:pt x="83" y="102"/>
                      <a:pt x="84" y="95"/>
                    </a:cubicBezTo>
                    <a:cubicBezTo>
                      <a:pt x="86" y="90"/>
                      <a:pt x="84" y="83"/>
                      <a:pt x="79" y="79"/>
                    </a:cubicBezTo>
                    <a:cubicBezTo>
                      <a:pt x="0" y="124"/>
                      <a:pt x="0" y="124"/>
                      <a:pt x="0" y="124"/>
                    </a:cubicBezTo>
                    <a:cubicBezTo>
                      <a:pt x="95" y="289"/>
                      <a:pt x="273" y="400"/>
                      <a:pt x="476" y="400"/>
                    </a:cubicBezTo>
                    <a:cubicBezTo>
                      <a:pt x="680" y="400"/>
                      <a:pt x="858" y="289"/>
                      <a:pt x="953" y="125"/>
                    </a:cubicBezTo>
                    <a:lnTo>
                      <a:pt x="876" y="80"/>
                    </a:lnTo>
                    <a:close/>
                  </a:path>
                </a:pathLst>
              </a:custGeom>
              <a:solidFill>
                <a:srgbClr val="D1D1D1"/>
              </a:solidFill>
              <a:ln w="12700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tr-TR" dirty="0"/>
              </a:p>
            </p:txBody>
          </p:sp>
        </p:grpSp>
      </p:grpSp>
      <p:sp>
        <p:nvSpPr>
          <p:cNvPr id="23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EĞİTİMİN AMACI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82429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6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0" grpId="0" animBg="1"/>
      <p:bldP spid="58456" grpId="0" animBg="1"/>
      <p:bldP spid="584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410575" y="6376921"/>
            <a:ext cx="610600" cy="515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tr-TR" b="1" noProof="1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ZİN</a:t>
            </a:r>
            <a:r>
              <a:rPr lang="tr-TR" b="1" noProof="1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  <a:reflection blurRad="6350" stA="55000" endA="50" endPos="85000" dist="29997" dir="5400000" sy="-100000" algn="bl" rotWithShape="0"/>
                </a:effectLst>
                <a:latin typeface="Calibri" pitchFamily="34" charset="0"/>
                <a:cs typeface="Calibri" pitchFamily="34" charset="0"/>
              </a:rPr>
              <a:t>DE</a:t>
            </a:r>
            <a:endParaRPr kumimoji="0" lang="en-GB" sz="1800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65000"/>
                </a:schemeClr>
              </a:solidFill>
              <a:effectLst>
                <a:outerShdw blurRad="75057" dist="38100" dir="5400000" sy="-20000" rotWithShape="0">
                  <a:prstClr val="black">
                    <a:alpha val="25000"/>
                  </a:prstClr>
                </a:outerShdw>
                <a:reflection blurRad="6350" stA="55000" endA="50" endPos="85000" dist="29997" dir="5400000" sy="-100000" algn="bl" rotWithShape="0"/>
              </a:effectLst>
              <a:uLnTx/>
              <a:uFillTx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angle 31"/>
          <p:cNvSpPr txBox="1">
            <a:spLocks noChangeArrowheads="1"/>
          </p:cNvSpPr>
          <p:nvPr/>
        </p:nvSpPr>
        <p:spPr bwMode="gray">
          <a:xfrm>
            <a:off x="231797" y="411163"/>
            <a:ext cx="8816669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tr-TR" sz="3200" b="1" dirty="0" smtClean="0">
                <a:solidFill>
                  <a:srgbClr val="575757"/>
                </a:solidFill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Calibri" pitchFamily="34" charset="0"/>
                <a:cs typeface="Calibri" pitchFamily="34" charset="0"/>
              </a:rPr>
              <a:t>EĞİTİM VE ÖĞRETİM ÇEŞİTLERİ</a:t>
            </a:r>
            <a:endParaRPr lang="en-GB" sz="3200" b="1" dirty="0" smtClean="0">
              <a:solidFill>
                <a:srgbClr val="575757"/>
              </a:solidFill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Group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1452604"/>
              </p:ext>
            </p:extLst>
          </p:nvPr>
        </p:nvGraphicFramePr>
        <p:xfrm>
          <a:off x="93574" y="1160347"/>
          <a:ext cx="8954891" cy="5116627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326233"/>
                <a:gridCol w="3426084"/>
                <a:gridCol w="3202574"/>
              </a:tblGrid>
              <a:tr h="13925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EĞİTİM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ÖĞRETİM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B9B1A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ÖĞRETEN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KASITLI-AMAÇLI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6B9B1A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ÖĞRETEN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KASITSIZ-AMAÇSIZ</a:t>
                      </a:r>
                    </a:p>
                  </a:txBody>
                  <a:tcPr anchor="ctr" horzOverflow="overflow"/>
                </a:tc>
              </a:tr>
              <a:tr h="18190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ÖĞRENEN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KASITLI-AMAÇLI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Örgün-Yaygın (Halk) Eğitim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(Okul, Kurs, Kongre, Toplantı)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Algın (</a:t>
                      </a: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İnformel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) Eğitim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(Bireysel-Kişisel Eğitim)</a:t>
                      </a: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</a:tr>
              <a:tr h="19050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ÖĞRENEN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KASITSIZ-AMAÇSIZ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Algın (</a:t>
                      </a:r>
                      <a:r>
                        <a:rPr kumimoji="0" lang="tr-TR" sz="20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İnformel</a:t>
                      </a: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) Eğitim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(Çevre, Aile, Kitle İletişim Araç)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Rastgele-Doğal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tr-TR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(Çevre)</a:t>
                      </a: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4531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8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1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Standarddesign">
  <a:themeElements>
    <a:clrScheme name="1_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40505"/>
      </a:accent2>
      <a:accent3>
        <a:srgbClr val="FFFFFF"/>
      </a:accent3>
      <a:accent4>
        <a:srgbClr val="000000"/>
      </a:accent4>
      <a:accent5>
        <a:srgbClr val="FECFAA"/>
      </a:accent5>
      <a:accent6>
        <a:srgbClr val="B10404"/>
      </a:accent6>
      <a:hlink>
        <a:srgbClr val="919191"/>
      </a:hlink>
      <a:folHlink>
        <a:srgbClr val="C9C9C9"/>
      </a:folHlink>
    </a:clrScheme>
    <a:fontScheme name="1_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40505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10404"/>
        </a:accent6>
        <a:hlink>
          <a:srgbClr val="919191"/>
        </a:hlink>
        <a:folHlink>
          <a:srgbClr val="C9C9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11471</TotalTime>
  <Words>2614</Words>
  <Application>Microsoft Office PowerPoint</Application>
  <PresentationFormat>Ekran Gösterisi (4:3)</PresentationFormat>
  <Paragraphs>692</Paragraphs>
  <Slides>54</Slides>
  <Notes>54</Notes>
  <HiddenSlides>0</HiddenSlides>
  <MMClips>0</MMClips>
  <ScaleCrop>false</ScaleCrop>
  <HeadingPairs>
    <vt:vector size="4" baseType="variant">
      <vt:variant>
        <vt:lpstr>Tema</vt:lpstr>
      </vt:variant>
      <vt:variant>
        <vt:i4>9</vt:i4>
      </vt:variant>
      <vt:variant>
        <vt:lpstr>Slayt Başlıkları</vt:lpstr>
      </vt:variant>
      <vt:variant>
        <vt:i4>54</vt:i4>
      </vt:variant>
    </vt:vector>
  </HeadingPairs>
  <TitlesOfParts>
    <vt:vector size="63" baseType="lpstr">
      <vt:lpstr>1_Standarddesign</vt:lpstr>
      <vt:lpstr>5_Standarddesign</vt:lpstr>
      <vt:lpstr>10_Standarddesign</vt:lpstr>
      <vt:lpstr>18_Standarddesign</vt:lpstr>
      <vt:lpstr>21_Standarddesign</vt:lpstr>
      <vt:lpstr>8_Standarddesign</vt:lpstr>
      <vt:lpstr>4_Standarddesign</vt:lpstr>
      <vt:lpstr>6_Standarddesign</vt:lpstr>
      <vt:lpstr>7_Standarddesign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Inscale GmbH &amp; Co. KG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PresentationPackage</dc:title>
  <dc:creator>DOKTOR</dc:creator>
  <cp:lastModifiedBy>Ahmet Yiğitalp</cp:lastModifiedBy>
  <cp:revision>1287</cp:revision>
  <dcterms:created xsi:type="dcterms:W3CDTF">2008-04-16T13:39:00Z</dcterms:created>
  <dcterms:modified xsi:type="dcterms:W3CDTF">2013-08-12T21:28:20Z</dcterms:modified>
</cp:coreProperties>
</file>