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902" r:id="rId2"/>
    <p:sldMasterId id="2147483928" r:id="rId3"/>
    <p:sldMasterId id="2147484028" r:id="rId4"/>
    <p:sldMasterId id="2147484079" r:id="rId5"/>
    <p:sldMasterId id="2147484139" r:id="rId6"/>
    <p:sldMasterId id="2147484151" r:id="rId7"/>
    <p:sldMasterId id="2147484175" r:id="rId8"/>
    <p:sldMasterId id="2147484187" r:id="rId9"/>
  </p:sldMasterIdLst>
  <p:notesMasterIdLst>
    <p:notesMasterId r:id="rId64"/>
  </p:notesMasterIdLst>
  <p:handoutMasterIdLst>
    <p:handoutMasterId r:id="rId65"/>
  </p:handoutMasterIdLst>
  <p:sldIdLst>
    <p:sldId id="461" r:id="rId10"/>
    <p:sldId id="1455" r:id="rId11"/>
    <p:sldId id="1467" r:id="rId12"/>
    <p:sldId id="1543" r:id="rId13"/>
    <p:sldId id="1310" r:id="rId14"/>
    <p:sldId id="1170" r:id="rId15"/>
    <p:sldId id="1167" r:id="rId16"/>
    <p:sldId id="1172" r:id="rId17"/>
    <p:sldId id="1586" r:id="rId18"/>
    <p:sldId id="1468" r:id="rId19"/>
    <p:sldId id="1171" r:id="rId20"/>
    <p:sldId id="1343" r:id="rId21"/>
    <p:sldId id="1344" r:id="rId22"/>
    <p:sldId id="1346" r:id="rId23"/>
    <p:sldId id="1345" r:id="rId24"/>
    <p:sldId id="1518" r:id="rId25"/>
    <p:sldId id="1548" r:id="rId26"/>
    <p:sldId id="1521" r:id="rId27"/>
    <p:sldId id="1485" r:id="rId28"/>
    <p:sldId id="1549" r:id="rId29"/>
    <p:sldId id="1486" r:id="rId30"/>
    <p:sldId id="1544" r:id="rId31"/>
    <p:sldId id="1538" r:id="rId32"/>
    <p:sldId id="1494" r:id="rId33"/>
    <p:sldId id="1540" r:id="rId34"/>
    <p:sldId id="1541" r:id="rId35"/>
    <p:sldId id="1574" r:id="rId36"/>
    <p:sldId id="1575" r:id="rId37"/>
    <p:sldId id="1576" r:id="rId38"/>
    <p:sldId id="1577" r:id="rId39"/>
    <p:sldId id="1578" r:id="rId40"/>
    <p:sldId id="1579" r:id="rId41"/>
    <p:sldId id="1580" r:id="rId42"/>
    <p:sldId id="1581" r:id="rId43"/>
    <p:sldId id="1582" r:id="rId44"/>
    <p:sldId id="1583" r:id="rId45"/>
    <p:sldId id="1584" r:id="rId46"/>
    <p:sldId id="1585" r:id="rId47"/>
    <p:sldId id="1469" r:id="rId48"/>
    <p:sldId id="1324" r:id="rId49"/>
    <p:sldId id="1552" r:id="rId50"/>
    <p:sldId id="1553" r:id="rId51"/>
    <p:sldId id="1554" r:id="rId52"/>
    <p:sldId id="1555" r:id="rId53"/>
    <p:sldId id="1556" r:id="rId54"/>
    <p:sldId id="1558" r:id="rId55"/>
    <p:sldId id="1560" r:id="rId56"/>
    <p:sldId id="1561" r:id="rId57"/>
    <p:sldId id="1572" r:id="rId58"/>
    <p:sldId id="1573" r:id="rId59"/>
    <p:sldId id="1564" r:id="rId60"/>
    <p:sldId id="1565" r:id="rId61"/>
    <p:sldId id="1568" r:id="rId62"/>
    <p:sldId id="1425" r:id="rId63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004986"/>
    <a:srgbClr val="0066FF"/>
    <a:srgbClr val="009999"/>
    <a:srgbClr val="004074"/>
    <a:srgbClr val="575F57"/>
    <a:srgbClr val="414141"/>
    <a:srgbClr val="5A5A59"/>
    <a:srgbClr val="575757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ema Uygulanmış Stil 1 - Vurgu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70" d="100"/>
          <a:sy n="70" d="100"/>
        </p:scale>
        <p:origin x="-1974" y="-396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80" d="100"/>
        <a:sy n="18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viewProps" Target="view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13.08.2013</a:t>
            </a:fld>
            <a:endParaRPr lang="de-DE" dirty="0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0498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 dirty="0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08847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11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11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4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4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5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5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6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6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7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7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8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8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9</a:t>
            </a:fld>
            <a:endParaRPr lang="de-DE" sz="120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9</a:t>
            </a:fld>
            <a:endParaRPr lang="en-GB" sz="130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17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028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2305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008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9780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2650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548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057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74976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032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192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6998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6545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6870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9916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6003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2983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759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2569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0771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3641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8967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37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93120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5291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8070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560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5955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6399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33107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0808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147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47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2319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9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0817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5845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89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51800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80479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0300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08153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3315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463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2796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8487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443696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00005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27184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836083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088876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254880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229997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5716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6225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132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249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63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6124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5217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9847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70401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9928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3327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71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117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0663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86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09569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3007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4511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0102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44693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67567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938678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455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335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9336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78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64195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02966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19200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229735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28617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5701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dirty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958986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8684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065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16664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2291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0" r:id="rId2"/>
    <p:sldLayoutId id="2147483931" r:id="rId3"/>
    <p:sldLayoutId id="2147483932" r:id="rId4"/>
    <p:sldLayoutId id="2147483933" r:id="rId5"/>
    <p:sldLayoutId id="2147483934" r:id="rId6"/>
    <p:sldLayoutId id="2147483935" r:id="rId7"/>
    <p:sldLayoutId id="2147483936" r:id="rId8"/>
    <p:sldLayoutId id="2147483937" r:id="rId9"/>
    <p:sldLayoutId id="2147483938" r:id="rId10"/>
    <p:sldLayoutId id="21474839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220024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16879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0" r:id="rId1"/>
    <p:sldLayoutId id="2147484081" r:id="rId2"/>
    <p:sldLayoutId id="2147484082" r:id="rId3"/>
    <p:sldLayoutId id="2147484083" r:id="rId4"/>
    <p:sldLayoutId id="2147484084" r:id="rId5"/>
    <p:sldLayoutId id="2147484085" r:id="rId6"/>
    <p:sldLayoutId id="2147484086" r:id="rId7"/>
    <p:sldLayoutId id="2147484087" r:id="rId8"/>
    <p:sldLayoutId id="2147484088" r:id="rId9"/>
    <p:sldLayoutId id="2147484089" r:id="rId10"/>
    <p:sldLayoutId id="2147484090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812063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69307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2" r:id="rId1"/>
    <p:sldLayoutId id="2147484153" r:id="rId2"/>
    <p:sldLayoutId id="2147484154" r:id="rId3"/>
    <p:sldLayoutId id="2147484155" r:id="rId4"/>
    <p:sldLayoutId id="2147484156" r:id="rId5"/>
    <p:sldLayoutId id="2147484157" r:id="rId6"/>
    <p:sldLayoutId id="2147484158" r:id="rId7"/>
    <p:sldLayoutId id="2147484159" r:id="rId8"/>
    <p:sldLayoutId id="2147484160" r:id="rId9"/>
    <p:sldLayoutId id="2147484161" r:id="rId10"/>
    <p:sldLayoutId id="2147484162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61888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  <p:sldLayoutId id="2147484177" r:id="rId2"/>
    <p:sldLayoutId id="2147484178" r:id="rId3"/>
    <p:sldLayoutId id="2147484179" r:id="rId4"/>
    <p:sldLayoutId id="2147484180" r:id="rId5"/>
    <p:sldLayoutId id="2147484181" r:id="rId6"/>
    <p:sldLayoutId id="2147484182" r:id="rId7"/>
    <p:sldLayoutId id="2147484183" r:id="rId8"/>
    <p:sldLayoutId id="2147484184" r:id="rId9"/>
    <p:sldLayoutId id="2147484185" r:id="rId10"/>
    <p:sldLayoutId id="214748418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742290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8" r:id="rId1"/>
    <p:sldLayoutId id="2147484189" r:id="rId2"/>
    <p:sldLayoutId id="2147484190" r:id="rId3"/>
    <p:sldLayoutId id="2147484191" r:id="rId4"/>
    <p:sldLayoutId id="2147484192" r:id="rId5"/>
    <p:sldLayoutId id="2147484193" r:id="rId6"/>
    <p:sldLayoutId id="2147484194" r:id="rId7"/>
    <p:sldLayoutId id="2147484195" r:id="rId8"/>
    <p:sldLayoutId id="2147484196" r:id="rId9"/>
    <p:sldLayoutId id="2147484197" r:id="rId10"/>
    <p:sldLayoutId id="2147484198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1.jpeg"/><Relationship Id="rId4" Type="http://schemas.openxmlformats.org/officeDocument/2006/relationships/image" Target="../media/image1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0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0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0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95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8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8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-117967"/>
            <a:ext cx="8791574" cy="301621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9500" b="1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Zinde Eğitim Kurumu</a:t>
            </a:r>
            <a:endParaRPr lang="tr-TR" sz="9500" b="1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76273" y="3444339"/>
            <a:ext cx="8791575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Yetişkin Eğitimi ve İletişim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Oval 6"/>
          <p:cNvSpPr/>
          <p:nvPr/>
        </p:nvSpPr>
        <p:spPr>
          <a:xfrm>
            <a:off x="-1" y="6115050"/>
            <a:ext cx="714375" cy="742950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de-DE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sz="2000" b="1" dirty="0" smtClean="0"/>
              <a:t>25</a:t>
            </a:r>
            <a:endParaRPr lang="tr-TR" sz="20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4"/>
          <p:cNvSpPr>
            <a:spLocks noChangeArrowheads="1"/>
          </p:cNvSpPr>
          <p:nvPr/>
        </p:nvSpPr>
        <p:spPr bwMode="auto">
          <a:xfrm>
            <a:off x="172005" y="29645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Yetişkin </a:t>
            </a:r>
          </a:p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«Androgoji»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2" descr="D:\DOKTOR\1-ISTANBULUZMAN\1-EĞİTİM KURUMU\1. İstanbuluzman\2-RESİMLER\Meslekler\network_wr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1339" y="526163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ltıgen 4"/>
          <p:cNvSpPr/>
          <p:nvPr/>
        </p:nvSpPr>
        <p:spPr>
          <a:xfrm>
            <a:off x="828675" y="3101531"/>
            <a:ext cx="1466850" cy="1409700"/>
          </a:xfrm>
          <a:prstGeom prst="hexagon">
            <a:avLst/>
          </a:prstGeom>
          <a:solidFill>
            <a:schemeClr val="accent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dirty="0" smtClean="0">
                <a:solidFill>
                  <a:srgbClr val="FFFFFF"/>
                </a:solidFill>
              </a:rPr>
              <a:t>2</a:t>
            </a:r>
            <a:endParaRPr lang="tr-TR" sz="9600" dirty="0">
              <a:solidFill>
                <a:srgbClr val="FFFFFF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4498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YETİŞKİN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4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«Kendi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yaşamını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yöneten,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sorumluluğunu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üstüne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alan, kendi kararlarını vermeye kendini hazır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hisseden, fiziksel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ve psikolojik gelişimini tamamlamış,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uygun ve doğru davranabilen, olgunluğa </a:t>
            </a:r>
            <a:r>
              <a:rPr lang="tr-TR" sz="2400" b="1" i="1" dirty="0">
                <a:latin typeface="Calibri" pitchFamily="34" charset="0"/>
                <a:cs typeface="Calibri" pitchFamily="34" charset="0"/>
              </a:rPr>
              <a:t>ulaşmış </a:t>
            </a:r>
            <a:r>
              <a:rPr lang="tr-TR" sz="2400" b="1" i="1" dirty="0" smtClean="0">
                <a:latin typeface="Calibri" pitchFamily="34" charset="0"/>
                <a:cs typeface="Calibri" pitchFamily="34" charset="0"/>
              </a:rPr>
              <a:t>kişidir.»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 EĞİTİMİ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7108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ihtiyaçları doğrultusunda (eksikliğini giderici ve geliştirici bilgiyi)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öğrenirler,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öğrenmeye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hazır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olduklarında öğrenirler,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Yetişkinlerin kişisel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kaygıları vardır güvenli bir ortama gereksinim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duyarlar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(Başarısızlıktan, anlaşamamaktan, becerileri uygulayamamaktan korkarlar),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hemen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yada kısa sürede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uygulayabilecekleri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 ve becerileri öğrenmek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isterler,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zgün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özel bir birey olarak görülmek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(Herkesten farklı bilgi, görgü ve deneyime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sahiptirler. Saygı ve etkinliklere katılmayı beklerler)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zgüvenlerini koruma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 isterler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(başarılarının takdir edilmesini beklerler)</a:t>
            </a:r>
            <a:r>
              <a:rPr lang="nn-NO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nn-NO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5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2938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öğrenme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sürecine etkin bir şekilde katılmak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(Program ve etkinlikler hakkında bilgi verilmeli, geri bildirimde bulunulmalı),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kendi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tecrübesini açıklamak ve tartışmak isterler,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9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Yetişkinlerin kendileri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eğitmenleri için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beklenti düzeyleri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yüksektir,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10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olumlu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geri bildirim (+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feedback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verilmesini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beklerler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(Konuya ait geri bildirim yapılmalı, olumlular söylenmeli, evet-doğru-çok iyi-iyi soru…),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rup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etkileşiminden hoşlanırlar,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i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çeriğin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belirlenmesinde yer almak isterler,</a:t>
            </a:r>
          </a:p>
        </p:txBody>
      </p:sp>
      <p:grpSp>
        <p:nvGrpSpPr>
          <p:cNvPr id="18" name="Grup 17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08848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çeşitlilik (farklı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yöntemleri uygulanmasını) isterler,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Yetişkinlerin sertifika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ödüller almaları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öğrenme cesaretini arttırır,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Yetişkinlerin zamanları değerlidir, verimli kullanmak gerekir,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 konularıyla ilgiliyse motive olurlar,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ğitimin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 konularıyla bağlantılı olmasını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sv-SE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pratik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düşünür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(Pratik ve güncel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konular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verilmesini ister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nn-NO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8458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28739" name="Rectangle 67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19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sonuçlarını bilmek-değerlendirmek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isterler,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20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öğrendiklerini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hemen uygulamaya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koymazlar,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Yetişkinlerin sorumluluk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benlik duyguları gelişmiştir,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Yetişkinlerin herkesten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farklı bilgi, görgü ve deneyime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vardır,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beceri,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alışkanlık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hareketlerini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geliştirecek,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problemlerini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başına çözebilecek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yöntemleri </a:t>
            </a: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kazanmak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ister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sv-SE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YETİŞKİNİN ÖZELLİKLERİ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Yetişkinler eğitmen ile aralarındaki ilişkinin arkadaş-meslektaş ilişkisi olmasını ister,</a:t>
            </a:r>
            <a:endParaRPr lang="nn-NO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2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3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4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5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4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6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40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4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9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Özelliklerdendir-değildir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46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049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287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287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4"/>
          <p:cNvSpPr>
            <a:spLocks noChangeArrowheads="1"/>
          </p:cNvSpPr>
          <p:nvPr/>
        </p:nvSpPr>
        <p:spPr bwMode="auto">
          <a:xfrm>
            <a:off x="4029075" y="2828925"/>
            <a:ext cx="4992100" cy="200977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İşyerinde Eğitim</a:t>
            </a:r>
          </a:p>
          <a:p>
            <a:pPr marL="36000" algn="ctr"/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4" name="Picture 2" descr="C:\Users\Ahmet Yiğitap\Pictures\Ev-Konut-Fabrika\industry (4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1" y="1629918"/>
            <a:ext cx="3133725" cy="313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9638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Eğitim Programının Tasarımı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gerekliliklerinin (ihtiyacının)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amacının ve içeriğinin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tespit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belirlenmesi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metodunun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(yönteminin)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seçilmesi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gerçekleşmesi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(yapılması)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OLUŞTURMAK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" name="Grup 16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19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1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2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8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3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29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1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2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0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0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Tasarım Sıralaması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5" name="Akış Çizelgesi: Belge 34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4325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YAPILACAK ÇALIŞMALAR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 yada kimler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verecek?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Kimlere eğitim verilecek?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eğitimler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Nerede eğitim verilecek?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 zaman eğitim verilecek?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Nasıl eğitim verilecek? </a:t>
            </a:r>
          </a:p>
          <a:p>
            <a:pPr marL="817200" lvl="1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nasıl değerlendirilecek?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 SAĞLIK EĞİTİMİ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0049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4"/>
          <p:cNvSpPr>
            <a:spLocks noChangeArrowheads="1"/>
          </p:cNvSpPr>
          <p:nvPr/>
        </p:nvSpPr>
        <p:spPr bwMode="auto">
          <a:xfrm>
            <a:off x="2971797" y="2107313"/>
            <a:ext cx="613508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İnteraktif Eğitim </a:t>
            </a:r>
          </a:p>
        </p:txBody>
      </p:sp>
      <p:pic>
        <p:nvPicPr>
          <p:cNvPr id="8195" name="Picture 3" descr="C:\Users\Ahmet Yiğitap\Pictures\Gemetrik Şekiller\Whack_Fooba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42656"/>
            <a:ext cx="3251200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8987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spect="1" noChangeArrowheads="1" noTextEdit="1"/>
          </p:cNvSpPr>
          <p:nvPr/>
        </p:nvSpPr>
        <p:spPr bwMode="gray">
          <a:xfrm flipH="1">
            <a:off x="6030913" y="2271713"/>
            <a:ext cx="909637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400424" y="1190505"/>
            <a:ext cx="2506532" cy="1452441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 Eğitimi </a:t>
            </a:r>
          </a:p>
          <a:p>
            <a:pPr algn="ctr"/>
            <a:r>
              <a:rPr lang="tr-TR" altLang="zh-CN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İletişim</a:t>
            </a:r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YETİŞKİN EĞİTİMİ VE İLETİŞİM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746146" y="3205283"/>
            <a:ext cx="2530453" cy="1452441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1-) Eğitim</a:t>
            </a:r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3478080" y="3205283"/>
            <a:ext cx="2530453" cy="1452441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2-) Yetişkin</a:t>
            </a:r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AutoShape 5"/>
          <p:cNvSpPr>
            <a:spLocks noChangeArrowheads="1"/>
          </p:cNvSpPr>
          <p:nvPr/>
        </p:nvSpPr>
        <p:spPr bwMode="auto">
          <a:xfrm>
            <a:off x="6203971" y="3205283"/>
            <a:ext cx="2530453" cy="1452441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tr-TR" sz="2800" b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3-) İletişim</a:t>
            </a:r>
            <a:endParaRPr lang="tr-TR" sz="28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 eaLnBrk="0" hangingPunct="0"/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Freeform 7"/>
          <p:cNvSpPr>
            <a:spLocks/>
          </p:cNvSpPr>
          <p:nvPr/>
        </p:nvSpPr>
        <p:spPr bwMode="gray">
          <a:xfrm rot="16393577">
            <a:off x="6612441" y="1595020"/>
            <a:ext cx="850793" cy="2172710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4" name="Freeform 9"/>
          <p:cNvSpPr>
            <a:spLocks/>
          </p:cNvSpPr>
          <p:nvPr/>
        </p:nvSpPr>
        <p:spPr bwMode="gray">
          <a:xfrm rot="5400000" flipH="1">
            <a:off x="1870072" y="1613815"/>
            <a:ext cx="903287" cy="2071683"/>
          </a:xfrm>
          <a:custGeom>
            <a:avLst/>
            <a:gdLst/>
            <a:ahLst/>
            <a:cxnLst>
              <a:cxn ang="0">
                <a:pos x="580" y="0"/>
              </a:cxn>
              <a:cxn ang="0">
                <a:pos x="578" y="90"/>
              </a:cxn>
              <a:cxn ang="0">
                <a:pos x="568" y="174"/>
              </a:cxn>
              <a:cxn ang="0">
                <a:pos x="552" y="252"/>
              </a:cxn>
              <a:cxn ang="0">
                <a:pos x="526" y="324"/>
              </a:cxn>
              <a:cxn ang="0">
                <a:pos x="494" y="390"/>
              </a:cxn>
              <a:cxn ang="0">
                <a:pos x="452" y="450"/>
              </a:cxn>
              <a:cxn ang="0">
                <a:pos x="402" y="508"/>
              </a:cxn>
              <a:cxn ang="0">
                <a:pos x="342" y="560"/>
              </a:cxn>
              <a:cxn ang="0">
                <a:pos x="270" y="610"/>
              </a:cxn>
              <a:cxn ang="0">
                <a:pos x="188" y="656"/>
              </a:cxn>
              <a:cxn ang="0">
                <a:pos x="188" y="798"/>
              </a:cxn>
              <a:cxn ang="0">
                <a:pos x="0" y="514"/>
              </a:cxn>
              <a:cxn ang="0">
                <a:pos x="188" y="230"/>
              </a:cxn>
              <a:cxn ang="0">
                <a:pos x="188" y="372"/>
              </a:cxn>
              <a:cxn ang="0">
                <a:pos x="224" y="368"/>
              </a:cxn>
              <a:cxn ang="0">
                <a:pos x="264" y="356"/>
              </a:cxn>
              <a:cxn ang="0">
                <a:pos x="306" y="336"/>
              </a:cxn>
              <a:cxn ang="0">
                <a:pos x="348" y="310"/>
              </a:cxn>
              <a:cxn ang="0">
                <a:pos x="392" y="280"/>
              </a:cxn>
              <a:cxn ang="0">
                <a:pos x="432" y="246"/>
              </a:cxn>
              <a:cxn ang="0">
                <a:pos x="472" y="208"/>
              </a:cxn>
              <a:cxn ang="0">
                <a:pos x="506" y="166"/>
              </a:cxn>
              <a:cxn ang="0">
                <a:pos x="536" y="124"/>
              </a:cxn>
              <a:cxn ang="0">
                <a:pos x="558" y="82"/>
              </a:cxn>
              <a:cxn ang="0">
                <a:pos x="574" y="40"/>
              </a:cxn>
              <a:cxn ang="0">
                <a:pos x="578" y="0"/>
              </a:cxn>
              <a:cxn ang="0">
                <a:pos x="580" y="0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5" name="Aşağı Ok 14"/>
          <p:cNvSpPr/>
          <p:nvPr/>
        </p:nvSpPr>
        <p:spPr>
          <a:xfrm>
            <a:off x="4201981" y="2681374"/>
            <a:ext cx="876300" cy="485863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1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2087572" y="5338883"/>
            <a:ext cx="2530453" cy="623767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tr-TR" sz="28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zh-CN" altLang="zh-CN" sz="28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şağı Ok 17"/>
          <p:cNvSpPr/>
          <p:nvPr/>
        </p:nvSpPr>
        <p:spPr>
          <a:xfrm>
            <a:off x="2919407" y="4815050"/>
            <a:ext cx="876300" cy="485863"/>
          </a:xfrm>
          <a:prstGeom prst="downArrow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tint val="31765"/>
                  <a:invGamma/>
                </a:schemeClr>
              </a:gs>
            </a:gsLst>
            <a:lin ang="0" scaled="1"/>
          </a:gra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9924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Hiçbirimiz hepimiz kadar akıllı değiliz…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«Öğrencinin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aktif katılımını sağlayan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eğiticinin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kolaylaştırıcı,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destekleyici, rehberlik eden, öğrenci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merkezli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yaklaşım interaktif yaklaşımdır.»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ve eğiticinin karşılıklı etkileşimlerinin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sağlanması, öğrenilenlerin kalıcı olmasını sağlar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OLUŞTURMAK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24286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İNTERAKTİF EĞİTİM PROGRAMI AŞAMALARI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Eğitici (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Moderatör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Araçları,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Teknikleri,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PROGRAMI HAZIRLAMAK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6490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MODERATÖR </a:t>
            </a:r>
            <a:r>
              <a:rPr lang="tr-TR" sz="1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«Başkan, Toplantı Başkanı, Forum Yöneticisi, Rehber»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Moderatör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öğreten (eğitici) değil, öğrenme sürecini kolaylaştıran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rehberlik eden kişidir.»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ve dengeli bir kişilik,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kültür,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Açık fikirlilik ve kendine güven,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ve toplumsal ideallere bağlılık,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 konusu ve eğitim konusunda bilgi ve beceri,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Yetişkin psikolojisi konusunda bilgi,</a:t>
            </a: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Liderlik vasfı,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EĞİTİCİNİN ÖZELLİKLERİ</a:t>
            </a:r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" y="4429124"/>
            <a:ext cx="1870311" cy="2428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648" y="5365751"/>
            <a:ext cx="1590069" cy="15425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0159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 ARAÇLARI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55"/>
          <p:cNvSpPr>
            <a:spLocks noChangeArrowheads="1"/>
          </p:cNvSpPr>
          <p:nvPr/>
        </p:nvSpPr>
        <p:spPr bwMode="gray">
          <a:xfrm>
            <a:off x="54036" y="1222756"/>
            <a:ext cx="2878219" cy="5657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GÖRSEL ARAÇLAR</a:t>
            </a:r>
            <a:endParaRPr lang="tr-TR" sz="20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"/>
          <p:cNvSpPr>
            <a:spLocks noChangeArrowheads="1"/>
          </p:cNvSpPr>
          <p:nvPr/>
        </p:nvSpPr>
        <p:spPr bwMode="gray">
          <a:xfrm>
            <a:off x="56515" y="1788516"/>
            <a:ext cx="2878219" cy="343829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Kitap, Dergi, Broşür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Yazı Tahtaları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Resimler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Gerçek Eşyalar, Modeller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Projektörler</a:t>
            </a:r>
          </a:p>
        </p:txBody>
      </p:sp>
      <p:sp>
        <p:nvSpPr>
          <p:cNvPr id="21" name="Rectangle 55"/>
          <p:cNvSpPr>
            <a:spLocks noChangeArrowheads="1"/>
          </p:cNvSpPr>
          <p:nvPr/>
        </p:nvSpPr>
        <p:spPr bwMode="gray">
          <a:xfrm>
            <a:off x="3122330" y="1222756"/>
            <a:ext cx="2878219" cy="5657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İŞİTSEL ARAÇLAR</a:t>
            </a:r>
            <a:endParaRPr lang="tr-TR" sz="20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gray">
          <a:xfrm>
            <a:off x="3124809" y="1788516"/>
            <a:ext cx="2878219" cy="343829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Radyo,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Teyp,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Pikap,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Bantları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6176952" y="1222756"/>
            <a:ext cx="2878219" cy="565762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000" b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GÖRSEL-İŞİTSEL ARAÇLAR</a:t>
            </a:r>
            <a:endParaRPr lang="tr-TR" sz="2000" b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Rectangle 5"/>
          <p:cNvSpPr>
            <a:spLocks noChangeArrowheads="1"/>
          </p:cNvSpPr>
          <p:nvPr/>
        </p:nvSpPr>
        <p:spPr bwMode="gray">
          <a:xfrm>
            <a:off x="6179431" y="1788516"/>
            <a:ext cx="2878219" cy="3438292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Film,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Televizyon,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Video,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DVD, </a:t>
            </a:r>
          </a:p>
          <a:p>
            <a:pPr marL="252000" indent="-2160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Akıllı Tahtalar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gray">
          <a:xfrm>
            <a:off x="133079" y="5417308"/>
            <a:ext cx="8888096" cy="959613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Görsel İşitsel Araçların Avantajları; </a:t>
            </a:r>
          </a:p>
          <a:p>
            <a:pPr marL="1080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Öğrenmeyi somutlaştırır, Öğrencinin düşünmesi artar, Dil daha çok kullanılır.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95273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TEKNİKLERİ</a:t>
            </a:r>
            <a:endParaRPr lang="en-GB" sz="3200" b="1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11 Metin kutusu"/>
          <p:cNvSpPr txBox="1"/>
          <p:nvPr/>
        </p:nvSpPr>
        <p:spPr>
          <a:xfrm>
            <a:off x="3248949" y="2062110"/>
            <a:ext cx="1131626" cy="183897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tr-TR" sz="45000" b="1" spc="200" dirty="0" smtClean="0">
                <a:ln w="29210">
                  <a:solidFill>
                    <a:srgbClr val="FFFFFF">
                      <a:tint val="10000"/>
                    </a:srgbClr>
                  </a:solidFill>
                </a:ln>
                <a:solidFill>
                  <a:srgbClr val="9DC2EB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GungsuhChe" pitchFamily="49" charset="-127"/>
                <a:ea typeface="GungsuhChe" pitchFamily="49" charset="-127"/>
              </a:rPr>
              <a:t>?</a:t>
            </a:r>
            <a:endParaRPr lang="tr-TR" sz="45000" b="1" spc="200" dirty="0">
              <a:ln w="29210">
                <a:solidFill>
                  <a:srgbClr val="FFFFFF">
                    <a:tint val="10000"/>
                  </a:srgbClr>
                </a:solidFill>
              </a:ln>
              <a:solidFill>
                <a:srgbClr val="9DC2EB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GungsuhChe" pitchFamily="49" charset="-127"/>
              <a:ea typeface="GungsuhChe" pitchFamily="49" charset="-127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gray">
          <a:xfrm>
            <a:off x="4625246" y="1447600"/>
            <a:ext cx="4395929" cy="2219526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Bireyselleştirilmiş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öğretim 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Programlı öğretim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Bilgisayar destekli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öğretim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Anlatım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gray">
          <a:xfrm>
            <a:off x="199897" y="1819275"/>
            <a:ext cx="4302079" cy="4276725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16000" tIns="288000" rIns="36000" bIns="72000"/>
          <a:lstStyle/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Sunum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Drama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Rol Yapma-Rol Play (Canlandırma)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 Tartışmaları (İkili Tartışmalar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Soru-Cevap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(Soru-Yanıt)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Beyin fırtınası (Brain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Storming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Gösteri (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Demonstration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Benzetim (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Simulation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Eğitsel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Oyunlar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Örnek Olay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İncelemeleri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Video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Gösterimleri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……………………vb.</a:t>
            </a:r>
          </a:p>
          <a:p>
            <a:pPr marL="190500" indent="-190500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gray">
          <a:xfrm>
            <a:off x="4614613" y="1087237"/>
            <a:ext cx="4311669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Alan 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Rectangle 7"/>
          <p:cNvSpPr>
            <a:spLocks noChangeArrowheads="1"/>
          </p:cNvSpPr>
          <p:nvPr/>
        </p:nvSpPr>
        <p:spPr bwMode="gray">
          <a:xfrm>
            <a:off x="199898" y="1087237"/>
            <a:ext cx="4219618" cy="360363"/>
          </a:xfrm>
          <a:prstGeom prst="rect">
            <a:avLst/>
          </a:prstGeom>
          <a:solidFill>
            <a:schemeClr val="hlink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Veren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gray">
          <a:xfrm>
            <a:off x="4625246" y="973139"/>
            <a:ext cx="4395929" cy="846136"/>
          </a:xfrm>
          <a:prstGeom prst="rect">
            <a:avLst/>
          </a:prstGeom>
          <a:solidFill>
            <a:schemeClr val="accent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 Bireysel Öğretim Teknikleri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gray">
          <a:xfrm>
            <a:off x="199897" y="982664"/>
            <a:ext cx="4302079" cy="846136"/>
          </a:xfrm>
          <a:prstGeom prst="rect">
            <a:avLst/>
          </a:prstGeom>
          <a:solidFill>
            <a:schemeClr val="tx2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İnteraktif-Grup-</a:t>
            </a:r>
            <a:r>
              <a:rPr lang="tr-TR" sz="2400" b="1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Yüzyüze</a:t>
            </a: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-Katılımcı </a:t>
            </a:r>
          </a:p>
          <a:p>
            <a:pPr algn="ctr" defTabSz="801688" eaLnBrk="0" hangingPunct="0">
              <a:defRPr/>
            </a:pPr>
            <a:r>
              <a:rPr lang="tr-TR" sz="24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Arial" pitchFamily="34" charset="0"/>
              </a:rPr>
              <a:t>Eğitim Teknikleri</a:t>
            </a:r>
            <a:endParaRPr lang="en-GB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Arial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1174772" y="6162291"/>
            <a:ext cx="6162416" cy="663371"/>
            <a:chOff x="2644311" y="5451679"/>
            <a:chExt cx="6162416" cy="663371"/>
          </a:xfrm>
        </p:grpSpPr>
        <p:grpSp>
          <p:nvGrpSpPr>
            <p:cNvPr id="21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3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2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İnteraktif eğitim yöntemleri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7" name="Metin kutusu 36"/>
          <p:cNvSpPr txBox="1"/>
          <p:nvPr/>
        </p:nvSpPr>
        <p:spPr>
          <a:xfrm>
            <a:off x="4600607" y="5294977"/>
            <a:ext cx="4445206" cy="830997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</a:t>
            </a:r>
            <a:r>
              <a:rPr lang="tr-TR" sz="24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</a:t>
            </a:r>
            <a:r>
              <a:rPr lang="tr-TR" sz="24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interaktif eğitim yöntemi; </a:t>
            </a:r>
            <a:r>
              <a:rPr lang="tr-TR" sz="24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eğitimin amacına uygun olanıdır.</a:t>
            </a:r>
          </a:p>
        </p:txBody>
      </p:sp>
      <p:sp>
        <p:nvSpPr>
          <p:cNvPr id="38" name="Akış Çizelgesi: Belge 3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2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37673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EĞİTİMDE ALICILIK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300037" y="1400174"/>
            <a:ext cx="8520113" cy="4213817"/>
            <a:chOff x="300037" y="1400174"/>
            <a:chExt cx="8520113" cy="4213817"/>
          </a:xfrm>
        </p:grpSpPr>
        <p:graphicFrame>
          <p:nvGraphicFramePr>
            <p:cNvPr id="20" name="Group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2059848"/>
                </p:ext>
              </p:extLst>
            </p:nvPr>
          </p:nvGraphicFramePr>
          <p:xfrm>
            <a:off x="300037" y="1400174"/>
            <a:ext cx="8520113" cy="4213817"/>
          </p:xfrm>
          <a:graphic>
            <a:graphicData uri="http://schemas.openxmlformats.org/drawingml/2006/table">
              <a:tbl>
                <a:tblPr>
                  <a:tableStyleId>{616DA210-FB5B-4158-B5E0-FEB733F419BA}</a:tableStyleId>
                </a:tblPr>
                <a:tblGrid>
                  <a:gridCol w="6983265"/>
                  <a:gridCol w="1536848"/>
                </a:tblGrid>
                <a:tr h="571404"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800" b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Eğitim Yöntemi</a:t>
                        </a:r>
                        <a:endPara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800" b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Alıcılık %</a:t>
                        </a:r>
                        <a:endPara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horzOverflow="overflow"/>
                  </a:tc>
                </a:tr>
                <a:tr h="74572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İşiterek (İ)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20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  <a:tr h="701318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Görerek (G)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30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  <a:tr h="703929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İşiterek + Görerek 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50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  <a:tr h="74572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İ+G+ İfade Ederek (İE)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70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  <a:tr h="74572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İ+G+İE+ Yaparak (Y)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horzOverflow="overflow"/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90</a:t>
                        </a:r>
                        <a:endParaRPr kumimoji="0" lang="tr-TR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endParaRPr>
                      </a:p>
                    </a:txBody>
                    <a:tcPr marL="90000" marR="90000" marT="46800" marB="46800" anchor="ctr" anchorCtr="1" horzOverflow="overflow"/>
                  </a:tc>
                </a:tr>
              </a:tbl>
            </a:graphicData>
          </a:graphic>
        </p:graphicFrame>
        <p:pic>
          <p:nvPicPr>
            <p:cNvPr id="7" name="Picture 10" descr="http://t0.gstatic.com/images?q=tbn:ANd9GcTBQVSVSuIJz8C8lFudKyZAd0WVCoS46iSOwycOPAkZnJLtSD5z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552" y="4153931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8" descr="http://www.varbak.com/galeri/g%C3%B6z-nb16576.jpg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552" y="2740968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4" descr="http://t2.gstatic.com/images?q=tbn:ANd9GcRHNGbJSRzzNk3-cdpai3B8Bfkt7mZrAEza6oT3LFCtMTxT5bD_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7552" y="2013365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4" descr="http://t2.gstatic.com/images?q=tbn:ANd9GcRHNGbJSRzzNk3-cdpai3B8Bfkt7mZrAEza6oT3LFCtMTxT5bD_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3653" y="3436900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8" descr="http://www.varbak.com/galeri/g%C3%B6z-nb16576.jpg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8185" y="3442133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" descr="http://t2.gstatic.com/images?q=tbn:ANd9GcRHNGbJSRzzNk3-cdpai3B8Bfkt7mZrAEza6oT3LFCtMTxT5bD_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8488" y="4163098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8" descr="http://www.varbak.com/galeri/g%C3%B6z-nb16576.jpg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03020" y="4168331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10" descr="http://t0.gstatic.com/images?q=tbn:ANd9GcTBQVSVSuIJz8C8lFudKyZAd0WVCoS46iSOwycOPAkZnJLtSD5z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1171" y="4898119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4" descr="http://t2.gstatic.com/images?q=tbn:ANd9GcRHNGbJSRzzNk3-cdpai3B8Bfkt7mZrAEza6oT3LFCtMTxT5bD_"/>
            <p:cNvPicPr preferRelativeResize="0"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22107" y="4907286"/>
              <a:ext cx="702000" cy="6624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8" descr="http://www.varbak.com/galeri/g%C3%B6z-nb16576.jpg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6639" y="4912519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14" descr="http://www.gutto.com.tr/images/avuc.png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48802" y="4909255"/>
              <a:ext cx="702000" cy="648000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7518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249238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EĞİTİMDE KALICILIK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11258" y="811180"/>
            <a:ext cx="8222456" cy="5644809"/>
            <a:chOff x="321469" y="1239805"/>
            <a:chExt cx="8222456" cy="5644809"/>
          </a:xfrm>
        </p:grpSpPr>
        <p:graphicFrame>
          <p:nvGraphicFramePr>
            <p:cNvPr id="20" name="Group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647530612"/>
                </p:ext>
              </p:extLst>
            </p:nvPr>
          </p:nvGraphicFramePr>
          <p:xfrm>
            <a:off x="321469" y="1239805"/>
            <a:ext cx="8222456" cy="5644809"/>
          </p:xfrm>
          <a:graphic>
            <a:graphicData uri="http://schemas.openxmlformats.org/drawingml/2006/table">
              <a:tbl>
                <a:tblPr/>
                <a:tblGrid>
                  <a:gridCol w="6755606"/>
                  <a:gridCol w="1466850"/>
                </a:tblGrid>
                <a:tr h="671192"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Eğitim Yöntemi – Hatırlama Oranları</a:t>
                        </a:r>
                      </a:p>
                    </a:txBody>
                    <a:tcPr anchor="ctr" anchorCtr="1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Hatırlama</a:t>
                        </a:r>
                      </a:p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16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(3 Gün Sonra)</a:t>
                        </a:r>
                      </a:p>
                    </a:txBody>
                    <a:tcPr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725217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Okuma 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10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682033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Duyma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20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684575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Görme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30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702906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Söyleme 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40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702906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Görme + Duyma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50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69868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Görme-Duyma-Söyleme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80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  <a:tr h="698682">
                  <a:tc>
                    <a:txBody>
                      <a:bodyPr/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0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Görme-Duyma-Söyleme-Yapma</a:t>
                        </a:r>
                      </a:p>
                    </a:txBody>
                    <a:tcPr marL="90000" marR="90000" marT="46800" marB="46800" anchor="ctr" horzOverflow="overflow">
                      <a:lnL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  <a:tc>
                    <a:txBody>
                      <a:bodyPr/>
                      <a:lstStyle/>
                      <a:p>
                        <a:pPr marL="0" marR="0" lvl="0" indent="0" algn="ctr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20000"/>
                          </a:spcBef>
                          <a:spcAft>
                            <a:spcPct val="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tr-TR" sz="2400" b="0" i="1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Calibri" pitchFamily="34" charset="0"/>
                            <a:cs typeface="Calibri" pitchFamily="34" charset="0"/>
                          </a:rPr>
                          <a:t>90</a:t>
                        </a:r>
                      </a:p>
                    </a:txBody>
                    <a:tcPr marL="90000" marR="90000" marT="46800" marB="46800" anchor="ctr" anchorCtr="1" horzOverflow="overflow">
                      <a:lnL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L>
                      <a:lnR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R>
                      <a:lnT w="12700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T>
                      <a:lnB w="28575" cap="flat" cmpd="sng" algn="ctr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:lnB>
                      <a:lnTlToBr>
                        <a:noFill/>
                      </a:lnTlToBr>
                      <a:lnBlToTr>
                        <a:noFill/>
                      </a:lnBlToTr>
                      <a:noFill/>
                    </a:tcPr>
                  </a:tc>
                </a:tr>
              </a:tbl>
            </a:graphicData>
          </a:graphic>
        </p:graphicFrame>
        <p:grpSp>
          <p:nvGrpSpPr>
            <p:cNvPr id="2" name="Grup 1"/>
            <p:cNvGrpSpPr/>
            <p:nvPr/>
          </p:nvGrpSpPr>
          <p:grpSpPr>
            <a:xfrm>
              <a:off x="4214959" y="2014441"/>
              <a:ext cx="2867697" cy="4854760"/>
              <a:chOff x="4214959" y="1929377"/>
              <a:chExt cx="2867697" cy="4854760"/>
            </a:xfrm>
          </p:grpSpPr>
          <p:pic>
            <p:nvPicPr>
              <p:cNvPr id="6" name="Picture 4" descr="http://t2.gstatic.com/images?q=tbn:ANd9GcRHNGbJSRzzNk3-cdpai3B8Bfkt7mZrAEza6oT3LFCtMTxT5bD_"/>
              <p:cNvPicPr preferRelativeResize="0"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62721" y="2657527"/>
                <a:ext cx="684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" name="Picture 8" descr="http://www.varbak.com/galeri/g%C3%B6z-nb16576.jpg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56066" y="3334814"/>
                <a:ext cx="702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" name="Picture 10" descr="http://t0.gstatic.com/images?q=tbn:ANd9GcTBQVSVSuIJz8C8lFudKyZAd0WVCoS46iSOwycOPAkZnJLtSD5z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61141" y="5427438"/>
                <a:ext cx="702000" cy="66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14" descr="http://www.gutto.com.tr/images/avuc.png"/>
              <p:cNvPicPr>
                <a:picLocks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80656" y="6132370"/>
                <a:ext cx="702000" cy="648000"/>
              </a:xfrm>
              <a:prstGeom prst="rect">
                <a:avLst/>
              </a:prstGeom>
              <a:noFill/>
              <a:ln w="9525">
                <a:solidFill>
                  <a:schemeClr val="bg1">
                    <a:lumMod val="95000"/>
                  </a:scheme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" name="Picture 2" descr="http://t0.gstatic.com/images?q=tbn:ANd9GcQNk8DVpYDSnrF1ptjZkO4lM4LDEDqOtxP4y2bPtjZUZdLoKl5-hA"/>
              <p:cNvPicPr preferRelativeResize="0">
                <a:picLocks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71774" y="1929377"/>
                <a:ext cx="684000" cy="684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" name="Picture 8" descr="http://www.varbak.com/galeri/g%C3%B6z-nb16576.jpg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41491" y="5427438"/>
                <a:ext cx="702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4" name="Picture 4" descr="http://t2.gstatic.com/images?q=tbn:ANd9GcRHNGbJSRzzNk3-cdpai3B8Bfkt7mZrAEza6oT3LFCtMTxT5bD_"/>
              <p:cNvPicPr preferRelativeResize="0"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54124" y="5427438"/>
                <a:ext cx="684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10" descr="http://t0.gstatic.com/images?q=tbn:ANd9GcTBQVSVSuIJz8C8lFudKyZAd0WVCoS46iSOwycOPAkZnJLtSD5z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34609" y="6121737"/>
                <a:ext cx="702000" cy="66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7" name="Picture 8" descr="http://www.varbak.com/galeri/g%C3%B6z-nb16576.jpg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14959" y="6121737"/>
                <a:ext cx="702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8" name="Picture 4" descr="http://t2.gstatic.com/images?q=tbn:ANd9GcRHNGbJSRzzNk3-cdpai3B8Bfkt7mZrAEza6oT3LFCtMTxT5bD_"/>
              <p:cNvPicPr preferRelativeResize="0"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7592" y="6121737"/>
                <a:ext cx="684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9" name="Picture 10" descr="http://t0.gstatic.com/images?q=tbn:ANd9GcTBQVSVSuIJz8C8lFudKyZAd0WVCoS46iSOwycOPAkZnJLtSD5z"/>
              <p:cNvPicPr>
                <a:picLocks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49544" y="4018591"/>
                <a:ext cx="702000" cy="66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" name="Picture 8" descr="http://www.varbak.com/galeri/g%C3%B6z-nb16576.jpg"/>
              <p:cNvPicPr>
                <a:picLocks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46739" y="4726293"/>
                <a:ext cx="702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1" name="Picture 4" descr="http://t2.gstatic.com/images?q=tbn:ANd9GcRHNGbJSRzzNk3-cdpai3B8Bfkt7mZrAEza6oT3LFCtMTxT5bD_"/>
              <p:cNvPicPr preferRelativeResize="0">
                <a:picLocks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59372" y="4726293"/>
                <a:ext cx="684000" cy="648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Aşağı Ok 7"/>
          <p:cNvSpPr/>
          <p:nvPr/>
        </p:nvSpPr>
        <p:spPr>
          <a:xfrm>
            <a:off x="8410575" y="1533525"/>
            <a:ext cx="637891" cy="4591050"/>
          </a:xfrm>
          <a:prstGeom prst="downArrow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2" name="Metin kutusu 31"/>
          <p:cNvSpPr txBox="1"/>
          <p:nvPr/>
        </p:nvSpPr>
        <p:spPr>
          <a:xfrm rot="20661823">
            <a:off x="1590783" y="2260451"/>
            <a:ext cx="42424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tr-TR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«Ne kadar fazla duyu organına hitap edilirse, alıcılık ve kalıcılık açısından o kadar başarılı olunur!!!»</a:t>
            </a:r>
            <a:endParaRPr lang="tr-TR" sz="20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3" name="Akış Çizelgesi: Belge 32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3890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217326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</a:p>
          <a:p>
            <a:pPr algn="ctr"/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«ÇALIŞANLARIN İSG EĞİTİMLERİNİN </a:t>
            </a: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USUL VE ESASLARI HAKKINDA YÖNETMELİK »</a:t>
            </a:r>
            <a:endParaRPr lang="tr-TR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</a:t>
            </a:r>
            <a:r>
              <a:rPr lang="es-ES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07/04/2004 </a:t>
            </a:r>
            <a:r>
              <a:rPr lang="tr-TR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</a:t>
            </a:r>
            <a:r>
              <a:rPr lang="es-ES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arih </a:t>
            </a:r>
            <a:r>
              <a:rPr lang="es-ES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 25426 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</a:t>
            </a:r>
            <a:r>
              <a:rPr lang="es-ES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ayılı</a:t>
            </a: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R.G.»</a:t>
            </a:r>
            <a:endParaRPr lang="tr-TR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tr-TR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2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362949" y="6376921"/>
            <a:ext cx="658225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94531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İŞYERİ EĞİTİMLERİNİN AMACI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32000" lvl="1" indent="-324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şyerlerinde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ve güvenli bir ortamı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etmek</a:t>
            </a:r>
          </a:p>
          <a:p>
            <a:pPr marL="432000" lvl="1" indent="-324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kazalarını ve meslek hastalıklarını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azaltmak </a:t>
            </a:r>
          </a:p>
          <a:p>
            <a:pPr marL="432000" lvl="1" indent="-324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yasal hak ve sorumlulukları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konusunda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bilgilendirmek</a:t>
            </a:r>
          </a:p>
          <a:p>
            <a:pPr marL="432000" lvl="1" indent="-324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bu risklere karşı alınması gerekli tedbirleri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öğretmek</a:t>
            </a:r>
          </a:p>
          <a:p>
            <a:pPr marL="432000" lvl="1" indent="-324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bilinci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oluşturarak uygun davranış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kazandırmak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Eğitimin Amaçları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Akış Çizelgesi: Belge 3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1996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 SORUMLULUKLARI – 1  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Asıl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işveren-alt işveren ilişkisi kurulan işyerlerinde,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alt işverene ait çalışanların eğitimlerinden,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asıl işveren, alt işverenle birlikte sorumludur.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Geçici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ilişkisi kurulan işveren,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geçici iş ilişkisi ile çalışanlara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 eğitimi vermekle yükümlüdür.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İşverenler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 sözleşmesinin türüne bakılmaksızın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gerekli eğitimi vermekle yükümlüdür.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Asıl-alt, geçici, tüm çalışan… (2)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Akış Çizelgesi: Belge 3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3649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667125"/>
            <a:ext cx="8782476" cy="22193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Eğitim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C:\Users\ahmet\Desktop\Kurum tanıtımı\Resim\graduate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5" y="276225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ltıgen 5"/>
          <p:cNvSpPr/>
          <p:nvPr/>
        </p:nvSpPr>
        <p:spPr>
          <a:xfrm>
            <a:off x="914400" y="3901631"/>
            <a:ext cx="1466850" cy="1409700"/>
          </a:xfrm>
          <a:prstGeom prst="hexagon">
            <a:avLst/>
          </a:prstGeom>
          <a:solidFill>
            <a:schemeClr val="accent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dirty="0" smtClean="0">
                <a:solidFill>
                  <a:srgbClr val="FFFFFF"/>
                </a:solidFill>
              </a:rPr>
              <a:t>1</a:t>
            </a:r>
            <a:endParaRPr lang="tr-TR" sz="9600" dirty="0">
              <a:solidFill>
                <a:srgbClr val="FFFFFF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750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 SORUMLULUKLARI – 2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sağlıklı ve güvenli bir çalışma ortamının tesisi için işyerinde düzenlenecek olan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eğitimlerine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katılmak ve bu konudaki talimat ve prosedürlere uymakla yükümlüdürler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Verilen eğitimler,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herhangi bir mali yük getirmeyecek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şekilde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düzenlenir. 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ğitimlerde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geçen süre çalışma süresinden sayılır.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Talimatlara uymak, mali yük, çalışma süresinden sayılma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Akış Çizelgesi: Belge 3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6479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 SORUMLULUKLARI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3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5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İşyerindeki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gruplarının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«kadınların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gençlerin, çocukların, özürlü, eski hükümlü, terör mağduru ve göçmen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işçilerin»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önem verilir.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güvenlik ile ilgili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görevi bulunan çalışanlar ve temsilcileri özel olarak eğitilir.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güvenlik açısından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özel önlem alınmasını gerektiren alanlarda çalışanlara özel eğitim verilir.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 önem, özel görevlilere özel, / Özellikli işçiler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Akış Çizelgesi: Belge 3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0647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 SORUMLULUKLARI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4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5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Uzman kişi veya kuruluşlardan hizmet alınması durumunda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çalışanlara verilecek eğitimin,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Yönetmelikte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belirtilen hususları kapsayacak şekilde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uygulanmasından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işveren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sorumludur.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değişen ve yeni ortaya çıkan risklere uygun olarak yenilenir ve gerektiğinde periyodik olarak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tekrarlanır.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Periyodik olarak tekrarlanır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Akış Çizelgesi: Belge 3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171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 SORUMLULUKLARI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5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5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sonunda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ölçme ve değerlendirme yapılır.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Değerlendirme sonuçlarına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göre;</a:t>
            </a:r>
          </a:p>
          <a:p>
            <a:pPr marL="872100" lvl="2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olup olmadığı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belirlenerek, </a:t>
            </a:r>
          </a:p>
          <a:p>
            <a:pPr marL="872100" lvl="2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eğitime ihtiyaç duyulup duyulmadığına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karar verilir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Genel eğitim planına uygun olarak yıl içinde düzenlenecek eğitim faaliyetlerini gösterir bir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«Yıllık Eğitim Programı»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hazırlanır.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8263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İŞVEREN SORUMLULUKLARI –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6 </a:t>
            </a:r>
            <a:r>
              <a:rPr lang="tr-TR" sz="16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(Programın Belirlenmesi)</a:t>
            </a:r>
            <a:endParaRPr lang="tr-TR" sz="16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1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İşyerlerinde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düzenlenen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eğitimler belgelendirilir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(Katılım Belgesi)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belgeler çalışanların özlük dosyalarında saklanır.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sonrası düzenlenecek belgede, eğitime katılan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kişinin;</a:t>
            </a:r>
          </a:p>
          <a:p>
            <a:pPr marL="792000" lvl="2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Adı -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oyadı, </a:t>
            </a:r>
          </a:p>
          <a:p>
            <a:pPr marL="792000" lvl="2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Görevi - Unvanı</a:t>
            </a:r>
          </a:p>
          <a:p>
            <a:pPr marL="792000" lvl="2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Konusu - Süresi</a:t>
            </a:r>
          </a:p>
          <a:p>
            <a:pPr marL="792000" lvl="2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 Verenin Adı-Soyadı, Görev, Unvanı, İmzası</a:t>
            </a:r>
          </a:p>
          <a:p>
            <a:pPr marL="792000" lvl="2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Tarihi - Yeri …………………..alır.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6074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VERİLECEK (DÜZENLENECEK)  EĞİTİM PROĞRAMLARI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 </a:t>
            </a: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eğitim; </a:t>
            </a: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işe başlamalarında ve yeni şartlara kolaylıkla uyum sağlamaları için yeni bilgiler vermek üzere düzenlenen programlardır.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İlave </a:t>
            </a: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eğitim; </a:t>
            </a: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iş güvenliği ve mesleki bilgilerinin eksikliklerini gidermek ve meslekteki niteliklerini geliştirmek için ilave bilgiler vermek üzere düzenlenen programlardır</a:t>
            </a:r>
            <a:r>
              <a:rPr lang="tr-TR" sz="19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İleri eğitim; </a:t>
            </a: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iş güvenliği ve mesleki düzeylerini yükseltmek ve meslekte eskimişliği gidermek için düzenlenen programlardır.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Verilecek eğitim programları?  / Tanımları (İlave Eğitim; Yeni eğitim tanımı)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Akış Çizelgesi: Belge 3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9042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VERİLECEK (DÜZENLENECEK)  EĞİTİM KONULARI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Genel iş sağlığı ve güvenliği kuralları,</a:t>
            </a:r>
          </a:p>
          <a:p>
            <a:pPr marL="2880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kazaları ve meslek hastalıkların sebepleri ve işyerindeki riskler,</a:t>
            </a:r>
          </a:p>
          <a:p>
            <a:pPr marL="2880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Kaza, yaralanma ve hastalıktan korunma prensipleri ve korunma tekniklerinin uygulanması,</a:t>
            </a:r>
          </a:p>
          <a:p>
            <a:pPr marL="2880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ekipmanlarının güvenli kullanımı,</a:t>
            </a:r>
          </a:p>
          <a:p>
            <a:pPr marL="2880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yasal hak ve sorumlulukları</a:t>
            </a: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</a:p>
          <a:p>
            <a:pPr marL="2880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Yasal mevzuat ile ilgili bilgiler,</a:t>
            </a:r>
          </a:p>
          <a:p>
            <a:pPr marL="2880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 güvenli ortam ve sistemleri kurma, </a:t>
            </a:r>
          </a:p>
          <a:p>
            <a:pPr marL="288000" lvl="1" indent="-216000">
              <a:spcAft>
                <a:spcPts val="3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koruyucu alet kullanımı,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Eğitim Konuları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77495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VERİLECEK (DÜZENLENECEK)  EĞİTİM KONULARI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Ekranlı </a:t>
            </a: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ekipmanlarla çalışma, 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Uyarı işaretleri,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Kimyasal, fiziksel ve biyolojik maddelerle ortaya çıkan riskler, 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Temizlik ve düzen, 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Yangın olayı ve yangından korunma, 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Termal konfor şartları, 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Ergonomi, 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Elektrik, tehlikeleri, riskleri ve önlemleri, 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İlkyardım</a:t>
            </a:r>
            <a:r>
              <a:rPr lang="tr-TR" sz="19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, kurtarma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Eğitim Konuları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2279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EĞİTİMLERE KATILACAKLARIN SEÇİMİ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2000"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2000" lvl="1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19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İşyerinde </a:t>
            </a: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 her bir işçinin görevini en iyi bir biçimde yerine getirebilmesi için sahip olması </a:t>
            </a:r>
            <a:r>
              <a:rPr lang="tr-TR" sz="19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gereken; 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</a:t>
            </a: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beceri, davranış ve tutumlarının ayrı ayrı ve ölçülebilir bir biçimde ortaya konması esastır. </a:t>
            </a:r>
            <a:endParaRPr lang="tr-TR" sz="1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4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Bireysel </a:t>
            </a: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seviye analizi yapılarak işçinin eğitim öncesi </a:t>
            </a:r>
            <a:r>
              <a:rPr lang="tr-TR" sz="19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seviyesi (niteliği) </a:t>
            </a:r>
            <a:r>
              <a:rPr lang="tr-TR" sz="19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alması gereken eğitimler tespit edilir</a:t>
            </a:r>
            <a:r>
              <a:rPr lang="tr-TR" sz="19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14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19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Eğitime </a:t>
            </a:r>
            <a:r>
              <a:rPr lang="tr-TR" sz="19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katılacakların ihtiyacı olan </a:t>
            </a:r>
            <a:r>
              <a:rPr lang="tr-TR" sz="19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konular belirlenir.</a:t>
            </a:r>
            <a:endParaRPr lang="tr-TR" sz="1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Mevzuat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MEVZUATTA ÇALIŞAN EĞİTİMLERİ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Bilgi, işin niteliği, tecrübe,…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Akış Çizelgesi: Belge 3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9379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4"/>
          <p:cNvSpPr>
            <a:spLocks noChangeArrowheads="1"/>
          </p:cNvSpPr>
          <p:nvPr/>
        </p:nvSpPr>
        <p:spPr bwMode="auto">
          <a:xfrm>
            <a:off x="172005" y="314553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İletişim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2" descr="D:\DOKTOR\1-ISTANBULUZMAN\1-EĞİTİM KURUMU\1. İstanbuluzman\2-RESİMLER\Telefon-TV\contac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199" y="520256"/>
            <a:ext cx="3457575" cy="3261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ltıgen 1"/>
          <p:cNvSpPr/>
          <p:nvPr/>
        </p:nvSpPr>
        <p:spPr>
          <a:xfrm>
            <a:off x="914400" y="3901631"/>
            <a:ext cx="1466850" cy="1409700"/>
          </a:xfrm>
          <a:prstGeom prst="hexagon">
            <a:avLst/>
          </a:prstGeom>
          <a:solidFill>
            <a:schemeClr val="accent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9600" dirty="0" smtClean="0">
                <a:solidFill>
                  <a:srgbClr val="FFFFFF"/>
                </a:solidFill>
              </a:rPr>
              <a:t>3</a:t>
            </a:r>
            <a:endParaRPr lang="tr-TR" sz="9600" dirty="0">
              <a:solidFill>
                <a:srgbClr val="FFFFFF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3427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ÖĞRENME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1598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5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«Bireyin çevresiyle etkileşimde bulunarak geçirdiği yaşantılarının ürünü olan; «kalıcı izli davranış değişikliğidir.»</a:t>
            </a:r>
          </a:p>
          <a:p>
            <a:pPr marL="468000" indent="-324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Öğrenme yaşantı ürünüdür</a:t>
            </a:r>
          </a:p>
          <a:p>
            <a:pPr marL="468000" indent="-324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Öğrenme çevreyle etkileşim sonucu oluşur</a:t>
            </a:r>
          </a:p>
          <a:p>
            <a:pPr marL="468000" indent="-324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Öğrenme kalıcı ve izlidir</a:t>
            </a:r>
          </a:p>
          <a:p>
            <a:pPr marL="468000" indent="-324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Öğrenmede davranış değişikliği vardır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8" name="Grup 17"/>
          <p:cNvGrpSpPr/>
          <p:nvPr/>
        </p:nvGrpSpPr>
        <p:grpSpPr>
          <a:xfrm>
            <a:off x="2648706" y="5438570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9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4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5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0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2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3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1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Öğrenmenin Sonuçları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6" name="Akış Çizelgesi: Belge 35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2405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İLETİŞİM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Duyguların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düşüncelerin, tutumların, tavırların, haber ve mesajların bir kişi, bir grup ya da bir kurum tarafından bir kişi bir grup ya da bir kuruma karşılıklı olarak iletilmesidir.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43962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İNTERAKTİF EĞİTİM AŞAMALARI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Başlangıç,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Isınma,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Sözlü iletişim,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Sözsüz iletişim,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Sunuma giriş,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Sunum özetleme,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Etkili soru sorma,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………….vb.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562975" y="65293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11230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BAŞLANGIÇ 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Tanışma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amaçları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öğrenim hedefleri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Beklentilerin öğrenilmesi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sorularının yanıtlanması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Etkinlikler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Kurs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programı ve gereçleri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Tuvalet, telefon, yemek, çay</a:t>
            </a:r>
          </a:p>
          <a:p>
            <a:pPr marL="900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12000" lvl="1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………………… belirlenmeli ve açıklanmalı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07432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ISINMA EGZERSİZLERİ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Etkin katılımı ve karşılıklı etkileşimi destekler</a:t>
            </a: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endişelerinin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giderir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324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etkinliklere eğitmenin de katılması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bütünleşmeyi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kolay iletişim kurmayı sağlar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5839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SÖZLÜ İLETİŞİM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tonu, vurgusu ve yüksekliği iyi ayarlanmalı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bölüm ve her konuya güçlü bir girişle başlanmalı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 soru ve görüşlerine önem verilmeli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adlarıyla seslenilmeli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sözcük ve ifadeleri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tekrarlamaktan kaçınmalı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Sunum şekli ve temposu iyi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ayarlanmalı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 geçişleri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mantıklı ve yumuşak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kabul edebileceği sözcükler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5653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SÖZSÜZ İLETİŞİM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izlenim önemli (kılık, kıyafet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Yüzleri okumak için göz teması kurulmalıdır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Olumlu yüz ifadeleri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Kollar bağlanmamalı (Kapalı)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salonu içinde hareketli olmalı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Yorumlarda veya soru yanıtlarken katılımcıya dönülmeli, baş hafifçe sallanarak ilgi hissettirilmeli, etkin katılım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sağlanmalı</a:t>
            </a:r>
          </a:p>
          <a:p>
            <a:pPr marL="3600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Durmadan kımıldamak, ileri geri sallanmak, kalemle, anahtarla oynamak, para şıkırdatmak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davranışlardan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kaçınılmalı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3681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SUNUMA GİRİŞ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Giriş tüm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grubun ilgisini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çekmeli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Sonradan verileceklere katılımcıları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hazırlamalı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Olumlu bir eğitim atmosferi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oluşturulmalı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Katılımcıların eğitmenin beklentilerini anlamalarını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 hakkında bir dizi soru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sorarak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amaçlarını gözden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geçirerek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Konunun daha önce işlenen bölümlerle bağlantısını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kurarak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Kişisel deneyimleri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paylaşarak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72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Gerçek yaşam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deneyimlerini paylaşarak…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5256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SUNUM ÖZETLEME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Kısa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olmalı, ana noktaları toparlamalı, katılımcıların etkin katılımı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sağlanmalı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Katılımcılardan 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sormaları istemeli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Katılımcılara soru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Alıştırma veya test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çözmeli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varsa ana noktaları oyun içinde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tekrarlamalı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6416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4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ETKİLİ SORU SORMA</a:t>
            </a:r>
            <a:endParaRPr lang="tr-TR" sz="24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Soruyu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 gruba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yöneltilmeli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Katılımcılara adıyla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seslenerek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sormalı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Soruyu sorma, duraklama ve sonra soruyu belli bir katılımcıya yöneltme,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Katılımcının doğru yanıtını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tekrarlama,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 yanıtı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destekleme, ödüllendirme,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Katılımcının yanıtı kısmen doğruysa, doğru bölüm onaylanmalı, hatalı bölüm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düzeltilmeli,</a:t>
            </a: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Katılımcının yanıtı hatalıysa, eğitmen doğru yanıta götürmek için soruyu başka sözcüklerle yeniden ifade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etmeli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14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İNTERAKTİF EĞİTİM ORTAMI ve İLETİŞİM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528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 4"/>
          <p:cNvSpPr>
            <a:spLocks noChangeArrowheads="1"/>
          </p:cNvSpPr>
          <p:nvPr/>
        </p:nvSpPr>
        <p:spPr bwMode="auto">
          <a:xfrm>
            <a:off x="2971797" y="2107313"/>
            <a:ext cx="613508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İletişim Süreci</a:t>
            </a:r>
          </a:p>
        </p:txBody>
      </p:sp>
      <p:pic>
        <p:nvPicPr>
          <p:cNvPr id="8194" name="Picture 2" descr="C:\Users\Ahmet Yiğitap\Pictures\Gemetrik Şekiller\Whack_Yahoo_Messe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4797" y="2107313"/>
            <a:ext cx="3067052" cy="325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787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ÖĞRETİM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61598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Planlı ve programlı öğretme etkinlikleridir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«Bireylere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hayatta gerekli olan bilgi ve kabiliyetlerin sistematik bir şekilde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verilmesidir.»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09967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588" y="0"/>
            <a:ext cx="9144000" cy="6858001"/>
            <a:chOff x="0" y="0"/>
            <a:chExt cx="5760" cy="3747"/>
          </a:xfrm>
        </p:grpSpPr>
        <p:sp>
          <p:nvSpPr>
            <p:cNvPr id="46107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8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09" name="Rectangle 16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46110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 dirty="0">
                <a:solidFill>
                  <a:srgbClr val="FFFFFF"/>
                </a:solidFill>
              </a:endParaRPr>
            </a:p>
          </p:txBody>
        </p:sp>
      </p:grpSp>
      <p:sp>
        <p:nvSpPr>
          <p:cNvPr id="217117" name="Rectangle 29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5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6363" y="4721225"/>
            <a:ext cx="6394450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İLETİŞİMİN SÜRECİ (UNSURLARI)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59" name="Grup 58"/>
          <p:cNvGrpSpPr/>
          <p:nvPr/>
        </p:nvGrpSpPr>
        <p:grpSpPr>
          <a:xfrm>
            <a:off x="6638925" y="1097738"/>
            <a:ext cx="2702617" cy="3512060"/>
            <a:chOff x="6638925" y="1323488"/>
            <a:chExt cx="2702617" cy="3766449"/>
          </a:xfrm>
        </p:grpSpPr>
        <p:pic>
          <p:nvPicPr>
            <p:cNvPr id="60" name="Picture 8" descr="C:\Users\ahmet\Desktop\Resim44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38925" y="1323488"/>
              <a:ext cx="2505075" cy="3705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Metin kutusu 60"/>
            <p:cNvSpPr txBox="1"/>
            <p:nvPr/>
          </p:nvSpPr>
          <p:spPr>
            <a:xfrm>
              <a:off x="7122217" y="4545322"/>
              <a:ext cx="2219325" cy="544615"/>
            </a:xfrm>
            <a:prstGeom prst="rect">
              <a:avLst/>
            </a:prstGeom>
            <a:noFill/>
            <a:effectLst>
              <a:innerShdw blurRad="63500" dist="50800" dir="5400000">
                <a:schemeClr val="bg1">
                  <a:alpha val="50000"/>
                </a:scheme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16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ALICI</a:t>
              </a:r>
            </a:p>
            <a:p>
              <a:pPr algn="ctr"/>
              <a:r>
                <a:rPr lang="tr-TR" sz="11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(Mesajı Alan/Kişi-Grup-Kurum)</a:t>
              </a:r>
              <a:endParaRPr lang="tr-TR" sz="11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62" name="Metin kutusu 61"/>
          <p:cNvSpPr txBox="1"/>
          <p:nvPr/>
        </p:nvSpPr>
        <p:spPr>
          <a:xfrm>
            <a:off x="3348846" y="3709139"/>
            <a:ext cx="2696029" cy="800219"/>
          </a:xfrm>
          <a:prstGeom prst="rect">
            <a:avLst/>
          </a:prstGeom>
          <a:noFill/>
          <a:ln w="0">
            <a:solidFill>
              <a:schemeClr val="bg1">
                <a:lumMod val="75000"/>
              </a:schemeClr>
            </a:solidFill>
          </a:ln>
          <a:effectLst>
            <a:innerShdw blurRad="63500" dist="50800" dir="5400000">
              <a:schemeClr val="bg1">
                <a:alpha val="50000"/>
              </a:scheme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Ortam-Çevre</a:t>
            </a:r>
          </a:p>
          <a:p>
            <a:pPr algn="ctr"/>
            <a:r>
              <a:rPr lang="tr-TR" sz="1400" i="1" dirty="0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Dış Ortam (Çevre)</a:t>
            </a:r>
          </a:p>
          <a:p>
            <a:pPr algn="ctr"/>
            <a:r>
              <a:rPr lang="tr-TR" sz="1400" i="1" dirty="0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İç Ortam (Alıcı-Vericinin Ruh </a:t>
            </a:r>
            <a:r>
              <a:rPr lang="tr-TR" sz="1400" i="1" dirty="0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tr-TR" sz="1400" i="1" dirty="0" smtClean="0">
                <a:solidFill>
                  <a:srgbClr val="FFFFFF">
                    <a:lumMod val="50000"/>
                  </a:srgbClr>
                </a:solidFill>
                <a:latin typeface="Calibri" pitchFamily="34" charset="0"/>
                <a:cs typeface="Calibri" pitchFamily="34" charset="0"/>
              </a:rPr>
              <a:t>ali)</a:t>
            </a:r>
            <a:endParaRPr lang="tr-TR" sz="1400" i="1" dirty="0">
              <a:solidFill>
                <a:srgbClr val="FFFFFF">
                  <a:lumMod val="50000"/>
                </a:srgbClr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63" name="Grup 62"/>
          <p:cNvGrpSpPr/>
          <p:nvPr/>
        </p:nvGrpSpPr>
        <p:grpSpPr>
          <a:xfrm>
            <a:off x="3211113" y="2102806"/>
            <a:ext cx="3592912" cy="894862"/>
            <a:chOff x="3211113" y="2280931"/>
            <a:chExt cx="3592912" cy="894862"/>
          </a:xfrm>
        </p:grpSpPr>
        <p:sp>
          <p:nvSpPr>
            <p:cNvPr id="64" name="Metin kutusu 63"/>
            <p:cNvSpPr txBox="1"/>
            <p:nvPr/>
          </p:nvSpPr>
          <p:spPr>
            <a:xfrm>
              <a:off x="3645693" y="2582955"/>
              <a:ext cx="2374107" cy="400110"/>
            </a:xfrm>
            <a:prstGeom prst="rect">
              <a:avLst/>
            </a:prstGeom>
            <a:noFill/>
            <a:effectLst>
              <a:innerShdw blurRad="63500" dist="50800" dir="5400000">
                <a:schemeClr val="bg1">
                  <a:alpha val="50000"/>
                </a:schemeClr>
              </a:innerShdw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İletişim Kanalı</a:t>
              </a:r>
              <a:endParaRPr lang="tr-TR" sz="20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5" name="Teneke 64"/>
            <p:cNvSpPr/>
            <p:nvPr/>
          </p:nvSpPr>
          <p:spPr>
            <a:xfrm rot="16200000">
              <a:off x="4242440" y="1249604"/>
              <a:ext cx="894862" cy="2957516"/>
            </a:xfrm>
            <a:prstGeom prst="can">
              <a:avLst>
                <a:gd name="adj" fmla="val 35644"/>
              </a:avLst>
            </a:prstGeom>
            <a:solidFill>
              <a:schemeClr val="tx1">
                <a:lumMod val="75000"/>
                <a:lumOff val="25000"/>
                <a:alpha val="54000"/>
              </a:schemeClr>
            </a:solidFill>
            <a:ln w="28575">
              <a:solidFill>
                <a:schemeClr val="bg1"/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>
                <a:solidFill>
                  <a:srgbClr val="FFFFFF"/>
                </a:solidFill>
              </a:endParaRPr>
            </a:p>
          </p:txBody>
        </p:sp>
        <p:sp>
          <p:nvSpPr>
            <p:cNvPr id="66" name="Oval 16"/>
            <p:cNvSpPr>
              <a:spLocks noChangeArrowheads="1"/>
            </p:cNvSpPr>
            <p:nvPr/>
          </p:nvSpPr>
          <p:spPr bwMode="auto">
            <a:xfrm>
              <a:off x="6223000" y="2453819"/>
              <a:ext cx="581025" cy="580475"/>
            </a:xfrm>
            <a:prstGeom prst="ellipse">
              <a:avLst/>
            </a:prstGeom>
            <a:gradFill rotWithShape="1">
              <a:gsLst>
                <a:gs pos="0">
                  <a:srgbClr val="0161B2"/>
                </a:gs>
                <a:gs pos="100000">
                  <a:srgbClr val="004074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Mesaj</a:t>
              </a:r>
              <a:endParaRPr lang="tr-TR" sz="12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67" name="Grup 66"/>
          <p:cNvGrpSpPr/>
          <p:nvPr/>
        </p:nvGrpSpPr>
        <p:grpSpPr>
          <a:xfrm>
            <a:off x="2300285" y="2260306"/>
            <a:ext cx="1081090" cy="580475"/>
            <a:chOff x="2300285" y="2438431"/>
            <a:chExt cx="1081090" cy="580475"/>
          </a:xfrm>
        </p:grpSpPr>
        <p:sp>
          <p:nvSpPr>
            <p:cNvPr id="68" name="Oval 16"/>
            <p:cNvSpPr>
              <a:spLocks noChangeArrowheads="1"/>
            </p:cNvSpPr>
            <p:nvPr/>
          </p:nvSpPr>
          <p:spPr bwMode="auto">
            <a:xfrm>
              <a:off x="2300285" y="2438431"/>
              <a:ext cx="581025" cy="580475"/>
            </a:xfrm>
            <a:prstGeom prst="ellipse">
              <a:avLst/>
            </a:prstGeom>
            <a:gradFill rotWithShape="1">
              <a:gsLst>
                <a:gs pos="0">
                  <a:srgbClr val="0161B2"/>
                </a:gs>
                <a:gs pos="100000">
                  <a:srgbClr val="004074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Mesaj</a:t>
              </a:r>
            </a:p>
            <a:p>
              <a:pPr algn="ctr"/>
              <a:r>
                <a:rPr lang="tr-TR" sz="8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(Bilgi-Düş)</a:t>
              </a:r>
              <a:endParaRPr lang="tr-TR" sz="8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9" name="Sağ Ok 68"/>
            <p:cNvSpPr/>
            <p:nvPr/>
          </p:nvSpPr>
          <p:spPr>
            <a:xfrm>
              <a:off x="2909885" y="2494756"/>
              <a:ext cx="471490" cy="478565"/>
            </a:xfrm>
            <a:prstGeom prst="rightArrow">
              <a:avLst/>
            </a:prstGeom>
            <a:solidFill>
              <a:schemeClr val="tx1">
                <a:lumMod val="75000"/>
                <a:lumOff val="25000"/>
                <a:alpha val="54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>
                <a:solidFill>
                  <a:srgbClr val="FFFFFF"/>
                </a:solidFill>
              </a:endParaRPr>
            </a:p>
          </p:txBody>
        </p:sp>
      </p:grpSp>
      <p:sp>
        <p:nvSpPr>
          <p:cNvPr id="70" name="Line 9"/>
          <p:cNvSpPr>
            <a:spLocks noChangeShapeType="1"/>
          </p:cNvSpPr>
          <p:nvPr/>
        </p:nvSpPr>
        <p:spPr bwMode="auto">
          <a:xfrm>
            <a:off x="132639" y="4573949"/>
            <a:ext cx="89640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grpSp>
        <p:nvGrpSpPr>
          <p:cNvPr id="71" name="Grup 70"/>
          <p:cNvGrpSpPr/>
          <p:nvPr/>
        </p:nvGrpSpPr>
        <p:grpSpPr>
          <a:xfrm>
            <a:off x="-4700" y="1097737"/>
            <a:ext cx="2433575" cy="3485712"/>
            <a:chOff x="-4700" y="1174750"/>
            <a:chExt cx="2433575" cy="3843900"/>
          </a:xfrm>
        </p:grpSpPr>
        <p:grpSp>
          <p:nvGrpSpPr>
            <p:cNvPr id="72" name="Grup 71"/>
            <p:cNvGrpSpPr/>
            <p:nvPr/>
          </p:nvGrpSpPr>
          <p:grpSpPr>
            <a:xfrm>
              <a:off x="-4700" y="1174750"/>
              <a:ext cx="2433575" cy="3843900"/>
              <a:chOff x="-4700" y="1174750"/>
              <a:chExt cx="2433575" cy="3843900"/>
            </a:xfrm>
          </p:grpSpPr>
          <p:pic>
            <p:nvPicPr>
              <p:cNvPr id="74" name="Picture 9" descr="C:\Users\ahmet\Desktop\receptionist1.png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0" y="1174750"/>
                <a:ext cx="2428875" cy="37909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5" name="Metin kutusu 74"/>
              <p:cNvSpPr txBox="1"/>
              <p:nvPr/>
            </p:nvSpPr>
            <p:spPr>
              <a:xfrm>
                <a:off x="-4700" y="4458635"/>
                <a:ext cx="2219325" cy="560015"/>
              </a:xfrm>
              <a:prstGeom prst="rect">
                <a:avLst/>
              </a:prstGeom>
              <a:noFill/>
              <a:effectLst>
                <a:innerShdw blurRad="63500" dist="50800" dir="5400000">
                  <a:schemeClr val="bg1">
                    <a:alpha val="50000"/>
                  </a:schemeClr>
                </a:inn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tr-TR" sz="1600" b="1" i="1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KAYNAK </a:t>
                </a:r>
              </a:p>
              <a:p>
                <a:pPr algn="ctr"/>
                <a:r>
                  <a:rPr lang="tr-TR" sz="1100" i="1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(Mesaj Veren/Kişi-Grup-Kurum)</a:t>
                </a:r>
                <a:endParaRPr lang="tr-TR" sz="1100" i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73" name="Oval 72"/>
            <p:cNvSpPr/>
            <p:nvPr/>
          </p:nvSpPr>
          <p:spPr>
            <a:xfrm>
              <a:off x="1638300" y="4441447"/>
              <a:ext cx="190500" cy="279778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76" name="Metin kutusu 75"/>
          <p:cNvSpPr txBox="1"/>
          <p:nvPr/>
        </p:nvSpPr>
        <p:spPr>
          <a:xfrm>
            <a:off x="2190750" y="1042121"/>
            <a:ext cx="4874317" cy="307777"/>
          </a:xfrm>
          <a:prstGeom prst="rect">
            <a:avLst/>
          </a:prstGeom>
          <a:noFill/>
          <a:effectLst>
            <a:innerShdw blurRad="63500" dist="50800" dir="5400000">
              <a:schemeClr val="bg1">
                <a:alpha val="50000"/>
              </a:scheme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1400" b="1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Amaç: Tutum ve Davranış Değişikliği Meydana Getirmektir…</a:t>
            </a:r>
            <a:endParaRPr lang="tr-TR" sz="1400" b="1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7" name="Metin kutusu 76"/>
          <p:cNvSpPr txBox="1"/>
          <p:nvPr/>
        </p:nvSpPr>
        <p:spPr>
          <a:xfrm>
            <a:off x="2890835" y="2702281"/>
            <a:ext cx="3729040" cy="276999"/>
          </a:xfrm>
          <a:prstGeom prst="rect">
            <a:avLst/>
          </a:prstGeom>
          <a:noFill/>
          <a:effectLst>
            <a:innerShdw blurRad="63500" dist="50800" dir="5400000">
              <a:schemeClr val="bg1">
                <a:alpha val="50000"/>
              </a:scheme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Sözlü-Sözsüz-Yazılı-Elektronik</a:t>
            </a:r>
            <a:endParaRPr lang="tr-TR" sz="1200" i="1" dirty="0">
              <a:solidFill>
                <a:srgbClr val="FFFFFF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78" name="Grup 77"/>
          <p:cNvGrpSpPr/>
          <p:nvPr/>
        </p:nvGrpSpPr>
        <p:grpSpPr>
          <a:xfrm>
            <a:off x="618470" y="4586812"/>
            <a:ext cx="7840262" cy="1316340"/>
            <a:chOff x="618470" y="4586812"/>
            <a:chExt cx="7840262" cy="1316340"/>
          </a:xfrm>
        </p:grpSpPr>
        <p:sp>
          <p:nvSpPr>
            <p:cNvPr id="79" name="Yukarı Bükülü Ok 78"/>
            <p:cNvSpPr/>
            <p:nvPr/>
          </p:nvSpPr>
          <p:spPr>
            <a:xfrm flipH="1">
              <a:off x="676276" y="5247613"/>
              <a:ext cx="7782454" cy="613640"/>
            </a:xfrm>
            <a:prstGeom prst="bentUpArrow">
              <a:avLst>
                <a:gd name="adj1" fmla="val 46731"/>
                <a:gd name="adj2" fmla="val 39655"/>
                <a:gd name="adj3" fmla="val 34655"/>
              </a:avLst>
            </a:prstGeom>
            <a:solidFill>
              <a:schemeClr val="tx1">
                <a:lumMod val="75000"/>
                <a:lumOff val="25000"/>
                <a:alpha val="54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 dirty="0">
                <a:solidFill>
                  <a:srgbClr val="FFFFFF"/>
                </a:solidFill>
              </a:endParaRPr>
            </a:p>
          </p:txBody>
        </p:sp>
        <p:sp>
          <p:nvSpPr>
            <p:cNvPr id="80" name="Metin kutusu 79"/>
            <p:cNvSpPr txBox="1"/>
            <p:nvPr/>
          </p:nvSpPr>
          <p:spPr>
            <a:xfrm>
              <a:off x="804374" y="5564598"/>
              <a:ext cx="7654358" cy="338554"/>
            </a:xfrm>
            <a:prstGeom prst="rect">
              <a:avLst/>
            </a:prstGeom>
            <a:noFill/>
            <a:effectLst>
              <a:innerShdw blurRad="63500" dist="50800" dir="5400000">
                <a:schemeClr val="bg1">
                  <a:alpha val="50000"/>
                </a:schemeClr>
              </a:innerShdw>
            </a:effectLst>
          </p:spPr>
          <p:txBody>
            <a:bodyPr wrap="square" rtlCol="0">
              <a:spAutoFit/>
            </a:bodyPr>
            <a:lstStyle/>
            <a:p>
              <a:r>
                <a:rPr lang="tr-TR" sz="1600" b="1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Geri Bildirim-Feedback-Dönüt </a:t>
              </a:r>
              <a:r>
                <a:rPr lang="tr-TR" sz="14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(açıklama, tartışma, önerme…,) [Yoksa: İletim / Varsa: İletişim] </a:t>
              </a:r>
              <a:endParaRPr lang="tr-TR" sz="14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1" name="Oval 16"/>
            <p:cNvSpPr>
              <a:spLocks noChangeArrowheads="1"/>
            </p:cNvSpPr>
            <p:nvPr/>
          </p:nvSpPr>
          <p:spPr bwMode="auto">
            <a:xfrm>
              <a:off x="618470" y="4586812"/>
              <a:ext cx="612348" cy="612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Mesaj</a:t>
              </a:r>
            </a:p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İleti</a:t>
              </a:r>
              <a:endParaRPr lang="tr-TR" sz="12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82" name="Grup 81"/>
          <p:cNvGrpSpPr/>
          <p:nvPr/>
        </p:nvGrpSpPr>
        <p:grpSpPr>
          <a:xfrm>
            <a:off x="8031402" y="4605862"/>
            <a:ext cx="612348" cy="1380874"/>
            <a:chOff x="8031402" y="4605862"/>
            <a:chExt cx="612348" cy="1380874"/>
          </a:xfrm>
        </p:grpSpPr>
        <p:sp>
          <p:nvSpPr>
            <p:cNvPr id="83" name="Oval 16"/>
            <p:cNvSpPr>
              <a:spLocks noChangeArrowheads="1"/>
            </p:cNvSpPr>
            <p:nvPr/>
          </p:nvSpPr>
          <p:spPr bwMode="auto">
            <a:xfrm>
              <a:off x="8031402" y="5374736"/>
              <a:ext cx="612348" cy="612000"/>
            </a:xfrm>
            <a:prstGeom prst="ellipse">
              <a:avLst/>
            </a:prstGeom>
            <a:solidFill>
              <a:schemeClr val="bg2">
                <a:lumMod val="75000"/>
              </a:schemeClr>
            </a:solidFill>
            <a:ln w="9525" algn="ctr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Deşifre</a:t>
              </a:r>
            </a:p>
            <a:p>
              <a:pPr algn="ctr"/>
              <a:r>
                <a:rPr lang="tr-TR" sz="1200" b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Yorum</a:t>
              </a:r>
              <a:endParaRPr lang="tr-TR" sz="1200" b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84" name="Aşağı Ok 83"/>
            <p:cNvSpPr/>
            <p:nvPr/>
          </p:nvSpPr>
          <p:spPr>
            <a:xfrm>
              <a:off x="8040695" y="4605862"/>
              <a:ext cx="567429" cy="720304"/>
            </a:xfrm>
            <a:prstGeom prst="downArrow">
              <a:avLst/>
            </a:prstGeom>
            <a:solidFill>
              <a:schemeClr val="tx1">
                <a:lumMod val="75000"/>
                <a:lumOff val="25000"/>
                <a:alpha val="54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b="1">
                <a:solidFill>
                  <a:srgbClr val="FFFFFF"/>
                </a:solidFill>
              </a:endParaRPr>
            </a:p>
          </p:txBody>
        </p:sp>
      </p:grpSp>
      <p:sp>
        <p:nvSpPr>
          <p:cNvPr id="85" name="Line 9"/>
          <p:cNvSpPr>
            <a:spLocks noChangeShapeType="1"/>
          </p:cNvSpPr>
          <p:nvPr/>
        </p:nvSpPr>
        <p:spPr bwMode="auto">
          <a:xfrm>
            <a:off x="44846" y="994621"/>
            <a:ext cx="9036000" cy="0"/>
          </a:xfrm>
          <a:prstGeom prst="line">
            <a:avLst/>
          </a:prstGeom>
          <a:noFill/>
          <a:ln w="12700">
            <a:solidFill>
              <a:srgbClr val="777777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39" name="Rectangle 3"/>
          <p:cNvSpPr txBox="1">
            <a:spLocks noChangeArrowheads="1"/>
          </p:cNvSpPr>
          <p:nvPr/>
        </p:nvSpPr>
        <p:spPr bwMode="auto">
          <a:xfrm>
            <a:off x="8562975" y="65293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1940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ETKİLİ İLETİŞİM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başkası ile paylaşacak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fikre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sahip olan birey, grup ya 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kurum,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Mesaj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iletişime esas olan haber, bilgi, hareket, jest, mimik, ses, ışık, resim, yazı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işaret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vb.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semboller,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mesajın alıcıya iletilmesini sağlayan araç ve yöntemler. Ne kadar çok duyu organı devreye girerse iletişim o derece etkin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Alıcı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kaynaktan gelen mesajın iletici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araç-yöntemleri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takip ederek ulaştığı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88000" lvl="1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Geri Besleme-Dönüt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;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kaynaktan gelen mesaja alıcının gösterdiği tepkinin tekrar kaynağa ulaşma sürecidir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ETKİLİ İLETİŞİMİN UNSURLARI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34481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Doğru Sözcük Seçimi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 zaman bilinen sözcükler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 sözcük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Güçlü sözcükler 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Kolay kelimeler 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Aktif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sözcükler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Doğru deyimler kullanın,</a:t>
            </a:r>
          </a:p>
          <a:p>
            <a:pPr marL="864000" lvl="1" indent="-360000">
              <a:spcAft>
                <a:spcPts val="0"/>
              </a:spcAft>
              <a:buClr>
                <a:srgbClr val="292929"/>
              </a:buClr>
              <a:buFontTx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Teknik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sözcükleri dikkatli kullanın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MESAJIN ANLAŞILMASINDA DOĞRU SÖZCÜK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409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DİNLEME DÜZEYLERİ – EMPATİ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Dinlememe,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Umursamaz dinleme,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Dinliyormuş gibi yapma,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Seçerek dinleme,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Dikkatli dinleme (İletişimin en temel kuralı)</a:t>
            </a:r>
          </a:p>
          <a:p>
            <a:pPr marL="684000" lvl="1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Empatiyle dinlemek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«Empati;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kendisini diğerinin yerine koyarak ne hissettiğini anlamaya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çalışmasıdır.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74700" y="221456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DİNLEME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DÜZEYLERİ - EMPATİ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Akış Çizelgesi: Belge 17"/>
          <p:cNvSpPr/>
          <p:nvPr/>
        </p:nvSpPr>
        <p:spPr>
          <a:xfrm>
            <a:off x="32056" y="6496050"/>
            <a:ext cx="601020" cy="314325"/>
          </a:xfrm>
          <a:prstGeom prst="flowChartDocumen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latin typeface="Calibri" pitchFamily="34" charset="0"/>
              </a:rPr>
              <a:t>1</a:t>
            </a:r>
            <a:endParaRPr lang="tr-TR" sz="20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2638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6861" y="728354"/>
            <a:ext cx="3290888" cy="2465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2989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ÖĞRETİM – EĞİTİM FARKI 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Öğretimde kişinin tutum ve davranışlarını değiştirme amacı güdülmez. Sadece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bilgi yükleme amaçlanır.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Eğitimde ise kişinin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tutum ve davranışlarını değiştirme amaçlanır.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Bilgi yükleme amaçlanmaz.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 İLE ÖĞRETİM ARASINDAKİ FARK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8186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EĞİTİM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«Bireyin davranışlarında kendi yaşantıları yoluyla,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«kasıtlı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(amaçlı-bilinçli)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olarak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istendik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(toplumca uygun görülen-istenilen yönde)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davranış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değişikliği»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meydana getirme sürecidir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.»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tanıma göre;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sürecinde bireyin kendi yaşantıları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esas alınır,</a:t>
            </a: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Kişinin davranışlarındaki değişme kasıtlı olarak gerçekleştirilir,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sürecinde bireyin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davranışlarının </a:t>
            </a: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toplumca istenilen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yönde değiştirilmesi amaçlanır,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Eğitim ömür boyu devam eden bir </a:t>
            </a:r>
            <a:r>
              <a:rPr lang="tr-TR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süreçtir,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196627" name="Text Box 45"/>
          <p:cNvSpPr txBox="1">
            <a:spLocks noChangeArrowheads="1"/>
          </p:cNvSpPr>
          <p:nvPr/>
        </p:nvSpPr>
        <p:spPr bwMode="auto">
          <a:xfrm>
            <a:off x="784225" y="2195514"/>
            <a:ext cx="539750" cy="169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100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Tanım</a:t>
            </a:r>
            <a:endParaRPr lang="de-DE" sz="1100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4828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  <p:bldP spid="1966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 VE AMAÇ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1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Mevcut haliyle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yetersiz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olan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kişinin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değiştirilerek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yeterli hale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getirilmesidir.»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Eğitim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yoluyla bireyin;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bilgileri, becerileri,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tutumları, amaçları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, beklentileri,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değerleri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toplumca uygun görülen yönde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amaçlı olarak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değiştirilir.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EĞİTİMİN AMACI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2429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8410575" y="6376921"/>
            <a:ext cx="61060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ZİN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DE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EĞİTİM VE ÖĞRETİM ÇEŞİTLERİ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Group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452604"/>
              </p:ext>
            </p:extLst>
          </p:nvPr>
        </p:nvGraphicFramePr>
        <p:xfrm>
          <a:off x="93574" y="1160347"/>
          <a:ext cx="8954891" cy="5116627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326233"/>
                <a:gridCol w="3426084"/>
                <a:gridCol w="3202574"/>
              </a:tblGrid>
              <a:tr h="13925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EĞİTİM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ÖĞRETİM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ÖĞRETEN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KASITLI-AMAÇLI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ÖĞRETEN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KASITSIZ-AMAÇSIZ</a:t>
                      </a:r>
                    </a:p>
                  </a:txBody>
                  <a:tcPr anchor="ctr" horzOverflow="overflow"/>
                </a:tc>
              </a:tr>
              <a:tr h="181900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ÖĞRENEN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KASITLI-AMAÇLI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Örgün-Yaygın (Halk) Eğitim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(Okul, Kurs, Kongre, Toplantı)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Algın (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İnformel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 Eğitim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(Bireysel-Kişisel Eğitim)</a:t>
                      </a:r>
                    </a:p>
                  </a:txBody>
                  <a:tcPr anchor="ctr" horzOverflow="overflow">
                    <a:solidFill>
                      <a:schemeClr val="bg1"/>
                    </a:solidFill>
                  </a:tcPr>
                </a:tc>
              </a:tr>
              <a:tr h="19050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ÖĞRENEN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KASITSIZ-AMAÇSIZ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Algın (</a:t>
                      </a:r>
                      <a:r>
                        <a:rPr kumimoji="0" lang="tr-TR" sz="2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İnformel</a:t>
                      </a: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 Eğitim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(Çevre, Aile, Kitle İletişim Araç)</a:t>
                      </a:r>
                    </a:p>
                  </a:txBody>
                  <a:tcPr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Rastgele-Doğal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tr-TR" sz="2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(Çevre)</a:t>
                      </a:r>
                    </a:p>
                  </a:txBody>
                  <a:tcPr anchor="ctr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4531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11471</TotalTime>
  <Words>2614</Words>
  <Application>Microsoft Office PowerPoint</Application>
  <PresentationFormat>Ekran Gösterisi (4:3)</PresentationFormat>
  <Paragraphs>692</Paragraphs>
  <Slides>54</Slides>
  <Notes>54</Notes>
  <HiddenSlides>0</HiddenSlides>
  <MMClips>0</MMClips>
  <ScaleCrop>false</ScaleCrop>
  <HeadingPairs>
    <vt:vector size="4" baseType="variant">
      <vt:variant>
        <vt:lpstr>Tema</vt:lpstr>
      </vt:variant>
      <vt:variant>
        <vt:i4>9</vt:i4>
      </vt:variant>
      <vt:variant>
        <vt:lpstr>Slayt Başlıkları</vt:lpstr>
      </vt:variant>
      <vt:variant>
        <vt:i4>54</vt:i4>
      </vt:variant>
    </vt:vector>
  </HeadingPairs>
  <TitlesOfParts>
    <vt:vector size="63" baseType="lpstr">
      <vt:lpstr>1_Standarddesign</vt:lpstr>
      <vt:lpstr>5_Standarddesign</vt:lpstr>
      <vt:lpstr>10_Standarddesign</vt:lpstr>
      <vt:lpstr>18_Standarddesign</vt:lpstr>
      <vt:lpstr>21_Standarddesign</vt:lpstr>
      <vt:lpstr>8_Standarddesign</vt:lpstr>
      <vt:lpstr>4_Standarddesign</vt:lpstr>
      <vt:lpstr>6_Standarddesign</vt:lpstr>
      <vt:lpstr>7_Standarddesign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 Yiğitalp</cp:lastModifiedBy>
  <cp:revision>1287</cp:revision>
  <dcterms:created xsi:type="dcterms:W3CDTF">2008-04-16T13:39:00Z</dcterms:created>
  <dcterms:modified xsi:type="dcterms:W3CDTF">2013-08-12T21:28:20Z</dcterms:modified>
</cp:coreProperties>
</file>