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32" r:id="rId3"/>
    <p:sldMasterId id="2147483804" r:id="rId4"/>
    <p:sldMasterId id="2147483902" r:id="rId5"/>
    <p:sldMasterId id="2147483928" r:id="rId6"/>
    <p:sldMasterId id="2147484028" r:id="rId7"/>
    <p:sldMasterId id="2147484079" r:id="rId8"/>
    <p:sldMasterId id="2147484139" r:id="rId9"/>
    <p:sldMasterId id="2147484151" r:id="rId10"/>
    <p:sldMasterId id="2147484163" r:id="rId11"/>
    <p:sldMasterId id="2147484175" r:id="rId12"/>
  </p:sldMasterIdLst>
  <p:notesMasterIdLst>
    <p:notesMasterId r:id="rId118"/>
  </p:notesMasterIdLst>
  <p:handoutMasterIdLst>
    <p:handoutMasterId r:id="rId119"/>
  </p:handoutMasterIdLst>
  <p:sldIdLst>
    <p:sldId id="461" r:id="rId13"/>
    <p:sldId id="1336" r:id="rId14"/>
    <p:sldId id="1337" r:id="rId15"/>
    <p:sldId id="1455" r:id="rId16"/>
    <p:sldId id="1467" r:id="rId17"/>
    <p:sldId id="1543" r:id="rId18"/>
    <p:sldId id="1310" r:id="rId19"/>
    <p:sldId id="1167" r:id="rId20"/>
    <p:sldId id="1170" r:id="rId21"/>
    <p:sldId id="1172" r:id="rId22"/>
    <p:sldId id="1375" r:id="rId23"/>
    <p:sldId id="1384" r:id="rId24"/>
    <p:sldId id="1385" r:id="rId25"/>
    <p:sldId id="1194" r:id="rId26"/>
    <p:sldId id="1383" r:id="rId27"/>
    <p:sldId id="1188" r:id="rId28"/>
    <p:sldId id="1387" r:id="rId29"/>
    <p:sldId id="1164" r:id="rId30"/>
    <p:sldId id="1202" r:id="rId31"/>
    <p:sldId id="1203" r:id="rId32"/>
    <p:sldId id="1228" r:id="rId33"/>
    <p:sldId id="1547" r:id="rId34"/>
    <p:sldId id="1390" r:id="rId35"/>
    <p:sldId id="1395" r:id="rId36"/>
    <p:sldId id="1392" r:id="rId37"/>
    <p:sldId id="1394" r:id="rId38"/>
    <p:sldId id="1393" r:id="rId39"/>
    <p:sldId id="1400" r:id="rId40"/>
    <p:sldId id="1397" r:id="rId41"/>
    <p:sldId id="1396" r:id="rId42"/>
    <p:sldId id="1398" r:id="rId43"/>
    <p:sldId id="1193" r:id="rId44"/>
    <p:sldId id="1243" r:id="rId45"/>
    <p:sldId id="1468" r:id="rId46"/>
    <p:sldId id="1413" r:id="rId47"/>
    <p:sldId id="1171" r:id="rId48"/>
    <p:sldId id="1441" r:id="rId49"/>
    <p:sldId id="1442" r:id="rId50"/>
    <p:sldId id="1182" r:id="rId51"/>
    <p:sldId id="1183" r:id="rId52"/>
    <p:sldId id="1296" r:id="rId53"/>
    <p:sldId id="1343" r:id="rId54"/>
    <p:sldId id="1344" r:id="rId55"/>
    <p:sldId id="1346" r:id="rId56"/>
    <p:sldId id="1345" r:id="rId57"/>
    <p:sldId id="1517" r:id="rId58"/>
    <p:sldId id="1401" r:id="rId59"/>
    <p:sldId id="1254" r:id="rId60"/>
    <p:sldId id="1143" r:id="rId61"/>
    <p:sldId id="1443" r:id="rId62"/>
    <p:sldId id="1312" r:id="rId63"/>
    <p:sldId id="1518" r:id="rId64"/>
    <p:sldId id="1520" r:id="rId65"/>
    <p:sldId id="1548" r:id="rId66"/>
    <p:sldId id="1521" r:id="rId67"/>
    <p:sldId id="1522" r:id="rId68"/>
    <p:sldId id="1523" r:id="rId69"/>
    <p:sldId id="1524" r:id="rId70"/>
    <p:sldId id="1525" r:id="rId71"/>
    <p:sldId id="1526" r:id="rId72"/>
    <p:sldId id="1527" r:id="rId73"/>
    <p:sldId id="1528" r:id="rId74"/>
    <p:sldId id="1529" r:id="rId75"/>
    <p:sldId id="1472" r:id="rId76"/>
    <p:sldId id="1485" r:id="rId77"/>
    <p:sldId id="1549" r:id="rId78"/>
    <p:sldId id="1486" r:id="rId79"/>
    <p:sldId id="1544" r:id="rId80"/>
    <p:sldId id="1545" r:id="rId81"/>
    <p:sldId id="1538" r:id="rId82"/>
    <p:sldId id="1494" r:id="rId83"/>
    <p:sldId id="1495" r:id="rId84"/>
    <p:sldId id="1540" r:id="rId85"/>
    <p:sldId id="1541" r:id="rId86"/>
    <p:sldId id="1542" r:id="rId87"/>
    <p:sldId id="1496" r:id="rId88"/>
    <p:sldId id="1497" r:id="rId89"/>
    <p:sldId id="1498" r:id="rId90"/>
    <p:sldId id="1499" r:id="rId91"/>
    <p:sldId id="1500" r:id="rId92"/>
    <p:sldId id="1501" r:id="rId93"/>
    <p:sldId id="1502" r:id="rId94"/>
    <p:sldId id="1503" r:id="rId95"/>
    <p:sldId id="1469" r:id="rId96"/>
    <p:sldId id="1324" r:id="rId97"/>
    <p:sldId id="1552" r:id="rId98"/>
    <p:sldId id="1553" r:id="rId99"/>
    <p:sldId id="1554" r:id="rId100"/>
    <p:sldId id="1555" r:id="rId101"/>
    <p:sldId id="1556" r:id="rId102"/>
    <p:sldId id="1558" r:id="rId103"/>
    <p:sldId id="1559" r:id="rId104"/>
    <p:sldId id="1560" r:id="rId105"/>
    <p:sldId id="1561" r:id="rId106"/>
    <p:sldId id="1572" r:id="rId107"/>
    <p:sldId id="1563" r:id="rId108"/>
    <p:sldId id="1564" r:id="rId109"/>
    <p:sldId id="1565" r:id="rId110"/>
    <p:sldId id="1566" r:id="rId111"/>
    <p:sldId id="1567" r:id="rId112"/>
    <p:sldId id="1568" r:id="rId113"/>
    <p:sldId id="1569" r:id="rId114"/>
    <p:sldId id="1570" r:id="rId115"/>
    <p:sldId id="1571" r:id="rId116"/>
    <p:sldId id="1425" r:id="rId1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6"/>
    <a:srgbClr val="6B9B1A"/>
    <a:srgbClr val="0066FF"/>
    <a:srgbClr val="009999"/>
    <a:srgbClr val="004074"/>
    <a:srgbClr val="575F57"/>
    <a:srgbClr val="414141"/>
    <a:srgbClr val="5A5A59"/>
    <a:srgbClr val="57575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20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53394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A1CDA-8B35-43B5-84B5-4A4E83B1FF4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E1AE24E-58BE-493C-A2E7-10AB52CA8408}">
      <dgm:prSet phldrT="[Metin]" custT="1"/>
      <dgm:spPr/>
      <dgm:t>
        <a:bodyPr/>
        <a:lstStyle/>
        <a:p>
          <a:endParaRPr lang="tr-TR" sz="1600" dirty="0">
            <a:latin typeface="Calibri" pitchFamily="34" charset="0"/>
            <a:cs typeface="Calibri" pitchFamily="34" charset="0"/>
          </a:endParaRPr>
        </a:p>
      </dgm:t>
    </dgm:pt>
    <dgm:pt modelId="{08E99AAE-04C2-4116-9433-9A7C28583999}" type="parTrans" cxnId="{8BB28E40-72FC-4A99-BBCD-26605C6EEFB6}">
      <dgm:prSet/>
      <dgm:spPr/>
      <dgm:t>
        <a:bodyPr/>
        <a:lstStyle/>
        <a:p>
          <a:endParaRPr lang="tr-TR"/>
        </a:p>
      </dgm:t>
    </dgm:pt>
    <dgm:pt modelId="{AFD9560B-152D-44AB-ABA5-C567613AB647}" type="sibTrans" cxnId="{8BB28E40-72FC-4A99-BBCD-26605C6EEFB6}">
      <dgm:prSet/>
      <dgm:spPr/>
      <dgm:t>
        <a:bodyPr/>
        <a:lstStyle/>
        <a:p>
          <a:endParaRPr lang="tr-TR"/>
        </a:p>
      </dgm:t>
    </dgm:pt>
    <dgm:pt modelId="{816B5FF0-F1A3-46BC-BBAE-2D612D7F3216}">
      <dgm:prSet phldrT="[Metin]" custT="1"/>
      <dgm:spPr/>
      <dgm:t>
        <a:bodyPr/>
        <a:lstStyle/>
        <a:p>
          <a:endParaRPr lang="tr-TR" sz="1600" dirty="0">
            <a:latin typeface="Calibri" pitchFamily="34" charset="0"/>
            <a:cs typeface="Calibri" pitchFamily="34" charset="0"/>
          </a:endParaRPr>
        </a:p>
      </dgm:t>
    </dgm:pt>
    <dgm:pt modelId="{FF0D9CC6-0AD2-43B6-A09B-BBDA66E94758}" type="parTrans" cxnId="{9A4B7E6E-A8F1-4DAB-BF4C-7711B1194EEB}">
      <dgm:prSet/>
      <dgm:spPr/>
      <dgm:t>
        <a:bodyPr/>
        <a:lstStyle/>
        <a:p>
          <a:endParaRPr lang="tr-TR"/>
        </a:p>
      </dgm:t>
    </dgm:pt>
    <dgm:pt modelId="{4953BED3-93C5-4E47-BD8F-B070BFC6B19F}" type="sibTrans" cxnId="{9A4B7E6E-A8F1-4DAB-BF4C-7711B1194EEB}">
      <dgm:prSet/>
      <dgm:spPr/>
      <dgm:t>
        <a:bodyPr/>
        <a:lstStyle/>
        <a:p>
          <a:endParaRPr lang="tr-TR"/>
        </a:p>
      </dgm:t>
    </dgm:pt>
    <dgm:pt modelId="{DC76BB6C-F502-48F7-A0B5-4D1766D5CC59}">
      <dgm:prSet phldrT="[Metin]" custT="1"/>
      <dgm:spPr/>
      <dgm:t>
        <a:bodyPr/>
        <a:lstStyle/>
        <a:p>
          <a:endParaRPr lang="tr-TR" sz="1600" dirty="0">
            <a:latin typeface="Calibri" pitchFamily="34" charset="0"/>
            <a:cs typeface="Calibri" pitchFamily="34" charset="0"/>
          </a:endParaRPr>
        </a:p>
      </dgm:t>
    </dgm:pt>
    <dgm:pt modelId="{0AA2B2BB-297E-4877-A341-16AE59E03F3F}" type="parTrans" cxnId="{91B49233-C888-4BCF-B79F-02BA26A337A7}">
      <dgm:prSet/>
      <dgm:spPr/>
      <dgm:t>
        <a:bodyPr/>
        <a:lstStyle/>
        <a:p>
          <a:endParaRPr lang="tr-TR"/>
        </a:p>
      </dgm:t>
    </dgm:pt>
    <dgm:pt modelId="{F748AA26-9827-488D-A290-BF572006190A}" type="sibTrans" cxnId="{91B49233-C888-4BCF-B79F-02BA26A337A7}">
      <dgm:prSet/>
      <dgm:spPr/>
      <dgm:t>
        <a:bodyPr/>
        <a:lstStyle/>
        <a:p>
          <a:endParaRPr lang="tr-TR"/>
        </a:p>
      </dgm:t>
    </dgm:pt>
    <dgm:pt modelId="{BCDCD380-E759-4FC1-A469-B1F77C8DF17A}">
      <dgm:prSet phldrT="[Metin]" custT="1"/>
      <dgm:spPr/>
      <dgm:t>
        <a:bodyPr/>
        <a:lstStyle/>
        <a:p>
          <a:endParaRPr lang="tr-TR" sz="1600" dirty="0" smtClean="0">
            <a:latin typeface="Calibri" pitchFamily="34" charset="0"/>
            <a:cs typeface="Calibri" pitchFamily="34" charset="0"/>
          </a:endParaRPr>
        </a:p>
      </dgm:t>
    </dgm:pt>
    <dgm:pt modelId="{9CB2704E-7513-4871-99A7-CC2ECBD91C11}" type="sibTrans" cxnId="{12E0B56C-BDB2-4DAC-901F-10F7931447ED}">
      <dgm:prSet/>
      <dgm:spPr/>
      <dgm:t>
        <a:bodyPr/>
        <a:lstStyle/>
        <a:p>
          <a:endParaRPr lang="tr-TR"/>
        </a:p>
      </dgm:t>
    </dgm:pt>
    <dgm:pt modelId="{B64EF040-18C2-4678-B817-0F54C6F7D4BD}" type="parTrans" cxnId="{12E0B56C-BDB2-4DAC-901F-10F7931447ED}">
      <dgm:prSet/>
      <dgm:spPr/>
      <dgm:t>
        <a:bodyPr/>
        <a:lstStyle/>
        <a:p>
          <a:endParaRPr lang="tr-TR"/>
        </a:p>
      </dgm:t>
    </dgm:pt>
    <dgm:pt modelId="{70DF878C-0C38-42B9-B29B-80F26FD72091}" type="pres">
      <dgm:prSet presAssocID="{9C9A1CDA-8B35-43B5-84B5-4A4E83B1FF46}" presName="Name0" presStyleCnt="0">
        <dgm:presLayoutVars>
          <dgm:dir/>
          <dgm:animLvl val="lvl"/>
          <dgm:resizeHandles val="exact"/>
        </dgm:presLayoutVars>
      </dgm:prSet>
      <dgm:spPr/>
    </dgm:pt>
    <dgm:pt modelId="{94CC62B9-9467-4565-A3F2-36A8B312C362}" type="pres">
      <dgm:prSet presAssocID="{BCDCD380-E759-4FC1-A469-B1F77C8DF17A}" presName="Name8" presStyleCnt="0"/>
      <dgm:spPr/>
    </dgm:pt>
    <dgm:pt modelId="{C236AF44-C7F8-4B94-B7D3-5B4CEAB0378C}" type="pres">
      <dgm:prSet presAssocID="{BCDCD380-E759-4FC1-A469-B1F77C8DF17A}" presName="level" presStyleLbl="node1" presStyleIdx="0" presStyleCnt="4" custLinFactNeighborY="-137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9801CD-3962-46E3-A5B1-C54EF337D7FC}" type="pres">
      <dgm:prSet presAssocID="{BCDCD380-E759-4FC1-A469-B1F77C8DF1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AAE394-E1A6-4408-BDAE-0DD824A10363}" type="pres">
      <dgm:prSet presAssocID="{EE1AE24E-58BE-493C-A2E7-10AB52CA8408}" presName="Name8" presStyleCnt="0"/>
      <dgm:spPr/>
    </dgm:pt>
    <dgm:pt modelId="{E2A0B275-1CD8-47B7-B4E2-CD996B4D6BFC}" type="pres">
      <dgm:prSet presAssocID="{EE1AE24E-58BE-493C-A2E7-10AB52CA840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886356-2897-431E-8238-6B063D12F134}" type="pres">
      <dgm:prSet presAssocID="{EE1AE24E-58BE-493C-A2E7-10AB52CA8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5BFE2-FCB8-4FDE-BF7F-DCEF770B3720}" type="pres">
      <dgm:prSet presAssocID="{816B5FF0-F1A3-46BC-BBAE-2D612D7F3216}" presName="Name8" presStyleCnt="0"/>
      <dgm:spPr/>
    </dgm:pt>
    <dgm:pt modelId="{1CADBFBC-D1ED-4C20-8F83-6735D9193DB5}" type="pres">
      <dgm:prSet presAssocID="{816B5FF0-F1A3-46BC-BBAE-2D612D7F321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39D9F3-FA75-4012-9A44-71A156F7124C}" type="pres">
      <dgm:prSet presAssocID="{816B5FF0-F1A3-46BC-BBAE-2D612D7F32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10F4F9-14D1-4913-A632-AEE354AD3A02}" type="pres">
      <dgm:prSet presAssocID="{DC76BB6C-F502-48F7-A0B5-4D1766D5CC59}" presName="Name8" presStyleCnt="0"/>
      <dgm:spPr/>
    </dgm:pt>
    <dgm:pt modelId="{D70953F6-1B8D-408E-B25C-5A9B0AA562D0}" type="pres">
      <dgm:prSet presAssocID="{DC76BB6C-F502-48F7-A0B5-4D1766D5CC5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E4DFB-22C1-474F-9DC9-73B564403759}" type="pres">
      <dgm:prSet presAssocID="{DC76BB6C-F502-48F7-A0B5-4D1766D5CC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4B7E6E-A8F1-4DAB-BF4C-7711B1194EEB}" srcId="{9C9A1CDA-8B35-43B5-84B5-4A4E83B1FF46}" destId="{816B5FF0-F1A3-46BC-BBAE-2D612D7F3216}" srcOrd="2" destOrd="0" parTransId="{FF0D9CC6-0AD2-43B6-A09B-BBDA66E94758}" sibTransId="{4953BED3-93C5-4E47-BD8F-B070BFC6B19F}"/>
    <dgm:cxn modelId="{F7193B12-2395-40BE-A8EB-3F4B0E1505FA}" type="presOf" srcId="{EE1AE24E-58BE-493C-A2E7-10AB52CA8408}" destId="{E2A0B275-1CD8-47B7-B4E2-CD996B4D6BFC}" srcOrd="0" destOrd="0" presId="urn:microsoft.com/office/officeart/2005/8/layout/pyramid1"/>
    <dgm:cxn modelId="{932F0FA5-40E9-48F4-BA16-C448E474A0B9}" type="presOf" srcId="{BCDCD380-E759-4FC1-A469-B1F77C8DF17A}" destId="{C236AF44-C7F8-4B94-B7D3-5B4CEAB0378C}" srcOrd="0" destOrd="0" presId="urn:microsoft.com/office/officeart/2005/8/layout/pyramid1"/>
    <dgm:cxn modelId="{91B49233-C888-4BCF-B79F-02BA26A337A7}" srcId="{9C9A1CDA-8B35-43B5-84B5-4A4E83B1FF46}" destId="{DC76BB6C-F502-48F7-A0B5-4D1766D5CC59}" srcOrd="3" destOrd="0" parTransId="{0AA2B2BB-297E-4877-A341-16AE59E03F3F}" sibTransId="{F748AA26-9827-488D-A290-BF572006190A}"/>
    <dgm:cxn modelId="{8715894F-BFC8-42FD-92A2-898A969C21B7}" type="presOf" srcId="{816B5FF0-F1A3-46BC-BBAE-2D612D7F3216}" destId="{1CADBFBC-D1ED-4C20-8F83-6735D9193DB5}" srcOrd="0" destOrd="0" presId="urn:microsoft.com/office/officeart/2005/8/layout/pyramid1"/>
    <dgm:cxn modelId="{CB0D8409-EED9-4F40-9F50-A4F8D33081E1}" type="presOf" srcId="{DC76BB6C-F502-48F7-A0B5-4D1766D5CC59}" destId="{841E4DFB-22C1-474F-9DC9-73B564403759}" srcOrd="1" destOrd="0" presId="urn:microsoft.com/office/officeart/2005/8/layout/pyramid1"/>
    <dgm:cxn modelId="{8BB28E40-72FC-4A99-BBCD-26605C6EEFB6}" srcId="{9C9A1CDA-8B35-43B5-84B5-4A4E83B1FF46}" destId="{EE1AE24E-58BE-493C-A2E7-10AB52CA8408}" srcOrd="1" destOrd="0" parTransId="{08E99AAE-04C2-4116-9433-9A7C28583999}" sibTransId="{AFD9560B-152D-44AB-ABA5-C567613AB647}"/>
    <dgm:cxn modelId="{12E0B56C-BDB2-4DAC-901F-10F7931447ED}" srcId="{9C9A1CDA-8B35-43B5-84B5-4A4E83B1FF46}" destId="{BCDCD380-E759-4FC1-A469-B1F77C8DF17A}" srcOrd="0" destOrd="0" parTransId="{B64EF040-18C2-4678-B817-0F54C6F7D4BD}" sibTransId="{9CB2704E-7513-4871-99A7-CC2ECBD91C11}"/>
    <dgm:cxn modelId="{574BEA23-77B3-4B64-BA0A-3AD3C99DBB7A}" type="presOf" srcId="{DC76BB6C-F502-48F7-A0B5-4D1766D5CC59}" destId="{D70953F6-1B8D-408E-B25C-5A9B0AA562D0}" srcOrd="0" destOrd="0" presId="urn:microsoft.com/office/officeart/2005/8/layout/pyramid1"/>
    <dgm:cxn modelId="{C1A86E32-BE55-4385-8D3D-A07429843B2A}" type="presOf" srcId="{BCDCD380-E759-4FC1-A469-B1F77C8DF17A}" destId="{1D9801CD-3962-46E3-A5B1-C54EF337D7FC}" srcOrd="1" destOrd="0" presId="urn:microsoft.com/office/officeart/2005/8/layout/pyramid1"/>
    <dgm:cxn modelId="{CA7FF14F-A82F-4B77-B3F6-1847CF74583C}" type="presOf" srcId="{EE1AE24E-58BE-493C-A2E7-10AB52CA8408}" destId="{83886356-2897-431E-8238-6B063D12F134}" srcOrd="1" destOrd="0" presId="urn:microsoft.com/office/officeart/2005/8/layout/pyramid1"/>
    <dgm:cxn modelId="{9383A8A9-6FE7-41E8-8491-C6567546D8ED}" type="presOf" srcId="{9C9A1CDA-8B35-43B5-84B5-4A4E83B1FF46}" destId="{70DF878C-0C38-42B9-B29B-80F26FD72091}" srcOrd="0" destOrd="0" presId="urn:microsoft.com/office/officeart/2005/8/layout/pyramid1"/>
    <dgm:cxn modelId="{05134E21-FC82-4EBC-90EF-F0567728D52E}" type="presOf" srcId="{816B5FF0-F1A3-46BC-BBAE-2D612D7F3216}" destId="{8D39D9F3-FA75-4012-9A44-71A156F7124C}" srcOrd="1" destOrd="0" presId="urn:microsoft.com/office/officeart/2005/8/layout/pyramid1"/>
    <dgm:cxn modelId="{73B4F677-1BD8-40FD-A8D6-0A874F644D9E}" type="presParOf" srcId="{70DF878C-0C38-42B9-B29B-80F26FD72091}" destId="{94CC62B9-9467-4565-A3F2-36A8B312C362}" srcOrd="0" destOrd="0" presId="urn:microsoft.com/office/officeart/2005/8/layout/pyramid1"/>
    <dgm:cxn modelId="{ACB54560-5BFF-47EC-9420-0A9C298901D4}" type="presParOf" srcId="{94CC62B9-9467-4565-A3F2-36A8B312C362}" destId="{C236AF44-C7F8-4B94-B7D3-5B4CEAB0378C}" srcOrd="0" destOrd="0" presId="urn:microsoft.com/office/officeart/2005/8/layout/pyramid1"/>
    <dgm:cxn modelId="{0147DB7F-32FD-4EE3-9F26-52367783841B}" type="presParOf" srcId="{94CC62B9-9467-4565-A3F2-36A8B312C362}" destId="{1D9801CD-3962-46E3-A5B1-C54EF337D7FC}" srcOrd="1" destOrd="0" presId="urn:microsoft.com/office/officeart/2005/8/layout/pyramid1"/>
    <dgm:cxn modelId="{7EE02734-16D5-429C-B07F-DD27F2D47210}" type="presParOf" srcId="{70DF878C-0C38-42B9-B29B-80F26FD72091}" destId="{F1AAE394-E1A6-4408-BDAE-0DD824A10363}" srcOrd="1" destOrd="0" presId="urn:microsoft.com/office/officeart/2005/8/layout/pyramid1"/>
    <dgm:cxn modelId="{A7F2FF91-1625-4ADF-A0E0-1B931595360D}" type="presParOf" srcId="{F1AAE394-E1A6-4408-BDAE-0DD824A10363}" destId="{E2A0B275-1CD8-47B7-B4E2-CD996B4D6BFC}" srcOrd="0" destOrd="0" presId="urn:microsoft.com/office/officeart/2005/8/layout/pyramid1"/>
    <dgm:cxn modelId="{2325E345-AD93-45D7-81D7-F2B518E5703A}" type="presParOf" srcId="{F1AAE394-E1A6-4408-BDAE-0DD824A10363}" destId="{83886356-2897-431E-8238-6B063D12F134}" srcOrd="1" destOrd="0" presId="urn:microsoft.com/office/officeart/2005/8/layout/pyramid1"/>
    <dgm:cxn modelId="{46E0091E-9E16-410E-83AB-3F0BAA3FE842}" type="presParOf" srcId="{70DF878C-0C38-42B9-B29B-80F26FD72091}" destId="{36E5BFE2-FCB8-4FDE-BF7F-DCEF770B3720}" srcOrd="2" destOrd="0" presId="urn:microsoft.com/office/officeart/2005/8/layout/pyramid1"/>
    <dgm:cxn modelId="{B13B0EA8-BCB0-43D5-81DE-8169F5E33ABE}" type="presParOf" srcId="{36E5BFE2-FCB8-4FDE-BF7F-DCEF770B3720}" destId="{1CADBFBC-D1ED-4C20-8F83-6735D9193DB5}" srcOrd="0" destOrd="0" presId="urn:microsoft.com/office/officeart/2005/8/layout/pyramid1"/>
    <dgm:cxn modelId="{21E23422-787F-42DC-9FD4-7A1B018F8A9C}" type="presParOf" srcId="{36E5BFE2-FCB8-4FDE-BF7F-DCEF770B3720}" destId="{8D39D9F3-FA75-4012-9A44-71A156F7124C}" srcOrd="1" destOrd="0" presId="urn:microsoft.com/office/officeart/2005/8/layout/pyramid1"/>
    <dgm:cxn modelId="{713AA25D-4DF8-4347-A889-20E5C324DBA3}" type="presParOf" srcId="{70DF878C-0C38-42B9-B29B-80F26FD72091}" destId="{E610F4F9-14D1-4913-A632-AEE354AD3A02}" srcOrd="3" destOrd="0" presId="urn:microsoft.com/office/officeart/2005/8/layout/pyramid1"/>
    <dgm:cxn modelId="{681A5E11-7824-4E64-B5DC-D334408E757B}" type="presParOf" srcId="{E610F4F9-14D1-4913-A632-AEE354AD3A02}" destId="{D70953F6-1B8D-408E-B25C-5A9B0AA562D0}" srcOrd="0" destOrd="0" presId="urn:microsoft.com/office/officeart/2005/8/layout/pyramid1"/>
    <dgm:cxn modelId="{38BA198F-4885-4DEA-BCA5-15B48900B0A1}" type="presParOf" srcId="{E610F4F9-14D1-4913-A632-AEE354AD3A02}" destId="{841E4DFB-22C1-474F-9DC9-73B5644037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A1CDA-8B35-43B5-84B5-4A4E83B1FF46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21594000" rev="10800000"/>
          </a:camera>
          <a:lightRig rig="threePt" dir="t"/>
        </a:scene3d>
      </dgm:spPr>
    </dgm:pt>
    <dgm:pt modelId="{EE1AE24E-58BE-493C-A2E7-10AB52CA8408}">
      <dgm:prSet phldrT="[Metin]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tr-TR" dirty="0"/>
        </a:p>
      </dgm:t>
    </dgm:pt>
    <dgm:pt modelId="{08E99AAE-04C2-4116-9433-9A7C28583999}" type="parTrans" cxnId="{8BB28E40-72FC-4A99-BBCD-26605C6EEFB6}">
      <dgm:prSet/>
      <dgm:spPr/>
      <dgm:t>
        <a:bodyPr/>
        <a:lstStyle/>
        <a:p>
          <a:endParaRPr lang="tr-TR"/>
        </a:p>
      </dgm:t>
    </dgm:pt>
    <dgm:pt modelId="{AFD9560B-152D-44AB-ABA5-C567613AB647}" type="sibTrans" cxnId="{8BB28E40-72FC-4A99-BBCD-26605C6EEFB6}">
      <dgm:prSet/>
      <dgm:spPr/>
      <dgm:t>
        <a:bodyPr/>
        <a:lstStyle/>
        <a:p>
          <a:endParaRPr lang="tr-TR"/>
        </a:p>
      </dgm:t>
    </dgm:pt>
    <dgm:pt modelId="{816B5FF0-F1A3-46BC-BBAE-2D612D7F3216}">
      <dgm:prSet phldrT="[Metin]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tr-TR" dirty="0"/>
        </a:p>
      </dgm:t>
    </dgm:pt>
    <dgm:pt modelId="{FF0D9CC6-0AD2-43B6-A09B-BBDA66E94758}" type="parTrans" cxnId="{9A4B7E6E-A8F1-4DAB-BF4C-7711B1194EEB}">
      <dgm:prSet/>
      <dgm:spPr/>
      <dgm:t>
        <a:bodyPr/>
        <a:lstStyle/>
        <a:p>
          <a:endParaRPr lang="tr-TR"/>
        </a:p>
      </dgm:t>
    </dgm:pt>
    <dgm:pt modelId="{4953BED3-93C5-4E47-BD8F-B070BFC6B19F}" type="sibTrans" cxnId="{9A4B7E6E-A8F1-4DAB-BF4C-7711B1194EEB}">
      <dgm:prSet/>
      <dgm:spPr/>
      <dgm:t>
        <a:bodyPr/>
        <a:lstStyle/>
        <a:p>
          <a:endParaRPr lang="tr-TR"/>
        </a:p>
      </dgm:t>
    </dgm:pt>
    <dgm:pt modelId="{DC76BB6C-F502-48F7-A0B5-4D1766D5CC59}">
      <dgm:prSet phldrT="[Metin]" custT="1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tr-TR" sz="800" dirty="0">
            <a:solidFill>
              <a:srgbClr val="004986"/>
            </a:solidFill>
          </a:endParaRPr>
        </a:p>
      </dgm:t>
    </dgm:pt>
    <dgm:pt modelId="{0AA2B2BB-297E-4877-A341-16AE59E03F3F}" type="parTrans" cxnId="{91B49233-C888-4BCF-B79F-02BA26A337A7}">
      <dgm:prSet/>
      <dgm:spPr/>
      <dgm:t>
        <a:bodyPr/>
        <a:lstStyle/>
        <a:p>
          <a:endParaRPr lang="tr-TR"/>
        </a:p>
      </dgm:t>
    </dgm:pt>
    <dgm:pt modelId="{F748AA26-9827-488D-A290-BF572006190A}" type="sibTrans" cxnId="{91B49233-C888-4BCF-B79F-02BA26A337A7}">
      <dgm:prSet/>
      <dgm:spPr/>
      <dgm:t>
        <a:bodyPr/>
        <a:lstStyle/>
        <a:p>
          <a:endParaRPr lang="tr-TR"/>
        </a:p>
      </dgm:t>
    </dgm:pt>
    <dgm:pt modelId="{BCDCD380-E759-4FC1-A469-B1F77C8DF17A}">
      <dgm:prSet phldrT="[Metin]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tr-TR" dirty="0"/>
        </a:p>
      </dgm:t>
    </dgm:pt>
    <dgm:pt modelId="{9CB2704E-7513-4871-99A7-CC2ECBD91C11}" type="sibTrans" cxnId="{12E0B56C-BDB2-4DAC-901F-10F7931447ED}">
      <dgm:prSet/>
      <dgm:spPr/>
      <dgm:t>
        <a:bodyPr/>
        <a:lstStyle/>
        <a:p>
          <a:endParaRPr lang="tr-TR"/>
        </a:p>
      </dgm:t>
    </dgm:pt>
    <dgm:pt modelId="{B64EF040-18C2-4678-B817-0F54C6F7D4BD}" type="parTrans" cxnId="{12E0B56C-BDB2-4DAC-901F-10F7931447ED}">
      <dgm:prSet/>
      <dgm:spPr/>
      <dgm:t>
        <a:bodyPr/>
        <a:lstStyle/>
        <a:p>
          <a:endParaRPr lang="tr-TR"/>
        </a:p>
      </dgm:t>
    </dgm:pt>
    <dgm:pt modelId="{70DF878C-0C38-42B9-B29B-80F26FD72091}" type="pres">
      <dgm:prSet presAssocID="{9C9A1CDA-8B35-43B5-84B5-4A4E83B1FF46}" presName="Name0" presStyleCnt="0">
        <dgm:presLayoutVars>
          <dgm:dir/>
          <dgm:animLvl val="lvl"/>
          <dgm:resizeHandles val="exact"/>
        </dgm:presLayoutVars>
      </dgm:prSet>
      <dgm:spPr/>
    </dgm:pt>
    <dgm:pt modelId="{94CC62B9-9467-4565-A3F2-36A8B312C362}" type="pres">
      <dgm:prSet presAssocID="{BCDCD380-E759-4FC1-A469-B1F77C8DF17A}" presName="Name8" presStyleCnt="0"/>
      <dgm:spPr/>
    </dgm:pt>
    <dgm:pt modelId="{C236AF44-C7F8-4B94-B7D3-5B4CEAB0378C}" type="pres">
      <dgm:prSet presAssocID="{BCDCD380-E759-4FC1-A469-B1F77C8DF17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9801CD-3962-46E3-A5B1-C54EF337D7FC}" type="pres">
      <dgm:prSet presAssocID="{BCDCD380-E759-4FC1-A469-B1F77C8DF1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AAE394-E1A6-4408-BDAE-0DD824A10363}" type="pres">
      <dgm:prSet presAssocID="{EE1AE24E-58BE-493C-A2E7-10AB52CA8408}" presName="Name8" presStyleCnt="0"/>
      <dgm:spPr/>
    </dgm:pt>
    <dgm:pt modelId="{E2A0B275-1CD8-47B7-B4E2-CD996B4D6BFC}" type="pres">
      <dgm:prSet presAssocID="{EE1AE24E-58BE-493C-A2E7-10AB52CA840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886356-2897-431E-8238-6B063D12F134}" type="pres">
      <dgm:prSet presAssocID="{EE1AE24E-58BE-493C-A2E7-10AB52CA8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5BFE2-FCB8-4FDE-BF7F-DCEF770B3720}" type="pres">
      <dgm:prSet presAssocID="{816B5FF0-F1A3-46BC-BBAE-2D612D7F3216}" presName="Name8" presStyleCnt="0"/>
      <dgm:spPr/>
    </dgm:pt>
    <dgm:pt modelId="{1CADBFBC-D1ED-4C20-8F83-6735D9193DB5}" type="pres">
      <dgm:prSet presAssocID="{816B5FF0-F1A3-46BC-BBAE-2D612D7F321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39D9F3-FA75-4012-9A44-71A156F7124C}" type="pres">
      <dgm:prSet presAssocID="{816B5FF0-F1A3-46BC-BBAE-2D612D7F32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10F4F9-14D1-4913-A632-AEE354AD3A02}" type="pres">
      <dgm:prSet presAssocID="{DC76BB6C-F502-48F7-A0B5-4D1766D5CC59}" presName="Name8" presStyleCnt="0"/>
      <dgm:spPr/>
    </dgm:pt>
    <dgm:pt modelId="{D70953F6-1B8D-408E-B25C-5A9B0AA562D0}" type="pres">
      <dgm:prSet presAssocID="{DC76BB6C-F502-48F7-A0B5-4D1766D5CC5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1E4DFB-22C1-474F-9DC9-73B564403759}" type="pres">
      <dgm:prSet presAssocID="{DC76BB6C-F502-48F7-A0B5-4D1766D5CC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A99E6B-08F8-4189-A68B-8AE1E2ABE5A4}" type="presOf" srcId="{EE1AE24E-58BE-493C-A2E7-10AB52CA8408}" destId="{E2A0B275-1CD8-47B7-B4E2-CD996B4D6BFC}" srcOrd="0" destOrd="0" presId="urn:microsoft.com/office/officeart/2005/8/layout/pyramid1"/>
    <dgm:cxn modelId="{9A4B7E6E-A8F1-4DAB-BF4C-7711B1194EEB}" srcId="{9C9A1CDA-8B35-43B5-84B5-4A4E83B1FF46}" destId="{816B5FF0-F1A3-46BC-BBAE-2D612D7F3216}" srcOrd="2" destOrd="0" parTransId="{FF0D9CC6-0AD2-43B6-A09B-BBDA66E94758}" sibTransId="{4953BED3-93C5-4E47-BD8F-B070BFC6B19F}"/>
    <dgm:cxn modelId="{B5C95A09-3C51-4065-A9D0-93179787ACF4}" type="presOf" srcId="{EE1AE24E-58BE-493C-A2E7-10AB52CA8408}" destId="{83886356-2897-431E-8238-6B063D12F134}" srcOrd="1" destOrd="0" presId="urn:microsoft.com/office/officeart/2005/8/layout/pyramid1"/>
    <dgm:cxn modelId="{22B8F7FB-D6A2-4375-89EC-916192B46400}" type="presOf" srcId="{816B5FF0-F1A3-46BC-BBAE-2D612D7F3216}" destId="{8D39D9F3-FA75-4012-9A44-71A156F7124C}" srcOrd="1" destOrd="0" presId="urn:microsoft.com/office/officeart/2005/8/layout/pyramid1"/>
    <dgm:cxn modelId="{3DA07E14-EC21-4FE6-AD5F-4FD4609244D8}" type="presOf" srcId="{DC76BB6C-F502-48F7-A0B5-4D1766D5CC59}" destId="{841E4DFB-22C1-474F-9DC9-73B564403759}" srcOrd="1" destOrd="0" presId="urn:microsoft.com/office/officeart/2005/8/layout/pyramid1"/>
    <dgm:cxn modelId="{91B49233-C888-4BCF-B79F-02BA26A337A7}" srcId="{9C9A1CDA-8B35-43B5-84B5-4A4E83B1FF46}" destId="{DC76BB6C-F502-48F7-A0B5-4D1766D5CC59}" srcOrd="3" destOrd="0" parTransId="{0AA2B2BB-297E-4877-A341-16AE59E03F3F}" sibTransId="{F748AA26-9827-488D-A290-BF572006190A}"/>
    <dgm:cxn modelId="{56233797-108B-46BA-9D14-9E3B0804E0CD}" type="presOf" srcId="{BCDCD380-E759-4FC1-A469-B1F77C8DF17A}" destId="{C236AF44-C7F8-4B94-B7D3-5B4CEAB0378C}" srcOrd="0" destOrd="0" presId="urn:microsoft.com/office/officeart/2005/8/layout/pyramid1"/>
    <dgm:cxn modelId="{21090149-65E0-4D8A-828C-AA1F267A5648}" type="presOf" srcId="{816B5FF0-F1A3-46BC-BBAE-2D612D7F3216}" destId="{1CADBFBC-D1ED-4C20-8F83-6735D9193DB5}" srcOrd="0" destOrd="0" presId="urn:microsoft.com/office/officeart/2005/8/layout/pyramid1"/>
    <dgm:cxn modelId="{8BB28E40-72FC-4A99-BBCD-26605C6EEFB6}" srcId="{9C9A1CDA-8B35-43B5-84B5-4A4E83B1FF46}" destId="{EE1AE24E-58BE-493C-A2E7-10AB52CA8408}" srcOrd="1" destOrd="0" parTransId="{08E99AAE-04C2-4116-9433-9A7C28583999}" sibTransId="{AFD9560B-152D-44AB-ABA5-C567613AB647}"/>
    <dgm:cxn modelId="{313E065F-1981-4135-9FF8-6042CEE6DD73}" type="presOf" srcId="{DC76BB6C-F502-48F7-A0B5-4D1766D5CC59}" destId="{D70953F6-1B8D-408E-B25C-5A9B0AA562D0}" srcOrd="0" destOrd="0" presId="urn:microsoft.com/office/officeart/2005/8/layout/pyramid1"/>
    <dgm:cxn modelId="{12E0B56C-BDB2-4DAC-901F-10F7931447ED}" srcId="{9C9A1CDA-8B35-43B5-84B5-4A4E83B1FF46}" destId="{BCDCD380-E759-4FC1-A469-B1F77C8DF17A}" srcOrd="0" destOrd="0" parTransId="{B64EF040-18C2-4678-B817-0F54C6F7D4BD}" sibTransId="{9CB2704E-7513-4871-99A7-CC2ECBD91C11}"/>
    <dgm:cxn modelId="{D480C33B-15A5-4CC2-BB09-7B766EB4E665}" type="presOf" srcId="{9C9A1CDA-8B35-43B5-84B5-4A4E83B1FF46}" destId="{70DF878C-0C38-42B9-B29B-80F26FD72091}" srcOrd="0" destOrd="0" presId="urn:microsoft.com/office/officeart/2005/8/layout/pyramid1"/>
    <dgm:cxn modelId="{6467AD7F-85C0-4AAD-B539-09ABDFA03EF0}" type="presOf" srcId="{BCDCD380-E759-4FC1-A469-B1F77C8DF17A}" destId="{1D9801CD-3962-46E3-A5B1-C54EF337D7FC}" srcOrd="1" destOrd="0" presId="urn:microsoft.com/office/officeart/2005/8/layout/pyramid1"/>
    <dgm:cxn modelId="{02F4515B-4767-4016-A9AA-61E414D5B543}" type="presParOf" srcId="{70DF878C-0C38-42B9-B29B-80F26FD72091}" destId="{94CC62B9-9467-4565-A3F2-36A8B312C362}" srcOrd="0" destOrd="0" presId="urn:microsoft.com/office/officeart/2005/8/layout/pyramid1"/>
    <dgm:cxn modelId="{65060C2F-2F77-4DDB-954E-389E173B5993}" type="presParOf" srcId="{94CC62B9-9467-4565-A3F2-36A8B312C362}" destId="{C236AF44-C7F8-4B94-B7D3-5B4CEAB0378C}" srcOrd="0" destOrd="0" presId="urn:microsoft.com/office/officeart/2005/8/layout/pyramid1"/>
    <dgm:cxn modelId="{37D2E454-A2FD-4FD7-ACE1-F34DD3895D92}" type="presParOf" srcId="{94CC62B9-9467-4565-A3F2-36A8B312C362}" destId="{1D9801CD-3962-46E3-A5B1-C54EF337D7FC}" srcOrd="1" destOrd="0" presId="urn:microsoft.com/office/officeart/2005/8/layout/pyramid1"/>
    <dgm:cxn modelId="{A2D3D4FB-192D-4A06-A201-623A9E724AC7}" type="presParOf" srcId="{70DF878C-0C38-42B9-B29B-80F26FD72091}" destId="{F1AAE394-E1A6-4408-BDAE-0DD824A10363}" srcOrd="1" destOrd="0" presId="urn:microsoft.com/office/officeart/2005/8/layout/pyramid1"/>
    <dgm:cxn modelId="{A1A617B7-A5AF-4500-82AD-A1780DF3C076}" type="presParOf" srcId="{F1AAE394-E1A6-4408-BDAE-0DD824A10363}" destId="{E2A0B275-1CD8-47B7-B4E2-CD996B4D6BFC}" srcOrd="0" destOrd="0" presId="urn:microsoft.com/office/officeart/2005/8/layout/pyramid1"/>
    <dgm:cxn modelId="{20A559F5-06A3-42D3-BB8F-FF38D22E7E6A}" type="presParOf" srcId="{F1AAE394-E1A6-4408-BDAE-0DD824A10363}" destId="{83886356-2897-431E-8238-6B063D12F134}" srcOrd="1" destOrd="0" presId="urn:microsoft.com/office/officeart/2005/8/layout/pyramid1"/>
    <dgm:cxn modelId="{9CFABE29-4868-4A78-A91E-1F088F570F85}" type="presParOf" srcId="{70DF878C-0C38-42B9-B29B-80F26FD72091}" destId="{36E5BFE2-FCB8-4FDE-BF7F-DCEF770B3720}" srcOrd="2" destOrd="0" presId="urn:microsoft.com/office/officeart/2005/8/layout/pyramid1"/>
    <dgm:cxn modelId="{EBC6346B-9F2E-4DB9-BCB2-3D72B5B17C6D}" type="presParOf" srcId="{36E5BFE2-FCB8-4FDE-BF7F-DCEF770B3720}" destId="{1CADBFBC-D1ED-4C20-8F83-6735D9193DB5}" srcOrd="0" destOrd="0" presId="urn:microsoft.com/office/officeart/2005/8/layout/pyramid1"/>
    <dgm:cxn modelId="{D079C3F1-347A-4CC3-A450-1A091D1865D5}" type="presParOf" srcId="{36E5BFE2-FCB8-4FDE-BF7F-DCEF770B3720}" destId="{8D39D9F3-FA75-4012-9A44-71A156F7124C}" srcOrd="1" destOrd="0" presId="urn:microsoft.com/office/officeart/2005/8/layout/pyramid1"/>
    <dgm:cxn modelId="{83E9B665-8EB8-401B-A3DE-835B5916CD45}" type="presParOf" srcId="{70DF878C-0C38-42B9-B29B-80F26FD72091}" destId="{E610F4F9-14D1-4913-A632-AEE354AD3A02}" srcOrd="3" destOrd="0" presId="urn:microsoft.com/office/officeart/2005/8/layout/pyramid1"/>
    <dgm:cxn modelId="{31E4CB28-2A92-43F9-838F-EF02C881F914}" type="presParOf" srcId="{E610F4F9-14D1-4913-A632-AEE354AD3A02}" destId="{D70953F6-1B8D-408E-B25C-5A9B0AA562D0}" srcOrd="0" destOrd="0" presId="urn:microsoft.com/office/officeart/2005/8/layout/pyramid1"/>
    <dgm:cxn modelId="{3E6FC3E3-90E3-4DDE-9136-1B0FD03BE151}" type="presParOf" srcId="{E610F4F9-14D1-4913-A632-AEE354AD3A02}" destId="{841E4DFB-22C1-474F-9DC9-73B5644037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6AF44-C7F8-4B94-B7D3-5B4CEAB0378C}">
      <dsp:nvSpPr>
        <dsp:cNvPr id="0" name=""/>
        <dsp:cNvSpPr/>
      </dsp:nvSpPr>
      <dsp:spPr>
        <a:xfrm>
          <a:off x="1485000" y="0"/>
          <a:ext cx="990000" cy="9900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 smtClean="0">
            <a:latin typeface="Calibri" pitchFamily="34" charset="0"/>
            <a:cs typeface="Calibri" pitchFamily="34" charset="0"/>
          </a:endParaRPr>
        </a:p>
      </dsp:txBody>
      <dsp:txXfrm>
        <a:off x="1485000" y="0"/>
        <a:ext cx="990000" cy="990000"/>
      </dsp:txXfrm>
    </dsp:sp>
    <dsp:sp modelId="{E2A0B275-1CD8-47B7-B4E2-CD996B4D6BFC}">
      <dsp:nvSpPr>
        <dsp:cNvPr id="0" name=""/>
        <dsp:cNvSpPr/>
      </dsp:nvSpPr>
      <dsp:spPr>
        <a:xfrm>
          <a:off x="990000" y="990000"/>
          <a:ext cx="1980000" cy="9900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>
            <a:latin typeface="Calibri" pitchFamily="34" charset="0"/>
            <a:cs typeface="Calibri" pitchFamily="34" charset="0"/>
          </a:endParaRPr>
        </a:p>
      </dsp:txBody>
      <dsp:txXfrm>
        <a:off x="1336500" y="990000"/>
        <a:ext cx="1287000" cy="990000"/>
      </dsp:txXfrm>
    </dsp:sp>
    <dsp:sp modelId="{1CADBFBC-D1ED-4C20-8F83-6735D9193DB5}">
      <dsp:nvSpPr>
        <dsp:cNvPr id="0" name=""/>
        <dsp:cNvSpPr/>
      </dsp:nvSpPr>
      <dsp:spPr>
        <a:xfrm>
          <a:off x="495000" y="1980000"/>
          <a:ext cx="2970000" cy="9900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>
            <a:latin typeface="Calibri" pitchFamily="34" charset="0"/>
            <a:cs typeface="Calibri" pitchFamily="34" charset="0"/>
          </a:endParaRPr>
        </a:p>
      </dsp:txBody>
      <dsp:txXfrm>
        <a:off x="1014749" y="1980000"/>
        <a:ext cx="1930500" cy="990000"/>
      </dsp:txXfrm>
    </dsp:sp>
    <dsp:sp modelId="{D70953F6-1B8D-408E-B25C-5A9B0AA562D0}">
      <dsp:nvSpPr>
        <dsp:cNvPr id="0" name=""/>
        <dsp:cNvSpPr/>
      </dsp:nvSpPr>
      <dsp:spPr>
        <a:xfrm>
          <a:off x="0" y="2970000"/>
          <a:ext cx="3960000" cy="990000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>
            <a:latin typeface="Calibri" pitchFamily="34" charset="0"/>
            <a:cs typeface="Calibri" pitchFamily="34" charset="0"/>
          </a:endParaRPr>
        </a:p>
      </dsp:txBody>
      <dsp:txXfrm>
        <a:off x="692999" y="2970000"/>
        <a:ext cx="2574000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6AF44-C7F8-4B94-B7D3-5B4CEAB0378C}">
      <dsp:nvSpPr>
        <dsp:cNvPr id="0" name=""/>
        <dsp:cNvSpPr/>
      </dsp:nvSpPr>
      <dsp:spPr>
        <a:xfrm>
          <a:off x="1485000" y="0"/>
          <a:ext cx="990000" cy="990000"/>
        </a:xfrm>
        <a:prstGeom prst="trapezoid">
          <a:avLst>
            <a:gd name="adj" fmla="val 5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2159400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300" kern="1200" dirty="0"/>
        </a:p>
      </dsp:txBody>
      <dsp:txXfrm>
        <a:off x="1485000" y="0"/>
        <a:ext cx="990000" cy="990000"/>
      </dsp:txXfrm>
    </dsp:sp>
    <dsp:sp modelId="{E2A0B275-1CD8-47B7-B4E2-CD996B4D6BFC}">
      <dsp:nvSpPr>
        <dsp:cNvPr id="0" name=""/>
        <dsp:cNvSpPr/>
      </dsp:nvSpPr>
      <dsp:spPr>
        <a:xfrm>
          <a:off x="990000" y="990000"/>
          <a:ext cx="1980000" cy="990000"/>
        </a:xfrm>
        <a:prstGeom prst="trapezoid">
          <a:avLst>
            <a:gd name="adj" fmla="val 5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2159400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300" kern="1200" dirty="0"/>
        </a:p>
      </dsp:txBody>
      <dsp:txXfrm>
        <a:off x="1336500" y="990000"/>
        <a:ext cx="1287000" cy="990000"/>
      </dsp:txXfrm>
    </dsp:sp>
    <dsp:sp modelId="{1CADBFBC-D1ED-4C20-8F83-6735D9193DB5}">
      <dsp:nvSpPr>
        <dsp:cNvPr id="0" name=""/>
        <dsp:cNvSpPr/>
      </dsp:nvSpPr>
      <dsp:spPr>
        <a:xfrm>
          <a:off x="495000" y="1980000"/>
          <a:ext cx="2970000" cy="990000"/>
        </a:xfrm>
        <a:prstGeom prst="trapezoid">
          <a:avLst>
            <a:gd name="adj" fmla="val 5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2159400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300" kern="1200" dirty="0"/>
        </a:p>
      </dsp:txBody>
      <dsp:txXfrm>
        <a:off x="1014749" y="1980000"/>
        <a:ext cx="1930500" cy="990000"/>
      </dsp:txXfrm>
    </dsp:sp>
    <dsp:sp modelId="{D70953F6-1B8D-408E-B25C-5A9B0AA562D0}">
      <dsp:nvSpPr>
        <dsp:cNvPr id="0" name=""/>
        <dsp:cNvSpPr/>
      </dsp:nvSpPr>
      <dsp:spPr>
        <a:xfrm>
          <a:off x="0" y="2970000"/>
          <a:ext cx="3960000" cy="990000"/>
        </a:xfrm>
        <a:prstGeom prst="trapezoid">
          <a:avLst>
            <a:gd name="adj" fmla="val 5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>
            <a:rot lat="0" lon="21594000" rev="108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 dirty="0">
            <a:solidFill>
              <a:srgbClr val="004986"/>
            </a:solidFill>
          </a:endParaRPr>
        </a:p>
      </dsp:txBody>
      <dsp:txXfrm>
        <a:off x="692999" y="2970000"/>
        <a:ext cx="2574000" cy="9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06.02.2013</a:t>
            </a:fld>
            <a:endParaRPr lang="de-DE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49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88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10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10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12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12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13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13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15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15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16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16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32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32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36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36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39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39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40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40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47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47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48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48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49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49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50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50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51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51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6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7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8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8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9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9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4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6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124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21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84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4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28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327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1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2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76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025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614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28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03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7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5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4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6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56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0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11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02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469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5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0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86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5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3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4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6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9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9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3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6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3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8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64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81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9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7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6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1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7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3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0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0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87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72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5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14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53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1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6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1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30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8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7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65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48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5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7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870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0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98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9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6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7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6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1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2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0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6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5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9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10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80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8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84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9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18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479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0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81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1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7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369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005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718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3608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887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488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999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7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3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359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1888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582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609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31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666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229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200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687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20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_al__ma_Sayfas_1.xls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_al__ma_Sayfas_1.xlsx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0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0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403452"/>
            <a:ext cx="8791574" cy="1554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9500" b="1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İstanbulUzman</a:t>
            </a:r>
            <a:endParaRPr lang="tr-TR" sz="9500" b="1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6273" y="3444339"/>
            <a:ext cx="8791575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Yetişkin Eğitimi ve İletişim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AMAÇ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yoluyla bireyin;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bilgileri, becerileri,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tutumları, amaçları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, beklentileri,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değerleri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toplumca uygun görülen yönde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amaçlı olarak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değiştirilir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. </a:t>
            </a: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Mevcut haliyle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yetersiz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 olan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kişi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değiştirilerek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yeterli hale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getirilir.»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EĞİTİMİN AMACI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42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YÜZYÜZE İLETİŞİM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Beden dili 	: %55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tonu 	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%38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Sözlü iletişim	: %7</a:t>
            </a:r>
            <a:endParaRPr lang="tr-TR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defRPr/>
            </a:pPr>
            <a:endParaRPr lang="tr-TR" sz="2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İLETİŞİM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TÜRLERİ – ETKİNLİĞİ 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52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DİNLEME DÜZEYLERİ – EMPATİ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Dinlememe,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Umursamaz dinleme,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Dinliyormuş gibi yapma,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Seçerek dinleme,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Dikkatli dinleme,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Empatiyle dinlemek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«Empati;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kendisini diğerinin yerine koyarak ne hissettiğini anlamaya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çalışmasıdır.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Empati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karşımızdaki ile özdeşleşmek, ona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benzemek 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sempati duymak değil; onun bakış tarzını yakalamaya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çalışmaktır.»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DİNLEME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DÜZEYLERİ - EMPATİ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63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İLETİŞİM SINIFLAMASI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Yönüne Göre İletişimim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Türleri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yönlü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iletişim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 yönlü iletişim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yönlü iletişim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İşyerindeki Akışına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İletişimin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Dikey iletişim 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Yatay iletişim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Çapraz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iletişim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105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Planlanmış İletişim-Doğal İletişim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 yüze İletişim ve Kitle İletişim**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İLETİŞİM TÜRLERİ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09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AMAÇLARA GÖRE İLETİŞİM TİPİ (Ters Üçgen)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9" name="Diyagram 38"/>
          <p:cNvGraphicFramePr/>
          <p:nvPr>
            <p:extLst>
              <p:ext uri="{D42A27DB-BD31-4B8C-83A1-F6EECF244321}">
                <p14:modId xmlns:p14="http://schemas.microsoft.com/office/powerpoint/2010/main" val="3310696435"/>
              </p:ext>
            </p:extLst>
          </p:nvPr>
        </p:nvGraphicFramePr>
        <p:xfrm>
          <a:off x="1952626" y="1620837"/>
          <a:ext cx="396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" name="Diyagram 39"/>
          <p:cNvGraphicFramePr/>
          <p:nvPr>
            <p:extLst>
              <p:ext uri="{D42A27DB-BD31-4B8C-83A1-F6EECF244321}">
                <p14:modId xmlns:p14="http://schemas.microsoft.com/office/powerpoint/2010/main" val="134818980"/>
              </p:ext>
            </p:extLst>
          </p:nvPr>
        </p:nvGraphicFramePr>
        <p:xfrm>
          <a:off x="4224335" y="1619250"/>
          <a:ext cx="396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276225" y="260985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276225" y="360045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276225" y="459105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32100" y="1895475"/>
            <a:ext cx="19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Bilgi</a:t>
            </a:r>
            <a:endParaRPr lang="tr-TR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22191" y="3078163"/>
            <a:ext cx="206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Güdüleme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94266" y="4057650"/>
            <a:ext cx="244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Tutum Değişikliği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106878" y="5048250"/>
            <a:ext cx="227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 Değişikliği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4210050" y="1165224"/>
            <a:ext cx="3996000" cy="369332"/>
          </a:xfrm>
          <a:prstGeom prst="rect">
            <a:avLst/>
          </a:prstGeom>
          <a:noFill/>
          <a:ln w="0">
            <a:solidFill>
              <a:srgbClr val="7777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Kitle İletişim Araçları İle Eğitim</a:t>
            </a:r>
            <a:endParaRPr lang="tr-TR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981200" y="5599052"/>
            <a:ext cx="3905250" cy="369332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 ve Grup Eğitimi / Yüz yüze İletişim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99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ZOR KİŞİLİKLER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36000" rIns="144000" bIns="36000"/>
          <a:lstStyle/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Lokomotifler,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Mükemmeliyetçiler,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Sinsi direnişçiler,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Benim işim </a:t>
            </a: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değilciler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Ayaklı gazeteler,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Karamsarlar,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Mızmızlar,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Ciddiyetsizler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Eleştiriciler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Fedakarlar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Kendini suçlayanlar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Günah keçisi arayanlar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Kırılganlar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Detaycılar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İLETİŞİMİ ENGELLEYEN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40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861" y="728354"/>
            <a:ext cx="3290888" cy="24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298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0"/>
          <p:cNvGrpSpPr>
            <a:grpSpLocks/>
          </p:cNvGrpSpPr>
          <p:nvPr/>
        </p:nvGrpSpPr>
        <p:grpSpPr bwMode="auto">
          <a:xfrm>
            <a:off x="-5870" y="0"/>
            <a:ext cx="9162000" cy="6191250"/>
            <a:chOff x="0" y="0"/>
            <a:chExt cx="5760" cy="3747"/>
          </a:xfrm>
        </p:grpSpPr>
        <p:sp>
          <p:nvSpPr>
            <p:cNvPr id="104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5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6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7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08" name="Rectangle 2"/>
          <p:cNvSpPr txBox="1">
            <a:spLocks noChangeArrowheads="1"/>
          </p:cNvSpPr>
          <p:nvPr/>
        </p:nvSpPr>
        <p:spPr bwMode="gray">
          <a:xfrm>
            <a:off x="20478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KİŞİNİN ÜSTLENDİĞİ ROLLER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649136" y="4391025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-219602" y="3736005"/>
            <a:ext cx="4608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Sechseck 3"/>
          <p:cNvSpPr>
            <a:spLocks noChangeArrowheads="1"/>
          </p:cNvSpPr>
          <p:nvPr/>
        </p:nvSpPr>
        <p:spPr bwMode="gray">
          <a:xfrm>
            <a:off x="1412348" y="1157905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Sechseck 4"/>
          <p:cNvSpPr>
            <a:spLocks noChangeArrowheads="1"/>
          </p:cNvSpPr>
          <p:nvPr/>
        </p:nvSpPr>
        <p:spPr bwMode="gray">
          <a:xfrm>
            <a:off x="1412348" y="2553318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Sechseck 5"/>
          <p:cNvSpPr>
            <a:spLocks noChangeArrowheads="1"/>
          </p:cNvSpPr>
          <p:nvPr/>
        </p:nvSpPr>
        <p:spPr bwMode="gray">
          <a:xfrm flipH="1">
            <a:off x="2679173" y="1848468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Sechseck 6"/>
          <p:cNvSpPr>
            <a:spLocks noChangeArrowheads="1"/>
          </p:cNvSpPr>
          <p:nvPr/>
        </p:nvSpPr>
        <p:spPr bwMode="gray">
          <a:xfrm>
            <a:off x="140761" y="1848468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Sechseck 11"/>
          <p:cNvSpPr>
            <a:spLocks noChangeArrowheads="1"/>
          </p:cNvSpPr>
          <p:nvPr/>
        </p:nvSpPr>
        <p:spPr bwMode="gray">
          <a:xfrm>
            <a:off x="2692821" y="3271735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16" name="Sechseck 12"/>
          <p:cNvSpPr>
            <a:spLocks noChangeArrowheads="1"/>
          </p:cNvSpPr>
          <p:nvPr/>
        </p:nvSpPr>
        <p:spPr bwMode="gray">
          <a:xfrm>
            <a:off x="1412348" y="3965553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latin typeface="Arial"/>
            </a:endParaRPr>
          </a:p>
        </p:txBody>
      </p:sp>
      <p:sp>
        <p:nvSpPr>
          <p:cNvPr id="117" name="Sechseck 14"/>
          <p:cNvSpPr>
            <a:spLocks noChangeArrowheads="1"/>
          </p:cNvSpPr>
          <p:nvPr/>
        </p:nvSpPr>
        <p:spPr bwMode="gray">
          <a:xfrm>
            <a:off x="140761" y="3251022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69A2E1"/>
              </a:gs>
              <a:gs pos="100000">
                <a:srgbClr val="9DC2EB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latin typeface="Arial"/>
            </a:endParaRPr>
          </a:p>
        </p:txBody>
      </p:sp>
      <p:grpSp>
        <p:nvGrpSpPr>
          <p:cNvPr id="118" name="Group 22"/>
          <p:cNvGrpSpPr>
            <a:grpSpLocks/>
          </p:cNvGrpSpPr>
          <p:nvPr/>
        </p:nvGrpSpPr>
        <p:grpSpPr bwMode="auto">
          <a:xfrm>
            <a:off x="250298" y="1723055"/>
            <a:ext cx="3878263" cy="1604963"/>
            <a:chOff x="364" y="1795"/>
            <a:chExt cx="2443" cy="1011"/>
          </a:xfrm>
        </p:grpSpPr>
        <p:sp>
          <p:nvSpPr>
            <p:cNvPr id="119" name="Text Box 19"/>
            <p:cNvSpPr txBox="1">
              <a:spLocks noChangeArrowheads="1"/>
            </p:cNvSpPr>
            <p:nvPr/>
          </p:nvSpPr>
          <p:spPr bwMode="gray">
            <a:xfrm>
              <a:off x="1158" y="1795"/>
              <a:ext cx="8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Eş </a:t>
              </a:r>
              <a:endParaRPr lang="tr-TR" sz="16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 Box 19"/>
            <p:cNvSpPr txBox="1">
              <a:spLocks noChangeArrowheads="1"/>
            </p:cNvSpPr>
            <p:nvPr/>
          </p:nvSpPr>
          <p:spPr bwMode="gray">
            <a:xfrm>
              <a:off x="1167" y="2651"/>
              <a:ext cx="8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Dernek Başkanı</a:t>
              </a:r>
              <a:endParaRPr lang="tr-TR" sz="16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 Box 19"/>
            <p:cNvSpPr txBox="1">
              <a:spLocks noChangeArrowheads="1"/>
            </p:cNvSpPr>
            <p:nvPr/>
          </p:nvSpPr>
          <p:spPr bwMode="gray">
            <a:xfrm>
              <a:off x="364" y="2219"/>
              <a:ext cx="84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Doktorluk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Uzmanlık </a:t>
              </a:r>
            </a:p>
          </p:txBody>
        </p:sp>
        <p:sp>
          <p:nvSpPr>
            <p:cNvPr id="122" name="Text Box 19"/>
            <p:cNvSpPr txBox="1">
              <a:spLocks noChangeArrowheads="1"/>
            </p:cNvSpPr>
            <p:nvPr/>
          </p:nvSpPr>
          <p:spPr bwMode="gray">
            <a:xfrm>
              <a:off x="1961" y="2225"/>
              <a:ext cx="8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Evlat - Kardeş </a:t>
              </a:r>
              <a:endParaRPr lang="tr-TR" sz="16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7"/>
          <p:cNvGrpSpPr>
            <a:grpSpLocks/>
          </p:cNvGrpSpPr>
          <p:nvPr/>
        </p:nvGrpSpPr>
        <p:grpSpPr bwMode="auto">
          <a:xfrm>
            <a:off x="286811" y="3750296"/>
            <a:ext cx="3813175" cy="1001713"/>
            <a:chOff x="387" y="3072"/>
            <a:chExt cx="2402" cy="631"/>
          </a:xfrm>
        </p:grpSpPr>
        <p:sp>
          <p:nvSpPr>
            <p:cNvPr id="124" name="Text Box 19"/>
            <p:cNvSpPr txBox="1">
              <a:spLocks noChangeArrowheads="1"/>
            </p:cNvSpPr>
            <p:nvPr/>
          </p:nvSpPr>
          <p:spPr bwMode="gray">
            <a:xfrm>
              <a:off x="387" y="3127"/>
              <a:ext cx="8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latin typeface="Calibri" pitchFamily="34" charset="0"/>
                  <a:cs typeface="Calibri" pitchFamily="34" charset="0"/>
                </a:rPr>
                <a:t>Anne-Baba</a:t>
              </a:r>
              <a:endParaRPr lang="tr-TR" sz="1600" b="1" i="1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 Box 19"/>
            <p:cNvSpPr txBox="1">
              <a:spLocks noChangeArrowheads="1"/>
            </p:cNvSpPr>
            <p:nvPr/>
          </p:nvSpPr>
          <p:spPr bwMode="gray">
            <a:xfrm>
              <a:off x="1989" y="3072"/>
              <a:ext cx="80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latin typeface="Calibri" pitchFamily="34" charset="0"/>
                  <a:cs typeface="Calibri" pitchFamily="34" charset="0"/>
                </a:rPr>
                <a:t>Toplumsal 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latin typeface="Calibri" pitchFamily="34" charset="0"/>
                  <a:cs typeface="Calibri" pitchFamily="34" charset="0"/>
                </a:rPr>
                <a:t>Ulusal</a:t>
              </a:r>
              <a:endParaRPr lang="tr-TR" sz="1600" b="1" i="1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 Box 19"/>
            <p:cNvSpPr txBox="1">
              <a:spLocks noChangeArrowheads="1"/>
            </p:cNvSpPr>
            <p:nvPr/>
          </p:nvSpPr>
          <p:spPr bwMode="gray">
            <a:xfrm>
              <a:off x="1213" y="3548"/>
              <a:ext cx="8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latin typeface="Calibri" pitchFamily="34" charset="0"/>
                  <a:cs typeface="Calibri" pitchFamily="34" charset="0"/>
                </a:rPr>
                <a:t>İnsanlık </a:t>
              </a:r>
              <a:endParaRPr lang="tr-TR" sz="1600" b="1" i="1" noProof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7" name="Metin kutusu 126"/>
          <p:cNvSpPr txBox="1"/>
          <p:nvPr/>
        </p:nvSpPr>
        <p:spPr>
          <a:xfrm>
            <a:off x="72521" y="5481552"/>
            <a:ext cx="4240281" cy="3385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ÜSTLENDİĞİ ROLLERDE YETERSİZ OLAN KİŞİYİ</a:t>
            </a:r>
            <a:endParaRPr lang="tr-TR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Metin kutusu 127"/>
          <p:cNvSpPr txBox="1"/>
          <p:nvPr/>
        </p:nvSpPr>
        <p:spPr>
          <a:xfrm>
            <a:off x="4833405" y="5477546"/>
            <a:ext cx="4248000" cy="3385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DEĞİŞTİREREK YETERLİ HALE GETİRMEK</a:t>
            </a:r>
            <a:endParaRPr lang="tr-TR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Dikdörtgen 128"/>
          <p:cNvSpPr/>
          <p:nvPr/>
        </p:nvSpPr>
        <p:spPr>
          <a:xfrm>
            <a:off x="68235" y="1058981"/>
            <a:ext cx="4244569" cy="43835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3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340100" y="3736005"/>
            <a:ext cx="4608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Sechseck 3"/>
          <p:cNvSpPr>
            <a:spLocks noChangeArrowheads="1"/>
          </p:cNvSpPr>
          <p:nvPr/>
        </p:nvSpPr>
        <p:spPr bwMode="gray">
          <a:xfrm>
            <a:off x="6163122" y="1157905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Sechseck 4"/>
          <p:cNvSpPr>
            <a:spLocks noChangeArrowheads="1"/>
          </p:cNvSpPr>
          <p:nvPr/>
        </p:nvSpPr>
        <p:spPr bwMode="gray">
          <a:xfrm>
            <a:off x="6163122" y="2553318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Sechseck 5"/>
          <p:cNvSpPr>
            <a:spLocks noChangeArrowheads="1"/>
          </p:cNvSpPr>
          <p:nvPr/>
        </p:nvSpPr>
        <p:spPr bwMode="gray">
          <a:xfrm flipH="1">
            <a:off x="7429947" y="1848468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Sechseck 6"/>
          <p:cNvSpPr>
            <a:spLocks noChangeArrowheads="1"/>
          </p:cNvSpPr>
          <p:nvPr/>
        </p:nvSpPr>
        <p:spPr bwMode="gray">
          <a:xfrm>
            <a:off x="4891535" y="1848468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Sechseck 11"/>
          <p:cNvSpPr>
            <a:spLocks noChangeArrowheads="1"/>
          </p:cNvSpPr>
          <p:nvPr/>
        </p:nvSpPr>
        <p:spPr bwMode="gray">
          <a:xfrm>
            <a:off x="7457243" y="3258087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Sechseck 12"/>
          <p:cNvSpPr>
            <a:spLocks noChangeArrowheads="1"/>
          </p:cNvSpPr>
          <p:nvPr/>
        </p:nvSpPr>
        <p:spPr bwMode="gray">
          <a:xfrm>
            <a:off x="6163122" y="3965553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Sechseck 14"/>
          <p:cNvSpPr>
            <a:spLocks noChangeArrowheads="1"/>
          </p:cNvSpPr>
          <p:nvPr/>
        </p:nvSpPr>
        <p:spPr bwMode="gray">
          <a:xfrm>
            <a:off x="4877887" y="3264670"/>
            <a:ext cx="1571625" cy="1354138"/>
          </a:xfrm>
          <a:prstGeom prst="hexagon">
            <a:avLst>
              <a:gd name="adj" fmla="val 25012"/>
              <a:gd name="vf" fmla="val 115470"/>
            </a:avLst>
          </a:prstGeom>
          <a:gradFill rotWithShape="1">
            <a:gsLst>
              <a:gs pos="0">
                <a:srgbClr val="0061B2"/>
              </a:gs>
              <a:gs pos="100000">
                <a:srgbClr val="69A2E1"/>
              </a:gs>
            </a:gsLst>
            <a:lin ang="5400000" scaled="1"/>
          </a:gradFill>
          <a:ln w="222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8" name="Group 22"/>
          <p:cNvGrpSpPr>
            <a:grpSpLocks/>
          </p:cNvGrpSpPr>
          <p:nvPr/>
        </p:nvGrpSpPr>
        <p:grpSpPr bwMode="auto">
          <a:xfrm>
            <a:off x="5001072" y="1723055"/>
            <a:ext cx="3878263" cy="1604963"/>
            <a:chOff x="364" y="1795"/>
            <a:chExt cx="2443" cy="1011"/>
          </a:xfrm>
        </p:grpSpPr>
        <p:sp>
          <p:nvSpPr>
            <p:cNvPr id="139" name="Text Box 19"/>
            <p:cNvSpPr txBox="1">
              <a:spLocks noChangeArrowheads="1"/>
            </p:cNvSpPr>
            <p:nvPr/>
          </p:nvSpPr>
          <p:spPr bwMode="gray">
            <a:xfrm>
              <a:off x="1158" y="1795"/>
              <a:ext cx="8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Eş </a:t>
              </a:r>
              <a:endParaRPr lang="tr-TR" sz="1600" b="1" i="1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 Box 19"/>
            <p:cNvSpPr txBox="1">
              <a:spLocks noChangeArrowheads="1"/>
            </p:cNvSpPr>
            <p:nvPr/>
          </p:nvSpPr>
          <p:spPr bwMode="gray">
            <a:xfrm>
              <a:off x="1167" y="2651"/>
              <a:ext cx="8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Dernek Başkanı</a:t>
              </a:r>
              <a:endParaRPr lang="tr-TR" sz="1600" b="1" i="1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 Box 19"/>
            <p:cNvSpPr txBox="1">
              <a:spLocks noChangeArrowheads="1"/>
            </p:cNvSpPr>
            <p:nvPr/>
          </p:nvSpPr>
          <p:spPr bwMode="gray">
            <a:xfrm>
              <a:off x="364" y="2219"/>
              <a:ext cx="84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Doktorluk 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Uzmanlık</a:t>
              </a:r>
            </a:p>
          </p:txBody>
        </p:sp>
        <p:sp>
          <p:nvSpPr>
            <p:cNvPr id="142" name="Text Box 19"/>
            <p:cNvSpPr txBox="1">
              <a:spLocks noChangeArrowheads="1"/>
            </p:cNvSpPr>
            <p:nvPr/>
          </p:nvSpPr>
          <p:spPr bwMode="gray">
            <a:xfrm>
              <a:off x="1961" y="2225"/>
              <a:ext cx="8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Evlat - Kardeş </a:t>
              </a:r>
              <a:endParaRPr lang="tr-TR" sz="1600" b="1" i="1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3" name="Group 27"/>
          <p:cNvGrpSpPr>
            <a:grpSpLocks/>
          </p:cNvGrpSpPr>
          <p:nvPr/>
        </p:nvGrpSpPr>
        <p:grpSpPr bwMode="auto">
          <a:xfrm>
            <a:off x="5037585" y="3750296"/>
            <a:ext cx="3813175" cy="1001713"/>
            <a:chOff x="387" y="3072"/>
            <a:chExt cx="2402" cy="631"/>
          </a:xfrm>
        </p:grpSpPr>
        <p:sp>
          <p:nvSpPr>
            <p:cNvPr id="144" name="Text Box 19"/>
            <p:cNvSpPr txBox="1">
              <a:spLocks noChangeArrowheads="1"/>
            </p:cNvSpPr>
            <p:nvPr/>
          </p:nvSpPr>
          <p:spPr bwMode="gray">
            <a:xfrm>
              <a:off x="387" y="3127"/>
              <a:ext cx="8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Anne-Baba</a:t>
              </a:r>
              <a:endParaRPr lang="tr-TR" sz="1600" b="1" i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5" name="Text Box 19"/>
            <p:cNvSpPr txBox="1">
              <a:spLocks noChangeArrowheads="1"/>
            </p:cNvSpPr>
            <p:nvPr/>
          </p:nvSpPr>
          <p:spPr bwMode="gray">
            <a:xfrm>
              <a:off x="1989" y="3072"/>
              <a:ext cx="80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Toplumsal </a:t>
              </a:r>
            </a:p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Ulusal</a:t>
              </a:r>
              <a:endParaRPr lang="tr-TR" sz="1600" b="1" i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6" name="Text Box 19"/>
            <p:cNvSpPr txBox="1">
              <a:spLocks noChangeArrowheads="1"/>
            </p:cNvSpPr>
            <p:nvPr/>
          </p:nvSpPr>
          <p:spPr bwMode="gray">
            <a:xfrm>
              <a:off x="1213" y="3548"/>
              <a:ext cx="8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1600" b="1" i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İnsanlık </a:t>
              </a:r>
              <a:endParaRPr lang="tr-TR" sz="1600" b="1" i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7" name="Dikdörtgen 146"/>
          <p:cNvSpPr/>
          <p:nvPr/>
        </p:nvSpPr>
        <p:spPr>
          <a:xfrm>
            <a:off x="4832657" y="1058981"/>
            <a:ext cx="4252436" cy="43835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Sağ Ok 147"/>
          <p:cNvSpPr/>
          <p:nvPr/>
        </p:nvSpPr>
        <p:spPr>
          <a:xfrm>
            <a:off x="4353747" y="2881245"/>
            <a:ext cx="432000" cy="679989"/>
          </a:xfrm>
          <a:prstGeom prst="rightArrow">
            <a:avLst/>
          </a:prstGeom>
          <a:noFill/>
          <a:ln w="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Metin kutusu 148"/>
          <p:cNvSpPr txBox="1"/>
          <p:nvPr/>
        </p:nvSpPr>
        <p:spPr>
          <a:xfrm>
            <a:off x="4206304" y="5525977"/>
            <a:ext cx="730571" cy="276999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latin typeface="Calibri" pitchFamily="34" charset="0"/>
                <a:cs typeface="Calibri" pitchFamily="34" charset="0"/>
              </a:rPr>
              <a:t>EĞİTİM</a:t>
            </a:r>
            <a:endParaRPr lang="tr-T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Metin kutusu 149"/>
          <p:cNvSpPr txBox="1"/>
          <p:nvPr/>
        </p:nvSpPr>
        <p:spPr>
          <a:xfrm>
            <a:off x="4170766" y="3091150"/>
            <a:ext cx="730571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BİLGİ</a:t>
            </a:r>
            <a:endParaRPr lang="tr-T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2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rbest Form 2"/>
          <p:cNvSpPr/>
          <p:nvPr/>
        </p:nvSpPr>
        <p:spPr>
          <a:xfrm>
            <a:off x="5073018" y="1936763"/>
            <a:ext cx="2840354" cy="2840354"/>
          </a:xfrm>
          <a:custGeom>
            <a:avLst/>
            <a:gdLst>
              <a:gd name="connsiteX0" fmla="*/ 0 w 2840354"/>
              <a:gd name="connsiteY0" fmla="*/ 1420177 h 2840354"/>
              <a:gd name="connsiteX1" fmla="*/ 1420177 w 2840354"/>
              <a:gd name="connsiteY1" fmla="*/ 0 h 2840354"/>
              <a:gd name="connsiteX2" fmla="*/ 2840354 w 2840354"/>
              <a:gd name="connsiteY2" fmla="*/ 1420177 h 2840354"/>
              <a:gd name="connsiteX3" fmla="*/ 1420177 w 2840354"/>
              <a:gd name="connsiteY3" fmla="*/ 2840354 h 2840354"/>
              <a:gd name="connsiteX4" fmla="*/ 0 w 2840354"/>
              <a:gd name="connsiteY4" fmla="*/ 1420177 h 28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354" h="2840354">
                <a:moveTo>
                  <a:pt x="0" y="1420177"/>
                </a:moveTo>
                <a:cubicBezTo>
                  <a:pt x="0" y="635835"/>
                  <a:pt x="635835" y="0"/>
                  <a:pt x="1420177" y="0"/>
                </a:cubicBezTo>
                <a:cubicBezTo>
                  <a:pt x="2204519" y="0"/>
                  <a:pt x="2840354" y="635835"/>
                  <a:pt x="2840354" y="1420177"/>
                </a:cubicBezTo>
                <a:cubicBezTo>
                  <a:pt x="2840354" y="2204519"/>
                  <a:pt x="2204519" y="2840354"/>
                  <a:pt x="1420177" y="2840354"/>
                </a:cubicBezTo>
                <a:cubicBezTo>
                  <a:pt x="635835" y="2840354"/>
                  <a:pt x="0" y="2204519"/>
                  <a:pt x="0" y="1420177"/>
                </a:cubicBezTo>
                <a:close/>
              </a:path>
            </a:pathLst>
          </a:custGeom>
          <a:noFill/>
          <a:ln w="47625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78714" tIns="497062" rIns="378714" bIns="1065133" numCol="1" spcCol="1270" anchor="ctr" anchorCtr="0">
            <a:noAutofit/>
          </a:bodyPr>
          <a:lstStyle/>
          <a:p>
            <a:pPr lvl="0" algn="ctr" defTabSz="1377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3100" b="1" kern="1200" dirty="0" smtClean="0">
                <a:latin typeface="Calibri" pitchFamily="34" charset="0"/>
                <a:cs typeface="Calibri" pitchFamily="34" charset="0"/>
              </a:rPr>
              <a:t>Bilgi </a:t>
            </a:r>
          </a:p>
          <a:p>
            <a:pPr lvl="0" algn="ctr" defTabSz="1377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1400" i="1" kern="1200" dirty="0" smtClean="0">
                <a:latin typeface="Calibri" pitchFamily="34" charset="0"/>
                <a:cs typeface="Calibri" pitchFamily="34" charset="0"/>
              </a:rPr>
              <a:t>(Ne Yapmalı)</a:t>
            </a:r>
          </a:p>
          <a:p>
            <a:pPr lvl="0" algn="ctr" defTabSz="13779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tr-TR" sz="1200" b="0" kern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rbest Form 3"/>
          <p:cNvSpPr/>
          <p:nvPr/>
        </p:nvSpPr>
        <p:spPr>
          <a:xfrm>
            <a:off x="5955185" y="3464590"/>
            <a:ext cx="2840354" cy="2840354"/>
          </a:xfrm>
          <a:custGeom>
            <a:avLst/>
            <a:gdLst>
              <a:gd name="connsiteX0" fmla="*/ 0 w 2840354"/>
              <a:gd name="connsiteY0" fmla="*/ 1420177 h 2840354"/>
              <a:gd name="connsiteX1" fmla="*/ 1420177 w 2840354"/>
              <a:gd name="connsiteY1" fmla="*/ 0 h 2840354"/>
              <a:gd name="connsiteX2" fmla="*/ 2840354 w 2840354"/>
              <a:gd name="connsiteY2" fmla="*/ 1420177 h 2840354"/>
              <a:gd name="connsiteX3" fmla="*/ 1420177 w 2840354"/>
              <a:gd name="connsiteY3" fmla="*/ 2840354 h 2840354"/>
              <a:gd name="connsiteX4" fmla="*/ 0 w 2840354"/>
              <a:gd name="connsiteY4" fmla="*/ 1420177 h 28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354" h="2840354">
                <a:moveTo>
                  <a:pt x="0" y="1420177"/>
                </a:moveTo>
                <a:cubicBezTo>
                  <a:pt x="0" y="635835"/>
                  <a:pt x="635835" y="0"/>
                  <a:pt x="1420177" y="0"/>
                </a:cubicBezTo>
                <a:cubicBezTo>
                  <a:pt x="2204519" y="0"/>
                  <a:pt x="2840354" y="635835"/>
                  <a:pt x="2840354" y="1420177"/>
                </a:cubicBezTo>
                <a:cubicBezTo>
                  <a:pt x="2840354" y="2204519"/>
                  <a:pt x="2204519" y="2840354"/>
                  <a:pt x="1420177" y="2840354"/>
                </a:cubicBezTo>
                <a:cubicBezTo>
                  <a:pt x="635835" y="2840354"/>
                  <a:pt x="0" y="2204519"/>
                  <a:pt x="0" y="1420177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68675" tIns="733758" rIns="267467" bIns="544402" numCol="1" spcCol="1270" anchor="ctr" anchorCtr="0">
            <a:noAutofit/>
          </a:bodyPr>
          <a:lstStyle/>
          <a:p>
            <a:pPr lvl="0" algn="ctr" defTabSz="12001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2700" b="1" kern="1200" dirty="0" smtClean="0">
                <a:latin typeface="Calibri" pitchFamily="34" charset="0"/>
                <a:cs typeface="Calibri" pitchFamily="34" charset="0"/>
              </a:rPr>
              <a:t>   Tutum</a:t>
            </a:r>
          </a:p>
          <a:p>
            <a:pPr lvl="0" algn="ctr" defTabSz="1200150">
              <a:spcAft>
                <a:spcPts val="0"/>
              </a:spcAft>
            </a:pPr>
            <a:r>
              <a:rPr lang="tr-TR" sz="1400" b="1" kern="1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tr-TR" sz="1400" i="1" dirty="0">
                <a:latin typeface="Calibri" pitchFamily="34" charset="0"/>
                <a:cs typeface="Calibri" pitchFamily="34" charset="0"/>
              </a:rPr>
              <a:t>(Yapma </a:t>
            </a:r>
            <a:r>
              <a:rPr lang="tr-TR" sz="1400" i="1" dirty="0" smtClean="0">
                <a:latin typeface="Calibri" pitchFamily="34" charset="0"/>
                <a:cs typeface="Calibri" pitchFamily="34" charset="0"/>
              </a:rPr>
              <a:t>İsteği</a:t>
            </a:r>
            <a:r>
              <a:rPr lang="tr-TR" sz="1400" i="1" kern="12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Serbest Form 4"/>
          <p:cNvSpPr/>
          <p:nvPr/>
        </p:nvSpPr>
        <p:spPr>
          <a:xfrm>
            <a:off x="4266036" y="3484245"/>
            <a:ext cx="2840354" cy="2840354"/>
          </a:xfrm>
          <a:custGeom>
            <a:avLst/>
            <a:gdLst>
              <a:gd name="connsiteX0" fmla="*/ 0 w 2840354"/>
              <a:gd name="connsiteY0" fmla="*/ 1420177 h 2840354"/>
              <a:gd name="connsiteX1" fmla="*/ 1420177 w 2840354"/>
              <a:gd name="connsiteY1" fmla="*/ 0 h 2840354"/>
              <a:gd name="connsiteX2" fmla="*/ 2840354 w 2840354"/>
              <a:gd name="connsiteY2" fmla="*/ 1420177 h 2840354"/>
              <a:gd name="connsiteX3" fmla="*/ 1420177 w 2840354"/>
              <a:gd name="connsiteY3" fmla="*/ 2840354 h 2840354"/>
              <a:gd name="connsiteX4" fmla="*/ 0 w 2840354"/>
              <a:gd name="connsiteY4" fmla="*/ 1420177 h 284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354" h="2840354">
                <a:moveTo>
                  <a:pt x="0" y="1420177"/>
                </a:moveTo>
                <a:cubicBezTo>
                  <a:pt x="0" y="635835"/>
                  <a:pt x="635835" y="0"/>
                  <a:pt x="1420177" y="0"/>
                </a:cubicBezTo>
                <a:cubicBezTo>
                  <a:pt x="2204519" y="0"/>
                  <a:pt x="2840354" y="635835"/>
                  <a:pt x="2840354" y="1420177"/>
                </a:cubicBezTo>
                <a:cubicBezTo>
                  <a:pt x="2840354" y="2204519"/>
                  <a:pt x="2204519" y="2840354"/>
                  <a:pt x="1420177" y="2840354"/>
                </a:cubicBezTo>
                <a:cubicBezTo>
                  <a:pt x="635835" y="2840354"/>
                  <a:pt x="0" y="2204519"/>
                  <a:pt x="0" y="1420177"/>
                </a:cubicBezTo>
                <a:close/>
              </a:path>
            </a:pathLst>
          </a:custGeom>
          <a:noFill/>
          <a:ln w="50800">
            <a:solidFill>
              <a:srgbClr val="6B9B1A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7466" tIns="733759" rIns="868676" bIns="544401" numCol="1" spcCol="1270" anchor="ctr" anchorCtr="0">
            <a:noAutofit/>
          </a:bodyPr>
          <a:lstStyle/>
          <a:p>
            <a:pPr lvl="0" algn="ctr" defTabSz="1289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r-TR" sz="2900" b="1" kern="1200" dirty="0" smtClean="0">
                <a:latin typeface="Calibri" pitchFamily="34" charset="0"/>
                <a:cs typeface="Calibri" pitchFamily="34" charset="0"/>
              </a:rPr>
              <a:t>Beceri</a:t>
            </a:r>
          </a:p>
          <a:p>
            <a:pPr lvl="0" algn="ctr" defTabSz="1289050">
              <a:spcAft>
                <a:spcPts val="0"/>
              </a:spcAft>
            </a:pPr>
            <a:r>
              <a:rPr lang="tr-TR" sz="1400" i="1" dirty="0">
                <a:latin typeface="Calibri" pitchFamily="34" charset="0"/>
                <a:cs typeface="Calibri" pitchFamily="34" charset="0"/>
              </a:rPr>
              <a:t>(Nasıl </a:t>
            </a:r>
            <a:r>
              <a:rPr lang="tr-TR" sz="1400" i="1" dirty="0" smtClean="0">
                <a:latin typeface="Calibri" pitchFamily="34" charset="0"/>
                <a:cs typeface="Calibri" pitchFamily="34" charset="0"/>
              </a:rPr>
              <a:t>Yapmalı)</a:t>
            </a:r>
            <a:endParaRPr lang="tr-TR" sz="1400" i="1" kern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996129" y="420078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Yeterlilik</a:t>
            </a: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YETERLİLİK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280" y="2783701"/>
            <a:ext cx="3864870" cy="2795034"/>
            <a:chOff x="2280" y="1593076"/>
            <a:chExt cx="3864870" cy="2795034"/>
          </a:xfrm>
        </p:grpSpPr>
        <p:pic>
          <p:nvPicPr>
            <p:cNvPr id="9" name="Picture 2" descr="D:\DOKTOR\1-ISTANBULUZMAN\1-EĞİTİM KURUMU\1. İstanbuluzman\2-RESİMLER\İş Güvenliği\fork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80" y="1593076"/>
              <a:ext cx="3794554" cy="271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Metin kutusu 9"/>
            <p:cNvSpPr txBox="1"/>
            <p:nvPr/>
          </p:nvSpPr>
          <p:spPr>
            <a:xfrm>
              <a:off x="2280" y="3680224"/>
              <a:ext cx="3864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«Kurallara </a:t>
              </a:r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uygun </a:t>
              </a:r>
              <a:r>
                <a:rPr lang="tr-TR" sz="2000" b="1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forklift</a:t>
              </a:r>
              <a:r>
                <a:rPr lang="tr-TR" sz="2000" b="1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kullanma yeterliliği»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231797" y="992911"/>
            <a:ext cx="8645503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faaliyeti, farklı durum ve koşullarda tekrarlayabilecek şekilde ve öngörülmüş standartlarda başarıyla yerine getirebilme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yeteneği yeterliliktir.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20449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eck 4"/>
          <p:cNvSpPr>
            <a:spLocks noChangeArrowheads="1"/>
          </p:cNvSpPr>
          <p:nvPr/>
        </p:nvSpPr>
        <p:spPr bwMode="auto">
          <a:xfrm>
            <a:off x="172004" y="3076162"/>
            <a:ext cx="8971995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İnsan Nasıl 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Öğrenir &amp; Eğitilir?</a:t>
            </a:r>
            <a:endParaRPr lang="tr-TR" sz="4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F:\Yeni klasör\msy\me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06" y="262716"/>
            <a:ext cx="2996821" cy="29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13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VE ÖĞRETİM ÇEŞİTLERİ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152630"/>
              </p:ext>
            </p:extLst>
          </p:nvPr>
        </p:nvGraphicFramePr>
        <p:xfrm>
          <a:off x="93574" y="1160348"/>
          <a:ext cx="8954891" cy="47726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26233"/>
                <a:gridCol w="3426084"/>
                <a:gridCol w="3202574"/>
              </a:tblGrid>
              <a:tr h="1298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EĞİTİM-ÖĞRETİM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ÖĞRETEN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KASITLI-AMAÇLI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ÖĞRETEN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KASITSIZ-AMAÇSIZ</a:t>
                      </a:r>
                    </a:p>
                  </a:txBody>
                  <a:tcPr anchor="ctr" horzOverflow="overflow"/>
                </a:tc>
              </a:tr>
              <a:tr h="1696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ÖĞRENEN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KASITLI-AMAÇLI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Örgün-Yaygın (Halk) Eğitim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(Okul, Kurs, Kongre, Toplantı)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Algın 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İnformel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 Eğitim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(Bireysel-Kişisel Eğitim)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776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ÖĞRENEN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KASITSIZ-AMAÇSIZ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Algın 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İnformel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 Eğitim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(Çevre, Aile, Kitle İletişim Araç)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Rastgele-Doğal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(Çevre)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0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Paradigma?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Yetişkin Eğitimi\Yardımcı\Resim\path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714375"/>
            <a:ext cx="37052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71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PARADİGMA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Model, kuram, algı, varsayım, referans kaynağı anlamlarına gelir.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«Dünya görüşümüz, gözle görmek değil, algılamak, anlamak, yorumlamak» anlamına gelir.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«Zihinsel Haritalardır»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(Haritalar arazinin kendisi değil, sadece belirli özelliklerinin açıklamadır.)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PARADİGMALAR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26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04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5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6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7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08" name="Rectangle 31"/>
          <p:cNvSpPr txBox="1">
            <a:spLocks noChangeArrowheads="1"/>
          </p:cNvSpPr>
          <p:nvPr/>
        </p:nvSpPr>
        <p:spPr bwMode="gray">
          <a:xfrm>
            <a:off x="231797" y="32543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ZİHİNSEL HARİTALAR «PARADİGMALAR»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0" name="Resim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7" y="1465983"/>
            <a:ext cx="3700486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1" name="Metin kutusu 110"/>
          <p:cNvSpPr txBox="1"/>
          <p:nvPr/>
        </p:nvSpPr>
        <p:spPr>
          <a:xfrm>
            <a:off x="1228725" y="55816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alibri" pitchFamily="34" charset="0"/>
                <a:cs typeface="Calibri" pitchFamily="34" charset="0"/>
              </a:rPr>
              <a:t>Paradigmalar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" name="Picture 2" descr="D:\DOKTOR\1-ISTANBULUZMAN\1-EĞİTİM KURUMU\1. İstanbuluzman\Yetişkin Eğitimi\Yardımcı\Resim\imagesCA9UEK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465982"/>
            <a:ext cx="3729037" cy="4115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3" name="Metin kutusu 112"/>
          <p:cNvSpPr txBox="1"/>
          <p:nvPr/>
        </p:nvSpPr>
        <p:spPr>
          <a:xfrm>
            <a:off x="5545830" y="5609358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alibri" pitchFamily="34" charset="0"/>
                <a:cs typeface="Calibri" pitchFamily="34" charset="0"/>
              </a:rPr>
              <a:t>Paradigmalar</a:t>
            </a:r>
            <a:endParaRPr lang="tr-T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51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83927"/>
              </p:ext>
            </p:extLst>
          </p:nvPr>
        </p:nvGraphicFramePr>
        <p:xfrm>
          <a:off x="231798" y="1133475"/>
          <a:ext cx="8635978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Çalışma Sayfası" r:id="rId5" imgW="8286868" imgH="5895990" progId="Excel.Sheet.8">
                  <p:embed/>
                </p:oleObj>
              </mc:Choice>
              <mc:Fallback>
                <p:oleObj name="Çalışma Sayfası" r:id="rId5" imgW="8286868" imgH="58959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98" y="1133475"/>
                        <a:ext cx="8635978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PARADİGMALARIN OLUŞMASI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45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 HARFİ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FINISHED FILES ARE THE RE-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SULT OF YEARS OF SCIENTIF-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STUDY COMBINED WITH THE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EXPERIENCE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MANY YEARS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METİNDE KAÇ TANE F HARFİ VAR?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93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248025" y="196215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i="1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57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 HARFİ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INISHED </a:t>
            </a: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ILES ARE THE RE-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SULT O</a:t>
            </a: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YEARS O</a:t>
            </a: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SCIENTI</a:t>
            </a: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STUDY COMBINED WITH THE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EXPERIENCE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MANY YEARS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METİNDE KAÇ TANE F HARFİ VAR?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0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METNİ HIZLICA OKUYALIM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Slytlrnız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Kntrl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Calibri" pitchFamily="34" charset="0"/>
              </a:rPr>
              <a:t>Edn</a:t>
            </a: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İnsnlr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yazm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hatsı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görmktn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hşlnmaz</a:t>
            </a:r>
            <a:r>
              <a:rPr lang="en-US" sz="2800" i="1" dirty="0">
                <a:latin typeface="Calibri" pitchFamily="34" charset="0"/>
                <a:cs typeface="Calibri" pitchFamily="34" charset="0"/>
              </a:rPr>
              <a:t>…!!!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METİN OKUMA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74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300039" y="1228198"/>
            <a:ext cx="85010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KURALLAR: Kalem Kaldırmadan 4 Hamlede Noktaları Birleştiriniz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NOKTALARI BİRLEŞTİRME 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54639"/>
              </p:ext>
            </p:extLst>
          </p:nvPr>
        </p:nvGraphicFramePr>
        <p:xfrm>
          <a:off x="1360488" y="1589088"/>
          <a:ext cx="6399212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Çalışma Sayfası" r:id="rId5" imgW="5486400" imgH="4095630" progId="Excel.Sheet.12">
                  <p:embed/>
                </p:oleObj>
              </mc:Choice>
              <mc:Fallback>
                <p:oleObj name="Çalışma Sayfası" r:id="rId5" imgW="5486400" imgH="4095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0488" y="1589088"/>
                        <a:ext cx="6399212" cy="467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Düz Ok Bağlayıcısı 7"/>
          <p:cNvCxnSpPr/>
          <p:nvPr/>
        </p:nvCxnSpPr>
        <p:spPr>
          <a:xfrm>
            <a:off x="3316406" y="3029803"/>
            <a:ext cx="2455973" cy="1787855"/>
          </a:xfrm>
          <a:prstGeom prst="straightConnector1">
            <a:avLst/>
          </a:prstGeom>
          <a:ln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>
            <a:off x="2145083" y="4817658"/>
            <a:ext cx="3636000" cy="0"/>
          </a:xfrm>
          <a:prstGeom prst="straightConnector1">
            <a:avLst/>
          </a:prstGeom>
          <a:ln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V="1">
            <a:off x="2117787" y="2183642"/>
            <a:ext cx="3631056" cy="2634018"/>
          </a:xfrm>
          <a:prstGeom prst="straightConnector1">
            <a:avLst/>
          </a:prstGeom>
          <a:ln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 flipH="1">
            <a:off x="5762491" y="2169994"/>
            <a:ext cx="13306" cy="2634018"/>
          </a:xfrm>
          <a:prstGeom prst="straightConnector1">
            <a:avLst/>
          </a:prstGeom>
          <a:ln>
            <a:tailEnd type="diamon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93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7" y="2122488"/>
            <a:ext cx="3494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Şimdi size bu kare ile ilgili 4 tane soru soracağım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bölgesinde taralı alan dışında kalan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boş alanı 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eşit parçaya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SORU-1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A bölgesinde taralı alan dışında kalan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boş alanı </a:t>
            </a:r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2 eşit parçaya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FFFFFF">
                  <a:lumMod val="6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SORU-1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527082" y="4245827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İşte Cevap!</a:t>
            </a:r>
            <a:endParaRPr lang="tr-TR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bölgesinde taralı alan dışında kalan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boş alanı 3 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 parçaya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SORU-2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bölgesinde taralı alan dışında kalan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boş alanı 3 </a:t>
            </a:r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eşit parçaya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FFFFFF">
                  <a:lumMod val="6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SORU-2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1639888" y="1368425"/>
            <a:ext cx="0" cy="1079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rot="16200000" flipV="1">
            <a:off x="1099863" y="1889400"/>
            <a:ext cx="0" cy="1098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527082" y="4245827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İşte Cevap!</a:t>
            </a:r>
            <a:endParaRPr lang="tr-TR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bölgesinde taralı alan dışında kalan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boş alanı 4 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 parçaya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SORU-3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1639888" y="1368425"/>
            <a:ext cx="0" cy="1079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rot="16200000" flipV="1">
            <a:off x="1099863" y="1889400"/>
            <a:ext cx="0" cy="1098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7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bölgesinde taralı alan dışında kalan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boş alanı 4 </a:t>
            </a:r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eşit parçaya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FFFFFF">
                  <a:lumMod val="6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SORU-3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1639888" y="1368425"/>
            <a:ext cx="0" cy="1079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rot="16200000" flipV="1">
            <a:off x="1099863" y="1889400"/>
            <a:ext cx="0" cy="1098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>
            <a:off x="1096963" y="4062674"/>
            <a:ext cx="5544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1106488" y="40576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16200000">
            <a:off x="1366838" y="4851662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2168525" y="46037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560126" y="4579938"/>
            <a:ext cx="53975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1103051" y="4587875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1636713" y="5121537"/>
            <a:ext cx="0" cy="576262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16200000">
            <a:off x="1906588" y="48577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27082" y="4245827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İşte Cevap!</a:t>
            </a:r>
            <a:endParaRPr lang="tr-TR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YETİŞKİN EĞİTİMİ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sz="2000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</a:t>
              </a:r>
              <a:r>
                <a:rPr lang="tr-TR" sz="2000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Yetişkin eğitimi, işyerlerinde sağlık ve güvenlik eğitimleri ve işyerinde gerekli olan iletişim becerileri hakkında </a:t>
              </a: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bilgi edinmelerine </a:t>
              </a:r>
              <a:r>
                <a:rPr lang="tr-TR" sz="2000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yardımcı olmaktır</a:t>
              </a: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.»</a:t>
              </a:r>
              <a:endPara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endParaRPr lang="tr-TR" sz="2000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Bu dersin sonunda katılımcılar yetişkin eğitiminin özellikleri ve tekniklerini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tanımlar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İşyerinde verilecek eğitimlerin kimler tarafından, nasıl ve hangi sıklıkla verileceğini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belirler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İşyerinde etkili bir iletişim süreci için gerekenleri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belirtir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Eğitim kurumlarının ve eğiticilerin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nitelikleri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Eğitimin niteliği ve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periyodu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Yetişkin eğitiminin özellikleri ve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teknikleri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Çalışanların iş sağlığı ve güvenliği ve mesleki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eğitimi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İşyerinde etkili bir iletişim süreci ile ilgili temel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kavramlar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İşçi ve işveren ilişkilerinde </a:t>
              </a: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iletişim</a:t>
              </a:r>
              <a:endPara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sz="1600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İlgili </a:t>
              </a:r>
              <a:r>
                <a:rPr lang="tr-TR" sz="1600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mevzuat 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89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bölgesini 7 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 parçaya </a:t>
            </a:r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SORU-4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1639888" y="1368425"/>
            <a:ext cx="0" cy="1079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rot="16200000" flipV="1">
            <a:off x="1099863" y="1889400"/>
            <a:ext cx="0" cy="1098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>
            <a:off x="1096963" y="4062674"/>
            <a:ext cx="5544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1106488" y="40576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16200000">
            <a:off x="1366838" y="4851662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2178050" y="4594225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560126" y="4579938"/>
            <a:ext cx="53975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1103051" y="4587875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1636713" y="5121537"/>
            <a:ext cx="0" cy="576262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16200000">
            <a:off x="1897063" y="48577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54379" y="3388577"/>
            <a:ext cx="3494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Dünya rekoru 7 saniyedir…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58800" y="1365250"/>
            <a:ext cx="4318000" cy="4318000"/>
            <a:chOff x="0" y="0"/>
            <a:chExt cx="2720" cy="2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20" cy="27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-5400000">
              <a:off x="0" y="1360"/>
              <a:ext cx="2720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8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r-TR">
                <a:solidFill>
                  <a:srgbClr val="FEA501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60" y="68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80" y="1360"/>
              <a:ext cx="680" cy="680"/>
            </a:xfrm>
            <a:prstGeom prst="rect">
              <a:avLst/>
            </a:prstGeom>
            <a:solidFill>
              <a:srgbClr val="004986">
                <a:alpha val="50195"/>
              </a:srgb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DÖRT KARE PROBLEMİ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43413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58800" y="1072117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41337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456112" y="5626100"/>
            <a:ext cx="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tr-T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527083" y="2350352"/>
            <a:ext cx="3494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 bölgesini 7 </a:t>
            </a:r>
            <a:r>
              <a:rPr lang="tr-TR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eşit parçaya </a:t>
            </a:r>
            <a:r>
              <a:rPr lang="tr-TR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bölünüz.</a:t>
            </a:r>
            <a:endParaRPr lang="tr-TR" b="1" dirty="0">
              <a:solidFill>
                <a:srgbClr val="FFFFFF">
                  <a:lumMod val="6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401072" y="1058862"/>
            <a:ext cx="0" cy="4936569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450884" y="1683265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575F57"/>
                </a:solidFill>
                <a:latin typeface="Calibri" pitchFamily="34" charset="0"/>
                <a:cs typeface="Calibri" pitchFamily="34" charset="0"/>
              </a:rPr>
              <a:t>SORU-4</a:t>
            </a:r>
            <a:endParaRPr lang="tr-TR" b="1" dirty="0">
              <a:solidFill>
                <a:srgbClr val="575F5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527087" y="2087780"/>
            <a:ext cx="3285728" cy="0"/>
          </a:xfrm>
          <a:prstGeom prst="line">
            <a:avLst/>
          </a:prstGeom>
          <a:noFill/>
          <a:ln w="22225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785204" y="1367668"/>
            <a:ext cx="1091596" cy="109779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1639888" y="1368425"/>
            <a:ext cx="0" cy="10795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rot="16200000" flipV="1">
            <a:off x="1099863" y="1889400"/>
            <a:ext cx="0" cy="10980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>
            <a:off x="1096963" y="4062674"/>
            <a:ext cx="5544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1106488" y="40576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16200000">
            <a:off x="1366838" y="4851662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2178050" y="4594225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560126" y="4579938"/>
            <a:ext cx="53975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1103051" y="4587875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1636713" y="5121537"/>
            <a:ext cx="0" cy="576262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16200000">
            <a:off x="1897063" y="4857750"/>
            <a:ext cx="0" cy="53975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54379" y="3388577"/>
            <a:ext cx="3494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i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  <a:cs typeface="Calibri" pitchFamily="34" charset="0"/>
              </a:rPr>
              <a:t>Dünya rekoru 7 saniyedir…</a:t>
            </a:r>
            <a:endParaRPr lang="tr-TR" b="1" i="1" dirty="0">
              <a:solidFill>
                <a:srgbClr val="FFFFFF">
                  <a:lumMod val="6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2719388" y="3849688"/>
            <a:ext cx="21590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2719388" y="4156075"/>
            <a:ext cx="21590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2719388" y="4464050"/>
            <a:ext cx="21590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2719388" y="4770438"/>
            <a:ext cx="21590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2719388" y="5078413"/>
            <a:ext cx="21590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2719388" y="5386388"/>
            <a:ext cx="21590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554378" y="4616748"/>
            <a:ext cx="3494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İşte Cevap!</a:t>
            </a:r>
            <a:endParaRPr lang="tr-TR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1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SONUÇ: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Hepimiz dünyayı olduğu gibi gördüğümüzü düşünürüz. Oysa, biz dünyayı olduğu gibi değil, olduğumuz gibi görürüz; ya da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nasıl görmeye şartlandırılmışsak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öyle görürüz.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İster doğru, ister yanlış olsunlar,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paradigmalarımız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tutum ve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davranışlarımızın kaynağıdırlar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PARADİGMALARIN GÜCÜ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74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NASIL?</a:t>
            </a:r>
            <a:endParaRPr lang="de-D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Kişide önemsiz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değişiklikler yapmak istiyorsak,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işe sadece tutum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davranışları değiştirmekle başlayabiliriz.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Ancak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önemli ve köklü değişiklikler yapmak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istiyorsak o zaman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«algıların kaynağı paradigmaları - zihinsel haritaları»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değiştirmemiz gerekir. 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TUTUM VE DAVRANIŞLARI DEĞİŞTİRME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81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Yetişkin </a:t>
            </a:r>
          </a:p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«Androgoji»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D:\DOKTOR\1-ISTANBULUZMAN\1-EĞİTİM KURUMU\1. İstanbuluzman\2-RESİMLER\Meslekler\network_wr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39" y="5261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ıgen 4"/>
          <p:cNvSpPr/>
          <p:nvPr/>
        </p:nvSpPr>
        <p:spPr>
          <a:xfrm>
            <a:off x="828675" y="3101531"/>
            <a:ext cx="1466850" cy="1409700"/>
          </a:xfrm>
          <a:prstGeom prst="hexagon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>
                <a:solidFill>
                  <a:srgbClr val="FFFFFF"/>
                </a:solidFill>
              </a:rPr>
              <a:t>2</a:t>
            </a:r>
            <a:endParaRPr lang="tr-TR" sz="9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9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gray">
          <a:xfrm>
            <a:off x="166434" y="1084575"/>
            <a:ext cx="4317484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Biyolojik Olarak Yetişkin; </a:t>
            </a:r>
            <a:endParaRPr lang="tr-TR" sz="20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68913" y="1444937"/>
            <a:ext cx="4317484" cy="22232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reyebilme yeteneğine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ulaşmış bireylerdir. Bu dönem ergenliğin ilk safhasına karşılık gelir.</a:t>
            </a:r>
          </a:p>
        </p:txBody>
      </p:sp>
      <p:sp>
        <p:nvSpPr>
          <p:cNvPr id="10" name="Rectangle 55"/>
          <p:cNvSpPr>
            <a:spLocks noChangeArrowheads="1"/>
          </p:cNvSpPr>
          <p:nvPr/>
        </p:nvSpPr>
        <p:spPr bwMode="gray">
          <a:xfrm>
            <a:off x="4621948" y="1084576"/>
            <a:ext cx="4320000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Yasal Olarak Yetişkin; </a:t>
            </a:r>
            <a:endParaRPr lang="tr-TR" sz="20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4621948" y="1444938"/>
            <a:ext cx="4317484" cy="22232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İmza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atabilen, başkasının iznine veya himayesine ihtiyaç duymadan yasal yükümlülüklerini yerine getirebilen ve ülkemizde yasal yetişkinlik yaşı olan 18 yaşını bitirmiş kişilerdir.</a:t>
            </a: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gray">
          <a:xfrm>
            <a:off x="166434" y="3674515"/>
            <a:ext cx="4317484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Sosyolojik Açıdan Yetişkin; </a:t>
            </a:r>
            <a:endParaRPr lang="tr-TR" sz="2000" b="1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68913" y="4034877"/>
            <a:ext cx="4317484" cy="22232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 yetişkinlerin rollerini üstlenmiş ve tam zamanlı çalışma, oy kullanma gibi sosyal sorumluluklarını yerine getirebilen bireylerdir. Ülkemizde sosyolojik açıdan yetişkinlik, genelde yasal yetişkinlikten önce gerçekleşir.</a:t>
            </a:r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gray">
          <a:xfrm>
            <a:off x="4628994" y="3674516"/>
            <a:ext cx="4317484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Psikolojik Olarak Yetişkin </a:t>
            </a:r>
            <a:endParaRPr lang="tr-TR" sz="2000" b="1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4621948" y="4034878"/>
            <a:ext cx="4317484" cy="222329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Öz-beni gelişmiş, kendi yaşantısını kontrol edebilen ve yönlendiren, öz-güven ve öz-saygı olgularını hayatının her kademesinde kullanan ve geliştiren bireylerdir.</a:t>
            </a:r>
          </a:p>
        </p:txBody>
      </p:sp>
    </p:spTree>
    <p:extLst>
      <p:ext uri="{BB962C8B-B14F-4D97-AF65-F5344CB8AC3E}">
        <p14:creationId xmlns:p14="http://schemas.microsoft.com/office/powerpoint/2010/main" val="103141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YETİŞKİN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4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«Kendi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yaşamını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yöneten,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sorumluluğunu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üstüne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alan, kendi kararlarını vermeye kendini hazır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hisseden, fiziksel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ve psikolojik gelişimini tamamlamış,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uygun ve doğru davranabilen, olgunluğa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ulaşmış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kişidir.»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10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YETİŞKİNİN FİZİKSEL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GELİŞİM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Görme Yeteneği: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20-25 yaşları arasında en yüksek düzeyde olan görme gücünde, 40-45 yaşlarında birden bire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düşme görülür.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Yeteneği: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Yaşın ilerlemesine bağlı olarak yetişkinin işitme gücünde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olmaktadır.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öğretici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ses tonunu iyi ayarlamalı, dudak mimikleri yetişkin tarafından görülecek biçimde konuşmaya özen gösterilmeli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görsel-işitsel araçların kullanımı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ön plana çıkartılmalıdır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02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YETİŞKİNİN FİZİKSEL GELİŞİM ÖZELLİKLERİ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5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Isıya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Uyum Sağlama Yeteneği: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Yetişkinin yaşının ilerlemesiyle ısıya uyum sağlaması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güçleşmekte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Gücü: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 ilerledikçe iç salgı bezlerinin etkinliği azaldığından, hücreler daha çabuk yıpranır. Ayrıca, kas gücünde de azalma olduğundan, istenilen hızda bir çalışma ortaya konulamaz.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32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KABUL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«Yaş ilerledikçe öğrenme gücü azalır.»</a:t>
            </a:r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ERİŞKİN EĞİTİMİ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11 Metin kutusu"/>
          <p:cNvSpPr txBox="1"/>
          <p:nvPr/>
        </p:nvSpPr>
        <p:spPr>
          <a:xfrm>
            <a:off x="5163474" y="3162300"/>
            <a:ext cx="1131626" cy="1838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45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9DC2E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ungsuhChe" pitchFamily="49" charset="-127"/>
                <a:ea typeface="GungsuhChe" pitchFamily="49" charset="-127"/>
              </a:rPr>
              <a:t>?</a:t>
            </a:r>
            <a:endParaRPr lang="tr-TR" sz="45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9DC2E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001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8"/>
          <p:cNvSpPr>
            <a:spLocks noChangeAspect="1" noChangeArrowheads="1" noTextEdit="1"/>
          </p:cNvSpPr>
          <p:nvPr/>
        </p:nvSpPr>
        <p:spPr bwMode="gray">
          <a:xfrm flipH="1">
            <a:off x="6030913" y="22717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00424" y="1190505"/>
            <a:ext cx="2506532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Eğitimi </a:t>
            </a:r>
          </a:p>
          <a:p>
            <a:pPr algn="ctr"/>
            <a:r>
              <a:rPr lang="tr-TR" altLang="zh-CN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İletişim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 VE İLETİŞİM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46146" y="3205283"/>
            <a:ext cx="2530453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1-) Eğitim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78080" y="3205283"/>
            <a:ext cx="2530453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2-) Yetişkin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203971" y="3205283"/>
            <a:ext cx="2530453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3-) İletişim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16393577">
            <a:off x="6612441" y="1595020"/>
            <a:ext cx="850793" cy="217271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rot="5400000" flipH="1">
            <a:off x="1870072" y="1613815"/>
            <a:ext cx="903287" cy="207168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Aşağı Ok 14"/>
          <p:cNvSpPr/>
          <p:nvPr/>
        </p:nvSpPr>
        <p:spPr>
          <a:xfrm>
            <a:off x="4201981" y="2681374"/>
            <a:ext cx="876300" cy="485863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92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DOĞRU KABUL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5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Yaş ilerledikçe öğrenme gücü azalmaz olmaz, öğrenme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hızında azalma olur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20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– 25 Yaşlarında 	: En Hızlı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26 – 45 Yaşlarında	: Hızlı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46 – 60 Yaşlarında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Yavaş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Öğrenme hızında 42-45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yaşlarına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kadar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yılda %1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azalma, 45'inden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ise önemli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oranda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azalma olur.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ERİŞKİN EĞİTİMİ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51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86831" y="2308184"/>
            <a:ext cx="1587010" cy="2230826"/>
            <a:chOff x="273183" y="1717683"/>
            <a:chExt cx="1587010" cy="2230826"/>
          </a:xfrm>
        </p:grpSpPr>
        <p:grpSp>
          <p:nvGrpSpPr>
            <p:cNvPr id="22" name="Grup 21"/>
            <p:cNvGrpSpPr/>
            <p:nvPr/>
          </p:nvGrpSpPr>
          <p:grpSpPr>
            <a:xfrm>
              <a:off x="273183" y="1717683"/>
              <a:ext cx="1537297" cy="1440000"/>
              <a:chOff x="185638" y="1717684"/>
              <a:chExt cx="1003300" cy="923925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gray">
              <a:xfrm rot="3419336">
                <a:off x="225325" y="1677997"/>
                <a:ext cx="923925" cy="1003300"/>
              </a:xfrm>
              <a:prstGeom prst="rect">
                <a:avLst/>
              </a:prstGeom>
              <a:gradFill rotWithShape="1">
                <a:gsLst>
                  <a:gs pos="0">
                    <a:srgbClr val="A18537"/>
                  </a:gs>
                  <a:gs pos="100000">
                    <a:srgbClr val="A1853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gray">
              <a:xfrm>
                <a:off x="236559" y="1957500"/>
                <a:ext cx="949082" cy="454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Gereksinim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Duyma</a:t>
                </a:r>
              </a:p>
            </p:txBody>
          </p: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95363" y="3579187"/>
              <a:ext cx="1564830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i="1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Farkına Varma</a:t>
              </a:r>
              <a:endParaRPr lang="en-US" altLang="zh-CN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2332845" y="2307220"/>
            <a:ext cx="1934754" cy="2209168"/>
            <a:chOff x="2319197" y="1716719"/>
            <a:chExt cx="1934754" cy="2209168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897637" y="3556565"/>
              <a:ext cx="1047059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i="1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İlgilenme</a:t>
              </a:r>
              <a:endParaRPr lang="en-US" altLang="zh-CN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  <p:grpSp>
          <p:nvGrpSpPr>
            <p:cNvPr id="33" name="Grup 32"/>
            <p:cNvGrpSpPr/>
            <p:nvPr/>
          </p:nvGrpSpPr>
          <p:grpSpPr>
            <a:xfrm>
              <a:off x="2319197" y="1716719"/>
              <a:ext cx="1934754" cy="1440000"/>
              <a:chOff x="2062687" y="1662128"/>
              <a:chExt cx="1336068" cy="923925"/>
            </a:xfrm>
          </p:grpSpPr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gray">
              <a:xfrm>
                <a:off x="2099401" y="1825642"/>
                <a:ext cx="1196975" cy="584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Gereksinim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Duyma</a:t>
                </a:r>
                <a:endParaRPr lang="en-US" altLang="zh-CN" sz="1600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gray">
              <a:xfrm>
                <a:off x="2145438" y="1825642"/>
                <a:ext cx="1196975" cy="584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Gereksinim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Duyma</a:t>
                </a:r>
                <a:endParaRPr lang="en-US" altLang="zh-CN" sz="1600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gray">
              <a:xfrm rot="3419336">
                <a:off x="2281963" y="1622441"/>
                <a:ext cx="923925" cy="1003300"/>
              </a:xfrm>
              <a:prstGeom prst="rect">
                <a:avLst/>
              </a:prstGeom>
              <a:gradFill rotWithShape="1">
                <a:gsLst>
                  <a:gs pos="0">
                    <a:srgbClr val="518D47"/>
                  </a:gs>
                  <a:gs pos="100000">
                    <a:srgbClr val="518D4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gray">
              <a:xfrm>
                <a:off x="2062687" y="1875009"/>
                <a:ext cx="1336068" cy="454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Merak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Etme</a:t>
                </a:r>
                <a:endParaRPr lang="en-US" altLang="zh-CN" sz="2000" b="1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</p:grpSp>
      </p:grpSp>
      <p:grpSp>
        <p:nvGrpSpPr>
          <p:cNvPr id="38" name="Grup 37"/>
          <p:cNvGrpSpPr/>
          <p:nvPr/>
        </p:nvGrpSpPr>
        <p:grpSpPr>
          <a:xfrm>
            <a:off x="4700869" y="2310247"/>
            <a:ext cx="1800000" cy="2187819"/>
            <a:chOff x="4687221" y="1719746"/>
            <a:chExt cx="1800000" cy="2187819"/>
          </a:xfrm>
        </p:grpSpPr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4891941" y="3538243"/>
              <a:ext cx="1592080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i="1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Değerlendirme</a:t>
              </a:r>
              <a:endParaRPr lang="en-US" altLang="zh-CN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  <p:grpSp>
          <p:nvGrpSpPr>
            <p:cNvPr id="40" name="Grup 39"/>
            <p:cNvGrpSpPr/>
            <p:nvPr/>
          </p:nvGrpSpPr>
          <p:grpSpPr>
            <a:xfrm>
              <a:off x="4687221" y="1719746"/>
              <a:ext cx="1800000" cy="1440000"/>
              <a:chOff x="4300508" y="2813066"/>
              <a:chExt cx="1196975" cy="923925"/>
            </a:xfrm>
          </p:grpSpPr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gray">
              <a:xfrm>
                <a:off x="4300508" y="2982930"/>
                <a:ext cx="1196975" cy="584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Gereksinim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Duyma</a:t>
                </a:r>
                <a:endParaRPr lang="en-US" altLang="zh-CN" sz="1600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/>
            </p:nvSpPr>
            <p:spPr bwMode="gray">
              <a:xfrm rot="3419336">
                <a:off x="4425921" y="2773379"/>
                <a:ext cx="923925" cy="1003300"/>
              </a:xfrm>
              <a:prstGeom prst="rect">
                <a:avLst/>
              </a:prstGeom>
              <a:gradFill rotWithShape="1">
                <a:gsLst>
                  <a:gs pos="0">
                    <a:srgbClr val="844B91"/>
                  </a:gs>
                  <a:gs pos="100000">
                    <a:srgbClr val="844B9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Text Box 6"/>
              <p:cNvSpPr txBox="1">
                <a:spLocks noChangeArrowheads="1"/>
              </p:cNvSpPr>
              <p:nvPr/>
            </p:nvSpPr>
            <p:spPr bwMode="gray">
              <a:xfrm>
                <a:off x="4507728" y="3030802"/>
                <a:ext cx="836989" cy="454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Davranış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Değişikliği</a:t>
                </a:r>
                <a:endParaRPr lang="en-US" altLang="zh-CN" sz="2000" b="1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up 43"/>
          <p:cNvGrpSpPr/>
          <p:nvPr/>
        </p:nvGrpSpPr>
        <p:grpSpPr>
          <a:xfrm>
            <a:off x="6979766" y="2311562"/>
            <a:ext cx="1991229" cy="2159208"/>
            <a:chOff x="6966118" y="1721061"/>
            <a:chExt cx="1991229" cy="2159208"/>
          </a:xfrm>
        </p:grpSpPr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6966118" y="3510947"/>
              <a:ext cx="1991229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i="1" kern="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Deneme-Uygulama</a:t>
              </a:r>
              <a:endParaRPr lang="en-US" altLang="zh-CN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  <p:grpSp>
          <p:nvGrpSpPr>
            <p:cNvPr id="46" name="Grup 45"/>
            <p:cNvGrpSpPr/>
            <p:nvPr/>
          </p:nvGrpSpPr>
          <p:grpSpPr>
            <a:xfrm>
              <a:off x="6970263" y="1721061"/>
              <a:ext cx="1800000" cy="1440000"/>
              <a:chOff x="6656359" y="1352566"/>
              <a:chExt cx="1196975" cy="923925"/>
            </a:xfrm>
          </p:grpSpPr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gray">
              <a:xfrm>
                <a:off x="6656359" y="1516080"/>
                <a:ext cx="1196975" cy="584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Gereksinim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1600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Duyma</a:t>
                </a:r>
                <a:endParaRPr lang="en-US" altLang="zh-CN" sz="1600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 rot="3419336">
                <a:off x="6775421" y="1312879"/>
                <a:ext cx="923925" cy="1003300"/>
              </a:xfrm>
              <a:prstGeom prst="rect">
                <a:avLst/>
              </a:prstGeom>
              <a:gradFill rotWithShape="1">
                <a:gsLst>
                  <a:gs pos="0">
                    <a:srgbClr val="90A8B0"/>
                  </a:gs>
                  <a:gs pos="100000">
                    <a:srgbClr val="90A8B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gray">
              <a:xfrm>
                <a:off x="6971498" y="1570146"/>
                <a:ext cx="624860" cy="454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Faydalı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altLang="zh-CN" sz="2000" b="1" kern="0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Kârlı</a:t>
                </a:r>
                <a:endParaRPr lang="en-US" altLang="zh-CN" sz="2000" b="1" kern="0" dirty="0">
                  <a:solidFill>
                    <a:srgbClr val="FFFFFF"/>
                  </a:solidFill>
                  <a:latin typeface="Calibri" pitchFamily="34" charset="0"/>
                  <a:ea typeface="宋体" charset="-122"/>
                  <a:cs typeface="Calibri" pitchFamily="34" charset="0"/>
                </a:endParaRPr>
              </a:p>
            </p:txBody>
          </p:sp>
        </p:grpSp>
      </p:grpSp>
      <p:sp>
        <p:nvSpPr>
          <p:cNvPr id="5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YETİŞKİNDE ÖĞRENİM AŞAMALARI / SÜRECİ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60208" y="1223544"/>
            <a:ext cx="8999520" cy="707886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>
                <a:latin typeface="Calibri" pitchFamily="34" charset="0"/>
                <a:cs typeface="Calibri" pitchFamily="34" charset="0"/>
              </a:rPr>
              <a:t>Yetişkinlerde öğrenme hızının yavaşlama nedeni, </a:t>
            </a: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onların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öğretilen bilgi ve becerileri bir sürece tabi tutmalarındandır.</a:t>
            </a:r>
          </a:p>
        </p:txBody>
      </p:sp>
      <p:cxnSp>
        <p:nvCxnSpPr>
          <p:cNvPr id="52" name="Düz Bağlayıcı 51"/>
          <p:cNvCxnSpPr/>
          <p:nvPr/>
        </p:nvCxnSpPr>
        <p:spPr>
          <a:xfrm flipV="1">
            <a:off x="32912" y="4534085"/>
            <a:ext cx="2268000" cy="657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 flipV="1">
            <a:off x="2355344" y="4536357"/>
            <a:ext cx="2196000" cy="6575"/>
          </a:xfrm>
          <a:prstGeom prst="line">
            <a:avLst/>
          </a:prstGeom>
          <a:ln w="22225">
            <a:solidFill>
              <a:srgbClr val="6B9B1A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/>
          <p:nvPr/>
        </p:nvCxnSpPr>
        <p:spPr>
          <a:xfrm flipV="1">
            <a:off x="4623184" y="4524981"/>
            <a:ext cx="2196000" cy="6575"/>
          </a:xfrm>
          <a:prstGeom prst="line">
            <a:avLst/>
          </a:prstGeom>
          <a:ln w="22225">
            <a:solidFill>
              <a:srgbClr val="7030A0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Düz Bağlayıcı 54"/>
          <p:cNvCxnSpPr/>
          <p:nvPr/>
        </p:nvCxnSpPr>
        <p:spPr>
          <a:xfrm flipV="1">
            <a:off x="6877376" y="4513605"/>
            <a:ext cx="2196000" cy="6575"/>
          </a:xfrm>
          <a:prstGeom prst="line">
            <a:avLst/>
          </a:prstGeom>
          <a:ln w="22225">
            <a:solidFill>
              <a:srgbClr val="009999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942" y="4668788"/>
            <a:ext cx="2240703" cy="130671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 anchor="ctr" anchorCtr="1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rPr>
              <a:t>Bilginin var olduğu duyma ve farkına varma aşaması </a:t>
            </a:r>
            <a:endParaRPr lang="en-US" altLang="zh-CN" i="1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2314364" y="4668788"/>
            <a:ext cx="2240703" cy="130671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 anchor="ctr" anchorCtr="1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rPr>
              <a:t>Bilginin yararlı ve üstün olduğunu merak etme aşaması</a:t>
            </a:r>
            <a:endParaRPr lang="en-US" altLang="zh-CN" i="1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4592560" y="4668788"/>
            <a:ext cx="2240703" cy="130671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 anchor="ctr" anchorCtr="1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rPr>
              <a:t>Bilginin kendisine sağlayacağı yarardan ve kardan emin olma aşaması </a:t>
            </a:r>
            <a:endParaRPr lang="en-US" altLang="zh-CN" i="1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6869508" y="4668788"/>
            <a:ext cx="2240703" cy="130671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 anchor="ctr" anchorCtr="1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rPr>
              <a:t>Bilginin denenme ve uygulanma aşaması</a:t>
            </a:r>
            <a:endParaRPr lang="en-US" altLang="zh-CN" i="1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1552353" y="6021791"/>
            <a:ext cx="5317155" cy="35087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 anchor="ctr" anchorCtr="1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600" b="1" i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rPr>
              <a:t>YETİŞKİN EĞİTİMİNDE ACELE ETMEMEK GEREKİR!!!</a:t>
            </a:r>
            <a:endParaRPr lang="en-US" altLang="zh-CN" sz="1600" b="1" i="1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48988" y="6389757"/>
            <a:ext cx="5320520" cy="33489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 anchor="ctr" anchorCtr="1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tr-TR" sz="1300" i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宋体" charset="-122"/>
                <a:cs typeface="Calibri" pitchFamily="34" charset="0"/>
              </a:rPr>
              <a:t>Yeterince zaman ayırmak koşuluyla, her yetişkin her türlü bilgiyi öğrenebilir.</a:t>
            </a:r>
          </a:p>
        </p:txBody>
      </p:sp>
    </p:spTree>
    <p:extLst>
      <p:ext uri="{BB962C8B-B14F-4D97-AF65-F5344CB8AC3E}">
        <p14:creationId xmlns:p14="http://schemas.microsoft.com/office/powerpoint/2010/main" val="2714428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ihtiyaçları doğrultusunda (eksikliğini giderici ve geliştirici bilgiyi) öğrenir,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Öğrenmeye hazır olduğunda öğrenir,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kaygıları vardır güvenli bir ortama gereksinim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(Başarısızlıktan, anlaşamamaktan, becerileri uygulayamamaktan korkarlar),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Hemen yada kısa sürede uygulayabileceği bilgi ve becerileri öğrenmek ister,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ve özel bir birey olarak görülmek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(Herkesten farklı bilgi, görgü ve deneyime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sahiptirler. Saygı beklerler, etkinliklere katılmayı beklerler)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Özgüvenlerini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 isterler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(başarılarının takdir edilmesini beklerler)</a:t>
            </a:r>
            <a:r>
              <a:rPr lang="nn-NO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nn-NO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9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 sürecine etkin bir şekilde katılmak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(Program ve etkinlikler hakkında bilgi verilmeli, soru sorma ve geri bildirimde bulunulmalı),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tecrübesini açıklamak ve tartışmak isterler,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Kendileri ve eğitmenleri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beklenti düzeyleri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yüksektir,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geri bildirim (+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feedback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verilmesini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(Konuya ait geri bildirim yapılmalı, olumlular söylenmeli, evet-doğru-çok iyi-iyi soru…),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etkileşiminden hoşlanırlar,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i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çeriğin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belirlenmesinde yer almak isterler,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088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Eğitimde çeşitlilik (farklı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yöntemleri uygulanmasını) ister,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Sertifika gibi ödül almak öğrenme cesaretini arttırır,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değerlidir, verimli kullanmak gerekir,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 kendi konularıyla ilgiliyse motive olurlar,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kendi konularıyla bağlantılı olmasını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ister,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pratik düşünür (Pratik ve güncel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konular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verilmesini ister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845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sonuçlarını bilmek-değerlendirmek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Öğrendiklerini hemen uygulamaya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koymaz,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Sorumluluk ve benlik duyguları gelişmiştir,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Herkesten farklı bilgi, görgü ve deneyime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Bilgi, beceri,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hareketlerini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geliştirecek,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problemlerini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başına çözebilecek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yöntemleri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kazanmak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Eğitmen ile arasındaki ilişkinin arkadaş-meslektaş ilişkisi olmasını ister,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AÇISINDAN ÇOCUK İLE YETİŞKİN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FARKI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58503"/>
              </p:ext>
            </p:extLst>
          </p:nvPr>
        </p:nvGraphicFramePr>
        <p:xfrm>
          <a:off x="28575" y="1058863"/>
          <a:ext cx="9105900" cy="5215528"/>
        </p:xfrm>
        <a:graphic>
          <a:graphicData uri="http://schemas.openxmlformats.org/drawingml/2006/table">
            <a:tbl>
              <a:tblPr firstRow="1" bandRow="1"/>
              <a:tblGrid>
                <a:gridCol w="4651830"/>
                <a:gridCol w="4454070"/>
              </a:tblGrid>
              <a:tr h="582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ÇOCUK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YETİŞKİN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1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Eğitimin amacı çocuğu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yaşantıya hazırlamaktır</a:t>
                      </a:r>
                      <a:r>
                        <a:rPr kumimoji="0" lang="tr-TR" sz="18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Eğitimin amacı yetişkinin karşı karşıya bulunduğu </a:t>
                      </a:r>
                      <a:r>
                        <a:rPr kumimoji="0" lang="tr-TR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sorunların çözümünü sağlamaktır.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21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Çocuğa okulda, kurumların önceden saptandığı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programda yer alan bilgi ve beceriler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kazandırılır.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Yetişkine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gereksinme duyduğu alanda bilgi ve beceriler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verilir.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21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Çocuğun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kişiliğini geliştirici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bir yaklaşım izlenir.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Yetişkinin öğretim sürecinde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kişiliğine saygı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duyacak ve koruyacak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bir yaklaşım izlenir.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21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Çocuk eğitiminin temeli bilgi ve beceri kazandırarak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sorunların farkında olmasını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sağlamaktır.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 eğitiminin temeli, bir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sorunun çözümüne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dayalıdır.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21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Çocuğun öğrenmeye ayıracağı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zamanı boldur.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Yetişkin, yalnızca çalışma saati dışındaki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sınırlı zamanını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ayırabilir.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21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Çocuğun yaşantıdan edindiği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deneyim azdır.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Yetişkinin geçmiş yaşantısına dayanan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bir çok deneyimi vardır.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21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Çocuk, öğrenmeye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sınırlı da olsa zorlanabilir.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Yetişkinin öğrenmesi ondaki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öğrenme güdüsüne bağlıdır.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21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Çocuk ile öğretmen arasındaki ilişki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anne-baba 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ilişkisine benzer.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Yetişkin-öğretmen ilişkisi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öğrenen-öğreten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ilişkisine bir ölçüde </a:t>
                      </a:r>
                      <a:r>
                        <a:rPr kumimoji="0" lang="tr-TR" sz="16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arkadaş-meslektaş</a:t>
                      </a:r>
                      <a:r>
                        <a:rPr kumimoji="0" lang="tr-TR" sz="16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ilişkisine dayanır.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834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172005" y="30788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88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Öğrenme Önündeki</a:t>
            </a:r>
          </a:p>
          <a:p>
            <a:pPr marL="36000" algn="ctr"/>
            <a:r>
              <a:rPr lang="tr-TR" sz="88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Engelleri</a:t>
            </a:r>
            <a:endParaRPr lang="tr-TR" sz="88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55543">
            <a:off x="3024449" y="387116"/>
            <a:ext cx="3112250" cy="3472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032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KATILIMCI ENGELLERİ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Bilinmeyenden korkma,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Gülünç olma korkusu,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Güvensizlik ve sosyal açıdan yetersiz olma korkusu,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Öğrenmeye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karşı olumsuz tutum,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Eğitimin sağlayacağı yarardan emin olmama,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Zihinsel ve fiziksel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eksiklikler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Ev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yaşamından kaynaklanan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e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ngeller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Vardiya çalışması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Vücut yorgunluğu,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Ulaşım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zorluğu,</a:t>
            </a:r>
          </a:p>
          <a:p>
            <a:pPr marL="504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Ekonomik yetersizlik.</a:t>
            </a:r>
          </a:p>
          <a:p>
            <a:pPr marL="52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ÖĞRENMEYİ ENGELLEYEN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71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EĞİTİCİ ENGELLERİ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i="1" dirty="0" smtClean="0"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sözcüklere boğulma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sı,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anlatılanları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karıştırması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grubun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algı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hızını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fark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edememesi,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konuya ilgi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uyandıramaması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bedensel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ve ruhsal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rahatsızlıkları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beden dilini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iyi kullanamaması,</a:t>
            </a:r>
          </a:p>
          <a:p>
            <a:pPr marL="360000" indent="-252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Eğitmenin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liderlik vasfının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olmaması,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ÖĞRENMEYİ ENGELLEYEN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53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667125"/>
            <a:ext cx="8782476" cy="22193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Eğitim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ahmet\Desktop\Kurum tanıtımı\Resim\gradu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762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ıgen 5"/>
          <p:cNvSpPr/>
          <p:nvPr/>
        </p:nvSpPr>
        <p:spPr>
          <a:xfrm>
            <a:off x="914400" y="3901631"/>
            <a:ext cx="1466850" cy="1409700"/>
          </a:xfrm>
          <a:prstGeom prst="hexagon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>
                <a:solidFill>
                  <a:srgbClr val="FFFFFF"/>
                </a:solidFill>
              </a:rPr>
              <a:t>1</a:t>
            </a:r>
            <a:endParaRPr lang="tr-TR" sz="9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5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ORTAM ENGELLERİ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Fiziksel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çevredeki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rahatsız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lıklar,	</a:t>
            </a: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Havalandırma</a:t>
            </a: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Nem,</a:t>
            </a: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Gürültü,</a:t>
            </a: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Aydınlatma,</a:t>
            </a: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Sıcak-soğuk,</a:t>
            </a:r>
          </a:p>
          <a:p>
            <a:pPr marL="6120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Eğitim ortamı, materyaller ve oturma düzeni,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Masa ve koltuk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düzeni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9720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Oturma düzeni ve katılımcı sayısı,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ÖĞRENMEYİ ENGELLEYEN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8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ENGELLERİ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>
              <a:spcAft>
                <a:spcPts val="600"/>
              </a:spcAft>
              <a:buClr>
                <a:srgbClr val="292929"/>
              </a:buClr>
              <a:defRPr/>
            </a:pPr>
            <a:endParaRPr lang="tr-TR" sz="1200" b="1" i="1" dirty="0" smtClean="0">
              <a:latin typeface="Calibri" pitchFamily="34" charset="0"/>
              <a:cs typeface="Calibri" pitchFamily="34" charset="0"/>
            </a:endParaRPr>
          </a:p>
          <a:p>
            <a:pPr marL="108000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İşverenler Personel Eğitimlerini;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İşgücü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kaybı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Zaman kaybı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Para kaybı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Gereksiz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Kolay ulaşılamayan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Angarya 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Pahalı </a:t>
            </a:r>
          </a:p>
          <a:p>
            <a:pPr marL="565200" lvl="1"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	….bir iş olarak düşünürler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ÖĞRENMEYİ ENGELLEYEN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39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238699" y="35265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İşyerinde Eğitim</a:t>
            </a:r>
          </a:p>
          <a:p>
            <a:pPr marL="36000"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 Yaşamında Eğitim</a:t>
            </a: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»</a:t>
            </a:r>
          </a:p>
          <a:p>
            <a:pPr marL="36000" algn="ctr"/>
            <a:endParaRPr lang="tr-TR" sz="6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Ahmet Yiğitap\Pictures\Ev-Konut-Fabrika\industry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47" y="440438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63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ÇALIŞMA YALAMINDA EĞİTİMİNİN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çevresinin olumsuz etmenlerini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ortadan kaldırmak, kişinin direncini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artırmak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kazalarını ve hastalıklarını azaltmak, </a:t>
            </a: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5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ve Güvenli işyeri ortamı oluşturmak,</a:t>
            </a: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68000" lvl="1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İSG ile ilgili söylenenleri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anlayıp uygulamasını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sağlamak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520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Eğitim Programının Tasarımı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32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gerekliliklerinin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</a:t>
            </a:r>
          </a:p>
          <a:p>
            <a:pPr marL="8532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amacının ve içeriğinin tespit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edilmesi</a:t>
            </a:r>
          </a:p>
          <a:p>
            <a:pPr marL="8532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metodunun-yönteminin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seçilmesi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3200" lvl="1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gerçekleşmesi-yapılması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OLUŞTURMAK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YAPILACAK ÇALIŞMALAR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 yada kimler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verecek?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Kimlere eğitim 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Nerede eğitim 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 zaman eğitim 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Nasıl eğitim verilecek? 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nasıl değerlendirilecek?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00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KİMLER EĞİTİM VERECEK? «1»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65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İSGK üyeleri;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güvenliği Mühendisi,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hemşiresi (varsa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psikoloğu (varsa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)….</a:t>
            </a:r>
          </a:p>
          <a:p>
            <a:pPr marL="5652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652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Eğitmenler;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Konusunda uzmanlaşmış profesyoneller,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Toplumda saygınlık kazanmış kişiler (iş adamları, sanatçılar,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bilim insanları),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30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KİMLERE EĞİTİM VERİLECEK? «2»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İşverenlere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Yöneticilere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İşyerindeki tüm profesyonellere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İSGK üyelerine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İşçilere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Taşeron firma sahipleri ve çalışanlarına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çevresinde yaşayan mahalle, köy halkına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6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HANGİ EĞİTİMLER VERİLECEK? «3»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 düzenlemeler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Riskler, Risk Analizleri ve Çözümler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 – Meslek Hastalıkları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Acil Durumlar –Yangın – Tahliye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 Maddeler ve Zehirlenmeler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Kaynak, Kesme ve Taşlama İşlerinde Sağlık Riskleri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Kuralları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yardım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Makinesi Operatörlüğü, Kazancı – Elektrikçi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8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22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HANGİ EĞİTİMLER VERİLECEK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 «3»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Titreşim, Termal Konfor, Aydınlatma,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 Taşıma ve Kaldırma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Hekimlik – Hijyen – Hastalıklar 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İşaretler, Renkler ve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Piktogramlar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 Donanımlar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Güncel  Hastalıklar (Deli dana, Kuş gribi, Domuz gribi)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 gündem konularında (Sigara, trafik kazaları, elektromanyetik alan hastalıkları, baz istasyonları,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GDO’lu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gıdalar….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8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ÖĞRENME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1598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5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«Bireyin çevresiyle etkileşimde bulunarak geçirdiği yaşantılarının ürünü olan; «kalıcı izli davranış değişikliğidir.»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Yaşantı ürünüdür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Çevreyle etkileşim sonucu oluşur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Kalıcı ve izlidir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Davranış değişikliği vardır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0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NEREDE EĞİTİM VERİLECEK? «4»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Yemekhaneler,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Çay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mola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yerleri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Atölye içi,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Tezgah başı,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 odası,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Dershaneler,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Spor salonu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bekleme salonu,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Sinema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salonu,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……………………………vb.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76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 ZAMAN EĞİTİM VERİLECEK? «5»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8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fırsatta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Ancak, planlı eğitimleri baltalamadan, bıktırmadan…</a:t>
            </a:r>
          </a:p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Eğitmen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yüzünü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eskitmeden… Yine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hijyen,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yine mi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sigara, yine mi……yine mi…..yine mi?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2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 NASIL VERİLECEK? «6»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interaktif yöntemler kullanılarak,</a:t>
            </a: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eğitimi ilkelerine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uyarak,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mekan 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oturma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düzeni sağlayarak,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………………vb.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47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NASIL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DEĞERLENDİRİLECEK? «7»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8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Beklenen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istendik davranış değişikliği ölçülerek,</a:t>
            </a: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 sayısında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azalma var mı?</a:t>
            </a: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hastalıklarında azalma var mı)?</a:t>
            </a: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içiminde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azalma var mı?</a:t>
            </a: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kullanımında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artış var mı?</a:t>
            </a: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yıkamada artış var mı?</a:t>
            </a:r>
          </a:p>
          <a:p>
            <a:pPr marL="908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Eğitimlere katılmada artış var mı?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79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114300" y="3724276"/>
            <a:ext cx="8906875" cy="1047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Eğitim Nasıl Verilecek?</a:t>
            </a:r>
          </a:p>
        </p:txBody>
      </p:sp>
      <p:pic>
        <p:nvPicPr>
          <p:cNvPr id="9220" name="Picture 4" descr="C:\Users\Ahmet Yiğitap\Pictures\z.Diğer\Address%20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40" y="228599"/>
            <a:ext cx="3762376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238699" y="4724401"/>
            <a:ext cx="8782476" cy="128949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«İnteraktif Eğitim Programı»</a:t>
            </a:r>
          </a:p>
        </p:txBody>
      </p:sp>
    </p:spTree>
    <p:extLst>
      <p:ext uri="{BB962C8B-B14F-4D97-AF65-F5344CB8AC3E}">
        <p14:creationId xmlns:p14="http://schemas.microsoft.com/office/powerpoint/2010/main" val="418366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2971797" y="2107313"/>
            <a:ext cx="613508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İnteraktif Eğitim </a:t>
            </a:r>
          </a:p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Program Hazırlama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 descr="C:\Users\Ahmet Yiğitap\Pictures\Gemetrik Şekiller\Whack_Fo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656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9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Hiçbirimiz hepimiz kadar akıllı değiliz…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«Öğrencinin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aktif katılımını sağlayan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kolaylaştırıcı,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destekleyici, rehberlik eden, öğrenci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merkezli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yaklaşım interaktif yaklaşımdır.»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ve eğiticinin karşılıklı etkileşimlerinin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sağlanması, öğrenilenlerin kalıcı olmasını sağlar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OLUŞTURMAK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28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İNTERAKTİF EĞİTİM PROGRAMI AŞAMALARI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 (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Moderatör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Araçları,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Teknikleri,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PROGRAMI HAZIRLAMAK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9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MODERATÖR </a:t>
            </a:r>
            <a:r>
              <a:rPr lang="tr-TR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«Başkan, Toplantı Başkanı, Forum Yöneticisi, Rehber»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Moderatör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öğreten (eğitici) değil, öğrenme sürecini kolaylaştıran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rehberlik eden kişidir.»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ve dengeli bir kişilik,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kültür,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 fikirlilik ve kendine güven,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ve toplumsal ideallere bağlılık,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konusu ve eğitim konusunda bilgi ve beceri,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psikolojisi konusunda bilgi,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Liderlik vasfı,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EĞİTİCİNİN ÖZELLİKLERİ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" y="4429124"/>
            <a:ext cx="1870311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48" y="5365751"/>
            <a:ext cx="1590069" cy="154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01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4571074" y="1533324"/>
            <a:ext cx="4164012" cy="4178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Gördü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Duydu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anladı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Hak verdi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İnandı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Uyguladı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Sürdürecek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…anlamına gelmez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323850" y="1533324"/>
            <a:ext cx="4075113" cy="4178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Gösterdim 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Söyledim 	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Duydu 	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Anladı 	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Hak verdi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İnandı 	</a:t>
            </a:r>
          </a:p>
          <a:p>
            <a:pPr marL="647700" lvl="1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Uyguladı 	</a:t>
            </a:r>
            <a:endParaRPr lang="tr-TR" sz="2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4560441" y="1172962"/>
            <a:ext cx="4164012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Alan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">
          <a:xfrm>
            <a:off x="323850" y="1172962"/>
            <a:ext cx="40751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Veren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4571074" y="1153912"/>
            <a:ext cx="4164012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Eğitime Katılan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323850" y="1163437"/>
            <a:ext cx="4075113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Rehberlik Eden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7" name="Group 35"/>
          <p:cNvGrpSpPr>
            <a:grpSpLocks/>
          </p:cNvGrpSpPr>
          <p:nvPr/>
        </p:nvGrpSpPr>
        <p:grpSpPr bwMode="auto">
          <a:xfrm>
            <a:off x="3713163" y="1052312"/>
            <a:ext cx="568325" cy="568325"/>
            <a:chOff x="2339" y="904"/>
            <a:chExt cx="358" cy="358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8030716" y="1052312"/>
            <a:ext cx="565150" cy="565150"/>
            <a:chOff x="1832" y="3056"/>
            <a:chExt cx="680" cy="680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1832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984" y="3341"/>
              <a:ext cx="376" cy="111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5B0202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1985" y="3081"/>
              <a:ext cx="374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EĞİTİCİNİN 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4235207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ÖĞRETİM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1598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Planlı ve programlı öğretme etkinlikleridir.»</a:t>
            </a: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9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ARAÇLARI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gray">
          <a:xfrm>
            <a:off x="54036" y="1222756"/>
            <a:ext cx="2878219" cy="5657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GÖRSEL ARAÇLAR</a:t>
            </a:r>
            <a:endParaRPr lang="tr-TR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56515" y="1788516"/>
            <a:ext cx="2878219" cy="414914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Kitap, Dergi, Broşür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Yazı Tahtaları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Resimler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 Eşyalar, Modeller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Projektörler</a:t>
            </a: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gray">
          <a:xfrm>
            <a:off x="3122330" y="1222756"/>
            <a:ext cx="2878219" cy="5657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İŞİTSEL ARAÇLAR</a:t>
            </a:r>
            <a:endParaRPr lang="tr-TR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124809" y="1788516"/>
            <a:ext cx="2878219" cy="414914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Radyo,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Teyp,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Pikap,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Bantları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6176952" y="1222756"/>
            <a:ext cx="2878219" cy="5657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GÖRSEL-İŞİTSEL ARAÇLAR</a:t>
            </a:r>
            <a:endParaRPr lang="tr-TR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6179431" y="1788516"/>
            <a:ext cx="2878219" cy="414914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Film,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Televizyon,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Video,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DVD,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Akıllı Tahtalar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237025" y="4217158"/>
            <a:ext cx="2725089" cy="1678678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Dezavantajları;</a:t>
            </a: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Dil az kullanılır,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Düşünme azalır,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Pahalı olabilir,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27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TEKNİKLERİ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1 Metin kutusu"/>
          <p:cNvSpPr txBox="1"/>
          <p:nvPr/>
        </p:nvSpPr>
        <p:spPr>
          <a:xfrm>
            <a:off x="3248949" y="2062110"/>
            <a:ext cx="1131626" cy="1838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45000" b="1" spc="20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9DC2E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ungsuhChe" pitchFamily="49" charset="-127"/>
                <a:ea typeface="GungsuhChe" pitchFamily="49" charset="-127"/>
              </a:rPr>
              <a:t>?</a:t>
            </a:r>
            <a:endParaRPr lang="tr-TR" sz="45000" b="1" spc="200" dirty="0">
              <a:ln w="29210">
                <a:solidFill>
                  <a:srgbClr val="FFFFFF">
                    <a:tint val="10000"/>
                  </a:srgbClr>
                </a:solidFill>
              </a:ln>
              <a:solidFill>
                <a:srgbClr val="9DC2E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199898" y="973139"/>
            <a:ext cx="8737017" cy="4973801"/>
            <a:chOff x="216975" y="1058864"/>
            <a:chExt cx="8737017" cy="4973801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4642323" y="1533324"/>
              <a:ext cx="4311669" cy="44993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16000" tIns="288000" rIns="36000" bIns="72000"/>
            <a:lstStyle/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Bireyselleştirilmiş öğretim 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Programlı öğretim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Bilgisayar destekli öğretim </a:t>
              </a: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216975" y="1533324"/>
              <a:ext cx="4219618" cy="44993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16000" tIns="288000" rIns="36000" bIns="72000"/>
            <a:lstStyle/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Sunum,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Drama ve Rol Yapma 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Grup Tartışmaları (İkili Tartışmalar),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Soru-Cevap 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Beyin fırtınası (Brain </a:t>
              </a:r>
              <a:r>
                <a:rPr lang="tr-TR" sz="20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Storming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Gösteri (</a:t>
              </a:r>
              <a:r>
                <a:rPr lang="tr-TR" sz="20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Demonstration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Benzetim (</a:t>
              </a:r>
              <a:r>
                <a:rPr lang="tr-TR" sz="2000" i="1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Simulation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Eğitsel Oyunlar, 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Örnek Olay İncelemeleri,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Video Gösterimleri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,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……………………vb.</a:t>
              </a:r>
            </a:p>
            <a:p>
              <a:pPr marL="190500" indent="-190500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  <a:defRPr/>
              </a:pP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4631690" y="1172962"/>
              <a:ext cx="4311669" cy="360363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Alan </a:t>
              </a:r>
              <a:endPara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gray">
            <a:xfrm>
              <a:off x="216975" y="1172962"/>
              <a:ext cx="4219618" cy="360363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Veren</a:t>
              </a:r>
              <a:endPara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gray">
            <a:xfrm>
              <a:off x="4642323" y="1058864"/>
              <a:ext cx="4311669" cy="4554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 Bireysel Öğretim Teknikleri</a:t>
              </a:r>
              <a:endPara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216975" y="1068389"/>
              <a:ext cx="4219618" cy="455412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Grupla Öğretim Teknikleri</a:t>
              </a:r>
              <a:endPara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37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İYİ EĞİTME VE ÖĞRETME YÖNTEMİ-TEKNİĞİ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695575" y="4281284"/>
            <a:ext cx="60769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ve Öğretimde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iyi yöntem yoktur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!!!</a:t>
            </a:r>
          </a:p>
          <a:p>
            <a:pPr algn="ctr">
              <a:spcAft>
                <a:spcPts val="600"/>
              </a:spcAft>
            </a:pPr>
            <a:r>
              <a:rPr lang="tr-TR" sz="24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Yöntemi; eğitimin amacı belirler…</a:t>
            </a:r>
          </a:p>
        </p:txBody>
      </p:sp>
      <p:sp>
        <p:nvSpPr>
          <p:cNvPr id="22" name="11 Metin kutusu"/>
          <p:cNvSpPr txBox="1"/>
          <p:nvPr/>
        </p:nvSpPr>
        <p:spPr>
          <a:xfrm>
            <a:off x="5039649" y="2326130"/>
            <a:ext cx="1131626" cy="1838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45000" b="1" spc="20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9DC2E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ungsuhChe" pitchFamily="49" charset="-127"/>
                <a:ea typeface="GungsuhChe" pitchFamily="49" charset="-127"/>
              </a:rPr>
              <a:t>?</a:t>
            </a:r>
            <a:endParaRPr lang="tr-TR" sz="45000" b="1" spc="200" dirty="0">
              <a:ln w="29210">
                <a:solidFill>
                  <a:srgbClr val="FFFFFF">
                    <a:tint val="10000"/>
                  </a:srgbClr>
                </a:solidFill>
              </a:ln>
              <a:solidFill>
                <a:srgbClr val="9DC2E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877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8" grpId="0"/>
      <p:bldP spid="2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EĞİTİMDE ALICILIK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00037" y="1400174"/>
            <a:ext cx="8520113" cy="4213817"/>
            <a:chOff x="300037" y="1400174"/>
            <a:chExt cx="8520113" cy="4213817"/>
          </a:xfrm>
        </p:grpSpPr>
        <p:graphicFrame>
          <p:nvGraphicFramePr>
            <p:cNvPr id="20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059848"/>
                </p:ext>
              </p:extLst>
            </p:nvPr>
          </p:nvGraphicFramePr>
          <p:xfrm>
            <a:off x="300037" y="1400174"/>
            <a:ext cx="8520113" cy="4213817"/>
          </p:xfrm>
          <a:graphic>
            <a:graphicData uri="http://schemas.openxmlformats.org/drawingml/2006/table">
              <a:tbl>
                <a:tblPr>
                  <a:tableStyleId>{616DA210-FB5B-4158-B5E0-FEB733F419BA}</a:tableStyleId>
                </a:tblPr>
                <a:tblGrid>
                  <a:gridCol w="6983265"/>
                  <a:gridCol w="1536848"/>
                </a:tblGrid>
                <a:tr h="571404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800" b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Eğitim Yöntemi</a:t>
                        </a:r>
                        <a:endPara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800" b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Alıcılık %</a:t>
                        </a:r>
                        <a:endPara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horzOverflow="overflow"/>
                  </a:tc>
                </a:tr>
                <a:tr h="74572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İşiterek (İ)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20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0131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Görerek (G)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30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03929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İşiterek + Görerek 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50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4572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İ+G+ İfade Ederek (İE)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70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4572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İ+G+İE+ Yaparak (Y)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90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</a:tbl>
            </a:graphicData>
          </a:graphic>
        </p:graphicFrame>
        <p:pic>
          <p:nvPicPr>
            <p:cNvPr id="7" name="Picture 10" descr="http://t0.gstatic.com/images?q=tbn:ANd9GcTBQVSVSuIJz8C8lFudKyZAd0WVCoS46iSOwycOPAkZnJLtSD5z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552" y="4153931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552" y="2740968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552" y="2013365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653" y="3436900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185" y="3442133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488" y="4163098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020" y="4168331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http://t0.gstatic.com/images?q=tbn:ANd9GcTBQVSVSuIJz8C8lFudKyZAd0WVCoS46iSOwycOPAkZnJLtSD5z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171" y="4898119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107" y="4907286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639" y="4912519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http://www.gutto.com.tr/images/avuc.pn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802" y="4909255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6751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EĞİTİMDE KALICILIK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06533" y="1239805"/>
            <a:ext cx="8222456" cy="4941903"/>
            <a:chOff x="321469" y="1239805"/>
            <a:chExt cx="8222456" cy="4941903"/>
          </a:xfrm>
        </p:grpSpPr>
        <p:graphicFrame>
          <p:nvGraphicFramePr>
            <p:cNvPr id="20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453083"/>
                </p:ext>
              </p:extLst>
            </p:nvPr>
          </p:nvGraphicFramePr>
          <p:xfrm>
            <a:off x="321469" y="1239805"/>
            <a:ext cx="8222456" cy="4941903"/>
          </p:xfrm>
          <a:graphic>
            <a:graphicData uri="http://schemas.openxmlformats.org/drawingml/2006/table">
              <a:tbl>
                <a:tblPr/>
                <a:tblGrid>
                  <a:gridCol w="6755606"/>
                  <a:gridCol w="1466850"/>
                </a:tblGrid>
                <a:tr h="67119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Eğitim Yöntemi – Hatırlama Oranları</a:t>
                        </a:r>
                      </a:p>
                    </a:txBody>
                    <a:tcPr anchor="ctr" anchorCtr="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Hatırlama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(3 Gün Sonra)</a:t>
                        </a:r>
                      </a:p>
                    </a:txBody>
                    <a:tcPr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725217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Okuma 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10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82033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Duyma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20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8457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30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70290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 + Duyma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50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9868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Görme-Duyma-Söyleme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80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9868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Görme-Duyma-Söyleme-Yapma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90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" name="Grup 1"/>
            <p:cNvGrpSpPr/>
            <p:nvPr/>
          </p:nvGrpSpPr>
          <p:grpSpPr>
            <a:xfrm>
              <a:off x="4214959" y="2014441"/>
              <a:ext cx="2867697" cy="4159435"/>
              <a:chOff x="4214959" y="1929377"/>
              <a:chExt cx="2867697" cy="4159435"/>
            </a:xfrm>
          </p:grpSpPr>
          <p:pic>
            <p:nvPicPr>
              <p:cNvPr id="6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721" y="2657527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6066" y="3334814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http://t0.gstatic.com/images?q=tbn:ANd9GcTBQVSVSuIJz8C8lFudKyZAd0WVCoS46iSOwycOPAkZnJLtSD5z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141" y="4732113"/>
                <a:ext cx="702000" cy="6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4" descr="http://www.gutto.com.tr/images/avuc.png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656" y="5437045"/>
                <a:ext cx="702000" cy="64800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t0.gstatic.com/images?q=tbn:ANd9GcQNk8DVpYDSnrF1ptjZkO4lM4LDEDqOtxP4y2bPtjZUZdLoKl5-hA"/>
              <p:cNvPicPr preferRelativeResize="0"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774" y="1929377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978" y="4031581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7611" y="4031581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1491" y="4732113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4124" y="4732113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0" descr="http://t0.gstatic.com/images?q=tbn:ANd9GcTBQVSVSuIJz8C8lFudKyZAd0WVCoS46iSOwycOPAkZnJLtSD5z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4609" y="5426412"/>
                <a:ext cx="702000" cy="6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4959" y="5426412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7592" y="5426412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65389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ALICILIK-KALICILIK NASIL ARTIRILITR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733675" y="4033634"/>
            <a:ext cx="607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«Ne kadar fazla duyu organına hitap edilirse, alıcılık ve kalıcılık açısından o kadar başarılı olunur!!!»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11 Metin kutusu"/>
          <p:cNvSpPr txBox="1"/>
          <p:nvPr/>
        </p:nvSpPr>
        <p:spPr>
          <a:xfrm>
            <a:off x="5163474" y="2059430"/>
            <a:ext cx="1131626" cy="1838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45000" b="1" spc="20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00498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ungsuhChe" pitchFamily="49" charset="-127"/>
                <a:ea typeface="GungsuhChe" pitchFamily="49" charset="-127"/>
              </a:rPr>
              <a:t>?</a:t>
            </a:r>
            <a:endParaRPr lang="tr-TR" sz="45000" b="1" spc="200" dirty="0">
              <a:ln w="29210">
                <a:solidFill>
                  <a:srgbClr val="FFFFFF">
                    <a:tint val="10000"/>
                  </a:srgbClr>
                </a:solidFill>
              </a:ln>
              <a:solidFill>
                <a:srgbClr val="00498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598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8" grpId="0"/>
      <p:bldP spid="2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SUNUM TEKNİĞİ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gray">
          <a:xfrm>
            <a:off x="145159" y="1162329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Kullanım Amacı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147638" y="1522691"/>
            <a:ext cx="2062162" cy="41869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 bir konu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tanıtılırken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durum,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görüş,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sentez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aktarılırken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Büyük gruplara ulaşmak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gerekirse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gray">
          <a:xfrm>
            <a:off x="2383534" y="1162329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2386013" y="1522691"/>
            <a:ext cx="2062162" cy="41869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 zamanda fazla materyal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aktarılabilir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Kalabalık gruba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ulaşılır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tür öğrenciye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uyarlanabilir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Eğiticinin en fazla kontrolünde olan yöntemdir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4637652" y="1162329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Dezavantajları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4640131" y="1522691"/>
            <a:ext cx="2062162" cy="41869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 yönlü iletişimdir, öğrenici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pasiftir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Eğitimcinin etkili bir sunu yapma becerisi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olmalıdır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Beceri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kazanma, davranış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 için uygun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değildir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Uygulamalı yöntemlerle desteklenmediği takdirde kalıcılık fazla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değildir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gray">
          <a:xfrm>
            <a:off x="6916101" y="1162329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Yapılacaklar - İşlem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gray">
          <a:xfrm>
            <a:off x="6909185" y="1522691"/>
            <a:ext cx="2062162" cy="418699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Konuya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giriş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yaparak neler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söyleyeceği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görsel araçlar kullanarak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anlatılmalı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 noktalar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özetlenmeli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soru sorması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istenmelidir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0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ROL YAPMA TEKNİĞİ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gray">
          <a:xfrm>
            <a:off x="145159" y="1141063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Kullanım Amacı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47638" y="1501425"/>
            <a:ext cx="2062162" cy="42614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Tutum değiştirme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Eylemlerin başkaları üzerindeki etkilerini ve tepkilerini izleme 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 çözmede değişik yaklaşımlar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kazandırma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gray">
          <a:xfrm>
            <a:off x="2383534" y="1141063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386013" y="1501425"/>
            <a:ext cx="2062162" cy="42614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Uyarıcı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eğlendirici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Grubun dikkatini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toplayı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 yaşama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gray">
          <a:xfrm>
            <a:off x="4637652" y="1141063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Dezavantajları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4640131" y="1501425"/>
            <a:ext cx="2062162" cy="42614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Rol yapmada yazılı bir metin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izlenmez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Başarı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olmak için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oyuncunun rolünü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Başarı için oyuncuların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kendilerini rollerine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kaptırmaları gerekir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gray">
          <a:xfrm>
            <a:off x="6906706" y="1141063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Yapılacaklar - İşlem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6909185" y="1501425"/>
            <a:ext cx="2062162" cy="42614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Oyuncular rollerine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hazırlanmalı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 oluşturulmalı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Rol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seyredilmeli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Oyunculara teşekkür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edilmeli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Gözlemcilerin gözlemi paylaşılmalı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Farklı olan tepkiler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tartışılmalı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Durumun kendi yaşantılarıyla ilgisi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KÜÇÜK GRUP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TARTIŞMASI TEKNİĞİ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gray">
          <a:xfrm>
            <a:off x="145159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Kullanım Amacı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147638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 çözüm becerisi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kazandırma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birbirlerinden öğrenmelerini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 sürecinde katılımcılara sorumluluk duygusu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verme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Ekip çalışmasını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destekleme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değerleri açığa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çıkarma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4-6 kişilik gruplara 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gray">
          <a:xfrm>
            <a:off x="2383534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2386013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Öğrenicilere öğrenmelerini kontrol etme yeteneği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Paylaşmayı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Tartışma ile alınan dersin netleşmesini ve güçlenmesini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gray">
          <a:xfrm>
            <a:off x="4637652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Dezavantajları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gray">
          <a:xfrm>
            <a:off x="4640131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Gruptan istenen iş net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olmalıdır 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sınırı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verilmelidir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 aynı fikirde olmasalar da birbirlerini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dinlemeli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tartışması yalnızca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iki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tarafından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yönlendirilmemelidir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Sorular tartışmanın yönetimine yardımcı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olmalıdır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Herkes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 için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cesaretlendirilmeli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6896073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Yapılacaklar - İşlem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6899660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Grupları 4-7 kişiden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tartışılacağı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Tartışma yöneticisi, kayıtçı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sunucu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İşin anlaşıldığından emin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olunmalı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Tartışma için zaman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verilmeli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Bulgular sunucu tarafından büyük gruba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Temel noktalar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belirlenmeli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alıştırmadan ne öğrendikleri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64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SORU-CEVAP TEKNİĞİ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gray">
          <a:xfrm>
            <a:off x="145159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Kullanım Amacı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47638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Öğrenicilerin bildiklerini tazelemeleri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önceden öğrenilenleri gözden geçirmek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Öğrencilerin hatırlama, ilişkilendirerek analiz etme yeteneklerini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değerlendirmede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Öğrenilenleri kontrol etmede</a:t>
            </a: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gray">
          <a:xfrm>
            <a:off x="2383534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386013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Eğiticiye öğrenicilerin bilgi ve uygulamalarını kolayca değerlendirme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imkanı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verir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İlgiyi uyandırır, düşünme sürecini harekete geçirir</a:t>
            </a: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Kendini açıklama fırsatı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verilmiş yanıtlar öğrenicilerin aklındaki şüpheleri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uzaklaştırır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Düşüncelerin yorumlanması ve şekillenmesine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imkan sağlar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gray">
          <a:xfrm>
            <a:off x="4637652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Dezavantajları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4640131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Hızlı ve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net düşünme yeteneği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kullandığı dile hakim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olması gerekir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Anlaşılamayan soruları yeni sözcüklerle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tekrarlayabilmesi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Öğrenicilerin soru ve cevaplarını göreceli olarak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değerlendirmesine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İlgiyi canlı tutmak ve tekrardan kaçınmak için farklı soru sorma tekniklerini kullanabilmesine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bağlıdır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gray">
          <a:xfrm>
            <a:off x="6906706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Yapılacaklar - İşlem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6899660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Sorular önceden planlanmalı, amacı belli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soruda bir durum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sorulmalı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1 katılımcıya sorulmalı, cevap için zaman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bırakılmalı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verdiği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yanıt;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doğruysa desteklenmeli, kısmen doğruysa doğru bölüm onaylanmalı, yanlış bölüm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düzeltilmeli, tamamen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hatalı ise eleştirel bir tavır almadan doğru yanıt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verilmelidir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83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«Bireyin davranışlarında kendi yaşantıları yoluyla,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«kasıtlı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(amaçlı-bilinçli)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istendik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(toplumca uygun görülen-istenilen yönde)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davranış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değişikliği»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meydana getirme sürecidir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tanıma göre;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(ömür boyu devam eden) bir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süreçtir,</a:t>
            </a: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sürecinde, bireyin davranışlarının istenilen yönde değiştirilmesi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amaçlanır,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davranışlarındaki değişme kasıtlı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gerçekleştirilir,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sürecinde bireyin kendi yaşantıları esastır.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84225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2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COACH –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KOÇLUK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gray">
          <a:xfrm>
            <a:off x="227011" y="1203325"/>
            <a:ext cx="866756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algn="ctr" defTabSz="801688" eaLnBrk="0" hangingPunct="0">
              <a:defRPr/>
            </a:pPr>
            <a:r>
              <a:rPr lang="tr-TR" sz="20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Yetiştiricilik </a:t>
            </a:r>
            <a:r>
              <a:rPr lang="tr-TR" sz="20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Modeli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231797" y="1563687"/>
            <a:ext cx="8662784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16000" indent="-216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(</a:t>
            </a:r>
            <a:r>
              <a:rPr lang="tr-TR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Clear</a:t>
            </a: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Performance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Model)  Açık net performans modeli; 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öğrenmeleri beklenen beceriler açık bir şekilde gösterilmeli</a:t>
            </a:r>
          </a:p>
          <a:p>
            <a:pPr marL="216000" indent="-216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 (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Openness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Learning) Öğrenmeye açık olma; 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eğitmen yeni becerileri 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 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kullanmaya daha hazır bir ortam yaratacak etkinlikleri eğitime katmalı</a:t>
            </a:r>
          </a:p>
          <a:p>
            <a:pPr marL="216000" indent="-216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(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Assess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Performance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Performansın değerlendirilmesi; 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beceri kursu öğrenilen becerilerdeki yeterliliği ölçebilmeli</a:t>
            </a:r>
          </a:p>
          <a:p>
            <a:pPr marL="216000" indent="-216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(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Communication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İletişim;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yetiştirici ile katılımcı arasında iki yönlü iletişim olmalı</a:t>
            </a:r>
          </a:p>
          <a:p>
            <a:pPr marL="216000" indent="-2160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+mj-lt"/>
              <a:buAutoNum type="arabicParenR"/>
              <a:defRPr/>
            </a:pP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 (Help 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Follow-up</a:t>
            </a:r>
            <a:r>
              <a:rPr lang="tr-TR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Yardım ve izlem; </a:t>
            </a: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işyerlerine döndükten sonra becerileri uygulayabilmeleri ve bu sırada ortaya çıkan engelleri aşabilmeleri için katılımcılar daha geri dönmeden izlem ziyaret planlarının yapılması</a:t>
            </a:r>
          </a:p>
        </p:txBody>
      </p:sp>
    </p:spTree>
    <p:extLst>
      <p:ext uri="{BB962C8B-B14F-4D97-AF65-F5344CB8AC3E}">
        <p14:creationId xmlns:p14="http://schemas.microsoft.com/office/powerpoint/2010/main" val="3158748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BEYİN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FIRTINASA TEKNİĞİ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gray">
          <a:xfrm>
            <a:off x="145159" y="1203325"/>
            <a:ext cx="2062162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Kullanım Amacı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47638" y="1563687"/>
            <a:ext cx="2062162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3150" indent="-10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bir konu ya da sorun hakkında görüşler, düşünceler veya çözümler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üretmek için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gray">
          <a:xfrm>
            <a:off x="2396693" y="1203325"/>
            <a:ext cx="6497887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algn="ctr" defTabSz="801688" eaLnBrk="0" hangingPunct="0">
              <a:defRPr/>
            </a:pPr>
            <a:r>
              <a:rPr lang="tr-TR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Yapılacaklar - İşlem</a:t>
            </a:r>
            <a:endParaRPr lang="tr-TR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2400281" y="1563687"/>
            <a:ext cx="6494300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Beyin fırtınası yaptırmak için bir konu belirlenmeli,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"... deyince ne anlıyorsunuz?" , 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"... durumunda neler yapılabilir?" ya da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"... size neyi çağrıştırıyor?" gibi soruları kullanabilirsiniz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endParaRPr lang="tr-TR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bir beyin fırtınasında sadece tek bir soru sorulmalı,</a:t>
            </a:r>
          </a:p>
          <a:p>
            <a:pPr marL="36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Beyin fırtınasının temel kurallarını gruba </a:t>
            </a: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açıklanmalı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Herkes aklına gelen her şeyi söyleyebilir, bütün fikirler kabul edilecek. 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Söylenenlerin hepsi tahtaya/kağıda yazılacak, 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Hiç bir fikir/öneri beyin fırtınası sırasında eleştirilmeyecek, tartışılmayacak 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Beyin fırtınası belli bir tempo içinde yapılacak, </a:t>
            </a:r>
          </a:p>
          <a:p>
            <a:pPr marL="65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Öneriler listesi bitirildikten sonra başa dönüp hepsi teker teker tartışılacak.</a:t>
            </a:r>
          </a:p>
          <a:p>
            <a:pPr marL="36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 </a:t>
            </a:r>
            <a:r>
              <a:rPr lang="tr-TR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özetle (bir-iki cümlelik) konu </a:t>
            </a:r>
            <a:r>
              <a:rPr lang="tr-TR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toparlanacaktır.</a:t>
            </a:r>
            <a:endParaRPr lang="tr-TR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6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BEYİN FIRTINASI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681272"/>
              </p:ext>
            </p:extLst>
          </p:nvPr>
        </p:nvGraphicFramePr>
        <p:xfrm>
          <a:off x="174114" y="1053556"/>
          <a:ext cx="4291566" cy="5270199"/>
        </p:xfrm>
        <a:graphic>
          <a:graphicData uri="http://schemas.openxmlformats.org/drawingml/2006/table">
            <a:tbl>
              <a:tblPr firstRow="1" bandRow="1"/>
              <a:tblGrid>
                <a:gridCol w="614372"/>
                <a:gridCol w="3677194"/>
              </a:tblGrid>
              <a:tr h="6377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1. ADIM «FİKİRLER»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KATILIMCILARIN FİKİRLERİ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70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323599"/>
              </p:ext>
            </p:extLst>
          </p:nvPr>
        </p:nvGraphicFramePr>
        <p:xfrm>
          <a:off x="4688963" y="1048230"/>
          <a:ext cx="4291566" cy="5270199"/>
        </p:xfrm>
        <a:graphic>
          <a:graphicData uri="http://schemas.openxmlformats.org/drawingml/2006/table">
            <a:tbl>
              <a:tblPr firstRow="1" bandRow="1"/>
              <a:tblGrid>
                <a:gridCol w="614372"/>
                <a:gridCol w="3677194"/>
              </a:tblGrid>
              <a:tr h="6377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 ADIM «NEDENLER»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KATILIMCILARIN FİKİRLERİ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70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BEYİN FIRTINASI 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702983"/>
              </p:ext>
            </p:extLst>
          </p:nvPr>
        </p:nvGraphicFramePr>
        <p:xfrm>
          <a:off x="63610" y="1100987"/>
          <a:ext cx="4449172" cy="3860367"/>
        </p:xfrm>
        <a:graphic>
          <a:graphicData uri="http://schemas.openxmlformats.org/drawingml/2006/table">
            <a:tbl>
              <a:tblPr firstRow="1" bandRow="1"/>
              <a:tblGrid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  <a:gridCol w="261716"/>
              </a:tblGrid>
              <a:tr h="568965">
                <a:tc grid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PARETO (80/20) PRENSİBİ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05415">
                <a:tc grid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 ÖNEMLİ NEDENLER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9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3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E8"/>
                    </a:solidFill>
                  </a:tcPr>
                </a:tc>
              </a:tr>
            </a:tbl>
          </a:graphicData>
        </a:graphic>
      </p:graphicFrame>
      <p:cxnSp>
        <p:nvCxnSpPr>
          <p:cNvPr id="4" name="Düz Bağlayıcı 3"/>
          <p:cNvCxnSpPr/>
          <p:nvPr/>
        </p:nvCxnSpPr>
        <p:spPr>
          <a:xfrm>
            <a:off x="387112" y="3951422"/>
            <a:ext cx="12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612513" y="2602787"/>
            <a:ext cx="0" cy="13620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2967332" y="3953117"/>
            <a:ext cx="118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2962892" y="2609764"/>
            <a:ext cx="0" cy="13620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1594609" y="2596305"/>
            <a:ext cx="138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4088194" y="3749395"/>
            <a:ext cx="68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Cambria" pitchFamily="18" charset="0"/>
              </a:rPr>
              <a:t>+∞</a:t>
            </a:r>
            <a:endParaRPr lang="tr-TR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-22073" y="3749395"/>
            <a:ext cx="68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mbria" pitchFamily="18" charset="0"/>
              </a:rPr>
              <a:t>-</a:t>
            </a:r>
            <a:r>
              <a:rPr lang="tr-TR" b="1" dirty="0" smtClean="0">
                <a:solidFill>
                  <a:srgbClr val="000000"/>
                </a:solidFill>
                <a:latin typeface="Cambria" pitchFamily="18" charset="0"/>
              </a:rPr>
              <a:t>∞</a:t>
            </a:r>
            <a:endParaRPr lang="tr-TR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370638" y="3928224"/>
            <a:ext cx="68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Cambria" pitchFamily="18" charset="0"/>
              </a:rPr>
              <a:t>+3</a:t>
            </a:r>
            <a:endParaRPr lang="tr-TR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794047" y="3910885"/>
            <a:ext cx="68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mbria" pitchFamily="18" charset="0"/>
              </a:rPr>
              <a:t>-</a:t>
            </a:r>
            <a:r>
              <a:rPr lang="tr-TR" b="1" dirty="0" smtClean="0">
                <a:solidFill>
                  <a:srgbClr val="000000"/>
                </a:solidFill>
                <a:latin typeface="Cambria" pitchFamily="18" charset="0"/>
              </a:rPr>
              <a:t>3</a:t>
            </a:r>
            <a:endParaRPr lang="tr-TR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63608" y="5656544"/>
            <a:ext cx="4449175" cy="58477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sorunun en önemli %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20'si çözülürse,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80'ni çözülmüş olur. 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3608" y="5018604"/>
            <a:ext cx="4449175" cy="58477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problemin sonsuz nedeni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vardır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her nedeni çözmek için harcanan </a:t>
            </a:r>
            <a:r>
              <a:rPr lang="tr-TR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zaman, emek, para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eşittir.</a:t>
            </a:r>
          </a:p>
        </p:txBody>
      </p:sp>
      <p:graphicFrame>
        <p:nvGraphicFramePr>
          <p:cNvPr id="24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247908"/>
              </p:ext>
            </p:extLst>
          </p:nvPr>
        </p:nvGraphicFramePr>
        <p:xfrm>
          <a:off x="4688963" y="1048230"/>
          <a:ext cx="4291566" cy="5270199"/>
        </p:xfrm>
        <a:graphic>
          <a:graphicData uri="http://schemas.openxmlformats.org/drawingml/2006/table">
            <a:tbl>
              <a:tblPr firstRow="1" bandRow="1"/>
              <a:tblGrid>
                <a:gridCol w="614372"/>
                <a:gridCol w="3677194"/>
              </a:tblGrid>
              <a:tr h="6377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 ADIM «NEDENLER»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SN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KATILIMCILARIN FİKİRLERİ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0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70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456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172005" y="31455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İletişim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2-RESİMLER\Telefon-TV\cont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520256"/>
            <a:ext cx="3457575" cy="32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ıgen 1"/>
          <p:cNvSpPr/>
          <p:nvPr/>
        </p:nvSpPr>
        <p:spPr>
          <a:xfrm>
            <a:off x="914400" y="3901631"/>
            <a:ext cx="1466850" cy="1409700"/>
          </a:xfrm>
          <a:prstGeom prst="hexagon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>
                <a:solidFill>
                  <a:srgbClr val="FFFFFF"/>
                </a:solidFill>
              </a:rPr>
              <a:t>3</a:t>
            </a:r>
            <a:endParaRPr lang="tr-TR" sz="9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4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İLETİŞİM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Duyguların, düşüncelerin, tutumların, tavırların, haber ve mesajların bir kişi, bir grup ya da bir kurum tarafından bir kişi bir grup ya da bir kuruma karşılıklı olarak iletilmesidir.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İnsanların bilgi ve semboller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üreterek birbirlerine ilettikleri ve bu iletileri anlayıp yorumladıkları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süreçtir.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bilgi ve duyguların; sözcük, yazı ve resim gibi semboller kullanarak anlaşılır hale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getirilmesi, paylaşılması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etkileşim sağlanmasıdır.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6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İNTERAKTİF EĞİTİM AŞAMALARI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Başlangıç,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Isınma,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Sözlü iletişim,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Sözsüz iletişim,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Sunuma giriş,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 özetleme,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Etkili soru sorma,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………….vb.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12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BAŞLANGIÇ 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Tanışma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amaçları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öğrenim hedefleri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Beklentilerin öğrenilmesi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sorularının yanıtlanması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Etkinlikler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programı ve gereçleri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Tuvalet, telefon, yemek, çay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120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 belirlenmeli ve açıklanmalı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43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ISINMA EGZERSİZLERİ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katılımı ve karşılıklı etkileşimi destekler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endişelerinin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giderir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etkinliklere eğitmenin de katılması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bütünleşmeyi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kolay iletişim kurmayı sağlar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8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SÖZLÜ İLETİŞİM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tonu, vurgusu ve yüksekliği iyi ayarlanmalı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bölüm ve her konuya güçlü bir girişle başlanmalı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 soru ve görüşlerine önem verilmeli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adlarıyla seslenilmeli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sözcük ve ifadeleri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tekrarlamaktan kaçınmalı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 şekli ve temposu iyi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ayarlanmalı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 geçişleri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mantıklı ve yumuşak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kabul edebileceği sözcükler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65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ÖĞRETİM – EĞİTİM FARKI 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Öğretimde kişinin tutum ve davranışlarını değiştirme amacı güdülmez. Sadece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bilgi yükleme amaçlanır.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Eğitimde ise kişinin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tutum ve davranışlarını değiştirme amaçlanır.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Bilgi yükleme amaçlanmaz.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İLE ÖĞRETİM ARASINDAKİ FARK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8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SÖZSÜZ İLETİŞİM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izlenim önemli (kılık, kıyafet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Yüzleri okumak için göz teması kurulmalıdır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yüz ifadeleri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Kollar bağlanmamalı (Kapalı)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salonu içinde hareketli olmalı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Yorumlarda veya soru yanıtlarken katılımcıya dönülmeli, baş hafifçe sallanarak ilgi hissettirilmeli, etkin katılım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Durmadan kımıldamak, ileri geri sallanmak, kalemle, anahtarla oynamak, para şıkırdatmak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davranışlardan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kaçınılmalı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68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SUNUMA GİRİŞ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Giriş tüm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grubun ilgisini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çekmeli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Sonradan verileceklere katılımcıları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hazırlamalı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bir eğitim atmosferi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oluşturulmalı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eğitmenin beklentilerini anlamalarını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 hakkında bir dizi soru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sorarak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amaçlarını gözden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geçirerek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Konunun daha önce işlenen bölümlerle bağlantısını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kurarak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deneyimleri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paylaşarak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 yaşam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deneyimlerini paylaşarak…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5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SUNUMA GİRİŞ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çözme etkinlikleri veya vaka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çalışması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Oyun, oyunlaştırma veya taklit kullanmak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Video filmi (görsel işitsel araç kullanarak),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Kışkırtıcı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ifadeler kullanarak tepki oluşturmak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CPR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mankeni gibi modelleri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kullanmak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uzmandan yardım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almak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Konunun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gelecekteki iş deneyimleriyle ilgisini kurmak</a:t>
            </a: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52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SUNUM ÖZETLEME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olmalı, ana noktaları toparlamalı, katılımcıların etkin katılımı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Katılımcılardan 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sormaları istemeli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Alıştırma veya test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çözmeli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varsa ana noktaları oyun içinde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41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ETKİLİ SORU SORMA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Soruyu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gruba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yöneltilmeli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adıyla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seslenerek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sormalı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Soruyu sorma, duraklama ve sonra soruyu belli bir katılımcıya yöneltme,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doğru yanıtını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yanıtı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destekleme, ödüllendirme,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yanıtı kısmen doğruysa, doğru bölüm onaylanmalı, hatalı bölüm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düzeltilmeli,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yanıtı hatalıysa, eğitmen doğru yanıta götürmek için soruyu başka sözcüklerle yeniden ifade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etmeli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2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2971797" y="2107313"/>
            <a:ext cx="613508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İletişimin Süreci</a:t>
            </a:r>
          </a:p>
          <a:p>
            <a:pPr marL="36000" algn="ctr"/>
            <a:r>
              <a:rPr lang="tr-TR" sz="54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Unsurları)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Ahmet Yiğitap\Pictures\Gemetrik Şekiller\Whack_Yahoo_Messen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7" y="2107313"/>
            <a:ext cx="306705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8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4721225"/>
            <a:ext cx="6394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İLETİŞİMİN SÜRECİ (UNSURLARI)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6638925" y="1097738"/>
            <a:ext cx="2702617" cy="3512060"/>
            <a:chOff x="6638925" y="1323488"/>
            <a:chExt cx="2702617" cy="3766449"/>
          </a:xfrm>
        </p:grpSpPr>
        <p:pic>
          <p:nvPicPr>
            <p:cNvPr id="60" name="Picture 8" descr="C:\Users\ahmet\Desktop\Resim4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5" y="1323488"/>
              <a:ext cx="2505075" cy="3705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Metin kutusu 60"/>
            <p:cNvSpPr txBox="1"/>
            <p:nvPr/>
          </p:nvSpPr>
          <p:spPr>
            <a:xfrm>
              <a:off x="7122217" y="4545322"/>
              <a:ext cx="2219325" cy="544615"/>
            </a:xfrm>
            <a:prstGeom prst="rect">
              <a:avLst/>
            </a:prstGeom>
            <a:noFill/>
            <a:effectLst>
              <a:innerShdw blurRad="63500" dist="50800" dir="5400000">
                <a:schemeClr val="bg1">
                  <a:alpha val="50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ALICI</a:t>
              </a:r>
            </a:p>
            <a:p>
              <a:pPr algn="ctr"/>
              <a:r>
                <a:rPr lang="tr-TR" sz="11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(Mesajı Alan/Kişi-Grup-Kurum)</a:t>
              </a:r>
              <a:endParaRPr lang="tr-TR" sz="11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2" name="Metin kutusu 61"/>
          <p:cNvSpPr txBox="1"/>
          <p:nvPr/>
        </p:nvSpPr>
        <p:spPr>
          <a:xfrm>
            <a:off x="3348846" y="3709139"/>
            <a:ext cx="2696029" cy="800219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</a:ln>
          <a:effectLst>
            <a:innerShdw blurRad="63500" dist="50800" dir="54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Ortam-Çevre</a:t>
            </a:r>
          </a:p>
          <a:p>
            <a:pPr algn="ctr"/>
            <a:r>
              <a:rPr lang="tr-TR" sz="1400" i="1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Dış Ortam (Çevre)</a:t>
            </a:r>
          </a:p>
          <a:p>
            <a:pPr algn="ctr"/>
            <a:r>
              <a:rPr lang="tr-TR" sz="1400" i="1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İç Ortam (Alıcı-Vericinin Ruh </a:t>
            </a:r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tr-TR" sz="1400" i="1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ali)</a:t>
            </a:r>
            <a:endParaRPr lang="tr-TR" sz="1400" i="1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up 62"/>
          <p:cNvGrpSpPr/>
          <p:nvPr/>
        </p:nvGrpSpPr>
        <p:grpSpPr>
          <a:xfrm>
            <a:off x="3211113" y="2102806"/>
            <a:ext cx="3592912" cy="894862"/>
            <a:chOff x="3211113" y="2280931"/>
            <a:chExt cx="3592912" cy="894862"/>
          </a:xfrm>
        </p:grpSpPr>
        <p:sp>
          <p:nvSpPr>
            <p:cNvPr id="64" name="Metin kutusu 63"/>
            <p:cNvSpPr txBox="1"/>
            <p:nvPr/>
          </p:nvSpPr>
          <p:spPr>
            <a:xfrm>
              <a:off x="3645693" y="2582955"/>
              <a:ext cx="2374107" cy="400110"/>
            </a:xfrm>
            <a:prstGeom prst="rect">
              <a:avLst/>
            </a:prstGeom>
            <a:noFill/>
            <a:effectLst>
              <a:innerShdw blurRad="63500" dist="50800" dir="5400000">
                <a:schemeClr val="bg1">
                  <a:alpha val="50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İletişim Kanalı</a:t>
              </a:r>
              <a:endParaRPr lang="tr-TR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Teneke 64"/>
            <p:cNvSpPr/>
            <p:nvPr/>
          </p:nvSpPr>
          <p:spPr>
            <a:xfrm rot="16200000">
              <a:off x="4242440" y="1249604"/>
              <a:ext cx="894862" cy="2957516"/>
            </a:xfrm>
            <a:prstGeom prst="can">
              <a:avLst>
                <a:gd name="adj" fmla="val 35644"/>
              </a:avLst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6223000" y="2453819"/>
              <a:ext cx="581025" cy="580475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Mesaj</a:t>
              </a:r>
              <a:endParaRPr lang="tr-TR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7" name="Grup 66"/>
          <p:cNvGrpSpPr/>
          <p:nvPr/>
        </p:nvGrpSpPr>
        <p:grpSpPr>
          <a:xfrm>
            <a:off x="2300285" y="2260306"/>
            <a:ext cx="1081090" cy="580475"/>
            <a:chOff x="2300285" y="2438431"/>
            <a:chExt cx="1081090" cy="580475"/>
          </a:xfrm>
        </p:grpSpPr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2300285" y="2438431"/>
              <a:ext cx="581025" cy="580475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Mesaj</a:t>
              </a:r>
            </a:p>
            <a:p>
              <a:pPr algn="ctr"/>
              <a:r>
                <a:rPr lang="tr-TR" sz="8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(Bilgi-Düş)</a:t>
              </a:r>
              <a:endParaRPr lang="tr-TR" sz="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Sağ Ok 68"/>
            <p:cNvSpPr/>
            <p:nvPr/>
          </p:nvSpPr>
          <p:spPr>
            <a:xfrm>
              <a:off x="2909885" y="2494756"/>
              <a:ext cx="471490" cy="478565"/>
            </a:xfrm>
            <a:prstGeom prst="rightArrow">
              <a:avLst/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>
                <a:solidFill>
                  <a:srgbClr val="FFFFFF"/>
                </a:solidFill>
              </a:endParaRPr>
            </a:p>
          </p:txBody>
        </p:sp>
      </p:grpSp>
      <p:sp>
        <p:nvSpPr>
          <p:cNvPr id="70" name="Line 9"/>
          <p:cNvSpPr>
            <a:spLocks noChangeShapeType="1"/>
          </p:cNvSpPr>
          <p:nvPr/>
        </p:nvSpPr>
        <p:spPr bwMode="auto">
          <a:xfrm>
            <a:off x="132639" y="4573949"/>
            <a:ext cx="89640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71" name="Grup 70"/>
          <p:cNvGrpSpPr/>
          <p:nvPr/>
        </p:nvGrpSpPr>
        <p:grpSpPr>
          <a:xfrm>
            <a:off x="-4700" y="1097737"/>
            <a:ext cx="2433575" cy="3485712"/>
            <a:chOff x="-4700" y="1174750"/>
            <a:chExt cx="2433575" cy="3843900"/>
          </a:xfrm>
        </p:grpSpPr>
        <p:grpSp>
          <p:nvGrpSpPr>
            <p:cNvPr id="72" name="Grup 71"/>
            <p:cNvGrpSpPr/>
            <p:nvPr/>
          </p:nvGrpSpPr>
          <p:grpSpPr>
            <a:xfrm>
              <a:off x="-4700" y="1174750"/>
              <a:ext cx="2433575" cy="3843900"/>
              <a:chOff x="-4700" y="1174750"/>
              <a:chExt cx="2433575" cy="3843900"/>
            </a:xfrm>
          </p:grpSpPr>
          <p:pic>
            <p:nvPicPr>
              <p:cNvPr id="74" name="Picture 9" descr="C:\Users\ahmet\Desktop\receptionist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0" y="1174750"/>
                <a:ext cx="2428875" cy="3790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Metin kutusu 74"/>
              <p:cNvSpPr txBox="1"/>
              <p:nvPr/>
            </p:nvSpPr>
            <p:spPr>
              <a:xfrm>
                <a:off x="-4700" y="4458635"/>
                <a:ext cx="2219325" cy="560015"/>
              </a:xfrm>
              <a:prstGeom prst="rect">
                <a:avLst/>
              </a:prstGeom>
              <a:noFill/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i="1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KAYNAK </a:t>
                </a:r>
              </a:p>
              <a:p>
                <a:pPr algn="ctr"/>
                <a:r>
                  <a:rPr lang="tr-TR" sz="1100" i="1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(Mesaj Veren/Kişi-Grup-Kurum)</a:t>
                </a:r>
                <a:endParaRPr lang="tr-TR" sz="1100" i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1638300" y="4441447"/>
              <a:ext cx="190500" cy="279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76" name="Metin kutusu 75"/>
          <p:cNvSpPr txBox="1"/>
          <p:nvPr/>
        </p:nvSpPr>
        <p:spPr>
          <a:xfrm>
            <a:off x="2190750" y="1042121"/>
            <a:ext cx="4874317" cy="307777"/>
          </a:xfrm>
          <a:prstGeom prst="rect">
            <a:avLst/>
          </a:prstGeom>
          <a:noFill/>
          <a:effectLst>
            <a:innerShdw blurRad="63500" dist="50800" dir="54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Amaç: Tutum ve Davranış Değişikliği Meydana Getirmektir…</a:t>
            </a:r>
            <a:endParaRPr lang="tr-TR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2890835" y="2702281"/>
            <a:ext cx="3729040" cy="276999"/>
          </a:xfrm>
          <a:prstGeom prst="rect">
            <a:avLst/>
          </a:prstGeom>
          <a:noFill/>
          <a:effectLst>
            <a:innerShdw blurRad="63500" dist="50800" dir="54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Sözlü-Sözsüz-Yazılı-Elektronik</a:t>
            </a:r>
            <a:endParaRPr lang="tr-TR" sz="1200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up 77"/>
          <p:cNvGrpSpPr/>
          <p:nvPr/>
        </p:nvGrpSpPr>
        <p:grpSpPr>
          <a:xfrm>
            <a:off x="618470" y="4586812"/>
            <a:ext cx="7840262" cy="1316340"/>
            <a:chOff x="618470" y="4586812"/>
            <a:chExt cx="7840262" cy="1316340"/>
          </a:xfrm>
        </p:grpSpPr>
        <p:sp>
          <p:nvSpPr>
            <p:cNvPr id="79" name="Yukarı Bükülü Ok 78"/>
            <p:cNvSpPr/>
            <p:nvPr/>
          </p:nvSpPr>
          <p:spPr>
            <a:xfrm flipH="1">
              <a:off x="676276" y="5247613"/>
              <a:ext cx="7782454" cy="613640"/>
            </a:xfrm>
            <a:prstGeom prst="bentUpArrow">
              <a:avLst>
                <a:gd name="adj1" fmla="val 46731"/>
                <a:gd name="adj2" fmla="val 39655"/>
                <a:gd name="adj3" fmla="val 34655"/>
              </a:avLst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 dirty="0">
                <a:solidFill>
                  <a:srgbClr val="FFFFFF"/>
                </a:solidFill>
              </a:endParaRPr>
            </a:p>
          </p:txBody>
        </p:sp>
        <p:sp>
          <p:nvSpPr>
            <p:cNvPr id="80" name="Metin kutusu 79"/>
            <p:cNvSpPr txBox="1"/>
            <p:nvPr/>
          </p:nvSpPr>
          <p:spPr>
            <a:xfrm>
              <a:off x="804374" y="5564598"/>
              <a:ext cx="7654358" cy="338554"/>
            </a:xfrm>
            <a:prstGeom prst="rect">
              <a:avLst/>
            </a:prstGeom>
            <a:noFill/>
            <a:effectLst>
              <a:innerShdw blurRad="63500" dist="50800" dir="5400000">
                <a:schemeClr val="bg1">
                  <a:alpha val="50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Geri Bildirim-Feedback-Dönüt </a:t>
              </a: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(açıklama, tartışma, önerme…,) [Yoksa: İletim / Varsa: İletişim] </a:t>
              </a:r>
              <a:endParaRPr lang="tr-TR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618470" y="4586812"/>
              <a:ext cx="612348" cy="61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Mesaj</a:t>
              </a:r>
            </a:p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İleti</a:t>
              </a:r>
              <a:endParaRPr lang="tr-TR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2" name="Grup 81"/>
          <p:cNvGrpSpPr/>
          <p:nvPr/>
        </p:nvGrpSpPr>
        <p:grpSpPr>
          <a:xfrm>
            <a:off x="8031402" y="4605862"/>
            <a:ext cx="612348" cy="1380874"/>
            <a:chOff x="8031402" y="4605862"/>
            <a:chExt cx="612348" cy="1380874"/>
          </a:xfrm>
        </p:grpSpPr>
        <p:sp>
          <p:nvSpPr>
            <p:cNvPr id="83" name="Oval 16"/>
            <p:cNvSpPr>
              <a:spLocks noChangeArrowheads="1"/>
            </p:cNvSpPr>
            <p:nvPr/>
          </p:nvSpPr>
          <p:spPr bwMode="auto">
            <a:xfrm>
              <a:off x="8031402" y="5374736"/>
              <a:ext cx="612348" cy="61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Deşifre</a:t>
              </a:r>
            </a:p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Yorum</a:t>
              </a:r>
              <a:endParaRPr lang="tr-TR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Aşağı Ok 83"/>
            <p:cNvSpPr/>
            <p:nvPr/>
          </p:nvSpPr>
          <p:spPr>
            <a:xfrm>
              <a:off x="8040695" y="4605862"/>
              <a:ext cx="567429" cy="720304"/>
            </a:xfrm>
            <a:prstGeom prst="downArrow">
              <a:avLst/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>
                <a:solidFill>
                  <a:srgbClr val="FFFFFF"/>
                </a:solidFill>
              </a:endParaRPr>
            </a:p>
          </p:txBody>
        </p:sp>
      </p:grpSp>
      <p:sp>
        <p:nvSpPr>
          <p:cNvPr id="85" name="Line 9"/>
          <p:cNvSpPr>
            <a:spLocks noChangeShapeType="1"/>
          </p:cNvSpPr>
          <p:nvPr/>
        </p:nvSpPr>
        <p:spPr bwMode="auto">
          <a:xfrm>
            <a:off x="44846" y="994621"/>
            <a:ext cx="90360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3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1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  <p:bldP spid="62" grpId="0" animBg="1"/>
      <p:bldP spid="70" grpId="0" animBg="1"/>
      <p:bldP spid="76" grpId="0"/>
      <p:bldP spid="77" grpId="0"/>
      <p:bldP spid="8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ETKİLİ İLETİŞİM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başkası ile paylaşacak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 olan birey, grup ya 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kurum,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Mesaj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iletişime esas olan haber, bilgi, hareket, jest, mimik, ses, ışık, resim, yazı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işaret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semboller,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mesajın alıcıya iletilmesini sağlayan araç ve yöntemler. Ne kadar çok duyu organı devreye girerse iletişim o derece etkin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Alıcı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kaynaktan gelen mesajın iletici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araç-yöntemleri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takip ederek ulaştığı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Geri Besleme-Dönüt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kaynaktan gelen mesaja alıcının gösterdiği tepkinin tekrar kaynağa ulaşma sürecidir.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ETKİLİ İLETİŞİMİN UNSURLARI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44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Doğru Sözcük Seçimi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zaman bilinen sözcükler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sözcük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Güçlü sözcükler 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 kelimeler 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Aktif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sözcükler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deyimler 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Teknik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sözcükleri dikkatli kullanın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MESAJIN ANLAŞILMASINDA DOĞRU SÖZCÜK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40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İLETİŞİMDE UYULMASI GEREKEN KURALLAR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914400" lvl="1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seçmek (Basit ve anlaşılır)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 ve doğru mesaj vermek</a:t>
            </a: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Saygı duymak, güven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vermek</a:t>
            </a: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Etkili soru sormak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 teması sağlamak</a:t>
            </a: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Beden diline dikkat etmek </a:t>
            </a: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İki yönlü iletişim kurmak</a:t>
            </a: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Geri bildirimde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bulunmak (mimikler-sözler)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Dinlemeyi öğrenmek</a:t>
            </a:r>
          </a:p>
          <a:p>
            <a:pPr marL="684000" lvl="1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Empati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kurmak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ETKİLİ İLETİŞİMİN UNSURLARI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38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11088</TotalTime>
  <Words>4669</Words>
  <Application>Microsoft Office PowerPoint</Application>
  <PresentationFormat>Ekran Gösterisi (4:3)</PresentationFormat>
  <Paragraphs>1352</Paragraphs>
  <Slides>105</Slides>
  <Notes>105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105</vt:i4>
      </vt:variant>
    </vt:vector>
  </HeadingPairs>
  <TitlesOfParts>
    <vt:vector size="118" baseType="lpstr">
      <vt:lpstr>1_Standarddesign</vt:lpstr>
      <vt:lpstr>3_Standarddesign</vt:lpstr>
      <vt:lpstr>12_Standarddesign</vt:lpstr>
      <vt:lpstr>9_Standarddesign</vt:lpstr>
      <vt:lpstr>5_Standarddesign</vt:lpstr>
      <vt:lpstr>10_Standarddesign</vt:lpstr>
      <vt:lpstr>18_Standarddesign</vt:lpstr>
      <vt:lpstr>21_Standarddesign</vt:lpstr>
      <vt:lpstr>8_Standarddesign</vt:lpstr>
      <vt:lpstr>4_Standarddesign</vt:lpstr>
      <vt:lpstr>2_Standarddesign</vt:lpstr>
      <vt:lpstr>6_Standarddesign</vt:lpstr>
      <vt:lpstr>Çalışma Sayfası</vt:lpstr>
      <vt:lpstr>PowerPoint Sunusu</vt:lpstr>
      <vt:lpstr>PowerPoint Sunusu</vt:lpstr>
      <vt:lpstr>YETİŞKİN EĞİTİMİ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1217</cp:revision>
  <dcterms:created xsi:type="dcterms:W3CDTF">2008-04-16T13:39:00Z</dcterms:created>
  <dcterms:modified xsi:type="dcterms:W3CDTF">2013-02-06T18:04:50Z</dcterms:modified>
</cp:coreProperties>
</file>