
<file path=[Content_Types].xml><?xml version="1.0" encoding="utf-8"?>
<Types xmlns="http://schemas.openxmlformats.org/package/2006/content-types">
  <Default Extension="png" ContentType="image/png"/>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8.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9.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21.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theme/theme22.xml" ContentType="application/vnd.openxmlformats-officedocument.theme+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theme/theme23.xml" ContentType="application/vnd.openxmlformats-officedocument.theme+xml"/>
  <Override PartName="/ppt/theme/theme24.xml" ContentType="application/vnd.openxmlformats-officedocument.theme+xml"/>
  <Override PartName="/ppt/theme/theme2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0.xml" ContentType="application/vnd.openxmlformats-officedocument.presentationml.notesSlide+xml"/>
  <Override PartName="/ppt/notesSlides/notesSlide1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720" r:id="rId2"/>
    <p:sldMasterId id="2147483732" r:id="rId3"/>
    <p:sldMasterId id="2147483744" r:id="rId4"/>
    <p:sldMasterId id="2147483792" r:id="rId5"/>
    <p:sldMasterId id="2147483804" r:id="rId6"/>
    <p:sldMasterId id="2147483840" r:id="rId7"/>
    <p:sldMasterId id="2147483852" r:id="rId8"/>
    <p:sldMasterId id="2147483864" r:id="rId9"/>
    <p:sldMasterId id="2147483876" r:id="rId10"/>
    <p:sldMasterId id="2147483902" r:id="rId11"/>
    <p:sldMasterId id="2147483928" r:id="rId12"/>
    <p:sldMasterId id="2147483954" r:id="rId13"/>
    <p:sldMasterId id="2147483978" r:id="rId14"/>
    <p:sldMasterId id="2147483990" r:id="rId15"/>
    <p:sldMasterId id="2147484002" r:id="rId16"/>
    <p:sldMasterId id="2147484028" r:id="rId17"/>
    <p:sldMasterId id="2147484040" r:id="rId18"/>
    <p:sldMasterId id="2147484067" r:id="rId19"/>
    <p:sldMasterId id="2147484079" r:id="rId20"/>
    <p:sldMasterId id="2147484103" r:id="rId21"/>
    <p:sldMasterId id="2147484115" r:id="rId22"/>
    <p:sldMasterId id="2147484127" r:id="rId23"/>
  </p:sldMasterIdLst>
  <p:notesMasterIdLst>
    <p:notesMasterId r:id="rId145"/>
  </p:notesMasterIdLst>
  <p:handoutMasterIdLst>
    <p:handoutMasterId r:id="rId146"/>
  </p:handoutMasterIdLst>
  <p:sldIdLst>
    <p:sldId id="461" r:id="rId24"/>
    <p:sldId id="1336" r:id="rId25"/>
    <p:sldId id="1337" r:id="rId26"/>
    <p:sldId id="1334" r:id="rId27"/>
    <p:sldId id="1305" r:id="rId28"/>
    <p:sldId id="1306" r:id="rId29"/>
    <p:sldId id="1307" r:id="rId30"/>
    <p:sldId id="1404" r:id="rId31"/>
    <p:sldId id="1310" r:id="rId32"/>
    <p:sldId id="1195" r:id="rId33"/>
    <p:sldId id="1167" r:id="rId34"/>
    <p:sldId id="1170" r:id="rId35"/>
    <p:sldId id="1172" r:id="rId36"/>
    <p:sldId id="1375" r:id="rId37"/>
    <p:sldId id="1229" r:id="rId38"/>
    <p:sldId id="1384" r:id="rId39"/>
    <p:sldId id="1385" r:id="rId40"/>
    <p:sldId id="1194" r:id="rId41"/>
    <p:sldId id="1295" r:id="rId42"/>
    <p:sldId id="1383" r:id="rId43"/>
    <p:sldId id="1188" r:id="rId44"/>
    <p:sldId id="1387" r:id="rId45"/>
    <p:sldId id="1164" r:id="rId46"/>
    <p:sldId id="1388" r:id="rId47"/>
    <p:sldId id="1202" r:id="rId48"/>
    <p:sldId id="1203" r:id="rId49"/>
    <p:sldId id="1228" r:id="rId50"/>
    <p:sldId id="1267" r:id="rId51"/>
    <p:sldId id="1390" r:id="rId52"/>
    <p:sldId id="1395" r:id="rId53"/>
    <p:sldId id="1392" r:id="rId54"/>
    <p:sldId id="1394" r:id="rId55"/>
    <p:sldId id="1393" r:id="rId56"/>
    <p:sldId id="1400" r:id="rId57"/>
    <p:sldId id="1397" r:id="rId58"/>
    <p:sldId id="1396" r:id="rId59"/>
    <p:sldId id="1398" r:id="rId60"/>
    <p:sldId id="1193" r:id="rId61"/>
    <p:sldId id="1243" r:id="rId62"/>
    <p:sldId id="1386" r:id="rId63"/>
    <p:sldId id="1413" r:id="rId64"/>
    <p:sldId id="1171" r:id="rId65"/>
    <p:sldId id="1441" r:id="rId66"/>
    <p:sldId id="1442" r:id="rId67"/>
    <p:sldId id="1182" r:id="rId68"/>
    <p:sldId id="1183" r:id="rId69"/>
    <p:sldId id="1296" r:id="rId70"/>
    <p:sldId id="1343" r:id="rId71"/>
    <p:sldId id="1344" r:id="rId72"/>
    <p:sldId id="1346" r:id="rId73"/>
    <p:sldId id="1345" r:id="rId74"/>
    <p:sldId id="1419" r:id="rId75"/>
    <p:sldId id="1401" r:id="rId76"/>
    <p:sldId id="1254" r:id="rId77"/>
    <p:sldId id="1143" r:id="rId78"/>
    <p:sldId id="1443" r:id="rId79"/>
    <p:sldId id="1312" r:id="rId80"/>
    <p:sldId id="1311" r:id="rId81"/>
    <p:sldId id="1382" r:id="rId82"/>
    <p:sldId id="1348" r:id="rId83"/>
    <p:sldId id="1349" r:id="rId84"/>
    <p:sldId id="1451" r:id="rId85"/>
    <p:sldId id="1350" r:id="rId86"/>
    <p:sldId id="1352" r:id="rId87"/>
    <p:sldId id="1351" r:id="rId88"/>
    <p:sldId id="1353" r:id="rId89"/>
    <p:sldId id="1355" r:id="rId90"/>
    <p:sldId id="1354" r:id="rId91"/>
    <p:sldId id="1356" r:id="rId92"/>
    <p:sldId id="1358" r:id="rId93"/>
    <p:sldId id="1357" r:id="rId94"/>
    <p:sldId id="1402" r:id="rId95"/>
    <p:sldId id="1315" r:id="rId96"/>
    <p:sldId id="1445" r:id="rId97"/>
    <p:sldId id="1450" r:id="rId98"/>
    <p:sldId id="1446" r:id="rId99"/>
    <p:sldId id="1447" r:id="rId100"/>
    <p:sldId id="1448" r:id="rId101"/>
    <p:sldId id="1318" r:id="rId102"/>
    <p:sldId id="1320" r:id="rId103"/>
    <p:sldId id="1319" r:id="rId104"/>
    <p:sldId id="1322" r:id="rId105"/>
    <p:sldId id="1253" r:id="rId106"/>
    <p:sldId id="1421" r:id="rId107"/>
    <p:sldId id="1289" r:id="rId108"/>
    <p:sldId id="1291" r:id="rId109"/>
    <p:sldId id="1290" r:id="rId110"/>
    <p:sldId id="1292" r:id="rId111"/>
    <p:sldId id="1423" r:id="rId112"/>
    <p:sldId id="1293" r:id="rId113"/>
    <p:sldId id="1294" r:id="rId114"/>
    <p:sldId id="1380" r:id="rId115"/>
    <p:sldId id="1424" r:id="rId116"/>
    <p:sldId id="1406" r:id="rId117"/>
    <p:sldId id="1433" r:id="rId118"/>
    <p:sldId id="1435" r:id="rId119"/>
    <p:sldId id="1361" r:id="rId120"/>
    <p:sldId id="1363" r:id="rId121"/>
    <p:sldId id="1364" r:id="rId122"/>
    <p:sldId id="1366" r:id="rId123"/>
    <p:sldId id="1365" r:id="rId124"/>
    <p:sldId id="1367" r:id="rId125"/>
    <p:sldId id="1370" r:id="rId126"/>
    <p:sldId id="1369" r:id="rId127"/>
    <p:sldId id="1371" r:id="rId128"/>
    <p:sldId id="1438" r:id="rId129"/>
    <p:sldId id="1439" r:id="rId130"/>
    <p:sldId id="1440" r:id="rId131"/>
    <p:sldId id="1379" r:id="rId132"/>
    <p:sldId id="1324" r:id="rId133"/>
    <p:sldId id="1325" r:id="rId134"/>
    <p:sldId id="1376" r:id="rId135"/>
    <p:sldId id="1327" r:id="rId136"/>
    <p:sldId id="1347" r:id="rId137"/>
    <p:sldId id="1328" r:id="rId138"/>
    <p:sldId id="1329" r:id="rId139"/>
    <p:sldId id="1330" r:id="rId140"/>
    <p:sldId id="1331" r:id="rId141"/>
    <p:sldId id="1377" r:id="rId142"/>
    <p:sldId id="1418" r:id="rId143"/>
    <p:sldId id="1425" r:id="rId144"/>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9B1A"/>
    <a:srgbClr val="0066FF"/>
    <a:srgbClr val="009999"/>
    <a:srgbClr val="004074"/>
    <a:srgbClr val="575F57"/>
    <a:srgbClr val="004986"/>
    <a:srgbClr val="414141"/>
    <a:srgbClr val="5A5A59"/>
    <a:srgbClr val="575757"/>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16DA210-FB5B-4158-B5E0-FEB733F419BA}" styleName="Açık Stil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38" autoAdjust="0"/>
    <p:restoredTop sz="94981" autoAdjust="0"/>
  </p:normalViewPr>
  <p:slideViewPr>
    <p:cSldViewPr snapToGrid="0">
      <p:cViewPr>
        <p:scale>
          <a:sx n="100" d="100"/>
          <a:sy n="100" d="100"/>
        </p:scale>
        <p:origin x="-1920" y="-258"/>
      </p:cViewPr>
      <p:guideLst>
        <p:guide orient="horz" pos="2294"/>
        <p:guide orient="horz" pos="1151"/>
        <p:guide orient="horz" pos="2018"/>
        <p:guide orient="horz" pos="2652"/>
        <p:guide pos="5579"/>
        <p:guide pos="5266"/>
        <p:guide pos="198"/>
        <p:guide pos="3193"/>
        <p:guide pos="493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0" d="100"/>
        <a:sy n="200" d="100"/>
      </p:scale>
      <p:origin x="0" y="0"/>
    </p:cViewPr>
  </p:sorterViewPr>
  <p:notesViewPr>
    <p:cSldViewPr snapToGrid="0">
      <p:cViewPr varScale="1">
        <p:scale>
          <a:sx n="85" d="100"/>
          <a:sy n="85" d="100"/>
        </p:scale>
        <p:origin x="-39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3.xml"/><Relationship Id="rId117" Type="http://schemas.openxmlformats.org/officeDocument/2006/relationships/slide" Target="slides/slide94.xml"/><Relationship Id="rId21" Type="http://schemas.openxmlformats.org/officeDocument/2006/relationships/slideMaster" Target="slideMasters/slideMaster21.xml"/><Relationship Id="rId42" Type="http://schemas.openxmlformats.org/officeDocument/2006/relationships/slide" Target="slides/slide19.xml"/><Relationship Id="rId47" Type="http://schemas.openxmlformats.org/officeDocument/2006/relationships/slide" Target="slides/slide24.xml"/><Relationship Id="rId63" Type="http://schemas.openxmlformats.org/officeDocument/2006/relationships/slide" Target="slides/slide40.xml"/><Relationship Id="rId68" Type="http://schemas.openxmlformats.org/officeDocument/2006/relationships/slide" Target="slides/slide45.xml"/><Relationship Id="rId84" Type="http://schemas.openxmlformats.org/officeDocument/2006/relationships/slide" Target="slides/slide61.xml"/><Relationship Id="rId89" Type="http://schemas.openxmlformats.org/officeDocument/2006/relationships/slide" Target="slides/slide66.xml"/><Relationship Id="rId112" Type="http://schemas.openxmlformats.org/officeDocument/2006/relationships/slide" Target="slides/slide89.xml"/><Relationship Id="rId133" Type="http://schemas.openxmlformats.org/officeDocument/2006/relationships/slide" Target="slides/slide110.xml"/><Relationship Id="rId138" Type="http://schemas.openxmlformats.org/officeDocument/2006/relationships/slide" Target="slides/slide115.xml"/><Relationship Id="rId16" Type="http://schemas.openxmlformats.org/officeDocument/2006/relationships/slideMaster" Target="slideMasters/slideMaster16.xml"/><Relationship Id="rId107" Type="http://schemas.openxmlformats.org/officeDocument/2006/relationships/slide" Target="slides/slide84.xml"/><Relationship Id="rId11" Type="http://schemas.openxmlformats.org/officeDocument/2006/relationships/slideMaster" Target="slideMasters/slideMaster11.xml"/><Relationship Id="rId32" Type="http://schemas.openxmlformats.org/officeDocument/2006/relationships/slide" Target="slides/slide9.xml"/><Relationship Id="rId37" Type="http://schemas.openxmlformats.org/officeDocument/2006/relationships/slide" Target="slides/slide14.xml"/><Relationship Id="rId53" Type="http://schemas.openxmlformats.org/officeDocument/2006/relationships/slide" Target="slides/slide30.xml"/><Relationship Id="rId58" Type="http://schemas.openxmlformats.org/officeDocument/2006/relationships/slide" Target="slides/slide35.xml"/><Relationship Id="rId74" Type="http://schemas.openxmlformats.org/officeDocument/2006/relationships/slide" Target="slides/slide51.xml"/><Relationship Id="rId79" Type="http://schemas.openxmlformats.org/officeDocument/2006/relationships/slide" Target="slides/slide56.xml"/><Relationship Id="rId102" Type="http://schemas.openxmlformats.org/officeDocument/2006/relationships/slide" Target="slides/slide79.xml"/><Relationship Id="rId123" Type="http://schemas.openxmlformats.org/officeDocument/2006/relationships/slide" Target="slides/slide100.xml"/><Relationship Id="rId128" Type="http://schemas.openxmlformats.org/officeDocument/2006/relationships/slide" Target="slides/slide105.xml"/><Relationship Id="rId144" Type="http://schemas.openxmlformats.org/officeDocument/2006/relationships/slide" Target="slides/slide121.xml"/><Relationship Id="rId149" Type="http://schemas.openxmlformats.org/officeDocument/2006/relationships/theme" Target="theme/theme1.xml"/><Relationship Id="rId5" Type="http://schemas.openxmlformats.org/officeDocument/2006/relationships/slideMaster" Target="slideMasters/slideMaster5.xml"/><Relationship Id="rId90" Type="http://schemas.openxmlformats.org/officeDocument/2006/relationships/slide" Target="slides/slide67.xml"/><Relationship Id="rId95" Type="http://schemas.openxmlformats.org/officeDocument/2006/relationships/slide" Target="slides/slide72.xml"/><Relationship Id="rId22" Type="http://schemas.openxmlformats.org/officeDocument/2006/relationships/slideMaster" Target="slideMasters/slideMaster22.xml"/><Relationship Id="rId27" Type="http://schemas.openxmlformats.org/officeDocument/2006/relationships/slide" Target="slides/slide4.xml"/><Relationship Id="rId43" Type="http://schemas.openxmlformats.org/officeDocument/2006/relationships/slide" Target="slides/slide20.xml"/><Relationship Id="rId48" Type="http://schemas.openxmlformats.org/officeDocument/2006/relationships/slide" Target="slides/slide25.xml"/><Relationship Id="rId64" Type="http://schemas.openxmlformats.org/officeDocument/2006/relationships/slide" Target="slides/slide41.xml"/><Relationship Id="rId69" Type="http://schemas.openxmlformats.org/officeDocument/2006/relationships/slide" Target="slides/slide46.xml"/><Relationship Id="rId113" Type="http://schemas.openxmlformats.org/officeDocument/2006/relationships/slide" Target="slides/slide90.xml"/><Relationship Id="rId118" Type="http://schemas.openxmlformats.org/officeDocument/2006/relationships/slide" Target="slides/slide95.xml"/><Relationship Id="rId134" Type="http://schemas.openxmlformats.org/officeDocument/2006/relationships/slide" Target="slides/slide111.xml"/><Relationship Id="rId139" Type="http://schemas.openxmlformats.org/officeDocument/2006/relationships/slide" Target="slides/slide116.xml"/><Relationship Id="rId80" Type="http://schemas.openxmlformats.org/officeDocument/2006/relationships/slide" Target="slides/slide57.xml"/><Relationship Id="rId85" Type="http://schemas.openxmlformats.org/officeDocument/2006/relationships/slide" Target="slides/slide62.xml"/><Relationship Id="rId15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59" Type="http://schemas.openxmlformats.org/officeDocument/2006/relationships/slide" Target="slides/slide36.xml"/><Relationship Id="rId67" Type="http://schemas.openxmlformats.org/officeDocument/2006/relationships/slide" Target="slides/slide44.xml"/><Relationship Id="rId103" Type="http://schemas.openxmlformats.org/officeDocument/2006/relationships/slide" Target="slides/slide80.xml"/><Relationship Id="rId108" Type="http://schemas.openxmlformats.org/officeDocument/2006/relationships/slide" Target="slides/slide85.xml"/><Relationship Id="rId116" Type="http://schemas.openxmlformats.org/officeDocument/2006/relationships/slide" Target="slides/slide93.xml"/><Relationship Id="rId124" Type="http://schemas.openxmlformats.org/officeDocument/2006/relationships/slide" Target="slides/slide101.xml"/><Relationship Id="rId129" Type="http://schemas.openxmlformats.org/officeDocument/2006/relationships/slide" Target="slides/slide106.xml"/><Relationship Id="rId137" Type="http://schemas.openxmlformats.org/officeDocument/2006/relationships/slide" Target="slides/slide114.xml"/><Relationship Id="rId20" Type="http://schemas.openxmlformats.org/officeDocument/2006/relationships/slideMaster" Target="slideMasters/slideMaster20.xml"/><Relationship Id="rId41" Type="http://schemas.openxmlformats.org/officeDocument/2006/relationships/slide" Target="slides/slide18.xml"/><Relationship Id="rId54" Type="http://schemas.openxmlformats.org/officeDocument/2006/relationships/slide" Target="slides/slide31.xml"/><Relationship Id="rId62" Type="http://schemas.openxmlformats.org/officeDocument/2006/relationships/slide" Target="slides/slide39.xml"/><Relationship Id="rId70" Type="http://schemas.openxmlformats.org/officeDocument/2006/relationships/slide" Target="slides/slide47.xml"/><Relationship Id="rId75" Type="http://schemas.openxmlformats.org/officeDocument/2006/relationships/slide" Target="slides/slide52.xml"/><Relationship Id="rId83" Type="http://schemas.openxmlformats.org/officeDocument/2006/relationships/slide" Target="slides/slide60.xml"/><Relationship Id="rId88" Type="http://schemas.openxmlformats.org/officeDocument/2006/relationships/slide" Target="slides/slide65.xml"/><Relationship Id="rId91" Type="http://schemas.openxmlformats.org/officeDocument/2006/relationships/slide" Target="slides/slide68.xml"/><Relationship Id="rId96" Type="http://schemas.openxmlformats.org/officeDocument/2006/relationships/slide" Target="slides/slide73.xml"/><Relationship Id="rId111" Type="http://schemas.openxmlformats.org/officeDocument/2006/relationships/slide" Target="slides/slide88.xml"/><Relationship Id="rId132" Type="http://schemas.openxmlformats.org/officeDocument/2006/relationships/slide" Target="slides/slide109.xml"/><Relationship Id="rId140" Type="http://schemas.openxmlformats.org/officeDocument/2006/relationships/slide" Target="slides/slide117.xml"/><Relationship Id="rId14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57" Type="http://schemas.openxmlformats.org/officeDocument/2006/relationships/slide" Target="slides/slide34.xml"/><Relationship Id="rId106" Type="http://schemas.openxmlformats.org/officeDocument/2006/relationships/slide" Target="slides/slide83.xml"/><Relationship Id="rId114" Type="http://schemas.openxmlformats.org/officeDocument/2006/relationships/slide" Target="slides/slide91.xml"/><Relationship Id="rId119" Type="http://schemas.openxmlformats.org/officeDocument/2006/relationships/slide" Target="slides/slide96.xml"/><Relationship Id="rId127" Type="http://schemas.openxmlformats.org/officeDocument/2006/relationships/slide" Target="slides/slide104.xml"/><Relationship Id="rId10" Type="http://schemas.openxmlformats.org/officeDocument/2006/relationships/slideMaster" Target="slideMasters/slideMaster10.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slide" Target="slides/slide29.xml"/><Relationship Id="rId60" Type="http://schemas.openxmlformats.org/officeDocument/2006/relationships/slide" Target="slides/slide37.xml"/><Relationship Id="rId65" Type="http://schemas.openxmlformats.org/officeDocument/2006/relationships/slide" Target="slides/slide42.xml"/><Relationship Id="rId73" Type="http://schemas.openxmlformats.org/officeDocument/2006/relationships/slide" Target="slides/slide50.xml"/><Relationship Id="rId78" Type="http://schemas.openxmlformats.org/officeDocument/2006/relationships/slide" Target="slides/slide55.xml"/><Relationship Id="rId81" Type="http://schemas.openxmlformats.org/officeDocument/2006/relationships/slide" Target="slides/slide58.xml"/><Relationship Id="rId86" Type="http://schemas.openxmlformats.org/officeDocument/2006/relationships/slide" Target="slides/slide63.xml"/><Relationship Id="rId94" Type="http://schemas.openxmlformats.org/officeDocument/2006/relationships/slide" Target="slides/slide71.xml"/><Relationship Id="rId99" Type="http://schemas.openxmlformats.org/officeDocument/2006/relationships/slide" Target="slides/slide76.xml"/><Relationship Id="rId101" Type="http://schemas.openxmlformats.org/officeDocument/2006/relationships/slide" Target="slides/slide78.xml"/><Relationship Id="rId122" Type="http://schemas.openxmlformats.org/officeDocument/2006/relationships/slide" Target="slides/slide99.xml"/><Relationship Id="rId130" Type="http://schemas.openxmlformats.org/officeDocument/2006/relationships/slide" Target="slides/slide107.xml"/><Relationship Id="rId135" Type="http://schemas.openxmlformats.org/officeDocument/2006/relationships/slide" Target="slides/slide112.xml"/><Relationship Id="rId143" Type="http://schemas.openxmlformats.org/officeDocument/2006/relationships/slide" Target="slides/slide120.xml"/><Relationship Id="rId148"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6.xml"/><Relationship Id="rId109" Type="http://schemas.openxmlformats.org/officeDocument/2006/relationships/slide" Target="slides/slide86.xml"/><Relationship Id="rId34" Type="http://schemas.openxmlformats.org/officeDocument/2006/relationships/slide" Target="slides/slide11.xml"/><Relationship Id="rId50" Type="http://schemas.openxmlformats.org/officeDocument/2006/relationships/slide" Target="slides/slide27.xml"/><Relationship Id="rId55" Type="http://schemas.openxmlformats.org/officeDocument/2006/relationships/slide" Target="slides/slide32.xml"/><Relationship Id="rId76" Type="http://schemas.openxmlformats.org/officeDocument/2006/relationships/slide" Target="slides/slide53.xml"/><Relationship Id="rId97" Type="http://schemas.openxmlformats.org/officeDocument/2006/relationships/slide" Target="slides/slide74.xml"/><Relationship Id="rId104" Type="http://schemas.openxmlformats.org/officeDocument/2006/relationships/slide" Target="slides/slide81.xml"/><Relationship Id="rId120" Type="http://schemas.openxmlformats.org/officeDocument/2006/relationships/slide" Target="slides/slide97.xml"/><Relationship Id="rId125" Type="http://schemas.openxmlformats.org/officeDocument/2006/relationships/slide" Target="slides/slide102.xml"/><Relationship Id="rId141" Type="http://schemas.openxmlformats.org/officeDocument/2006/relationships/slide" Target="slides/slide118.xml"/><Relationship Id="rId146" Type="http://schemas.openxmlformats.org/officeDocument/2006/relationships/handoutMaster" Target="handoutMasters/handoutMaster1.xml"/><Relationship Id="rId7" Type="http://schemas.openxmlformats.org/officeDocument/2006/relationships/slideMaster" Target="slideMasters/slideMaster7.xml"/><Relationship Id="rId71" Type="http://schemas.openxmlformats.org/officeDocument/2006/relationships/slide" Target="slides/slide48.xml"/><Relationship Id="rId92"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6.xml"/><Relationship Id="rId24" Type="http://schemas.openxmlformats.org/officeDocument/2006/relationships/slide" Target="slides/slide1.xml"/><Relationship Id="rId40" Type="http://schemas.openxmlformats.org/officeDocument/2006/relationships/slide" Target="slides/slide17.xml"/><Relationship Id="rId45" Type="http://schemas.openxmlformats.org/officeDocument/2006/relationships/slide" Target="slides/slide22.xml"/><Relationship Id="rId66" Type="http://schemas.openxmlformats.org/officeDocument/2006/relationships/slide" Target="slides/slide43.xml"/><Relationship Id="rId87" Type="http://schemas.openxmlformats.org/officeDocument/2006/relationships/slide" Target="slides/slide64.xml"/><Relationship Id="rId110" Type="http://schemas.openxmlformats.org/officeDocument/2006/relationships/slide" Target="slides/slide87.xml"/><Relationship Id="rId115" Type="http://schemas.openxmlformats.org/officeDocument/2006/relationships/slide" Target="slides/slide92.xml"/><Relationship Id="rId131" Type="http://schemas.openxmlformats.org/officeDocument/2006/relationships/slide" Target="slides/slide108.xml"/><Relationship Id="rId136" Type="http://schemas.openxmlformats.org/officeDocument/2006/relationships/slide" Target="slides/slide113.xml"/><Relationship Id="rId61" Type="http://schemas.openxmlformats.org/officeDocument/2006/relationships/slide" Target="slides/slide38.xml"/><Relationship Id="rId82" Type="http://schemas.openxmlformats.org/officeDocument/2006/relationships/slide" Target="slides/slide59.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 Target="slides/slide7.xml"/><Relationship Id="rId35" Type="http://schemas.openxmlformats.org/officeDocument/2006/relationships/slide" Target="slides/slide12.xml"/><Relationship Id="rId56" Type="http://schemas.openxmlformats.org/officeDocument/2006/relationships/slide" Target="slides/slide33.xml"/><Relationship Id="rId77" Type="http://schemas.openxmlformats.org/officeDocument/2006/relationships/slide" Target="slides/slide54.xml"/><Relationship Id="rId100" Type="http://schemas.openxmlformats.org/officeDocument/2006/relationships/slide" Target="slides/slide77.xml"/><Relationship Id="rId105" Type="http://schemas.openxmlformats.org/officeDocument/2006/relationships/slide" Target="slides/slide82.xml"/><Relationship Id="rId126" Type="http://schemas.openxmlformats.org/officeDocument/2006/relationships/slide" Target="slides/slide103.xml"/><Relationship Id="rId147"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28.xml"/><Relationship Id="rId72" Type="http://schemas.openxmlformats.org/officeDocument/2006/relationships/slide" Target="slides/slide49.xml"/><Relationship Id="rId93" Type="http://schemas.openxmlformats.org/officeDocument/2006/relationships/slide" Target="slides/slide70.xml"/><Relationship Id="rId98" Type="http://schemas.openxmlformats.org/officeDocument/2006/relationships/slide" Target="slides/slide75.xml"/><Relationship Id="rId121" Type="http://schemas.openxmlformats.org/officeDocument/2006/relationships/slide" Target="slides/slide98.xml"/><Relationship Id="rId142" Type="http://schemas.openxmlformats.org/officeDocument/2006/relationships/slide" Target="slides/slide11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9A1CDA-8B35-43B5-84B5-4A4E83B1FF46}" type="doc">
      <dgm:prSet loTypeId="urn:microsoft.com/office/officeart/2005/8/layout/pyramid1" loCatId="pyramid" qsTypeId="urn:microsoft.com/office/officeart/2005/8/quickstyle/simple1" qsCatId="simple" csTypeId="urn:microsoft.com/office/officeart/2005/8/colors/accent1_2" csCatId="accent1" phldr="1"/>
      <dgm:spPr/>
    </dgm:pt>
    <dgm:pt modelId="{EE1AE24E-58BE-493C-A2E7-10AB52CA8408}">
      <dgm:prSet phldrT="[Metin]" custT="1"/>
      <dgm:spPr/>
      <dgm:t>
        <a:bodyPr/>
        <a:lstStyle/>
        <a:p>
          <a:endParaRPr lang="tr-TR" sz="1600" dirty="0">
            <a:latin typeface="Calibri" pitchFamily="34" charset="0"/>
            <a:cs typeface="Calibri" pitchFamily="34" charset="0"/>
          </a:endParaRPr>
        </a:p>
      </dgm:t>
    </dgm:pt>
    <dgm:pt modelId="{08E99AAE-04C2-4116-9433-9A7C28583999}" type="parTrans" cxnId="{8BB28E40-72FC-4A99-BBCD-26605C6EEFB6}">
      <dgm:prSet/>
      <dgm:spPr/>
      <dgm:t>
        <a:bodyPr/>
        <a:lstStyle/>
        <a:p>
          <a:endParaRPr lang="tr-TR"/>
        </a:p>
      </dgm:t>
    </dgm:pt>
    <dgm:pt modelId="{AFD9560B-152D-44AB-ABA5-C567613AB647}" type="sibTrans" cxnId="{8BB28E40-72FC-4A99-BBCD-26605C6EEFB6}">
      <dgm:prSet/>
      <dgm:spPr/>
      <dgm:t>
        <a:bodyPr/>
        <a:lstStyle/>
        <a:p>
          <a:endParaRPr lang="tr-TR"/>
        </a:p>
      </dgm:t>
    </dgm:pt>
    <dgm:pt modelId="{816B5FF0-F1A3-46BC-BBAE-2D612D7F3216}">
      <dgm:prSet phldrT="[Metin]" custT="1"/>
      <dgm:spPr/>
      <dgm:t>
        <a:bodyPr/>
        <a:lstStyle/>
        <a:p>
          <a:endParaRPr lang="tr-TR" sz="1600" dirty="0">
            <a:latin typeface="Calibri" pitchFamily="34" charset="0"/>
            <a:cs typeface="Calibri" pitchFamily="34" charset="0"/>
          </a:endParaRPr>
        </a:p>
      </dgm:t>
    </dgm:pt>
    <dgm:pt modelId="{FF0D9CC6-0AD2-43B6-A09B-BBDA66E94758}" type="parTrans" cxnId="{9A4B7E6E-A8F1-4DAB-BF4C-7711B1194EEB}">
      <dgm:prSet/>
      <dgm:spPr/>
      <dgm:t>
        <a:bodyPr/>
        <a:lstStyle/>
        <a:p>
          <a:endParaRPr lang="tr-TR"/>
        </a:p>
      </dgm:t>
    </dgm:pt>
    <dgm:pt modelId="{4953BED3-93C5-4E47-BD8F-B070BFC6B19F}" type="sibTrans" cxnId="{9A4B7E6E-A8F1-4DAB-BF4C-7711B1194EEB}">
      <dgm:prSet/>
      <dgm:spPr/>
      <dgm:t>
        <a:bodyPr/>
        <a:lstStyle/>
        <a:p>
          <a:endParaRPr lang="tr-TR"/>
        </a:p>
      </dgm:t>
    </dgm:pt>
    <dgm:pt modelId="{DC76BB6C-F502-48F7-A0B5-4D1766D5CC59}">
      <dgm:prSet phldrT="[Metin]" custT="1"/>
      <dgm:spPr/>
      <dgm:t>
        <a:bodyPr/>
        <a:lstStyle/>
        <a:p>
          <a:endParaRPr lang="tr-TR" sz="1600" dirty="0">
            <a:latin typeface="Calibri" pitchFamily="34" charset="0"/>
            <a:cs typeface="Calibri" pitchFamily="34" charset="0"/>
          </a:endParaRPr>
        </a:p>
      </dgm:t>
    </dgm:pt>
    <dgm:pt modelId="{0AA2B2BB-297E-4877-A341-16AE59E03F3F}" type="parTrans" cxnId="{91B49233-C888-4BCF-B79F-02BA26A337A7}">
      <dgm:prSet/>
      <dgm:spPr/>
      <dgm:t>
        <a:bodyPr/>
        <a:lstStyle/>
        <a:p>
          <a:endParaRPr lang="tr-TR"/>
        </a:p>
      </dgm:t>
    </dgm:pt>
    <dgm:pt modelId="{F748AA26-9827-488D-A290-BF572006190A}" type="sibTrans" cxnId="{91B49233-C888-4BCF-B79F-02BA26A337A7}">
      <dgm:prSet/>
      <dgm:spPr/>
      <dgm:t>
        <a:bodyPr/>
        <a:lstStyle/>
        <a:p>
          <a:endParaRPr lang="tr-TR"/>
        </a:p>
      </dgm:t>
    </dgm:pt>
    <dgm:pt modelId="{BCDCD380-E759-4FC1-A469-B1F77C8DF17A}">
      <dgm:prSet phldrT="[Metin]" custT="1"/>
      <dgm:spPr/>
      <dgm:t>
        <a:bodyPr/>
        <a:lstStyle/>
        <a:p>
          <a:endParaRPr lang="tr-TR" sz="1600" dirty="0" smtClean="0">
            <a:latin typeface="Calibri" pitchFamily="34" charset="0"/>
            <a:cs typeface="Calibri" pitchFamily="34" charset="0"/>
          </a:endParaRPr>
        </a:p>
      </dgm:t>
    </dgm:pt>
    <dgm:pt modelId="{9CB2704E-7513-4871-99A7-CC2ECBD91C11}" type="sibTrans" cxnId="{12E0B56C-BDB2-4DAC-901F-10F7931447ED}">
      <dgm:prSet/>
      <dgm:spPr/>
      <dgm:t>
        <a:bodyPr/>
        <a:lstStyle/>
        <a:p>
          <a:endParaRPr lang="tr-TR"/>
        </a:p>
      </dgm:t>
    </dgm:pt>
    <dgm:pt modelId="{B64EF040-18C2-4678-B817-0F54C6F7D4BD}" type="parTrans" cxnId="{12E0B56C-BDB2-4DAC-901F-10F7931447ED}">
      <dgm:prSet/>
      <dgm:spPr/>
      <dgm:t>
        <a:bodyPr/>
        <a:lstStyle/>
        <a:p>
          <a:endParaRPr lang="tr-TR"/>
        </a:p>
      </dgm:t>
    </dgm:pt>
    <dgm:pt modelId="{70DF878C-0C38-42B9-B29B-80F26FD72091}" type="pres">
      <dgm:prSet presAssocID="{9C9A1CDA-8B35-43B5-84B5-4A4E83B1FF46}" presName="Name0" presStyleCnt="0">
        <dgm:presLayoutVars>
          <dgm:dir/>
          <dgm:animLvl val="lvl"/>
          <dgm:resizeHandles val="exact"/>
        </dgm:presLayoutVars>
      </dgm:prSet>
      <dgm:spPr/>
    </dgm:pt>
    <dgm:pt modelId="{94CC62B9-9467-4565-A3F2-36A8B312C362}" type="pres">
      <dgm:prSet presAssocID="{BCDCD380-E759-4FC1-A469-B1F77C8DF17A}" presName="Name8" presStyleCnt="0"/>
      <dgm:spPr/>
    </dgm:pt>
    <dgm:pt modelId="{C236AF44-C7F8-4B94-B7D3-5B4CEAB0378C}" type="pres">
      <dgm:prSet presAssocID="{BCDCD380-E759-4FC1-A469-B1F77C8DF17A}" presName="level" presStyleLbl="node1" presStyleIdx="0" presStyleCnt="4" custLinFactNeighborY="-1379">
        <dgm:presLayoutVars>
          <dgm:chMax val="1"/>
          <dgm:bulletEnabled val="1"/>
        </dgm:presLayoutVars>
      </dgm:prSet>
      <dgm:spPr/>
      <dgm:t>
        <a:bodyPr/>
        <a:lstStyle/>
        <a:p>
          <a:endParaRPr lang="tr-TR"/>
        </a:p>
      </dgm:t>
    </dgm:pt>
    <dgm:pt modelId="{1D9801CD-3962-46E3-A5B1-C54EF337D7FC}" type="pres">
      <dgm:prSet presAssocID="{BCDCD380-E759-4FC1-A469-B1F77C8DF17A}" presName="levelTx" presStyleLbl="revTx" presStyleIdx="0" presStyleCnt="0">
        <dgm:presLayoutVars>
          <dgm:chMax val="1"/>
          <dgm:bulletEnabled val="1"/>
        </dgm:presLayoutVars>
      </dgm:prSet>
      <dgm:spPr/>
      <dgm:t>
        <a:bodyPr/>
        <a:lstStyle/>
        <a:p>
          <a:endParaRPr lang="tr-TR"/>
        </a:p>
      </dgm:t>
    </dgm:pt>
    <dgm:pt modelId="{F1AAE394-E1A6-4408-BDAE-0DD824A10363}" type="pres">
      <dgm:prSet presAssocID="{EE1AE24E-58BE-493C-A2E7-10AB52CA8408}" presName="Name8" presStyleCnt="0"/>
      <dgm:spPr/>
    </dgm:pt>
    <dgm:pt modelId="{E2A0B275-1CD8-47B7-B4E2-CD996B4D6BFC}" type="pres">
      <dgm:prSet presAssocID="{EE1AE24E-58BE-493C-A2E7-10AB52CA8408}" presName="level" presStyleLbl="node1" presStyleIdx="1" presStyleCnt="4">
        <dgm:presLayoutVars>
          <dgm:chMax val="1"/>
          <dgm:bulletEnabled val="1"/>
        </dgm:presLayoutVars>
      </dgm:prSet>
      <dgm:spPr/>
      <dgm:t>
        <a:bodyPr/>
        <a:lstStyle/>
        <a:p>
          <a:endParaRPr lang="tr-TR"/>
        </a:p>
      </dgm:t>
    </dgm:pt>
    <dgm:pt modelId="{83886356-2897-431E-8238-6B063D12F134}" type="pres">
      <dgm:prSet presAssocID="{EE1AE24E-58BE-493C-A2E7-10AB52CA8408}" presName="levelTx" presStyleLbl="revTx" presStyleIdx="0" presStyleCnt="0">
        <dgm:presLayoutVars>
          <dgm:chMax val="1"/>
          <dgm:bulletEnabled val="1"/>
        </dgm:presLayoutVars>
      </dgm:prSet>
      <dgm:spPr/>
      <dgm:t>
        <a:bodyPr/>
        <a:lstStyle/>
        <a:p>
          <a:endParaRPr lang="tr-TR"/>
        </a:p>
      </dgm:t>
    </dgm:pt>
    <dgm:pt modelId="{36E5BFE2-FCB8-4FDE-BF7F-DCEF770B3720}" type="pres">
      <dgm:prSet presAssocID="{816B5FF0-F1A3-46BC-BBAE-2D612D7F3216}" presName="Name8" presStyleCnt="0"/>
      <dgm:spPr/>
    </dgm:pt>
    <dgm:pt modelId="{1CADBFBC-D1ED-4C20-8F83-6735D9193DB5}" type="pres">
      <dgm:prSet presAssocID="{816B5FF0-F1A3-46BC-BBAE-2D612D7F3216}" presName="level" presStyleLbl="node1" presStyleIdx="2" presStyleCnt="4">
        <dgm:presLayoutVars>
          <dgm:chMax val="1"/>
          <dgm:bulletEnabled val="1"/>
        </dgm:presLayoutVars>
      </dgm:prSet>
      <dgm:spPr/>
      <dgm:t>
        <a:bodyPr/>
        <a:lstStyle/>
        <a:p>
          <a:endParaRPr lang="tr-TR"/>
        </a:p>
      </dgm:t>
    </dgm:pt>
    <dgm:pt modelId="{8D39D9F3-FA75-4012-9A44-71A156F7124C}" type="pres">
      <dgm:prSet presAssocID="{816B5FF0-F1A3-46BC-BBAE-2D612D7F3216}" presName="levelTx" presStyleLbl="revTx" presStyleIdx="0" presStyleCnt="0">
        <dgm:presLayoutVars>
          <dgm:chMax val="1"/>
          <dgm:bulletEnabled val="1"/>
        </dgm:presLayoutVars>
      </dgm:prSet>
      <dgm:spPr/>
      <dgm:t>
        <a:bodyPr/>
        <a:lstStyle/>
        <a:p>
          <a:endParaRPr lang="tr-TR"/>
        </a:p>
      </dgm:t>
    </dgm:pt>
    <dgm:pt modelId="{E610F4F9-14D1-4913-A632-AEE354AD3A02}" type="pres">
      <dgm:prSet presAssocID="{DC76BB6C-F502-48F7-A0B5-4D1766D5CC59}" presName="Name8" presStyleCnt="0"/>
      <dgm:spPr/>
    </dgm:pt>
    <dgm:pt modelId="{D70953F6-1B8D-408E-B25C-5A9B0AA562D0}" type="pres">
      <dgm:prSet presAssocID="{DC76BB6C-F502-48F7-A0B5-4D1766D5CC59}" presName="level" presStyleLbl="node1" presStyleIdx="3" presStyleCnt="4">
        <dgm:presLayoutVars>
          <dgm:chMax val="1"/>
          <dgm:bulletEnabled val="1"/>
        </dgm:presLayoutVars>
      </dgm:prSet>
      <dgm:spPr/>
      <dgm:t>
        <a:bodyPr/>
        <a:lstStyle/>
        <a:p>
          <a:endParaRPr lang="tr-TR"/>
        </a:p>
      </dgm:t>
    </dgm:pt>
    <dgm:pt modelId="{841E4DFB-22C1-474F-9DC9-73B564403759}" type="pres">
      <dgm:prSet presAssocID="{DC76BB6C-F502-48F7-A0B5-4D1766D5CC59}" presName="levelTx" presStyleLbl="revTx" presStyleIdx="0" presStyleCnt="0">
        <dgm:presLayoutVars>
          <dgm:chMax val="1"/>
          <dgm:bulletEnabled val="1"/>
        </dgm:presLayoutVars>
      </dgm:prSet>
      <dgm:spPr/>
      <dgm:t>
        <a:bodyPr/>
        <a:lstStyle/>
        <a:p>
          <a:endParaRPr lang="tr-TR"/>
        </a:p>
      </dgm:t>
    </dgm:pt>
  </dgm:ptLst>
  <dgm:cxnLst>
    <dgm:cxn modelId="{9A4B7E6E-A8F1-4DAB-BF4C-7711B1194EEB}" srcId="{9C9A1CDA-8B35-43B5-84B5-4A4E83B1FF46}" destId="{816B5FF0-F1A3-46BC-BBAE-2D612D7F3216}" srcOrd="2" destOrd="0" parTransId="{FF0D9CC6-0AD2-43B6-A09B-BBDA66E94758}" sibTransId="{4953BED3-93C5-4E47-BD8F-B070BFC6B19F}"/>
    <dgm:cxn modelId="{91B49233-C888-4BCF-B79F-02BA26A337A7}" srcId="{9C9A1CDA-8B35-43B5-84B5-4A4E83B1FF46}" destId="{DC76BB6C-F502-48F7-A0B5-4D1766D5CC59}" srcOrd="3" destOrd="0" parTransId="{0AA2B2BB-297E-4877-A341-16AE59E03F3F}" sibTransId="{F748AA26-9827-488D-A290-BF572006190A}"/>
    <dgm:cxn modelId="{201F61CF-7162-4C63-85C4-8F7604B03B22}" type="presOf" srcId="{DC76BB6C-F502-48F7-A0B5-4D1766D5CC59}" destId="{D70953F6-1B8D-408E-B25C-5A9B0AA562D0}" srcOrd="0" destOrd="0" presId="urn:microsoft.com/office/officeart/2005/8/layout/pyramid1"/>
    <dgm:cxn modelId="{77EA7AE3-D4AB-4E5E-982C-515D3C04D8F8}" type="presOf" srcId="{9C9A1CDA-8B35-43B5-84B5-4A4E83B1FF46}" destId="{70DF878C-0C38-42B9-B29B-80F26FD72091}" srcOrd="0" destOrd="0" presId="urn:microsoft.com/office/officeart/2005/8/layout/pyramid1"/>
    <dgm:cxn modelId="{CD5BCAEA-CFA2-4A2D-80E7-6D45B4456451}" type="presOf" srcId="{EE1AE24E-58BE-493C-A2E7-10AB52CA8408}" destId="{83886356-2897-431E-8238-6B063D12F134}" srcOrd="1" destOrd="0" presId="urn:microsoft.com/office/officeart/2005/8/layout/pyramid1"/>
    <dgm:cxn modelId="{583DE1F2-4A47-4C0E-A146-7D3AB209395E}" type="presOf" srcId="{DC76BB6C-F502-48F7-A0B5-4D1766D5CC59}" destId="{841E4DFB-22C1-474F-9DC9-73B564403759}" srcOrd="1" destOrd="0" presId="urn:microsoft.com/office/officeart/2005/8/layout/pyramid1"/>
    <dgm:cxn modelId="{43748C48-741E-4804-A93D-41A49789A517}" type="presOf" srcId="{816B5FF0-F1A3-46BC-BBAE-2D612D7F3216}" destId="{1CADBFBC-D1ED-4C20-8F83-6735D9193DB5}" srcOrd="0" destOrd="0" presId="urn:microsoft.com/office/officeart/2005/8/layout/pyramid1"/>
    <dgm:cxn modelId="{8BB28E40-72FC-4A99-BBCD-26605C6EEFB6}" srcId="{9C9A1CDA-8B35-43B5-84B5-4A4E83B1FF46}" destId="{EE1AE24E-58BE-493C-A2E7-10AB52CA8408}" srcOrd="1" destOrd="0" parTransId="{08E99AAE-04C2-4116-9433-9A7C28583999}" sibTransId="{AFD9560B-152D-44AB-ABA5-C567613AB647}"/>
    <dgm:cxn modelId="{12E0B56C-BDB2-4DAC-901F-10F7931447ED}" srcId="{9C9A1CDA-8B35-43B5-84B5-4A4E83B1FF46}" destId="{BCDCD380-E759-4FC1-A469-B1F77C8DF17A}" srcOrd="0" destOrd="0" parTransId="{B64EF040-18C2-4678-B817-0F54C6F7D4BD}" sibTransId="{9CB2704E-7513-4871-99A7-CC2ECBD91C11}"/>
    <dgm:cxn modelId="{095BCD3C-689D-4436-8479-FD02296196DE}" type="presOf" srcId="{BCDCD380-E759-4FC1-A469-B1F77C8DF17A}" destId="{1D9801CD-3962-46E3-A5B1-C54EF337D7FC}" srcOrd="1" destOrd="0" presId="urn:microsoft.com/office/officeart/2005/8/layout/pyramid1"/>
    <dgm:cxn modelId="{7AD7C3EA-99E5-40C3-B2D6-B946E05792AE}" type="presOf" srcId="{816B5FF0-F1A3-46BC-BBAE-2D612D7F3216}" destId="{8D39D9F3-FA75-4012-9A44-71A156F7124C}" srcOrd="1" destOrd="0" presId="urn:microsoft.com/office/officeart/2005/8/layout/pyramid1"/>
    <dgm:cxn modelId="{90394AA5-AD8C-48FC-8DC1-EF809DCDA9EB}" type="presOf" srcId="{EE1AE24E-58BE-493C-A2E7-10AB52CA8408}" destId="{E2A0B275-1CD8-47B7-B4E2-CD996B4D6BFC}" srcOrd="0" destOrd="0" presId="urn:microsoft.com/office/officeart/2005/8/layout/pyramid1"/>
    <dgm:cxn modelId="{66369525-794B-43DF-B1D3-A502F586E737}" type="presOf" srcId="{BCDCD380-E759-4FC1-A469-B1F77C8DF17A}" destId="{C236AF44-C7F8-4B94-B7D3-5B4CEAB0378C}" srcOrd="0" destOrd="0" presId="urn:microsoft.com/office/officeart/2005/8/layout/pyramid1"/>
    <dgm:cxn modelId="{45D5166B-F2AC-4269-B3E0-3647767FC9FC}" type="presParOf" srcId="{70DF878C-0C38-42B9-B29B-80F26FD72091}" destId="{94CC62B9-9467-4565-A3F2-36A8B312C362}" srcOrd="0" destOrd="0" presId="urn:microsoft.com/office/officeart/2005/8/layout/pyramid1"/>
    <dgm:cxn modelId="{4AAE5605-6C22-44D3-94C3-27AC8F89B7F8}" type="presParOf" srcId="{94CC62B9-9467-4565-A3F2-36A8B312C362}" destId="{C236AF44-C7F8-4B94-B7D3-5B4CEAB0378C}" srcOrd="0" destOrd="0" presId="urn:microsoft.com/office/officeart/2005/8/layout/pyramid1"/>
    <dgm:cxn modelId="{F315F420-965E-47E1-9407-F4ED9A16A451}" type="presParOf" srcId="{94CC62B9-9467-4565-A3F2-36A8B312C362}" destId="{1D9801CD-3962-46E3-A5B1-C54EF337D7FC}" srcOrd="1" destOrd="0" presId="urn:microsoft.com/office/officeart/2005/8/layout/pyramid1"/>
    <dgm:cxn modelId="{09FD7366-DB19-4B51-80A7-E7EB4DDE9877}" type="presParOf" srcId="{70DF878C-0C38-42B9-B29B-80F26FD72091}" destId="{F1AAE394-E1A6-4408-BDAE-0DD824A10363}" srcOrd="1" destOrd="0" presId="urn:microsoft.com/office/officeart/2005/8/layout/pyramid1"/>
    <dgm:cxn modelId="{8529AB82-2FCE-443E-B8A7-07E3FF3FD75D}" type="presParOf" srcId="{F1AAE394-E1A6-4408-BDAE-0DD824A10363}" destId="{E2A0B275-1CD8-47B7-B4E2-CD996B4D6BFC}" srcOrd="0" destOrd="0" presId="urn:microsoft.com/office/officeart/2005/8/layout/pyramid1"/>
    <dgm:cxn modelId="{FA788E11-12CE-4CF3-B487-A71E9816F43B}" type="presParOf" srcId="{F1AAE394-E1A6-4408-BDAE-0DD824A10363}" destId="{83886356-2897-431E-8238-6B063D12F134}" srcOrd="1" destOrd="0" presId="urn:microsoft.com/office/officeart/2005/8/layout/pyramid1"/>
    <dgm:cxn modelId="{7F3BCB65-AD4E-4813-8F0D-2E55D5273F7C}" type="presParOf" srcId="{70DF878C-0C38-42B9-B29B-80F26FD72091}" destId="{36E5BFE2-FCB8-4FDE-BF7F-DCEF770B3720}" srcOrd="2" destOrd="0" presId="urn:microsoft.com/office/officeart/2005/8/layout/pyramid1"/>
    <dgm:cxn modelId="{3AB4FC4E-959E-47EC-9D55-FAA18EB3D133}" type="presParOf" srcId="{36E5BFE2-FCB8-4FDE-BF7F-DCEF770B3720}" destId="{1CADBFBC-D1ED-4C20-8F83-6735D9193DB5}" srcOrd="0" destOrd="0" presId="urn:microsoft.com/office/officeart/2005/8/layout/pyramid1"/>
    <dgm:cxn modelId="{F828B45E-7B4B-46A5-A0C7-EB3450CA7ADD}" type="presParOf" srcId="{36E5BFE2-FCB8-4FDE-BF7F-DCEF770B3720}" destId="{8D39D9F3-FA75-4012-9A44-71A156F7124C}" srcOrd="1" destOrd="0" presId="urn:microsoft.com/office/officeart/2005/8/layout/pyramid1"/>
    <dgm:cxn modelId="{E1EFC946-D1A5-499E-B3A9-1D83A80D8E88}" type="presParOf" srcId="{70DF878C-0C38-42B9-B29B-80F26FD72091}" destId="{E610F4F9-14D1-4913-A632-AEE354AD3A02}" srcOrd="3" destOrd="0" presId="urn:microsoft.com/office/officeart/2005/8/layout/pyramid1"/>
    <dgm:cxn modelId="{D1E9E4A2-E8DF-4500-86B9-7EAFCA5E42F7}" type="presParOf" srcId="{E610F4F9-14D1-4913-A632-AEE354AD3A02}" destId="{D70953F6-1B8D-408E-B25C-5A9B0AA562D0}" srcOrd="0" destOrd="0" presId="urn:microsoft.com/office/officeart/2005/8/layout/pyramid1"/>
    <dgm:cxn modelId="{EAD6E093-D965-440B-B18C-26D0F70A7C2D}" type="presParOf" srcId="{E610F4F9-14D1-4913-A632-AEE354AD3A02}" destId="{841E4DFB-22C1-474F-9DC9-73B564403759}"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9A1CDA-8B35-43B5-84B5-4A4E83B1FF46}" type="doc">
      <dgm:prSet loTypeId="urn:microsoft.com/office/officeart/2005/8/layout/pyramid1" loCatId="pyramid" qsTypeId="urn:microsoft.com/office/officeart/2005/8/quickstyle/simple1" qsCatId="simple" csTypeId="urn:microsoft.com/office/officeart/2005/8/colors/accent0_3" csCatId="mainScheme" phldr="1"/>
      <dgm:spPr>
        <a:scene3d>
          <a:camera prst="orthographicFront">
            <a:rot lat="0" lon="21594000" rev="10800000"/>
          </a:camera>
          <a:lightRig rig="threePt" dir="t"/>
        </a:scene3d>
      </dgm:spPr>
    </dgm:pt>
    <dgm:pt modelId="{EE1AE24E-58BE-493C-A2E7-10AB52CA8408}">
      <dgm:prSet phldrT="[Metin]"/>
      <dgm:spPr>
        <a:solidFill>
          <a:schemeClr val="bg1">
            <a:lumMod val="50000"/>
          </a:schemeClr>
        </a:solidFill>
        <a:ln>
          <a:solidFill>
            <a:schemeClr val="bg1"/>
          </a:solidFill>
        </a:ln>
      </dgm:spPr>
      <dgm:t>
        <a:bodyPr/>
        <a:lstStyle/>
        <a:p>
          <a:endParaRPr lang="tr-TR" dirty="0"/>
        </a:p>
      </dgm:t>
    </dgm:pt>
    <dgm:pt modelId="{08E99AAE-04C2-4116-9433-9A7C28583999}" type="parTrans" cxnId="{8BB28E40-72FC-4A99-BBCD-26605C6EEFB6}">
      <dgm:prSet/>
      <dgm:spPr/>
      <dgm:t>
        <a:bodyPr/>
        <a:lstStyle/>
        <a:p>
          <a:endParaRPr lang="tr-TR"/>
        </a:p>
      </dgm:t>
    </dgm:pt>
    <dgm:pt modelId="{AFD9560B-152D-44AB-ABA5-C567613AB647}" type="sibTrans" cxnId="{8BB28E40-72FC-4A99-BBCD-26605C6EEFB6}">
      <dgm:prSet/>
      <dgm:spPr/>
      <dgm:t>
        <a:bodyPr/>
        <a:lstStyle/>
        <a:p>
          <a:endParaRPr lang="tr-TR"/>
        </a:p>
      </dgm:t>
    </dgm:pt>
    <dgm:pt modelId="{816B5FF0-F1A3-46BC-BBAE-2D612D7F3216}">
      <dgm:prSet phldrT="[Metin]"/>
      <dgm:spPr>
        <a:solidFill>
          <a:schemeClr val="bg1">
            <a:lumMod val="50000"/>
          </a:schemeClr>
        </a:solidFill>
        <a:ln>
          <a:solidFill>
            <a:schemeClr val="bg1"/>
          </a:solidFill>
        </a:ln>
      </dgm:spPr>
      <dgm:t>
        <a:bodyPr/>
        <a:lstStyle/>
        <a:p>
          <a:endParaRPr lang="tr-TR" dirty="0"/>
        </a:p>
      </dgm:t>
    </dgm:pt>
    <dgm:pt modelId="{FF0D9CC6-0AD2-43B6-A09B-BBDA66E94758}" type="parTrans" cxnId="{9A4B7E6E-A8F1-4DAB-BF4C-7711B1194EEB}">
      <dgm:prSet/>
      <dgm:spPr/>
      <dgm:t>
        <a:bodyPr/>
        <a:lstStyle/>
        <a:p>
          <a:endParaRPr lang="tr-TR"/>
        </a:p>
      </dgm:t>
    </dgm:pt>
    <dgm:pt modelId="{4953BED3-93C5-4E47-BD8F-B070BFC6B19F}" type="sibTrans" cxnId="{9A4B7E6E-A8F1-4DAB-BF4C-7711B1194EEB}">
      <dgm:prSet/>
      <dgm:spPr/>
      <dgm:t>
        <a:bodyPr/>
        <a:lstStyle/>
        <a:p>
          <a:endParaRPr lang="tr-TR"/>
        </a:p>
      </dgm:t>
    </dgm:pt>
    <dgm:pt modelId="{DC76BB6C-F502-48F7-A0B5-4D1766D5CC59}">
      <dgm:prSet phldrT="[Metin]" custT="1"/>
      <dgm:spPr>
        <a:solidFill>
          <a:schemeClr val="bg1">
            <a:lumMod val="50000"/>
          </a:schemeClr>
        </a:solidFill>
        <a:ln>
          <a:solidFill>
            <a:schemeClr val="bg1"/>
          </a:solidFill>
        </a:ln>
      </dgm:spPr>
      <dgm:t>
        <a:bodyPr/>
        <a:lstStyle/>
        <a:p>
          <a:endParaRPr lang="tr-TR" sz="800" dirty="0">
            <a:solidFill>
              <a:srgbClr val="004986"/>
            </a:solidFill>
          </a:endParaRPr>
        </a:p>
      </dgm:t>
    </dgm:pt>
    <dgm:pt modelId="{0AA2B2BB-297E-4877-A341-16AE59E03F3F}" type="parTrans" cxnId="{91B49233-C888-4BCF-B79F-02BA26A337A7}">
      <dgm:prSet/>
      <dgm:spPr/>
      <dgm:t>
        <a:bodyPr/>
        <a:lstStyle/>
        <a:p>
          <a:endParaRPr lang="tr-TR"/>
        </a:p>
      </dgm:t>
    </dgm:pt>
    <dgm:pt modelId="{F748AA26-9827-488D-A290-BF572006190A}" type="sibTrans" cxnId="{91B49233-C888-4BCF-B79F-02BA26A337A7}">
      <dgm:prSet/>
      <dgm:spPr/>
      <dgm:t>
        <a:bodyPr/>
        <a:lstStyle/>
        <a:p>
          <a:endParaRPr lang="tr-TR"/>
        </a:p>
      </dgm:t>
    </dgm:pt>
    <dgm:pt modelId="{BCDCD380-E759-4FC1-A469-B1F77C8DF17A}">
      <dgm:prSet phldrT="[Metin]"/>
      <dgm:spPr>
        <a:solidFill>
          <a:schemeClr val="bg1">
            <a:lumMod val="50000"/>
          </a:schemeClr>
        </a:solidFill>
        <a:ln>
          <a:solidFill>
            <a:schemeClr val="bg1"/>
          </a:solidFill>
        </a:ln>
      </dgm:spPr>
      <dgm:t>
        <a:bodyPr/>
        <a:lstStyle/>
        <a:p>
          <a:endParaRPr lang="tr-TR" dirty="0"/>
        </a:p>
      </dgm:t>
    </dgm:pt>
    <dgm:pt modelId="{9CB2704E-7513-4871-99A7-CC2ECBD91C11}" type="sibTrans" cxnId="{12E0B56C-BDB2-4DAC-901F-10F7931447ED}">
      <dgm:prSet/>
      <dgm:spPr/>
      <dgm:t>
        <a:bodyPr/>
        <a:lstStyle/>
        <a:p>
          <a:endParaRPr lang="tr-TR"/>
        </a:p>
      </dgm:t>
    </dgm:pt>
    <dgm:pt modelId="{B64EF040-18C2-4678-B817-0F54C6F7D4BD}" type="parTrans" cxnId="{12E0B56C-BDB2-4DAC-901F-10F7931447ED}">
      <dgm:prSet/>
      <dgm:spPr/>
      <dgm:t>
        <a:bodyPr/>
        <a:lstStyle/>
        <a:p>
          <a:endParaRPr lang="tr-TR"/>
        </a:p>
      </dgm:t>
    </dgm:pt>
    <dgm:pt modelId="{70DF878C-0C38-42B9-B29B-80F26FD72091}" type="pres">
      <dgm:prSet presAssocID="{9C9A1CDA-8B35-43B5-84B5-4A4E83B1FF46}" presName="Name0" presStyleCnt="0">
        <dgm:presLayoutVars>
          <dgm:dir/>
          <dgm:animLvl val="lvl"/>
          <dgm:resizeHandles val="exact"/>
        </dgm:presLayoutVars>
      </dgm:prSet>
      <dgm:spPr/>
    </dgm:pt>
    <dgm:pt modelId="{94CC62B9-9467-4565-A3F2-36A8B312C362}" type="pres">
      <dgm:prSet presAssocID="{BCDCD380-E759-4FC1-A469-B1F77C8DF17A}" presName="Name8" presStyleCnt="0"/>
      <dgm:spPr/>
    </dgm:pt>
    <dgm:pt modelId="{C236AF44-C7F8-4B94-B7D3-5B4CEAB0378C}" type="pres">
      <dgm:prSet presAssocID="{BCDCD380-E759-4FC1-A469-B1F77C8DF17A}" presName="level" presStyleLbl="node1" presStyleIdx="0" presStyleCnt="4">
        <dgm:presLayoutVars>
          <dgm:chMax val="1"/>
          <dgm:bulletEnabled val="1"/>
        </dgm:presLayoutVars>
      </dgm:prSet>
      <dgm:spPr/>
      <dgm:t>
        <a:bodyPr/>
        <a:lstStyle/>
        <a:p>
          <a:endParaRPr lang="tr-TR"/>
        </a:p>
      </dgm:t>
    </dgm:pt>
    <dgm:pt modelId="{1D9801CD-3962-46E3-A5B1-C54EF337D7FC}" type="pres">
      <dgm:prSet presAssocID="{BCDCD380-E759-4FC1-A469-B1F77C8DF17A}" presName="levelTx" presStyleLbl="revTx" presStyleIdx="0" presStyleCnt="0">
        <dgm:presLayoutVars>
          <dgm:chMax val="1"/>
          <dgm:bulletEnabled val="1"/>
        </dgm:presLayoutVars>
      </dgm:prSet>
      <dgm:spPr/>
      <dgm:t>
        <a:bodyPr/>
        <a:lstStyle/>
        <a:p>
          <a:endParaRPr lang="tr-TR"/>
        </a:p>
      </dgm:t>
    </dgm:pt>
    <dgm:pt modelId="{F1AAE394-E1A6-4408-BDAE-0DD824A10363}" type="pres">
      <dgm:prSet presAssocID="{EE1AE24E-58BE-493C-A2E7-10AB52CA8408}" presName="Name8" presStyleCnt="0"/>
      <dgm:spPr/>
    </dgm:pt>
    <dgm:pt modelId="{E2A0B275-1CD8-47B7-B4E2-CD996B4D6BFC}" type="pres">
      <dgm:prSet presAssocID="{EE1AE24E-58BE-493C-A2E7-10AB52CA8408}" presName="level" presStyleLbl="node1" presStyleIdx="1" presStyleCnt="4">
        <dgm:presLayoutVars>
          <dgm:chMax val="1"/>
          <dgm:bulletEnabled val="1"/>
        </dgm:presLayoutVars>
      </dgm:prSet>
      <dgm:spPr/>
      <dgm:t>
        <a:bodyPr/>
        <a:lstStyle/>
        <a:p>
          <a:endParaRPr lang="tr-TR"/>
        </a:p>
      </dgm:t>
    </dgm:pt>
    <dgm:pt modelId="{83886356-2897-431E-8238-6B063D12F134}" type="pres">
      <dgm:prSet presAssocID="{EE1AE24E-58BE-493C-A2E7-10AB52CA8408}" presName="levelTx" presStyleLbl="revTx" presStyleIdx="0" presStyleCnt="0">
        <dgm:presLayoutVars>
          <dgm:chMax val="1"/>
          <dgm:bulletEnabled val="1"/>
        </dgm:presLayoutVars>
      </dgm:prSet>
      <dgm:spPr/>
      <dgm:t>
        <a:bodyPr/>
        <a:lstStyle/>
        <a:p>
          <a:endParaRPr lang="tr-TR"/>
        </a:p>
      </dgm:t>
    </dgm:pt>
    <dgm:pt modelId="{36E5BFE2-FCB8-4FDE-BF7F-DCEF770B3720}" type="pres">
      <dgm:prSet presAssocID="{816B5FF0-F1A3-46BC-BBAE-2D612D7F3216}" presName="Name8" presStyleCnt="0"/>
      <dgm:spPr/>
    </dgm:pt>
    <dgm:pt modelId="{1CADBFBC-D1ED-4C20-8F83-6735D9193DB5}" type="pres">
      <dgm:prSet presAssocID="{816B5FF0-F1A3-46BC-BBAE-2D612D7F3216}" presName="level" presStyleLbl="node1" presStyleIdx="2" presStyleCnt="4">
        <dgm:presLayoutVars>
          <dgm:chMax val="1"/>
          <dgm:bulletEnabled val="1"/>
        </dgm:presLayoutVars>
      </dgm:prSet>
      <dgm:spPr/>
      <dgm:t>
        <a:bodyPr/>
        <a:lstStyle/>
        <a:p>
          <a:endParaRPr lang="tr-TR"/>
        </a:p>
      </dgm:t>
    </dgm:pt>
    <dgm:pt modelId="{8D39D9F3-FA75-4012-9A44-71A156F7124C}" type="pres">
      <dgm:prSet presAssocID="{816B5FF0-F1A3-46BC-BBAE-2D612D7F3216}" presName="levelTx" presStyleLbl="revTx" presStyleIdx="0" presStyleCnt="0">
        <dgm:presLayoutVars>
          <dgm:chMax val="1"/>
          <dgm:bulletEnabled val="1"/>
        </dgm:presLayoutVars>
      </dgm:prSet>
      <dgm:spPr/>
      <dgm:t>
        <a:bodyPr/>
        <a:lstStyle/>
        <a:p>
          <a:endParaRPr lang="tr-TR"/>
        </a:p>
      </dgm:t>
    </dgm:pt>
    <dgm:pt modelId="{E610F4F9-14D1-4913-A632-AEE354AD3A02}" type="pres">
      <dgm:prSet presAssocID="{DC76BB6C-F502-48F7-A0B5-4D1766D5CC59}" presName="Name8" presStyleCnt="0"/>
      <dgm:spPr/>
    </dgm:pt>
    <dgm:pt modelId="{D70953F6-1B8D-408E-B25C-5A9B0AA562D0}" type="pres">
      <dgm:prSet presAssocID="{DC76BB6C-F502-48F7-A0B5-4D1766D5CC59}" presName="level" presStyleLbl="node1" presStyleIdx="3" presStyleCnt="4">
        <dgm:presLayoutVars>
          <dgm:chMax val="1"/>
          <dgm:bulletEnabled val="1"/>
        </dgm:presLayoutVars>
      </dgm:prSet>
      <dgm:spPr/>
      <dgm:t>
        <a:bodyPr/>
        <a:lstStyle/>
        <a:p>
          <a:endParaRPr lang="tr-TR"/>
        </a:p>
      </dgm:t>
    </dgm:pt>
    <dgm:pt modelId="{841E4DFB-22C1-474F-9DC9-73B564403759}" type="pres">
      <dgm:prSet presAssocID="{DC76BB6C-F502-48F7-A0B5-4D1766D5CC59}" presName="levelTx" presStyleLbl="revTx" presStyleIdx="0" presStyleCnt="0">
        <dgm:presLayoutVars>
          <dgm:chMax val="1"/>
          <dgm:bulletEnabled val="1"/>
        </dgm:presLayoutVars>
      </dgm:prSet>
      <dgm:spPr/>
      <dgm:t>
        <a:bodyPr/>
        <a:lstStyle/>
        <a:p>
          <a:endParaRPr lang="tr-TR"/>
        </a:p>
      </dgm:t>
    </dgm:pt>
  </dgm:ptLst>
  <dgm:cxnLst>
    <dgm:cxn modelId="{535D9F09-09A2-470B-914C-C7FD33136F7C}" type="presOf" srcId="{BCDCD380-E759-4FC1-A469-B1F77C8DF17A}" destId="{1D9801CD-3962-46E3-A5B1-C54EF337D7FC}" srcOrd="1" destOrd="0" presId="urn:microsoft.com/office/officeart/2005/8/layout/pyramid1"/>
    <dgm:cxn modelId="{9A4B7E6E-A8F1-4DAB-BF4C-7711B1194EEB}" srcId="{9C9A1CDA-8B35-43B5-84B5-4A4E83B1FF46}" destId="{816B5FF0-F1A3-46BC-BBAE-2D612D7F3216}" srcOrd="2" destOrd="0" parTransId="{FF0D9CC6-0AD2-43B6-A09B-BBDA66E94758}" sibTransId="{4953BED3-93C5-4E47-BD8F-B070BFC6B19F}"/>
    <dgm:cxn modelId="{67FB3CCD-F260-428A-B1E7-FA57FF7AB3BD}" type="presOf" srcId="{EE1AE24E-58BE-493C-A2E7-10AB52CA8408}" destId="{E2A0B275-1CD8-47B7-B4E2-CD996B4D6BFC}" srcOrd="0" destOrd="0" presId="urn:microsoft.com/office/officeart/2005/8/layout/pyramid1"/>
    <dgm:cxn modelId="{824084C3-C600-41AA-9334-A68A06B34383}" type="presOf" srcId="{816B5FF0-F1A3-46BC-BBAE-2D612D7F3216}" destId="{8D39D9F3-FA75-4012-9A44-71A156F7124C}" srcOrd="1" destOrd="0" presId="urn:microsoft.com/office/officeart/2005/8/layout/pyramid1"/>
    <dgm:cxn modelId="{91B49233-C888-4BCF-B79F-02BA26A337A7}" srcId="{9C9A1CDA-8B35-43B5-84B5-4A4E83B1FF46}" destId="{DC76BB6C-F502-48F7-A0B5-4D1766D5CC59}" srcOrd="3" destOrd="0" parTransId="{0AA2B2BB-297E-4877-A341-16AE59E03F3F}" sibTransId="{F748AA26-9827-488D-A290-BF572006190A}"/>
    <dgm:cxn modelId="{08DBEF3F-2F0F-46DE-8587-048A81225CE1}" type="presOf" srcId="{DC76BB6C-F502-48F7-A0B5-4D1766D5CC59}" destId="{D70953F6-1B8D-408E-B25C-5A9B0AA562D0}" srcOrd="0" destOrd="0" presId="urn:microsoft.com/office/officeart/2005/8/layout/pyramid1"/>
    <dgm:cxn modelId="{F10F488D-2E99-48DC-AA24-1008E57D506B}" type="presOf" srcId="{EE1AE24E-58BE-493C-A2E7-10AB52CA8408}" destId="{83886356-2897-431E-8238-6B063D12F134}" srcOrd="1" destOrd="0" presId="urn:microsoft.com/office/officeart/2005/8/layout/pyramid1"/>
    <dgm:cxn modelId="{8BB28E40-72FC-4A99-BBCD-26605C6EEFB6}" srcId="{9C9A1CDA-8B35-43B5-84B5-4A4E83B1FF46}" destId="{EE1AE24E-58BE-493C-A2E7-10AB52CA8408}" srcOrd="1" destOrd="0" parTransId="{08E99AAE-04C2-4116-9433-9A7C28583999}" sibTransId="{AFD9560B-152D-44AB-ABA5-C567613AB647}"/>
    <dgm:cxn modelId="{12E0B56C-BDB2-4DAC-901F-10F7931447ED}" srcId="{9C9A1CDA-8B35-43B5-84B5-4A4E83B1FF46}" destId="{BCDCD380-E759-4FC1-A469-B1F77C8DF17A}" srcOrd="0" destOrd="0" parTransId="{B64EF040-18C2-4678-B817-0F54C6F7D4BD}" sibTransId="{9CB2704E-7513-4871-99A7-CC2ECBD91C11}"/>
    <dgm:cxn modelId="{6D8A2423-D2D1-4C49-A76D-F19F1B9C359D}" type="presOf" srcId="{DC76BB6C-F502-48F7-A0B5-4D1766D5CC59}" destId="{841E4DFB-22C1-474F-9DC9-73B564403759}" srcOrd="1" destOrd="0" presId="urn:microsoft.com/office/officeart/2005/8/layout/pyramid1"/>
    <dgm:cxn modelId="{FFA29C98-919D-405B-BC12-F3D024AF78C8}" type="presOf" srcId="{816B5FF0-F1A3-46BC-BBAE-2D612D7F3216}" destId="{1CADBFBC-D1ED-4C20-8F83-6735D9193DB5}" srcOrd="0" destOrd="0" presId="urn:microsoft.com/office/officeart/2005/8/layout/pyramid1"/>
    <dgm:cxn modelId="{33B03A75-A2A9-460A-8EDD-2AE9E905032D}" type="presOf" srcId="{BCDCD380-E759-4FC1-A469-B1F77C8DF17A}" destId="{C236AF44-C7F8-4B94-B7D3-5B4CEAB0378C}" srcOrd="0" destOrd="0" presId="urn:microsoft.com/office/officeart/2005/8/layout/pyramid1"/>
    <dgm:cxn modelId="{538BABBF-25A5-4F9E-8413-370F7D4F400F}" type="presOf" srcId="{9C9A1CDA-8B35-43B5-84B5-4A4E83B1FF46}" destId="{70DF878C-0C38-42B9-B29B-80F26FD72091}" srcOrd="0" destOrd="0" presId="urn:microsoft.com/office/officeart/2005/8/layout/pyramid1"/>
    <dgm:cxn modelId="{6D5D25C3-D82D-4B89-8DEA-526180287BEB}" type="presParOf" srcId="{70DF878C-0C38-42B9-B29B-80F26FD72091}" destId="{94CC62B9-9467-4565-A3F2-36A8B312C362}" srcOrd="0" destOrd="0" presId="urn:microsoft.com/office/officeart/2005/8/layout/pyramid1"/>
    <dgm:cxn modelId="{A6D1EE20-B16A-423B-B2B1-CAA68E15045D}" type="presParOf" srcId="{94CC62B9-9467-4565-A3F2-36A8B312C362}" destId="{C236AF44-C7F8-4B94-B7D3-5B4CEAB0378C}" srcOrd="0" destOrd="0" presId="urn:microsoft.com/office/officeart/2005/8/layout/pyramid1"/>
    <dgm:cxn modelId="{41716198-8709-4800-9696-32534D37D68B}" type="presParOf" srcId="{94CC62B9-9467-4565-A3F2-36A8B312C362}" destId="{1D9801CD-3962-46E3-A5B1-C54EF337D7FC}" srcOrd="1" destOrd="0" presId="urn:microsoft.com/office/officeart/2005/8/layout/pyramid1"/>
    <dgm:cxn modelId="{F4E2D463-E52C-4644-8C79-FE1EF081B07D}" type="presParOf" srcId="{70DF878C-0C38-42B9-B29B-80F26FD72091}" destId="{F1AAE394-E1A6-4408-BDAE-0DD824A10363}" srcOrd="1" destOrd="0" presId="urn:microsoft.com/office/officeart/2005/8/layout/pyramid1"/>
    <dgm:cxn modelId="{37285B76-3F16-4FC7-88CC-C77A6D303E08}" type="presParOf" srcId="{F1AAE394-E1A6-4408-BDAE-0DD824A10363}" destId="{E2A0B275-1CD8-47B7-B4E2-CD996B4D6BFC}" srcOrd="0" destOrd="0" presId="urn:microsoft.com/office/officeart/2005/8/layout/pyramid1"/>
    <dgm:cxn modelId="{4357EDA0-6CDC-4DA3-B5CA-6CA57FE5C42C}" type="presParOf" srcId="{F1AAE394-E1A6-4408-BDAE-0DD824A10363}" destId="{83886356-2897-431E-8238-6B063D12F134}" srcOrd="1" destOrd="0" presId="urn:microsoft.com/office/officeart/2005/8/layout/pyramid1"/>
    <dgm:cxn modelId="{C3EC9F6F-B58D-409A-AF18-5646B3C83518}" type="presParOf" srcId="{70DF878C-0C38-42B9-B29B-80F26FD72091}" destId="{36E5BFE2-FCB8-4FDE-BF7F-DCEF770B3720}" srcOrd="2" destOrd="0" presId="urn:microsoft.com/office/officeart/2005/8/layout/pyramid1"/>
    <dgm:cxn modelId="{4294DE4F-B1AB-4C75-90CE-6C3338D2DD17}" type="presParOf" srcId="{36E5BFE2-FCB8-4FDE-BF7F-DCEF770B3720}" destId="{1CADBFBC-D1ED-4C20-8F83-6735D9193DB5}" srcOrd="0" destOrd="0" presId="urn:microsoft.com/office/officeart/2005/8/layout/pyramid1"/>
    <dgm:cxn modelId="{0FB6E744-1D35-417A-A62E-0D7ECFC8B7FA}" type="presParOf" srcId="{36E5BFE2-FCB8-4FDE-BF7F-DCEF770B3720}" destId="{8D39D9F3-FA75-4012-9A44-71A156F7124C}" srcOrd="1" destOrd="0" presId="urn:microsoft.com/office/officeart/2005/8/layout/pyramid1"/>
    <dgm:cxn modelId="{8AA9558B-E56A-42EA-8121-9D4163804040}" type="presParOf" srcId="{70DF878C-0C38-42B9-B29B-80F26FD72091}" destId="{E610F4F9-14D1-4913-A632-AEE354AD3A02}" srcOrd="3" destOrd="0" presId="urn:microsoft.com/office/officeart/2005/8/layout/pyramid1"/>
    <dgm:cxn modelId="{D7C45585-73A4-41EC-96B6-9959767FA4AA}" type="presParOf" srcId="{E610F4F9-14D1-4913-A632-AEE354AD3A02}" destId="{D70953F6-1B8D-408E-B25C-5A9B0AA562D0}" srcOrd="0" destOrd="0" presId="urn:microsoft.com/office/officeart/2005/8/layout/pyramid1"/>
    <dgm:cxn modelId="{45297FCE-F478-4ACD-8BE3-31AD734386FC}" type="presParOf" srcId="{E610F4F9-14D1-4913-A632-AEE354AD3A02}" destId="{841E4DFB-22C1-474F-9DC9-73B564403759}" srcOrd="1" destOrd="0" presId="urn:microsoft.com/office/officeart/2005/8/layout/pyramid1"/>
  </dgm:cxnLst>
  <dgm:bg/>
  <dgm:whole/>
  <dgm:extLst>
    <a:ext uri="http://schemas.microsoft.com/office/drawing/2008/diagram">
      <dsp:dataModelExt xmlns:dsp="http://schemas.microsoft.com/office/drawing/2008/diagram" relId="rId12"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36AF44-C7F8-4B94-B7D3-5B4CEAB0378C}">
      <dsp:nvSpPr>
        <dsp:cNvPr id="0" name=""/>
        <dsp:cNvSpPr/>
      </dsp:nvSpPr>
      <dsp:spPr>
        <a:xfrm>
          <a:off x="1485000" y="0"/>
          <a:ext cx="990000" cy="990000"/>
        </a:xfrm>
        <a:prstGeom prst="trapezoid">
          <a:avLst>
            <a:gd name="adj" fmla="val 5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tr-TR" sz="1600" kern="1200" dirty="0" smtClean="0">
            <a:latin typeface="Calibri" pitchFamily="34" charset="0"/>
            <a:cs typeface="Calibri" pitchFamily="34" charset="0"/>
          </a:endParaRPr>
        </a:p>
      </dsp:txBody>
      <dsp:txXfrm>
        <a:off x="1485000" y="0"/>
        <a:ext cx="990000" cy="990000"/>
      </dsp:txXfrm>
    </dsp:sp>
    <dsp:sp modelId="{E2A0B275-1CD8-47B7-B4E2-CD996B4D6BFC}">
      <dsp:nvSpPr>
        <dsp:cNvPr id="0" name=""/>
        <dsp:cNvSpPr/>
      </dsp:nvSpPr>
      <dsp:spPr>
        <a:xfrm>
          <a:off x="990000" y="990000"/>
          <a:ext cx="1980000" cy="990000"/>
        </a:xfrm>
        <a:prstGeom prst="trapezoid">
          <a:avLst>
            <a:gd name="adj" fmla="val 5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tr-TR" sz="1600" kern="1200" dirty="0">
            <a:latin typeface="Calibri" pitchFamily="34" charset="0"/>
            <a:cs typeface="Calibri" pitchFamily="34" charset="0"/>
          </a:endParaRPr>
        </a:p>
      </dsp:txBody>
      <dsp:txXfrm>
        <a:off x="1336500" y="990000"/>
        <a:ext cx="1287000" cy="990000"/>
      </dsp:txXfrm>
    </dsp:sp>
    <dsp:sp modelId="{1CADBFBC-D1ED-4C20-8F83-6735D9193DB5}">
      <dsp:nvSpPr>
        <dsp:cNvPr id="0" name=""/>
        <dsp:cNvSpPr/>
      </dsp:nvSpPr>
      <dsp:spPr>
        <a:xfrm>
          <a:off x="495000" y="1980000"/>
          <a:ext cx="2970000" cy="990000"/>
        </a:xfrm>
        <a:prstGeom prst="trapezoid">
          <a:avLst>
            <a:gd name="adj" fmla="val 5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tr-TR" sz="1600" kern="1200" dirty="0">
            <a:latin typeface="Calibri" pitchFamily="34" charset="0"/>
            <a:cs typeface="Calibri" pitchFamily="34" charset="0"/>
          </a:endParaRPr>
        </a:p>
      </dsp:txBody>
      <dsp:txXfrm>
        <a:off x="1014749" y="1980000"/>
        <a:ext cx="1930500" cy="990000"/>
      </dsp:txXfrm>
    </dsp:sp>
    <dsp:sp modelId="{D70953F6-1B8D-408E-B25C-5A9B0AA562D0}">
      <dsp:nvSpPr>
        <dsp:cNvPr id="0" name=""/>
        <dsp:cNvSpPr/>
      </dsp:nvSpPr>
      <dsp:spPr>
        <a:xfrm>
          <a:off x="0" y="2970000"/>
          <a:ext cx="3960000" cy="990000"/>
        </a:xfrm>
        <a:prstGeom prst="trapezoid">
          <a:avLst>
            <a:gd name="adj" fmla="val 5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endParaRPr lang="tr-TR" sz="1600" kern="1200" dirty="0">
            <a:latin typeface="Calibri" pitchFamily="34" charset="0"/>
            <a:cs typeface="Calibri" pitchFamily="34" charset="0"/>
          </a:endParaRPr>
        </a:p>
      </dsp:txBody>
      <dsp:txXfrm>
        <a:off x="692999" y="2970000"/>
        <a:ext cx="2574000" cy="99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36AF44-C7F8-4B94-B7D3-5B4CEAB0378C}">
      <dsp:nvSpPr>
        <dsp:cNvPr id="0" name=""/>
        <dsp:cNvSpPr/>
      </dsp:nvSpPr>
      <dsp:spPr>
        <a:xfrm>
          <a:off x="1485000" y="0"/>
          <a:ext cx="990000" cy="990000"/>
        </a:xfrm>
        <a:prstGeom prst="trapezoid">
          <a:avLst>
            <a:gd name="adj" fmla="val 50000"/>
          </a:avLst>
        </a:prstGeom>
        <a:solidFill>
          <a:schemeClr val="bg1">
            <a:lumMod val="50000"/>
          </a:schemeClr>
        </a:solidFill>
        <a:ln w="25400" cap="flat" cmpd="sng" algn="ctr">
          <a:solidFill>
            <a:schemeClr val="bg1"/>
          </a:solidFill>
          <a:prstDash val="solid"/>
        </a:ln>
        <a:effectLst/>
        <a:scene3d>
          <a:camera prst="orthographicFront">
            <a:rot lat="0" lon="21594000" rev="10800000"/>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2800350">
            <a:lnSpc>
              <a:spcPct val="90000"/>
            </a:lnSpc>
            <a:spcBef>
              <a:spcPct val="0"/>
            </a:spcBef>
            <a:spcAft>
              <a:spcPct val="35000"/>
            </a:spcAft>
          </a:pPr>
          <a:endParaRPr lang="tr-TR" sz="6300" kern="1200" dirty="0"/>
        </a:p>
      </dsp:txBody>
      <dsp:txXfrm>
        <a:off x="1485000" y="0"/>
        <a:ext cx="990000" cy="990000"/>
      </dsp:txXfrm>
    </dsp:sp>
    <dsp:sp modelId="{E2A0B275-1CD8-47B7-B4E2-CD996B4D6BFC}">
      <dsp:nvSpPr>
        <dsp:cNvPr id="0" name=""/>
        <dsp:cNvSpPr/>
      </dsp:nvSpPr>
      <dsp:spPr>
        <a:xfrm>
          <a:off x="990000" y="990000"/>
          <a:ext cx="1980000" cy="990000"/>
        </a:xfrm>
        <a:prstGeom prst="trapezoid">
          <a:avLst>
            <a:gd name="adj" fmla="val 50000"/>
          </a:avLst>
        </a:prstGeom>
        <a:solidFill>
          <a:schemeClr val="bg1">
            <a:lumMod val="50000"/>
          </a:schemeClr>
        </a:solidFill>
        <a:ln w="25400" cap="flat" cmpd="sng" algn="ctr">
          <a:solidFill>
            <a:schemeClr val="bg1"/>
          </a:solidFill>
          <a:prstDash val="solid"/>
        </a:ln>
        <a:effectLst/>
        <a:scene3d>
          <a:camera prst="orthographicFront">
            <a:rot lat="0" lon="21594000" rev="10800000"/>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2800350">
            <a:lnSpc>
              <a:spcPct val="90000"/>
            </a:lnSpc>
            <a:spcBef>
              <a:spcPct val="0"/>
            </a:spcBef>
            <a:spcAft>
              <a:spcPct val="35000"/>
            </a:spcAft>
          </a:pPr>
          <a:endParaRPr lang="tr-TR" sz="6300" kern="1200" dirty="0"/>
        </a:p>
      </dsp:txBody>
      <dsp:txXfrm>
        <a:off x="1336500" y="990000"/>
        <a:ext cx="1287000" cy="990000"/>
      </dsp:txXfrm>
    </dsp:sp>
    <dsp:sp modelId="{1CADBFBC-D1ED-4C20-8F83-6735D9193DB5}">
      <dsp:nvSpPr>
        <dsp:cNvPr id="0" name=""/>
        <dsp:cNvSpPr/>
      </dsp:nvSpPr>
      <dsp:spPr>
        <a:xfrm>
          <a:off x="495000" y="1980000"/>
          <a:ext cx="2970000" cy="990000"/>
        </a:xfrm>
        <a:prstGeom prst="trapezoid">
          <a:avLst>
            <a:gd name="adj" fmla="val 50000"/>
          </a:avLst>
        </a:prstGeom>
        <a:solidFill>
          <a:schemeClr val="bg1">
            <a:lumMod val="50000"/>
          </a:schemeClr>
        </a:solidFill>
        <a:ln w="25400" cap="flat" cmpd="sng" algn="ctr">
          <a:solidFill>
            <a:schemeClr val="bg1"/>
          </a:solidFill>
          <a:prstDash val="solid"/>
        </a:ln>
        <a:effectLst/>
        <a:scene3d>
          <a:camera prst="orthographicFront">
            <a:rot lat="0" lon="21594000" rev="10800000"/>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2800350">
            <a:lnSpc>
              <a:spcPct val="90000"/>
            </a:lnSpc>
            <a:spcBef>
              <a:spcPct val="0"/>
            </a:spcBef>
            <a:spcAft>
              <a:spcPct val="35000"/>
            </a:spcAft>
          </a:pPr>
          <a:endParaRPr lang="tr-TR" sz="6300" kern="1200" dirty="0"/>
        </a:p>
      </dsp:txBody>
      <dsp:txXfrm>
        <a:off x="1014749" y="1980000"/>
        <a:ext cx="1930500" cy="990000"/>
      </dsp:txXfrm>
    </dsp:sp>
    <dsp:sp modelId="{D70953F6-1B8D-408E-B25C-5A9B0AA562D0}">
      <dsp:nvSpPr>
        <dsp:cNvPr id="0" name=""/>
        <dsp:cNvSpPr/>
      </dsp:nvSpPr>
      <dsp:spPr>
        <a:xfrm>
          <a:off x="0" y="2970000"/>
          <a:ext cx="3960000" cy="990000"/>
        </a:xfrm>
        <a:prstGeom prst="trapezoid">
          <a:avLst>
            <a:gd name="adj" fmla="val 50000"/>
          </a:avLst>
        </a:prstGeom>
        <a:solidFill>
          <a:schemeClr val="bg1">
            <a:lumMod val="50000"/>
          </a:schemeClr>
        </a:solidFill>
        <a:ln w="25400" cap="flat" cmpd="sng" algn="ctr">
          <a:solidFill>
            <a:schemeClr val="bg1"/>
          </a:solidFill>
          <a:prstDash val="solid"/>
        </a:ln>
        <a:effectLst/>
        <a:scene3d>
          <a:camera prst="orthographicFront">
            <a:rot lat="0" lon="21594000" rev="10800000"/>
          </a:camera>
          <a:lightRig rig="threePt" dir="t"/>
        </a:scene3d>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355600">
            <a:lnSpc>
              <a:spcPct val="90000"/>
            </a:lnSpc>
            <a:spcBef>
              <a:spcPct val="0"/>
            </a:spcBef>
            <a:spcAft>
              <a:spcPct val="35000"/>
            </a:spcAft>
          </a:pPr>
          <a:endParaRPr lang="tr-TR" sz="800" kern="1200" dirty="0">
            <a:solidFill>
              <a:srgbClr val="004986"/>
            </a:solidFill>
          </a:endParaRPr>
        </a:p>
      </dsp:txBody>
      <dsp:txXfrm>
        <a:off x="692999" y="2970000"/>
        <a:ext cx="2574000" cy="990000"/>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cs typeface="Arial" charset="0"/>
              </a:defRPr>
            </a:lvl1pPr>
          </a:lstStyle>
          <a:p>
            <a:pPr>
              <a:defRPr/>
            </a:pPr>
            <a:endParaRPr lang="de-DE" dirty="0"/>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cs typeface="Arial" charset="0"/>
              </a:defRPr>
            </a:lvl1pPr>
          </a:lstStyle>
          <a:p>
            <a:pPr>
              <a:defRPr/>
            </a:pPr>
            <a:fld id="{86FBF181-6581-4E2F-849B-67FB4221BBBA}" type="datetimeFigureOut">
              <a:rPr lang="de-DE"/>
              <a:pPr>
                <a:defRPr/>
              </a:pPr>
              <a:t>17.01.2012</a:t>
            </a:fld>
            <a:endParaRPr lang="de-DE" dirty="0"/>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cs typeface="Arial" charset="0"/>
              </a:defRPr>
            </a:lvl1pPr>
          </a:lstStyle>
          <a:p>
            <a:pPr>
              <a:defRPr/>
            </a:pPr>
            <a:endParaRPr lang="de-DE" dirty="0"/>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Arial" charset="0"/>
                <a:cs typeface="Arial" charset="0"/>
              </a:defRPr>
            </a:lvl1pPr>
          </a:lstStyle>
          <a:p>
            <a:pPr>
              <a:defRPr/>
            </a:pPr>
            <a:fld id="{D42F2CB9-D2A6-4AD7-95AE-4B6DB534C3CB}" type="slidenum">
              <a:rPr lang="de-DE"/>
              <a:pPr>
                <a:defRPr/>
              </a:pPr>
              <a:t>‹#›</a:t>
            </a:fld>
            <a:endParaRPr lang="de-DE" dirty="0"/>
          </a:p>
        </p:txBody>
      </p:sp>
    </p:spTree>
    <p:extLst>
      <p:ext uri="{BB962C8B-B14F-4D97-AF65-F5344CB8AC3E}">
        <p14:creationId xmlns:p14="http://schemas.microsoft.com/office/powerpoint/2010/main" val="4504989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noProof="1">
                <a:latin typeface="Arial" charset="0"/>
                <a:cs typeface="Arial" charset="0"/>
              </a:defRPr>
            </a:lvl1pPr>
          </a:lstStyle>
          <a:p>
            <a:pPr>
              <a:defRPr/>
            </a:pPr>
            <a:endParaRPr lang="de-DE" dirty="0"/>
          </a:p>
        </p:txBody>
      </p:sp>
      <p:sp>
        <p:nvSpPr>
          <p:cNvPr id="174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noProof="1">
                <a:latin typeface="Arial" charset="0"/>
                <a:cs typeface="Arial" charset="0"/>
              </a:defRPr>
            </a:lvl1pPr>
          </a:lstStyle>
          <a:p>
            <a:pPr>
              <a:defRPr/>
            </a:pPr>
            <a:endParaRPr lang="de-DE" dirty="0"/>
          </a:p>
        </p:txBody>
      </p:sp>
      <p:sp>
        <p:nvSpPr>
          <p:cNvPr id="542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noProof="1">
                <a:latin typeface="Arial" charset="0"/>
                <a:cs typeface="Arial" charset="0"/>
              </a:defRPr>
            </a:lvl1pPr>
          </a:lstStyle>
          <a:p>
            <a:pPr>
              <a:defRPr/>
            </a:pPr>
            <a:endParaRPr lang="de-DE" dirty="0"/>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5D5FAF4A-B3D3-49A6-BC24-6E15E10FCEAE}" type="slidenum">
              <a:rPr lang="de-DE"/>
              <a:pPr>
                <a:defRPr/>
              </a:pPr>
              <a:t>‹#›</a:t>
            </a:fld>
            <a:endParaRPr lang="de-DE" dirty="0"/>
          </a:p>
        </p:txBody>
      </p:sp>
    </p:spTree>
    <p:extLst>
      <p:ext uri="{BB962C8B-B14F-4D97-AF65-F5344CB8AC3E}">
        <p14:creationId xmlns:p14="http://schemas.microsoft.com/office/powerpoint/2010/main" val="41008847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endParaRPr lang="tr-TR" noProof="1"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5</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5</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9</a:t>
            </a:fld>
            <a:endParaRPr lang="de-DE" sz="1200" dirty="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9</a:t>
            </a:fld>
            <a:endParaRPr lang="en-GB" sz="1300" dirty="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10</a:t>
            </a:fld>
            <a:endParaRPr lang="de-DE" sz="1200" dirty="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10</a:t>
            </a:fld>
            <a:endParaRPr lang="en-GB" sz="1300" dirty="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11</a:t>
            </a:fld>
            <a:endParaRPr lang="de-DE" sz="1200" dirty="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11</a:t>
            </a:fld>
            <a:endParaRPr lang="en-GB" sz="1300" dirty="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12</a:t>
            </a:fld>
            <a:endParaRPr lang="de-DE" sz="1200" dirty="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12</a:t>
            </a:fld>
            <a:endParaRPr lang="en-GB" sz="1300" dirty="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13</a:t>
            </a:fld>
            <a:endParaRPr lang="de-DE" sz="1200" dirty="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13</a:t>
            </a:fld>
            <a:endParaRPr lang="en-GB" sz="1300" dirty="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15</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15</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16</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16</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17</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17</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18</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18</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19</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19</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20</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20</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21</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21</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24</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24</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25</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25</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26</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26</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27</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27</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28</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28</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29</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29</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30</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30</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31</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31</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32</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32</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33</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33</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34</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34</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35</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35</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36</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36</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37</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37</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38</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38</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39</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39</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40</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40</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41</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41</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42</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42</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43</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43</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44</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44</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45</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45</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46</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46</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15006A3E-5299-4714-BB51-A9A078E5EE5D}" type="slidenum">
              <a:rPr lang="de-DE" sz="1200">
                <a:solidFill>
                  <a:prstClr val="black"/>
                </a:solidFill>
              </a:rPr>
              <a:pPr algn="r"/>
              <a:t>48</a:t>
            </a:fld>
            <a:endParaRPr lang="de-DE" sz="1200">
              <a:solidFill>
                <a:prstClr val="black"/>
              </a:solidFill>
            </a:endParaRPr>
          </a:p>
        </p:txBody>
      </p:sp>
      <p:sp>
        <p:nvSpPr>
          <p:cNvPr id="78851"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3951A9D-2355-445B-90F0-F641AB817D94}" type="slidenum">
              <a:rPr lang="en-GB" sz="1300">
                <a:solidFill>
                  <a:prstClr val="black"/>
                </a:solidFill>
              </a:rPr>
              <a:pPr algn="r" defTabSz="947738"/>
              <a:t>48</a:t>
            </a:fld>
            <a:endParaRPr lang="en-GB" sz="1300">
              <a:solidFill>
                <a:prstClr val="black"/>
              </a:solidFill>
            </a:endParaRPr>
          </a:p>
        </p:txBody>
      </p:sp>
      <p:sp>
        <p:nvSpPr>
          <p:cNvPr id="78852" name="Rectangle 2"/>
          <p:cNvSpPr>
            <a:spLocks noGrp="1" noRot="1" noChangeAspect="1" noChangeArrowheads="1" noTextEdit="1"/>
          </p:cNvSpPr>
          <p:nvPr>
            <p:ph type="sldImg"/>
          </p:nvPr>
        </p:nvSpPr>
        <p:spPr>
          <a:xfrm>
            <a:off x="1143000" y="685800"/>
            <a:ext cx="4573588" cy="3430588"/>
          </a:xfrm>
          <a:ln/>
        </p:spPr>
      </p:sp>
      <p:sp>
        <p:nvSpPr>
          <p:cNvPr id="78853"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15006A3E-5299-4714-BB51-A9A078E5EE5D}" type="slidenum">
              <a:rPr lang="de-DE" sz="1200">
                <a:solidFill>
                  <a:prstClr val="black"/>
                </a:solidFill>
              </a:rPr>
              <a:pPr algn="r"/>
              <a:t>49</a:t>
            </a:fld>
            <a:endParaRPr lang="de-DE" sz="1200">
              <a:solidFill>
                <a:prstClr val="black"/>
              </a:solidFill>
            </a:endParaRPr>
          </a:p>
        </p:txBody>
      </p:sp>
      <p:sp>
        <p:nvSpPr>
          <p:cNvPr id="78851"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3951A9D-2355-445B-90F0-F641AB817D94}" type="slidenum">
              <a:rPr lang="en-GB" sz="1300">
                <a:solidFill>
                  <a:prstClr val="black"/>
                </a:solidFill>
              </a:rPr>
              <a:pPr algn="r" defTabSz="947738"/>
              <a:t>49</a:t>
            </a:fld>
            <a:endParaRPr lang="en-GB" sz="1300">
              <a:solidFill>
                <a:prstClr val="black"/>
              </a:solidFill>
            </a:endParaRPr>
          </a:p>
        </p:txBody>
      </p:sp>
      <p:sp>
        <p:nvSpPr>
          <p:cNvPr id="78852" name="Rectangle 2"/>
          <p:cNvSpPr>
            <a:spLocks noGrp="1" noRot="1" noChangeAspect="1" noChangeArrowheads="1" noTextEdit="1"/>
          </p:cNvSpPr>
          <p:nvPr>
            <p:ph type="sldImg"/>
          </p:nvPr>
        </p:nvSpPr>
        <p:spPr>
          <a:xfrm>
            <a:off x="1143000" y="685800"/>
            <a:ext cx="4573588" cy="3430588"/>
          </a:xfrm>
          <a:ln/>
        </p:spPr>
      </p:sp>
      <p:sp>
        <p:nvSpPr>
          <p:cNvPr id="78853"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15006A3E-5299-4714-BB51-A9A078E5EE5D}" type="slidenum">
              <a:rPr lang="de-DE" sz="1200">
                <a:solidFill>
                  <a:prstClr val="black"/>
                </a:solidFill>
              </a:rPr>
              <a:pPr algn="r"/>
              <a:t>50</a:t>
            </a:fld>
            <a:endParaRPr lang="de-DE" sz="1200">
              <a:solidFill>
                <a:prstClr val="black"/>
              </a:solidFill>
            </a:endParaRPr>
          </a:p>
        </p:txBody>
      </p:sp>
      <p:sp>
        <p:nvSpPr>
          <p:cNvPr id="78851"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3951A9D-2355-445B-90F0-F641AB817D94}" type="slidenum">
              <a:rPr lang="en-GB" sz="1300">
                <a:solidFill>
                  <a:prstClr val="black"/>
                </a:solidFill>
              </a:rPr>
              <a:pPr algn="r" defTabSz="947738"/>
              <a:t>50</a:t>
            </a:fld>
            <a:endParaRPr lang="en-GB" sz="1300">
              <a:solidFill>
                <a:prstClr val="black"/>
              </a:solidFill>
            </a:endParaRPr>
          </a:p>
        </p:txBody>
      </p:sp>
      <p:sp>
        <p:nvSpPr>
          <p:cNvPr id="78852" name="Rectangle 2"/>
          <p:cNvSpPr>
            <a:spLocks noGrp="1" noRot="1" noChangeAspect="1" noChangeArrowheads="1" noTextEdit="1"/>
          </p:cNvSpPr>
          <p:nvPr>
            <p:ph type="sldImg"/>
          </p:nvPr>
        </p:nvSpPr>
        <p:spPr>
          <a:xfrm>
            <a:off x="1143000" y="685800"/>
            <a:ext cx="4573588" cy="3430588"/>
          </a:xfrm>
          <a:ln/>
        </p:spPr>
      </p:sp>
      <p:sp>
        <p:nvSpPr>
          <p:cNvPr id="78853"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15006A3E-5299-4714-BB51-A9A078E5EE5D}" type="slidenum">
              <a:rPr lang="de-DE" sz="1200">
                <a:solidFill>
                  <a:prstClr val="black"/>
                </a:solidFill>
              </a:rPr>
              <a:pPr algn="r"/>
              <a:t>51</a:t>
            </a:fld>
            <a:endParaRPr lang="de-DE" sz="1200">
              <a:solidFill>
                <a:prstClr val="black"/>
              </a:solidFill>
            </a:endParaRPr>
          </a:p>
        </p:txBody>
      </p:sp>
      <p:sp>
        <p:nvSpPr>
          <p:cNvPr id="78851"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3951A9D-2355-445B-90F0-F641AB817D94}" type="slidenum">
              <a:rPr lang="en-GB" sz="1300">
                <a:solidFill>
                  <a:prstClr val="black"/>
                </a:solidFill>
              </a:rPr>
              <a:pPr algn="r" defTabSz="947738"/>
              <a:t>51</a:t>
            </a:fld>
            <a:endParaRPr lang="en-GB" sz="1300">
              <a:solidFill>
                <a:prstClr val="black"/>
              </a:solidFill>
            </a:endParaRPr>
          </a:p>
        </p:txBody>
      </p:sp>
      <p:sp>
        <p:nvSpPr>
          <p:cNvPr id="78852" name="Rectangle 2"/>
          <p:cNvSpPr>
            <a:spLocks noGrp="1" noRot="1" noChangeAspect="1" noChangeArrowheads="1" noTextEdit="1"/>
          </p:cNvSpPr>
          <p:nvPr>
            <p:ph type="sldImg"/>
          </p:nvPr>
        </p:nvSpPr>
        <p:spPr>
          <a:xfrm>
            <a:off x="1143000" y="685800"/>
            <a:ext cx="4573588" cy="3430588"/>
          </a:xfrm>
          <a:ln/>
        </p:spPr>
      </p:sp>
      <p:sp>
        <p:nvSpPr>
          <p:cNvPr id="78853"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53</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53</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54</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54</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55</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55</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56</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56</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57</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57</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58</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58</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59</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59</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60</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60</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61</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61</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62</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62</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63</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63</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64</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64</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65</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65</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66</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66</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67</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67</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68</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68</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69</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69</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70</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70</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71</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71</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72</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72</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73</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73</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74</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74</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75</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75</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76</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76</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77</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77</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79</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79</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80</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80</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81</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81</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82</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82</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pPr algn="r"/>
              <a:t>83</a:t>
            </a:fld>
            <a:endParaRPr lang="de-DE" sz="1200"/>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pPr algn="r" defTabSz="947738"/>
              <a:t>83</a:t>
            </a:fld>
            <a:endParaRPr lang="en-GB" sz="1300"/>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84</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84</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85</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85</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86</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86</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87</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87</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88</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88</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89</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89</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90</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90</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91</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91</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92</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92</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93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93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94</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94</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95</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95</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96</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96</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97</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97</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98</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98</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99</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99</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100</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100</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101</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101</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102</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102</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103</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103</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104</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104</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105</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105</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106</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106</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107</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107</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108</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108</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109</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109</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110</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110</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111</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111</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113</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113</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114</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114</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115</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115</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116</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116</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117</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117</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118</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118</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120</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120</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121</a:t>
            </a:fld>
            <a:endParaRPr lang="de-DE" sz="120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121</a:t>
            </a:fld>
            <a:endParaRPr lang="en-GB" sz="130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3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2.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4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3.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3396951176"/>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83920284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7597405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8075682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6394953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0871492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1940934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9685901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7010370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893560520"/>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441407337"/>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prstClr val="black"/>
              </a:solidFill>
            </a:endParaRPr>
          </a:p>
        </p:txBody>
      </p:sp>
    </p:spTree>
    <p:extLst>
      <p:ext uri="{BB962C8B-B14F-4D97-AF65-F5344CB8AC3E}">
        <p14:creationId xmlns:p14="http://schemas.microsoft.com/office/powerpoint/2010/main" val="3199733188"/>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904668433"/>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11451804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36537443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13480640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23273817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5306929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33599715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23191464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4170816886"/>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1482276084"/>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2773280400"/>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620535588"/>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9061138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1967672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5111637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27362548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63781748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61716317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0534652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77611830"/>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846738191"/>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1780309790"/>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13912910"/>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57452919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7073481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6049447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5836896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9337101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61738770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4436498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528452273"/>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510109885"/>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1803233189"/>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372503862"/>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68641003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32648724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76357242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52205960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129314887"/>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02675322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84414178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125842182"/>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637360773"/>
      </p:ext>
    </p:extLst>
  </p:cSld>
  <p:clrMapOvr>
    <a:masterClrMapping/>
  </p:clrMapOvr>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2621329900"/>
      </p:ext>
    </p:extLst>
  </p:cSld>
  <p:clrMapOvr>
    <a:masterClrMapping/>
  </p:clrMapOvr>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00952913"/>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61579370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43447368"/>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24101087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738116055"/>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96173774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70542940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46121049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05691682"/>
      </p:ext>
    </p:extLst>
  </p:cSld>
  <p:clrMapOvr>
    <a:masterClrMapping/>
  </p:clrMapOvr>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304305790"/>
      </p:ext>
    </p:extLst>
  </p:cSld>
  <p:clrMapOvr>
    <a:masterClrMapping/>
  </p:clrMapOvr>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930428777"/>
      </p:ext>
    </p:extLst>
  </p:cSld>
  <p:clrMapOvr>
    <a:masterClrMapping/>
  </p:clrMapOvr>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63735583"/>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28089600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84015770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73278102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50898476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87465100"/>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52611500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94926234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463742046"/>
      </p:ext>
    </p:extLst>
  </p:cSld>
  <p:clrMapOvr>
    <a:masterClrMapping/>
  </p:clrMapOvr>
  <p:timing>
    <p:tnLst>
      <p:par>
        <p:cTn id="1" dur="indefinite" restart="never" nodeType="tmRoot"/>
      </p:par>
    </p:tn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711608451"/>
      </p:ext>
    </p:extLst>
  </p:cSld>
  <p:clrMapOvr>
    <a:masterClrMapping/>
  </p:clrMapOvr>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797947733"/>
      </p:ext>
    </p:extLst>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0013987"/>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06765995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58830571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75825814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28561132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4847905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21660168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74123506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775453428"/>
      </p:ext>
    </p:extLst>
  </p:cSld>
  <p:clrMapOvr>
    <a:masterClrMapping/>
  </p:clrMapOvr>
  <p:timing>
    <p:tnLst>
      <p:par>
        <p:cTn id="1" dur="indefinite" restart="never" nodeType="tmRoot"/>
      </p:par>
    </p:tn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899892981"/>
      </p:ext>
    </p:extLst>
  </p:cSld>
  <p:clrMapOvr>
    <a:masterClrMapping/>
  </p:clrMapOvr>
  <p:timing>
    <p:tnLst>
      <p:par>
        <p:cTn id="1" dur="indefinite" restart="never" nodeType="tmRoot"/>
      </p:par>
    </p:tn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3287206139"/>
      </p:ext>
    </p:extLst>
  </p:cSld>
  <p:clrMapOvr>
    <a:masterClrMapping/>
  </p:clrMapOvr>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59838448"/>
      </p:ext>
    </p:extLst>
  </p:cSld>
  <p:clrMapOvr>
    <a:masterClrMapping/>
  </p:clrMapOvr>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24587343"/>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66807296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39669028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04233256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868174279"/>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4554816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809810463"/>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089402278"/>
      </p:ext>
    </p:extLst>
  </p:cSld>
  <p:clrMapOvr>
    <a:masterClrMapping/>
  </p:clrMapOvr>
  <p:timing>
    <p:tnLst>
      <p:par>
        <p:cTn id="1" dur="indefinite" restart="never" nodeType="tmRoot"/>
      </p:par>
    </p:tn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260225145"/>
      </p:ext>
    </p:extLst>
  </p:cSld>
  <p:clrMapOvr>
    <a:masterClrMapping/>
  </p:clrMapOvr>
  <p:timing>
    <p:tnLst>
      <p:par>
        <p:cTn id="1" dur="indefinite" restart="never" nodeType="tmRoot"/>
      </p:par>
    </p:tn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2028917300"/>
      </p:ext>
    </p:extLst>
  </p:cSld>
  <p:clrMapOvr>
    <a:masterClrMapping/>
  </p:clrMapOvr>
  <p:timing>
    <p:tnLst>
      <p:par>
        <p:cTn id="1" dur="indefinite" restart="never" nodeType="tmRoot"/>
      </p:par>
    </p:tn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570028028"/>
      </p:ext>
    </p:extLst>
  </p:cSld>
  <p:clrMapOvr>
    <a:masterClrMapping/>
  </p:clrMapOvr>
  <p:timing>
    <p:tnLst>
      <p:par>
        <p:cTn id="1" dur="indefinite" restart="never" nodeType="tmRoot"/>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51823053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2300844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13397806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864265034"/>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5054894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50630573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07497625"/>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719032481"/>
      </p:ext>
    </p:extLst>
  </p:cSld>
  <p:clrMapOvr>
    <a:masterClrMapping/>
  </p:clrMapOvr>
  <p:timing>
    <p:tnLst>
      <p:par>
        <p:cTn id="1" dur="indefinite" restart="never" nodeType="tmRoot"/>
      </p:par>
    </p:tnLst>
  </p:timing>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240192340"/>
      </p:ext>
    </p:extLst>
  </p:cSld>
  <p:clrMapOvr>
    <a:masterClrMapping/>
  </p:clrMapOvr>
  <p:timing>
    <p:tnLst>
      <p:par>
        <p:cTn id="1" dur="indefinite" restart="never" nodeType="tmRoot"/>
      </p:par>
    </p:tnLst>
  </p:timing>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1801699817"/>
      </p:ext>
    </p:extLst>
  </p:cSld>
  <p:clrMapOvr>
    <a:masterClrMapping/>
  </p:clrMapOvr>
  <p:timing>
    <p:tnLst>
      <p:par>
        <p:cTn id="1" dur="indefinite" restart="never" nodeType="tmRoot"/>
      </p:par>
    </p:tnLst>
  </p:timing>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255654509"/>
      </p:ext>
    </p:extLst>
  </p:cSld>
  <p:clrMapOvr>
    <a:masterClrMapping/>
  </p:clrMapOvr>
  <p:timing>
    <p:tnLst>
      <p:par>
        <p:cTn id="1" dur="indefinite" restart="never" nodeType="tmRoot"/>
      </p:par>
    </p:tnLst>
  </p:timing>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28568700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60599166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1160034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62629837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3475942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38525692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8207719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799364138"/>
      </p:ext>
    </p:extLst>
  </p:cSld>
  <p:clrMapOvr>
    <a:masterClrMapping/>
  </p:clrMapOvr>
  <p:timing>
    <p:tnLst>
      <p:par>
        <p:cTn id="1" dur="indefinite" restart="never" nodeType="tmRoot"/>
      </p:par>
    </p:tn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578896734"/>
      </p:ext>
    </p:extLst>
  </p:cSld>
  <p:clrMapOvr>
    <a:masterClrMapping/>
  </p:clrMapOvr>
  <p:timing>
    <p:tnLst>
      <p:par>
        <p:cTn id="1" dur="indefinite" restart="never" nodeType="tmRoot"/>
      </p:par>
    </p:tn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2206619108"/>
      </p:ext>
    </p:extLst>
  </p:cSld>
  <p:clrMapOvr>
    <a:masterClrMapping/>
  </p:clrMapOvr>
  <p:timing>
    <p:tnLst>
      <p:par>
        <p:cTn id="1" dur="indefinite" restart="never" nodeType="tmRoot"/>
      </p:par>
    </p:tn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276453628"/>
      </p:ext>
    </p:extLst>
  </p:cSld>
  <p:clrMapOvr>
    <a:masterClrMapping/>
  </p:clrMapOvr>
  <p:timing>
    <p:tnLst>
      <p:par>
        <p:cTn id="1" dur="indefinite" restart="never" nodeType="tmRoot"/>
      </p:par>
    </p:tn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4273013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731064927"/>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126747160"/>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145996141"/>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95860387"/>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403874596"/>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140826244"/>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166984880"/>
      </p:ext>
    </p:extLst>
  </p:cSld>
  <p:clrMapOvr>
    <a:masterClrMapping/>
  </p:clrMapOvr>
  <p:timing>
    <p:tnLst>
      <p:par>
        <p:cTn id="1" dur="indefinite" restart="never" nodeType="tmRoot"/>
      </p:par>
    </p:tnLst>
  </p:timing>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497302569"/>
      </p:ext>
    </p:extLst>
  </p:cSld>
  <p:clrMapOvr>
    <a:masterClrMapping/>
  </p:clrMapOvr>
  <p:timing>
    <p:tnLst>
      <p:par>
        <p:cTn id="1" dur="indefinite" restart="never" nodeType="tmRoot"/>
      </p:par>
    </p:tnLst>
  </p:timing>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801111349"/>
      </p:ext>
    </p:extLst>
  </p:cSld>
  <p:clrMapOvr>
    <a:masterClrMapping/>
  </p:clrMapOvr>
  <p:timing>
    <p:tnLst>
      <p:par>
        <p:cTn id="1" dur="indefinite" restart="never" nodeType="tmRoot"/>
      </p:par>
    </p:tnLst>
  </p:timing>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598727325"/>
      </p:ext>
    </p:extLst>
  </p:cSld>
  <p:clrMapOvr>
    <a:masterClrMapping/>
  </p:clrMapOvr>
  <p:timing>
    <p:tnLst>
      <p:par>
        <p:cTn id="1" dur="indefinite" restart="never" nodeType="tmRoot"/>
      </p:par>
    </p:tnLst>
  </p:timing>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690858309"/>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07001978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6967242"/>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766017422"/>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067438418"/>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596940176"/>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90345104"/>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256131010"/>
      </p:ext>
    </p:extLst>
  </p:cSld>
  <p:clrMapOvr>
    <a:masterClrMapping/>
  </p:clrMapOvr>
  <p:timing>
    <p:tnLst>
      <p:par>
        <p:cTn id="1" dur="indefinite" restart="never" nodeType="tmRoot"/>
      </p:par>
    </p:tnLst>
  </p:timing>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427469302"/>
      </p:ext>
    </p:extLst>
  </p:cSld>
  <p:clrMapOvr>
    <a:masterClrMapping/>
  </p:clrMapOvr>
  <p:timing>
    <p:tnLst>
      <p:par>
        <p:cTn id="1" dur="indefinite" restart="never" nodeType="tmRoot"/>
      </p:par>
    </p:tnLst>
  </p:timing>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68895959"/>
      </p:ext>
    </p:extLst>
  </p:cSld>
  <p:clrMapOvr>
    <a:masterClrMapping/>
  </p:clrMapOvr>
  <p:timing>
    <p:tnLst>
      <p:par>
        <p:cTn id="1" dur="indefinite" restart="never" nodeType="tmRoot"/>
      </p:par>
    </p:tnLst>
  </p:timing>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62965846"/>
      </p:ext>
    </p:extLst>
  </p:cSld>
  <p:clrMapOvr>
    <a:masterClrMapping/>
  </p:clrMapOvr>
  <p:timing>
    <p:tnLst>
      <p:par>
        <p:cTn id="1" dur="indefinite" restart="never" nodeType="tmRoot"/>
      </p:par>
    </p:tnLst>
  </p:timing>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513453986"/>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403442076"/>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6184518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065223737"/>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326633585"/>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411229819"/>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8362017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4670383"/>
      </p:ext>
    </p:extLst>
  </p:cSld>
  <p:clrMapOvr>
    <a:masterClrMapping/>
  </p:clrMapOvr>
  <p:timing>
    <p:tnLst>
      <p:par>
        <p:cTn id="1" dur="indefinite" restart="never" nodeType="tmRoot"/>
      </p:par>
    </p:tnLst>
  </p:timing>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51032918"/>
      </p:ext>
    </p:extLst>
  </p:cSld>
  <p:clrMapOvr>
    <a:masterClrMapping/>
  </p:clrMapOvr>
  <p:timing>
    <p:tnLst>
      <p:par>
        <p:cTn id="1" dur="indefinite" restart="never" nodeType="tmRoot"/>
      </p:par>
    </p:tnLst>
  </p:timing>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3412000432"/>
      </p:ext>
    </p:extLst>
  </p:cSld>
  <p:clrMapOvr>
    <a:masterClrMapping/>
  </p:clrMapOvr>
  <p:timing>
    <p:tnLst>
      <p:par>
        <p:cTn id="1" dur="indefinite" restart="never" nodeType="tmRoot"/>
      </p:par>
    </p:tn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219496784"/>
      </p:ext>
    </p:extLst>
  </p:cSld>
  <p:clrMapOvr>
    <a:masterClrMapping/>
  </p:clrMapOvr>
  <p:timing>
    <p:tnLst>
      <p:par>
        <p:cTn id="1" dur="indefinite" restart="never" nodeType="tmRoot"/>
      </p:par>
    </p:tnLst>
  </p:timing>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065952064"/>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70978728"/>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996124669"/>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960856722"/>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982478109"/>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616211262"/>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60958242"/>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873005623"/>
      </p:ext>
    </p:extLst>
  </p:cSld>
  <p:clrMapOvr>
    <a:masterClrMapping/>
  </p:clrMapOvr>
  <p:timing>
    <p:tnLst>
      <p:par>
        <p:cTn id="1" dur="indefinite" restart="never" nodeType="tmRoot"/>
      </p:par>
    </p:tnLst>
  </p:timing>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653968281"/>
      </p:ext>
    </p:extLst>
  </p:cSld>
  <p:clrMapOvr>
    <a:masterClrMapping/>
  </p:clrMapOvr>
  <p:timing>
    <p:tnLst>
      <p:par>
        <p:cTn id="1" dur="indefinite" restart="never" nodeType="tmRoot"/>
      </p:par>
    </p:tnLst>
  </p:timing>
</p:sldLayout>
</file>

<file path=ppt/slideLayouts/slideLayout177.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3577737250"/>
      </p:ext>
    </p:extLst>
  </p:cSld>
  <p:clrMapOvr>
    <a:masterClrMapping/>
  </p:clrMapOvr>
  <p:timing>
    <p:tnLst>
      <p:par>
        <p:cTn id="1" dur="indefinite" restart="never" nodeType="tmRoot"/>
      </p:par>
    </p:tnLst>
  </p:timing>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739312066"/>
      </p:ext>
    </p:extLst>
  </p:cSld>
  <p:clrMapOvr>
    <a:masterClrMapping/>
  </p:clrMapOvr>
  <p:timing>
    <p:tnLst>
      <p:par>
        <p:cTn id="1" dur="indefinite" restart="never" nodeType="tmRoot"/>
      </p:par>
    </p:tnLst>
  </p:timing>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896529172"/>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65880707"/>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867656087"/>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735595544"/>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016639939"/>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093331077"/>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5908087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536147012"/>
      </p:ext>
    </p:extLst>
  </p:cSld>
  <p:clrMapOvr>
    <a:masterClrMapping/>
  </p:clrMapOvr>
  <p:timing>
    <p:tnLst>
      <p:par>
        <p:cTn id="1" dur="indefinite" restart="never" nodeType="tmRoot"/>
      </p:par>
    </p:tnLst>
  </p:timing>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145476754"/>
      </p:ext>
    </p:extLst>
  </p:cSld>
  <p:clrMapOvr>
    <a:masterClrMapping/>
  </p:clrMapOvr>
  <p:timing>
    <p:tnLst>
      <p:par>
        <p:cTn id="1" dur="indefinite" restart="never" nodeType="tmRoot"/>
      </p:par>
    </p:tnLst>
  </p:timing>
</p:sldLayout>
</file>

<file path=ppt/slideLayouts/slideLayout188.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645183137"/>
      </p:ext>
    </p:extLst>
  </p:cSld>
  <p:clrMapOvr>
    <a:masterClrMapping/>
  </p:clrMapOvr>
  <p:timing>
    <p:tnLst>
      <p:par>
        <p:cTn id="1" dur="indefinite" restart="never" nodeType="tmRoot"/>
      </p:par>
    </p:tnLst>
  </p:timing>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864396590"/>
      </p:ext>
    </p:extLst>
  </p:cSld>
  <p:clrMapOvr>
    <a:masterClrMapping/>
  </p:clrMapOvr>
  <p:timing>
    <p:tnLst>
      <p:par>
        <p:cTn id="1" dur="indefinite" restart="never" nodeType="tmRoot"/>
      </p:par>
    </p:tnLst>
  </p:timing>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283154050"/>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662045036"/>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457342832"/>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240326172"/>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23428698"/>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74818256"/>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530615313"/>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42583783"/>
      </p:ext>
    </p:extLst>
  </p:cSld>
  <p:clrMapOvr>
    <a:masterClrMapping/>
  </p:clrMapOvr>
  <p:timing>
    <p:tnLst>
      <p:par>
        <p:cTn id="1" dur="indefinite" restart="never" nodeType="tmRoot"/>
      </p:par>
    </p:tnLst>
  </p:timing>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877818036"/>
      </p:ext>
    </p:extLst>
  </p:cSld>
  <p:clrMapOvr>
    <a:masterClrMapping/>
  </p:clrMapOvr>
  <p:timing>
    <p:tnLst>
      <p:par>
        <p:cTn id="1" dur="indefinite" restart="never" nodeType="tmRoot"/>
      </p:par>
    </p:tnLst>
  </p:timing>
</p:sldLayout>
</file>

<file path=ppt/slideLayouts/slideLayout199.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349132829"/>
      </p:ext>
    </p:extLst>
  </p:cSld>
  <p:clrMapOvr>
    <a:masterClrMapping/>
  </p:clrMapOvr>
  <p:timing>
    <p:tnLst>
      <p:par>
        <p:cTn id="1" dur="indefinite" restart="never" nodeType="tmRoot"/>
      </p:par>
    </p:tnLst>
  </p:timing>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337239428"/>
      </p:ext>
    </p:extLst>
  </p:cSld>
  <p:clrMapOvr>
    <a:masterClrMapping/>
  </p:clrMapOvr>
  <p:timing>
    <p:tnLst>
      <p:par>
        <p:cTn id="1" dur="indefinite" restart="never" nodeType="tmRoot"/>
      </p:par>
    </p:tnLst>
  </p:timing>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136095882"/>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1148511"/>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852781199"/>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636401010"/>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245254452"/>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365276590"/>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591922154"/>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730434349"/>
      </p:ext>
    </p:extLst>
  </p:cSld>
  <p:clrMapOvr>
    <a:masterClrMapping/>
  </p:clrMapOvr>
  <p:timing>
    <p:tnLst>
      <p:par>
        <p:cTn id="1" dur="indefinite" restart="never" nodeType="tmRoot"/>
      </p:par>
    </p:tnLst>
  </p:timing>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107480536"/>
      </p:ext>
    </p:extLst>
  </p:cSld>
  <p:clrMapOvr>
    <a:masterClrMapping/>
  </p:clrMapOvr>
  <p:timing>
    <p:tnLst>
      <p:par>
        <p:cTn id="1" dur="indefinite" restart="never" nodeType="tmRoot"/>
      </p:par>
    </p:tnLst>
  </p:timing>
</p:sldLayout>
</file>

<file path=ppt/slideLayouts/slideLayout210.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982319028"/>
      </p:ext>
    </p:extLst>
  </p:cSld>
  <p:clrMapOvr>
    <a:masterClrMapping/>
  </p:clrMapOvr>
  <p:timing>
    <p:tnLst>
      <p:par>
        <p:cTn id="1" dur="indefinite" restart="never" nodeType="tmRoot"/>
      </p:par>
    </p:tnLst>
  </p:timing>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230559833"/>
      </p:ext>
    </p:extLst>
  </p:cSld>
  <p:clrMapOvr>
    <a:masterClrMapping/>
  </p:clrMapOvr>
  <p:timing>
    <p:tnLst>
      <p:par>
        <p:cTn id="1" dur="indefinite" restart="never" nodeType="tmRoot"/>
      </p:par>
    </p:tnLst>
  </p:timing>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227081789"/>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225584529"/>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354189391"/>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190518001"/>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43804791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28603005"/>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893081538"/>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743315930"/>
      </p:ext>
    </p:extLst>
  </p:cSld>
  <p:clrMapOvr>
    <a:masterClrMapping/>
  </p:clrMapOvr>
  <p:timing>
    <p:tnLst>
      <p:par>
        <p:cTn id="1" dur="indefinite" restart="never" nodeType="tmRoot"/>
      </p:par>
    </p:tnLst>
  </p:timing>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686463904"/>
      </p:ext>
    </p:extLst>
  </p:cSld>
  <p:clrMapOvr>
    <a:masterClrMapping/>
  </p:clrMapOvr>
  <p:timing>
    <p:tnLst>
      <p:par>
        <p:cTn id="1" dur="indefinite" restart="never" nodeType="tmRoot"/>
      </p:par>
    </p:tnLst>
  </p:timing>
</p:sldLayout>
</file>

<file path=ppt/slideLayouts/slideLayout22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2942841079"/>
      </p:ext>
    </p:extLst>
  </p:cSld>
  <p:clrMapOvr>
    <a:masterClrMapping/>
  </p:clrMapOvr>
  <p:timing>
    <p:tnLst>
      <p:par>
        <p:cTn id="1" dur="indefinite" restart="never" nodeType="tmRoot"/>
      </p:par>
    </p:tnLst>
  </p:timing>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900160947"/>
      </p:ext>
    </p:extLst>
  </p:cSld>
  <p:clrMapOvr>
    <a:masterClrMapping/>
  </p:clrMapOvr>
  <p:timing>
    <p:tnLst>
      <p:par>
        <p:cTn id="1" dur="indefinite" restart="never" nodeType="tmRoot"/>
      </p:par>
    </p:tnLst>
  </p:timing>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467544416"/>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258031688"/>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65924962"/>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09416933"/>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766863168"/>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779798127"/>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564862756"/>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806238023"/>
      </p:ext>
    </p:extLst>
  </p:cSld>
  <p:clrMapOvr>
    <a:masterClrMapping/>
  </p:clrMapOvr>
  <p:timing>
    <p:tnLst>
      <p:par>
        <p:cTn id="1" dur="indefinite" restart="never" nodeType="tmRoot"/>
      </p:par>
    </p:tnLst>
  </p:timing>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841167675"/>
      </p:ext>
    </p:extLst>
  </p:cSld>
  <p:clrMapOvr>
    <a:masterClrMapping/>
  </p:clrMapOvr>
  <p:timing>
    <p:tnLst>
      <p:par>
        <p:cTn id="1" dur="indefinite" restart="never" nodeType="tmRoot"/>
      </p:par>
    </p:tnLst>
  </p:timing>
</p:sldLayout>
</file>

<file path=ppt/slideLayouts/slideLayout232.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1864014528"/>
      </p:ext>
    </p:extLst>
  </p:cSld>
  <p:clrMapOvr>
    <a:masterClrMapping/>
  </p:clrMapOvr>
  <p:timing>
    <p:tnLst>
      <p:par>
        <p:cTn id="1" dur="indefinite" restart="never" nodeType="tmRoot"/>
      </p:par>
    </p:tnLst>
  </p:timing>
</p:sldLayout>
</file>

<file path=ppt/slideLayouts/slideLayout23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794362855"/>
      </p:ext>
    </p:extLst>
  </p:cSld>
  <p:clrMapOvr>
    <a:masterClrMapping/>
  </p:clrMapOvr>
  <p:timing>
    <p:tnLst>
      <p:par>
        <p:cTn id="1" dur="indefinite" restart="never" nodeType="tmRoot"/>
      </p:par>
    </p:tnLst>
  </p:timing>
</p:sldLayout>
</file>

<file path=ppt/slideLayouts/slideLayout23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595713005"/>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4016676846"/>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736645925"/>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257743551"/>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436675895"/>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724360857"/>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861313641"/>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857833314"/>
      </p:ext>
    </p:extLst>
  </p:cSld>
  <p:clrMapOvr>
    <a:masterClrMapping/>
  </p:clrMapOvr>
  <p:timing>
    <p:tnLst>
      <p:par>
        <p:cTn id="1" dur="indefinite" restart="never" nodeType="tmRoot"/>
      </p:par>
    </p:tnLst>
  </p:timing>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518453390"/>
      </p:ext>
    </p:extLst>
  </p:cSld>
  <p:clrMapOvr>
    <a:masterClrMapping/>
  </p:clrMapOvr>
  <p:timing>
    <p:tnLst>
      <p:par>
        <p:cTn id="1" dur="indefinite" restart="never" nodeType="tmRoot"/>
      </p:par>
    </p:tnLst>
  </p:timing>
</p:sldLayout>
</file>

<file path=ppt/slideLayouts/slideLayout243.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dirty="0">
              <a:solidFill>
                <a:srgbClr val="000000"/>
              </a:solidFill>
            </a:endParaRPr>
          </a:p>
        </p:txBody>
      </p:sp>
    </p:spTree>
    <p:extLst>
      <p:ext uri="{BB962C8B-B14F-4D97-AF65-F5344CB8AC3E}">
        <p14:creationId xmlns:p14="http://schemas.microsoft.com/office/powerpoint/2010/main" val="1370790837"/>
      </p:ext>
    </p:extLst>
  </p:cSld>
  <p:clrMapOvr>
    <a:masterClrMapping/>
  </p:clrMapOvr>
  <p:timing>
    <p:tnLst>
      <p:par>
        <p:cTn id="1" dur="indefinite" restart="never" nodeType="tmRoot"/>
      </p:par>
    </p:tnLst>
  </p:timing>
</p:sldLayout>
</file>

<file path=ppt/slideLayouts/slideLayout24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859741460"/>
      </p:ext>
    </p:extLst>
  </p:cSld>
  <p:clrMapOvr>
    <a:masterClrMapping/>
  </p:clrMapOvr>
  <p:timing>
    <p:tnLst>
      <p:par>
        <p:cTn id="1" dur="indefinite" restart="never" nodeType="tmRoot"/>
      </p:par>
    </p:tnLst>
  </p:timing>
</p:sldLayout>
</file>

<file path=ppt/slideLayouts/slideLayout24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994374066"/>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127848191"/>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660348475"/>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44371439"/>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450403320"/>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785926800"/>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dirty="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93310448"/>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704644464"/>
      </p:ext>
    </p:extLst>
  </p:cSld>
  <p:clrMapOvr>
    <a:masterClrMapping/>
  </p:clrMapOvr>
  <p:timing>
    <p:tnLst>
      <p:par>
        <p:cTn id="1" dur="indefinite" restart="never" nodeType="tmRoot"/>
      </p:par>
    </p:tnLst>
  </p:timing>
</p:sldLayout>
</file>

<file path=ppt/slideLayouts/slideLayout25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9710539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2.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image" Target="../media/image2.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 Id="rId14" Type="http://schemas.openxmlformats.org/officeDocument/2006/relationships/image" Target="../media/image2.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1.jpe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 Id="rId14" Type="http://schemas.openxmlformats.org/officeDocument/2006/relationships/image" Target="../media/image2.pn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1.jpe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 Id="rId14" Type="http://schemas.openxmlformats.org/officeDocument/2006/relationships/image" Target="../media/image2.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image" Target="../media/image1.jpeg"/><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 Id="rId14" Type="http://schemas.openxmlformats.org/officeDocument/2006/relationships/image" Target="../media/image2.pn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image" Target="../media/image1.jpeg"/><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 Id="rId14" Type="http://schemas.openxmlformats.org/officeDocument/2006/relationships/image" Target="../media/image2.png"/></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image" Target="../media/image1.jpeg"/><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 Id="rId14" Type="http://schemas.openxmlformats.org/officeDocument/2006/relationships/image" Target="../media/image2.png"/></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13" Type="http://schemas.openxmlformats.org/officeDocument/2006/relationships/image" Target="../media/image1.jpeg"/><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 Id="rId14" Type="http://schemas.openxmlformats.org/officeDocument/2006/relationships/image" Target="../media/image2.png"/></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13" Type="http://schemas.openxmlformats.org/officeDocument/2006/relationships/image" Target="../media/image1.jpeg"/><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 Id="rId14" Type="http://schemas.openxmlformats.org/officeDocument/2006/relationships/image" Target="../media/image2.png"/></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13" Type="http://schemas.openxmlformats.org/officeDocument/2006/relationships/image" Target="../media/image1.jpeg"/><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 Id="rId14" Type="http://schemas.openxmlformats.org/officeDocument/2006/relationships/image" Target="../media/image2.png"/></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13" Type="http://schemas.openxmlformats.org/officeDocument/2006/relationships/image" Target="../media/image1.jpeg"/><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8.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 Id="rId14" Type="http://schemas.openxmlformats.org/officeDocument/2006/relationships/image" Target="../media/image2.png"/></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6.xml"/><Relationship Id="rId13" Type="http://schemas.openxmlformats.org/officeDocument/2006/relationships/image" Target="../media/image1.jpeg"/><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9.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 Id="rId14" Type="http://schemas.openxmlformats.org/officeDocument/2006/relationships/image" Target="../media/image2.png"/></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7.xml"/><Relationship Id="rId13" Type="http://schemas.openxmlformats.org/officeDocument/2006/relationships/image" Target="../media/image1.jpeg"/><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20.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 Id="rId14" Type="http://schemas.openxmlformats.org/officeDocument/2006/relationships/image" Target="../media/image2.png"/></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8.xml"/><Relationship Id="rId13" Type="http://schemas.openxmlformats.org/officeDocument/2006/relationships/image" Target="../media/image1.jpeg"/><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theme" Target="../theme/theme21.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 Id="rId14" Type="http://schemas.openxmlformats.org/officeDocument/2006/relationships/image" Target="../media/image2.png"/></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239.xml"/><Relationship Id="rId13" Type="http://schemas.openxmlformats.org/officeDocument/2006/relationships/image" Target="../media/image1.jpeg"/><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theme" Target="../theme/theme22.xml"/><Relationship Id="rId2" Type="http://schemas.openxmlformats.org/officeDocument/2006/relationships/slideLayout" Target="../slideLayouts/slideLayout233.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 Id="rId14" Type="http://schemas.openxmlformats.org/officeDocument/2006/relationships/image" Target="../media/image2.png"/></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250.xml"/><Relationship Id="rId13" Type="http://schemas.openxmlformats.org/officeDocument/2006/relationships/image" Target="../media/image1.jpeg"/><Relationship Id="rId3" Type="http://schemas.openxmlformats.org/officeDocument/2006/relationships/slideLayout" Target="../slideLayouts/slideLayout245.xml"/><Relationship Id="rId7" Type="http://schemas.openxmlformats.org/officeDocument/2006/relationships/slideLayout" Target="../slideLayouts/slideLayout249.xml"/><Relationship Id="rId12" Type="http://schemas.openxmlformats.org/officeDocument/2006/relationships/theme" Target="../theme/theme23.xml"/><Relationship Id="rId2" Type="http://schemas.openxmlformats.org/officeDocument/2006/relationships/slideLayout" Target="../slideLayouts/slideLayout244.xml"/><Relationship Id="rId1" Type="http://schemas.openxmlformats.org/officeDocument/2006/relationships/slideLayout" Target="../slideLayouts/slideLayout243.xml"/><Relationship Id="rId6" Type="http://schemas.openxmlformats.org/officeDocument/2006/relationships/slideLayout" Target="../slideLayouts/slideLayout248.xml"/><Relationship Id="rId11" Type="http://schemas.openxmlformats.org/officeDocument/2006/relationships/slideLayout" Target="../slideLayouts/slideLayout253.xml"/><Relationship Id="rId5" Type="http://schemas.openxmlformats.org/officeDocument/2006/relationships/slideLayout" Target="../slideLayouts/slideLayout247.xml"/><Relationship Id="rId10" Type="http://schemas.openxmlformats.org/officeDocument/2006/relationships/slideLayout" Target="../slideLayouts/slideLayout252.xml"/><Relationship Id="rId4" Type="http://schemas.openxmlformats.org/officeDocument/2006/relationships/slideLayout" Target="../slideLayouts/slideLayout246.xml"/><Relationship Id="rId9" Type="http://schemas.openxmlformats.org/officeDocument/2006/relationships/slideLayout" Target="../slideLayouts/slideLayout25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latin typeface="Arial" pitchFamily="34" charset="0"/>
                <a:cs typeface="Arial" pitchFamily="34" charset="0"/>
              </a:rPr>
              <a:t>Page </a:t>
            </a:r>
            <a:r>
              <a:rPr lang="de-DE" sz="1000" dirty="0">
                <a:latin typeface="Arial" pitchFamily="34" charset="0"/>
                <a:cs typeface="Arial" pitchFamily="34" charset="0"/>
                <a:sym typeface="Wingdings" pitchFamily="2" charset="2"/>
              </a:rPr>
              <a:t></a:t>
            </a:r>
            <a:r>
              <a:rPr lang="de-DE" sz="1000" dirty="0">
                <a:latin typeface="Arial" pitchFamily="34" charset="0"/>
                <a:cs typeface="Arial" pitchFamily="34" charset="0"/>
              </a:rPr>
              <a:t> </a:t>
            </a:r>
            <a:fld id="{CF825FEF-9EFF-427A-BA79-FFBBF98227EB}" type="slidenum">
              <a:rPr lang="de-DE" sz="1000">
                <a:latin typeface="Arial" pitchFamily="34" charset="0"/>
                <a:cs typeface="Arial" pitchFamily="34" charset="0"/>
              </a:rPr>
              <a:pPr>
                <a:defRPr/>
              </a:pPr>
              <a:t>‹#›</a:t>
            </a:fld>
            <a:endParaRPr lang="de-DE" sz="1000" dirty="0">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695"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858299917"/>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prstClr val="white"/>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prstClr val="black"/>
                </a:solidFill>
                <a:latin typeface="Arial" pitchFamily="34" charset="0"/>
                <a:cs typeface="Arial" pitchFamily="34" charset="0"/>
              </a:rPr>
              <a:t>Page </a:t>
            </a:r>
            <a:r>
              <a:rPr lang="de-DE" sz="1000" dirty="0">
                <a:solidFill>
                  <a:prstClr val="black"/>
                </a:solidFill>
                <a:latin typeface="Arial" pitchFamily="34" charset="0"/>
                <a:cs typeface="Arial" pitchFamily="34" charset="0"/>
                <a:sym typeface="Wingdings" pitchFamily="2" charset="2"/>
              </a:rPr>
              <a:t></a:t>
            </a:r>
            <a:r>
              <a:rPr lang="de-DE" sz="1000" dirty="0">
                <a:solidFill>
                  <a:prstClr val="black"/>
                </a:solidFill>
                <a:latin typeface="Arial" pitchFamily="34" charset="0"/>
                <a:cs typeface="Arial" pitchFamily="34" charset="0"/>
              </a:rPr>
              <a:t> </a:t>
            </a:r>
            <a:fld id="{CF825FEF-9EFF-427A-BA79-FFBBF98227EB}" type="slidenum">
              <a:rPr lang="de-DE" sz="1000">
                <a:solidFill>
                  <a:prstClr val="black"/>
                </a:solidFill>
                <a:latin typeface="Arial" pitchFamily="34" charset="0"/>
                <a:cs typeface="Arial" pitchFamily="34" charset="0"/>
              </a:rPr>
              <a:pPr>
                <a:defRPr/>
              </a:pPr>
              <a:t>‹#›</a:t>
            </a:fld>
            <a:endParaRPr lang="de-DE" sz="1000" dirty="0">
              <a:solidFill>
                <a:prstClr val="black"/>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96094264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iming>
    <p:tnLst>
      <p:par>
        <p:cTn id="1" dur="indefinite" restart="never" nodeType="tmRoot"/>
      </p:par>
    </p:tnLst>
  </p:timing>
  <p:hf sldNum="0" hdr="0" ftr="0"/>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1061681"/>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05903452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64319044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920654947"/>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177444457"/>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1189275823"/>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367785069"/>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166644042"/>
      </p:ext>
    </p:extLst>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722917619"/>
      </p:ext>
    </p:extLst>
  </p:cSld>
  <p:clrMap bg1="lt1" tx1="dk1" bg2="lt2" tx2="dk2" accent1="accent1" accent2="accent2" accent3="accent3" accent4="accent4" accent5="accent5" accent6="accent6" hlink="hlink" folHlink="folHlink"/>
  <p:sldLayoutIdLst>
    <p:sldLayoutId id="2147483929"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 id="2147483938" r:id="rId10"/>
    <p:sldLayoutId id="2147483939"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819999950"/>
      </p:ext>
    </p:extLst>
  </p:cSld>
  <p:clrMap bg1="lt1" tx1="dk1" bg2="lt2" tx2="dk2" accent1="accent1" accent2="accent2" accent3="accent3" accent4="accent4" accent5="accent5" accent6="accent6" hlink="hlink" folHlink="folHlink"/>
  <p:sldLayoutIdLst>
    <p:sldLayoutId id="2147483955" r:id="rId1"/>
    <p:sldLayoutId id="2147483956" r:id="rId2"/>
    <p:sldLayoutId id="2147483957" r:id="rId3"/>
    <p:sldLayoutId id="2147483958" r:id="rId4"/>
    <p:sldLayoutId id="2147483959" r:id="rId5"/>
    <p:sldLayoutId id="2147483960" r:id="rId6"/>
    <p:sldLayoutId id="2147483961" r:id="rId7"/>
    <p:sldLayoutId id="2147483962" r:id="rId8"/>
    <p:sldLayoutId id="2147483963" r:id="rId9"/>
    <p:sldLayoutId id="2147483964" r:id="rId10"/>
    <p:sldLayoutId id="2147483965"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528255780"/>
      </p:ext>
    </p:extLst>
  </p:cSld>
  <p:clrMap bg1="lt1" tx1="dk1" bg2="lt2" tx2="dk2" accent1="accent1" accent2="accent2" accent3="accent3" accent4="accent4" accent5="accent5" accent6="accent6" hlink="hlink" folHlink="folHlink"/>
  <p:sldLayoutIdLst>
    <p:sldLayoutId id="2147483979" r:id="rId1"/>
    <p:sldLayoutId id="2147483980" r:id="rId2"/>
    <p:sldLayoutId id="2147483981" r:id="rId3"/>
    <p:sldLayoutId id="2147483982" r:id="rId4"/>
    <p:sldLayoutId id="2147483983" r:id="rId5"/>
    <p:sldLayoutId id="2147483984" r:id="rId6"/>
    <p:sldLayoutId id="2147483985" r:id="rId7"/>
    <p:sldLayoutId id="2147483986" r:id="rId8"/>
    <p:sldLayoutId id="2147483987" r:id="rId9"/>
    <p:sldLayoutId id="2147483988" r:id="rId10"/>
    <p:sldLayoutId id="2147483989"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807550889"/>
      </p:ext>
    </p:extLst>
  </p:cSld>
  <p:clrMap bg1="lt1" tx1="dk1" bg2="lt2" tx2="dk2" accent1="accent1" accent2="accent2" accent3="accent3" accent4="accent4" accent5="accent5" accent6="accent6" hlink="hlink" folHlink="folHlink"/>
  <p:sldLayoutIdLst>
    <p:sldLayoutId id="2147483991" r:id="rId1"/>
    <p:sldLayoutId id="2147483992" r:id="rId2"/>
    <p:sldLayoutId id="2147483993" r:id="rId3"/>
    <p:sldLayoutId id="2147483994" r:id="rId4"/>
    <p:sldLayoutId id="2147483995" r:id="rId5"/>
    <p:sldLayoutId id="2147483996" r:id="rId6"/>
    <p:sldLayoutId id="2147483997" r:id="rId7"/>
    <p:sldLayoutId id="2147483998" r:id="rId8"/>
    <p:sldLayoutId id="2147483999" r:id="rId9"/>
    <p:sldLayoutId id="2147484000" r:id="rId10"/>
    <p:sldLayoutId id="214748400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151424535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220024599"/>
      </p:ext>
    </p:extLst>
  </p:cSld>
  <p:clrMap bg1="lt1" tx1="dk1" bg2="lt2" tx2="dk2" accent1="accent1" accent2="accent2" accent3="accent3" accent4="accent4" accent5="accent5" accent6="accent6" hlink="hlink" folHlink="folHlink"/>
  <p:sldLayoutIdLst>
    <p:sldLayoutId id="2147484029" r:id="rId1"/>
    <p:sldLayoutId id="2147484030" r:id="rId2"/>
    <p:sldLayoutId id="2147484031" r:id="rId3"/>
    <p:sldLayoutId id="2147484032" r:id="rId4"/>
    <p:sldLayoutId id="2147484033" r:id="rId5"/>
    <p:sldLayoutId id="2147484034" r:id="rId6"/>
    <p:sldLayoutId id="2147484035" r:id="rId7"/>
    <p:sldLayoutId id="2147484036" r:id="rId8"/>
    <p:sldLayoutId id="2147484037" r:id="rId9"/>
    <p:sldLayoutId id="2147484038" r:id="rId10"/>
    <p:sldLayoutId id="2147484039"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646357639"/>
      </p:ext>
    </p:extLst>
  </p:cSld>
  <p:clrMap bg1="lt1" tx1="dk1" bg2="lt2" tx2="dk2" accent1="accent1" accent2="accent2" accent3="accent3" accent4="accent4" accent5="accent5" accent6="accent6" hlink="hlink" folHlink="folHlink"/>
  <p:sldLayoutIdLst>
    <p:sldLayoutId id="2147484041" r:id="rId1"/>
    <p:sldLayoutId id="2147484042" r:id="rId2"/>
    <p:sldLayoutId id="2147484043" r:id="rId3"/>
    <p:sldLayoutId id="2147484044" r:id="rId4"/>
    <p:sldLayoutId id="2147484045" r:id="rId5"/>
    <p:sldLayoutId id="2147484046" r:id="rId6"/>
    <p:sldLayoutId id="2147484047" r:id="rId7"/>
    <p:sldLayoutId id="2147484048" r:id="rId8"/>
    <p:sldLayoutId id="2147484049" r:id="rId9"/>
    <p:sldLayoutId id="2147484050" r:id="rId10"/>
    <p:sldLayoutId id="214748405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594634299"/>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 id="2147484072" r:id="rId5"/>
    <p:sldLayoutId id="2147484073" r:id="rId6"/>
    <p:sldLayoutId id="2147484074" r:id="rId7"/>
    <p:sldLayoutId id="2147484075" r:id="rId8"/>
    <p:sldLayoutId id="2147484076" r:id="rId9"/>
    <p:sldLayoutId id="2147484077" r:id="rId10"/>
    <p:sldLayoutId id="2147484078"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1168798950"/>
      </p:ext>
    </p:extLst>
  </p:cSld>
  <p:clrMap bg1="lt1" tx1="dk1" bg2="lt2" tx2="dk2" accent1="accent1" accent2="accent2" accent3="accent3" accent4="accent4" accent5="accent5" accent6="accent6" hlink="hlink" folHlink="folHlink"/>
  <p:sldLayoutIdLst>
    <p:sldLayoutId id="2147484080" r:id="rId1"/>
    <p:sldLayoutId id="2147484081" r:id="rId2"/>
    <p:sldLayoutId id="2147484082" r:id="rId3"/>
    <p:sldLayoutId id="2147484083" r:id="rId4"/>
    <p:sldLayoutId id="2147484084" r:id="rId5"/>
    <p:sldLayoutId id="2147484085" r:id="rId6"/>
    <p:sldLayoutId id="2147484086" r:id="rId7"/>
    <p:sldLayoutId id="2147484087" r:id="rId8"/>
    <p:sldLayoutId id="2147484088" r:id="rId9"/>
    <p:sldLayoutId id="2147484089" r:id="rId10"/>
    <p:sldLayoutId id="2147484090"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162673567"/>
      </p:ext>
    </p:extLst>
  </p:cSld>
  <p:clrMap bg1="lt1" tx1="dk1" bg2="lt2" tx2="dk2" accent1="accent1" accent2="accent2" accent3="accent3" accent4="accent4" accent5="accent5" accent6="accent6" hlink="hlink" folHlink="folHlink"/>
  <p:sldLayoutIdLst>
    <p:sldLayoutId id="2147484104" r:id="rId1"/>
    <p:sldLayoutId id="2147484105" r:id="rId2"/>
    <p:sldLayoutId id="2147484106" r:id="rId3"/>
    <p:sldLayoutId id="2147484107" r:id="rId4"/>
    <p:sldLayoutId id="2147484108" r:id="rId5"/>
    <p:sldLayoutId id="2147484109" r:id="rId6"/>
    <p:sldLayoutId id="2147484110" r:id="rId7"/>
    <p:sldLayoutId id="2147484111" r:id="rId8"/>
    <p:sldLayoutId id="2147484112" r:id="rId9"/>
    <p:sldLayoutId id="2147484113" r:id="rId10"/>
    <p:sldLayoutId id="2147484114"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110985355"/>
      </p:ext>
    </p:extLst>
  </p:cSld>
  <p:clrMap bg1="lt1" tx1="dk1" bg2="lt2" tx2="dk2" accent1="accent1" accent2="accent2" accent3="accent3" accent4="accent4" accent5="accent5" accent6="accent6" hlink="hlink" folHlink="folHlink"/>
  <p:sldLayoutIdLst>
    <p:sldLayoutId id="2147484116" r:id="rId1"/>
    <p:sldLayoutId id="2147484117" r:id="rId2"/>
    <p:sldLayoutId id="2147484118" r:id="rId3"/>
    <p:sldLayoutId id="2147484119" r:id="rId4"/>
    <p:sldLayoutId id="2147484120" r:id="rId5"/>
    <p:sldLayoutId id="2147484121" r:id="rId6"/>
    <p:sldLayoutId id="2147484122" r:id="rId7"/>
    <p:sldLayoutId id="2147484123" r:id="rId8"/>
    <p:sldLayoutId id="2147484124" r:id="rId9"/>
    <p:sldLayoutId id="2147484125" r:id="rId10"/>
    <p:sldLayoutId id="2147484126"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dirty="0">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dirty="0">
                <a:solidFill>
                  <a:srgbClr val="000000"/>
                </a:solidFill>
                <a:latin typeface="Arial" pitchFamily="34" charset="0"/>
                <a:cs typeface="Arial" pitchFamily="34" charset="0"/>
              </a:rPr>
              <a:t>Page </a:t>
            </a:r>
            <a:r>
              <a:rPr lang="de-DE" sz="1000" dirty="0">
                <a:solidFill>
                  <a:srgbClr val="000000"/>
                </a:solidFill>
                <a:latin typeface="Arial" pitchFamily="34" charset="0"/>
                <a:cs typeface="Arial" pitchFamily="34" charset="0"/>
                <a:sym typeface="Wingdings" pitchFamily="2" charset="2"/>
              </a:rPr>
              <a:t></a:t>
            </a:r>
            <a:r>
              <a:rPr lang="de-DE" sz="1000" dirty="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dirty="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580996516"/>
      </p:ext>
    </p:extLst>
  </p:cSld>
  <p:clrMap bg1="lt1" tx1="dk1" bg2="lt2" tx2="dk2" accent1="accent1" accent2="accent2" accent3="accent3" accent4="accent4" accent5="accent5" accent6="accent6" hlink="hlink" folHlink="folHlink"/>
  <p:sldLayoutIdLst>
    <p:sldLayoutId id="2147484128" r:id="rId1"/>
    <p:sldLayoutId id="2147484129" r:id="rId2"/>
    <p:sldLayoutId id="2147484130" r:id="rId3"/>
    <p:sldLayoutId id="2147484131" r:id="rId4"/>
    <p:sldLayoutId id="2147484132" r:id="rId5"/>
    <p:sldLayoutId id="2147484133" r:id="rId6"/>
    <p:sldLayoutId id="2147484134" r:id="rId7"/>
    <p:sldLayoutId id="2147484135" r:id="rId8"/>
    <p:sldLayoutId id="2147484136" r:id="rId9"/>
    <p:sldLayoutId id="2147484137" r:id="rId10"/>
    <p:sldLayoutId id="2147484138"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8.xml"/><Relationship Id="rId1" Type="http://schemas.openxmlformats.org/officeDocument/2006/relationships/vmlDrawing" Target="../drawings/vmlDrawing1.vml"/><Relationship Id="rId5" Type="http://schemas.openxmlformats.org/officeDocument/2006/relationships/image" Target="../media/image15.emf"/><Relationship Id="rId4" Type="http://schemas.openxmlformats.org/officeDocument/2006/relationships/oleObject" Target="../embeddings/Microsoft_Excel_97-2003__al__ma_Sayfas_1.xls"/></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16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17.emf"/><Relationship Id="rId4" Type="http://schemas.openxmlformats.org/officeDocument/2006/relationships/package" Target="../embeddings/Microsoft_Excel__al__ma_Sayfas_1.xlsx"/></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62.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8.xml"/><Relationship Id="rId1" Type="http://schemas.openxmlformats.org/officeDocument/2006/relationships/slideLayout" Target="../slideLayouts/slideLayout128.xml"/></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9.xml"/><Relationship Id="rId1" Type="http://schemas.openxmlformats.org/officeDocument/2006/relationships/slideLayout" Target="../slideLayouts/slideLayout128.xml"/></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0.xml"/><Relationship Id="rId1" Type="http://schemas.openxmlformats.org/officeDocument/2006/relationships/slideLayout" Target="../slideLayouts/slideLayout128.xml"/></Relationships>
</file>

<file path=ppt/slides/_rels/slide5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1.xml"/><Relationship Id="rId1" Type="http://schemas.openxmlformats.org/officeDocument/2006/relationships/slideLayout" Target="../slideLayouts/slideLayout128.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94.xml"/></Relationships>
</file>

<file path=ppt/slides/_rels/slide5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84.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3.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38.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49.xml"/></Relationships>
</file>

<file path=ppt/slides/_rels/slide7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6.xml"/><Relationship Id="rId1" Type="http://schemas.openxmlformats.org/officeDocument/2006/relationships/slideLayout" Target="../slideLayouts/slideLayout238.xml"/><Relationship Id="rId4" Type="http://schemas.openxmlformats.org/officeDocument/2006/relationships/image" Target="../media/image23.emf"/></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38.xml"/></Relationships>
</file>

<file path=ppt/slides/_rels/slide7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84.xml"/></Relationships>
</file>

<file path=ppt/slides/_rels/slide8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0.xml"/><Relationship Id="rId1" Type="http://schemas.openxmlformats.org/officeDocument/2006/relationships/slideLayout" Target="../slideLayouts/slideLayout106.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jpeg"/></Relationships>
</file>

<file path=ppt/slides/_rels/slide81.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29.jpeg"/><Relationship Id="rId2" Type="http://schemas.openxmlformats.org/officeDocument/2006/relationships/notesSlide" Target="../notesSlides/notesSlide81.xml"/><Relationship Id="rId1" Type="http://schemas.openxmlformats.org/officeDocument/2006/relationships/slideLayout" Target="../slideLayouts/slideLayout95.xml"/><Relationship Id="rId6" Type="http://schemas.openxmlformats.org/officeDocument/2006/relationships/image" Target="../media/image28.png"/><Relationship Id="rId5" Type="http://schemas.openxmlformats.org/officeDocument/2006/relationships/image" Target="../media/image25.jpeg"/><Relationship Id="rId4" Type="http://schemas.openxmlformats.org/officeDocument/2006/relationships/image" Target="../media/image26.jpeg"/></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95.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51.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139.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05.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17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27.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2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139.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139.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39.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139.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39.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139.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39.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139.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139.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139.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139.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139.xml"/></Relationships>
</file>

<file path=ppt/slides/_rels/slide10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9.xml"/><Relationship Id="rId1" Type="http://schemas.openxmlformats.org/officeDocument/2006/relationships/slideLayout" Target="../slideLayouts/slideLayout117.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117.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117.xml"/></Relationships>
</file>

<file path=ppt/slides/_rels/slide1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2.xml"/><Relationship Id="rId1" Type="http://schemas.openxmlformats.org/officeDocument/2006/relationships/slideLayout" Target="../slideLayouts/slideLayout150.xml"/><Relationship Id="rId5" Type="http://schemas.openxmlformats.org/officeDocument/2006/relationships/image" Target="../media/image32.png"/><Relationship Id="rId4" Type="http://schemas.openxmlformats.org/officeDocument/2006/relationships/image" Target="../media/image31.png"/></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117.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117.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117.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17.xml"/></Relationships>
</file>

<file path=ppt/slides/_rels/slide119.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19.xml"/><Relationship Id="rId1" Type="http://schemas.openxmlformats.org/officeDocument/2006/relationships/slideLayout" Target="../slideLayouts/slideLayout117.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183.xml"/></Relationships>
</file>

<file path=ppt/slides/_rels/slide1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21.xml"/><Relationship Id="rId1" Type="http://schemas.openxmlformats.org/officeDocument/2006/relationships/slideLayout" Target="../slideLayouts/slideLayout2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Dikdörtgen"/>
          <p:cNvSpPr/>
          <p:nvPr/>
        </p:nvSpPr>
        <p:spPr>
          <a:xfrm>
            <a:off x="176274" y="403452"/>
            <a:ext cx="8791574" cy="1554272"/>
          </a:xfrm>
          <a:prstGeom prst="rect">
            <a:avLst/>
          </a:prstGeom>
          <a:noFill/>
          <a:ln>
            <a:noFill/>
          </a:ln>
          <a:effectLst>
            <a:glow rad="228600">
              <a:schemeClr val="accent4">
                <a:satMod val="175000"/>
                <a:alpha val="40000"/>
              </a:schemeClr>
            </a:glow>
            <a:outerShdw blurRad="107950" dist="12700" dir="5400000" algn="ctr">
              <a:srgbClr val="7DC4FF"/>
            </a:outerShdw>
            <a:softEdge rad="127000"/>
          </a:effectLst>
          <a:scene3d>
            <a:camera prst="orthographicFront">
              <a:rot lat="0" lon="0" rev="0"/>
            </a:camera>
            <a:lightRig rig="soft" dir="t">
              <a:rot lat="0" lon="0" rev="0"/>
            </a:lightRig>
          </a:scene3d>
          <a:sp3d prstMaterial="dkEdge">
            <a:bevelT w="63500" h="63500"/>
            <a:contourClr>
              <a:schemeClr val="bg2">
                <a:lumMod val="20000"/>
                <a:lumOff val="80000"/>
              </a:schemeClr>
            </a:contourClr>
          </a:sp3d>
        </p:spPr>
        <p:txBody>
          <a:bodyPr wrap="square" anchor="ctr" anchorCtr="1">
            <a:spAutoFit/>
          </a:bodyPr>
          <a:lstStyle/>
          <a:p>
            <a:pPr algn="ctr">
              <a:defRPr/>
            </a:pPr>
            <a:r>
              <a:rPr lang="tr-TR" sz="9500" b="1" dirty="0" smtClean="0">
                <a:ln w="38100">
                  <a:solidFill>
                    <a:schemeClr val="bg2">
                      <a:lumMod val="40000"/>
                      <a:lumOff val="60000"/>
                    </a:schemeClr>
                  </a:solidFill>
                  <a:prstDash val="solid"/>
                  <a:miter lim="800000"/>
                </a:ln>
                <a:noFill/>
                <a:effectLst>
                  <a:outerShdw blurRad="76200" dist="50800" dir="5400000" algn="tl">
                    <a:schemeClr val="tx1"/>
                  </a:outerShdw>
                </a:effectLst>
                <a:latin typeface="Cambria" pitchFamily="18" charset="0"/>
              </a:rPr>
              <a:t>İstanbulUzman</a:t>
            </a:r>
            <a:endParaRPr lang="tr-TR" sz="9500" b="1" dirty="0">
              <a:ln w="38100">
                <a:solidFill>
                  <a:schemeClr val="bg2">
                    <a:lumMod val="40000"/>
                    <a:lumOff val="60000"/>
                  </a:schemeClr>
                </a:solidFill>
                <a:prstDash val="solid"/>
                <a:miter lim="800000"/>
              </a:ln>
              <a:noFill/>
              <a:effectLst>
                <a:outerShdw blurRad="76200" dist="50800" dir="5400000" algn="tl">
                  <a:schemeClr val="tx1"/>
                </a:outerShdw>
              </a:effectLst>
              <a:latin typeface="Cambria" pitchFamily="18" charset="0"/>
            </a:endParaRPr>
          </a:p>
        </p:txBody>
      </p:sp>
      <p:sp>
        <p:nvSpPr>
          <p:cNvPr id="4" name="3 Dikdörtgen"/>
          <p:cNvSpPr/>
          <p:nvPr/>
        </p:nvSpPr>
        <p:spPr>
          <a:xfrm>
            <a:off x="116163" y="3212882"/>
            <a:ext cx="8945949" cy="2800767"/>
          </a:xfrm>
          <a:prstGeom prst="rect">
            <a:avLst/>
          </a:prstGeom>
          <a:noFill/>
          <a:ln>
            <a:noFill/>
          </a:ln>
          <a:effectLst>
            <a:glow rad="228600">
              <a:schemeClr val="accent4">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prstMaterial="matte">
            <a:bevelT w="63500" h="63500"/>
            <a:contourClr>
              <a:schemeClr val="bg1">
                <a:lumMod val="85000"/>
              </a:schemeClr>
            </a:contourClr>
          </a:sp3d>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defRPr/>
            </a:pPr>
            <a:r>
              <a:rPr lang="tr-TR" sz="8800" b="1" dirty="0" smtClean="0">
                <a:ln w="50800"/>
                <a:solidFill>
                  <a:schemeClr val="bg2">
                    <a:lumMod val="40000"/>
                    <a:lumOff val="60000"/>
                  </a:schemeClr>
                </a:solidFill>
                <a:effectLst>
                  <a:glow rad="139700">
                    <a:schemeClr val="accent4">
                      <a:satMod val="175000"/>
                      <a:alpha val="40000"/>
                    </a:schemeClr>
                  </a:glow>
                </a:effectLst>
                <a:latin typeface="Cambria" pitchFamily="18" charset="0"/>
              </a:rPr>
              <a:t>Yetişkin </a:t>
            </a:r>
            <a:r>
              <a:rPr lang="tr-TR" sz="8800" b="1" dirty="0">
                <a:ln w="50800"/>
                <a:solidFill>
                  <a:schemeClr val="bg2">
                    <a:lumMod val="40000"/>
                    <a:lumOff val="60000"/>
                  </a:schemeClr>
                </a:solidFill>
                <a:effectLst>
                  <a:glow rad="139700">
                    <a:schemeClr val="accent4">
                      <a:satMod val="175000"/>
                      <a:alpha val="40000"/>
                    </a:schemeClr>
                  </a:glow>
                </a:effectLst>
                <a:latin typeface="Cambria" pitchFamily="18" charset="0"/>
              </a:rPr>
              <a:t>Eğitimi</a:t>
            </a:r>
          </a:p>
          <a:p>
            <a:pPr algn="ctr">
              <a:defRPr/>
            </a:pPr>
            <a:r>
              <a:rPr lang="tr-TR" sz="8800" b="1" dirty="0" smtClean="0">
                <a:ln w="50800"/>
                <a:solidFill>
                  <a:schemeClr val="bg2">
                    <a:lumMod val="40000"/>
                    <a:lumOff val="60000"/>
                  </a:schemeClr>
                </a:solidFill>
                <a:effectLst>
                  <a:glow rad="139700">
                    <a:schemeClr val="accent4">
                      <a:satMod val="175000"/>
                      <a:alpha val="40000"/>
                    </a:schemeClr>
                  </a:glow>
                </a:effectLst>
                <a:latin typeface="Cambria" pitchFamily="18" charset="0"/>
              </a:rPr>
              <a:t>İletişim </a:t>
            </a:r>
          </a:p>
        </p:txBody>
      </p:sp>
      <p:sp>
        <p:nvSpPr>
          <p:cNvPr id="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up 2"/>
          <p:cNvGrpSpPr/>
          <p:nvPr/>
        </p:nvGrpSpPr>
        <p:grpSpPr>
          <a:xfrm>
            <a:off x="10080" y="940500"/>
            <a:ext cx="9133920" cy="5184075"/>
            <a:chOff x="10080" y="940500"/>
            <a:chExt cx="9133920" cy="5184075"/>
          </a:xfrm>
        </p:grpSpPr>
        <p:sp>
          <p:nvSpPr>
            <p:cNvPr id="12" name="Rechteck 4"/>
            <p:cNvSpPr>
              <a:spLocks noChangeArrowheads="1"/>
            </p:cNvSpPr>
            <p:nvPr/>
          </p:nvSpPr>
          <p:spPr bwMode="auto">
            <a:xfrm>
              <a:off x="10080" y="3202688"/>
              <a:ext cx="9133920"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Amaç &amp; Öğrenme </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Hedefleri</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1026" name="Picture 2" descr="C:\Users\DOKTOR\Desktop\birds_and_sig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1126" y="940500"/>
              <a:ext cx="5860795" cy="2243138"/>
            </a:xfrm>
            <a:prstGeom prst="rect">
              <a:avLst/>
            </a:prstGeom>
            <a:noFill/>
            <a:extLst>
              <a:ext uri="{909E8E84-426E-40DD-AFC4-6F175D3DCCD1}">
                <a14:hiddenFill xmlns:a14="http://schemas.microsoft.com/office/drawing/2010/main">
                  <a:solidFill>
                    <a:srgbClr val="FFFFFF"/>
                  </a:solidFill>
                </a14:hiddenFill>
              </a:ext>
            </a:extLst>
          </p:spPr>
        </p:pic>
        <p:sp>
          <p:nvSpPr>
            <p:cNvPr id="2" name="Metin kutusu 1"/>
            <p:cNvSpPr txBox="1"/>
            <p:nvPr/>
          </p:nvSpPr>
          <p:spPr>
            <a:xfrm>
              <a:off x="3248025" y="1962150"/>
              <a:ext cx="3057525" cy="400110"/>
            </a:xfrm>
            <a:prstGeom prst="rect">
              <a:avLst/>
            </a:prstGeom>
            <a:noFill/>
          </p:spPr>
          <p:txBody>
            <a:bodyPr wrap="square" rtlCol="0">
              <a:spAutoFit/>
            </a:bodyPr>
            <a:lstStyle/>
            <a:p>
              <a:pPr algn="ctr"/>
              <a:r>
                <a:rPr lang="tr-TR" sz="2000" i="1" dirty="0" smtClean="0">
                  <a:solidFill>
                    <a:srgbClr val="FFFFFF">
                      <a:lumMod val="50000"/>
                    </a:srgbClr>
                  </a:solidFill>
                  <a:effectLst>
                    <a:outerShdw blurRad="38100" dist="38100" dir="2700000" algn="tl">
                      <a:srgbClr val="000000">
                        <a:alpha val="43137"/>
                      </a:srgbClr>
                    </a:outerShdw>
                  </a:effectLst>
                  <a:latin typeface="Calibri" pitchFamily="34" charset="0"/>
                  <a:cs typeface="Calibri" pitchFamily="34" charset="0"/>
                </a:rPr>
                <a:t>Amaç Öğrenme Hedefleri</a:t>
              </a:r>
              <a:endParaRPr lang="tr-TR" sz="2000" i="1" dirty="0">
                <a:solidFill>
                  <a:srgbClr val="FFFFFF">
                    <a:lumMod val="50000"/>
                  </a:srgbClr>
                </a:solidFill>
                <a:effectLst>
                  <a:outerShdw blurRad="38100" dist="38100" dir="2700000" algn="tl">
                    <a:srgbClr val="000000">
                      <a:alpha val="43137"/>
                    </a:srgbClr>
                  </a:outerShdw>
                </a:effectLst>
                <a:latin typeface="Calibri" pitchFamily="34" charset="0"/>
                <a:cs typeface="Calibri" pitchFamily="34" charset="0"/>
              </a:endParaRPr>
            </a:p>
          </p:txBody>
        </p:sp>
      </p:grpSp>
    </p:spTree>
    <p:extLst>
      <p:ext uri="{BB962C8B-B14F-4D97-AF65-F5344CB8AC3E}">
        <p14:creationId xmlns:p14="http://schemas.microsoft.com/office/powerpoint/2010/main" val="1506571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1"/>
          <p:cNvSpPr>
            <a:spLocks noGrp="1" noChangeArrowheads="1"/>
          </p:cNvSpPr>
          <p:nvPr>
            <p:ph type="title" idx="4294967295"/>
          </p:nvPr>
        </p:nvSpPr>
        <p:spPr>
          <a:xfrm>
            <a:off x="231797" y="411163"/>
            <a:ext cx="8816669" cy="647700"/>
          </a:xfrm>
        </p:spPr>
        <p:txBody>
          <a:bodyPr anchor="ctr" anchorCtr="0"/>
          <a:lstStyle/>
          <a:p>
            <a:r>
              <a:rPr lang="tr-TR"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YETİŞKİN EĞİTİMİ</a:t>
            </a:r>
            <a:endParaRPr lang="en-GB"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endParaRPr>
          </a:p>
        </p:txBody>
      </p:sp>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grpSp>
        <p:nvGrpSpPr>
          <p:cNvPr id="2" name="Grup 1"/>
          <p:cNvGrpSpPr/>
          <p:nvPr/>
        </p:nvGrpSpPr>
        <p:grpSpPr>
          <a:xfrm>
            <a:off x="112735" y="980705"/>
            <a:ext cx="2878902" cy="5324843"/>
            <a:chOff x="112735" y="1037855"/>
            <a:chExt cx="2878902" cy="5324843"/>
          </a:xfrm>
        </p:grpSpPr>
        <p:sp>
          <p:nvSpPr>
            <p:cNvPr id="20" name="Rectangle 5"/>
            <p:cNvSpPr>
              <a:spLocks noChangeArrowheads="1"/>
            </p:cNvSpPr>
            <p:nvPr/>
          </p:nvSpPr>
          <p:spPr bwMode="gray">
            <a:xfrm>
              <a:off x="112736" y="1926657"/>
              <a:ext cx="2878901" cy="4436041"/>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342900" indent="-342900" algn="ctr">
                <a:lnSpc>
                  <a:spcPct val="90000"/>
                </a:lnSpc>
                <a:spcAft>
                  <a:spcPct val="20000"/>
                </a:spcAft>
                <a:buClr>
                  <a:srgbClr val="292929"/>
                </a:buClr>
                <a:buFont typeface="+mj-lt"/>
                <a:buAutoNum type="arabicPeriod"/>
              </a:pPr>
              <a:endParaRPr lang="tr-TR" sz="2000" b="1" i="1" noProof="1" smtClean="0">
                <a:solidFill>
                  <a:srgbClr val="000000"/>
                </a:solidFill>
                <a:latin typeface="Calibri" pitchFamily="34" charset="0"/>
                <a:cs typeface="Calibri" pitchFamily="34" charset="0"/>
              </a:endParaRPr>
            </a:p>
            <a:p>
              <a:pPr marL="36000" algn="ctr">
                <a:lnSpc>
                  <a:spcPct val="90000"/>
                </a:lnSpc>
                <a:spcAft>
                  <a:spcPct val="20000"/>
                </a:spcAft>
                <a:buClr>
                  <a:srgbClr val="292929"/>
                </a:buClr>
              </a:pPr>
              <a:r>
                <a:rPr lang="tr-TR" sz="2000" b="1" i="1" noProof="1" smtClean="0">
                  <a:solidFill>
                    <a:srgbClr val="000000"/>
                  </a:solidFill>
                  <a:latin typeface="Calibri" pitchFamily="34" charset="0"/>
                  <a:cs typeface="Calibri" pitchFamily="34" charset="0"/>
                </a:rPr>
                <a:t>Katılımcıların;</a:t>
              </a:r>
            </a:p>
            <a:p>
              <a:pPr marL="36000" algn="ctr">
                <a:lnSpc>
                  <a:spcPct val="90000"/>
                </a:lnSpc>
                <a:spcAft>
                  <a:spcPct val="20000"/>
                </a:spcAft>
                <a:buClr>
                  <a:srgbClr val="292929"/>
                </a:buClr>
              </a:pPr>
              <a:r>
                <a:rPr lang="tr-TR" sz="2000" b="1" i="1" noProof="1" smtClean="0">
                  <a:solidFill>
                    <a:srgbClr val="000000"/>
                  </a:solidFill>
                  <a:latin typeface="Calibri" pitchFamily="34" charset="0"/>
                  <a:cs typeface="Calibri" pitchFamily="34" charset="0"/>
                </a:rPr>
                <a:t>«</a:t>
              </a:r>
              <a:r>
                <a:rPr lang="tr-TR" sz="2000" b="1" i="1" noProof="1">
                  <a:solidFill>
                    <a:srgbClr val="000000"/>
                  </a:solidFill>
                  <a:latin typeface="Calibri" pitchFamily="34" charset="0"/>
                  <a:cs typeface="Calibri" pitchFamily="34" charset="0"/>
                </a:rPr>
                <a:t>Yetişkin eğitimi, işyerlerinde sağlık ve güvenlik eğitimleri ve işyerinde gerekli olan iletişim becerileri hakkında </a:t>
              </a:r>
              <a:r>
                <a:rPr lang="tr-TR" sz="2000" b="1" i="1" noProof="1" smtClean="0">
                  <a:solidFill>
                    <a:srgbClr val="000000"/>
                  </a:solidFill>
                  <a:latin typeface="Calibri" pitchFamily="34" charset="0"/>
                  <a:cs typeface="Calibri" pitchFamily="34" charset="0"/>
                </a:rPr>
                <a:t>bilgi edinmelerine </a:t>
              </a:r>
              <a:r>
                <a:rPr lang="tr-TR" sz="2000" b="1" i="1" noProof="1">
                  <a:solidFill>
                    <a:srgbClr val="000000"/>
                  </a:solidFill>
                  <a:latin typeface="Calibri" pitchFamily="34" charset="0"/>
                  <a:cs typeface="Calibri" pitchFamily="34" charset="0"/>
                </a:rPr>
                <a:t>yardımcı olmaktır</a:t>
              </a:r>
              <a:r>
                <a:rPr lang="tr-TR" sz="2000" b="1" i="1" noProof="1" smtClean="0">
                  <a:solidFill>
                    <a:srgbClr val="000000"/>
                  </a:solidFill>
                  <a:latin typeface="Calibri" pitchFamily="34" charset="0"/>
                  <a:cs typeface="Calibri" pitchFamily="34" charset="0"/>
                </a:rPr>
                <a:t>.»</a:t>
              </a:r>
              <a:endParaRPr lang="tr-TR" sz="2000" b="1" i="1" noProof="1">
                <a:solidFill>
                  <a:srgbClr val="000000"/>
                </a:solidFill>
                <a:latin typeface="Calibri" pitchFamily="34" charset="0"/>
                <a:cs typeface="Calibri" pitchFamily="34" charset="0"/>
              </a:endParaRPr>
            </a:p>
            <a:p>
              <a:pPr marL="36000" algn="ctr">
                <a:lnSpc>
                  <a:spcPct val="90000"/>
                </a:lnSpc>
                <a:spcAft>
                  <a:spcPct val="20000"/>
                </a:spcAft>
                <a:buClr>
                  <a:srgbClr val="292929"/>
                </a:buClr>
              </a:pPr>
              <a:endParaRPr lang="tr-TR" sz="2000" b="1" i="1" noProof="1">
                <a:solidFill>
                  <a:srgbClr val="000000"/>
                </a:solidFill>
                <a:latin typeface="Calibri" pitchFamily="34" charset="0"/>
                <a:cs typeface="Calibri" pitchFamily="34" charset="0"/>
              </a:endParaRPr>
            </a:p>
          </p:txBody>
        </p:sp>
        <p:sp>
          <p:nvSpPr>
            <p:cNvPr id="14" name="Rectangle 11"/>
            <p:cNvSpPr>
              <a:spLocks noChangeArrowheads="1"/>
            </p:cNvSpPr>
            <p:nvPr/>
          </p:nvSpPr>
          <p:spPr bwMode="gray">
            <a:xfrm>
              <a:off x="112735" y="1037855"/>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Konunun </a:t>
              </a:r>
            </a:p>
            <a:p>
              <a:pPr algn="ctr" defTabSz="801688" eaLnBrk="0" hangingPunct="0">
                <a:defRPr/>
              </a:pPr>
              <a:r>
                <a:rPr lang="tr-TR" sz="2400" b="1" dirty="0">
                  <a:solidFill>
                    <a:srgbClr val="FFFFFF"/>
                  </a:solidFill>
                  <a:latin typeface="Calibri" pitchFamily="34" charset="0"/>
                  <a:cs typeface="Calibri" pitchFamily="34" charset="0"/>
                </a:rPr>
                <a:t>Genel Amacı</a:t>
              </a:r>
            </a:p>
          </p:txBody>
        </p:sp>
      </p:grpSp>
      <p:grpSp>
        <p:nvGrpSpPr>
          <p:cNvPr id="3" name="Grup 2"/>
          <p:cNvGrpSpPr/>
          <p:nvPr/>
        </p:nvGrpSpPr>
        <p:grpSpPr>
          <a:xfrm>
            <a:off x="3130901" y="980704"/>
            <a:ext cx="2878901" cy="5324845"/>
            <a:chOff x="3130901" y="1037854"/>
            <a:chExt cx="2878901" cy="5324845"/>
          </a:xfrm>
        </p:grpSpPr>
        <p:sp>
          <p:nvSpPr>
            <p:cNvPr id="26" name="Rectangle 5"/>
            <p:cNvSpPr>
              <a:spLocks noChangeArrowheads="1"/>
            </p:cNvSpPr>
            <p:nvPr/>
          </p:nvSpPr>
          <p:spPr bwMode="gray">
            <a:xfrm>
              <a:off x="3130901" y="1926657"/>
              <a:ext cx="2878901" cy="4436042"/>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216000" indent="-180000">
                <a:lnSpc>
                  <a:spcPct val="90000"/>
                </a:lnSpc>
                <a:spcBef>
                  <a:spcPts val="600"/>
                </a:spcBef>
                <a:spcAft>
                  <a:spcPct val="20000"/>
                </a:spcAft>
                <a:buClr>
                  <a:srgbClr val="292929"/>
                </a:buClr>
                <a:buFont typeface="Wingdings" pitchFamily="2" charset="2"/>
                <a:buChar char="ü"/>
              </a:pPr>
              <a:r>
                <a:rPr lang="tr-TR" sz="1600" i="1" noProof="1">
                  <a:solidFill>
                    <a:srgbClr val="000000"/>
                  </a:solidFill>
                  <a:latin typeface="Calibri" pitchFamily="34" charset="0"/>
                  <a:cs typeface="Calibri" pitchFamily="34" charset="0"/>
                </a:rPr>
                <a:t>Bu dersin sonunda katılımcılar yetişkin eğitiminin özellikleri ve tekniklerini </a:t>
              </a:r>
              <a:r>
                <a:rPr lang="tr-TR" sz="1600" i="1" noProof="1" smtClean="0">
                  <a:solidFill>
                    <a:srgbClr val="000000"/>
                  </a:solidFill>
                  <a:latin typeface="Calibri" pitchFamily="34" charset="0"/>
                  <a:cs typeface="Calibri" pitchFamily="34" charset="0"/>
                </a:rPr>
                <a:t>tanımlar</a:t>
              </a:r>
              <a:endParaRPr lang="tr-TR" sz="1600" i="1" noProof="1">
                <a:solidFill>
                  <a:srgbClr val="000000"/>
                </a:solidFill>
                <a:latin typeface="Calibri" pitchFamily="34" charset="0"/>
                <a:cs typeface="Calibri" pitchFamily="34" charset="0"/>
              </a:endParaRPr>
            </a:p>
            <a:p>
              <a:pPr marL="216000" indent="-180000">
                <a:lnSpc>
                  <a:spcPct val="90000"/>
                </a:lnSpc>
                <a:spcBef>
                  <a:spcPts val="600"/>
                </a:spcBef>
                <a:spcAft>
                  <a:spcPct val="20000"/>
                </a:spcAft>
                <a:buClr>
                  <a:srgbClr val="292929"/>
                </a:buClr>
                <a:buFont typeface="Wingdings" pitchFamily="2" charset="2"/>
                <a:buChar char="ü"/>
              </a:pPr>
              <a:r>
                <a:rPr lang="tr-TR" sz="1600" i="1" noProof="1">
                  <a:solidFill>
                    <a:srgbClr val="000000"/>
                  </a:solidFill>
                  <a:latin typeface="Calibri" pitchFamily="34" charset="0"/>
                  <a:cs typeface="Calibri" pitchFamily="34" charset="0"/>
                </a:rPr>
                <a:t>İşyerinde verilecek eğitimlerin kimler tarafından, nasıl ve hangi sıklıkla verileceğini </a:t>
              </a:r>
              <a:r>
                <a:rPr lang="tr-TR" sz="1600" i="1" noProof="1" smtClean="0">
                  <a:solidFill>
                    <a:srgbClr val="000000"/>
                  </a:solidFill>
                  <a:latin typeface="Calibri" pitchFamily="34" charset="0"/>
                  <a:cs typeface="Calibri" pitchFamily="34" charset="0"/>
                </a:rPr>
                <a:t>belirler</a:t>
              </a:r>
              <a:endParaRPr lang="tr-TR" sz="1600" i="1" noProof="1">
                <a:solidFill>
                  <a:srgbClr val="000000"/>
                </a:solidFill>
                <a:latin typeface="Calibri" pitchFamily="34" charset="0"/>
                <a:cs typeface="Calibri" pitchFamily="34" charset="0"/>
              </a:endParaRPr>
            </a:p>
            <a:p>
              <a:pPr marL="216000" indent="-180000">
                <a:lnSpc>
                  <a:spcPct val="90000"/>
                </a:lnSpc>
                <a:spcBef>
                  <a:spcPts val="600"/>
                </a:spcBef>
                <a:spcAft>
                  <a:spcPct val="20000"/>
                </a:spcAft>
                <a:buClr>
                  <a:srgbClr val="292929"/>
                </a:buClr>
                <a:buFont typeface="Wingdings" pitchFamily="2" charset="2"/>
                <a:buChar char="ü"/>
              </a:pPr>
              <a:r>
                <a:rPr lang="tr-TR" sz="1600" i="1" noProof="1">
                  <a:solidFill>
                    <a:srgbClr val="000000"/>
                  </a:solidFill>
                  <a:latin typeface="Calibri" pitchFamily="34" charset="0"/>
                  <a:cs typeface="Calibri" pitchFamily="34" charset="0"/>
                </a:rPr>
                <a:t>İşyerinde etkili bir iletişim süreci için gerekenleri </a:t>
              </a:r>
              <a:r>
                <a:rPr lang="tr-TR" sz="1600" i="1" noProof="1" smtClean="0">
                  <a:solidFill>
                    <a:srgbClr val="000000"/>
                  </a:solidFill>
                  <a:latin typeface="Calibri" pitchFamily="34" charset="0"/>
                  <a:cs typeface="Calibri" pitchFamily="34" charset="0"/>
                </a:rPr>
                <a:t>belirtir</a:t>
              </a:r>
              <a:endParaRPr lang="tr-TR" sz="1600" i="1" noProof="1">
                <a:solidFill>
                  <a:srgbClr val="000000"/>
                </a:solidFill>
                <a:latin typeface="Calibri" pitchFamily="34" charset="0"/>
                <a:cs typeface="Calibri" pitchFamily="34" charset="0"/>
              </a:endParaRPr>
            </a:p>
          </p:txBody>
        </p:sp>
        <p:sp>
          <p:nvSpPr>
            <p:cNvPr id="23" name="Rectangle 11"/>
            <p:cNvSpPr>
              <a:spLocks noChangeArrowheads="1"/>
            </p:cNvSpPr>
            <p:nvPr/>
          </p:nvSpPr>
          <p:spPr bwMode="gray">
            <a:xfrm>
              <a:off x="3130901" y="1037854"/>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Öğrenme </a:t>
              </a:r>
            </a:p>
            <a:p>
              <a:pPr algn="ctr" defTabSz="801688" eaLnBrk="0" hangingPunct="0">
                <a:defRPr/>
              </a:pPr>
              <a:r>
                <a:rPr lang="tr-TR" sz="2400" b="1" dirty="0">
                  <a:solidFill>
                    <a:srgbClr val="FFFFFF"/>
                  </a:solidFill>
                  <a:latin typeface="Calibri" pitchFamily="34" charset="0"/>
                  <a:cs typeface="Calibri" pitchFamily="34" charset="0"/>
                </a:rPr>
                <a:t>Hedefleri</a:t>
              </a:r>
            </a:p>
          </p:txBody>
        </p:sp>
      </p:grpSp>
      <p:grpSp>
        <p:nvGrpSpPr>
          <p:cNvPr id="4" name="Grup 3"/>
          <p:cNvGrpSpPr/>
          <p:nvPr/>
        </p:nvGrpSpPr>
        <p:grpSpPr>
          <a:xfrm>
            <a:off x="6140441" y="980703"/>
            <a:ext cx="2878901" cy="5324846"/>
            <a:chOff x="6140441" y="1037853"/>
            <a:chExt cx="2878901" cy="5324846"/>
          </a:xfrm>
        </p:grpSpPr>
        <p:sp>
          <p:nvSpPr>
            <p:cNvPr id="29" name="Rectangle 5"/>
            <p:cNvSpPr>
              <a:spLocks noChangeArrowheads="1"/>
            </p:cNvSpPr>
            <p:nvPr/>
          </p:nvSpPr>
          <p:spPr bwMode="gray">
            <a:xfrm>
              <a:off x="6140441" y="1926658"/>
              <a:ext cx="2878901" cy="4436041"/>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216000" indent="-180000">
                <a:lnSpc>
                  <a:spcPct val="90000"/>
                </a:lnSpc>
                <a:spcBef>
                  <a:spcPts val="600"/>
                </a:spcBef>
                <a:spcAft>
                  <a:spcPct val="20000"/>
                </a:spcAft>
                <a:buClr>
                  <a:srgbClr val="292929"/>
                </a:buClr>
                <a:buFont typeface="Wingdings" pitchFamily="2" charset="2"/>
                <a:buChar char="ü"/>
              </a:pPr>
              <a:r>
                <a:rPr lang="tr-TR" sz="1600" i="1" noProof="1">
                  <a:solidFill>
                    <a:srgbClr val="000000"/>
                  </a:solidFill>
                  <a:latin typeface="Calibri" pitchFamily="34" charset="0"/>
                  <a:cs typeface="Calibri" pitchFamily="34" charset="0"/>
                </a:rPr>
                <a:t>Eğitim kurumlarının ve eğiticilerin </a:t>
              </a:r>
              <a:r>
                <a:rPr lang="tr-TR" sz="1600" i="1" noProof="1" smtClean="0">
                  <a:solidFill>
                    <a:srgbClr val="000000"/>
                  </a:solidFill>
                  <a:latin typeface="Calibri" pitchFamily="34" charset="0"/>
                  <a:cs typeface="Calibri" pitchFamily="34" charset="0"/>
                </a:rPr>
                <a:t>nitelikleri</a:t>
              </a:r>
              <a:endParaRPr lang="tr-TR" sz="1600" i="1" noProof="1">
                <a:solidFill>
                  <a:srgbClr val="000000"/>
                </a:solidFill>
                <a:latin typeface="Calibri" pitchFamily="34" charset="0"/>
                <a:cs typeface="Calibri" pitchFamily="34" charset="0"/>
              </a:endParaRPr>
            </a:p>
            <a:p>
              <a:pPr marL="216000" indent="-180000">
                <a:lnSpc>
                  <a:spcPct val="90000"/>
                </a:lnSpc>
                <a:spcBef>
                  <a:spcPts val="600"/>
                </a:spcBef>
                <a:spcAft>
                  <a:spcPct val="20000"/>
                </a:spcAft>
                <a:buClr>
                  <a:srgbClr val="292929"/>
                </a:buClr>
                <a:buFont typeface="Wingdings" pitchFamily="2" charset="2"/>
                <a:buChar char="ü"/>
              </a:pPr>
              <a:r>
                <a:rPr lang="tr-TR" sz="1600" i="1" noProof="1">
                  <a:solidFill>
                    <a:srgbClr val="000000"/>
                  </a:solidFill>
                  <a:latin typeface="Calibri" pitchFamily="34" charset="0"/>
                  <a:cs typeface="Calibri" pitchFamily="34" charset="0"/>
                </a:rPr>
                <a:t>Eğitimin niteliği ve </a:t>
              </a:r>
              <a:r>
                <a:rPr lang="tr-TR" sz="1600" i="1" noProof="1" smtClean="0">
                  <a:solidFill>
                    <a:srgbClr val="000000"/>
                  </a:solidFill>
                  <a:latin typeface="Calibri" pitchFamily="34" charset="0"/>
                  <a:cs typeface="Calibri" pitchFamily="34" charset="0"/>
                </a:rPr>
                <a:t>periyodu</a:t>
              </a:r>
              <a:endParaRPr lang="tr-TR" sz="1600" i="1" noProof="1">
                <a:solidFill>
                  <a:srgbClr val="000000"/>
                </a:solidFill>
                <a:latin typeface="Calibri" pitchFamily="34" charset="0"/>
                <a:cs typeface="Calibri" pitchFamily="34" charset="0"/>
              </a:endParaRPr>
            </a:p>
            <a:p>
              <a:pPr marL="216000" indent="-180000">
                <a:lnSpc>
                  <a:spcPct val="90000"/>
                </a:lnSpc>
                <a:spcBef>
                  <a:spcPts val="600"/>
                </a:spcBef>
                <a:spcAft>
                  <a:spcPct val="20000"/>
                </a:spcAft>
                <a:buClr>
                  <a:srgbClr val="292929"/>
                </a:buClr>
                <a:buFont typeface="Wingdings" pitchFamily="2" charset="2"/>
                <a:buChar char="ü"/>
              </a:pPr>
              <a:r>
                <a:rPr lang="tr-TR" sz="1600" i="1" noProof="1">
                  <a:solidFill>
                    <a:srgbClr val="000000"/>
                  </a:solidFill>
                  <a:latin typeface="Calibri" pitchFamily="34" charset="0"/>
                  <a:cs typeface="Calibri" pitchFamily="34" charset="0"/>
                </a:rPr>
                <a:t>Yetişkin eğitiminin özellikleri ve </a:t>
              </a:r>
              <a:r>
                <a:rPr lang="tr-TR" sz="1600" i="1" noProof="1" smtClean="0">
                  <a:solidFill>
                    <a:srgbClr val="000000"/>
                  </a:solidFill>
                  <a:latin typeface="Calibri" pitchFamily="34" charset="0"/>
                  <a:cs typeface="Calibri" pitchFamily="34" charset="0"/>
                </a:rPr>
                <a:t>teknikleri</a:t>
              </a:r>
              <a:endParaRPr lang="tr-TR" sz="1600" i="1" noProof="1">
                <a:solidFill>
                  <a:srgbClr val="000000"/>
                </a:solidFill>
                <a:latin typeface="Calibri" pitchFamily="34" charset="0"/>
                <a:cs typeface="Calibri" pitchFamily="34" charset="0"/>
              </a:endParaRPr>
            </a:p>
            <a:p>
              <a:pPr marL="216000" indent="-180000">
                <a:lnSpc>
                  <a:spcPct val="90000"/>
                </a:lnSpc>
                <a:spcBef>
                  <a:spcPts val="600"/>
                </a:spcBef>
                <a:spcAft>
                  <a:spcPct val="20000"/>
                </a:spcAft>
                <a:buClr>
                  <a:srgbClr val="292929"/>
                </a:buClr>
                <a:buFont typeface="Wingdings" pitchFamily="2" charset="2"/>
                <a:buChar char="ü"/>
              </a:pPr>
              <a:r>
                <a:rPr lang="tr-TR" sz="1600" i="1" noProof="1">
                  <a:solidFill>
                    <a:srgbClr val="000000"/>
                  </a:solidFill>
                  <a:latin typeface="Calibri" pitchFamily="34" charset="0"/>
                  <a:cs typeface="Calibri" pitchFamily="34" charset="0"/>
                </a:rPr>
                <a:t>Çalışanların iş sağlığı ve güvenliği ve mesleki </a:t>
              </a:r>
              <a:r>
                <a:rPr lang="tr-TR" sz="1600" i="1" noProof="1" smtClean="0">
                  <a:solidFill>
                    <a:srgbClr val="000000"/>
                  </a:solidFill>
                  <a:latin typeface="Calibri" pitchFamily="34" charset="0"/>
                  <a:cs typeface="Calibri" pitchFamily="34" charset="0"/>
                </a:rPr>
                <a:t>eğitimi</a:t>
              </a:r>
              <a:endParaRPr lang="tr-TR" sz="1600" i="1" noProof="1">
                <a:solidFill>
                  <a:srgbClr val="000000"/>
                </a:solidFill>
                <a:latin typeface="Calibri" pitchFamily="34" charset="0"/>
                <a:cs typeface="Calibri" pitchFamily="34" charset="0"/>
              </a:endParaRPr>
            </a:p>
            <a:p>
              <a:pPr marL="216000" indent="-180000">
                <a:lnSpc>
                  <a:spcPct val="90000"/>
                </a:lnSpc>
                <a:spcBef>
                  <a:spcPts val="600"/>
                </a:spcBef>
                <a:spcAft>
                  <a:spcPct val="20000"/>
                </a:spcAft>
                <a:buClr>
                  <a:srgbClr val="292929"/>
                </a:buClr>
                <a:buFont typeface="Wingdings" pitchFamily="2" charset="2"/>
                <a:buChar char="ü"/>
              </a:pPr>
              <a:r>
                <a:rPr lang="tr-TR" sz="1600" i="1" noProof="1">
                  <a:solidFill>
                    <a:srgbClr val="000000"/>
                  </a:solidFill>
                  <a:latin typeface="Calibri" pitchFamily="34" charset="0"/>
                  <a:cs typeface="Calibri" pitchFamily="34" charset="0"/>
                </a:rPr>
                <a:t>İşyerinde etkili bir iletişim süreci ile ilgili temel </a:t>
              </a:r>
              <a:r>
                <a:rPr lang="tr-TR" sz="1600" i="1" noProof="1" smtClean="0">
                  <a:solidFill>
                    <a:srgbClr val="000000"/>
                  </a:solidFill>
                  <a:latin typeface="Calibri" pitchFamily="34" charset="0"/>
                  <a:cs typeface="Calibri" pitchFamily="34" charset="0"/>
                </a:rPr>
                <a:t>kavramlar</a:t>
              </a:r>
              <a:endParaRPr lang="tr-TR" sz="1600" i="1" noProof="1">
                <a:solidFill>
                  <a:srgbClr val="000000"/>
                </a:solidFill>
                <a:latin typeface="Calibri" pitchFamily="34" charset="0"/>
                <a:cs typeface="Calibri" pitchFamily="34" charset="0"/>
              </a:endParaRPr>
            </a:p>
            <a:p>
              <a:pPr marL="216000" indent="-180000">
                <a:lnSpc>
                  <a:spcPct val="90000"/>
                </a:lnSpc>
                <a:spcBef>
                  <a:spcPts val="600"/>
                </a:spcBef>
                <a:spcAft>
                  <a:spcPct val="20000"/>
                </a:spcAft>
                <a:buClr>
                  <a:srgbClr val="292929"/>
                </a:buClr>
                <a:buFont typeface="Wingdings" pitchFamily="2" charset="2"/>
                <a:buChar char="ü"/>
              </a:pPr>
              <a:r>
                <a:rPr lang="tr-TR" sz="1600" i="1" noProof="1">
                  <a:solidFill>
                    <a:srgbClr val="000000"/>
                  </a:solidFill>
                  <a:latin typeface="Calibri" pitchFamily="34" charset="0"/>
                  <a:cs typeface="Calibri" pitchFamily="34" charset="0"/>
                </a:rPr>
                <a:t>İşçi ve işveren ilişkilerinde </a:t>
              </a:r>
              <a:r>
                <a:rPr lang="tr-TR" sz="1600" i="1" noProof="1" smtClean="0">
                  <a:solidFill>
                    <a:srgbClr val="000000"/>
                  </a:solidFill>
                  <a:latin typeface="Calibri" pitchFamily="34" charset="0"/>
                  <a:cs typeface="Calibri" pitchFamily="34" charset="0"/>
                </a:rPr>
                <a:t>iletişim</a:t>
              </a:r>
              <a:endParaRPr lang="tr-TR" sz="1600" i="1" noProof="1">
                <a:solidFill>
                  <a:srgbClr val="000000"/>
                </a:solidFill>
                <a:latin typeface="Calibri" pitchFamily="34" charset="0"/>
                <a:cs typeface="Calibri" pitchFamily="34" charset="0"/>
              </a:endParaRPr>
            </a:p>
            <a:p>
              <a:pPr marL="216000" indent="-180000">
                <a:lnSpc>
                  <a:spcPct val="90000"/>
                </a:lnSpc>
                <a:spcBef>
                  <a:spcPts val="600"/>
                </a:spcBef>
                <a:spcAft>
                  <a:spcPct val="20000"/>
                </a:spcAft>
                <a:buClr>
                  <a:srgbClr val="292929"/>
                </a:buClr>
                <a:buFont typeface="Wingdings" pitchFamily="2" charset="2"/>
                <a:buChar char="ü"/>
              </a:pPr>
              <a:r>
                <a:rPr lang="tr-TR" sz="1600" i="1" noProof="1" smtClean="0">
                  <a:solidFill>
                    <a:srgbClr val="000000"/>
                  </a:solidFill>
                  <a:latin typeface="Calibri" pitchFamily="34" charset="0"/>
                  <a:cs typeface="Calibri" pitchFamily="34" charset="0"/>
                </a:rPr>
                <a:t>İlgili </a:t>
              </a:r>
              <a:r>
                <a:rPr lang="tr-TR" sz="1600" i="1" noProof="1">
                  <a:solidFill>
                    <a:srgbClr val="000000"/>
                  </a:solidFill>
                  <a:latin typeface="Calibri" pitchFamily="34" charset="0"/>
                  <a:cs typeface="Calibri" pitchFamily="34" charset="0"/>
                </a:rPr>
                <a:t>mevzuat </a:t>
              </a:r>
            </a:p>
          </p:txBody>
        </p:sp>
        <p:sp>
          <p:nvSpPr>
            <p:cNvPr id="30" name="Rectangle 11"/>
            <p:cNvSpPr>
              <a:spLocks noChangeArrowheads="1"/>
            </p:cNvSpPr>
            <p:nvPr/>
          </p:nvSpPr>
          <p:spPr bwMode="gray">
            <a:xfrm>
              <a:off x="6140441" y="1037853"/>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Konunun </a:t>
              </a:r>
            </a:p>
            <a:p>
              <a:pPr algn="ctr" defTabSz="801688" eaLnBrk="0" hangingPunct="0">
                <a:defRPr/>
              </a:pPr>
              <a:r>
                <a:rPr lang="tr-TR" sz="2400" b="1" dirty="0">
                  <a:solidFill>
                    <a:srgbClr val="FFFFFF"/>
                  </a:solidFill>
                  <a:latin typeface="Calibri" pitchFamily="34" charset="0"/>
                  <a:cs typeface="Calibri" pitchFamily="34" charset="0"/>
                </a:rPr>
                <a:t>Alt Başlıkları</a:t>
              </a:r>
            </a:p>
          </p:txBody>
        </p:sp>
      </p:grpSp>
      <p:sp>
        <p:nvSpPr>
          <p:cNvPr id="3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2845892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2" name="Rechteck 4"/>
          <p:cNvSpPr>
            <a:spLocks noChangeArrowheads="1"/>
          </p:cNvSpPr>
          <p:nvPr/>
        </p:nvSpPr>
        <p:spPr bwMode="auto">
          <a:xfrm>
            <a:off x="10080" y="3155064"/>
            <a:ext cx="9133920" cy="1359786"/>
          </a:xfrm>
          <a:prstGeom prst="rect">
            <a:avLst/>
          </a:prstGeom>
          <a:noFill/>
          <a:ln w="9525" algn="ctr">
            <a:noFill/>
            <a:round/>
            <a:headEnd/>
            <a:tailEnd/>
          </a:ln>
        </p:spPr>
        <p:txBody>
          <a:bodyPr wrap="none" lIns="0" tIns="0" rIns="0" bIns="0"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Çıkmış Sorular</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4098" name="Picture 2" descr="D:\DOKTOR\1-ISTANBULUZMAN\1-EĞİTİM KURUMU\1. İstanbuluzman\2-RESİMLER\z.Diğer\Gnome-Help-Faq-6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4824" y="2771774"/>
            <a:ext cx="676275" cy="676275"/>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oup 82"/>
          <p:cNvGrpSpPr>
            <a:grpSpLocks/>
          </p:cNvGrpSpPr>
          <p:nvPr/>
        </p:nvGrpSpPr>
        <p:grpSpPr bwMode="auto">
          <a:xfrm>
            <a:off x="3338790" y="704850"/>
            <a:ext cx="2476500" cy="2586594"/>
            <a:chOff x="1671" y="1171"/>
            <a:chExt cx="2321" cy="2628"/>
          </a:xfrm>
        </p:grpSpPr>
        <p:pic>
          <p:nvPicPr>
            <p:cNvPr id="11" name="Picture 27"/>
            <p:cNvPicPr>
              <a:picLocks noChangeAspect="1" noChangeArrowheads="1"/>
            </p:cNvPicPr>
            <p:nvPr/>
          </p:nvPicPr>
          <p:blipFill>
            <a:blip r:embed="rId4" cstate="print"/>
            <a:srcRect/>
            <a:stretch>
              <a:fillRect/>
            </a:stretch>
          </p:blipFill>
          <p:spPr bwMode="auto">
            <a:xfrm>
              <a:off x="1671" y="3199"/>
              <a:ext cx="2321" cy="600"/>
            </a:xfrm>
            <a:prstGeom prst="rect">
              <a:avLst/>
            </a:prstGeom>
            <a:noFill/>
            <a:ln w="9525">
              <a:noFill/>
              <a:miter lim="800000"/>
              <a:headEnd/>
              <a:tailEnd/>
            </a:ln>
          </p:spPr>
        </p:pic>
        <p:sp>
          <p:nvSpPr>
            <p:cNvPr id="13" name="Freeform 15"/>
            <p:cNvSpPr>
              <a:spLocks noChangeAspect="1"/>
            </p:cNvSpPr>
            <p:nvPr/>
          </p:nvSpPr>
          <p:spPr bwMode="auto">
            <a:xfrm>
              <a:off x="1700" y="1171"/>
              <a:ext cx="2292" cy="1980"/>
            </a:xfrm>
            <a:custGeom>
              <a:avLst/>
              <a:gdLst>
                <a:gd name="T0" fmla="*/ 7385 w 365"/>
                <a:gd name="T1" fmla="*/ 89031 h 316"/>
                <a:gd name="T2" fmla="*/ 2531 w 365"/>
                <a:gd name="T3" fmla="*/ 80879 h 316"/>
                <a:gd name="T4" fmla="*/ 46738 w 365"/>
                <a:gd name="T5" fmla="*/ 4499 h 316"/>
                <a:gd name="T6" fmla="*/ 56697 w 365"/>
                <a:gd name="T7" fmla="*/ 4499 h 316"/>
                <a:gd name="T8" fmla="*/ 100905 w 365"/>
                <a:gd name="T9" fmla="*/ 80879 h 316"/>
                <a:gd name="T10" fmla="*/ 96050 w 365"/>
                <a:gd name="T11" fmla="*/ 89031 h 316"/>
                <a:gd name="T12" fmla="*/ 7385 w 365"/>
                <a:gd name="T13" fmla="*/ 89031 h 316"/>
                <a:gd name="T14" fmla="*/ 0 60000 65536"/>
                <a:gd name="T15" fmla="*/ 0 60000 65536"/>
                <a:gd name="T16" fmla="*/ 0 60000 65536"/>
                <a:gd name="T17" fmla="*/ 0 60000 65536"/>
                <a:gd name="T18" fmla="*/ 0 60000 65536"/>
                <a:gd name="T19" fmla="*/ 0 60000 65536"/>
                <a:gd name="T20" fmla="*/ 0 60000 65536"/>
                <a:gd name="T21" fmla="*/ 0 w 365"/>
                <a:gd name="T22" fmla="*/ 0 h 316"/>
                <a:gd name="T23" fmla="*/ 365 w 365"/>
                <a:gd name="T24" fmla="*/ 316 h 3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5" h="316">
                  <a:moveTo>
                    <a:pt x="26" y="316"/>
                  </a:moveTo>
                  <a:cubicBezTo>
                    <a:pt x="7" y="316"/>
                    <a:pt x="0" y="303"/>
                    <a:pt x="9" y="287"/>
                  </a:cubicBezTo>
                  <a:cubicBezTo>
                    <a:pt x="165" y="16"/>
                    <a:pt x="165" y="16"/>
                    <a:pt x="165" y="16"/>
                  </a:cubicBezTo>
                  <a:cubicBezTo>
                    <a:pt x="175" y="0"/>
                    <a:pt x="190" y="0"/>
                    <a:pt x="200" y="16"/>
                  </a:cubicBezTo>
                  <a:cubicBezTo>
                    <a:pt x="356" y="287"/>
                    <a:pt x="356" y="287"/>
                    <a:pt x="356" y="287"/>
                  </a:cubicBezTo>
                  <a:cubicBezTo>
                    <a:pt x="365" y="303"/>
                    <a:pt x="358" y="316"/>
                    <a:pt x="339" y="316"/>
                  </a:cubicBezTo>
                  <a:lnTo>
                    <a:pt x="26" y="316"/>
                  </a:lnTo>
                  <a:close/>
                </a:path>
              </a:pathLst>
            </a:custGeom>
            <a:solidFill>
              <a:srgbClr val="FFFFFF"/>
            </a:solidFill>
            <a:ln w="9525">
              <a:noFill/>
              <a:round/>
              <a:headEnd/>
              <a:tailEnd/>
            </a:ln>
          </p:spPr>
          <p:txBody>
            <a:bodyPr/>
            <a:lstStyle/>
            <a:p>
              <a:endParaRPr lang="en-US">
                <a:solidFill>
                  <a:srgbClr val="000000"/>
                </a:solidFill>
              </a:endParaRPr>
            </a:p>
          </p:txBody>
        </p:sp>
        <p:sp>
          <p:nvSpPr>
            <p:cNvPr id="14" name="Freeform 16"/>
            <p:cNvSpPr>
              <a:spLocks noChangeAspect="1"/>
            </p:cNvSpPr>
            <p:nvPr/>
          </p:nvSpPr>
          <p:spPr bwMode="auto">
            <a:xfrm>
              <a:off x="1700" y="1171"/>
              <a:ext cx="2292" cy="1980"/>
            </a:xfrm>
            <a:custGeom>
              <a:avLst/>
              <a:gdLst>
                <a:gd name="T0" fmla="*/ 7385 w 365"/>
                <a:gd name="T1" fmla="*/ 89031 h 316"/>
                <a:gd name="T2" fmla="*/ 2531 w 365"/>
                <a:gd name="T3" fmla="*/ 80879 h 316"/>
                <a:gd name="T4" fmla="*/ 46738 w 365"/>
                <a:gd name="T5" fmla="*/ 4499 h 316"/>
                <a:gd name="T6" fmla="*/ 56697 w 365"/>
                <a:gd name="T7" fmla="*/ 4499 h 316"/>
                <a:gd name="T8" fmla="*/ 100905 w 365"/>
                <a:gd name="T9" fmla="*/ 80879 h 316"/>
                <a:gd name="T10" fmla="*/ 96050 w 365"/>
                <a:gd name="T11" fmla="*/ 89031 h 316"/>
                <a:gd name="T12" fmla="*/ 7385 w 365"/>
                <a:gd name="T13" fmla="*/ 89031 h 316"/>
                <a:gd name="T14" fmla="*/ 0 60000 65536"/>
                <a:gd name="T15" fmla="*/ 0 60000 65536"/>
                <a:gd name="T16" fmla="*/ 0 60000 65536"/>
                <a:gd name="T17" fmla="*/ 0 60000 65536"/>
                <a:gd name="T18" fmla="*/ 0 60000 65536"/>
                <a:gd name="T19" fmla="*/ 0 60000 65536"/>
                <a:gd name="T20" fmla="*/ 0 60000 65536"/>
                <a:gd name="T21" fmla="*/ 0 w 365"/>
                <a:gd name="T22" fmla="*/ 0 h 316"/>
                <a:gd name="T23" fmla="*/ 365 w 365"/>
                <a:gd name="T24" fmla="*/ 316 h 3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5" h="316">
                  <a:moveTo>
                    <a:pt x="26" y="316"/>
                  </a:moveTo>
                  <a:cubicBezTo>
                    <a:pt x="7" y="316"/>
                    <a:pt x="0" y="303"/>
                    <a:pt x="9" y="287"/>
                  </a:cubicBezTo>
                  <a:cubicBezTo>
                    <a:pt x="165" y="16"/>
                    <a:pt x="165" y="16"/>
                    <a:pt x="165" y="16"/>
                  </a:cubicBezTo>
                  <a:cubicBezTo>
                    <a:pt x="175" y="0"/>
                    <a:pt x="190" y="0"/>
                    <a:pt x="200" y="16"/>
                  </a:cubicBezTo>
                  <a:cubicBezTo>
                    <a:pt x="356" y="287"/>
                    <a:pt x="356" y="287"/>
                    <a:pt x="356" y="287"/>
                  </a:cubicBezTo>
                  <a:cubicBezTo>
                    <a:pt x="365" y="303"/>
                    <a:pt x="358" y="316"/>
                    <a:pt x="339" y="316"/>
                  </a:cubicBezTo>
                  <a:lnTo>
                    <a:pt x="26" y="316"/>
                  </a:lnTo>
                  <a:close/>
                </a:path>
              </a:pathLst>
            </a:custGeom>
            <a:gradFill rotWithShape="1">
              <a:gsLst>
                <a:gs pos="0">
                  <a:srgbClr val="860000"/>
                </a:gs>
                <a:gs pos="100000">
                  <a:srgbClr val="D60000"/>
                </a:gs>
              </a:gsLst>
              <a:lin ang="5400000" scaled="1"/>
            </a:gradFill>
            <a:ln w="9525">
              <a:solidFill>
                <a:srgbClr val="C0C0C0"/>
              </a:solidFill>
              <a:miter lim="800000"/>
              <a:headEnd/>
              <a:tailEnd/>
            </a:ln>
          </p:spPr>
          <p:txBody>
            <a:bodyPr/>
            <a:lstStyle/>
            <a:p>
              <a:endParaRPr lang="en-US">
                <a:solidFill>
                  <a:srgbClr val="000000"/>
                </a:solidFill>
              </a:endParaRPr>
            </a:p>
          </p:txBody>
        </p:sp>
        <p:sp>
          <p:nvSpPr>
            <p:cNvPr id="15" name="Freeform 17"/>
            <p:cNvSpPr>
              <a:spLocks noChangeAspect="1"/>
            </p:cNvSpPr>
            <p:nvPr/>
          </p:nvSpPr>
          <p:spPr bwMode="auto">
            <a:xfrm>
              <a:off x="1950" y="1439"/>
              <a:ext cx="1789" cy="1555"/>
            </a:xfrm>
            <a:custGeom>
              <a:avLst/>
              <a:gdLst>
                <a:gd name="T0" fmla="*/ 2279 w 285"/>
                <a:gd name="T1" fmla="*/ 70006 h 248"/>
                <a:gd name="T2" fmla="*/ 841 w 285"/>
                <a:gd name="T3" fmla="*/ 67185 h 248"/>
                <a:gd name="T4" fmla="*/ 38787 w 285"/>
                <a:gd name="T5" fmla="*/ 1430 h 248"/>
                <a:gd name="T6" fmla="*/ 41900 w 285"/>
                <a:gd name="T7" fmla="*/ 1430 h 248"/>
                <a:gd name="T8" fmla="*/ 79846 w 285"/>
                <a:gd name="T9" fmla="*/ 67185 h 248"/>
                <a:gd name="T10" fmla="*/ 78408 w 285"/>
                <a:gd name="T11" fmla="*/ 70006 h 248"/>
                <a:gd name="T12" fmla="*/ 2279 w 285"/>
                <a:gd name="T13" fmla="*/ 70006 h 248"/>
                <a:gd name="T14" fmla="*/ 0 60000 65536"/>
                <a:gd name="T15" fmla="*/ 0 60000 65536"/>
                <a:gd name="T16" fmla="*/ 0 60000 65536"/>
                <a:gd name="T17" fmla="*/ 0 60000 65536"/>
                <a:gd name="T18" fmla="*/ 0 60000 65536"/>
                <a:gd name="T19" fmla="*/ 0 60000 65536"/>
                <a:gd name="T20" fmla="*/ 0 60000 65536"/>
                <a:gd name="T21" fmla="*/ 0 w 285"/>
                <a:gd name="T22" fmla="*/ 0 h 248"/>
                <a:gd name="T23" fmla="*/ 285 w 285"/>
                <a:gd name="T24" fmla="*/ 248 h 2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5" h="248">
                  <a:moveTo>
                    <a:pt x="8" y="248"/>
                  </a:moveTo>
                  <a:cubicBezTo>
                    <a:pt x="2" y="248"/>
                    <a:pt x="0" y="243"/>
                    <a:pt x="3" y="238"/>
                  </a:cubicBezTo>
                  <a:cubicBezTo>
                    <a:pt x="137" y="5"/>
                    <a:pt x="137" y="5"/>
                    <a:pt x="137" y="5"/>
                  </a:cubicBezTo>
                  <a:cubicBezTo>
                    <a:pt x="140" y="0"/>
                    <a:pt x="145" y="0"/>
                    <a:pt x="148" y="5"/>
                  </a:cubicBezTo>
                  <a:cubicBezTo>
                    <a:pt x="282" y="238"/>
                    <a:pt x="282" y="238"/>
                    <a:pt x="282" y="238"/>
                  </a:cubicBezTo>
                  <a:cubicBezTo>
                    <a:pt x="285" y="243"/>
                    <a:pt x="283" y="248"/>
                    <a:pt x="277" y="248"/>
                  </a:cubicBezTo>
                  <a:lnTo>
                    <a:pt x="8" y="248"/>
                  </a:lnTo>
                  <a:close/>
                </a:path>
              </a:pathLst>
            </a:custGeom>
            <a:solidFill>
              <a:srgbClr val="FFFFFF"/>
            </a:solidFill>
            <a:ln w="9525">
              <a:noFill/>
              <a:round/>
              <a:headEnd/>
              <a:tailEnd/>
            </a:ln>
          </p:spPr>
          <p:txBody>
            <a:bodyPr/>
            <a:lstStyle/>
            <a:p>
              <a:endParaRPr lang="en-US">
                <a:solidFill>
                  <a:srgbClr val="000000"/>
                </a:solidFill>
              </a:endParaRPr>
            </a:p>
          </p:txBody>
        </p:sp>
        <p:sp>
          <p:nvSpPr>
            <p:cNvPr id="16" name="Freeform 18"/>
            <p:cNvSpPr>
              <a:spLocks noChangeAspect="1"/>
            </p:cNvSpPr>
            <p:nvPr/>
          </p:nvSpPr>
          <p:spPr bwMode="auto">
            <a:xfrm>
              <a:off x="1950" y="1441"/>
              <a:ext cx="1789" cy="1555"/>
            </a:xfrm>
            <a:custGeom>
              <a:avLst/>
              <a:gdLst/>
              <a:ahLst/>
              <a:cxnLst>
                <a:cxn ang="0">
                  <a:pos x="8" y="248"/>
                </a:cxn>
                <a:cxn ang="0">
                  <a:pos x="3" y="238"/>
                </a:cxn>
                <a:cxn ang="0">
                  <a:pos x="137" y="5"/>
                </a:cxn>
                <a:cxn ang="0">
                  <a:pos x="148" y="5"/>
                </a:cxn>
                <a:cxn ang="0">
                  <a:pos x="282" y="238"/>
                </a:cxn>
                <a:cxn ang="0">
                  <a:pos x="277" y="248"/>
                </a:cxn>
                <a:cxn ang="0">
                  <a:pos x="8" y="248"/>
                </a:cxn>
              </a:cxnLst>
              <a:rect l="0" t="0" r="r" b="b"/>
              <a:pathLst>
                <a:path w="285" h="248">
                  <a:moveTo>
                    <a:pt x="8" y="248"/>
                  </a:moveTo>
                  <a:cubicBezTo>
                    <a:pt x="2" y="248"/>
                    <a:pt x="0" y="243"/>
                    <a:pt x="3" y="238"/>
                  </a:cubicBezTo>
                  <a:cubicBezTo>
                    <a:pt x="137" y="5"/>
                    <a:pt x="137" y="5"/>
                    <a:pt x="137" y="5"/>
                  </a:cubicBezTo>
                  <a:cubicBezTo>
                    <a:pt x="140" y="0"/>
                    <a:pt x="145" y="0"/>
                    <a:pt x="148" y="5"/>
                  </a:cubicBezTo>
                  <a:cubicBezTo>
                    <a:pt x="282" y="238"/>
                    <a:pt x="282" y="238"/>
                    <a:pt x="282" y="238"/>
                  </a:cubicBezTo>
                  <a:cubicBezTo>
                    <a:pt x="285" y="243"/>
                    <a:pt x="283" y="248"/>
                    <a:pt x="277" y="248"/>
                  </a:cubicBezTo>
                  <a:lnTo>
                    <a:pt x="8" y="248"/>
                  </a:lnTo>
                  <a:close/>
                </a:path>
              </a:pathLst>
            </a:custGeom>
            <a:gradFill rotWithShape="1">
              <a:gsLst>
                <a:gs pos="0">
                  <a:schemeClr val="bg1">
                    <a:gamma/>
                    <a:shade val="76863"/>
                    <a:invGamma/>
                  </a:schemeClr>
                </a:gs>
                <a:gs pos="50000">
                  <a:schemeClr val="bg1"/>
                </a:gs>
                <a:gs pos="100000">
                  <a:schemeClr val="bg1">
                    <a:gamma/>
                    <a:shade val="76863"/>
                    <a:invGamma/>
                  </a:schemeClr>
                </a:gs>
              </a:gsLst>
              <a:lin ang="5400000" scaled="1"/>
            </a:gradFill>
            <a:ln w="9525">
              <a:solidFill>
                <a:srgbClr val="C0C0C0"/>
              </a:solidFill>
              <a:miter lim="800000"/>
              <a:headEnd/>
              <a:tailEnd/>
            </a:ln>
          </p:spPr>
          <p:txBody>
            <a:bodyPr/>
            <a:lstStyle/>
            <a:p>
              <a:pPr>
                <a:defRPr/>
              </a:pPr>
              <a:endParaRPr lang="de-DE">
                <a:solidFill>
                  <a:srgbClr val="000000"/>
                </a:solidFill>
              </a:endParaRPr>
            </a:p>
          </p:txBody>
        </p:sp>
        <p:sp>
          <p:nvSpPr>
            <p:cNvPr id="17" name="Freeform 19"/>
            <p:cNvSpPr>
              <a:spLocks noChangeAspect="1"/>
            </p:cNvSpPr>
            <p:nvPr/>
          </p:nvSpPr>
          <p:spPr bwMode="auto">
            <a:xfrm>
              <a:off x="2728" y="1736"/>
              <a:ext cx="234" cy="784"/>
            </a:xfrm>
            <a:custGeom>
              <a:avLst/>
              <a:gdLst>
                <a:gd name="T0" fmla="*/ 13 w 720"/>
                <a:gd name="T1" fmla="*/ 0 h 2437"/>
                <a:gd name="T2" fmla="*/ 24 w 720"/>
                <a:gd name="T3" fmla="*/ 4 h 2437"/>
                <a:gd name="T4" fmla="*/ 28 w 720"/>
                <a:gd name="T5" fmla="*/ 16 h 2437"/>
                <a:gd name="T6" fmla="*/ 21 w 720"/>
                <a:gd name="T7" fmla="*/ 89 h 2437"/>
                <a:gd name="T8" fmla="*/ 15 w 720"/>
                <a:gd name="T9" fmla="*/ 93 h 2437"/>
                <a:gd name="T10" fmla="*/ 13 w 720"/>
                <a:gd name="T11" fmla="*/ 93 h 2437"/>
                <a:gd name="T12" fmla="*/ 7 w 720"/>
                <a:gd name="T13" fmla="*/ 89 h 2437"/>
                <a:gd name="T14" fmla="*/ 0 w 720"/>
                <a:gd name="T15" fmla="*/ 16 h 2437"/>
                <a:gd name="T16" fmla="*/ 4 w 720"/>
                <a:gd name="T17" fmla="*/ 4 h 2437"/>
                <a:gd name="T18" fmla="*/ 14 w 720"/>
                <a:gd name="T19" fmla="*/ 0 h 243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20"/>
                <a:gd name="T31" fmla="*/ 0 h 2437"/>
                <a:gd name="T32" fmla="*/ 720 w 720"/>
                <a:gd name="T33" fmla="*/ 2437 h 243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20" h="2437">
                  <a:moveTo>
                    <a:pt x="339" y="0"/>
                  </a:moveTo>
                  <a:cubicBezTo>
                    <a:pt x="445" y="0"/>
                    <a:pt x="551" y="42"/>
                    <a:pt x="614" y="106"/>
                  </a:cubicBezTo>
                  <a:cubicBezTo>
                    <a:pt x="678" y="191"/>
                    <a:pt x="720" y="297"/>
                    <a:pt x="720" y="424"/>
                  </a:cubicBezTo>
                  <a:cubicBezTo>
                    <a:pt x="710" y="795"/>
                    <a:pt x="607" y="1996"/>
                    <a:pt x="551" y="2331"/>
                  </a:cubicBezTo>
                  <a:cubicBezTo>
                    <a:pt x="508" y="2416"/>
                    <a:pt x="445" y="2437"/>
                    <a:pt x="381" y="2437"/>
                  </a:cubicBezTo>
                  <a:cubicBezTo>
                    <a:pt x="339" y="2437"/>
                    <a:pt x="339" y="2437"/>
                    <a:pt x="339" y="2437"/>
                  </a:cubicBezTo>
                  <a:cubicBezTo>
                    <a:pt x="254" y="2437"/>
                    <a:pt x="212" y="2418"/>
                    <a:pt x="169" y="2331"/>
                  </a:cubicBezTo>
                  <a:cubicBezTo>
                    <a:pt x="113" y="1996"/>
                    <a:pt x="10" y="795"/>
                    <a:pt x="0" y="424"/>
                  </a:cubicBezTo>
                  <a:cubicBezTo>
                    <a:pt x="0" y="297"/>
                    <a:pt x="42" y="191"/>
                    <a:pt x="106" y="106"/>
                  </a:cubicBezTo>
                  <a:cubicBezTo>
                    <a:pt x="169" y="42"/>
                    <a:pt x="254" y="0"/>
                    <a:pt x="360" y="0"/>
                  </a:cubicBezTo>
                </a:path>
              </a:pathLst>
            </a:custGeom>
            <a:solidFill>
              <a:srgbClr val="000000"/>
            </a:solidFill>
            <a:ln w="9525">
              <a:noFill/>
              <a:round/>
              <a:headEnd/>
              <a:tailEnd/>
            </a:ln>
          </p:spPr>
          <p:txBody>
            <a:bodyPr/>
            <a:lstStyle/>
            <a:p>
              <a:endParaRPr lang="en-US">
                <a:solidFill>
                  <a:srgbClr val="000000"/>
                </a:solidFill>
              </a:endParaRPr>
            </a:p>
          </p:txBody>
        </p:sp>
        <p:pic>
          <p:nvPicPr>
            <p:cNvPr id="18" name="Picture 20"/>
            <p:cNvPicPr>
              <a:picLocks noChangeAspect="1" noChangeArrowheads="1"/>
            </p:cNvPicPr>
            <p:nvPr/>
          </p:nvPicPr>
          <p:blipFill>
            <a:blip r:embed="rId5" cstate="print"/>
            <a:srcRect/>
            <a:stretch>
              <a:fillRect/>
            </a:stretch>
          </p:blipFill>
          <p:spPr bwMode="auto">
            <a:xfrm>
              <a:off x="2037" y="1203"/>
              <a:ext cx="1298" cy="1330"/>
            </a:xfrm>
            <a:prstGeom prst="rect">
              <a:avLst/>
            </a:prstGeom>
            <a:noFill/>
            <a:ln w="11176">
              <a:noFill/>
              <a:miter lim="800000"/>
              <a:headEnd/>
              <a:tailEnd/>
            </a:ln>
          </p:spPr>
        </p:pic>
        <p:sp>
          <p:nvSpPr>
            <p:cNvPr id="19" name="Oval 21"/>
            <p:cNvSpPr>
              <a:spLocks noChangeAspect="1" noChangeArrowheads="1"/>
            </p:cNvSpPr>
            <p:nvPr/>
          </p:nvSpPr>
          <p:spPr bwMode="auto">
            <a:xfrm>
              <a:off x="2751" y="2644"/>
              <a:ext cx="190" cy="190"/>
            </a:xfrm>
            <a:prstGeom prst="ellipse">
              <a:avLst/>
            </a:prstGeom>
            <a:solidFill>
              <a:schemeClr val="tx1"/>
            </a:solidFill>
            <a:ln w="11176">
              <a:solidFill>
                <a:srgbClr val="161316"/>
              </a:solidFill>
              <a:round/>
              <a:headEnd/>
              <a:tailEnd/>
            </a:ln>
          </p:spPr>
          <p:txBody>
            <a:bodyPr wrap="none" anchor="ctr"/>
            <a:lstStyle/>
            <a:p>
              <a:endParaRPr lang="en-US">
                <a:solidFill>
                  <a:srgbClr val="000000"/>
                </a:solidFill>
              </a:endParaRPr>
            </a:p>
          </p:txBody>
        </p:sp>
      </p:grpSp>
    </p:spTree>
    <p:extLst>
      <p:ext uri="{BB962C8B-B14F-4D97-AF65-F5344CB8AC3E}">
        <p14:creationId xmlns:p14="http://schemas.microsoft.com/office/powerpoint/2010/main" val="21186284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Yetişkin Eğitimi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lvl="1">
              <a:spcAft>
                <a:spcPts val="0"/>
              </a:spcAft>
              <a:buClr>
                <a:srgbClr val="292929"/>
              </a:buClr>
              <a:defRPr/>
            </a:pPr>
            <a:r>
              <a:rPr lang="tr-TR" sz="2000" b="1" i="1" dirty="0">
                <a:solidFill>
                  <a:srgbClr val="000000"/>
                </a:solidFill>
                <a:latin typeface="Calibri" pitchFamily="34" charset="0"/>
                <a:cs typeface="Calibri" pitchFamily="34" charset="0"/>
              </a:rPr>
              <a:t>Aşağıdakilerden hangisi yetişkin eğitimi özellikleri için yanlış bir ifadedir? </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Eğitimde aktif katılımda bulunmak isterler</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Eğitim, kendi konularıyla ilgiliyse motive olurlar</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Eğitimde farklı yöntemlerin uygulanmasını istemezler</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Eğitimin kendi konularıyla bağlantılı olmasını isterler </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SORU / TEMMUZ 2011</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3163408" y="3182704"/>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Tree>
    <p:extLst>
      <p:ext uri="{BB962C8B-B14F-4D97-AF65-F5344CB8AC3E}">
        <p14:creationId xmlns:p14="http://schemas.microsoft.com/office/powerpoint/2010/main" val="15851271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Yetişkin Eğitimi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lvl="1">
              <a:spcAft>
                <a:spcPts val="0"/>
              </a:spcAft>
              <a:buClr>
                <a:srgbClr val="292929"/>
              </a:buClr>
              <a:defRPr/>
            </a:pPr>
            <a:r>
              <a:rPr lang="tr-TR" sz="2000" b="1" i="1" dirty="0" smtClean="0">
                <a:solidFill>
                  <a:srgbClr val="000000"/>
                </a:solidFill>
                <a:latin typeface="Calibri" pitchFamily="34" charset="0"/>
                <a:cs typeface="Calibri" pitchFamily="34" charset="0"/>
              </a:rPr>
              <a:t>Aşağıdakilerden </a:t>
            </a:r>
            <a:r>
              <a:rPr lang="tr-TR" sz="2000" b="1" i="1" dirty="0">
                <a:solidFill>
                  <a:srgbClr val="000000"/>
                </a:solidFill>
                <a:latin typeface="Calibri" pitchFamily="34" charset="0"/>
                <a:cs typeface="Calibri" pitchFamily="34" charset="0"/>
              </a:rPr>
              <a:t>hangisi yetişkinlerin </a:t>
            </a:r>
            <a:r>
              <a:rPr lang="tr-TR" sz="2000" b="1" i="1" dirty="0" smtClean="0">
                <a:solidFill>
                  <a:srgbClr val="000000"/>
                </a:solidFill>
                <a:latin typeface="Calibri" pitchFamily="34" charset="0"/>
                <a:cs typeface="Calibri" pitchFamily="34" charset="0"/>
              </a:rPr>
              <a:t>öğrenme </a:t>
            </a:r>
            <a:r>
              <a:rPr lang="tr-TR" sz="2000" b="1" i="1" dirty="0">
                <a:solidFill>
                  <a:srgbClr val="000000"/>
                </a:solidFill>
                <a:latin typeface="Calibri" pitchFamily="34" charset="0"/>
                <a:cs typeface="Calibri" pitchFamily="34" charset="0"/>
              </a:rPr>
              <a:t>özellikleri arasında yer almaz</a:t>
            </a:r>
            <a:r>
              <a:rPr lang="tr-TR" sz="2000" b="1" i="1" dirty="0" smtClean="0">
                <a:solidFill>
                  <a:srgbClr val="000000"/>
                </a:solidFill>
                <a:latin typeface="Calibri" pitchFamily="34" charset="0"/>
                <a:cs typeface="Calibri" pitchFamily="34" charset="0"/>
              </a:rPr>
              <a:t>?</a:t>
            </a:r>
            <a:endParaRPr lang="tr-TR" sz="1000" b="1" i="1" dirty="0" smtClean="0">
              <a:solidFill>
                <a:srgbClr val="FF0000"/>
              </a:solidFill>
              <a:latin typeface="Calibri" pitchFamily="34" charset="0"/>
              <a:cs typeface="Calibri" pitchFamily="34" charset="0"/>
            </a:endParaRP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Yetişkinler olumlu geribildirim verilmesini isterler.</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Yetişkinler </a:t>
            </a:r>
            <a:r>
              <a:rPr lang="tr-TR" i="1" dirty="0">
                <a:solidFill>
                  <a:srgbClr val="000000"/>
                </a:solidFill>
                <a:latin typeface="Calibri" pitchFamily="34" charset="0"/>
                <a:cs typeface="Calibri" pitchFamily="34" charset="0"/>
              </a:rPr>
              <a:t>eğitimlerin kendi konuları ile </a:t>
            </a:r>
            <a:r>
              <a:rPr lang="tr-TR" i="1" dirty="0" smtClean="0">
                <a:solidFill>
                  <a:srgbClr val="000000"/>
                </a:solidFill>
                <a:latin typeface="Calibri" pitchFamily="34" charset="0"/>
                <a:cs typeface="Calibri" pitchFamily="34" charset="0"/>
              </a:rPr>
              <a:t>bağlantılı </a:t>
            </a:r>
            <a:r>
              <a:rPr lang="tr-TR" i="1" dirty="0">
                <a:solidFill>
                  <a:srgbClr val="000000"/>
                </a:solidFill>
                <a:latin typeface="Calibri" pitchFamily="34" charset="0"/>
                <a:cs typeface="Calibri" pitchFamily="34" charset="0"/>
              </a:rPr>
              <a:t>olmasını isterler.</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Yetişkinlerin </a:t>
            </a:r>
            <a:r>
              <a:rPr lang="tr-TR" i="1" dirty="0">
                <a:solidFill>
                  <a:srgbClr val="000000"/>
                </a:solidFill>
                <a:latin typeface="Calibri" pitchFamily="34" charset="0"/>
                <a:cs typeface="Calibri" pitchFamily="34" charset="0"/>
              </a:rPr>
              <a:t>kendileri ve eğitimcileri için </a:t>
            </a:r>
            <a:r>
              <a:rPr lang="tr-TR" i="1" dirty="0" smtClean="0">
                <a:solidFill>
                  <a:srgbClr val="000000"/>
                </a:solidFill>
                <a:latin typeface="Calibri" pitchFamily="34" charset="0"/>
                <a:cs typeface="Calibri" pitchFamily="34" charset="0"/>
              </a:rPr>
              <a:t>beklenti </a:t>
            </a:r>
            <a:r>
              <a:rPr lang="tr-TR" i="1" dirty="0">
                <a:solidFill>
                  <a:srgbClr val="000000"/>
                </a:solidFill>
                <a:latin typeface="Calibri" pitchFamily="34" charset="0"/>
                <a:cs typeface="Calibri" pitchFamily="34" charset="0"/>
              </a:rPr>
              <a:t>düzeyleri düşüktür.</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Yetişkinler </a:t>
            </a:r>
            <a:r>
              <a:rPr lang="tr-TR" i="1" dirty="0">
                <a:solidFill>
                  <a:srgbClr val="000000"/>
                </a:solidFill>
                <a:latin typeface="Calibri" pitchFamily="34" charset="0"/>
                <a:cs typeface="Calibri" pitchFamily="34" charset="0"/>
              </a:rPr>
              <a:t>eğitime etkin olarak katılmak isterler.</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SORU / ARALIK 2011</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3152775" y="3459162"/>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Tree>
    <p:extLst>
      <p:ext uri="{BB962C8B-B14F-4D97-AF65-F5344CB8AC3E}">
        <p14:creationId xmlns:p14="http://schemas.microsoft.com/office/powerpoint/2010/main" val="25059962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Yetişkin Eğitimi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smtClean="0">
                <a:solidFill>
                  <a:srgbClr val="000000"/>
                </a:solidFill>
                <a:latin typeface="Calibri" pitchFamily="34" charset="0"/>
                <a:cs typeface="Calibri" pitchFamily="34" charset="0"/>
              </a:rPr>
              <a:t>Çalışanlara </a:t>
            </a:r>
            <a:r>
              <a:rPr lang="tr-TR" sz="2000" b="1" i="1" dirty="0">
                <a:solidFill>
                  <a:srgbClr val="000000"/>
                </a:solidFill>
                <a:latin typeface="Calibri" pitchFamily="34" charset="0"/>
                <a:cs typeface="Calibri" pitchFamily="34" charset="0"/>
              </a:rPr>
              <a:t>verilecek iş sağlığı ve </a:t>
            </a:r>
            <a:r>
              <a:rPr lang="tr-TR" sz="2000" b="1" i="1" dirty="0" smtClean="0">
                <a:solidFill>
                  <a:srgbClr val="000000"/>
                </a:solidFill>
                <a:latin typeface="Calibri" pitchFamily="34" charset="0"/>
                <a:cs typeface="Calibri" pitchFamily="34" charset="0"/>
              </a:rPr>
              <a:t>güvenliği eğitimlerinin </a:t>
            </a:r>
            <a:r>
              <a:rPr lang="tr-TR" sz="2000" b="1" i="1" dirty="0">
                <a:solidFill>
                  <a:srgbClr val="000000"/>
                </a:solidFill>
                <a:latin typeface="Calibri" pitchFamily="34" charset="0"/>
                <a:cs typeface="Calibri" pitchFamily="34" charset="0"/>
              </a:rPr>
              <a:t>amaçları arasında </a:t>
            </a:r>
            <a:r>
              <a:rPr lang="tr-TR" sz="2000" b="1" i="1" dirty="0" smtClean="0">
                <a:solidFill>
                  <a:srgbClr val="000000"/>
                </a:solidFill>
                <a:latin typeface="Calibri" pitchFamily="34" charset="0"/>
                <a:cs typeface="Calibri" pitchFamily="34" charset="0"/>
              </a:rPr>
              <a:t>aşağıdakilerden </a:t>
            </a:r>
            <a:r>
              <a:rPr lang="tr-TR" sz="2000" b="1" i="1" dirty="0">
                <a:solidFill>
                  <a:srgbClr val="000000"/>
                </a:solidFill>
                <a:latin typeface="Calibri" pitchFamily="34" charset="0"/>
                <a:cs typeface="Calibri" pitchFamily="34" charset="0"/>
              </a:rPr>
              <a:t>hangisi yer almaz?</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İş performansını arttırmak</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İş </a:t>
            </a:r>
            <a:r>
              <a:rPr lang="tr-TR" i="1" dirty="0">
                <a:solidFill>
                  <a:srgbClr val="000000"/>
                </a:solidFill>
                <a:latin typeface="Calibri" pitchFamily="34" charset="0"/>
                <a:cs typeface="Calibri" pitchFamily="34" charset="0"/>
              </a:rPr>
              <a:t>kazalarını ve meslek hastalıklarını azaltmak</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İşyerlerinde </a:t>
            </a:r>
            <a:r>
              <a:rPr lang="tr-TR" i="1" dirty="0">
                <a:solidFill>
                  <a:srgbClr val="000000"/>
                </a:solidFill>
                <a:latin typeface="Calibri" pitchFamily="34" charset="0"/>
                <a:cs typeface="Calibri" pitchFamily="34" charset="0"/>
              </a:rPr>
              <a:t>sağlıklı ve güvenli bir ortam </a:t>
            </a:r>
            <a:r>
              <a:rPr lang="tr-TR" i="1" dirty="0" smtClean="0">
                <a:solidFill>
                  <a:srgbClr val="000000"/>
                </a:solidFill>
                <a:latin typeface="Calibri" pitchFamily="34" charset="0"/>
                <a:cs typeface="Calibri" pitchFamily="34" charset="0"/>
              </a:rPr>
              <a:t>temin etmek</a:t>
            </a:r>
            <a:endParaRPr lang="tr-TR" i="1" dirty="0">
              <a:solidFill>
                <a:srgbClr val="000000"/>
              </a:solidFill>
              <a:latin typeface="Calibri" pitchFamily="34" charset="0"/>
              <a:cs typeface="Calibri" pitchFamily="34" charset="0"/>
            </a:endParaRP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Çalışanları </a:t>
            </a:r>
            <a:r>
              <a:rPr lang="tr-TR" i="1" dirty="0">
                <a:solidFill>
                  <a:srgbClr val="000000"/>
                </a:solidFill>
                <a:latin typeface="Calibri" pitchFamily="34" charset="0"/>
                <a:cs typeface="Calibri" pitchFamily="34" charset="0"/>
              </a:rPr>
              <a:t>yasal hak ve sorumlulukları </a:t>
            </a:r>
            <a:r>
              <a:rPr lang="tr-TR" i="1" dirty="0" smtClean="0">
                <a:solidFill>
                  <a:srgbClr val="000000"/>
                </a:solidFill>
                <a:latin typeface="Calibri" pitchFamily="34" charset="0"/>
                <a:cs typeface="Calibri" pitchFamily="34" charset="0"/>
              </a:rPr>
              <a:t>konusunda </a:t>
            </a:r>
            <a:r>
              <a:rPr lang="tr-TR" i="1" dirty="0">
                <a:solidFill>
                  <a:srgbClr val="000000"/>
                </a:solidFill>
                <a:latin typeface="Calibri" pitchFamily="34" charset="0"/>
                <a:cs typeface="Calibri" pitchFamily="34" charset="0"/>
              </a:rPr>
              <a:t>bilgilendirmek</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SORU / ARALIK 2011</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3152775" y="2641994"/>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Tree>
    <p:extLst>
      <p:ext uri="{BB962C8B-B14F-4D97-AF65-F5344CB8AC3E}">
        <p14:creationId xmlns:p14="http://schemas.microsoft.com/office/powerpoint/2010/main" val="22119363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72005" y="2964563"/>
            <a:ext cx="8782476" cy="2921887"/>
          </a:xfrm>
          <a:prstGeom prst="rect">
            <a:avLst/>
          </a:prstGeom>
          <a:noFill/>
          <a:ln w="9525" algn="ctr">
            <a:noFill/>
            <a:round/>
            <a:headEnd/>
            <a:tailEnd/>
          </a:ln>
        </p:spPr>
        <p:txBody>
          <a:bodyPr wrap="none" anchor="ctr"/>
          <a:lstStyle/>
          <a:p>
            <a:pPr marL="36000" algn="ctr"/>
            <a:r>
              <a:rPr lang="tr-TR" sz="96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Tanımlar</a:t>
            </a:r>
            <a:endParaRPr lang="tr-TR" sz="96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2" descr="C:\Users\ahmet\Desktop\Kurum tanıtımı\Resim\graduat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6975" y="276225"/>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9361846"/>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ÖĞRENME</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71123"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000" b="1" i="1" dirty="0" smtClean="0">
              <a:latin typeface="Calibri" pitchFamily="34" charset="0"/>
              <a:cs typeface="Calibri" pitchFamily="34" charset="0"/>
            </a:endParaRPr>
          </a:p>
          <a:p>
            <a:pPr algn="ctr">
              <a:spcAft>
                <a:spcPts val="1200"/>
              </a:spcAft>
              <a:buClr>
                <a:srgbClr val="292929"/>
              </a:buClr>
              <a:defRPr/>
            </a:pPr>
            <a:r>
              <a:rPr lang="tr-TR" b="1" i="1" dirty="0" smtClean="0">
                <a:latin typeface="Calibri" pitchFamily="34" charset="0"/>
                <a:cs typeface="Calibri" pitchFamily="34" charset="0"/>
              </a:rPr>
              <a:t>Öğrenme;</a:t>
            </a:r>
            <a:r>
              <a:rPr lang="tr-TR" i="1" dirty="0" smtClean="0">
                <a:latin typeface="Calibri" pitchFamily="34" charset="0"/>
                <a:cs typeface="Calibri" pitchFamily="34" charset="0"/>
              </a:rPr>
              <a:t> Bireyin </a:t>
            </a:r>
            <a:r>
              <a:rPr lang="tr-TR" i="1" dirty="0">
                <a:latin typeface="Calibri" pitchFamily="34" charset="0"/>
                <a:cs typeface="Calibri" pitchFamily="34" charset="0"/>
              </a:rPr>
              <a:t>çevresiyle etkileşimde bulunarak geçirdiği yaşantılarının ürünü olan</a:t>
            </a:r>
            <a:r>
              <a:rPr lang="tr-TR" i="1" dirty="0" smtClean="0">
                <a:latin typeface="Calibri" pitchFamily="34" charset="0"/>
                <a:cs typeface="Calibri" pitchFamily="34" charset="0"/>
              </a:rPr>
              <a:t>; «</a:t>
            </a:r>
            <a:r>
              <a:rPr lang="tr-TR" b="1" i="1" dirty="0">
                <a:latin typeface="Calibri" pitchFamily="34" charset="0"/>
                <a:cs typeface="Calibri" pitchFamily="34" charset="0"/>
              </a:rPr>
              <a:t>kalıcı izli davranış </a:t>
            </a:r>
            <a:r>
              <a:rPr lang="tr-TR" b="1" i="1" dirty="0" smtClean="0">
                <a:latin typeface="Calibri" pitchFamily="34" charset="0"/>
                <a:cs typeface="Calibri" pitchFamily="34" charset="0"/>
              </a:rPr>
              <a:t>değişikliğidir.»</a:t>
            </a:r>
          </a:p>
          <a:p>
            <a:pPr marL="342900" indent="-342900">
              <a:spcAft>
                <a:spcPts val="0"/>
              </a:spcAft>
              <a:buClr>
                <a:srgbClr val="292929"/>
              </a:buClr>
              <a:buFont typeface="+mj-lt"/>
              <a:buAutoNum type="arabicPeriod"/>
              <a:defRPr/>
            </a:pPr>
            <a:r>
              <a:rPr lang="tr-TR" i="1" dirty="0">
                <a:latin typeface="Calibri" pitchFamily="34" charset="0"/>
                <a:cs typeface="Calibri" pitchFamily="34" charset="0"/>
              </a:rPr>
              <a:t>Öğrenme sonucunda kesinlikle davranış değişikliği </a:t>
            </a:r>
            <a:r>
              <a:rPr lang="tr-TR" i="1" dirty="0" smtClean="0">
                <a:latin typeface="Calibri" pitchFamily="34" charset="0"/>
                <a:cs typeface="Calibri" pitchFamily="34" charset="0"/>
              </a:rPr>
              <a:t>olur,</a:t>
            </a:r>
            <a:endParaRPr lang="tr-TR" i="1" dirty="0">
              <a:latin typeface="Calibri" pitchFamily="34" charset="0"/>
              <a:cs typeface="Calibri" pitchFamily="34" charset="0"/>
            </a:endParaRPr>
          </a:p>
          <a:p>
            <a:pPr marL="342900" indent="-342900">
              <a:spcAft>
                <a:spcPts val="0"/>
              </a:spcAft>
              <a:buClr>
                <a:srgbClr val="292929"/>
              </a:buClr>
              <a:buFont typeface="+mj-lt"/>
              <a:buAutoNum type="arabicPeriod"/>
              <a:defRPr/>
            </a:pPr>
            <a:r>
              <a:rPr lang="tr-TR" i="1" dirty="0">
                <a:latin typeface="Calibri" pitchFamily="34" charset="0"/>
                <a:cs typeface="Calibri" pitchFamily="34" charset="0"/>
              </a:rPr>
              <a:t>Öğrenme yaşantı </a:t>
            </a:r>
            <a:r>
              <a:rPr lang="tr-TR" i="1" dirty="0" smtClean="0">
                <a:latin typeface="Calibri" pitchFamily="34" charset="0"/>
                <a:cs typeface="Calibri" pitchFamily="34" charset="0"/>
              </a:rPr>
              <a:t>ürünüdür,</a:t>
            </a:r>
          </a:p>
          <a:p>
            <a:pPr marL="342900" indent="-342900">
              <a:spcAft>
                <a:spcPts val="0"/>
              </a:spcAft>
              <a:buClr>
                <a:srgbClr val="292929"/>
              </a:buClr>
              <a:buFont typeface="+mj-lt"/>
              <a:buAutoNum type="arabicPeriod"/>
              <a:defRPr/>
            </a:pPr>
            <a:r>
              <a:rPr lang="tr-TR" i="1" dirty="0" smtClean="0">
                <a:latin typeface="Calibri" pitchFamily="34" charset="0"/>
                <a:cs typeface="Calibri" pitchFamily="34" charset="0"/>
              </a:rPr>
              <a:t>Öğrenme </a:t>
            </a:r>
            <a:r>
              <a:rPr lang="tr-TR" i="1" dirty="0">
                <a:latin typeface="Calibri" pitchFamily="34" charset="0"/>
                <a:cs typeface="Calibri" pitchFamily="34" charset="0"/>
              </a:rPr>
              <a:t>kalıcı izlidir.</a:t>
            </a:r>
          </a:p>
          <a:p>
            <a:pPr algn="ctr">
              <a:spcAft>
                <a:spcPts val="1200"/>
              </a:spcAft>
              <a:buClr>
                <a:srgbClr val="292929"/>
              </a:buClr>
              <a:defRPr/>
            </a:pPr>
            <a:endParaRPr lang="tr-TR" i="1" dirty="0" smtClean="0">
              <a:latin typeface="Calibri" pitchFamily="34" charset="0"/>
              <a:cs typeface="Calibri" pitchFamily="34" charset="0"/>
            </a:endParaRPr>
          </a:p>
          <a:p>
            <a:pPr algn="ctr">
              <a:spcAft>
                <a:spcPts val="1200"/>
              </a:spcAft>
              <a:buClr>
                <a:srgbClr val="292929"/>
              </a:buClr>
              <a:defRPr/>
            </a:pPr>
            <a:r>
              <a:rPr lang="tr-TR" i="1" dirty="0" smtClean="0">
                <a:latin typeface="Calibri" pitchFamily="34" charset="0"/>
                <a:cs typeface="Calibri" pitchFamily="34" charset="0"/>
              </a:rPr>
              <a:t>Öğrenme </a:t>
            </a:r>
            <a:r>
              <a:rPr lang="tr-TR" i="1" dirty="0">
                <a:latin typeface="Calibri" pitchFamily="34" charset="0"/>
                <a:cs typeface="Calibri" pitchFamily="34" charset="0"/>
              </a:rPr>
              <a:t>sonucu oluşan davranış, istendik ya da istenmedik olduğu gibi yanlış da olabilir</a:t>
            </a:r>
            <a:r>
              <a:rPr lang="tr-TR" i="1" dirty="0" smtClean="0">
                <a:latin typeface="Calibri" pitchFamily="34" charset="0"/>
                <a:cs typeface="Calibri" pitchFamily="34" charset="0"/>
              </a:rPr>
              <a:t>. Örneğin; Sigara </a:t>
            </a:r>
            <a:r>
              <a:rPr lang="tr-TR" i="1" dirty="0">
                <a:latin typeface="Calibri" pitchFamily="34" charset="0"/>
                <a:cs typeface="Calibri" pitchFamily="34" charset="0"/>
              </a:rPr>
              <a:t>içme istendik olmamakla birlikte, öğrenilmiş bir davranıştır</a:t>
            </a:r>
            <a:r>
              <a:rPr lang="tr-TR" i="1" dirty="0" smtClean="0">
                <a:latin typeface="Calibri" pitchFamily="34" charset="0"/>
                <a:cs typeface="Calibri" pitchFamily="34" charset="0"/>
              </a:rPr>
              <a:t>.</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p>
          </p:txBody>
        </p:sp>
      </p:grpSp>
      <p:sp>
        <p:nvSpPr>
          <p:cNvPr id="196627" name="Text Box 45"/>
          <p:cNvSpPr txBox="1">
            <a:spLocks noChangeArrowheads="1"/>
          </p:cNvSpPr>
          <p:nvPr/>
        </p:nvSpPr>
        <p:spPr bwMode="auto">
          <a:xfrm>
            <a:off x="77470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TANIMLAR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18190996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6627"/>
                                        </p:tgtEl>
                                        <p:attrNameLst>
                                          <p:attrName>style.visibility</p:attrName>
                                        </p:attrNameLst>
                                      </p:cBhvr>
                                      <p:to>
                                        <p:strVal val="visible"/>
                                      </p:to>
                                    </p:set>
                                    <p:animEffect transition="in" filter="fade">
                                      <p:cBhvr>
                                        <p:cTn id="7" dur="1000"/>
                                        <p:tgtEl>
                                          <p:spTgt spid="19662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6610"/>
                                        </p:tgtEl>
                                        <p:attrNameLst>
                                          <p:attrName>style.visibility</p:attrName>
                                        </p:attrNameLst>
                                      </p:cBhvr>
                                      <p:to>
                                        <p:strVal val="visible"/>
                                      </p:to>
                                    </p:set>
                                    <p:animEffect transition="in" filter="wipe(left)">
                                      <p:cBhvr>
                                        <p:cTn id="10" dur="500"/>
                                        <p:tgtEl>
                                          <p:spTgt spid="196610"/>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7"/>
                                        </p:tgtEl>
                                        <p:attrNameLst>
                                          <p:attrName>style.visibility</p:attrName>
                                        </p:attrNameLst>
                                      </p:cBhvr>
                                      <p:to>
                                        <p:strVal val="visible"/>
                                      </p:to>
                                    </p:set>
                                    <p:animEffect transition="in" filter="wipe(left)">
                                      <p:cBhvr>
                                        <p:cTn id="13" dur="500"/>
                                        <p:tgtEl>
                                          <p:spTgt spid="58457"/>
                                        </p:tgtEl>
                                      </p:cBhvr>
                                    </p:animEffect>
                                  </p:childTnLst>
                                </p:cTn>
                              </p:par>
                              <p:par>
                                <p:cTn id="14" presetID="22" presetClass="entr" presetSubtype="8" fill="hold" grpId="0" nodeType="withEffect">
                                  <p:stCondLst>
                                    <p:cond delay="500"/>
                                  </p:stCondLst>
                                  <p:childTnLst>
                                    <p:set>
                                      <p:cBhvr>
                                        <p:cTn id="15" dur="1" fill="hold">
                                          <p:stCondLst>
                                            <p:cond delay="0"/>
                                          </p:stCondLst>
                                        </p:cTn>
                                        <p:tgtEl>
                                          <p:spTgt spid="58456"/>
                                        </p:tgtEl>
                                        <p:attrNameLst>
                                          <p:attrName>style.visibility</p:attrName>
                                        </p:attrNameLst>
                                      </p:cBhvr>
                                      <p:to>
                                        <p:strVal val="visible"/>
                                      </p:to>
                                    </p:set>
                                    <p:animEffect transition="in" filter="wipe(left)">
                                      <p:cBhvr>
                                        <p:cTn id="16"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66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ÖĞRETME ve ÖĞRETİM</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71123"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2000" b="1" i="1" dirty="0" smtClean="0">
              <a:latin typeface="Calibri" pitchFamily="34" charset="0"/>
              <a:cs typeface="Calibri" pitchFamily="34" charset="0"/>
            </a:endParaRPr>
          </a:p>
          <a:p>
            <a:pPr algn="ctr">
              <a:spcAft>
                <a:spcPts val="1200"/>
              </a:spcAft>
              <a:buClr>
                <a:srgbClr val="292929"/>
              </a:buClr>
              <a:defRPr/>
            </a:pPr>
            <a:r>
              <a:rPr lang="tr-TR" sz="2000" b="1" i="1" dirty="0" smtClean="0">
                <a:latin typeface="Calibri" pitchFamily="34" charset="0"/>
                <a:cs typeface="Calibri" pitchFamily="34" charset="0"/>
              </a:rPr>
              <a:t>Öğretme;</a:t>
            </a:r>
            <a:r>
              <a:rPr lang="tr-TR" sz="2000" i="1" dirty="0" smtClean="0">
                <a:latin typeface="Calibri" pitchFamily="34" charset="0"/>
                <a:cs typeface="Calibri" pitchFamily="34" charset="0"/>
              </a:rPr>
              <a:t> Öğrenmeyi </a:t>
            </a:r>
            <a:r>
              <a:rPr lang="tr-TR" sz="2000" i="1" dirty="0">
                <a:latin typeface="Calibri" pitchFamily="34" charset="0"/>
                <a:cs typeface="Calibri" pitchFamily="34" charset="0"/>
              </a:rPr>
              <a:t>sağlama ve rehberlik etme </a:t>
            </a:r>
            <a:r>
              <a:rPr lang="tr-TR" sz="2000" i="1" dirty="0" smtClean="0">
                <a:latin typeface="Calibri" pitchFamily="34" charset="0"/>
                <a:cs typeface="Calibri" pitchFamily="34" charset="0"/>
              </a:rPr>
              <a:t>etkinliğidir. </a:t>
            </a:r>
          </a:p>
          <a:p>
            <a:pPr algn="ctr">
              <a:spcAft>
                <a:spcPts val="1200"/>
              </a:spcAft>
              <a:buClr>
                <a:srgbClr val="292929"/>
              </a:buClr>
              <a:defRPr/>
            </a:pPr>
            <a:endParaRPr lang="tr-TR" sz="2000" i="1" dirty="0">
              <a:latin typeface="Calibri" pitchFamily="34" charset="0"/>
              <a:cs typeface="Calibri" pitchFamily="34" charset="0"/>
            </a:endParaRPr>
          </a:p>
          <a:p>
            <a:pPr algn="ctr">
              <a:spcAft>
                <a:spcPts val="1200"/>
              </a:spcAft>
              <a:buClr>
                <a:srgbClr val="292929"/>
              </a:buClr>
              <a:defRPr/>
            </a:pPr>
            <a:r>
              <a:rPr lang="tr-TR" sz="2000" b="1" i="1" dirty="0" smtClean="0">
                <a:latin typeface="Calibri" pitchFamily="34" charset="0"/>
                <a:cs typeface="Calibri" pitchFamily="34" charset="0"/>
              </a:rPr>
              <a:t>Öğretim;</a:t>
            </a:r>
            <a:r>
              <a:rPr lang="tr-TR" sz="2000" i="1" dirty="0" smtClean="0">
                <a:latin typeface="Calibri" pitchFamily="34" charset="0"/>
                <a:cs typeface="Calibri" pitchFamily="34" charset="0"/>
              </a:rPr>
              <a:t> Planlı </a:t>
            </a:r>
            <a:r>
              <a:rPr lang="tr-TR" sz="2000" i="1" dirty="0">
                <a:latin typeface="Calibri" pitchFamily="34" charset="0"/>
                <a:cs typeface="Calibri" pitchFamily="34" charset="0"/>
              </a:rPr>
              <a:t>ve programlı öğretme etkinliklerine  öğretim denmektedir.</a:t>
            </a:r>
          </a:p>
          <a:p>
            <a:pPr algn="ctr">
              <a:spcAft>
                <a:spcPts val="1200"/>
              </a:spcAft>
              <a:buClr>
                <a:srgbClr val="292929"/>
              </a:buClr>
              <a:defRPr/>
            </a:pPr>
            <a:endParaRPr lang="tr-TR" sz="2000" i="1" dirty="0" smtClean="0">
              <a:latin typeface="Calibri" pitchFamily="34" charset="0"/>
              <a:cs typeface="Calibri" pitchFamily="34" charset="0"/>
            </a:endParaRPr>
          </a:p>
          <a:p>
            <a:pPr algn="ctr">
              <a:spcAft>
                <a:spcPts val="1200"/>
              </a:spcAft>
              <a:buClr>
                <a:srgbClr val="292929"/>
              </a:buClr>
              <a:defRPr/>
            </a:pP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p>
          </p:txBody>
        </p:sp>
      </p:grpSp>
      <p:sp>
        <p:nvSpPr>
          <p:cNvPr id="196627" name="Text Box 45"/>
          <p:cNvSpPr txBox="1">
            <a:spLocks noChangeArrowheads="1"/>
          </p:cNvSpPr>
          <p:nvPr/>
        </p:nvSpPr>
        <p:spPr bwMode="auto">
          <a:xfrm>
            <a:off x="77470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TANIMLAR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15821412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6627"/>
                                        </p:tgtEl>
                                        <p:attrNameLst>
                                          <p:attrName>style.visibility</p:attrName>
                                        </p:attrNameLst>
                                      </p:cBhvr>
                                      <p:to>
                                        <p:strVal val="visible"/>
                                      </p:to>
                                    </p:set>
                                    <p:animEffect transition="in" filter="fade">
                                      <p:cBhvr>
                                        <p:cTn id="7" dur="1000"/>
                                        <p:tgtEl>
                                          <p:spTgt spid="19662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6610"/>
                                        </p:tgtEl>
                                        <p:attrNameLst>
                                          <p:attrName>style.visibility</p:attrName>
                                        </p:attrNameLst>
                                      </p:cBhvr>
                                      <p:to>
                                        <p:strVal val="visible"/>
                                      </p:to>
                                    </p:set>
                                    <p:animEffect transition="in" filter="wipe(left)">
                                      <p:cBhvr>
                                        <p:cTn id="10" dur="500"/>
                                        <p:tgtEl>
                                          <p:spTgt spid="196610"/>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7"/>
                                        </p:tgtEl>
                                        <p:attrNameLst>
                                          <p:attrName>style.visibility</p:attrName>
                                        </p:attrNameLst>
                                      </p:cBhvr>
                                      <p:to>
                                        <p:strVal val="visible"/>
                                      </p:to>
                                    </p:set>
                                    <p:animEffect transition="in" filter="wipe(left)">
                                      <p:cBhvr>
                                        <p:cTn id="13" dur="500"/>
                                        <p:tgtEl>
                                          <p:spTgt spid="58457"/>
                                        </p:tgtEl>
                                      </p:cBhvr>
                                    </p:animEffect>
                                  </p:childTnLst>
                                </p:cTn>
                              </p:par>
                              <p:par>
                                <p:cTn id="14" presetID="22" presetClass="entr" presetSubtype="8" fill="hold" grpId="0" nodeType="withEffect">
                                  <p:stCondLst>
                                    <p:cond delay="500"/>
                                  </p:stCondLst>
                                  <p:childTnLst>
                                    <p:set>
                                      <p:cBhvr>
                                        <p:cTn id="15" dur="1" fill="hold">
                                          <p:stCondLst>
                                            <p:cond delay="0"/>
                                          </p:stCondLst>
                                        </p:cTn>
                                        <p:tgtEl>
                                          <p:spTgt spid="58456"/>
                                        </p:tgtEl>
                                        <p:attrNameLst>
                                          <p:attrName>style.visibility</p:attrName>
                                        </p:attrNameLst>
                                      </p:cBhvr>
                                      <p:to>
                                        <p:strVal val="visible"/>
                                      </p:to>
                                    </p:set>
                                    <p:animEffect transition="in" filter="wipe(left)">
                                      <p:cBhvr>
                                        <p:cTn id="16"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66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EĞİTİM</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r>
              <a:rPr lang="tr-TR" sz="2000" b="1" i="1" dirty="0" smtClean="0">
                <a:latin typeface="Calibri" pitchFamily="34" charset="0"/>
                <a:cs typeface="Calibri" pitchFamily="34" charset="0"/>
              </a:rPr>
              <a:t>«Bireyin davranışlarında kendi yaşantıları yoluyla, </a:t>
            </a:r>
            <a:r>
              <a:rPr lang="tr-TR" sz="2000" b="1" i="1" dirty="0">
                <a:latin typeface="Calibri" pitchFamily="34" charset="0"/>
                <a:cs typeface="Calibri" pitchFamily="34" charset="0"/>
              </a:rPr>
              <a:t>«kasıtlı </a:t>
            </a:r>
            <a:r>
              <a:rPr lang="tr-TR" sz="2000" i="1" dirty="0" smtClean="0">
                <a:latin typeface="Calibri" pitchFamily="34" charset="0"/>
                <a:cs typeface="Calibri" pitchFamily="34" charset="0"/>
              </a:rPr>
              <a:t>(amaçlı-bilinçli) </a:t>
            </a:r>
            <a:r>
              <a:rPr lang="tr-TR" sz="2000" b="1" i="1" dirty="0" smtClean="0">
                <a:latin typeface="Calibri" pitchFamily="34" charset="0"/>
                <a:cs typeface="Calibri" pitchFamily="34" charset="0"/>
              </a:rPr>
              <a:t>olarak </a:t>
            </a:r>
            <a:r>
              <a:rPr lang="tr-TR" sz="2000" b="1" i="1" dirty="0">
                <a:latin typeface="Calibri" pitchFamily="34" charset="0"/>
                <a:cs typeface="Calibri" pitchFamily="34" charset="0"/>
              </a:rPr>
              <a:t>istendik </a:t>
            </a:r>
            <a:r>
              <a:rPr lang="tr-TR" sz="2000" i="1" dirty="0" smtClean="0">
                <a:latin typeface="Calibri" pitchFamily="34" charset="0"/>
                <a:cs typeface="Calibri" pitchFamily="34" charset="0"/>
              </a:rPr>
              <a:t>(toplumca uygun görülen-istenilen yönde</a:t>
            </a:r>
            <a:r>
              <a:rPr lang="tr-TR" sz="2000" b="1" i="1" dirty="0" smtClean="0">
                <a:latin typeface="Calibri" pitchFamily="34" charset="0"/>
                <a:cs typeface="Calibri" pitchFamily="34" charset="0"/>
              </a:rPr>
              <a:t>) davranış </a:t>
            </a:r>
            <a:r>
              <a:rPr lang="tr-TR" sz="2000" b="1" i="1" dirty="0">
                <a:latin typeface="Calibri" pitchFamily="34" charset="0"/>
                <a:cs typeface="Calibri" pitchFamily="34" charset="0"/>
              </a:rPr>
              <a:t>değişikliği» meydana getirme sürecidir</a:t>
            </a:r>
            <a:r>
              <a:rPr lang="tr-TR" sz="2000" b="1" i="1" dirty="0" smtClean="0">
                <a:latin typeface="Calibri" pitchFamily="34" charset="0"/>
                <a:cs typeface="Calibri" pitchFamily="34" charset="0"/>
              </a:rPr>
              <a:t>.»</a:t>
            </a:r>
          </a:p>
          <a:p>
            <a:pPr>
              <a:spcAft>
                <a:spcPts val="0"/>
              </a:spcAft>
              <a:buClr>
                <a:srgbClr val="292929"/>
              </a:buClr>
              <a:defRPr/>
            </a:pPr>
            <a:r>
              <a:rPr lang="tr-TR" sz="2000" b="1" i="1" dirty="0" smtClean="0">
                <a:solidFill>
                  <a:srgbClr val="000000"/>
                </a:solidFill>
                <a:latin typeface="Calibri" pitchFamily="34" charset="0"/>
                <a:cs typeface="Calibri" pitchFamily="34" charset="0"/>
              </a:rPr>
              <a:t>Bu tanıma göre;</a:t>
            </a:r>
          </a:p>
          <a:p>
            <a:pPr marL="285750" indent="-285750">
              <a:spcAft>
                <a:spcPts val="0"/>
              </a:spcAft>
              <a:buClr>
                <a:srgbClr val="292929"/>
              </a:buClr>
              <a:buFont typeface="Wingdings" pitchFamily="2" charset="2"/>
              <a:buChar char="§"/>
              <a:defRPr/>
            </a:pPr>
            <a:r>
              <a:rPr lang="tr-TR" i="1" dirty="0" smtClean="0">
                <a:solidFill>
                  <a:srgbClr val="000000"/>
                </a:solidFill>
                <a:latin typeface="Calibri" pitchFamily="34" charset="0"/>
                <a:cs typeface="Calibri" pitchFamily="34" charset="0"/>
              </a:rPr>
              <a:t>Eğitim (ömür boyu devam eden) bir </a:t>
            </a:r>
            <a:r>
              <a:rPr lang="tr-TR" i="1" dirty="0">
                <a:solidFill>
                  <a:srgbClr val="000000"/>
                </a:solidFill>
                <a:latin typeface="Calibri" pitchFamily="34" charset="0"/>
                <a:cs typeface="Calibri" pitchFamily="34" charset="0"/>
              </a:rPr>
              <a:t>süreçtir,</a:t>
            </a:r>
          </a:p>
          <a:p>
            <a:pPr marL="285750" indent="-285750">
              <a:spcAft>
                <a:spcPts val="0"/>
              </a:spcAft>
              <a:buClr>
                <a:srgbClr val="292929"/>
              </a:buClr>
              <a:buFont typeface="Wingdings" pitchFamily="2" charset="2"/>
              <a:buChar char="§"/>
              <a:defRPr/>
            </a:pPr>
            <a:r>
              <a:rPr lang="tr-TR" i="1" dirty="0">
                <a:solidFill>
                  <a:srgbClr val="000000"/>
                </a:solidFill>
                <a:latin typeface="Calibri" pitchFamily="34" charset="0"/>
                <a:cs typeface="Calibri" pitchFamily="34" charset="0"/>
              </a:rPr>
              <a:t>Eğitim sürecinde, bireyin davranışlarının istenilen yönde değiştirilmesi amaçlanmaktadır,</a:t>
            </a:r>
          </a:p>
          <a:p>
            <a:pPr marL="285750" indent="-285750">
              <a:spcAft>
                <a:spcPts val="0"/>
              </a:spcAft>
              <a:buClr>
                <a:srgbClr val="292929"/>
              </a:buClr>
              <a:buFont typeface="Wingdings" pitchFamily="2" charset="2"/>
              <a:buChar char="§"/>
              <a:defRPr/>
            </a:pPr>
            <a:r>
              <a:rPr lang="tr-TR" i="1" dirty="0">
                <a:solidFill>
                  <a:srgbClr val="000000"/>
                </a:solidFill>
                <a:latin typeface="Calibri" pitchFamily="34" charset="0"/>
                <a:cs typeface="Calibri" pitchFamily="34" charset="0"/>
              </a:rPr>
              <a:t>Kişinin davranışlarındaki değişme kasıtlı (amaçlı) olarak gerçekleştirilmektedir,</a:t>
            </a:r>
          </a:p>
          <a:p>
            <a:pPr marL="285750" indent="-285750">
              <a:spcAft>
                <a:spcPts val="0"/>
              </a:spcAft>
              <a:buClr>
                <a:srgbClr val="292929"/>
              </a:buClr>
              <a:buFont typeface="Wingdings" pitchFamily="2" charset="2"/>
              <a:buChar char="§"/>
              <a:defRPr/>
            </a:pPr>
            <a:r>
              <a:rPr lang="tr-TR" i="1" dirty="0">
                <a:solidFill>
                  <a:srgbClr val="000000"/>
                </a:solidFill>
                <a:latin typeface="Calibri" pitchFamily="34" charset="0"/>
                <a:cs typeface="Calibri" pitchFamily="34" charset="0"/>
              </a:rPr>
              <a:t>Eğitim sürecinde bireyin kendi yaşantıları esastır.</a:t>
            </a:r>
          </a:p>
          <a:p>
            <a:pPr algn="ctr">
              <a:spcAft>
                <a:spcPts val="1200"/>
              </a:spcAft>
              <a:buClr>
                <a:srgbClr val="292929"/>
              </a:buClr>
              <a:defRPr/>
            </a:pPr>
            <a:r>
              <a:rPr lang="tr-TR" sz="2000" b="1" i="1" dirty="0" smtClean="0">
                <a:latin typeface="Calibri" pitchFamily="34" charset="0"/>
                <a:cs typeface="Calibri" pitchFamily="34" charset="0"/>
              </a:rPr>
              <a:t> </a:t>
            </a:r>
            <a:endParaRPr lang="tr-TR" sz="2000" b="1" i="1" dirty="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p>
          </p:txBody>
        </p:sp>
      </p:grpSp>
      <p:sp>
        <p:nvSpPr>
          <p:cNvPr id="196627" name="Text Box 45"/>
          <p:cNvSpPr txBox="1">
            <a:spLocks noChangeArrowheads="1"/>
          </p:cNvSpPr>
          <p:nvPr/>
        </p:nvSpPr>
        <p:spPr bwMode="auto">
          <a:xfrm>
            <a:off x="77470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TANIMLAR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6144828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6627"/>
                                        </p:tgtEl>
                                        <p:attrNameLst>
                                          <p:attrName>style.visibility</p:attrName>
                                        </p:attrNameLst>
                                      </p:cBhvr>
                                      <p:to>
                                        <p:strVal val="visible"/>
                                      </p:to>
                                    </p:set>
                                    <p:animEffect transition="in" filter="fade">
                                      <p:cBhvr>
                                        <p:cTn id="7" dur="1000"/>
                                        <p:tgtEl>
                                          <p:spTgt spid="19662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6610"/>
                                        </p:tgtEl>
                                        <p:attrNameLst>
                                          <p:attrName>style.visibility</p:attrName>
                                        </p:attrNameLst>
                                      </p:cBhvr>
                                      <p:to>
                                        <p:strVal val="visible"/>
                                      </p:to>
                                    </p:set>
                                    <p:animEffect transition="in" filter="wipe(left)">
                                      <p:cBhvr>
                                        <p:cTn id="10" dur="500"/>
                                        <p:tgtEl>
                                          <p:spTgt spid="196610"/>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7"/>
                                        </p:tgtEl>
                                        <p:attrNameLst>
                                          <p:attrName>style.visibility</p:attrName>
                                        </p:attrNameLst>
                                      </p:cBhvr>
                                      <p:to>
                                        <p:strVal val="visible"/>
                                      </p:to>
                                    </p:set>
                                    <p:animEffect transition="in" filter="wipe(left)">
                                      <p:cBhvr>
                                        <p:cTn id="13" dur="500"/>
                                        <p:tgtEl>
                                          <p:spTgt spid="58457"/>
                                        </p:tgtEl>
                                      </p:cBhvr>
                                    </p:animEffect>
                                  </p:childTnLst>
                                </p:cTn>
                              </p:par>
                              <p:par>
                                <p:cTn id="14" presetID="22" presetClass="entr" presetSubtype="8" fill="hold" grpId="0" nodeType="withEffect">
                                  <p:stCondLst>
                                    <p:cond delay="500"/>
                                  </p:stCondLst>
                                  <p:childTnLst>
                                    <p:set>
                                      <p:cBhvr>
                                        <p:cTn id="15" dur="1" fill="hold">
                                          <p:stCondLst>
                                            <p:cond delay="0"/>
                                          </p:stCondLst>
                                        </p:cTn>
                                        <p:tgtEl>
                                          <p:spTgt spid="58456"/>
                                        </p:tgtEl>
                                        <p:attrNameLst>
                                          <p:attrName>style.visibility</p:attrName>
                                        </p:attrNameLst>
                                      </p:cBhvr>
                                      <p:to>
                                        <p:strVal val="visible"/>
                                      </p:to>
                                    </p:set>
                                    <p:animEffect transition="in" filter="wipe(left)">
                                      <p:cBhvr>
                                        <p:cTn id="16"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66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ÖĞRETİM – EĞİTİM FARKI </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900" b="1" i="1" dirty="0" smtClean="0">
              <a:latin typeface="Calibri" pitchFamily="34" charset="0"/>
              <a:cs typeface="Calibri" pitchFamily="34" charset="0"/>
            </a:endParaRPr>
          </a:p>
          <a:p>
            <a:pPr algn="ctr">
              <a:spcAft>
                <a:spcPts val="0"/>
              </a:spcAft>
              <a:buClr>
                <a:srgbClr val="292929"/>
              </a:buClr>
              <a:defRPr/>
            </a:pPr>
            <a:r>
              <a:rPr lang="tr-TR" sz="2000" i="1" dirty="0" smtClean="0">
                <a:latin typeface="Calibri" pitchFamily="34" charset="0"/>
                <a:cs typeface="Calibri" pitchFamily="34" charset="0"/>
              </a:rPr>
              <a:t>Öğretimde kişinin tutum ve davranışlarını değiştirme amacı güdülmez. Sadece bilgi yükleme amaçlanır.</a:t>
            </a:r>
          </a:p>
          <a:p>
            <a:pPr algn="ctr">
              <a:spcAft>
                <a:spcPts val="0"/>
              </a:spcAft>
              <a:buClr>
                <a:srgbClr val="292929"/>
              </a:buClr>
              <a:defRPr/>
            </a:pPr>
            <a:endParaRPr lang="tr-TR" sz="2000" i="1" dirty="0">
              <a:latin typeface="Calibri" pitchFamily="34" charset="0"/>
              <a:cs typeface="Calibri" pitchFamily="34" charset="0"/>
            </a:endParaRPr>
          </a:p>
          <a:p>
            <a:pPr algn="ctr">
              <a:spcAft>
                <a:spcPts val="0"/>
              </a:spcAft>
              <a:buClr>
                <a:srgbClr val="292929"/>
              </a:buClr>
              <a:defRPr/>
            </a:pPr>
            <a:r>
              <a:rPr lang="tr-TR" sz="2000" i="1" dirty="0" smtClean="0">
                <a:latin typeface="Calibri" pitchFamily="34" charset="0"/>
                <a:cs typeface="Calibri" pitchFamily="34" charset="0"/>
              </a:rPr>
              <a:t>Eğitimde ise kişinin tutum ve davranışlarını değiştirme amaçlanır. Bilgi yükleme amaçlanmaz.</a:t>
            </a:r>
          </a:p>
          <a:p>
            <a:pPr algn="ctr">
              <a:spcAft>
                <a:spcPts val="0"/>
              </a:spcAft>
              <a:buClr>
                <a:srgbClr val="292929"/>
              </a:buClr>
              <a:defRPr/>
            </a:pPr>
            <a:endParaRPr lang="tr-TR" sz="2000" i="1" dirty="0" smtClean="0">
              <a:latin typeface="Calibri" pitchFamily="34" charset="0"/>
              <a:cs typeface="Calibri" pitchFamily="34" charset="0"/>
            </a:endParaRPr>
          </a:p>
          <a:p>
            <a:pPr algn="ctr">
              <a:spcAft>
                <a:spcPts val="0"/>
              </a:spcAft>
              <a:buClr>
                <a:srgbClr val="292929"/>
              </a:buClr>
              <a:defRPr/>
            </a:pPr>
            <a:r>
              <a:rPr lang="tr-TR" sz="2000" i="1" dirty="0">
                <a:latin typeface="Calibri" pitchFamily="34" charset="0"/>
                <a:cs typeface="Calibri" pitchFamily="34" charset="0"/>
              </a:rPr>
              <a:t>Eğitim yoluyla olan </a:t>
            </a:r>
            <a:r>
              <a:rPr lang="tr-TR" sz="2000" i="1" dirty="0" smtClean="0">
                <a:latin typeface="Calibri" pitchFamily="34" charset="0"/>
                <a:cs typeface="Calibri" pitchFamily="34" charset="0"/>
              </a:rPr>
              <a:t>değişme; Bireyin </a:t>
            </a:r>
            <a:r>
              <a:rPr lang="tr-TR" sz="2000" i="1" dirty="0">
                <a:latin typeface="Calibri" pitchFamily="34" charset="0"/>
                <a:cs typeface="Calibri" pitchFamily="34" charset="0"/>
              </a:rPr>
              <a:t>yeni bir davranışı kazanması biçiminde olabileceği gibi, </a:t>
            </a:r>
            <a:r>
              <a:rPr lang="tr-TR" sz="2000" i="1" dirty="0" smtClean="0">
                <a:latin typeface="Calibri" pitchFamily="34" charset="0"/>
                <a:cs typeface="Calibri" pitchFamily="34" charset="0"/>
              </a:rPr>
              <a:t>eskiden sahip </a:t>
            </a:r>
            <a:r>
              <a:rPr lang="tr-TR" sz="2000" i="1" dirty="0">
                <a:latin typeface="Calibri" pitchFamily="34" charset="0"/>
                <a:cs typeface="Calibri" pitchFamily="34" charset="0"/>
              </a:rPr>
              <a:t>olduğu istenmeyen nitelikteki davranışlarını bırakması biçiminde de olabilir.</a:t>
            </a:r>
          </a:p>
          <a:p>
            <a:pPr algn="ctr">
              <a:spcAft>
                <a:spcPts val="0"/>
              </a:spcAft>
              <a:buClr>
                <a:srgbClr val="292929"/>
              </a:buClr>
              <a:defRPr/>
            </a:pPr>
            <a:endParaRPr lang="tr-TR" sz="2000" i="1" dirty="0" smtClean="0">
              <a:latin typeface="Calibri" pitchFamily="34" charset="0"/>
              <a:cs typeface="Calibri" pitchFamily="34" charset="0"/>
            </a:endParaRPr>
          </a:p>
          <a:p>
            <a:pPr algn="ctr">
              <a:spcAft>
                <a:spcPts val="1200"/>
              </a:spcAft>
              <a:buClr>
                <a:srgbClr val="292929"/>
              </a:buClr>
              <a:defRPr/>
            </a:pP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EĞİTİM İLE ÖĞRETİM ARASINDAKİ FARK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33778186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AMAÇ</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2000" i="1" dirty="0" smtClean="0">
              <a:latin typeface="Calibri" pitchFamily="34" charset="0"/>
              <a:cs typeface="Calibri" pitchFamily="34" charset="0"/>
            </a:endParaRPr>
          </a:p>
          <a:p>
            <a:pPr algn="ctr">
              <a:spcAft>
                <a:spcPts val="1200"/>
              </a:spcAft>
              <a:buClr>
                <a:srgbClr val="292929"/>
              </a:buClr>
              <a:defRPr/>
            </a:pPr>
            <a:r>
              <a:rPr lang="tr-TR" sz="2000" i="1" dirty="0" smtClean="0">
                <a:latin typeface="Calibri" pitchFamily="34" charset="0"/>
                <a:cs typeface="Calibri" pitchFamily="34" charset="0"/>
              </a:rPr>
              <a:t>Eğitim </a:t>
            </a:r>
            <a:r>
              <a:rPr lang="tr-TR" sz="2000" i="1" dirty="0">
                <a:latin typeface="Calibri" pitchFamily="34" charset="0"/>
                <a:cs typeface="Calibri" pitchFamily="34" charset="0"/>
              </a:rPr>
              <a:t>yoluyla bireyin; </a:t>
            </a:r>
            <a:r>
              <a:rPr lang="tr-TR" sz="2000" b="1" i="1" dirty="0">
                <a:latin typeface="Calibri" pitchFamily="34" charset="0"/>
                <a:cs typeface="Calibri" pitchFamily="34" charset="0"/>
              </a:rPr>
              <a:t>bilgileri, becerileri, </a:t>
            </a:r>
            <a:r>
              <a:rPr lang="tr-TR" sz="2000" b="1" i="1" dirty="0" smtClean="0">
                <a:latin typeface="Calibri" pitchFamily="34" charset="0"/>
                <a:cs typeface="Calibri" pitchFamily="34" charset="0"/>
              </a:rPr>
              <a:t>tutumları, amaçları</a:t>
            </a:r>
            <a:r>
              <a:rPr lang="tr-TR" sz="2000" b="1" i="1" dirty="0">
                <a:latin typeface="Calibri" pitchFamily="34" charset="0"/>
                <a:cs typeface="Calibri" pitchFamily="34" charset="0"/>
              </a:rPr>
              <a:t>, beklentileri, </a:t>
            </a:r>
            <a:r>
              <a:rPr lang="tr-TR" sz="2000" b="1" i="1" dirty="0" smtClean="0">
                <a:latin typeface="Calibri" pitchFamily="34" charset="0"/>
                <a:cs typeface="Calibri" pitchFamily="34" charset="0"/>
              </a:rPr>
              <a:t>değerleri </a:t>
            </a:r>
            <a:r>
              <a:rPr lang="tr-TR" sz="2000" b="1" i="1" dirty="0">
                <a:latin typeface="Calibri" pitchFamily="34" charset="0"/>
                <a:cs typeface="Calibri" pitchFamily="34" charset="0"/>
              </a:rPr>
              <a:t>toplumca uygun görülen yönde </a:t>
            </a:r>
            <a:r>
              <a:rPr lang="tr-TR" sz="2000" i="1" dirty="0">
                <a:latin typeface="Calibri" pitchFamily="34" charset="0"/>
                <a:cs typeface="Calibri" pitchFamily="34" charset="0"/>
              </a:rPr>
              <a:t>(istendik) ve </a:t>
            </a:r>
            <a:r>
              <a:rPr lang="tr-TR" sz="2000" b="1" i="1" dirty="0">
                <a:latin typeface="Calibri" pitchFamily="34" charset="0"/>
                <a:cs typeface="Calibri" pitchFamily="34" charset="0"/>
              </a:rPr>
              <a:t>amaçlı olarak </a:t>
            </a:r>
            <a:r>
              <a:rPr lang="tr-TR" sz="2000" i="1" dirty="0">
                <a:latin typeface="Calibri" pitchFamily="34" charset="0"/>
                <a:cs typeface="Calibri" pitchFamily="34" charset="0"/>
              </a:rPr>
              <a:t>(kasıtlı) değiştirilir. </a:t>
            </a:r>
            <a:endParaRPr lang="tr-TR" sz="2000" i="1" dirty="0" smtClean="0">
              <a:latin typeface="Calibri" pitchFamily="34" charset="0"/>
              <a:cs typeface="Calibri" pitchFamily="34" charset="0"/>
            </a:endParaRPr>
          </a:p>
          <a:p>
            <a:pPr algn="ctr">
              <a:spcAft>
                <a:spcPts val="1200"/>
              </a:spcAft>
              <a:buClr>
                <a:srgbClr val="292929"/>
              </a:buClr>
              <a:defRPr/>
            </a:pPr>
            <a:endParaRPr lang="tr-TR" sz="2000" b="1" i="1" dirty="0" smtClean="0">
              <a:latin typeface="Calibri" pitchFamily="34" charset="0"/>
              <a:cs typeface="Calibri" pitchFamily="34" charset="0"/>
            </a:endParaRPr>
          </a:p>
          <a:p>
            <a:pPr algn="ctr">
              <a:spcAft>
                <a:spcPts val="1200"/>
              </a:spcAft>
              <a:buClr>
                <a:srgbClr val="292929"/>
              </a:buClr>
              <a:defRPr/>
            </a:pPr>
            <a:r>
              <a:rPr lang="tr-TR" sz="2000" b="1" i="1" dirty="0" smtClean="0">
                <a:latin typeface="Calibri" pitchFamily="34" charset="0"/>
                <a:cs typeface="Calibri" pitchFamily="34" charset="0"/>
              </a:rPr>
              <a:t>«</a:t>
            </a:r>
            <a:r>
              <a:rPr lang="tr-TR" sz="2000" b="1" i="1" dirty="0">
                <a:latin typeface="Calibri" pitchFamily="34" charset="0"/>
                <a:cs typeface="Calibri" pitchFamily="34" charset="0"/>
              </a:rPr>
              <a:t>Mevcut haliyle yetersiz olan </a:t>
            </a:r>
            <a:r>
              <a:rPr lang="tr-TR" sz="2000" b="1" i="1" dirty="0" smtClean="0">
                <a:latin typeface="Calibri" pitchFamily="34" charset="0"/>
                <a:cs typeface="Calibri" pitchFamily="34" charset="0"/>
              </a:rPr>
              <a:t>kişi değiştirilerek </a:t>
            </a:r>
            <a:r>
              <a:rPr lang="tr-TR" sz="2000" b="1" i="1" dirty="0">
                <a:latin typeface="Calibri" pitchFamily="34" charset="0"/>
                <a:cs typeface="Calibri" pitchFamily="34" charset="0"/>
              </a:rPr>
              <a:t>yeterli hale </a:t>
            </a:r>
            <a:r>
              <a:rPr lang="tr-TR" sz="2000" b="1" i="1" dirty="0" smtClean="0">
                <a:latin typeface="Calibri" pitchFamily="34" charset="0"/>
                <a:cs typeface="Calibri" pitchFamily="34" charset="0"/>
              </a:rPr>
              <a:t>getirilir.»</a:t>
            </a:r>
            <a:endParaRPr lang="tr-TR" sz="2000" b="1" i="1" dirty="0">
              <a:latin typeface="Calibri" pitchFamily="34" charset="0"/>
              <a:cs typeface="Calibri" pitchFamily="34" charset="0"/>
            </a:endParaRPr>
          </a:p>
          <a:p>
            <a:pPr algn="ctr">
              <a:spcAft>
                <a:spcPts val="1200"/>
              </a:spcAft>
              <a:buClr>
                <a:srgbClr val="292929"/>
              </a:buClr>
              <a:defRPr/>
            </a:pP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a:p>
            <a:pPr algn="ctr">
              <a:spcAft>
                <a:spcPts val="1200"/>
              </a:spcAft>
              <a:buClr>
                <a:srgbClr val="292929"/>
              </a:buClr>
              <a:defRPr/>
            </a:pPr>
            <a:endParaRPr lang="tr-TR" sz="2000" b="1" i="1" dirty="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EĞİTİMİN AMACI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31782429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3"/>
          <p:cNvGrpSpPr>
            <a:grpSpLocks/>
          </p:cNvGrpSpPr>
          <p:nvPr/>
        </p:nvGrpSpPr>
        <p:grpSpPr bwMode="auto">
          <a:xfrm>
            <a:off x="1588" y="0"/>
            <a:ext cx="9144000" cy="6858001"/>
            <a:chOff x="0" y="0"/>
            <a:chExt cx="5760" cy="3747"/>
          </a:xfrm>
        </p:grpSpPr>
        <p:sp>
          <p:nvSpPr>
            <p:cNvPr id="46107"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08"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en-US" dirty="0">
                <a:solidFill>
                  <a:srgbClr val="FFFFFF"/>
                </a:solidFill>
              </a:endParaRPr>
            </a:p>
          </p:txBody>
        </p:sp>
        <p:sp>
          <p:nvSpPr>
            <p:cNvPr id="46109" name="Rectangle 16"/>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10"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grpSp>
      <p:sp>
        <p:nvSpPr>
          <p:cNvPr id="217117" name="Rectangle 29"/>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2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103" name="Group 10"/>
          <p:cNvGrpSpPr>
            <a:grpSpLocks/>
          </p:cNvGrpSpPr>
          <p:nvPr/>
        </p:nvGrpSpPr>
        <p:grpSpPr bwMode="auto">
          <a:xfrm>
            <a:off x="-15395" y="0"/>
            <a:ext cx="9162000" cy="5948363"/>
            <a:chOff x="0" y="0"/>
            <a:chExt cx="5760" cy="3747"/>
          </a:xfrm>
        </p:grpSpPr>
        <p:sp>
          <p:nvSpPr>
            <p:cNvPr id="104"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tr-TR" dirty="0">
                <a:solidFill>
                  <a:srgbClr val="FFFFFF"/>
                </a:solidFill>
                <a:cs typeface="Arial" pitchFamily="34" charset="0"/>
              </a:endParaRPr>
            </a:p>
          </p:txBody>
        </p:sp>
        <p:sp>
          <p:nvSpPr>
            <p:cNvPr id="105"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tr-TR" dirty="0">
                <a:solidFill>
                  <a:srgbClr val="FFFFFF"/>
                </a:solidFill>
                <a:cs typeface="Arial" pitchFamily="34" charset="0"/>
              </a:endParaRPr>
            </a:p>
          </p:txBody>
        </p:sp>
        <p:sp>
          <p:nvSpPr>
            <p:cNvPr id="106" name="Rectangle 8"/>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tr-TR" dirty="0">
                <a:solidFill>
                  <a:srgbClr val="FFFFFF"/>
                </a:solidFill>
                <a:cs typeface="Arial" pitchFamily="34" charset="0"/>
              </a:endParaRPr>
            </a:p>
          </p:txBody>
        </p:sp>
        <p:sp>
          <p:nvSpPr>
            <p:cNvPr id="107"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tr-TR" dirty="0">
                <a:solidFill>
                  <a:srgbClr val="FFFFFF"/>
                </a:solidFill>
                <a:cs typeface="Arial" pitchFamily="34" charset="0"/>
              </a:endParaRPr>
            </a:p>
          </p:txBody>
        </p:sp>
      </p:grpSp>
      <p:sp>
        <p:nvSpPr>
          <p:cNvPr id="108" name="Rectangle 2"/>
          <p:cNvSpPr txBox="1">
            <a:spLocks noChangeArrowheads="1"/>
          </p:cNvSpPr>
          <p:nvPr/>
        </p:nvSpPr>
        <p:spPr bwMode="gray">
          <a:xfrm>
            <a:off x="204788" y="58738"/>
            <a:ext cx="8520112" cy="1000125"/>
          </a:xfrm>
          <a:prstGeom prst="rect">
            <a:avLst/>
          </a:prstGeom>
          <a:noFill/>
          <a:ln w="9525">
            <a:noFill/>
            <a:miter lim="800000"/>
            <a:headEnd/>
            <a:tailEnd/>
          </a:ln>
        </p:spPr>
        <p:txBody>
          <a:bodyPr anchor="ctr"/>
          <a:lstStyle/>
          <a:p>
            <a:r>
              <a:rPr lang="tr-TR" sz="3200" b="1" dirty="0" smtClean="0">
                <a:solidFill>
                  <a:srgbClr val="FFFFFF"/>
                </a:solidFill>
                <a:latin typeface="Calibri" pitchFamily="34" charset="0"/>
                <a:cs typeface="Calibri" pitchFamily="34" charset="0"/>
              </a:rPr>
              <a:t>KİŞİNİN ÜSTLENDİĞİ ROLLER</a:t>
            </a:r>
            <a:endParaRPr lang="en-US" sz="3200" b="1" dirty="0">
              <a:solidFill>
                <a:srgbClr val="FFFFFF"/>
              </a:solidFill>
              <a:latin typeface="Calibri" pitchFamily="34" charset="0"/>
              <a:cs typeface="Calibri" pitchFamily="34" charset="0"/>
            </a:endParaRPr>
          </a:p>
        </p:txBody>
      </p:sp>
      <p:pic>
        <p:nvPicPr>
          <p:cNvPr id="109" name="Picture 9"/>
          <p:cNvPicPr>
            <a:picLocks noChangeAspect="1" noChangeArrowheads="1"/>
          </p:cNvPicPr>
          <p:nvPr/>
        </p:nvPicPr>
        <p:blipFill>
          <a:blip r:embed="rId3" cstate="print"/>
          <a:srcRect/>
          <a:stretch>
            <a:fillRect/>
          </a:stretch>
        </p:blipFill>
        <p:spPr bwMode="gray">
          <a:xfrm>
            <a:off x="3649136" y="4391025"/>
            <a:ext cx="4608512" cy="431800"/>
          </a:xfrm>
          <a:prstGeom prst="rect">
            <a:avLst/>
          </a:prstGeom>
          <a:noFill/>
          <a:ln w="9525">
            <a:noFill/>
            <a:miter lim="800000"/>
            <a:headEnd/>
            <a:tailEnd/>
          </a:ln>
        </p:spPr>
      </p:pic>
      <p:pic>
        <p:nvPicPr>
          <p:cNvPr id="110" name="Picture 9"/>
          <p:cNvPicPr>
            <a:picLocks noChangeAspect="1" noChangeArrowheads="1"/>
          </p:cNvPicPr>
          <p:nvPr/>
        </p:nvPicPr>
        <p:blipFill>
          <a:blip r:embed="rId3" cstate="print"/>
          <a:srcRect/>
          <a:stretch>
            <a:fillRect/>
          </a:stretch>
        </p:blipFill>
        <p:spPr bwMode="gray">
          <a:xfrm>
            <a:off x="-219602" y="3736005"/>
            <a:ext cx="4608513" cy="431800"/>
          </a:xfrm>
          <a:prstGeom prst="rect">
            <a:avLst/>
          </a:prstGeom>
          <a:noFill/>
          <a:ln w="9525">
            <a:noFill/>
            <a:miter lim="800000"/>
            <a:headEnd/>
            <a:tailEnd/>
          </a:ln>
        </p:spPr>
      </p:pic>
      <p:sp>
        <p:nvSpPr>
          <p:cNvPr id="111" name="Sechseck 3"/>
          <p:cNvSpPr>
            <a:spLocks noChangeArrowheads="1"/>
          </p:cNvSpPr>
          <p:nvPr/>
        </p:nvSpPr>
        <p:spPr bwMode="gray">
          <a:xfrm>
            <a:off x="1412348" y="1157905"/>
            <a:ext cx="1571625" cy="1354138"/>
          </a:xfrm>
          <a:prstGeom prst="hexagon">
            <a:avLst>
              <a:gd name="adj" fmla="val 25012"/>
              <a:gd name="vf" fmla="val 115470"/>
            </a:avLst>
          </a:prstGeom>
          <a:gradFill rotWithShape="1">
            <a:gsLst>
              <a:gs pos="0">
                <a:srgbClr val="69A2E1"/>
              </a:gs>
              <a:gs pos="100000">
                <a:srgbClr val="9DC2EB"/>
              </a:gs>
            </a:gsLst>
            <a:lin ang="5400000" scaled="1"/>
          </a:gradFill>
          <a:ln w="22225" algn="ctr">
            <a:solidFill>
              <a:schemeClr val="bg1">
                <a:lumMod val="50000"/>
              </a:schemeClr>
            </a:solidFill>
            <a:miter lim="800000"/>
            <a:headEnd/>
            <a:tailEnd/>
          </a:ln>
        </p:spPr>
        <p:txBody>
          <a:bodyPr anchor="ctr"/>
          <a:lstStyle/>
          <a:p>
            <a:pPr algn="ctr">
              <a:defRPr/>
            </a:pPr>
            <a:endParaRPr lang="de-DE" dirty="0">
              <a:solidFill>
                <a:srgbClr val="FFFFFF"/>
              </a:solidFill>
              <a:latin typeface="Arial"/>
            </a:endParaRPr>
          </a:p>
        </p:txBody>
      </p:sp>
      <p:sp>
        <p:nvSpPr>
          <p:cNvPr id="112" name="Sechseck 4"/>
          <p:cNvSpPr>
            <a:spLocks noChangeArrowheads="1"/>
          </p:cNvSpPr>
          <p:nvPr/>
        </p:nvSpPr>
        <p:spPr bwMode="gray">
          <a:xfrm>
            <a:off x="1412348" y="2553318"/>
            <a:ext cx="1571625" cy="1354138"/>
          </a:xfrm>
          <a:prstGeom prst="hexagon">
            <a:avLst>
              <a:gd name="adj" fmla="val 25012"/>
              <a:gd name="vf" fmla="val 115470"/>
            </a:avLst>
          </a:prstGeom>
          <a:gradFill rotWithShape="1">
            <a:gsLst>
              <a:gs pos="0">
                <a:srgbClr val="69A2E1"/>
              </a:gs>
              <a:gs pos="100000">
                <a:srgbClr val="9DC2EB"/>
              </a:gs>
            </a:gsLst>
            <a:lin ang="5400000" scaled="1"/>
          </a:gradFill>
          <a:ln w="22225" algn="ctr">
            <a:solidFill>
              <a:schemeClr val="bg1">
                <a:lumMod val="50000"/>
              </a:schemeClr>
            </a:solidFill>
            <a:miter lim="800000"/>
            <a:headEnd/>
            <a:tailEnd/>
          </a:ln>
        </p:spPr>
        <p:txBody>
          <a:bodyPr anchor="ctr"/>
          <a:lstStyle/>
          <a:p>
            <a:pPr algn="ctr">
              <a:defRPr/>
            </a:pPr>
            <a:endParaRPr lang="de-DE" dirty="0">
              <a:solidFill>
                <a:srgbClr val="FFFFFF"/>
              </a:solidFill>
              <a:latin typeface="Arial"/>
            </a:endParaRPr>
          </a:p>
        </p:txBody>
      </p:sp>
      <p:sp>
        <p:nvSpPr>
          <p:cNvPr id="113" name="Sechseck 5"/>
          <p:cNvSpPr>
            <a:spLocks noChangeArrowheads="1"/>
          </p:cNvSpPr>
          <p:nvPr/>
        </p:nvSpPr>
        <p:spPr bwMode="gray">
          <a:xfrm flipH="1">
            <a:off x="2679173" y="1848468"/>
            <a:ext cx="1571625" cy="1354138"/>
          </a:xfrm>
          <a:prstGeom prst="hexagon">
            <a:avLst>
              <a:gd name="adj" fmla="val 25012"/>
              <a:gd name="vf" fmla="val 115470"/>
            </a:avLst>
          </a:prstGeom>
          <a:gradFill rotWithShape="1">
            <a:gsLst>
              <a:gs pos="0">
                <a:srgbClr val="69A2E1"/>
              </a:gs>
              <a:gs pos="100000">
                <a:srgbClr val="9DC2EB"/>
              </a:gs>
            </a:gsLst>
            <a:lin ang="5400000" scaled="1"/>
          </a:gradFill>
          <a:ln w="22225" algn="ctr">
            <a:solidFill>
              <a:schemeClr val="bg1">
                <a:lumMod val="50000"/>
              </a:schemeClr>
            </a:solidFill>
            <a:miter lim="800000"/>
            <a:headEnd/>
            <a:tailEnd/>
          </a:ln>
        </p:spPr>
        <p:txBody>
          <a:bodyPr anchor="ctr"/>
          <a:lstStyle/>
          <a:p>
            <a:pPr algn="ctr">
              <a:defRPr/>
            </a:pPr>
            <a:endParaRPr lang="de-DE" dirty="0">
              <a:solidFill>
                <a:srgbClr val="FFFFFF"/>
              </a:solidFill>
              <a:latin typeface="Arial"/>
            </a:endParaRPr>
          </a:p>
        </p:txBody>
      </p:sp>
      <p:sp>
        <p:nvSpPr>
          <p:cNvPr id="114" name="Sechseck 6"/>
          <p:cNvSpPr>
            <a:spLocks noChangeArrowheads="1"/>
          </p:cNvSpPr>
          <p:nvPr/>
        </p:nvSpPr>
        <p:spPr bwMode="gray">
          <a:xfrm>
            <a:off x="140761" y="1848468"/>
            <a:ext cx="1571625" cy="1354138"/>
          </a:xfrm>
          <a:prstGeom prst="hexagon">
            <a:avLst>
              <a:gd name="adj" fmla="val 25012"/>
              <a:gd name="vf" fmla="val 115470"/>
            </a:avLst>
          </a:prstGeom>
          <a:gradFill rotWithShape="1">
            <a:gsLst>
              <a:gs pos="0">
                <a:srgbClr val="69A2E1"/>
              </a:gs>
              <a:gs pos="100000">
                <a:srgbClr val="9DC2EB"/>
              </a:gs>
            </a:gsLst>
            <a:lin ang="5400000" scaled="1"/>
          </a:gradFill>
          <a:ln w="22225" algn="ctr">
            <a:solidFill>
              <a:schemeClr val="bg1">
                <a:lumMod val="50000"/>
              </a:schemeClr>
            </a:solidFill>
            <a:miter lim="800000"/>
            <a:headEnd/>
            <a:tailEnd/>
          </a:ln>
        </p:spPr>
        <p:txBody>
          <a:bodyPr anchor="ctr"/>
          <a:lstStyle/>
          <a:p>
            <a:pPr algn="ctr">
              <a:defRPr/>
            </a:pPr>
            <a:endParaRPr lang="de-DE" dirty="0">
              <a:solidFill>
                <a:srgbClr val="FFFFFF"/>
              </a:solidFill>
              <a:latin typeface="Arial"/>
            </a:endParaRPr>
          </a:p>
        </p:txBody>
      </p:sp>
      <p:sp>
        <p:nvSpPr>
          <p:cNvPr id="115" name="Sechseck 11"/>
          <p:cNvSpPr>
            <a:spLocks noChangeArrowheads="1"/>
          </p:cNvSpPr>
          <p:nvPr/>
        </p:nvSpPr>
        <p:spPr bwMode="gray">
          <a:xfrm>
            <a:off x="2692821" y="3271735"/>
            <a:ext cx="1571625" cy="1354138"/>
          </a:xfrm>
          <a:prstGeom prst="hexagon">
            <a:avLst>
              <a:gd name="adj" fmla="val 25012"/>
              <a:gd name="vf" fmla="val 115470"/>
            </a:avLst>
          </a:prstGeom>
          <a:gradFill rotWithShape="1">
            <a:gsLst>
              <a:gs pos="0">
                <a:srgbClr val="69A2E1"/>
              </a:gs>
              <a:gs pos="100000">
                <a:srgbClr val="9DC2EB"/>
              </a:gs>
            </a:gsLst>
            <a:lin ang="5400000" scaled="1"/>
          </a:gradFill>
          <a:ln w="22225" algn="ctr">
            <a:solidFill>
              <a:schemeClr val="bg1">
                <a:lumMod val="50000"/>
              </a:schemeClr>
            </a:solidFill>
            <a:miter lim="800000"/>
            <a:headEnd/>
            <a:tailEnd/>
          </a:ln>
        </p:spPr>
        <p:txBody>
          <a:bodyPr anchor="ctr"/>
          <a:lstStyle/>
          <a:p>
            <a:pPr algn="ctr"/>
            <a:endParaRPr lang="de-DE" dirty="0">
              <a:latin typeface="Arial"/>
            </a:endParaRPr>
          </a:p>
        </p:txBody>
      </p:sp>
      <p:sp>
        <p:nvSpPr>
          <p:cNvPr id="116" name="Sechseck 12"/>
          <p:cNvSpPr>
            <a:spLocks noChangeArrowheads="1"/>
          </p:cNvSpPr>
          <p:nvPr/>
        </p:nvSpPr>
        <p:spPr bwMode="gray">
          <a:xfrm>
            <a:off x="1412348" y="3965553"/>
            <a:ext cx="1571625" cy="1354138"/>
          </a:xfrm>
          <a:prstGeom prst="hexagon">
            <a:avLst>
              <a:gd name="adj" fmla="val 25012"/>
              <a:gd name="vf" fmla="val 115470"/>
            </a:avLst>
          </a:prstGeom>
          <a:gradFill rotWithShape="1">
            <a:gsLst>
              <a:gs pos="0">
                <a:srgbClr val="69A2E1"/>
              </a:gs>
              <a:gs pos="100000">
                <a:srgbClr val="9DC2EB"/>
              </a:gs>
            </a:gsLst>
            <a:lin ang="5400000" scaled="1"/>
          </a:gradFill>
          <a:ln w="22225" algn="ctr">
            <a:solidFill>
              <a:schemeClr val="bg1">
                <a:lumMod val="50000"/>
              </a:schemeClr>
            </a:solidFill>
            <a:miter lim="800000"/>
            <a:headEnd/>
            <a:tailEnd/>
          </a:ln>
        </p:spPr>
        <p:txBody>
          <a:bodyPr anchor="ctr"/>
          <a:lstStyle/>
          <a:p>
            <a:pPr algn="ctr"/>
            <a:endParaRPr lang="de-DE" dirty="0">
              <a:latin typeface="Arial"/>
            </a:endParaRPr>
          </a:p>
        </p:txBody>
      </p:sp>
      <p:sp>
        <p:nvSpPr>
          <p:cNvPr id="117" name="Sechseck 14"/>
          <p:cNvSpPr>
            <a:spLocks noChangeArrowheads="1"/>
          </p:cNvSpPr>
          <p:nvPr/>
        </p:nvSpPr>
        <p:spPr bwMode="gray">
          <a:xfrm>
            <a:off x="140761" y="3251022"/>
            <a:ext cx="1571625" cy="1354138"/>
          </a:xfrm>
          <a:prstGeom prst="hexagon">
            <a:avLst>
              <a:gd name="adj" fmla="val 25012"/>
              <a:gd name="vf" fmla="val 115470"/>
            </a:avLst>
          </a:prstGeom>
          <a:gradFill rotWithShape="1">
            <a:gsLst>
              <a:gs pos="0">
                <a:srgbClr val="69A2E1"/>
              </a:gs>
              <a:gs pos="100000">
                <a:srgbClr val="9DC2EB"/>
              </a:gs>
            </a:gsLst>
            <a:lin ang="5400000" scaled="1"/>
          </a:gradFill>
          <a:ln w="22225" algn="ctr">
            <a:solidFill>
              <a:schemeClr val="bg1">
                <a:lumMod val="50000"/>
              </a:schemeClr>
            </a:solidFill>
            <a:miter lim="800000"/>
            <a:headEnd/>
            <a:tailEnd/>
          </a:ln>
        </p:spPr>
        <p:txBody>
          <a:bodyPr anchor="ctr"/>
          <a:lstStyle/>
          <a:p>
            <a:pPr algn="ctr"/>
            <a:endParaRPr lang="de-DE" dirty="0">
              <a:latin typeface="Arial"/>
            </a:endParaRPr>
          </a:p>
        </p:txBody>
      </p:sp>
      <p:grpSp>
        <p:nvGrpSpPr>
          <p:cNvPr id="118" name="Group 22"/>
          <p:cNvGrpSpPr>
            <a:grpSpLocks/>
          </p:cNvGrpSpPr>
          <p:nvPr/>
        </p:nvGrpSpPr>
        <p:grpSpPr bwMode="auto">
          <a:xfrm>
            <a:off x="250298" y="1723055"/>
            <a:ext cx="3878263" cy="1604963"/>
            <a:chOff x="364" y="1795"/>
            <a:chExt cx="2443" cy="1011"/>
          </a:xfrm>
        </p:grpSpPr>
        <p:sp>
          <p:nvSpPr>
            <p:cNvPr id="119" name="Text Box 19"/>
            <p:cNvSpPr txBox="1">
              <a:spLocks noChangeArrowheads="1"/>
            </p:cNvSpPr>
            <p:nvPr/>
          </p:nvSpPr>
          <p:spPr bwMode="gray">
            <a:xfrm>
              <a:off x="1158" y="1795"/>
              <a:ext cx="846"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solidFill>
                    <a:srgbClr val="000000"/>
                  </a:solidFill>
                  <a:latin typeface="Calibri" pitchFamily="34" charset="0"/>
                  <a:cs typeface="Calibri" pitchFamily="34" charset="0"/>
                </a:rPr>
                <a:t>Eş </a:t>
              </a:r>
              <a:endParaRPr lang="tr-TR" sz="1600" b="1" i="1" noProof="1">
                <a:solidFill>
                  <a:srgbClr val="000000"/>
                </a:solidFill>
                <a:latin typeface="Calibri" pitchFamily="34" charset="0"/>
                <a:cs typeface="Calibri" pitchFamily="34" charset="0"/>
              </a:endParaRPr>
            </a:p>
          </p:txBody>
        </p:sp>
        <p:sp>
          <p:nvSpPr>
            <p:cNvPr id="120" name="Text Box 19"/>
            <p:cNvSpPr txBox="1">
              <a:spLocks noChangeArrowheads="1"/>
            </p:cNvSpPr>
            <p:nvPr/>
          </p:nvSpPr>
          <p:spPr bwMode="gray">
            <a:xfrm>
              <a:off x="1167" y="2651"/>
              <a:ext cx="846"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solidFill>
                    <a:srgbClr val="000000"/>
                  </a:solidFill>
                  <a:latin typeface="Calibri" pitchFamily="34" charset="0"/>
                  <a:cs typeface="Calibri" pitchFamily="34" charset="0"/>
                </a:rPr>
                <a:t>Dernek Başkanı</a:t>
              </a:r>
              <a:endParaRPr lang="tr-TR" sz="1600" b="1" i="1" noProof="1">
                <a:solidFill>
                  <a:srgbClr val="000000"/>
                </a:solidFill>
                <a:latin typeface="Calibri" pitchFamily="34" charset="0"/>
                <a:cs typeface="Calibri" pitchFamily="34" charset="0"/>
              </a:endParaRPr>
            </a:p>
          </p:txBody>
        </p:sp>
        <p:sp>
          <p:nvSpPr>
            <p:cNvPr id="121" name="Text Box 19"/>
            <p:cNvSpPr txBox="1">
              <a:spLocks noChangeArrowheads="1"/>
            </p:cNvSpPr>
            <p:nvPr/>
          </p:nvSpPr>
          <p:spPr bwMode="gray">
            <a:xfrm>
              <a:off x="364" y="2219"/>
              <a:ext cx="846"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solidFill>
                    <a:srgbClr val="000000"/>
                  </a:solidFill>
                  <a:latin typeface="Calibri" pitchFamily="34" charset="0"/>
                  <a:cs typeface="Calibri" pitchFamily="34" charset="0"/>
                </a:rPr>
                <a:t>Doktorluk </a:t>
              </a:r>
            </a:p>
          </p:txBody>
        </p:sp>
        <p:sp>
          <p:nvSpPr>
            <p:cNvPr id="122" name="Text Box 19"/>
            <p:cNvSpPr txBox="1">
              <a:spLocks noChangeArrowheads="1"/>
            </p:cNvSpPr>
            <p:nvPr/>
          </p:nvSpPr>
          <p:spPr bwMode="gray">
            <a:xfrm>
              <a:off x="1961" y="2225"/>
              <a:ext cx="846"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solidFill>
                    <a:srgbClr val="000000"/>
                  </a:solidFill>
                  <a:latin typeface="Calibri" pitchFamily="34" charset="0"/>
                  <a:cs typeface="Calibri" pitchFamily="34" charset="0"/>
                </a:rPr>
                <a:t>Evlat - Kardeş </a:t>
              </a:r>
              <a:endParaRPr lang="tr-TR" sz="1600" b="1" i="1" noProof="1">
                <a:solidFill>
                  <a:srgbClr val="000000"/>
                </a:solidFill>
                <a:latin typeface="Calibri" pitchFamily="34" charset="0"/>
                <a:cs typeface="Calibri" pitchFamily="34" charset="0"/>
              </a:endParaRPr>
            </a:p>
          </p:txBody>
        </p:sp>
      </p:grpSp>
      <p:grpSp>
        <p:nvGrpSpPr>
          <p:cNvPr id="123" name="Group 27"/>
          <p:cNvGrpSpPr>
            <a:grpSpLocks/>
          </p:cNvGrpSpPr>
          <p:nvPr/>
        </p:nvGrpSpPr>
        <p:grpSpPr bwMode="auto">
          <a:xfrm>
            <a:off x="286811" y="3750296"/>
            <a:ext cx="3813175" cy="1001713"/>
            <a:chOff x="387" y="3072"/>
            <a:chExt cx="2402" cy="631"/>
          </a:xfrm>
        </p:grpSpPr>
        <p:sp>
          <p:nvSpPr>
            <p:cNvPr id="124" name="Text Box 19"/>
            <p:cNvSpPr txBox="1">
              <a:spLocks noChangeArrowheads="1"/>
            </p:cNvSpPr>
            <p:nvPr/>
          </p:nvSpPr>
          <p:spPr bwMode="gray">
            <a:xfrm>
              <a:off x="387" y="3127"/>
              <a:ext cx="800"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latin typeface="Calibri" pitchFamily="34" charset="0"/>
                  <a:cs typeface="Calibri" pitchFamily="34" charset="0"/>
                </a:rPr>
                <a:t>Anne-Baba</a:t>
              </a:r>
              <a:endParaRPr lang="tr-TR" sz="1600" b="1" i="1" noProof="1">
                <a:latin typeface="Calibri" pitchFamily="34" charset="0"/>
                <a:cs typeface="Calibri" pitchFamily="34" charset="0"/>
              </a:endParaRPr>
            </a:p>
          </p:txBody>
        </p:sp>
        <p:sp>
          <p:nvSpPr>
            <p:cNvPr id="125" name="Text Box 19"/>
            <p:cNvSpPr txBox="1">
              <a:spLocks noChangeArrowheads="1"/>
            </p:cNvSpPr>
            <p:nvPr/>
          </p:nvSpPr>
          <p:spPr bwMode="gray">
            <a:xfrm>
              <a:off x="1989" y="3072"/>
              <a:ext cx="800" cy="372"/>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latin typeface="Calibri" pitchFamily="34" charset="0"/>
                  <a:cs typeface="Calibri" pitchFamily="34" charset="0"/>
                </a:rPr>
                <a:t>Toplumsal </a:t>
              </a:r>
            </a:p>
            <a:p>
              <a:pPr algn="ctr" defTabSz="801688">
                <a:spcAft>
                  <a:spcPct val="40000"/>
                </a:spcAft>
              </a:pPr>
              <a:r>
                <a:rPr lang="tr-TR" sz="1600" b="1" i="1" noProof="1" smtClean="0">
                  <a:latin typeface="Calibri" pitchFamily="34" charset="0"/>
                  <a:cs typeface="Calibri" pitchFamily="34" charset="0"/>
                </a:rPr>
                <a:t>Ulusal</a:t>
              </a:r>
              <a:endParaRPr lang="tr-TR" sz="1600" b="1" i="1" noProof="1">
                <a:latin typeface="Calibri" pitchFamily="34" charset="0"/>
                <a:cs typeface="Calibri" pitchFamily="34" charset="0"/>
              </a:endParaRPr>
            </a:p>
          </p:txBody>
        </p:sp>
        <p:sp>
          <p:nvSpPr>
            <p:cNvPr id="126" name="Text Box 19"/>
            <p:cNvSpPr txBox="1">
              <a:spLocks noChangeArrowheads="1"/>
            </p:cNvSpPr>
            <p:nvPr/>
          </p:nvSpPr>
          <p:spPr bwMode="gray">
            <a:xfrm>
              <a:off x="1213" y="3548"/>
              <a:ext cx="800"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latin typeface="Calibri" pitchFamily="34" charset="0"/>
                  <a:cs typeface="Calibri" pitchFamily="34" charset="0"/>
                </a:rPr>
                <a:t>İnsanlık </a:t>
              </a:r>
              <a:endParaRPr lang="tr-TR" sz="1600" b="1" i="1" noProof="1">
                <a:latin typeface="Calibri" pitchFamily="34" charset="0"/>
                <a:cs typeface="Calibri" pitchFamily="34" charset="0"/>
              </a:endParaRPr>
            </a:p>
          </p:txBody>
        </p:sp>
      </p:grpSp>
      <p:sp>
        <p:nvSpPr>
          <p:cNvPr id="127" name="Metin kutusu 126"/>
          <p:cNvSpPr txBox="1"/>
          <p:nvPr/>
        </p:nvSpPr>
        <p:spPr>
          <a:xfrm>
            <a:off x="72521" y="5481552"/>
            <a:ext cx="4240281" cy="338554"/>
          </a:xfrm>
          <a:prstGeom prst="rect">
            <a:avLst/>
          </a:prstGeom>
          <a:noFill/>
          <a:ln w="3175">
            <a:solidFill>
              <a:schemeClr val="bg1">
                <a:lumMod val="65000"/>
              </a:schemeClr>
            </a:solidFill>
          </a:ln>
        </p:spPr>
        <p:txBody>
          <a:bodyPr wrap="square" rtlCol="0">
            <a:spAutoFit/>
          </a:bodyPr>
          <a:lstStyle/>
          <a:p>
            <a:pPr algn="ctr"/>
            <a:r>
              <a:rPr lang="tr-TR" sz="1600" i="1" dirty="0" smtClean="0">
                <a:latin typeface="Calibri" pitchFamily="34" charset="0"/>
                <a:cs typeface="Calibri" pitchFamily="34" charset="0"/>
              </a:rPr>
              <a:t>ÜSTLENDİĞİ ROLLERDE YETERSİZ KİŞİYİ</a:t>
            </a:r>
            <a:endParaRPr lang="tr-TR" sz="1600" i="1" dirty="0">
              <a:latin typeface="Calibri" pitchFamily="34" charset="0"/>
              <a:cs typeface="Calibri" pitchFamily="34" charset="0"/>
            </a:endParaRPr>
          </a:p>
        </p:txBody>
      </p:sp>
      <p:sp>
        <p:nvSpPr>
          <p:cNvPr id="128" name="Metin kutusu 127"/>
          <p:cNvSpPr txBox="1"/>
          <p:nvPr/>
        </p:nvSpPr>
        <p:spPr>
          <a:xfrm>
            <a:off x="4833405" y="5477546"/>
            <a:ext cx="4248000" cy="338554"/>
          </a:xfrm>
          <a:prstGeom prst="rect">
            <a:avLst/>
          </a:prstGeom>
          <a:noFill/>
          <a:ln w="3175">
            <a:solidFill>
              <a:schemeClr val="bg1">
                <a:lumMod val="65000"/>
              </a:schemeClr>
            </a:solidFill>
          </a:ln>
        </p:spPr>
        <p:txBody>
          <a:bodyPr wrap="square" rtlCol="0">
            <a:spAutoFit/>
          </a:bodyPr>
          <a:lstStyle/>
          <a:p>
            <a:pPr algn="ctr"/>
            <a:r>
              <a:rPr lang="tr-TR" sz="1600" i="1" dirty="0" smtClean="0">
                <a:latin typeface="Calibri" pitchFamily="34" charset="0"/>
                <a:cs typeface="Calibri" pitchFamily="34" charset="0"/>
              </a:rPr>
              <a:t>ROLLER AÇISINDAN YETERLİ HALE GETİRMEK</a:t>
            </a:r>
            <a:endParaRPr lang="tr-TR" sz="1600" i="1" dirty="0">
              <a:latin typeface="Calibri" pitchFamily="34" charset="0"/>
              <a:cs typeface="Calibri" pitchFamily="34" charset="0"/>
            </a:endParaRPr>
          </a:p>
        </p:txBody>
      </p:sp>
      <p:sp>
        <p:nvSpPr>
          <p:cNvPr id="129" name="Dikdörtgen 128"/>
          <p:cNvSpPr/>
          <p:nvPr/>
        </p:nvSpPr>
        <p:spPr>
          <a:xfrm>
            <a:off x="68235" y="1058981"/>
            <a:ext cx="4244569" cy="4383570"/>
          </a:xfrm>
          <a:prstGeom prst="rect">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pic>
        <p:nvPicPr>
          <p:cNvPr id="130" name="Picture 9"/>
          <p:cNvPicPr>
            <a:picLocks noChangeAspect="1" noChangeArrowheads="1"/>
          </p:cNvPicPr>
          <p:nvPr/>
        </p:nvPicPr>
        <p:blipFill>
          <a:blip r:embed="rId3" cstate="print"/>
          <a:srcRect/>
          <a:stretch>
            <a:fillRect/>
          </a:stretch>
        </p:blipFill>
        <p:spPr bwMode="gray">
          <a:xfrm>
            <a:off x="4340100" y="3736005"/>
            <a:ext cx="4608513" cy="431800"/>
          </a:xfrm>
          <a:prstGeom prst="rect">
            <a:avLst/>
          </a:prstGeom>
          <a:noFill/>
          <a:ln w="9525">
            <a:noFill/>
            <a:miter lim="800000"/>
            <a:headEnd/>
            <a:tailEnd/>
          </a:ln>
        </p:spPr>
      </p:pic>
      <p:sp>
        <p:nvSpPr>
          <p:cNvPr id="131" name="Sechseck 3"/>
          <p:cNvSpPr>
            <a:spLocks noChangeArrowheads="1"/>
          </p:cNvSpPr>
          <p:nvPr/>
        </p:nvSpPr>
        <p:spPr bwMode="gray">
          <a:xfrm>
            <a:off x="6163122" y="1157905"/>
            <a:ext cx="1571625" cy="1354138"/>
          </a:xfrm>
          <a:prstGeom prst="hexagon">
            <a:avLst>
              <a:gd name="adj" fmla="val 25012"/>
              <a:gd name="vf" fmla="val 115470"/>
            </a:avLst>
          </a:prstGeom>
          <a:gradFill rotWithShape="1">
            <a:gsLst>
              <a:gs pos="0">
                <a:srgbClr val="0061B2"/>
              </a:gs>
              <a:gs pos="100000">
                <a:srgbClr val="69A2E1"/>
              </a:gs>
            </a:gsLst>
            <a:lin ang="5400000" scaled="1"/>
          </a:gradFill>
          <a:ln w="22225" algn="ctr">
            <a:solidFill>
              <a:schemeClr val="bg1">
                <a:lumMod val="50000"/>
              </a:schemeClr>
            </a:solidFill>
            <a:miter lim="800000"/>
            <a:headEnd/>
            <a:tailEnd/>
          </a:ln>
        </p:spPr>
        <p:txBody>
          <a:bodyPr anchor="ctr"/>
          <a:lstStyle/>
          <a:p>
            <a:pPr algn="ctr"/>
            <a:endParaRPr lang="de-DE" dirty="0">
              <a:solidFill>
                <a:srgbClr val="FFFFFF"/>
              </a:solidFill>
              <a:latin typeface="Arial"/>
            </a:endParaRPr>
          </a:p>
        </p:txBody>
      </p:sp>
      <p:sp>
        <p:nvSpPr>
          <p:cNvPr id="132" name="Sechseck 4"/>
          <p:cNvSpPr>
            <a:spLocks noChangeArrowheads="1"/>
          </p:cNvSpPr>
          <p:nvPr/>
        </p:nvSpPr>
        <p:spPr bwMode="gray">
          <a:xfrm>
            <a:off x="6163122" y="2553318"/>
            <a:ext cx="1571625" cy="1354138"/>
          </a:xfrm>
          <a:prstGeom prst="hexagon">
            <a:avLst>
              <a:gd name="adj" fmla="val 25012"/>
              <a:gd name="vf" fmla="val 115470"/>
            </a:avLst>
          </a:prstGeom>
          <a:gradFill rotWithShape="1">
            <a:gsLst>
              <a:gs pos="0">
                <a:srgbClr val="0061B2"/>
              </a:gs>
              <a:gs pos="100000">
                <a:srgbClr val="69A2E1"/>
              </a:gs>
            </a:gsLst>
            <a:lin ang="5400000" scaled="1"/>
          </a:gradFill>
          <a:ln w="22225" algn="ctr">
            <a:solidFill>
              <a:schemeClr val="bg1">
                <a:lumMod val="50000"/>
              </a:schemeClr>
            </a:solidFill>
            <a:miter lim="800000"/>
            <a:headEnd/>
            <a:tailEnd/>
          </a:ln>
        </p:spPr>
        <p:txBody>
          <a:bodyPr anchor="ctr"/>
          <a:lstStyle/>
          <a:p>
            <a:pPr algn="ctr"/>
            <a:endParaRPr lang="de-DE" dirty="0">
              <a:solidFill>
                <a:srgbClr val="FFFFFF"/>
              </a:solidFill>
              <a:latin typeface="Arial"/>
            </a:endParaRPr>
          </a:p>
        </p:txBody>
      </p:sp>
      <p:sp>
        <p:nvSpPr>
          <p:cNvPr id="133" name="Sechseck 5"/>
          <p:cNvSpPr>
            <a:spLocks noChangeArrowheads="1"/>
          </p:cNvSpPr>
          <p:nvPr/>
        </p:nvSpPr>
        <p:spPr bwMode="gray">
          <a:xfrm flipH="1">
            <a:off x="7429947" y="1848468"/>
            <a:ext cx="1571625" cy="1354138"/>
          </a:xfrm>
          <a:prstGeom prst="hexagon">
            <a:avLst>
              <a:gd name="adj" fmla="val 25012"/>
              <a:gd name="vf" fmla="val 115470"/>
            </a:avLst>
          </a:prstGeom>
          <a:gradFill rotWithShape="1">
            <a:gsLst>
              <a:gs pos="0">
                <a:srgbClr val="0061B2"/>
              </a:gs>
              <a:gs pos="100000">
                <a:srgbClr val="69A2E1"/>
              </a:gs>
            </a:gsLst>
            <a:lin ang="5400000" scaled="1"/>
          </a:gradFill>
          <a:ln w="22225" algn="ctr">
            <a:solidFill>
              <a:schemeClr val="bg1">
                <a:lumMod val="50000"/>
              </a:schemeClr>
            </a:solidFill>
            <a:miter lim="800000"/>
            <a:headEnd/>
            <a:tailEnd/>
          </a:ln>
        </p:spPr>
        <p:txBody>
          <a:bodyPr anchor="ctr"/>
          <a:lstStyle/>
          <a:p>
            <a:pPr algn="ctr"/>
            <a:endParaRPr lang="de-DE" dirty="0">
              <a:solidFill>
                <a:srgbClr val="FFFFFF"/>
              </a:solidFill>
              <a:latin typeface="Arial"/>
            </a:endParaRPr>
          </a:p>
        </p:txBody>
      </p:sp>
      <p:sp>
        <p:nvSpPr>
          <p:cNvPr id="134" name="Sechseck 6"/>
          <p:cNvSpPr>
            <a:spLocks noChangeArrowheads="1"/>
          </p:cNvSpPr>
          <p:nvPr/>
        </p:nvSpPr>
        <p:spPr bwMode="gray">
          <a:xfrm>
            <a:off x="4891535" y="1848468"/>
            <a:ext cx="1571625" cy="1354138"/>
          </a:xfrm>
          <a:prstGeom prst="hexagon">
            <a:avLst>
              <a:gd name="adj" fmla="val 25012"/>
              <a:gd name="vf" fmla="val 115470"/>
            </a:avLst>
          </a:prstGeom>
          <a:gradFill rotWithShape="1">
            <a:gsLst>
              <a:gs pos="0">
                <a:srgbClr val="0061B2"/>
              </a:gs>
              <a:gs pos="100000">
                <a:srgbClr val="69A2E1"/>
              </a:gs>
            </a:gsLst>
            <a:lin ang="5400000" scaled="1"/>
          </a:gradFill>
          <a:ln w="22225" algn="ctr">
            <a:solidFill>
              <a:schemeClr val="bg1">
                <a:lumMod val="50000"/>
              </a:schemeClr>
            </a:solidFill>
            <a:miter lim="800000"/>
            <a:headEnd/>
            <a:tailEnd/>
          </a:ln>
        </p:spPr>
        <p:txBody>
          <a:bodyPr anchor="ctr"/>
          <a:lstStyle/>
          <a:p>
            <a:pPr algn="ctr"/>
            <a:endParaRPr lang="de-DE" dirty="0">
              <a:solidFill>
                <a:srgbClr val="FFFFFF"/>
              </a:solidFill>
              <a:latin typeface="Arial"/>
            </a:endParaRPr>
          </a:p>
        </p:txBody>
      </p:sp>
      <p:sp>
        <p:nvSpPr>
          <p:cNvPr id="135" name="Sechseck 11"/>
          <p:cNvSpPr>
            <a:spLocks noChangeArrowheads="1"/>
          </p:cNvSpPr>
          <p:nvPr/>
        </p:nvSpPr>
        <p:spPr bwMode="gray">
          <a:xfrm>
            <a:off x="7457243" y="3258087"/>
            <a:ext cx="1571625" cy="1354138"/>
          </a:xfrm>
          <a:prstGeom prst="hexagon">
            <a:avLst>
              <a:gd name="adj" fmla="val 25012"/>
              <a:gd name="vf" fmla="val 115470"/>
            </a:avLst>
          </a:prstGeom>
          <a:gradFill rotWithShape="1">
            <a:gsLst>
              <a:gs pos="0">
                <a:srgbClr val="0061B2"/>
              </a:gs>
              <a:gs pos="100000">
                <a:srgbClr val="69A2E1"/>
              </a:gs>
            </a:gsLst>
            <a:lin ang="5400000" scaled="1"/>
          </a:gradFill>
          <a:ln w="22225" algn="ctr">
            <a:solidFill>
              <a:schemeClr val="bg1">
                <a:lumMod val="50000"/>
              </a:schemeClr>
            </a:solidFill>
            <a:miter lim="800000"/>
            <a:headEnd/>
            <a:tailEnd/>
          </a:ln>
        </p:spPr>
        <p:txBody>
          <a:bodyPr anchor="ctr"/>
          <a:lstStyle/>
          <a:p>
            <a:pPr algn="ctr">
              <a:defRPr/>
            </a:pPr>
            <a:endParaRPr lang="de-DE" dirty="0">
              <a:solidFill>
                <a:srgbClr val="FFFFFF"/>
              </a:solidFill>
              <a:latin typeface="Arial"/>
            </a:endParaRPr>
          </a:p>
        </p:txBody>
      </p:sp>
      <p:sp>
        <p:nvSpPr>
          <p:cNvPr id="136" name="Sechseck 12"/>
          <p:cNvSpPr>
            <a:spLocks noChangeArrowheads="1"/>
          </p:cNvSpPr>
          <p:nvPr/>
        </p:nvSpPr>
        <p:spPr bwMode="gray">
          <a:xfrm>
            <a:off x="6163122" y="3965553"/>
            <a:ext cx="1571625" cy="1354138"/>
          </a:xfrm>
          <a:prstGeom prst="hexagon">
            <a:avLst>
              <a:gd name="adj" fmla="val 25012"/>
              <a:gd name="vf" fmla="val 115470"/>
            </a:avLst>
          </a:prstGeom>
          <a:gradFill rotWithShape="1">
            <a:gsLst>
              <a:gs pos="0">
                <a:srgbClr val="0061B2"/>
              </a:gs>
              <a:gs pos="100000">
                <a:srgbClr val="69A2E1"/>
              </a:gs>
            </a:gsLst>
            <a:lin ang="5400000" scaled="1"/>
          </a:gradFill>
          <a:ln w="22225" algn="ctr">
            <a:solidFill>
              <a:schemeClr val="bg1">
                <a:lumMod val="50000"/>
              </a:schemeClr>
            </a:solidFill>
            <a:miter lim="800000"/>
            <a:headEnd/>
            <a:tailEnd/>
          </a:ln>
        </p:spPr>
        <p:txBody>
          <a:bodyPr anchor="ctr"/>
          <a:lstStyle/>
          <a:p>
            <a:pPr algn="ctr">
              <a:defRPr/>
            </a:pPr>
            <a:endParaRPr lang="de-DE" dirty="0">
              <a:solidFill>
                <a:srgbClr val="FFFFFF"/>
              </a:solidFill>
              <a:latin typeface="Arial"/>
            </a:endParaRPr>
          </a:p>
        </p:txBody>
      </p:sp>
      <p:sp>
        <p:nvSpPr>
          <p:cNvPr id="137" name="Sechseck 14"/>
          <p:cNvSpPr>
            <a:spLocks noChangeArrowheads="1"/>
          </p:cNvSpPr>
          <p:nvPr/>
        </p:nvSpPr>
        <p:spPr bwMode="gray">
          <a:xfrm>
            <a:off x="4877887" y="3264670"/>
            <a:ext cx="1571625" cy="1354138"/>
          </a:xfrm>
          <a:prstGeom prst="hexagon">
            <a:avLst>
              <a:gd name="adj" fmla="val 25012"/>
              <a:gd name="vf" fmla="val 115470"/>
            </a:avLst>
          </a:prstGeom>
          <a:gradFill rotWithShape="1">
            <a:gsLst>
              <a:gs pos="0">
                <a:srgbClr val="0061B2"/>
              </a:gs>
              <a:gs pos="100000">
                <a:srgbClr val="69A2E1"/>
              </a:gs>
            </a:gsLst>
            <a:lin ang="5400000" scaled="1"/>
          </a:gradFill>
          <a:ln w="22225" algn="ctr">
            <a:solidFill>
              <a:schemeClr val="bg1">
                <a:lumMod val="50000"/>
              </a:schemeClr>
            </a:solidFill>
            <a:miter lim="800000"/>
            <a:headEnd/>
            <a:tailEnd/>
          </a:ln>
        </p:spPr>
        <p:txBody>
          <a:bodyPr anchor="ctr"/>
          <a:lstStyle/>
          <a:p>
            <a:pPr algn="ctr">
              <a:defRPr/>
            </a:pPr>
            <a:endParaRPr lang="de-DE" dirty="0">
              <a:solidFill>
                <a:srgbClr val="FFFFFF"/>
              </a:solidFill>
              <a:latin typeface="Arial"/>
            </a:endParaRPr>
          </a:p>
        </p:txBody>
      </p:sp>
      <p:grpSp>
        <p:nvGrpSpPr>
          <p:cNvPr id="138" name="Group 22"/>
          <p:cNvGrpSpPr>
            <a:grpSpLocks/>
          </p:cNvGrpSpPr>
          <p:nvPr/>
        </p:nvGrpSpPr>
        <p:grpSpPr bwMode="auto">
          <a:xfrm>
            <a:off x="5001072" y="1723055"/>
            <a:ext cx="3878263" cy="1604963"/>
            <a:chOff x="364" y="1795"/>
            <a:chExt cx="2443" cy="1011"/>
          </a:xfrm>
        </p:grpSpPr>
        <p:sp>
          <p:nvSpPr>
            <p:cNvPr id="139" name="Text Box 19"/>
            <p:cNvSpPr txBox="1">
              <a:spLocks noChangeArrowheads="1"/>
            </p:cNvSpPr>
            <p:nvPr/>
          </p:nvSpPr>
          <p:spPr bwMode="gray">
            <a:xfrm>
              <a:off x="1158" y="1795"/>
              <a:ext cx="846"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solidFill>
                    <a:schemeClr val="bg1"/>
                  </a:solidFill>
                  <a:latin typeface="Calibri" pitchFamily="34" charset="0"/>
                  <a:cs typeface="Calibri" pitchFamily="34" charset="0"/>
                </a:rPr>
                <a:t>Eş </a:t>
              </a:r>
              <a:endParaRPr lang="tr-TR" sz="1600" b="1" i="1" noProof="1">
                <a:solidFill>
                  <a:schemeClr val="bg1"/>
                </a:solidFill>
                <a:latin typeface="Calibri" pitchFamily="34" charset="0"/>
                <a:cs typeface="Calibri" pitchFamily="34" charset="0"/>
              </a:endParaRPr>
            </a:p>
          </p:txBody>
        </p:sp>
        <p:sp>
          <p:nvSpPr>
            <p:cNvPr id="140" name="Text Box 19"/>
            <p:cNvSpPr txBox="1">
              <a:spLocks noChangeArrowheads="1"/>
            </p:cNvSpPr>
            <p:nvPr/>
          </p:nvSpPr>
          <p:spPr bwMode="gray">
            <a:xfrm>
              <a:off x="1167" y="2651"/>
              <a:ext cx="846"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solidFill>
                    <a:schemeClr val="bg1"/>
                  </a:solidFill>
                  <a:latin typeface="Calibri" pitchFamily="34" charset="0"/>
                  <a:cs typeface="Calibri" pitchFamily="34" charset="0"/>
                </a:rPr>
                <a:t>Dernek Başkanı</a:t>
              </a:r>
              <a:endParaRPr lang="tr-TR" sz="1600" b="1" i="1" noProof="1">
                <a:solidFill>
                  <a:schemeClr val="bg1"/>
                </a:solidFill>
                <a:latin typeface="Calibri" pitchFamily="34" charset="0"/>
                <a:cs typeface="Calibri" pitchFamily="34" charset="0"/>
              </a:endParaRPr>
            </a:p>
          </p:txBody>
        </p:sp>
        <p:sp>
          <p:nvSpPr>
            <p:cNvPr id="141" name="Text Box 19"/>
            <p:cNvSpPr txBox="1">
              <a:spLocks noChangeArrowheads="1"/>
            </p:cNvSpPr>
            <p:nvPr/>
          </p:nvSpPr>
          <p:spPr bwMode="gray">
            <a:xfrm>
              <a:off x="364" y="2219"/>
              <a:ext cx="846"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solidFill>
                    <a:schemeClr val="bg1"/>
                  </a:solidFill>
                  <a:latin typeface="Calibri" pitchFamily="34" charset="0"/>
                  <a:cs typeface="Calibri" pitchFamily="34" charset="0"/>
                </a:rPr>
                <a:t>Doktorluk </a:t>
              </a:r>
            </a:p>
          </p:txBody>
        </p:sp>
        <p:sp>
          <p:nvSpPr>
            <p:cNvPr id="142" name="Text Box 19"/>
            <p:cNvSpPr txBox="1">
              <a:spLocks noChangeArrowheads="1"/>
            </p:cNvSpPr>
            <p:nvPr/>
          </p:nvSpPr>
          <p:spPr bwMode="gray">
            <a:xfrm>
              <a:off x="1961" y="2225"/>
              <a:ext cx="846"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solidFill>
                    <a:schemeClr val="bg1"/>
                  </a:solidFill>
                  <a:latin typeface="Calibri" pitchFamily="34" charset="0"/>
                  <a:cs typeface="Calibri" pitchFamily="34" charset="0"/>
                </a:rPr>
                <a:t>Evlat - Kardeş </a:t>
              </a:r>
              <a:endParaRPr lang="tr-TR" sz="1600" b="1" i="1" noProof="1">
                <a:solidFill>
                  <a:schemeClr val="bg1"/>
                </a:solidFill>
                <a:latin typeface="Calibri" pitchFamily="34" charset="0"/>
                <a:cs typeface="Calibri" pitchFamily="34" charset="0"/>
              </a:endParaRPr>
            </a:p>
          </p:txBody>
        </p:sp>
      </p:grpSp>
      <p:grpSp>
        <p:nvGrpSpPr>
          <p:cNvPr id="143" name="Group 27"/>
          <p:cNvGrpSpPr>
            <a:grpSpLocks/>
          </p:cNvGrpSpPr>
          <p:nvPr/>
        </p:nvGrpSpPr>
        <p:grpSpPr bwMode="auto">
          <a:xfrm>
            <a:off x="5037585" y="3750296"/>
            <a:ext cx="3813175" cy="1001713"/>
            <a:chOff x="387" y="3072"/>
            <a:chExt cx="2402" cy="631"/>
          </a:xfrm>
        </p:grpSpPr>
        <p:sp>
          <p:nvSpPr>
            <p:cNvPr id="144" name="Text Box 19"/>
            <p:cNvSpPr txBox="1">
              <a:spLocks noChangeArrowheads="1"/>
            </p:cNvSpPr>
            <p:nvPr/>
          </p:nvSpPr>
          <p:spPr bwMode="gray">
            <a:xfrm>
              <a:off x="387" y="3127"/>
              <a:ext cx="800"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solidFill>
                    <a:srgbClr val="FFFFFF"/>
                  </a:solidFill>
                  <a:latin typeface="Calibri" pitchFamily="34" charset="0"/>
                  <a:cs typeface="Calibri" pitchFamily="34" charset="0"/>
                </a:rPr>
                <a:t>Anne-Baba</a:t>
              </a:r>
              <a:endParaRPr lang="tr-TR" sz="1600" b="1" i="1" noProof="1">
                <a:solidFill>
                  <a:srgbClr val="FFFFFF"/>
                </a:solidFill>
                <a:latin typeface="Calibri" pitchFamily="34" charset="0"/>
                <a:cs typeface="Calibri" pitchFamily="34" charset="0"/>
              </a:endParaRPr>
            </a:p>
          </p:txBody>
        </p:sp>
        <p:sp>
          <p:nvSpPr>
            <p:cNvPr id="145" name="Text Box 19"/>
            <p:cNvSpPr txBox="1">
              <a:spLocks noChangeArrowheads="1"/>
            </p:cNvSpPr>
            <p:nvPr/>
          </p:nvSpPr>
          <p:spPr bwMode="gray">
            <a:xfrm>
              <a:off x="1989" y="3072"/>
              <a:ext cx="800" cy="372"/>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solidFill>
                    <a:srgbClr val="FFFFFF"/>
                  </a:solidFill>
                  <a:latin typeface="Calibri" pitchFamily="34" charset="0"/>
                  <a:cs typeface="Calibri" pitchFamily="34" charset="0"/>
                </a:rPr>
                <a:t>Toplumsal </a:t>
              </a:r>
            </a:p>
            <a:p>
              <a:pPr algn="ctr" defTabSz="801688">
                <a:spcAft>
                  <a:spcPct val="40000"/>
                </a:spcAft>
              </a:pPr>
              <a:r>
                <a:rPr lang="tr-TR" sz="1600" b="1" i="1" noProof="1" smtClean="0">
                  <a:solidFill>
                    <a:srgbClr val="FFFFFF"/>
                  </a:solidFill>
                  <a:latin typeface="Calibri" pitchFamily="34" charset="0"/>
                  <a:cs typeface="Calibri" pitchFamily="34" charset="0"/>
                </a:rPr>
                <a:t>Ulusal</a:t>
              </a:r>
              <a:endParaRPr lang="tr-TR" sz="1600" b="1" i="1" noProof="1">
                <a:solidFill>
                  <a:srgbClr val="FFFFFF"/>
                </a:solidFill>
                <a:latin typeface="Calibri" pitchFamily="34" charset="0"/>
                <a:cs typeface="Calibri" pitchFamily="34" charset="0"/>
              </a:endParaRPr>
            </a:p>
          </p:txBody>
        </p:sp>
        <p:sp>
          <p:nvSpPr>
            <p:cNvPr id="146" name="Text Box 19"/>
            <p:cNvSpPr txBox="1">
              <a:spLocks noChangeArrowheads="1"/>
            </p:cNvSpPr>
            <p:nvPr/>
          </p:nvSpPr>
          <p:spPr bwMode="gray">
            <a:xfrm>
              <a:off x="1213" y="3548"/>
              <a:ext cx="800" cy="155"/>
            </a:xfrm>
            <a:prstGeom prst="rect">
              <a:avLst/>
            </a:prstGeom>
            <a:noFill/>
            <a:ln w="9525">
              <a:noFill/>
              <a:miter lim="800000"/>
              <a:headEnd/>
              <a:tailEnd/>
            </a:ln>
          </p:spPr>
          <p:txBody>
            <a:bodyPr lIns="0" tIns="0" rIns="0" bIns="0">
              <a:spAutoFit/>
            </a:bodyPr>
            <a:lstStyle/>
            <a:p>
              <a:pPr algn="ctr" defTabSz="801688">
                <a:spcAft>
                  <a:spcPct val="40000"/>
                </a:spcAft>
              </a:pPr>
              <a:r>
                <a:rPr lang="tr-TR" sz="1600" b="1" i="1" noProof="1" smtClean="0">
                  <a:solidFill>
                    <a:srgbClr val="FFFFFF"/>
                  </a:solidFill>
                  <a:latin typeface="Calibri" pitchFamily="34" charset="0"/>
                  <a:cs typeface="Calibri" pitchFamily="34" charset="0"/>
                </a:rPr>
                <a:t>İnsanlık </a:t>
              </a:r>
              <a:endParaRPr lang="tr-TR" sz="1600" b="1" i="1" noProof="1">
                <a:solidFill>
                  <a:srgbClr val="FFFFFF"/>
                </a:solidFill>
                <a:latin typeface="Calibri" pitchFamily="34" charset="0"/>
                <a:cs typeface="Calibri" pitchFamily="34" charset="0"/>
              </a:endParaRPr>
            </a:p>
          </p:txBody>
        </p:sp>
      </p:grpSp>
      <p:sp>
        <p:nvSpPr>
          <p:cNvPr id="147" name="Dikdörtgen 146"/>
          <p:cNvSpPr/>
          <p:nvPr/>
        </p:nvSpPr>
        <p:spPr>
          <a:xfrm>
            <a:off x="4832657" y="1058981"/>
            <a:ext cx="4252436" cy="4383570"/>
          </a:xfrm>
          <a:prstGeom prst="rect">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p>
        </p:txBody>
      </p:sp>
      <p:sp>
        <p:nvSpPr>
          <p:cNvPr id="148" name="Sağ Ok 147"/>
          <p:cNvSpPr/>
          <p:nvPr/>
        </p:nvSpPr>
        <p:spPr>
          <a:xfrm>
            <a:off x="4353747" y="2881245"/>
            <a:ext cx="432000" cy="679989"/>
          </a:xfrm>
          <a:prstGeom prst="rightArrow">
            <a:avLst/>
          </a:prstGeom>
          <a:noFill/>
          <a:ln w="0">
            <a:solidFill>
              <a:schemeClr val="bg1">
                <a:lumMod val="85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tr-TR" sz="800" dirty="0">
              <a:solidFill>
                <a:schemeClr val="bg1"/>
              </a:solidFill>
              <a:latin typeface="Calibri" pitchFamily="34" charset="0"/>
              <a:cs typeface="Calibri" pitchFamily="34" charset="0"/>
            </a:endParaRPr>
          </a:p>
        </p:txBody>
      </p:sp>
      <p:sp>
        <p:nvSpPr>
          <p:cNvPr id="149" name="Metin kutusu 148"/>
          <p:cNvSpPr txBox="1"/>
          <p:nvPr/>
        </p:nvSpPr>
        <p:spPr>
          <a:xfrm>
            <a:off x="4206304" y="5525977"/>
            <a:ext cx="730571" cy="276999"/>
          </a:xfrm>
          <a:prstGeom prst="rect">
            <a:avLst/>
          </a:prstGeom>
          <a:noFill/>
          <a:ln w="3175">
            <a:solidFill>
              <a:schemeClr val="bg1">
                <a:lumMod val="65000"/>
              </a:schemeClr>
            </a:solidFill>
          </a:ln>
        </p:spPr>
        <p:txBody>
          <a:bodyPr wrap="square" rtlCol="0">
            <a:spAutoFit/>
          </a:bodyPr>
          <a:lstStyle/>
          <a:p>
            <a:pPr algn="ctr"/>
            <a:r>
              <a:rPr lang="tr-TR" sz="1200" dirty="0" smtClean="0">
                <a:latin typeface="Calibri" pitchFamily="34" charset="0"/>
                <a:cs typeface="Calibri" pitchFamily="34" charset="0"/>
              </a:rPr>
              <a:t>EĞİTİM</a:t>
            </a:r>
            <a:endParaRPr lang="tr-TR" sz="1200" dirty="0">
              <a:latin typeface="Calibri" pitchFamily="34" charset="0"/>
              <a:cs typeface="Calibri" pitchFamily="34" charset="0"/>
            </a:endParaRPr>
          </a:p>
        </p:txBody>
      </p:sp>
      <p:sp>
        <p:nvSpPr>
          <p:cNvPr id="150" name="Metin kutusu 149"/>
          <p:cNvSpPr txBox="1"/>
          <p:nvPr/>
        </p:nvSpPr>
        <p:spPr>
          <a:xfrm>
            <a:off x="4170766" y="3091150"/>
            <a:ext cx="730571" cy="276999"/>
          </a:xfrm>
          <a:prstGeom prst="rect">
            <a:avLst/>
          </a:prstGeom>
          <a:noFill/>
          <a:ln w="3175">
            <a:noFill/>
          </a:ln>
        </p:spPr>
        <p:txBody>
          <a:bodyPr wrap="square" rtlCol="0">
            <a:spAutoFit/>
          </a:bodyPr>
          <a:lstStyle/>
          <a:p>
            <a:pPr algn="ctr"/>
            <a:r>
              <a:rPr lang="tr-TR" sz="1200" b="1" dirty="0" smtClean="0">
                <a:solidFill>
                  <a:schemeClr val="bg1"/>
                </a:solidFill>
                <a:latin typeface="Calibri" pitchFamily="34" charset="0"/>
                <a:cs typeface="Calibri" pitchFamily="34" charset="0"/>
              </a:rPr>
              <a:t>BİLGİ</a:t>
            </a:r>
            <a:endParaRPr lang="tr-TR" sz="1200" b="1" dirty="0">
              <a:solidFill>
                <a:schemeClr val="bg1"/>
              </a:solidFill>
              <a:latin typeface="Calibri" pitchFamily="34" charset="0"/>
              <a:cs typeface="Calibri" pitchFamily="34" charset="0"/>
            </a:endParaRPr>
          </a:p>
        </p:txBody>
      </p:sp>
    </p:spTree>
    <p:extLst>
      <p:ext uri="{BB962C8B-B14F-4D97-AF65-F5344CB8AC3E}">
        <p14:creationId xmlns:p14="http://schemas.microsoft.com/office/powerpoint/2010/main" val="5933293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17117"/>
                                        </p:tgtEl>
                                      </p:cBhvr>
                                    </p:animEffect>
                                    <p:animScale>
                                      <p:cBhvr>
                                        <p:cTn id="7" dur="1500" autoRev="1" fill="hold"/>
                                        <p:tgtEl>
                                          <p:spTgt spid="2171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1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YETERLİLİK (DAVRANIŞ STANDARDI)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2000" b="1"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000" b="1" i="1" dirty="0">
                <a:solidFill>
                  <a:srgbClr val="000000"/>
                </a:solidFill>
                <a:latin typeface="Calibri" pitchFamily="34" charset="0"/>
                <a:cs typeface="Calibri" pitchFamily="34" charset="0"/>
              </a:rPr>
              <a:t>Bir faaliyeti, farklı durum ve </a:t>
            </a:r>
            <a:r>
              <a:rPr lang="tr-TR" sz="2000" b="1" i="1" dirty="0" smtClean="0">
                <a:solidFill>
                  <a:srgbClr val="000000"/>
                </a:solidFill>
                <a:latin typeface="Calibri" pitchFamily="34" charset="0"/>
                <a:cs typeface="Calibri" pitchFamily="34" charset="0"/>
              </a:rPr>
              <a:t>koşullarda tekrarlayabilecek şekilde </a:t>
            </a:r>
            <a:r>
              <a:rPr lang="tr-TR" sz="2000" b="1" i="1" dirty="0">
                <a:solidFill>
                  <a:srgbClr val="000000"/>
                </a:solidFill>
                <a:latin typeface="Calibri" pitchFamily="34" charset="0"/>
                <a:cs typeface="Calibri" pitchFamily="34" charset="0"/>
              </a:rPr>
              <a:t>ve öngörülmüş standartlarda başarıyla </a:t>
            </a:r>
            <a:r>
              <a:rPr lang="tr-TR" sz="2000" b="1" i="1" dirty="0" smtClean="0">
                <a:solidFill>
                  <a:srgbClr val="000000"/>
                </a:solidFill>
                <a:latin typeface="Calibri" pitchFamily="34" charset="0"/>
                <a:cs typeface="Calibri" pitchFamily="34" charset="0"/>
              </a:rPr>
              <a:t>yerine getirebilme </a:t>
            </a:r>
            <a:r>
              <a:rPr lang="tr-TR" sz="2000" b="1" i="1" dirty="0">
                <a:solidFill>
                  <a:srgbClr val="000000"/>
                </a:solidFill>
                <a:latin typeface="Calibri" pitchFamily="34" charset="0"/>
                <a:cs typeface="Calibri" pitchFamily="34" charset="0"/>
              </a:rPr>
              <a:t>yeteneğidir.</a:t>
            </a:r>
            <a:endParaRPr lang="tr-TR" sz="1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YETERLİLİK (DAVRANIŞ STANDARDI)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93955543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
        <p:nvSpPr>
          <p:cNvPr id="3" name="Serbest Form 2"/>
          <p:cNvSpPr/>
          <p:nvPr/>
        </p:nvSpPr>
        <p:spPr>
          <a:xfrm>
            <a:off x="5073018" y="1355738"/>
            <a:ext cx="2840354" cy="2840354"/>
          </a:xfrm>
          <a:custGeom>
            <a:avLst/>
            <a:gdLst>
              <a:gd name="connsiteX0" fmla="*/ 0 w 2840354"/>
              <a:gd name="connsiteY0" fmla="*/ 1420177 h 2840354"/>
              <a:gd name="connsiteX1" fmla="*/ 1420177 w 2840354"/>
              <a:gd name="connsiteY1" fmla="*/ 0 h 2840354"/>
              <a:gd name="connsiteX2" fmla="*/ 2840354 w 2840354"/>
              <a:gd name="connsiteY2" fmla="*/ 1420177 h 2840354"/>
              <a:gd name="connsiteX3" fmla="*/ 1420177 w 2840354"/>
              <a:gd name="connsiteY3" fmla="*/ 2840354 h 2840354"/>
              <a:gd name="connsiteX4" fmla="*/ 0 w 2840354"/>
              <a:gd name="connsiteY4" fmla="*/ 1420177 h 284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0354" h="2840354">
                <a:moveTo>
                  <a:pt x="0" y="1420177"/>
                </a:moveTo>
                <a:cubicBezTo>
                  <a:pt x="0" y="635835"/>
                  <a:pt x="635835" y="0"/>
                  <a:pt x="1420177" y="0"/>
                </a:cubicBezTo>
                <a:cubicBezTo>
                  <a:pt x="2204519" y="0"/>
                  <a:pt x="2840354" y="635835"/>
                  <a:pt x="2840354" y="1420177"/>
                </a:cubicBezTo>
                <a:cubicBezTo>
                  <a:pt x="2840354" y="2204519"/>
                  <a:pt x="2204519" y="2840354"/>
                  <a:pt x="1420177" y="2840354"/>
                </a:cubicBezTo>
                <a:cubicBezTo>
                  <a:pt x="635835" y="2840354"/>
                  <a:pt x="0" y="2204519"/>
                  <a:pt x="0" y="1420177"/>
                </a:cubicBezTo>
                <a:close/>
              </a:path>
            </a:pathLst>
          </a:custGeom>
          <a:noFill/>
          <a:ln w="47625">
            <a:solidFill>
              <a:schemeClr val="bg2">
                <a:lumMod val="60000"/>
                <a:lumOff val="40000"/>
              </a:schemeClr>
            </a:solidFill>
          </a:ln>
          <a:scene3d>
            <a:camera prst="orthographicFront">
              <a:rot lat="0" lon="0" rev="0"/>
            </a:camera>
            <a:lightRig rig="contrasting" dir="t">
              <a:rot lat="0" lon="0" rev="1200000"/>
            </a:lightRig>
          </a:scene3d>
          <a:sp3d contourW="12700" prstMaterial="clear">
            <a:bevelT w="177800" h="254000"/>
            <a:bevelB w="152400"/>
          </a:sp3d>
        </p:spPr>
        <p:style>
          <a:lnRef idx="0">
            <a:schemeClr val="accent1">
              <a:shade val="80000"/>
              <a:hueOff val="0"/>
              <a:satOff val="0"/>
              <a:lumOff val="0"/>
              <a:alphaOff val="0"/>
            </a:schemeClr>
          </a:lnRef>
          <a:fillRef idx="1">
            <a:schemeClr val="lt1">
              <a:alpha val="50000"/>
              <a:hueOff val="0"/>
              <a:satOff val="0"/>
              <a:lumOff val="0"/>
              <a:alphaOff val="0"/>
            </a:schemeClr>
          </a:fillRef>
          <a:effectRef idx="0">
            <a:schemeClr val="lt1">
              <a:alpha val="50000"/>
              <a:hueOff val="0"/>
              <a:satOff val="0"/>
              <a:lumOff val="0"/>
              <a:alphaOff val="0"/>
            </a:schemeClr>
          </a:effectRef>
          <a:fontRef idx="minor">
            <a:schemeClr val="tx1"/>
          </a:fontRef>
        </p:style>
        <p:txBody>
          <a:bodyPr spcFirstLastPara="0" vert="horz" wrap="square" lIns="378714" tIns="497062" rIns="378714" bIns="1065133" numCol="1" spcCol="1270" anchor="ctr" anchorCtr="0">
            <a:noAutofit/>
          </a:bodyPr>
          <a:lstStyle/>
          <a:p>
            <a:pPr lvl="0" algn="ctr" defTabSz="1377950">
              <a:lnSpc>
                <a:spcPct val="100000"/>
              </a:lnSpc>
              <a:spcBef>
                <a:spcPct val="0"/>
              </a:spcBef>
              <a:spcAft>
                <a:spcPts val="0"/>
              </a:spcAft>
            </a:pPr>
            <a:r>
              <a:rPr lang="tr-TR" sz="3100" b="1" kern="1200" dirty="0" smtClean="0">
                <a:latin typeface="Calibri" pitchFamily="34" charset="0"/>
                <a:cs typeface="Calibri" pitchFamily="34" charset="0"/>
              </a:rPr>
              <a:t>Bilgi </a:t>
            </a:r>
          </a:p>
          <a:p>
            <a:pPr lvl="0" algn="ctr" defTabSz="1377950">
              <a:lnSpc>
                <a:spcPct val="100000"/>
              </a:lnSpc>
              <a:spcBef>
                <a:spcPct val="0"/>
              </a:spcBef>
              <a:spcAft>
                <a:spcPts val="0"/>
              </a:spcAft>
            </a:pPr>
            <a:r>
              <a:rPr lang="tr-TR" sz="1400" kern="1200" dirty="0" smtClean="0">
                <a:latin typeface="Calibri" pitchFamily="34" charset="0"/>
                <a:cs typeface="Calibri" pitchFamily="34" charset="0"/>
              </a:rPr>
              <a:t>(Ne Yapmalı)</a:t>
            </a:r>
          </a:p>
          <a:p>
            <a:pPr lvl="0" algn="ctr" defTabSz="1377950">
              <a:lnSpc>
                <a:spcPct val="100000"/>
              </a:lnSpc>
              <a:spcBef>
                <a:spcPct val="0"/>
              </a:spcBef>
              <a:spcAft>
                <a:spcPts val="0"/>
              </a:spcAft>
            </a:pPr>
            <a:endParaRPr lang="tr-TR" sz="1200" b="0" kern="1200" dirty="0">
              <a:latin typeface="Calibri" pitchFamily="34" charset="0"/>
              <a:cs typeface="Calibri" pitchFamily="34" charset="0"/>
            </a:endParaRPr>
          </a:p>
        </p:txBody>
      </p:sp>
      <p:sp>
        <p:nvSpPr>
          <p:cNvPr id="4" name="Serbest Form 3"/>
          <p:cNvSpPr/>
          <p:nvPr/>
        </p:nvSpPr>
        <p:spPr>
          <a:xfrm>
            <a:off x="5955185" y="2883565"/>
            <a:ext cx="2840354" cy="2840354"/>
          </a:xfrm>
          <a:custGeom>
            <a:avLst/>
            <a:gdLst>
              <a:gd name="connsiteX0" fmla="*/ 0 w 2840354"/>
              <a:gd name="connsiteY0" fmla="*/ 1420177 h 2840354"/>
              <a:gd name="connsiteX1" fmla="*/ 1420177 w 2840354"/>
              <a:gd name="connsiteY1" fmla="*/ 0 h 2840354"/>
              <a:gd name="connsiteX2" fmla="*/ 2840354 w 2840354"/>
              <a:gd name="connsiteY2" fmla="*/ 1420177 h 2840354"/>
              <a:gd name="connsiteX3" fmla="*/ 1420177 w 2840354"/>
              <a:gd name="connsiteY3" fmla="*/ 2840354 h 2840354"/>
              <a:gd name="connsiteX4" fmla="*/ 0 w 2840354"/>
              <a:gd name="connsiteY4" fmla="*/ 1420177 h 284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0354" h="2840354">
                <a:moveTo>
                  <a:pt x="0" y="1420177"/>
                </a:moveTo>
                <a:cubicBezTo>
                  <a:pt x="0" y="635835"/>
                  <a:pt x="635835" y="0"/>
                  <a:pt x="1420177" y="0"/>
                </a:cubicBezTo>
                <a:cubicBezTo>
                  <a:pt x="2204519" y="0"/>
                  <a:pt x="2840354" y="635835"/>
                  <a:pt x="2840354" y="1420177"/>
                </a:cubicBezTo>
                <a:cubicBezTo>
                  <a:pt x="2840354" y="2204519"/>
                  <a:pt x="2204519" y="2840354"/>
                  <a:pt x="1420177" y="2840354"/>
                </a:cubicBezTo>
                <a:cubicBezTo>
                  <a:pt x="635835" y="2840354"/>
                  <a:pt x="0" y="2204519"/>
                  <a:pt x="0" y="1420177"/>
                </a:cubicBezTo>
                <a:close/>
              </a:path>
            </a:pathLst>
          </a:custGeom>
          <a:noFill/>
          <a:ln w="50800">
            <a:solidFill>
              <a:srgbClr val="7030A0"/>
            </a:solidFill>
          </a:ln>
          <a:scene3d>
            <a:camera prst="orthographicFront">
              <a:rot lat="0" lon="0" rev="0"/>
            </a:camera>
            <a:lightRig rig="contrasting" dir="t">
              <a:rot lat="0" lon="0" rev="1200000"/>
            </a:lightRig>
          </a:scene3d>
          <a:sp3d contourW="12700" prstMaterial="clear">
            <a:bevelT w="177800" h="254000"/>
            <a:bevelB w="152400"/>
          </a:sp3d>
        </p:spPr>
        <p:style>
          <a:lnRef idx="0">
            <a:schemeClr val="accent1">
              <a:shade val="80000"/>
              <a:hueOff val="0"/>
              <a:satOff val="0"/>
              <a:lumOff val="0"/>
              <a:alphaOff val="0"/>
            </a:schemeClr>
          </a:lnRef>
          <a:fillRef idx="1">
            <a:schemeClr val="lt1">
              <a:alpha val="50000"/>
              <a:hueOff val="0"/>
              <a:satOff val="0"/>
              <a:lumOff val="0"/>
              <a:alphaOff val="0"/>
            </a:schemeClr>
          </a:fillRef>
          <a:effectRef idx="0">
            <a:schemeClr val="lt1">
              <a:alpha val="50000"/>
              <a:hueOff val="0"/>
              <a:satOff val="0"/>
              <a:lumOff val="0"/>
              <a:alphaOff val="0"/>
            </a:schemeClr>
          </a:effectRef>
          <a:fontRef idx="minor">
            <a:schemeClr val="tx1"/>
          </a:fontRef>
        </p:style>
        <p:txBody>
          <a:bodyPr spcFirstLastPara="0" vert="horz" wrap="square" lIns="868675" tIns="733758" rIns="267467" bIns="544402" numCol="1" spcCol="1270" anchor="ctr" anchorCtr="0">
            <a:noAutofit/>
          </a:bodyPr>
          <a:lstStyle/>
          <a:p>
            <a:pPr lvl="0" algn="ctr" defTabSz="1200150">
              <a:lnSpc>
                <a:spcPct val="100000"/>
              </a:lnSpc>
              <a:spcBef>
                <a:spcPct val="0"/>
              </a:spcBef>
              <a:spcAft>
                <a:spcPts val="0"/>
              </a:spcAft>
            </a:pPr>
            <a:r>
              <a:rPr lang="tr-TR" sz="2700" b="1" kern="1200" dirty="0" smtClean="0">
                <a:latin typeface="Calibri" pitchFamily="34" charset="0"/>
                <a:cs typeface="Calibri" pitchFamily="34" charset="0"/>
              </a:rPr>
              <a:t>   Tutum</a:t>
            </a:r>
          </a:p>
          <a:p>
            <a:pPr lvl="0" algn="ctr" defTabSz="1200150">
              <a:spcAft>
                <a:spcPts val="0"/>
              </a:spcAft>
            </a:pPr>
            <a:r>
              <a:rPr lang="tr-TR" sz="1400" b="1" kern="1200" dirty="0" smtClean="0">
                <a:latin typeface="Calibri" pitchFamily="34" charset="0"/>
                <a:cs typeface="Calibri" pitchFamily="34" charset="0"/>
              </a:rPr>
              <a:t>      </a:t>
            </a:r>
            <a:r>
              <a:rPr lang="tr-TR" sz="1400" dirty="0">
                <a:latin typeface="Calibri" pitchFamily="34" charset="0"/>
                <a:cs typeface="Calibri" pitchFamily="34" charset="0"/>
              </a:rPr>
              <a:t>(Yapma </a:t>
            </a:r>
            <a:r>
              <a:rPr lang="tr-TR" sz="1400" dirty="0" smtClean="0">
                <a:latin typeface="Calibri" pitchFamily="34" charset="0"/>
                <a:cs typeface="Calibri" pitchFamily="34" charset="0"/>
              </a:rPr>
              <a:t>İsteği</a:t>
            </a:r>
            <a:r>
              <a:rPr lang="tr-TR" sz="1400" kern="1200" dirty="0" smtClean="0">
                <a:latin typeface="Calibri" pitchFamily="34" charset="0"/>
                <a:cs typeface="Calibri" pitchFamily="34" charset="0"/>
              </a:rPr>
              <a:t>)</a:t>
            </a:r>
          </a:p>
        </p:txBody>
      </p:sp>
      <p:sp>
        <p:nvSpPr>
          <p:cNvPr id="5" name="Serbest Form 4"/>
          <p:cNvSpPr/>
          <p:nvPr/>
        </p:nvSpPr>
        <p:spPr>
          <a:xfrm>
            <a:off x="4266036" y="2903220"/>
            <a:ext cx="2840354" cy="2840354"/>
          </a:xfrm>
          <a:custGeom>
            <a:avLst/>
            <a:gdLst>
              <a:gd name="connsiteX0" fmla="*/ 0 w 2840354"/>
              <a:gd name="connsiteY0" fmla="*/ 1420177 h 2840354"/>
              <a:gd name="connsiteX1" fmla="*/ 1420177 w 2840354"/>
              <a:gd name="connsiteY1" fmla="*/ 0 h 2840354"/>
              <a:gd name="connsiteX2" fmla="*/ 2840354 w 2840354"/>
              <a:gd name="connsiteY2" fmla="*/ 1420177 h 2840354"/>
              <a:gd name="connsiteX3" fmla="*/ 1420177 w 2840354"/>
              <a:gd name="connsiteY3" fmla="*/ 2840354 h 2840354"/>
              <a:gd name="connsiteX4" fmla="*/ 0 w 2840354"/>
              <a:gd name="connsiteY4" fmla="*/ 1420177 h 284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0354" h="2840354">
                <a:moveTo>
                  <a:pt x="0" y="1420177"/>
                </a:moveTo>
                <a:cubicBezTo>
                  <a:pt x="0" y="635835"/>
                  <a:pt x="635835" y="0"/>
                  <a:pt x="1420177" y="0"/>
                </a:cubicBezTo>
                <a:cubicBezTo>
                  <a:pt x="2204519" y="0"/>
                  <a:pt x="2840354" y="635835"/>
                  <a:pt x="2840354" y="1420177"/>
                </a:cubicBezTo>
                <a:cubicBezTo>
                  <a:pt x="2840354" y="2204519"/>
                  <a:pt x="2204519" y="2840354"/>
                  <a:pt x="1420177" y="2840354"/>
                </a:cubicBezTo>
                <a:cubicBezTo>
                  <a:pt x="635835" y="2840354"/>
                  <a:pt x="0" y="2204519"/>
                  <a:pt x="0" y="1420177"/>
                </a:cubicBezTo>
                <a:close/>
              </a:path>
            </a:pathLst>
          </a:custGeom>
          <a:noFill/>
          <a:ln w="50800">
            <a:solidFill>
              <a:srgbClr val="0066FF"/>
            </a:solidFill>
          </a:ln>
          <a:scene3d>
            <a:camera prst="orthographicFront">
              <a:rot lat="0" lon="0" rev="0"/>
            </a:camera>
            <a:lightRig rig="contrasting" dir="t">
              <a:rot lat="0" lon="0" rev="1200000"/>
            </a:lightRig>
          </a:scene3d>
          <a:sp3d contourW="12700" prstMaterial="clear">
            <a:bevelT w="177800" h="254000"/>
            <a:bevelB w="152400"/>
          </a:sp3d>
        </p:spPr>
        <p:style>
          <a:lnRef idx="0">
            <a:schemeClr val="accent1">
              <a:shade val="80000"/>
              <a:hueOff val="0"/>
              <a:satOff val="0"/>
              <a:lumOff val="0"/>
              <a:alphaOff val="0"/>
            </a:schemeClr>
          </a:lnRef>
          <a:fillRef idx="1">
            <a:schemeClr val="lt1">
              <a:alpha val="50000"/>
              <a:hueOff val="0"/>
              <a:satOff val="0"/>
              <a:lumOff val="0"/>
              <a:alphaOff val="0"/>
            </a:schemeClr>
          </a:fillRef>
          <a:effectRef idx="0">
            <a:schemeClr val="lt1">
              <a:alpha val="50000"/>
              <a:hueOff val="0"/>
              <a:satOff val="0"/>
              <a:lumOff val="0"/>
              <a:alphaOff val="0"/>
            </a:schemeClr>
          </a:effectRef>
          <a:fontRef idx="minor">
            <a:schemeClr val="tx1"/>
          </a:fontRef>
        </p:style>
        <p:txBody>
          <a:bodyPr spcFirstLastPara="0" vert="horz" wrap="square" lIns="267466" tIns="733759" rIns="868676" bIns="544401" numCol="1" spcCol="1270" anchor="ctr" anchorCtr="0">
            <a:noAutofit/>
          </a:bodyPr>
          <a:lstStyle/>
          <a:p>
            <a:pPr lvl="0" algn="ctr" defTabSz="1289050">
              <a:lnSpc>
                <a:spcPct val="100000"/>
              </a:lnSpc>
              <a:spcBef>
                <a:spcPct val="0"/>
              </a:spcBef>
              <a:spcAft>
                <a:spcPts val="0"/>
              </a:spcAft>
            </a:pPr>
            <a:r>
              <a:rPr lang="tr-TR" sz="2900" b="1" kern="1200" dirty="0" smtClean="0">
                <a:latin typeface="Calibri" pitchFamily="34" charset="0"/>
                <a:cs typeface="Calibri" pitchFamily="34" charset="0"/>
              </a:rPr>
              <a:t>Beceri</a:t>
            </a:r>
          </a:p>
          <a:p>
            <a:pPr lvl="0" algn="ctr" defTabSz="1289050">
              <a:spcAft>
                <a:spcPts val="0"/>
              </a:spcAft>
            </a:pPr>
            <a:r>
              <a:rPr lang="tr-TR" sz="1400" dirty="0">
                <a:latin typeface="Calibri" pitchFamily="34" charset="0"/>
                <a:cs typeface="Calibri" pitchFamily="34" charset="0"/>
              </a:rPr>
              <a:t>(Nasıl </a:t>
            </a:r>
            <a:r>
              <a:rPr lang="tr-TR" sz="1400" dirty="0" smtClean="0">
                <a:latin typeface="Calibri" pitchFamily="34" charset="0"/>
                <a:cs typeface="Calibri" pitchFamily="34" charset="0"/>
              </a:rPr>
              <a:t>Yapmalı)</a:t>
            </a:r>
            <a:endParaRPr lang="tr-TR" sz="1400" kern="1200" dirty="0" smtClean="0">
              <a:latin typeface="Calibri" pitchFamily="34" charset="0"/>
              <a:cs typeface="Calibri" pitchFamily="34" charset="0"/>
            </a:endParaRPr>
          </a:p>
        </p:txBody>
      </p:sp>
      <p:sp>
        <p:nvSpPr>
          <p:cNvPr id="6" name="Metin kutusu 5"/>
          <p:cNvSpPr txBox="1"/>
          <p:nvPr/>
        </p:nvSpPr>
        <p:spPr>
          <a:xfrm>
            <a:off x="5996129" y="3619755"/>
            <a:ext cx="1104900" cy="369332"/>
          </a:xfrm>
          <a:prstGeom prst="rect">
            <a:avLst/>
          </a:prstGeom>
          <a:noFill/>
        </p:spPr>
        <p:txBody>
          <a:bodyPr wrap="square" rtlCol="0">
            <a:spAutoFit/>
          </a:bodyPr>
          <a:lstStyle/>
          <a:p>
            <a:pPr algn="ctr"/>
            <a:r>
              <a:rPr lang="tr-TR" b="1" i="1" dirty="0" smtClean="0">
                <a:solidFill>
                  <a:srgbClr val="C00000"/>
                </a:solidFill>
                <a:latin typeface="Calibri" pitchFamily="34" charset="0"/>
                <a:cs typeface="Calibri" pitchFamily="34" charset="0"/>
              </a:rPr>
              <a:t>Yeterlilik</a:t>
            </a: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YETERLİLİK UNSURLARI</a:t>
            </a:r>
            <a:endPar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8" name="Grup 7"/>
          <p:cNvGrpSpPr/>
          <p:nvPr/>
        </p:nvGrpSpPr>
        <p:grpSpPr>
          <a:xfrm>
            <a:off x="2280" y="1593076"/>
            <a:ext cx="3794554" cy="2956959"/>
            <a:chOff x="2280" y="1593076"/>
            <a:chExt cx="3794554" cy="2956959"/>
          </a:xfrm>
        </p:grpSpPr>
        <p:pic>
          <p:nvPicPr>
            <p:cNvPr id="9" name="Picture 2" descr="D:\DOKTOR\1-ISTANBULUZMAN\1-EĞİTİM KURUMU\1. İstanbuluzman\2-RESİMLER\İş Güvenliği\fork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2280" y="1593076"/>
              <a:ext cx="3794554" cy="2710666"/>
            </a:xfrm>
            <a:prstGeom prst="rect">
              <a:avLst/>
            </a:prstGeom>
            <a:noFill/>
            <a:extLst>
              <a:ext uri="{909E8E84-426E-40DD-AFC4-6F175D3DCCD1}">
                <a14:hiddenFill xmlns:a14="http://schemas.microsoft.com/office/drawing/2010/main">
                  <a:solidFill>
                    <a:srgbClr val="FFFFFF"/>
                  </a:solidFill>
                </a14:hiddenFill>
              </a:ext>
            </a:extLst>
          </p:spPr>
        </p:pic>
        <p:sp>
          <p:nvSpPr>
            <p:cNvPr id="10" name="Metin kutusu 9"/>
            <p:cNvSpPr txBox="1"/>
            <p:nvPr/>
          </p:nvSpPr>
          <p:spPr>
            <a:xfrm>
              <a:off x="2280" y="3842149"/>
              <a:ext cx="3511024" cy="707886"/>
            </a:xfrm>
            <a:prstGeom prst="rect">
              <a:avLst/>
            </a:prstGeom>
            <a:noFill/>
          </p:spPr>
          <p:txBody>
            <a:bodyPr wrap="square" rtlCol="0">
              <a:spAutoFit/>
            </a:bodyPr>
            <a:lstStyle/>
            <a:p>
              <a:pPr algn="ctr"/>
              <a:r>
                <a:rPr lang="tr-TR" sz="2000" i="1" dirty="0" smtClean="0">
                  <a:solidFill>
                    <a:srgbClr val="000000"/>
                  </a:solidFill>
                  <a:latin typeface="Calibri" pitchFamily="34" charset="0"/>
                  <a:cs typeface="Calibri" pitchFamily="34" charset="0"/>
                </a:rPr>
                <a:t>«Kurallara </a:t>
              </a:r>
              <a:r>
                <a:rPr lang="tr-TR" sz="2000" i="1" dirty="0">
                  <a:solidFill>
                    <a:srgbClr val="000000"/>
                  </a:solidFill>
                  <a:latin typeface="Calibri" pitchFamily="34" charset="0"/>
                  <a:cs typeface="Calibri" pitchFamily="34" charset="0"/>
                </a:rPr>
                <a:t>uygun </a:t>
              </a:r>
              <a:r>
                <a:rPr lang="tr-TR" sz="2000" i="1" dirty="0" err="1">
                  <a:solidFill>
                    <a:srgbClr val="000000"/>
                  </a:solidFill>
                  <a:latin typeface="Calibri" pitchFamily="34" charset="0"/>
                  <a:cs typeface="Calibri" pitchFamily="34" charset="0"/>
                </a:rPr>
                <a:t>forklift</a:t>
              </a:r>
              <a:r>
                <a:rPr lang="tr-TR" sz="2000" i="1" dirty="0">
                  <a:solidFill>
                    <a:srgbClr val="000000"/>
                  </a:solidFill>
                  <a:latin typeface="Calibri" pitchFamily="34" charset="0"/>
                  <a:cs typeface="Calibri" pitchFamily="34" charset="0"/>
                </a:rPr>
                <a:t> kullanma </a:t>
              </a:r>
              <a:r>
                <a:rPr lang="tr-TR" sz="2000" i="1" dirty="0" smtClean="0">
                  <a:solidFill>
                    <a:srgbClr val="000000"/>
                  </a:solidFill>
                  <a:latin typeface="Calibri" pitchFamily="34" charset="0"/>
                  <a:cs typeface="Calibri" pitchFamily="34" charset="0"/>
                </a:rPr>
                <a:t>yeterliliği»</a:t>
              </a:r>
              <a:endParaRPr lang="tr-TR" sz="2000" i="1" dirty="0">
                <a:solidFill>
                  <a:srgbClr val="000000"/>
                </a:solidFill>
                <a:latin typeface="Calibri" pitchFamily="34" charset="0"/>
                <a:cs typeface="Calibri" pitchFamily="34" charset="0"/>
              </a:endParaRPr>
            </a:p>
          </p:txBody>
        </p:sp>
      </p:grpSp>
    </p:spTree>
    <p:extLst>
      <p:ext uri="{BB962C8B-B14F-4D97-AF65-F5344CB8AC3E}">
        <p14:creationId xmlns:p14="http://schemas.microsoft.com/office/powerpoint/2010/main" val="16204491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100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
        <p:nvSpPr>
          <p:cNvPr id="3" name="Rechteck 4"/>
          <p:cNvSpPr>
            <a:spLocks noChangeArrowheads="1"/>
          </p:cNvSpPr>
          <p:nvPr/>
        </p:nvSpPr>
        <p:spPr bwMode="auto">
          <a:xfrm>
            <a:off x="172004" y="3076162"/>
            <a:ext cx="8971995"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İnsan </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Nasıl Öğrenir?</a:t>
            </a:r>
            <a:endParaRPr lang="tr-TR" sz="44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4" name="Picture 3" descr="F:\Yeni klasör\msy\meet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4406" y="262716"/>
            <a:ext cx="2996821" cy="2996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813865"/>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sp>
        <p:nvSpPr>
          <p:cNvPr id="1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EĞİTİM VE ÖĞRETİM ÇEŞİTLERİ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11" name="Group 75"/>
          <p:cNvGraphicFramePr>
            <a:graphicFrameLocks/>
          </p:cNvGraphicFramePr>
          <p:nvPr>
            <p:extLst>
              <p:ext uri="{D42A27DB-BD31-4B8C-83A1-F6EECF244321}">
                <p14:modId xmlns:p14="http://schemas.microsoft.com/office/powerpoint/2010/main" val="2955152630"/>
              </p:ext>
            </p:extLst>
          </p:nvPr>
        </p:nvGraphicFramePr>
        <p:xfrm>
          <a:off x="93574" y="1160348"/>
          <a:ext cx="8954891" cy="4772618"/>
        </p:xfrm>
        <a:graphic>
          <a:graphicData uri="http://schemas.openxmlformats.org/drawingml/2006/table">
            <a:tbl>
              <a:tblPr>
                <a:tableStyleId>{775DCB02-9BB8-47FD-8907-85C794F793BA}</a:tableStyleId>
              </a:tblPr>
              <a:tblGrid>
                <a:gridCol w="2326233"/>
                <a:gridCol w="3426084"/>
                <a:gridCol w="3202574"/>
              </a:tblGrid>
              <a:tr h="1298951">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0" u="none" strike="noStrike" cap="none" normalizeH="0" baseline="0" dirty="0" smtClean="0">
                          <a:ln>
                            <a:noFill/>
                          </a:ln>
                          <a:solidFill>
                            <a:schemeClr val="tx1"/>
                          </a:solidFill>
                          <a:effectLst/>
                          <a:latin typeface="Calibri" pitchFamily="34" charset="0"/>
                          <a:cs typeface="Calibri" pitchFamily="34" charset="0"/>
                        </a:rPr>
                        <a:t>EĞİTİM-ÖĞRETİM</a:t>
                      </a: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rgbClr val="6B9B1A"/>
                          </a:solidFill>
                          <a:effectLst/>
                          <a:latin typeface="Calibri" pitchFamily="34" charset="0"/>
                          <a:cs typeface="Calibri" pitchFamily="34" charset="0"/>
                        </a:rPr>
                        <a:t>ÖĞRETEN </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libri" pitchFamily="34" charset="0"/>
                          <a:cs typeface="Calibri" pitchFamily="34" charset="0"/>
                        </a:rPr>
                        <a:t>KASITLI-AMAÇLI</a:t>
                      </a: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rgbClr val="6B9B1A"/>
                          </a:solidFill>
                          <a:effectLst/>
                          <a:latin typeface="Calibri" pitchFamily="34" charset="0"/>
                          <a:cs typeface="Calibri" pitchFamily="34" charset="0"/>
                        </a:rPr>
                        <a:t>ÖĞRETEN </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libri" pitchFamily="34" charset="0"/>
                          <a:cs typeface="Calibri" pitchFamily="34" charset="0"/>
                        </a:rPr>
                        <a:t>KASITSIZ-AMAÇSIZ</a:t>
                      </a:r>
                    </a:p>
                  </a:txBody>
                  <a:tcPr anchor="ctr" horzOverflow="overflow"/>
                </a:tc>
              </a:tr>
              <a:tr h="1696709">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rgbClr val="0066FF"/>
                          </a:solidFill>
                          <a:effectLst/>
                          <a:latin typeface="Calibri" pitchFamily="34" charset="0"/>
                          <a:cs typeface="Calibri" pitchFamily="34" charset="0"/>
                        </a:rPr>
                        <a:t>ÖĞRENEN </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libri" pitchFamily="34" charset="0"/>
                          <a:cs typeface="Calibri" pitchFamily="34" charset="0"/>
                        </a:rPr>
                        <a:t>KASITLI-AMAÇLI</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libri" pitchFamily="34" charset="0"/>
                          <a:cs typeface="Calibri" pitchFamily="34" charset="0"/>
                        </a:rPr>
                        <a:t>Örgün-Yaygın (Halk) Eğitim</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libri" pitchFamily="34" charset="0"/>
                          <a:cs typeface="Calibri" pitchFamily="34" charset="0"/>
                        </a:rPr>
                        <a:t>(Okul, Kurs, Kongre, Toplantı)</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2000" b="1" i="1" u="none" strike="noStrike" cap="none" normalizeH="0" baseline="0" dirty="0" smtClean="0">
                          <a:ln>
                            <a:noFill/>
                          </a:ln>
                          <a:solidFill>
                            <a:schemeClr val="tx1"/>
                          </a:solidFill>
                          <a:effectLst/>
                          <a:latin typeface="Calibri" pitchFamily="34" charset="0"/>
                          <a:cs typeface="Calibri" pitchFamily="34" charset="0"/>
                        </a:rPr>
                        <a:t>Algın (</a:t>
                      </a:r>
                      <a:r>
                        <a:rPr kumimoji="0" lang="tr-TR" sz="2000" b="1" i="1" u="none" strike="noStrike" cap="none" normalizeH="0" baseline="0" dirty="0" err="1" smtClean="0">
                          <a:ln>
                            <a:noFill/>
                          </a:ln>
                          <a:solidFill>
                            <a:schemeClr val="tx1"/>
                          </a:solidFill>
                          <a:effectLst/>
                          <a:latin typeface="Calibri" pitchFamily="34" charset="0"/>
                          <a:cs typeface="Calibri" pitchFamily="34" charset="0"/>
                        </a:rPr>
                        <a:t>İnformel</a:t>
                      </a:r>
                      <a:r>
                        <a:rPr kumimoji="0" lang="tr-TR" sz="2000" b="1" i="1" u="none" strike="noStrike" cap="none" normalizeH="0" baseline="0" dirty="0" smtClean="0">
                          <a:ln>
                            <a:noFill/>
                          </a:ln>
                          <a:solidFill>
                            <a:schemeClr val="tx1"/>
                          </a:solidFill>
                          <a:effectLst/>
                          <a:latin typeface="Calibri" pitchFamily="34" charset="0"/>
                          <a:cs typeface="Calibri" pitchFamily="34" charset="0"/>
                        </a:rPr>
                        <a:t>) Eğitim</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libri" pitchFamily="34" charset="0"/>
                          <a:cs typeface="Calibri" pitchFamily="34" charset="0"/>
                        </a:rPr>
                        <a:t>(Bireysel-Kişisel Eğitim)</a:t>
                      </a:r>
                    </a:p>
                  </a:txBody>
                  <a:tcPr anchor="ctr" horzOverflow="overflow">
                    <a:solidFill>
                      <a:schemeClr val="bg1"/>
                    </a:solidFill>
                  </a:tcPr>
                </a:tc>
              </a:tr>
              <a:tr h="1776958">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rgbClr val="0066FF"/>
                          </a:solidFill>
                          <a:effectLst/>
                          <a:latin typeface="Calibri" pitchFamily="34" charset="0"/>
                          <a:cs typeface="Calibri" pitchFamily="34" charset="0"/>
                        </a:rPr>
                        <a:t>ÖĞRENEN </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libri" pitchFamily="34" charset="0"/>
                          <a:cs typeface="Calibri" pitchFamily="34" charset="0"/>
                        </a:rPr>
                        <a:t>KASITSIZ-AMAÇSIZ</a:t>
                      </a: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2000" b="1" i="1" u="none" strike="noStrike" cap="none" normalizeH="0" baseline="0" dirty="0" smtClean="0">
                          <a:ln>
                            <a:noFill/>
                          </a:ln>
                          <a:solidFill>
                            <a:schemeClr val="tx1"/>
                          </a:solidFill>
                          <a:effectLst/>
                          <a:latin typeface="Calibri" pitchFamily="34" charset="0"/>
                          <a:cs typeface="Calibri" pitchFamily="34" charset="0"/>
                        </a:rPr>
                        <a:t>Algın (</a:t>
                      </a:r>
                      <a:r>
                        <a:rPr kumimoji="0" lang="tr-TR" sz="2000" b="1" i="1" u="none" strike="noStrike" cap="none" normalizeH="0" baseline="0" dirty="0" err="1" smtClean="0">
                          <a:ln>
                            <a:noFill/>
                          </a:ln>
                          <a:solidFill>
                            <a:schemeClr val="tx1"/>
                          </a:solidFill>
                          <a:effectLst/>
                          <a:latin typeface="Calibri" pitchFamily="34" charset="0"/>
                          <a:cs typeface="Calibri" pitchFamily="34" charset="0"/>
                        </a:rPr>
                        <a:t>İnformel</a:t>
                      </a:r>
                      <a:r>
                        <a:rPr kumimoji="0" lang="tr-TR" sz="2000" b="1" i="1" u="none" strike="noStrike" cap="none" normalizeH="0" baseline="0" dirty="0" smtClean="0">
                          <a:ln>
                            <a:noFill/>
                          </a:ln>
                          <a:solidFill>
                            <a:schemeClr val="tx1"/>
                          </a:solidFill>
                          <a:effectLst/>
                          <a:latin typeface="Calibri" pitchFamily="34" charset="0"/>
                          <a:cs typeface="Calibri" pitchFamily="34" charset="0"/>
                        </a:rPr>
                        <a:t>) Eğitim</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2000" b="0" i="1" u="none" strike="noStrike" cap="none" normalizeH="0" baseline="0" dirty="0" smtClean="0">
                          <a:ln>
                            <a:noFill/>
                          </a:ln>
                          <a:solidFill>
                            <a:schemeClr val="tx1"/>
                          </a:solidFill>
                          <a:effectLst/>
                          <a:latin typeface="Calibri" pitchFamily="34" charset="0"/>
                          <a:cs typeface="Calibri" pitchFamily="34" charset="0"/>
                        </a:rPr>
                        <a:t>(Çevre, Aile, Kitle İletişim Araç)</a:t>
                      </a: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2000" b="1" i="1" u="none" strike="noStrike" cap="none" normalizeH="0" baseline="0" dirty="0" smtClean="0">
                          <a:ln>
                            <a:noFill/>
                          </a:ln>
                          <a:solidFill>
                            <a:schemeClr val="tx1"/>
                          </a:solidFill>
                          <a:effectLst/>
                          <a:latin typeface="Calibri" pitchFamily="34" charset="0"/>
                          <a:cs typeface="Calibri" pitchFamily="34" charset="0"/>
                        </a:rPr>
                        <a:t>Rastgele-Doğal</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2000" b="0" i="1" u="none" strike="noStrike" cap="none" normalizeH="0" baseline="0" dirty="0" smtClean="0">
                          <a:ln>
                            <a:noFill/>
                          </a:ln>
                          <a:solidFill>
                            <a:schemeClr val="tx1"/>
                          </a:solidFill>
                          <a:effectLst/>
                          <a:latin typeface="Calibri" pitchFamily="34" charset="0"/>
                          <a:cs typeface="Calibri" pitchFamily="34" charset="0"/>
                        </a:rPr>
                        <a:t>(Çevre)</a:t>
                      </a:r>
                    </a:p>
                  </a:txBody>
                  <a:tcPr anchor="ctr" horzOverflow="overflow"/>
                </a:tc>
              </a:tr>
            </a:tbl>
          </a:graphicData>
        </a:graphic>
      </p:graphicFrame>
    </p:spTree>
    <p:extLst>
      <p:ext uri="{BB962C8B-B14F-4D97-AF65-F5344CB8AC3E}">
        <p14:creationId xmlns:p14="http://schemas.microsoft.com/office/powerpoint/2010/main" val="1917306574"/>
      </p:ext>
    </p:extLst>
  </p:cSld>
  <p:clrMapOvr>
    <a:masterClrMapping/>
  </p:clrMapOvr>
  <p:transition>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sp>
        <p:nvSpPr>
          <p:cNvPr id="1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EĞİTİM VE ÖĞRETİM ÇEŞİTLERİ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11" name="Group 75"/>
          <p:cNvGraphicFramePr>
            <a:graphicFrameLocks/>
          </p:cNvGraphicFramePr>
          <p:nvPr>
            <p:extLst>
              <p:ext uri="{D42A27DB-BD31-4B8C-83A1-F6EECF244321}">
                <p14:modId xmlns:p14="http://schemas.microsoft.com/office/powerpoint/2010/main" val="1103946727"/>
              </p:ext>
            </p:extLst>
          </p:nvPr>
        </p:nvGraphicFramePr>
        <p:xfrm>
          <a:off x="93574" y="1160348"/>
          <a:ext cx="8954891" cy="4772618"/>
        </p:xfrm>
        <a:graphic>
          <a:graphicData uri="http://schemas.openxmlformats.org/drawingml/2006/table">
            <a:tbl>
              <a:tblPr>
                <a:tableStyleId>{775DCB02-9BB8-47FD-8907-85C794F793BA}</a:tableStyleId>
              </a:tblPr>
              <a:tblGrid>
                <a:gridCol w="2326233"/>
                <a:gridCol w="3426084"/>
                <a:gridCol w="3202574"/>
              </a:tblGrid>
              <a:tr h="1298951">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0" u="none" strike="noStrike" cap="none" normalizeH="0" baseline="0" dirty="0" smtClean="0">
                          <a:ln>
                            <a:noFill/>
                          </a:ln>
                          <a:solidFill>
                            <a:schemeClr val="tx1"/>
                          </a:solidFill>
                          <a:effectLst/>
                          <a:latin typeface="Calibri" pitchFamily="34" charset="0"/>
                          <a:cs typeface="Calibri" pitchFamily="34" charset="0"/>
                        </a:rPr>
                        <a:t>EĞİTİM-ÖĞRETİM</a:t>
                      </a: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rgbClr val="6B9B1A"/>
                          </a:solidFill>
                          <a:effectLst/>
                          <a:latin typeface="Calibri" pitchFamily="34" charset="0"/>
                          <a:cs typeface="Calibri" pitchFamily="34" charset="0"/>
                        </a:rPr>
                        <a:t>ÖĞRETEN </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libri" pitchFamily="34" charset="0"/>
                          <a:cs typeface="Calibri" pitchFamily="34" charset="0"/>
                        </a:rPr>
                        <a:t>KASITLI-AMAÇLI</a:t>
                      </a: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rgbClr val="6B9B1A"/>
                          </a:solidFill>
                          <a:effectLst/>
                          <a:latin typeface="Calibri" pitchFamily="34" charset="0"/>
                          <a:cs typeface="Calibri" pitchFamily="34" charset="0"/>
                        </a:rPr>
                        <a:t>ÖĞRETEN </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libri" pitchFamily="34" charset="0"/>
                          <a:cs typeface="Calibri" pitchFamily="34" charset="0"/>
                        </a:rPr>
                        <a:t>KASITSIZ-AMAÇSIZ</a:t>
                      </a:r>
                    </a:p>
                  </a:txBody>
                  <a:tcPr anchor="ctr" horzOverflow="overflow"/>
                </a:tc>
              </a:tr>
              <a:tr h="1696709">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rgbClr val="0066FF"/>
                          </a:solidFill>
                          <a:effectLst/>
                          <a:latin typeface="Calibri" pitchFamily="34" charset="0"/>
                          <a:cs typeface="Calibri" pitchFamily="34" charset="0"/>
                        </a:rPr>
                        <a:t>ÖĞRENEN </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libri" pitchFamily="34" charset="0"/>
                          <a:cs typeface="Calibri" pitchFamily="34" charset="0"/>
                        </a:rPr>
                        <a:t>KASITLI-AMAÇLI</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0" i="1" u="none" strike="noStrike" cap="none" normalizeH="0" baseline="0" dirty="0" smtClean="0">
                          <a:ln>
                            <a:noFill/>
                          </a:ln>
                          <a:solidFill>
                            <a:schemeClr val="tx1"/>
                          </a:solidFill>
                          <a:effectLst/>
                          <a:latin typeface="Calibri" pitchFamily="34" charset="0"/>
                          <a:cs typeface="Calibri" pitchFamily="34" charset="0"/>
                        </a:rPr>
                        <a:t>Planlı programlı ve sistemli öğrenmedir. Belli bir hiyerarşik sıra içerisinde (alt üste hazırlanır) yapılır. Bir meslek kazandırma amaçlanır</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1800" b="0" i="1" u="none" strike="noStrike" cap="none" normalizeH="0" baseline="0" dirty="0" smtClean="0">
                          <a:ln>
                            <a:noFill/>
                          </a:ln>
                          <a:solidFill>
                            <a:schemeClr val="tx1"/>
                          </a:solidFill>
                          <a:effectLst/>
                          <a:latin typeface="Calibri" pitchFamily="34" charset="0"/>
                          <a:cs typeface="Calibri" pitchFamily="34" charset="0"/>
                        </a:rPr>
                        <a:t>Laboratuvarda araştırma yapan bilim adamı</a:t>
                      </a:r>
                    </a:p>
                  </a:txBody>
                  <a:tcPr anchor="ctr" horzOverflow="overflow">
                    <a:solidFill>
                      <a:schemeClr val="bg1"/>
                    </a:solidFill>
                  </a:tcPr>
                </a:tc>
              </a:tr>
              <a:tr h="1776958">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rgbClr val="0066FF"/>
                          </a:solidFill>
                          <a:effectLst/>
                          <a:latin typeface="Calibri" pitchFamily="34" charset="0"/>
                          <a:cs typeface="Calibri" pitchFamily="34" charset="0"/>
                        </a:rPr>
                        <a:t>ÖĞRENEN </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libri" pitchFamily="34" charset="0"/>
                          <a:cs typeface="Calibri" pitchFamily="34" charset="0"/>
                        </a:rPr>
                        <a:t>KASITSIZ-AMAÇSIZ</a:t>
                      </a: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1800" b="0" i="1" u="none" strike="noStrike" cap="none" normalizeH="0" baseline="0" dirty="0" smtClean="0">
                          <a:ln>
                            <a:noFill/>
                          </a:ln>
                          <a:solidFill>
                            <a:schemeClr val="tx1"/>
                          </a:solidFill>
                          <a:effectLst/>
                          <a:latin typeface="Calibri" pitchFamily="34" charset="0"/>
                          <a:cs typeface="Calibri" pitchFamily="34" charset="0"/>
                        </a:rPr>
                        <a:t>Sabahleyin müzik dinlemek amacıyla radyoyu açan birisinin, sağlık konusunda bir konuşma ile karşılaşması</a:t>
                      </a: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1800" b="0" i="1" u="none" strike="noStrike" cap="none" normalizeH="0" baseline="0" dirty="0" smtClean="0">
                          <a:ln>
                            <a:noFill/>
                          </a:ln>
                          <a:solidFill>
                            <a:schemeClr val="tx1"/>
                          </a:solidFill>
                          <a:effectLst/>
                          <a:latin typeface="Calibri" pitchFamily="34" charset="0"/>
                          <a:cs typeface="Calibri" pitchFamily="34" charset="0"/>
                        </a:rPr>
                        <a:t>Çevremizle doğal etkileşim sonucu öğrenme</a:t>
                      </a:r>
                    </a:p>
                  </a:txBody>
                  <a:tcPr anchor="ctr" horzOverflow="overflow"/>
                </a:tc>
              </a:tr>
            </a:tbl>
          </a:graphicData>
        </a:graphic>
      </p:graphicFrame>
    </p:spTree>
    <p:extLst>
      <p:ext uri="{BB962C8B-B14F-4D97-AF65-F5344CB8AC3E}">
        <p14:creationId xmlns:p14="http://schemas.microsoft.com/office/powerpoint/2010/main" val="987969043"/>
      </p:ext>
    </p:extLst>
  </p:cSld>
  <p:clrMapOvr>
    <a:masterClrMapping/>
  </p:clrMapOvr>
  <p:transition>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
        <p:nvSpPr>
          <p:cNvPr id="20" name="Rechteck 4"/>
          <p:cNvSpPr>
            <a:spLocks noChangeArrowheads="1"/>
          </p:cNvSpPr>
          <p:nvPr/>
        </p:nvSpPr>
        <p:spPr bwMode="auto">
          <a:xfrm>
            <a:off x="172005" y="2964563"/>
            <a:ext cx="8782476" cy="2921887"/>
          </a:xfrm>
          <a:prstGeom prst="rect">
            <a:avLst/>
          </a:prstGeom>
          <a:noFill/>
          <a:ln w="9525" algn="ctr">
            <a:noFill/>
            <a:round/>
            <a:headEnd/>
            <a:tailEnd/>
          </a:ln>
        </p:spPr>
        <p:txBody>
          <a:bodyPr wrap="none" anchor="ctr"/>
          <a:lstStyle/>
          <a:p>
            <a:pPr marL="36000" algn="ctr"/>
            <a:r>
              <a:rPr lang="tr-TR" sz="96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Paradigma?</a:t>
            </a:r>
            <a:endParaRPr lang="tr-TR" sz="96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21" name="Picture 2" descr="D:\DOKTOR\1-ISTANBULUZMAN\1-EĞİTİM KURUMU\1. İstanbuluzman\Yetişkin Eğitimi\Yardımcı\Resim\pathin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3650" y="714375"/>
            <a:ext cx="3705225" cy="3086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1871609"/>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PARADİGMA</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000" i="1" dirty="0" smtClean="0">
              <a:latin typeface="Calibri" pitchFamily="34" charset="0"/>
              <a:cs typeface="Calibri" pitchFamily="34" charset="0"/>
            </a:endParaRPr>
          </a:p>
          <a:p>
            <a:pPr algn="ctr">
              <a:spcAft>
                <a:spcPts val="1200"/>
              </a:spcAft>
              <a:buClr>
                <a:srgbClr val="292929"/>
              </a:buClr>
              <a:defRPr/>
            </a:pPr>
            <a:r>
              <a:rPr lang="tr-TR" sz="2000" i="1" dirty="0" smtClean="0">
                <a:latin typeface="Calibri" pitchFamily="34" charset="0"/>
                <a:cs typeface="Calibri" pitchFamily="34" charset="0"/>
              </a:rPr>
              <a:t>Model, kuram, algı, varsayım, referans kaynağı anlamlarına gelir.</a:t>
            </a:r>
          </a:p>
          <a:p>
            <a:pPr algn="ctr">
              <a:spcAft>
                <a:spcPts val="1200"/>
              </a:spcAft>
              <a:buClr>
                <a:srgbClr val="292929"/>
              </a:buClr>
              <a:defRPr/>
            </a:pPr>
            <a:endParaRPr lang="tr-TR" sz="800" b="1" i="1" dirty="0">
              <a:latin typeface="Calibri" pitchFamily="34" charset="0"/>
              <a:cs typeface="Calibri" pitchFamily="34" charset="0"/>
            </a:endParaRPr>
          </a:p>
          <a:p>
            <a:pPr algn="ctr">
              <a:spcAft>
                <a:spcPts val="1200"/>
              </a:spcAft>
              <a:buClr>
                <a:srgbClr val="292929"/>
              </a:buClr>
              <a:defRPr/>
            </a:pPr>
            <a:r>
              <a:rPr lang="tr-TR" sz="2000" b="1" i="1" dirty="0" smtClean="0">
                <a:latin typeface="Calibri" pitchFamily="34" charset="0"/>
                <a:cs typeface="Calibri" pitchFamily="34" charset="0"/>
              </a:rPr>
              <a:t>«Dünya görüşümüz, gözle görmek değil, algılamak, anlamak, yorumlamak» anlamına gelir.</a:t>
            </a:r>
          </a:p>
          <a:p>
            <a:pPr algn="ctr">
              <a:spcAft>
                <a:spcPts val="1200"/>
              </a:spcAft>
              <a:buClr>
                <a:srgbClr val="292929"/>
              </a:buClr>
              <a:defRPr/>
            </a:pPr>
            <a:r>
              <a:rPr lang="tr-TR" sz="2000" b="1" i="1" dirty="0" smtClean="0">
                <a:latin typeface="Calibri" pitchFamily="34" charset="0"/>
                <a:cs typeface="Calibri" pitchFamily="34" charset="0"/>
              </a:rPr>
              <a:t>«Zihinsel Haritalardır»</a:t>
            </a:r>
          </a:p>
          <a:p>
            <a:pPr algn="ctr">
              <a:spcAft>
                <a:spcPts val="1200"/>
              </a:spcAft>
              <a:buClr>
                <a:srgbClr val="292929"/>
              </a:buClr>
              <a:defRPr/>
            </a:pPr>
            <a:r>
              <a:rPr lang="tr-TR" sz="2000" i="1" dirty="0" smtClean="0">
                <a:latin typeface="Calibri" pitchFamily="34" charset="0"/>
                <a:cs typeface="Calibri" pitchFamily="34" charset="0"/>
              </a:rPr>
              <a:t>(Haritalar arazinin kendisi değil, sadece belirli özelliklerinin açıklamadır.)</a:t>
            </a:r>
          </a:p>
          <a:p>
            <a:pPr algn="ctr">
              <a:spcAft>
                <a:spcPts val="1200"/>
              </a:spcAft>
              <a:buClr>
                <a:srgbClr val="292929"/>
              </a:buClr>
              <a:defRPr/>
            </a:pPr>
            <a:endParaRPr lang="tr-TR" sz="2000" b="1" i="1" dirty="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p>
          </p:txBody>
        </p:sp>
      </p:grpSp>
      <p:sp>
        <p:nvSpPr>
          <p:cNvPr id="196627" name="Text Box 45"/>
          <p:cNvSpPr txBox="1">
            <a:spLocks noChangeArrowheads="1"/>
          </p:cNvSpPr>
          <p:nvPr/>
        </p:nvSpPr>
        <p:spPr bwMode="auto">
          <a:xfrm>
            <a:off x="77470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PARADİGMALAR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29420267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6627"/>
                                        </p:tgtEl>
                                        <p:attrNameLst>
                                          <p:attrName>style.visibility</p:attrName>
                                        </p:attrNameLst>
                                      </p:cBhvr>
                                      <p:to>
                                        <p:strVal val="visible"/>
                                      </p:to>
                                    </p:set>
                                    <p:animEffect transition="in" filter="fade">
                                      <p:cBhvr>
                                        <p:cTn id="7" dur="1000"/>
                                        <p:tgtEl>
                                          <p:spTgt spid="19662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6610"/>
                                        </p:tgtEl>
                                        <p:attrNameLst>
                                          <p:attrName>style.visibility</p:attrName>
                                        </p:attrNameLst>
                                      </p:cBhvr>
                                      <p:to>
                                        <p:strVal val="visible"/>
                                      </p:to>
                                    </p:set>
                                    <p:animEffect transition="in" filter="wipe(left)">
                                      <p:cBhvr>
                                        <p:cTn id="10" dur="500"/>
                                        <p:tgtEl>
                                          <p:spTgt spid="196610"/>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7"/>
                                        </p:tgtEl>
                                        <p:attrNameLst>
                                          <p:attrName>style.visibility</p:attrName>
                                        </p:attrNameLst>
                                      </p:cBhvr>
                                      <p:to>
                                        <p:strVal val="visible"/>
                                      </p:to>
                                    </p:set>
                                    <p:animEffect transition="in" filter="wipe(left)">
                                      <p:cBhvr>
                                        <p:cTn id="13" dur="500"/>
                                        <p:tgtEl>
                                          <p:spTgt spid="58457"/>
                                        </p:tgtEl>
                                      </p:cBhvr>
                                    </p:animEffect>
                                  </p:childTnLst>
                                </p:cTn>
                              </p:par>
                              <p:par>
                                <p:cTn id="14" presetID="22" presetClass="entr" presetSubtype="8" fill="hold" grpId="0" nodeType="withEffect">
                                  <p:stCondLst>
                                    <p:cond delay="500"/>
                                  </p:stCondLst>
                                  <p:childTnLst>
                                    <p:set>
                                      <p:cBhvr>
                                        <p:cTn id="15" dur="1" fill="hold">
                                          <p:stCondLst>
                                            <p:cond delay="0"/>
                                          </p:stCondLst>
                                        </p:cTn>
                                        <p:tgtEl>
                                          <p:spTgt spid="58456"/>
                                        </p:tgtEl>
                                        <p:attrNameLst>
                                          <p:attrName>style.visibility</p:attrName>
                                        </p:attrNameLst>
                                      </p:cBhvr>
                                      <p:to>
                                        <p:strVal val="visible"/>
                                      </p:to>
                                    </p:set>
                                    <p:animEffect transition="in" filter="wipe(left)">
                                      <p:cBhvr>
                                        <p:cTn id="16"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662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3"/>
          <p:cNvGrpSpPr>
            <a:grpSpLocks/>
          </p:cNvGrpSpPr>
          <p:nvPr/>
        </p:nvGrpSpPr>
        <p:grpSpPr bwMode="auto">
          <a:xfrm>
            <a:off x="1588" y="0"/>
            <a:ext cx="9144000" cy="6858001"/>
            <a:chOff x="0" y="0"/>
            <a:chExt cx="5760" cy="3747"/>
          </a:xfrm>
        </p:grpSpPr>
        <p:sp>
          <p:nvSpPr>
            <p:cNvPr id="46107"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08"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en-US" dirty="0">
                <a:solidFill>
                  <a:srgbClr val="FFFFFF"/>
                </a:solidFill>
              </a:endParaRPr>
            </a:p>
          </p:txBody>
        </p:sp>
        <p:sp>
          <p:nvSpPr>
            <p:cNvPr id="46109" name="Rectangle 16"/>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10"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grpSp>
      <p:sp>
        <p:nvSpPr>
          <p:cNvPr id="217117" name="Rectangle 29"/>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2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103" name="Group 10"/>
          <p:cNvGrpSpPr>
            <a:grpSpLocks/>
          </p:cNvGrpSpPr>
          <p:nvPr/>
        </p:nvGrpSpPr>
        <p:grpSpPr bwMode="auto">
          <a:xfrm>
            <a:off x="0" y="0"/>
            <a:ext cx="9144000" cy="5948363"/>
            <a:chOff x="0" y="0"/>
            <a:chExt cx="5760" cy="3747"/>
          </a:xfrm>
        </p:grpSpPr>
        <p:sp>
          <p:nvSpPr>
            <p:cNvPr id="104"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tr-TR">
                <a:solidFill>
                  <a:srgbClr val="FFFFFF"/>
                </a:solidFill>
                <a:cs typeface="Arial" pitchFamily="34" charset="0"/>
              </a:endParaRPr>
            </a:p>
          </p:txBody>
        </p:sp>
        <p:sp>
          <p:nvSpPr>
            <p:cNvPr id="105"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tr-TR">
                <a:solidFill>
                  <a:srgbClr val="FFFFFF"/>
                </a:solidFill>
                <a:cs typeface="Arial" pitchFamily="34" charset="0"/>
              </a:endParaRPr>
            </a:p>
          </p:txBody>
        </p:sp>
        <p:sp>
          <p:nvSpPr>
            <p:cNvPr id="106" name="Rectangle 8"/>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tr-TR">
                <a:solidFill>
                  <a:srgbClr val="FFFFFF"/>
                </a:solidFill>
                <a:cs typeface="Arial" pitchFamily="34" charset="0"/>
              </a:endParaRPr>
            </a:p>
          </p:txBody>
        </p:sp>
        <p:sp>
          <p:nvSpPr>
            <p:cNvPr id="107"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tr-TR">
                <a:solidFill>
                  <a:srgbClr val="FFFFFF"/>
                </a:solidFill>
                <a:cs typeface="Arial" pitchFamily="34" charset="0"/>
              </a:endParaRPr>
            </a:p>
          </p:txBody>
        </p:sp>
      </p:grpSp>
      <p:sp>
        <p:nvSpPr>
          <p:cNvPr id="108" name="Rectangle 31"/>
          <p:cNvSpPr txBox="1">
            <a:spLocks noChangeArrowheads="1"/>
          </p:cNvSpPr>
          <p:nvPr/>
        </p:nvSpPr>
        <p:spPr bwMode="gray">
          <a:xfrm>
            <a:off x="231797" y="325438"/>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FFFFFF"/>
                </a:solidFill>
                <a:effectLst>
                  <a:innerShdw blurRad="63500" dist="50800" dir="8100000">
                    <a:prstClr val="black">
                      <a:alpha val="50000"/>
                    </a:prstClr>
                  </a:innerShdw>
                </a:effectLst>
                <a:latin typeface="Calibri" pitchFamily="34" charset="0"/>
                <a:cs typeface="Calibri" pitchFamily="34" charset="0"/>
              </a:rPr>
              <a:t>ZİHİNSEL HARİTALAR «PARADİGMALAR»</a:t>
            </a:r>
            <a:endParaRPr lang="en-GB" sz="3200" noProof="1" smtClean="0">
              <a:solidFill>
                <a:srgbClr val="FFFFFF"/>
              </a:solidFill>
              <a:effectLst>
                <a:innerShdw blurRad="63500" dist="50800" dir="8100000">
                  <a:prstClr val="black">
                    <a:alpha val="50000"/>
                  </a:prstClr>
                </a:innerShdw>
              </a:effectLst>
              <a:latin typeface="Calibri" pitchFamily="34" charset="0"/>
              <a:cs typeface="Calibri" pitchFamily="34" charset="0"/>
            </a:endParaRPr>
          </a:p>
        </p:txBody>
      </p:sp>
      <p:sp>
        <p:nvSpPr>
          <p:cNvPr id="109"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110" name="Resim 10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507" y="1465983"/>
            <a:ext cx="3700486" cy="4143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1" name="Metin kutusu 110"/>
          <p:cNvSpPr txBox="1"/>
          <p:nvPr/>
        </p:nvSpPr>
        <p:spPr>
          <a:xfrm>
            <a:off x="1228725" y="5581650"/>
            <a:ext cx="2419350" cy="461665"/>
          </a:xfrm>
          <a:prstGeom prst="rect">
            <a:avLst/>
          </a:prstGeom>
          <a:noFill/>
        </p:spPr>
        <p:txBody>
          <a:bodyPr wrap="square" rtlCol="0">
            <a:spAutoFit/>
          </a:bodyPr>
          <a:lstStyle/>
          <a:p>
            <a:pPr algn="ctr"/>
            <a:r>
              <a:rPr lang="tr-TR" sz="2400" dirty="0" smtClean="0">
                <a:latin typeface="Calibri" pitchFamily="34" charset="0"/>
                <a:cs typeface="Calibri" pitchFamily="34" charset="0"/>
              </a:rPr>
              <a:t>Paradigmalar</a:t>
            </a:r>
            <a:endParaRPr lang="tr-TR" sz="2400" dirty="0">
              <a:latin typeface="Calibri" pitchFamily="34" charset="0"/>
              <a:cs typeface="Calibri" pitchFamily="34" charset="0"/>
            </a:endParaRPr>
          </a:p>
        </p:txBody>
      </p:sp>
      <p:pic>
        <p:nvPicPr>
          <p:cNvPr id="112" name="Picture 2" descr="D:\DOKTOR\1-ISTANBULUZMAN\1-EĞİTİM KURUMU\1. İstanbuluzman\Yetişkin Eğitimi\Yardımcı\Resim\imagesCA9UEKC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7738" y="1465982"/>
            <a:ext cx="3729037" cy="41156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13" name="Metin kutusu 112"/>
          <p:cNvSpPr txBox="1"/>
          <p:nvPr/>
        </p:nvSpPr>
        <p:spPr>
          <a:xfrm>
            <a:off x="5545830" y="5609358"/>
            <a:ext cx="2419350" cy="461665"/>
          </a:xfrm>
          <a:prstGeom prst="rect">
            <a:avLst/>
          </a:prstGeom>
          <a:noFill/>
        </p:spPr>
        <p:txBody>
          <a:bodyPr wrap="square" rtlCol="0">
            <a:spAutoFit/>
          </a:bodyPr>
          <a:lstStyle/>
          <a:p>
            <a:pPr algn="ctr"/>
            <a:r>
              <a:rPr lang="tr-TR" sz="2400" dirty="0" smtClean="0">
                <a:latin typeface="Calibri" pitchFamily="34" charset="0"/>
                <a:cs typeface="Calibri" pitchFamily="34" charset="0"/>
              </a:rPr>
              <a:t>Paradigmalar</a:t>
            </a:r>
            <a:endParaRPr lang="tr-TR" sz="2400" dirty="0">
              <a:latin typeface="Calibri" pitchFamily="34" charset="0"/>
              <a:cs typeface="Calibri" pitchFamily="34" charset="0"/>
            </a:endParaRPr>
          </a:p>
        </p:txBody>
      </p:sp>
    </p:spTree>
    <p:extLst>
      <p:ext uri="{BB962C8B-B14F-4D97-AF65-F5344CB8AC3E}">
        <p14:creationId xmlns:p14="http://schemas.microsoft.com/office/powerpoint/2010/main" val="41529515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17117"/>
                                        </p:tgtEl>
                                      </p:cBhvr>
                                    </p:animEffect>
                                    <p:animScale>
                                      <p:cBhvr>
                                        <p:cTn id="7" dur="1500" autoRev="1" fill="hold"/>
                                        <p:tgtEl>
                                          <p:spTgt spid="2171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11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3" name="Nesne 2"/>
          <p:cNvGraphicFramePr>
            <a:graphicFrameLocks noChangeAspect="1"/>
          </p:cNvGraphicFramePr>
          <p:nvPr>
            <p:extLst>
              <p:ext uri="{D42A27DB-BD31-4B8C-83A1-F6EECF244321}">
                <p14:modId xmlns:p14="http://schemas.microsoft.com/office/powerpoint/2010/main" val="2354483927"/>
              </p:ext>
            </p:extLst>
          </p:nvPr>
        </p:nvGraphicFramePr>
        <p:xfrm>
          <a:off x="231798" y="1133475"/>
          <a:ext cx="8635978" cy="4886325"/>
        </p:xfrm>
        <a:graphic>
          <a:graphicData uri="http://schemas.openxmlformats.org/presentationml/2006/ole">
            <mc:AlternateContent xmlns:mc="http://schemas.openxmlformats.org/markup-compatibility/2006">
              <mc:Choice xmlns:v="urn:schemas-microsoft-com:vml" Requires="v">
                <p:oleObj spid="_x0000_s1333" name="Çalışma Sayfası" r:id="rId4" imgW="8286868" imgH="5895990" progId="Excel.Sheet.8">
                  <p:embed/>
                </p:oleObj>
              </mc:Choice>
              <mc:Fallback>
                <p:oleObj name="Çalışma Sayfası" r:id="rId4" imgW="8286868" imgH="5895990" progId="Excel.Sheet.8">
                  <p:embed/>
                  <p:pic>
                    <p:nvPicPr>
                      <p:cNvPr id="0" name=""/>
                      <p:cNvPicPr>
                        <a:picLocks noChangeAspect="1" noChangeArrowheads="1"/>
                      </p:cNvPicPr>
                      <p:nvPr/>
                    </p:nvPicPr>
                    <p:blipFill>
                      <a:blip r:embed="rId5"/>
                      <a:srcRect/>
                      <a:stretch>
                        <a:fillRect/>
                      </a:stretch>
                    </p:blipFill>
                    <p:spPr bwMode="auto">
                      <a:xfrm>
                        <a:off x="231798" y="1133475"/>
                        <a:ext cx="8635978" cy="4886325"/>
                      </a:xfrm>
                      <a:prstGeom prst="rect">
                        <a:avLst/>
                      </a:prstGeom>
                      <a:noFill/>
                      <a:ln>
                        <a:noFill/>
                      </a:ln>
                    </p:spPr>
                  </p:pic>
                </p:oleObj>
              </mc:Fallback>
            </mc:AlternateContent>
          </a:graphicData>
        </a:graphic>
      </p:graphicFrame>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PARADİGMALARIN OLUŞMASI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3126457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71599"/>
            <a:ext cx="9144000" cy="4676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HANGİ BAYAN DAHA GENÇ?</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7" name="Metin kutusu 6"/>
          <p:cNvSpPr txBox="1"/>
          <p:nvPr/>
        </p:nvSpPr>
        <p:spPr>
          <a:xfrm>
            <a:off x="0" y="1335048"/>
            <a:ext cx="1009650" cy="369332"/>
          </a:xfrm>
          <a:prstGeom prst="rect">
            <a:avLst/>
          </a:prstGeom>
          <a:noFill/>
        </p:spPr>
        <p:txBody>
          <a:bodyPr wrap="square" rtlCol="0">
            <a:spAutoFit/>
          </a:bodyPr>
          <a:lstStyle/>
          <a:p>
            <a:pPr algn="ctr"/>
            <a:r>
              <a:rPr lang="tr-TR" i="1" dirty="0" smtClean="0">
                <a:solidFill>
                  <a:srgbClr val="0066FF"/>
                </a:solidFill>
                <a:latin typeface="Calibri" pitchFamily="34" charset="0"/>
                <a:cs typeface="Calibri" pitchFamily="34" charset="0"/>
              </a:rPr>
              <a:t>Soldaki </a:t>
            </a:r>
            <a:endParaRPr lang="tr-TR" i="1" dirty="0">
              <a:solidFill>
                <a:srgbClr val="0066FF"/>
              </a:solidFill>
              <a:latin typeface="Calibri" pitchFamily="34" charset="0"/>
              <a:cs typeface="Calibri" pitchFamily="34" charset="0"/>
            </a:endParaRPr>
          </a:p>
        </p:txBody>
      </p:sp>
      <p:sp>
        <p:nvSpPr>
          <p:cNvPr id="8" name="Metin kutusu 7"/>
          <p:cNvSpPr txBox="1"/>
          <p:nvPr/>
        </p:nvSpPr>
        <p:spPr>
          <a:xfrm>
            <a:off x="8134350" y="1335048"/>
            <a:ext cx="1009650" cy="369332"/>
          </a:xfrm>
          <a:prstGeom prst="rect">
            <a:avLst/>
          </a:prstGeom>
          <a:noFill/>
        </p:spPr>
        <p:txBody>
          <a:bodyPr wrap="square" rtlCol="0">
            <a:spAutoFit/>
          </a:bodyPr>
          <a:lstStyle/>
          <a:p>
            <a:pPr algn="ctr"/>
            <a:r>
              <a:rPr lang="tr-TR" i="1" dirty="0" smtClean="0">
                <a:solidFill>
                  <a:srgbClr val="C00000"/>
                </a:solidFill>
                <a:latin typeface="Calibri" pitchFamily="34" charset="0"/>
                <a:cs typeface="Calibri" pitchFamily="34" charset="0"/>
              </a:rPr>
              <a:t>Sağdaki</a:t>
            </a:r>
            <a:endParaRPr lang="tr-TR" i="1" dirty="0">
              <a:solidFill>
                <a:srgbClr val="C00000"/>
              </a:solidFill>
              <a:latin typeface="Calibri" pitchFamily="34" charset="0"/>
              <a:cs typeface="Calibri" pitchFamily="34" charset="0"/>
            </a:endParaRPr>
          </a:p>
        </p:txBody>
      </p:sp>
    </p:spTree>
    <p:extLst>
      <p:ext uri="{BB962C8B-B14F-4D97-AF65-F5344CB8AC3E}">
        <p14:creationId xmlns:p14="http://schemas.microsoft.com/office/powerpoint/2010/main" val="3726670574"/>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F HARFİ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0"/>
              </a:spcAft>
              <a:buClr>
                <a:srgbClr val="292929"/>
              </a:buClr>
              <a:defRPr/>
            </a:pPr>
            <a:r>
              <a:rPr lang="en-US" sz="2000" i="1" dirty="0">
                <a:solidFill>
                  <a:srgbClr val="000000"/>
                </a:solidFill>
                <a:latin typeface="Calibri" pitchFamily="34" charset="0"/>
                <a:cs typeface="Calibri" pitchFamily="34" charset="0"/>
              </a:rPr>
              <a:t>FINISHED FILES ARE THE RE-</a:t>
            </a:r>
          </a:p>
          <a:p>
            <a:pPr algn="ctr">
              <a:spcAft>
                <a:spcPts val="0"/>
              </a:spcAft>
              <a:buClr>
                <a:srgbClr val="292929"/>
              </a:buClr>
              <a:defRPr/>
            </a:pPr>
            <a:r>
              <a:rPr lang="en-US" sz="2000" i="1" dirty="0">
                <a:solidFill>
                  <a:srgbClr val="000000"/>
                </a:solidFill>
                <a:latin typeface="Calibri" pitchFamily="34" charset="0"/>
                <a:cs typeface="Calibri" pitchFamily="34" charset="0"/>
              </a:rPr>
              <a:t>SULT OF YEARS OF SCIENTIF-</a:t>
            </a:r>
          </a:p>
          <a:p>
            <a:pPr algn="ctr">
              <a:spcAft>
                <a:spcPts val="0"/>
              </a:spcAft>
              <a:buClr>
                <a:srgbClr val="292929"/>
              </a:buClr>
              <a:defRPr/>
            </a:pPr>
            <a:r>
              <a:rPr lang="en-US" sz="2000" i="1" dirty="0">
                <a:solidFill>
                  <a:srgbClr val="000000"/>
                </a:solidFill>
                <a:latin typeface="Calibri" pitchFamily="34" charset="0"/>
                <a:cs typeface="Calibri" pitchFamily="34" charset="0"/>
              </a:rPr>
              <a:t>IC STUDY COMBINED WITH THE </a:t>
            </a:r>
            <a:endParaRPr lang="tr-TR" sz="2000" i="1" dirty="0" smtClean="0">
              <a:solidFill>
                <a:srgbClr val="000000"/>
              </a:solidFill>
              <a:latin typeface="Calibri" pitchFamily="34" charset="0"/>
              <a:cs typeface="Calibri" pitchFamily="34" charset="0"/>
            </a:endParaRPr>
          </a:p>
          <a:p>
            <a:pPr algn="ctr">
              <a:spcAft>
                <a:spcPts val="0"/>
              </a:spcAft>
              <a:buClr>
                <a:srgbClr val="292929"/>
              </a:buClr>
              <a:defRPr/>
            </a:pPr>
            <a:r>
              <a:rPr lang="en-US" sz="2000" i="1" dirty="0" smtClean="0">
                <a:solidFill>
                  <a:srgbClr val="000000"/>
                </a:solidFill>
                <a:latin typeface="Calibri" pitchFamily="34" charset="0"/>
                <a:cs typeface="Calibri" pitchFamily="34" charset="0"/>
              </a:rPr>
              <a:t>EXPERIENCE </a:t>
            </a:r>
            <a:r>
              <a:rPr lang="en-US" sz="2000" i="1" dirty="0">
                <a:solidFill>
                  <a:srgbClr val="000000"/>
                </a:solidFill>
                <a:latin typeface="Calibri" pitchFamily="34" charset="0"/>
                <a:cs typeface="Calibri" pitchFamily="34" charset="0"/>
              </a:rPr>
              <a:t>OF MANY YEARS</a:t>
            </a:r>
            <a:r>
              <a:rPr lang="en-US" sz="2000" i="1" dirty="0" smtClean="0">
                <a:solidFill>
                  <a:srgbClr val="000000"/>
                </a:solidFill>
                <a:latin typeface="Calibri" pitchFamily="34" charset="0"/>
                <a:cs typeface="Calibri" pitchFamily="34" charset="0"/>
              </a:rPr>
              <a:t>.</a:t>
            </a:r>
            <a:endParaRPr lang="en-US"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METİNDE KAÇ TANE F HARFİ VAR?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41895937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F HARFİ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0"/>
              </a:spcAft>
              <a:buClr>
                <a:srgbClr val="292929"/>
              </a:buClr>
              <a:defRPr/>
            </a:pPr>
            <a:r>
              <a:rPr lang="en-US" sz="2000" b="1" i="1" dirty="0">
                <a:solidFill>
                  <a:srgbClr val="C00000"/>
                </a:solidFill>
                <a:latin typeface="Calibri" pitchFamily="34" charset="0"/>
                <a:cs typeface="Calibri" pitchFamily="34" charset="0"/>
              </a:rPr>
              <a:t>F</a:t>
            </a:r>
            <a:r>
              <a:rPr lang="en-US" sz="2000" i="1" dirty="0">
                <a:solidFill>
                  <a:srgbClr val="000000"/>
                </a:solidFill>
                <a:latin typeface="Calibri" pitchFamily="34" charset="0"/>
                <a:cs typeface="Calibri" pitchFamily="34" charset="0"/>
              </a:rPr>
              <a:t>INISHED </a:t>
            </a:r>
            <a:r>
              <a:rPr lang="en-US" sz="2000" b="1" i="1" dirty="0">
                <a:solidFill>
                  <a:srgbClr val="C00000"/>
                </a:solidFill>
                <a:latin typeface="Calibri" pitchFamily="34" charset="0"/>
                <a:cs typeface="Calibri" pitchFamily="34" charset="0"/>
              </a:rPr>
              <a:t>F</a:t>
            </a:r>
            <a:r>
              <a:rPr lang="en-US" sz="2000" i="1" dirty="0">
                <a:solidFill>
                  <a:srgbClr val="000000"/>
                </a:solidFill>
                <a:latin typeface="Calibri" pitchFamily="34" charset="0"/>
                <a:cs typeface="Calibri" pitchFamily="34" charset="0"/>
              </a:rPr>
              <a:t>ILES ARE THE RE-</a:t>
            </a:r>
          </a:p>
          <a:p>
            <a:pPr algn="ctr">
              <a:spcAft>
                <a:spcPts val="0"/>
              </a:spcAft>
              <a:buClr>
                <a:srgbClr val="292929"/>
              </a:buClr>
              <a:defRPr/>
            </a:pPr>
            <a:r>
              <a:rPr lang="en-US" sz="2000" i="1" dirty="0">
                <a:solidFill>
                  <a:srgbClr val="000000"/>
                </a:solidFill>
                <a:latin typeface="Calibri" pitchFamily="34" charset="0"/>
                <a:cs typeface="Calibri" pitchFamily="34" charset="0"/>
              </a:rPr>
              <a:t>SULT O</a:t>
            </a:r>
            <a:r>
              <a:rPr lang="en-US" sz="2000" b="1" i="1" dirty="0">
                <a:solidFill>
                  <a:srgbClr val="C00000"/>
                </a:solidFill>
                <a:latin typeface="Calibri" pitchFamily="34" charset="0"/>
                <a:cs typeface="Calibri" pitchFamily="34" charset="0"/>
              </a:rPr>
              <a:t>F</a:t>
            </a:r>
            <a:r>
              <a:rPr lang="en-US" sz="2000" i="1" dirty="0">
                <a:solidFill>
                  <a:srgbClr val="000000"/>
                </a:solidFill>
                <a:latin typeface="Calibri" pitchFamily="34" charset="0"/>
                <a:cs typeface="Calibri" pitchFamily="34" charset="0"/>
              </a:rPr>
              <a:t> YEARS O</a:t>
            </a:r>
            <a:r>
              <a:rPr lang="en-US" sz="2000" b="1" i="1" dirty="0">
                <a:solidFill>
                  <a:srgbClr val="C00000"/>
                </a:solidFill>
                <a:latin typeface="Calibri" pitchFamily="34" charset="0"/>
                <a:cs typeface="Calibri" pitchFamily="34" charset="0"/>
              </a:rPr>
              <a:t>F</a:t>
            </a:r>
            <a:r>
              <a:rPr lang="en-US" sz="2000" i="1" dirty="0">
                <a:solidFill>
                  <a:srgbClr val="000000"/>
                </a:solidFill>
                <a:latin typeface="Calibri" pitchFamily="34" charset="0"/>
                <a:cs typeface="Calibri" pitchFamily="34" charset="0"/>
              </a:rPr>
              <a:t> SCIENTI</a:t>
            </a:r>
            <a:r>
              <a:rPr lang="en-US" sz="2000" b="1" i="1" dirty="0">
                <a:solidFill>
                  <a:srgbClr val="C00000"/>
                </a:solidFill>
                <a:latin typeface="Calibri" pitchFamily="34" charset="0"/>
                <a:cs typeface="Calibri" pitchFamily="34" charset="0"/>
              </a:rPr>
              <a:t>F</a:t>
            </a:r>
            <a:r>
              <a:rPr lang="en-US" sz="2000" i="1" dirty="0">
                <a:solidFill>
                  <a:srgbClr val="000000"/>
                </a:solidFill>
                <a:latin typeface="Calibri" pitchFamily="34" charset="0"/>
                <a:cs typeface="Calibri" pitchFamily="34" charset="0"/>
              </a:rPr>
              <a:t>-</a:t>
            </a:r>
          </a:p>
          <a:p>
            <a:pPr algn="ctr">
              <a:spcAft>
                <a:spcPts val="0"/>
              </a:spcAft>
              <a:buClr>
                <a:srgbClr val="292929"/>
              </a:buClr>
              <a:defRPr/>
            </a:pPr>
            <a:r>
              <a:rPr lang="en-US" sz="2000" i="1" dirty="0">
                <a:solidFill>
                  <a:srgbClr val="000000"/>
                </a:solidFill>
                <a:latin typeface="Calibri" pitchFamily="34" charset="0"/>
                <a:cs typeface="Calibri" pitchFamily="34" charset="0"/>
              </a:rPr>
              <a:t>IC STUDY COMBINED WITH THE </a:t>
            </a:r>
            <a:endParaRPr lang="tr-TR" sz="2000" i="1" dirty="0" smtClean="0">
              <a:solidFill>
                <a:srgbClr val="000000"/>
              </a:solidFill>
              <a:latin typeface="Calibri" pitchFamily="34" charset="0"/>
              <a:cs typeface="Calibri" pitchFamily="34" charset="0"/>
            </a:endParaRPr>
          </a:p>
          <a:p>
            <a:pPr algn="ctr">
              <a:spcAft>
                <a:spcPts val="0"/>
              </a:spcAft>
              <a:buClr>
                <a:srgbClr val="292929"/>
              </a:buClr>
              <a:defRPr/>
            </a:pPr>
            <a:r>
              <a:rPr lang="en-US" sz="2000" i="1" dirty="0" smtClean="0">
                <a:solidFill>
                  <a:srgbClr val="000000"/>
                </a:solidFill>
                <a:latin typeface="Calibri" pitchFamily="34" charset="0"/>
                <a:cs typeface="Calibri" pitchFamily="34" charset="0"/>
              </a:rPr>
              <a:t>EXPERIENCE </a:t>
            </a:r>
            <a:r>
              <a:rPr lang="en-US" sz="2000" i="1" dirty="0">
                <a:solidFill>
                  <a:srgbClr val="000000"/>
                </a:solidFill>
                <a:latin typeface="Calibri" pitchFamily="34" charset="0"/>
                <a:cs typeface="Calibri" pitchFamily="34" charset="0"/>
              </a:rPr>
              <a:t>O</a:t>
            </a:r>
            <a:r>
              <a:rPr lang="en-US" sz="2000" b="1" i="1" dirty="0">
                <a:solidFill>
                  <a:srgbClr val="C00000"/>
                </a:solidFill>
                <a:latin typeface="Calibri" pitchFamily="34" charset="0"/>
                <a:cs typeface="Calibri" pitchFamily="34" charset="0"/>
              </a:rPr>
              <a:t>F</a:t>
            </a:r>
            <a:r>
              <a:rPr lang="en-US" sz="2000" i="1" dirty="0">
                <a:solidFill>
                  <a:srgbClr val="000000"/>
                </a:solidFill>
                <a:latin typeface="Calibri" pitchFamily="34" charset="0"/>
                <a:cs typeface="Calibri" pitchFamily="34" charset="0"/>
              </a:rPr>
              <a:t> MANY YEARS</a:t>
            </a:r>
            <a:r>
              <a:rPr lang="en-US" sz="2000" i="1" dirty="0" smtClean="0">
                <a:solidFill>
                  <a:srgbClr val="000000"/>
                </a:solidFill>
                <a:latin typeface="Calibri" pitchFamily="34" charset="0"/>
                <a:cs typeface="Calibri" pitchFamily="34" charset="0"/>
              </a:rPr>
              <a:t>.</a:t>
            </a:r>
            <a:endParaRPr lang="en-US"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METİNDE KAÇ TANE F HARFİ VAR?</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27805060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METNİ HIZLICA OKUYALIM</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0"/>
              </a:spcAft>
              <a:buClr>
                <a:srgbClr val="292929"/>
              </a:buClr>
              <a:defRPr/>
            </a:pPr>
            <a:r>
              <a:rPr lang="en-US" sz="2800" b="1" i="1" dirty="0" err="1" smtClean="0">
                <a:latin typeface="Calibri" pitchFamily="34" charset="0"/>
                <a:cs typeface="Calibri" pitchFamily="34" charset="0"/>
              </a:rPr>
              <a:t>Slytlrnız</a:t>
            </a:r>
            <a:r>
              <a:rPr lang="tr-TR" sz="2800" b="1" i="1" dirty="0" smtClean="0">
                <a:latin typeface="Calibri" pitchFamily="34" charset="0"/>
                <a:cs typeface="Calibri" pitchFamily="34" charset="0"/>
              </a:rPr>
              <a:t> </a:t>
            </a:r>
            <a:r>
              <a:rPr lang="en-US" sz="2800" b="1" i="1" dirty="0" err="1" smtClean="0">
                <a:latin typeface="Calibri" pitchFamily="34" charset="0"/>
                <a:cs typeface="Calibri" pitchFamily="34" charset="0"/>
              </a:rPr>
              <a:t>Kntrl</a:t>
            </a:r>
            <a:r>
              <a:rPr lang="tr-TR" sz="2800" b="1" i="1" dirty="0" smtClean="0">
                <a:latin typeface="Calibri" pitchFamily="34" charset="0"/>
                <a:cs typeface="Calibri" pitchFamily="34" charset="0"/>
              </a:rPr>
              <a:t> </a:t>
            </a:r>
            <a:r>
              <a:rPr lang="en-US" sz="2800" b="1" i="1" dirty="0" err="1" smtClean="0">
                <a:latin typeface="Calibri" pitchFamily="34" charset="0"/>
                <a:cs typeface="Calibri" pitchFamily="34" charset="0"/>
              </a:rPr>
              <a:t>Edn</a:t>
            </a:r>
            <a:endParaRPr lang="tr-TR" sz="2800" b="1" i="1" dirty="0" smtClean="0">
              <a:latin typeface="Calibri" pitchFamily="34" charset="0"/>
              <a:cs typeface="Calibri" pitchFamily="34" charset="0"/>
            </a:endParaRPr>
          </a:p>
          <a:p>
            <a:pPr algn="ctr">
              <a:spcAft>
                <a:spcPts val="0"/>
              </a:spcAft>
              <a:buClr>
                <a:srgbClr val="292929"/>
              </a:buClr>
              <a:defRPr/>
            </a:pPr>
            <a:endParaRPr lang="tr-TR" sz="2800" b="1" i="1" dirty="0">
              <a:latin typeface="Calibri" pitchFamily="34" charset="0"/>
              <a:cs typeface="Calibri" pitchFamily="34" charset="0"/>
            </a:endParaRPr>
          </a:p>
          <a:p>
            <a:pPr algn="ctr">
              <a:spcAft>
                <a:spcPts val="0"/>
              </a:spcAft>
              <a:buClr>
                <a:srgbClr val="292929"/>
              </a:buClr>
              <a:defRPr/>
            </a:pPr>
            <a:r>
              <a:rPr lang="en-US" sz="2800" i="1" dirty="0" err="1" smtClean="0">
                <a:latin typeface="Calibri" pitchFamily="34" charset="0"/>
                <a:cs typeface="Calibri" pitchFamily="34" charset="0"/>
              </a:rPr>
              <a:t>İnsnlr</a:t>
            </a:r>
            <a:r>
              <a:rPr lang="tr-TR" sz="2800" i="1" dirty="0" smtClean="0">
                <a:latin typeface="Calibri" pitchFamily="34" charset="0"/>
                <a:cs typeface="Calibri" pitchFamily="34" charset="0"/>
              </a:rPr>
              <a:t> </a:t>
            </a:r>
            <a:r>
              <a:rPr lang="en-US" sz="2800" i="1" dirty="0" err="1" smtClean="0">
                <a:latin typeface="Calibri" pitchFamily="34" charset="0"/>
                <a:cs typeface="Calibri" pitchFamily="34" charset="0"/>
              </a:rPr>
              <a:t>yazm</a:t>
            </a:r>
            <a:r>
              <a:rPr lang="tr-TR" sz="2800" i="1" dirty="0" smtClean="0">
                <a:latin typeface="Calibri" pitchFamily="34" charset="0"/>
                <a:cs typeface="Calibri" pitchFamily="34" charset="0"/>
              </a:rPr>
              <a:t> </a:t>
            </a:r>
            <a:r>
              <a:rPr lang="en-US" sz="2800" i="1" dirty="0" err="1" smtClean="0">
                <a:latin typeface="Calibri" pitchFamily="34" charset="0"/>
                <a:cs typeface="Calibri" pitchFamily="34" charset="0"/>
              </a:rPr>
              <a:t>hatsı</a:t>
            </a:r>
            <a:r>
              <a:rPr lang="en-US" sz="2800" i="1" dirty="0" smtClean="0">
                <a:latin typeface="Calibri" pitchFamily="34" charset="0"/>
                <a:cs typeface="Calibri" pitchFamily="34" charset="0"/>
              </a:rPr>
              <a:t> </a:t>
            </a:r>
            <a:r>
              <a:rPr lang="en-US" sz="2800" i="1" dirty="0" err="1" smtClean="0">
                <a:latin typeface="Calibri" pitchFamily="34" charset="0"/>
                <a:cs typeface="Calibri" pitchFamily="34" charset="0"/>
              </a:rPr>
              <a:t>görmktn</a:t>
            </a:r>
            <a:r>
              <a:rPr lang="tr-TR" sz="2800" i="1" dirty="0" smtClean="0">
                <a:latin typeface="Calibri" pitchFamily="34" charset="0"/>
                <a:cs typeface="Calibri" pitchFamily="34" charset="0"/>
              </a:rPr>
              <a:t> </a:t>
            </a:r>
            <a:r>
              <a:rPr lang="en-US" sz="2800" i="1" dirty="0" err="1" smtClean="0">
                <a:latin typeface="Calibri" pitchFamily="34" charset="0"/>
                <a:cs typeface="Calibri" pitchFamily="34" charset="0"/>
              </a:rPr>
              <a:t>hşlnmaz</a:t>
            </a:r>
            <a:r>
              <a:rPr lang="en-US" sz="2800" i="1" dirty="0">
                <a:latin typeface="Calibri" pitchFamily="34" charset="0"/>
                <a:cs typeface="Calibri" pitchFamily="34" charset="0"/>
              </a:rPr>
              <a:t>…!!!</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METİN OKUMA</a:t>
            </a:r>
            <a:endPar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8864748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56" name="Rectangle 11"/>
          <p:cNvSpPr>
            <a:spLocks noChangeArrowheads="1"/>
          </p:cNvSpPr>
          <p:nvPr/>
        </p:nvSpPr>
        <p:spPr bwMode="gray">
          <a:xfrm>
            <a:off x="300039" y="1228198"/>
            <a:ext cx="85010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KURALLAR: Kalem Kaldırmadan 4 Hamlede Noktaları Birleştiriniz</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NOKTALARI BİRLEŞTİRME </a:t>
            </a:r>
            <a:endPar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6" name="Nesne 5"/>
          <p:cNvGraphicFramePr>
            <a:graphicFrameLocks noChangeAspect="1"/>
          </p:cNvGraphicFramePr>
          <p:nvPr>
            <p:extLst>
              <p:ext uri="{D42A27DB-BD31-4B8C-83A1-F6EECF244321}">
                <p14:modId xmlns:p14="http://schemas.microsoft.com/office/powerpoint/2010/main" val="3101502697"/>
              </p:ext>
            </p:extLst>
          </p:nvPr>
        </p:nvGraphicFramePr>
        <p:xfrm>
          <a:off x="1359694" y="1588561"/>
          <a:ext cx="6400799" cy="4679176"/>
        </p:xfrm>
        <a:graphic>
          <a:graphicData uri="http://schemas.openxmlformats.org/presentationml/2006/ole">
            <mc:AlternateContent xmlns:mc="http://schemas.openxmlformats.org/markup-compatibility/2006">
              <mc:Choice xmlns:v="urn:schemas-microsoft-com:vml" Requires="v">
                <p:oleObj spid="_x0000_s7293" name="Çalışma Sayfası" r:id="rId4" imgW="5486400" imgH="4095630" progId="Excel.Sheet.12">
                  <p:embed/>
                </p:oleObj>
              </mc:Choice>
              <mc:Fallback>
                <p:oleObj name="Çalışma Sayfası" r:id="rId4" imgW="5486400" imgH="4095630" progId="Excel.Sheet.12">
                  <p:embed/>
                  <p:pic>
                    <p:nvPicPr>
                      <p:cNvPr id="0" name=""/>
                      <p:cNvPicPr/>
                      <p:nvPr/>
                    </p:nvPicPr>
                    <p:blipFill>
                      <a:blip r:embed="rId5"/>
                      <a:stretch>
                        <a:fillRect/>
                      </a:stretch>
                    </p:blipFill>
                    <p:spPr>
                      <a:xfrm>
                        <a:off x="1359694" y="1588561"/>
                        <a:ext cx="6400799" cy="4679176"/>
                      </a:xfrm>
                      <a:prstGeom prst="rect">
                        <a:avLst/>
                      </a:prstGeom>
                    </p:spPr>
                  </p:pic>
                </p:oleObj>
              </mc:Fallback>
            </mc:AlternateContent>
          </a:graphicData>
        </a:graphic>
      </p:graphicFrame>
      <p:cxnSp>
        <p:nvCxnSpPr>
          <p:cNvPr id="8" name="Düz Ok Bağlayıcısı 7"/>
          <p:cNvCxnSpPr/>
          <p:nvPr/>
        </p:nvCxnSpPr>
        <p:spPr>
          <a:xfrm>
            <a:off x="3316406" y="3029803"/>
            <a:ext cx="2455973" cy="1787855"/>
          </a:xfrm>
          <a:prstGeom prst="straightConnector1">
            <a:avLst/>
          </a:prstGeom>
          <a:ln>
            <a:tailEnd type="diamond"/>
          </a:ln>
        </p:spPr>
        <p:style>
          <a:lnRef idx="3">
            <a:schemeClr val="accent1"/>
          </a:lnRef>
          <a:fillRef idx="0">
            <a:schemeClr val="accent1"/>
          </a:fillRef>
          <a:effectRef idx="2">
            <a:schemeClr val="accent1"/>
          </a:effectRef>
          <a:fontRef idx="minor">
            <a:schemeClr val="tx1"/>
          </a:fontRef>
        </p:style>
      </p:cxnSp>
      <p:cxnSp>
        <p:nvCxnSpPr>
          <p:cNvPr id="24" name="Düz Ok Bağlayıcısı 23"/>
          <p:cNvCxnSpPr/>
          <p:nvPr/>
        </p:nvCxnSpPr>
        <p:spPr>
          <a:xfrm flipH="1">
            <a:off x="2145083" y="4817658"/>
            <a:ext cx="3636000" cy="0"/>
          </a:xfrm>
          <a:prstGeom prst="straightConnector1">
            <a:avLst/>
          </a:prstGeom>
          <a:ln>
            <a:tailEnd type="diamond"/>
          </a:ln>
        </p:spPr>
        <p:style>
          <a:lnRef idx="3">
            <a:schemeClr val="accent1"/>
          </a:lnRef>
          <a:fillRef idx="0">
            <a:schemeClr val="accent1"/>
          </a:fillRef>
          <a:effectRef idx="2">
            <a:schemeClr val="accent1"/>
          </a:effectRef>
          <a:fontRef idx="minor">
            <a:schemeClr val="tx1"/>
          </a:fontRef>
        </p:style>
      </p:cxnSp>
      <p:cxnSp>
        <p:nvCxnSpPr>
          <p:cNvPr id="26" name="Düz Ok Bağlayıcısı 25"/>
          <p:cNvCxnSpPr/>
          <p:nvPr/>
        </p:nvCxnSpPr>
        <p:spPr>
          <a:xfrm flipV="1">
            <a:off x="2117787" y="2183642"/>
            <a:ext cx="3631056" cy="2634018"/>
          </a:xfrm>
          <a:prstGeom prst="straightConnector1">
            <a:avLst/>
          </a:prstGeom>
          <a:ln>
            <a:tailEnd type="diamond"/>
          </a:ln>
        </p:spPr>
        <p:style>
          <a:lnRef idx="3">
            <a:schemeClr val="accent1"/>
          </a:lnRef>
          <a:fillRef idx="0">
            <a:schemeClr val="accent1"/>
          </a:fillRef>
          <a:effectRef idx="2">
            <a:schemeClr val="accent1"/>
          </a:effectRef>
          <a:fontRef idx="minor">
            <a:schemeClr val="tx1"/>
          </a:fontRef>
        </p:style>
      </p:cxnSp>
      <p:cxnSp>
        <p:nvCxnSpPr>
          <p:cNvPr id="33" name="Düz Ok Bağlayıcısı 32"/>
          <p:cNvCxnSpPr/>
          <p:nvPr/>
        </p:nvCxnSpPr>
        <p:spPr>
          <a:xfrm flipH="1">
            <a:off x="5762491" y="2169994"/>
            <a:ext cx="13306" cy="2634018"/>
          </a:xfrm>
          <a:prstGeom prst="straightConnector1">
            <a:avLst/>
          </a:prstGeom>
          <a:ln>
            <a:tailEnd type="diamond"/>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447096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8456"/>
                                        </p:tgtEl>
                                        <p:attrNameLst>
                                          <p:attrName>style.visibility</p:attrName>
                                        </p:attrNameLst>
                                      </p:cBhvr>
                                      <p:to>
                                        <p:strVal val="visible"/>
                                      </p:to>
                                    </p:set>
                                    <p:animEffect transition="in" filter="wipe(left)">
                                      <p:cBhvr>
                                        <p:cTn id="7" dur="500"/>
                                        <p:tgtEl>
                                          <p:spTgt spid="58456"/>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up)">
                                      <p:cBhvr>
                                        <p:cTn id="18" dur="2000"/>
                                        <p:tgtEl>
                                          <p:spTgt spid="8"/>
                                        </p:tgtEl>
                                      </p:cBhvr>
                                    </p:animEffect>
                                  </p:childTnLst>
                                </p:cTn>
                              </p:par>
                            </p:childTnLst>
                          </p:cTn>
                        </p:par>
                        <p:par>
                          <p:cTn id="19" fill="hold">
                            <p:stCondLst>
                              <p:cond delay="2000"/>
                            </p:stCondLst>
                            <p:childTnLst>
                              <p:par>
                                <p:cTn id="20" presetID="22" presetClass="entr" presetSubtype="2"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right)">
                                      <p:cBhvr>
                                        <p:cTn id="22" dur="2000"/>
                                        <p:tgtEl>
                                          <p:spTgt spid="24"/>
                                        </p:tgtEl>
                                      </p:cBhvr>
                                    </p:animEffect>
                                  </p:childTnLst>
                                </p:cTn>
                              </p:par>
                            </p:childTnLst>
                          </p:cTn>
                        </p:par>
                        <p:par>
                          <p:cTn id="23" fill="hold">
                            <p:stCondLst>
                              <p:cond delay="4000"/>
                            </p:stCondLst>
                            <p:childTnLst>
                              <p:par>
                                <p:cTn id="24" presetID="22" presetClass="entr" presetSubtype="4" fill="hold"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down)">
                                      <p:cBhvr>
                                        <p:cTn id="26" dur="2000"/>
                                        <p:tgtEl>
                                          <p:spTgt spid="26"/>
                                        </p:tgtEl>
                                      </p:cBhvr>
                                    </p:animEffect>
                                  </p:childTnLst>
                                </p:cTn>
                              </p:par>
                            </p:childTnLst>
                          </p:cTn>
                        </p:par>
                        <p:par>
                          <p:cTn id="27" fill="hold">
                            <p:stCondLst>
                              <p:cond delay="6000"/>
                            </p:stCondLst>
                            <p:childTnLst>
                              <p:par>
                                <p:cTn id="28" presetID="22" presetClass="entr" presetSubtype="1"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up)">
                                      <p:cBhvr>
                                        <p:cTn id="30"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45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oup 5"/>
          <p:cNvGrpSpPr>
            <a:grpSpLocks/>
          </p:cNvGrpSpPr>
          <p:nvPr/>
        </p:nvGrpSpPr>
        <p:grpSpPr bwMode="auto">
          <a:xfrm>
            <a:off x="558800" y="1365250"/>
            <a:ext cx="4318000" cy="4318000"/>
            <a:chOff x="0" y="0"/>
            <a:chExt cx="2720" cy="2720"/>
          </a:xfrm>
        </p:grpSpPr>
        <p:sp>
          <p:nvSpPr>
            <p:cNvPr id="4" name="Rectangle 6"/>
            <p:cNvSpPr>
              <a:spLocks noChangeArrowheads="1"/>
            </p:cNvSpPr>
            <p:nvPr/>
          </p:nvSpPr>
          <p:spPr bwMode="auto">
            <a:xfrm>
              <a:off x="0" y="0"/>
              <a:ext cx="2720" cy="2720"/>
            </a:xfrm>
            <a:prstGeom prst="rect">
              <a:avLst/>
            </a:prstGeom>
            <a:solidFill>
              <a:srgbClr val="FFFFFF"/>
            </a:solidFill>
            <a:ln w="25400">
              <a:solidFill>
                <a:schemeClr val="tx1">
                  <a:lumMod val="75000"/>
                  <a:lumOff val="2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5" name="Line 7"/>
            <p:cNvSpPr>
              <a:spLocks noChangeShapeType="1"/>
            </p:cNvSpPr>
            <p:nvPr/>
          </p:nvSpPr>
          <p:spPr bwMode="auto">
            <a:xfrm>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6" name="Line 8"/>
            <p:cNvSpPr>
              <a:spLocks noChangeShapeType="1"/>
            </p:cNvSpPr>
            <p:nvPr/>
          </p:nvSpPr>
          <p:spPr bwMode="auto">
            <a:xfrm rot="-5400000">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7" name="Rectangle 9"/>
            <p:cNvSpPr>
              <a:spLocks noChangeArrowheads="1"/>
            </p:cNvSpPr>
            <p:nvPr/>
          </p:nvSpPr>
          <p:spPr bwMode="auto">
            <a:xfrm>
              <a:off x="680" y="680"/>
              <a:ext cx="680" cy="680"/>
            </a:xfrm>
            <a:prstGeom prst="rect">
              <a:avLst/>
            </a:prstGeom>
            <a:solidFill>
              <a:srgbClr val="004986">
                <a:alpha val="50195"/>
              </a:srgbClr>
            </a:solidFill>
            <a:ln w="25400">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tr-TR">
                <a:solidFill>
                  <a:srgbClr val="FEA501"/>
                </a:solidFill>
              </a:endParaRPr>
            </a:p>
          </p:txBody>
        </p:sp>
        <p:sp>
          <p:nvSpPr>
            <p:cNvPr id="8" name="Rectangle 10"/>
            <p:cNvSpPr>
              <a:spLocks noChangeArrowheads="1"/>
            </p:cNvSpPr>
            <p:nvPr/>
          </p:nvSpPr>
          <p:spPr bwMode="auto">
            <a:xfrm>
              <a:off x="1360" y="68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9" name="Rectangle 11"/>
            <p:cNvSpPr>
              <a:spLocks noChangeArrowheads="1"/>
            </p:cNvSpPr>
            <p:nvPr/>
          </p:nvSpPr>
          <p:spPr bwMode="auto">
            <a:xfrm>
              <a:off x="680" y="136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gr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DÖRT KARE PROBLEMİ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Metin kutusu 10"/>
          <p:cNvSpPr txBox="1"/>
          <p:nvPr/>
        </p:nvSpPr>
        <p:spPr>
          <a:xfrm>
            <a:off x="4443413"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A</a:t>
            </a:r>
            <a:endParaRPr lang="tr-TR" b="1" dirty="0">
              <a:solidFill>
                <a:srgbClr val="FF0000"/>
              </a:solidFill>
              <a:latin typeface="Calibri" pitchFamily="34" charset="0"/>
              <a:cs typeface="Calibri" pitchFamily="34" charset="0"/>
            </a:endParaRPr>
          </a:p>
        </p:txBody>
      </p:sp>
      <p:sp>
        <p:nvSpPr>
          <p:cNvPr id="12" name="Metin kutusu 11"/>
          <p:cNvSpPr txBox="1"/>
          <p:nvPr/>
        </p:nvSpPr>
        <p:spPr>
          <a:xfrm>
            <a:off x="558800"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B</a:t>
            </a:r>
            <a:endParaRPr lang="tr-TR" b="1" dirty="0">
              <a:solidFill>
                <a:srgbClr val="FF0000"/>
              </a:solidFill>
              <a:latin typeface="Calibri" pitchFamily="34" charset="0"/>
              <a:cs typeface="Calibri" pitchFamily="34" charset="0"/>
            </a:endParaRPr>
          </a:p>
        </p:txBody>
      </p:sp>
      <p:sp>
        <p:nvSpPr>
          <p:cNvPr id="13" name="Metin kutusu 12"/>
          <p:cNvSpPr txBox="1"/>
          <p:nvPr/>
        </p:nvSpPr>
        <p:spPr>
          <a:xfrm>
            <a:off x="541337"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C</a:t>
            </a:r>
            <a:endParaRPr lang="tr-TR" b="1" dirty="0">
              <a:solidFill>
                <a:srgbClr val="FF0000"/>
              </a:solidFill>
              <a:latin typeface="Calibri" pitchFamily="34" charset="0"/>
              <a:cs typeface="Calibri" pitchFamily="34" charset="0"/>
            </a:endParaRPr>
          </a:p>
        </p:txBody>
      </p:sp>
      <p:sp>
        <p:nvSpPr>
          <p:cNvPr id="14" name="Metin kutusu 13"/>
          <p:cNvSpPr txBox="1"/>
          <p:nvPr/>
        </p:nvSpPr>
        <p:spPr>
          <a:xfrm>
            <a:off x="4456112"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D</a:t>
            </a:r>
            <a:endParaRPr lang="tr-TR" b="1" dirty="0">
              <a:solidFill>
                <a:srgbClr val="FF0000"/>
              </a:solidFill>
              <a:latin typeface="Calibri" pitchFamily="34" charset="0"/>
              <a:cs typeface="Calibri" pitchFamily="34" charset="0"/>
            </a:endParaRPr>
          </a:p>
        </p:txBody>
      </p:sp>
      <p:sp>
        <p:nvSpPr>
          <p:cNvPr id="15" name="Text Box 19"/>
          <p:cNvSpPr txBox="1">
            <a:spLocks noChangeArrowheads="1"/>
          </p:cNvSpPr>
          <p:nvPr/>
        </p:nvSpPr>
        <p:spPr bwMode="auto">
          <a:xfrm>
            <a:off x="5527087" y="2122488"/>
            <a:ext cx="349408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a:solidFill>
                  <a:srgbClr val="000000"/>
                </a:solidFill>
                <a:latin typeface="Calibri" pitchFamily="34" charset="0"/>
                <a:cs typeface="Calibri" pitchFamily="34" charset="0"/>
              </a:rPr>
              <a:t>Şimdi size bu kare ile ilgili 4 tane soru soracağım</a:t>
            </a:r>
          </a:p>
        </p:txBody>
      </p:sp>
      <p:sp>
        <p:nvSpPr>
          <p:cNvPr id="16" name="Line 12"/>
          <p:cNvSpPr>
            <a:spLocks noChangeShapeType="1"/>
          </p:cNvSpPr>
          <p:nvPr/>
        </p:nvSpPr>
        <p:spPr bwMode="auto">
          <a:xfrm>
            <a:off x="5401072" y="1058862"/>
            <a:ext cx="0" cy="4936569"/>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Tree>
    <p:extLst>
      <p:ext uri="{BB962C8B-B14F-4D97-AF65-F5344CB8AC3E}">
        <p14:creationId xmlns:p14="http://schemas.microsoft.com/office/powerpoint/2010/main" val="1048411290"/>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oup 5"/>
          <p:cNvGrpSpPr>
            <a:grpSpLocks/>
          </p:cNvGrpSpPr>
          <p:nvPr/>
        </p:nvGrpSpPr>
        <p:grpSpPr bwMode="auto">
          <a:xfrm>
            <a:off x="558800" y="1365250"/>
            <a:ext cx="4318000" cy="4318000"/>
            <a:chOff x="0" y="0"/>
            <a:chExt cx="2720" cy="2720"/>
          </a:xfrm>
        </p:grpSpPr>
        <p:sp>
          <p:nvSpPr>
            <p:cNvPr id="4" name="Rectangle 6"/>
            <p:cNvSpPr>
              <a:spLocks noChangeArrowheads="1"/>
            </p:cNvSpPr>
            <p:nvPr/>
          </p:nvSpPr>
          <p:spPr bwMode="auto">
            <a:xfrm>
              <a:off x="0" y="0"/>
              <a:ext cx="2720" cy="2720"/>
            </a:xfrm>
            <a:prstGeom prst="rect">
              <a:avLst/>
            </a:prstGeom>
            <a:solidFill>
              <a:srgbClr val="FFFFFF"/>
            </a:solidFill>
            <a:ln w="25400">
              <a:solidFill>
                <a:schemeClr val="tx1">
                  <a:lumMod val="75000"/>
                  <a:lumOff val="2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5" name="Line 7"/>
            <p:cNvSpPr>
              <a:spLocks noChangeShapeType="1"/>
            </p:cNvSpPr>
            <p:nvPr/>
          </p:nvSpPr>
          <p:spPr bwMode="auto">
            <a:xfrm>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6" name="Line 8"/>
            <p:cNvSpPr>
              <a:spLocks noChangeShapeType="1"/>
            </p:cNvSpPr>
            <p:nvPr/>
          </p:nvSpPr>
          <p:spPr bwMode="auto">
            <a:xfrm rot="-5400000">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7" name="Rectangle 9"/>
            <p:cNvSpPr>
              <a:spLocks noChangeArrowheads="1"/>
            </p:cNvSpPr>
            <p:nvPr/>
          </p:nvSpPr>
          <p:spPr bwMode="auto">
            <a:xfrm>
              <a:off x="680" y="680"/>
              <a:ext cx="680" cy="680"/>
            </a:xfrm>
            <a:prstGeom prst="rect">
              <a:avLst/>
            </a:prstGeom>
            <a:solidFill>
              <a:srgbClr val="004986">
                <a:alpha val="50195"/>
              </a:srgbClr>
            </a:solidFill>
            <a:ln w="25400">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tr-TR">
                <a:solidFill>
                  <a:srgbClr val="FEA501"/>
                </a:solidFill>
              </a:endParaRPr>
            </a:p>
          </p:txBody>
        </p:sp>
        <p:sp>
          <p:nvSpPr>
            <p:cNvPr id="8" name="Rectangle 10"/>
            <p:cNvSpPr>
              <a:spLocks noChangeArrowheads="1"/>
            </p:cNvSpPr>
            <p:nvPr/>
          </p:nvSpPr>
          <p:spPr bwMode="auto">
            <a:xfrm>
              <a:off x="1360" y="68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9" name="Rectangle 11"/>
            <p:cNvSpPr>
              <a:spLocks noChangeArrowheads="1"/>
            </p:cNvSpPr>
            <p:nvPr/>
          </p:nvSpPr>
          <p:spPr bwMode="auto">
            <a:xfrm>
              <a:off x="680" y="136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gr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DÖRT KARE PROBLEMİ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Metin kutusu 10"/>
          <p:cNvSpPr txBox="1"/>
          <p:nvPr/>
        </p:nvSpPr>
        <p:spPr>
          <a:xfrm>
            <a:off x="4443413"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A</a:t>
            </a:r>
            <a:endParaRPr lang="tr-TR" b="1" dirty="0">
              <a:solidFill>
                <a:srgbClr val="FF0000"/>
              </a:solidFill>
              <a:latin typeface="Calibri" pitchFamily="34" charset="0"/>
              <a:cs typeface="Calibri" pitchFamily="34" charset="0"/>
            </a:endParaRPr>
          </a:p>
        </p:txBody>
      </p:sp>
      <p:sp>
        <p:nvSpPr>
          <p:cNvPr id="12" name="Metin kutusu 11"/>
          <p:cNvSpPr txBox="1"/>
          <p:nvPr/>
        </p:nvSpPr>
        <p:spPr>
          <a:xfrm>
            <a:off x="558800"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B</a:t>
            </a:r>
            <a:endParaRPr lang="tr-TR" b="1" dirty="0">
              <a:solidFill>
                <a:srgbClr val="FF0000"/>
              </a:solidFill>
              <a:latin typeface="Calibri" pitchFamily="34" charset="0"/>
              <a:cs typeface="Calibri" pitchFamily="34" charset="0"/>
            </a:endParaRPr>
          </a:p>
        </p:txBody>
      </p:sp>
      <p:sp>
        <p:nvSpPr>
          <p:cNvPr id="13" name="Metin kutusu 12"/>
          <p:cNvSpPr txBox="1"/>
          <p:nvPr/>
        </p:nvSpPr>
        <p:spPr>
          <a:xfrm>
            <a:off x="541337"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C</a:t>
            </a:r>
            <a:endParaRPr lang="tr-TR" b="1" dirty="0">
              <a:solidFill>
                <a:srgbClr val="FF0000"/>
              </a:solidFill>
              <a:latin typeface="Calibri" pitchFamily="34" charset="0"/>
              <a:cs typeface="Calibri" pitchFamily="34" charset="0"/>
            </a:endParaRPr>
          </a:p>
        </p:txBody>
      </p:sp>
      <p:sp>
        <p:nvSpPr>
          <p:cNvPr id="14" name="Metin kutusu 13"/>
          <p:cNvSpPr txBox="1"/>
          <p:nvPr/>
        </p:nvSpPr>
        <p:spPr>
          <a:xfrm>
            <a:off x="4456112"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D</a:t>
            </a:r>
            <a:endParaRPr lang="tr-TR" b="1" dirty="0">
              <a:solidFill>
                <a:srgbClr val="FF0000"/>
              </a:solidFill>
              <a:latin typeface="Calibri" pitchFamily="34" charset="0"/>
              <a:cs typeface="Calibri" pitchFamily="34" charset="0"/>
            </a:endParaRPr>
          </a:p>
        </p:txBody>
      </p:sp>
      <p:sp>
        <p:nvSpPr>
          <p:cNvPr id="15" name="Text Box 19"/>
          <p:cNvSpPr txBox="1">
            <a:spLocks noChangeArrowheads="1"/>
          </p:cNvSpPr>
          <p:nvPr/>
        </p:nvSpPr>
        <p:spPr bwMode="auto">
          <a:xfrm>
            <a:off x="5527083" y="2350352"/>
            <a:ext cx="34940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a:solidFill>
                  <a:srgbClr val="000000"/>
                </a:solidFill>
                <a:latin typeface="Calibri" pitchFamily="34" charset="0"/>
                <a:cs typeface="Calibri" pitchFamily="34" charset="0"/>
              </a:rPr>
              <a:t>A bölgesinde taralı alan dışında kalan </a:t>
            </a:r>
            <a:r>
              <a:rPr lang="tr-TR" b="1" dirty="0" smtClean="0">
                <a:solidFill>
                  <a:srgbClr val="000000"/>
                </a:solidFill>
                <a:latin typeface="Calibri" pitchFamily="34" charset="0"/>
                <a:cs typeface="Calibri" pitchFamily="34" charset="0"/>
              </a:rPr>
              <a:t>boş alanı </a:t>
            </a:r>
            <a:r>
              <a:rPr lang="tr-TR" b="1" dirty="0">
                <a:solidFill>
                  <a:srgbClr val="000000"/>
                </a:solidFill>
                <a:latin typeface="Calibri" pitchFamily="34" charset="0"/>
                <a:cs typeface="Calibri" pitchFamily="34" charset="0"/>
              </a:rPr>
              <a:t>2 eşit parçaya </a:t>
            </a:r>
            <a:r>
              <a:rPr lang="tr-TR" b="1" dirty="0" smtClean="0">
                <a:solidFill>
                  <a:srgbClr val="000000"/>
                </a:solidFill>
                <a:latin typeface="Calibri" pitchFamily="34" charset="0"/>
                <a:cs typeface="Calibri" pitchFamily="34" charset="0"/>
              </a:rPr>
              <a:t>bölünüz.</a:t>
            </a:r>
            <a:endParaRPr lang="tr-TR" b="1" dirty="0">
              <a:solidFill>
                <a:srgbClr val="000000"/>
              </a:solidFill>
              <a:latin typeface="Calibri" pitchFamily="34" charset="0"/>
              <a:cs typeface="Calibri" pitchFamily="34" charset="0"/>
            </a:endParaRPr>
          </a:p>
        </p:txBody>
      </p:sp>
      <p:sp>
        <p:nvSpPr>
          <p:cNvPr id="16" name="Line 12"/>
          <p:cNvSpPr>
            <a:spLocks noChangeShapeType="1"/>
          </p:cNvSpPr>
          <p:nvPr/>
        </p:nvSpPr>
        <p:spPr bwMode="auto">
          <a:xfrm>
            <a:off x="5401072" y="1058862"/>
            <a:ext cx="0" cy="4936569"/>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7" name="Text Box 19"/>
          <p:cNvSpPr txBox="1">
            <a:spLocks noChangeArrowheads="1"/>
          </p:cNvSpPr>
          <p:nvPr/>
        </p:nvSpPr>
        <p:spPr bwMode="auto">
          <a:xfrm>
            <a:off x="5450884" y="1683265"/>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smtClean="0">
                <a:solidFill>
                  <a:srgbClr val="575F57"/>
                </a:solidFill>
                <a:latin typeface="Calibri" pitchFamily="34" charset="0"/>
                <a:cs typeface="Calibri" pitchFamily="34" charset="0"/>
              </a:rPr>
              <a:t>SORU-1</a:t>
            </a:r>
            <a:endParaRPr lang="tr-TR" b="1" dirty="0">
              <a:solidFill>
                <a:srgbClr val="575F57"/>
              </a:solidFill>
              <a:latin typeface="Calibri" pitchFamily="34" charset="0"/>
              <a:cs typeface="Calibri" pitchFamily="34" charset="0"/>
            </a:endParaRPr>
          </a:p>
        </p:txBody>
      </p:sp>
      <p:sp>
        <p:nvSpPr>
          <p:cNvPr id="18" name="Line 12"/>
          <p:cNvSpPr>
            <a:spLocks noChangeShapeType="1"/>
          </p:cNvSpPr>
          <p:nvPr/>
        </p:nvSpPr>
        <p:spPr bwMode="auto">
          <a:xfrm>
            <a:off x="5527087" y="2087780"/>
            <a:ext cx="3285728" cy="0"/>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Tree>
    <p:extLst>
      <p:ext uri="{BB962C8B-B14F-4D97-AF65-F5344CB8AC3E}">
        <p14:creationId xmlns:p14="http://schemas.microsoft.com/office/powerpoint/2010/main" val="1048411290"/>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oup 5"/>
          <p:cNvGrpSpPr>
            <a:grpSpLocks/>
          </p:cNvGrpSpPr>
          <p:nvPr/>
        </p:nvGrpSpPr>
        <p:grpSpPr bwMode="auto">
          <a:xfrm>
            <a:off x="558800" y="1365250"/>
            <a:ext cx="4318000" cy="4318000"/>
            <a:chOff x="0" y="0"/>
            <a:chExt cx="2720" cy="2720"/>
          </a:xfrm>
        </p:grpSpPr>
        <p:sp>
          <p:nvSpPr>
            <p:cNvPr id="4" name="Rectangle 6"/>
            <p:cNvSpPr>
              <a:spLocks noChangeArrowheads="1"/>
            </p:cNvSpPr>
            <p:nvPr/>
          </p:nvSpPr>
          <p:spPr bwMode="auto">
            <a:xfrm>
              <a:off x="0" y="0"/>
              <a:ext cx="2720" cy="2720"/>
            </a:xfrm>
            <a:prstGeom prst="rect">
              <a:avLst/>
            </a:prstGeom>
            <a:solidFill>
              <a:srgbClr val="FFFFFF"/>
            </a:solidFill>
            <a:ln w="25400">
              <a:solidFill>
                <a:schemeClr val="tx1">
                  <a:lumMod val="75000"/>
                  <a:lumOff val="2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5" name="Line 7"/>
            <p:cNvSpPr>
              <a:spLocks noChangeShapeType="1"/>
            </p:cNvSpPr>
            <p:nvPr/>
          </p:nvSpPr>
          <p:spPr bwMode="auto">
            <a:xfrm>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6" name="Line 8"/>
            <p:cNvSpPr>
              <a:spLocks noChangeShapeType="1"/>
            </p:cNvSpPr>
            <p:nvPr/>
          </p:nvSpPr>
          <p:spPr bwMode="auto">
            <a:xfrm rot="-5400000">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7" name="Rectangle 9"/>
            <p:cNvSpPr>
              <a:spLocks noChangeArrowheads="1"/>
            </p:cNvSpPr>
            <p:nvPr/>
          </p:nvSpPr>
          <p:spPr bwMode="auto">
            <a:xfrm>
              <a:off x="680" y="680"/>
              <a:ext cx="680" cy="680"/>
            </a:xfrm>
            <a:prstGeom prst="rect">
              <a:avLst/>
            </a:prstGeom>
            <a:solidFill>
              <a:srgbClr val="004986">
                <a:alpha val="50195"/>
              </a:srgbClr>
            </a:solidFill>
            <a:ln w="25400">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tr-TR">
                <a:solidFill>
                  <a:srgbClr val="FEA501"/>
                </a:solidFill>
              </a:endParaRPr>
            </a:p>
          </p:txBody>
        </p:sp>
        <p:sp>
          <p:nvSpPr>
            <p:cNvPr id="8" name="Rectangle 10"/>
            <p:cNvSpPr>
              <a:spLocks noChangeArrowheads="1"/>
            </p:cNvSpPr>
            <p:nvPr/>
          </p:nvSpPr>
          <p:spPr bwMode="auto">
            <a:xfrm>
              <a:off x="1360" y="68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9" name="Rectangle 11"/>
            <p:cNvSpPr>
              <a:spLocks noChangeArrowheads="1"/>
            </p:cNvSpPr>
            <p:nvPr/>
          </p:nvSpPr>
          <p:spPr bwMode="auto">
            <a:xfrm>
              <a:off x="680" y="136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gr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DÖRT KARE PROBLEMİ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Metin kutusu 10"/>
          <p:cNvSpPr txBox="1"/>
          <p:nvPr/>
        </p:nvSpPr>
        <p:spPr>
          <a:xfrm>
            <a:off x="4443413"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A</a:t>
            </a:r>
            <a:endParaRPr lang="tr-TR" b="1" dirty="0">
              <a:solidFill>
                <a:srgbClr val="FF0000"/>
              </a:solidFill>
              <a:latin typeface="Calibri" pitchFamily="34" charset="0"/>
              <a:cs typeface="Calibri" pitchFamily="34" charset="0"/>
            </a:endParaRPr>
          </a:p>
        </p:txBody>
      </p:sp>
      <p:sp>
        <p:nvSpPr>
          <p:cNvPr id="12" name="Metin kutusu 11"/>
          <p:cNvSpPr txBox="1"/>
          <p:nvPr/>
        </p:nvSpPr>
        <p:spPr>
          <a:xfrm>
            <a:off x="558800"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B</a:t>
            </a:r>
            <a:endParaRPr lang="tr-TR" b="1" dirty="0">
              <a:solidFill>
                <a:srgbClr val="FF0000"/>
              </a:solidFill>
              <a:latin typeface="Calibri" pitchFamily="34" charset="0"/>
              <a:cs typeface="Calibri" pitchFamily="34" charset="0"/>
            </a:endParaRPr>
          </a:p>
        </p:txBody>
      </p:sp>
      <p:sp>
        <p:nvSpPr>
          <p:cNvPr id="13" name="Metin kutusu 12"/>
          <p:cNvSpPr txBox="1"/>
          <p:nvPr/>
        </p:nvSpPr>
        <p:spPr>
          <a:xfrm>
            <a:off x="541337"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C</a:t>
            </a:r>
            <a:endParaRPr lang="tr-TR" b="1" dirty="0">
              <a:solidFill>
                <a:srgbClr val="FF0000"/>
              </a:solidFill>
              <a:latin typeface="Calibri" pitchFamily="34" charset="0"/>
              <a:cs typeface="Calibri" pitchFamily="34" charset="0"/>
            </a:endParaRPr>
          </a:p>
        </p:txBody>
      </p:sp>
      <p:sp>
        <p:nvSpPr>
          <p:cNvPr id="14" name="Metin kutusu 13"/>
          <p:cNvSpPr txBox="1"/>
          <p:nvPr/>
        </p:nvSpPr>
        <p:spPr>
          <a:xfrm>
            <a:off x="4456112"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D</a:t>
            </a:r>
            <a:endParaRPr lang="tr-TR" b="1" dirty="0">
              <a:solidFill>
                <a:srgbClr val="FF0000"/>
              </a:solidFill>
              <a:latin typeface="Calibri" pitchFamily="34" charset="0"/>
              <a:cs typeface="Calibri" pitchFamily="34" charset="0"/>
            </a:endParaRPr>
          </a:p>
        </p:txBody>
      </p:sp>
      <p:sp>
        <p:nvSpPr>
          <p:cNvPr id="15" name="Text Box 19"/>
          <p:cNvSpPr txBox="1">
            <a:spLocks noChangeArrowheads="1"/>
          </p:cNvSpPr>
          <p:nvPr/>
        </p:nvSpPr>
        <p:spPr bwMode="auto">
          <a:xfrm>
            <a:off x="5527083" y="2350352"/>
            <a:ext cx="34940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a:solidFill>
                  <a:srgbClr val="FFFFFF">
                    <a:lumMod val="65000"/>
                  </a:srgbClr>
                </a:solidFill>
                <a:latin typeface="Calibri" pitchFamily="34" charset="0"/>
                <a:cs typeface="Calibri" pitchFamily="34" charset="0"/>
              </a:rPr>
              <a:t>A bölgesinde taralı alan dışında kalan </a:t>
            </a:r>
            <a:r>
              <a:rPr lang="tr-TR" b="1" dirty="0" smtClean="0">
                <a:solidFill>
                  <a:srgbClr val="FFFFFF">
                    <a:lumMod val="65000"/>
                  </a:srgbClr>
                </a:solidFill>
                <a:latin typeface="Calibri" pitchFamily="34" charset="0"/>
                <a:cs typeface="Calibri" pitchFamily="34" charset="0"/>
              </a:rPr>
              <a:t>boş alanı </a:t>
            </a:r>
            <a:r>
              <a:rPr lang="tr-TR" b="1" dirty="0">
                <a:solidFill>
                  <a:srgbClr val="FFFFFF">
                    <a:lumMod val="65000"/>
                  </a:srgbClr>
                </a:solidFill>
                <a:latin typeface="Calibri" pitchFamily="34" charset="0"/>
                <a:cs typeface="Calibri" pitchFamily="34" charset="0"/>
              </a:rPr>
              <a:t>2 eşit parçaya </a:t>
            </a:r>
            <a:r>
              <a:rPr lang="tr-TR" b="1" dirty="0" smtClean="0">
                <a:solidFill>
                  <a:srgbClr val="FFFFFF">
                    <a:lumMod val="65000"/>
                  </a:srgbClr>
                </a:solidFill>
                <a:latin typeface="Calibri" pitchFamily="34" charset="0"/>
                <a:cs typeface="Calibri" pitchFamily="34" charset="0"/>
              </a:rPr>
              <a:t>bölünüz.</a:t>
            </a:r>
            <a:endParaRPr lang="tr-TR" b="1" dirty="0">
              <a:solidFill>
                <a:srgbClr val="FFFFFF">
                  <a:lumMod val="65000"/>
                </a:srgbClr>
              </a:solidFill>
              <a:latin typeface="Calibri" pitchFamily="34" charset="0"/>
              <a:cs typeface="Calibri" pitchFamily="34" charset="0"/>
            </a:endParaRPr>
          </a:p>
        </p:txBody>
      </p:sp>
      <p:sp>
        <p:nvSpPr>
          <p:cNvPr id="16" name="Line 12"/>
          <p:cNvSpPr>
            <a:spLocks noChangeShapeType="1"/>
          </p:cNvSpPr>
          <p:nvPr/>
        </p:nvSpPr>
        <p:spPr bwMode="auto">
          <a:xfrm>
            <a:off x="5401072" y="1058862"/>
            <a:ext cx="0" cy="4936569"/>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7" name="Text Box 19"/>
          <p:cNvSpPr txBox="1">
            <a:spLocks noChangeArrowheads="1"/>
          </p:cNvSpPr>
          <p:nvPr/>
        </p:nvSpPr>
        <p:spPr bwMode="auto">
          <a:xfrm>
            <a:off x="5450884" y="1683265"/>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smtClean="0">
                <a:solidFill>
                  <a:srgbClr val="575F57"/>
                </a:solidFill>
                <a:latin typeface="Calibri" pitchFamily="34" charset="0"/>
                <a:cs typeface="Calibri" pitchFamily="34" charset="0"/>
              </a:rPr>
              <a:t>SORU-1</a:t>
            </a:r>
            <a:endParaRPr lang="tr-TR" b="1" dirty="0">
              <a:solidFill>
                <a:srgbClr val="575F57"/>
              </a:solidFill>
              <a:latin typeface="Calibri" pitchFamily="34" charset="0"/>
              <a:cs typeface="Calibri" pitchFamily="34" charset="0"/>
            </a:endParaRPr>
          </a:p>
        </p:txBody>
      </p:sp>
      <p:sp>
        <p:nvSpPr>
          <p:cNvPr id="18" name="Line 12"/>
          <p:cNvSpPr>
            <a:spLocks noChangeShapeType="1"/>
          </p:cNvSpPr>
          <p:nvPr/>
        </p:nvSpPr>
        <p:spPr bwMode="auto">
          <a:xfrm>
            <a:off x="5527087" y="2087780"/>
            <a:ext cx="3285728" cy="0"/>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9" name="Line 20"/>
          <p:cNvSpPr>
            <a:spLocks noChangeShapeType="1"/>
          </p:cNvSpPr>
          <p:nvPr/>
        </p:nvSpPr>
        <p:spPr bwMode="auto">
          <a:xfrm flipV="1">
            <a:off x="3785204" y="1367668"/>
            <a:ext cx="1091596" cy="1097792"/>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0" name="Text Box 19"/>
          <p:cNvSpPr txBox="1">
            <a:spLocks noChangeArrowheads="1"/>
          </p:cNvSpPr>
          <p:nvPr/>
        </p:nvSpPr>
        <p:spPr bwMode="auto">
          <a:xfrm>
            <a:off x="5527082" y="4245827"/>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i="1" dirty="0" smtClean="0">
                <a:solidFill>
                  <a:srgbClr val="6B9B1A"/>
                </a:solidFill>
                <a:latin typeface="Calibri" pitchFamily="34" charset="0"/>
                <a:cs typeface="Calibri" pitchFamily="34" charset="0"/>
              </a:rPr>
              <a:t>İşte Cevap!</a:t>
            </a:r>
            <a:endParaRPr lang="tr-TR" b="1" i="1" dirty="0">
              <a:solidFill>
                <a:srgbClr val="6B9B1A"/>
              </a:solidFill>
              <a:latin typeface="Calibri" pitchFamily="34" charset="0"/>
              <a:cs typeface="Calibri" pitchFamily="34" charset="0"/>
            </a:endParaRPr>
          </a:p>
        </p:txBody>
      </p:sp>
    </p:spTree>
    <p:extLst>
      <p:ext uri="{BB962C8B-B14F-4D97-AF65-F5344CB8AC3E}">
        <p14:creationId xmlns:p14="http://schemas.microsoft.com/office/powerpoint/2010/main" val="10484112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oup 5"/>
          <p:cNvGrpSpPr>
            <a:grpSpLocks/>
          </p:cNvGrpSpPr>
          <p:nvPr/>
        </p:nvGrpSpPr>
        <p:grpSpPr bwMode="auto">
          <a:xfrm>
            <a:off x="558800" y="1365250"/>
            <a:ext cx="4318000" cy="4318000"/>
            <a:chOff x="0" y="0"/>
            <a:chExt cx="2720" cy="2720"/>
          </a:xfrm>
        </p:grpSpPr>
        <p:sp>
          <p:nvSpPr>
            <p:cNvPr id="4" name="Rectangle 6"/>
            <p:cNvSpPr>
              <a:spLocks noChangeArrowheads="1"/>
            </p:cNvSpPr>
            <p:nvPr/>
          </p:nvSpPr>
          <p:spPr bwMode="auto">
            <a:xfrm>
              <a:off x="0" y="0"/>
              <a:ext cx="2720" cy="2720"/>
            </a:xfrm>
            <a:prstGeom prst="rect">
              <a:avLst/>
            </a:prstGeom>
            <a:solidFill>
              <a:srgbClr val="FFFFFF"/>
            </a:solidFill>
            <a:ln w="25400">
              <a:solidFill>
                <a:schemeClr val="tx1">
                  <a:lumMod val="75000"/>
                  <a:lumOff val="2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5" name="Line 7"/>
            <p:cNvSpPr>
              <a:spLocks noChangeShapeType="1"/>
            </p:cNvSpPr>
            <p:nvPr/>
          </p:nvSpPr>
          <p:spPr bwMode="auto">
            <a:xfrm>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6" name="Line 8"/>
            <p:cNvSpPr>
              <a:spLocks noChangeShapeType="1"/>
            </p:cNvSpPr>
            <p:nvPr/>
          </p:nvSpPr>
          <p:spPr bwMode="auto">
            <a:xfrm rot="-5400000">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7" name="Rectangle 9"/>
            <p:cNvSpPr>
              <a:spLocks noChangeArrowheads="1"/>
            </p:cNvSpPr>
            <p:nvPr/>
          </p:nvSpPr>
          <p:spPr bwMode="auto">
            <a:xfrm>
              <a:off x="680" y="680"/>
              <a:ext cx="680" cy="680"/>
            </a:xfrm>
            <a:prstGeom prst="rect">
              <a:avLst/>
            </a:prstGeom>
            <a:solidFill>
              <a:srgbClr val="004986">
                <a:alpha val="50195"/>
              </a:srgbClr>
            </a:solidFill>
            <a:ln w="25400">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tr-TR">
                <a:solidFill>
                  <a:srgbClr val="FEA501"/>
                </a:solidFill>
              </a:endParaRPr>
            </a:p>
          </p:txBody>
        </p:sp>
        <p:sp>
          <p:nvSpPr>
            <p:cNvPr id="8" name="Rectangle 10"/>
            <p:cNvSpPr>
              <a:spLocks noChangeArrowheads="1"/>
            </p:cNvSpPr>
            <p:nvPr/>
          </p:nvSpPr>
          <p:spPr bwMode="auto">
            <a:xfrm>
              <a:off x="1360" y="68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9" name="Rectangle 11"/>
            <p:cNvSpPr>
              <a:spLocks noChangeArrowheads="1"/>
            </p:cNvSpPr>
            <p:nvPr/>
          </p:nvSpPr>
          <p:spPr bwMode="auto">
            <a:xfrm>
              <a:off x="680" y="136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gr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DÖRT KARE PROBLEMİ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Metin kutusu 10"/>
          <p:cNvSpPr txBox="1"/>
          <p:nvPr/>
        </p:nvSpPr>
        <p:spPr>
          <a:xfrm>
            <a:off x="4443413"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A</a:t>
            </a:r>
            <a:endParaRPr lang="tr-TR" b="1" dirty="0">
              <a:solidFill>
                <a:srgbClr val="FF0000"/>
              </a:solidFill>
              <a:latin typeface="Calibri" pitchFamily="34" charset="0"/>
              <a:cs typeface="Calibri" pitchFamily="34" charset="0"/>
            </a:endParaRPr>
          </a:p>
        </p:txBody>
      </p:sp>
      <p:sp>
        <p:nvSpPr>
          <p:cNvPr id="12" name="Metin kutusu 11"/>
          <p:cNvSpPr txBox="1"/>
          <p:nvPr/>
        </p:nvSpPr>
        <p:spPr>
          <a:xfrm>
            <a:off x="558800"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B</a:t>
            </a:r>
            <a:endParaRPr lang="tr-TR" b="1" dirty="0">
              <a:solidFill>
                <a:srgbClr val="FF0000"/>
              </a:solidFill>
              <a:latin typeface="Calibri" pitchFamily="34" charset="0"/>
              <a:cs typeface="Calibri" pitchFamily="34" charset="0"/>
            </a:endParaRPr>
          </a:p>
        </p:txBody>
      </p:sp>
      <p:sp>
        <p:nvSpPr>
          <p:cNvPr id="13" name="Metin kutusu 12"/>
          <p:cNvSpPr txBox="1"/>
          <p:nvPr/>
        </p:nvSpPr>
        <p:spPr>
          <a:xfrm>
            <a:off x="541337"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C</a:t>
            </a:r>
            <a:endParaRPr lang="tr-TR" b="1" dirty="0">
              <a:solidFill>
                <a:srgbClr val="FF0000"/>
              </a:solidFill>
              <a:latin typeface="Calibri" pitchFamily="34" charset="0"/>
              <a:cs typeface="Calibri" pitchFamily="34" charset="0"/>
            </a:endParaRPr>
          </a:p>
        </p:txBody>
      </p:sp>
      <p:sp>
        <p:nvSpPr>
          <p:cNvPr id="14" name="Metin kutusu 13"/>
          <p:cNvSpPr txBox="1"/>
          <p:nvPr/>
        </p:nvSpPr>
        <p:spPr>
          <a:xfrm>
            <a:off x="4456112"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D</a:t>
            </a:r>
            <a:endParaRPr lang="tr-TR" b="1" dirty="0">
              <a:solidFill>
                <a:srgbClr val="FF0000"/>
              </a:solidFill>
              <a:latin typeface="Calibri" pitchFamily="34" charset="0"/>
              <a:cs typeface="Calibri" pitchFamily="34" charset="0"/>
            </a:endParaRPr>
          </a:p>
        </p:txBody>
      </p:sp>
      <p:sp>
        <p:nvSpPr>
          <p:cNvPr id="15" name="Text Box 19"/>
          <p:cNvSpPr txBox="1">
            <a:spLocks noChangeArrowheads="1"/>
          </p:cNvSpPr>
          <p:nvPr/>
        </p:nvSpPr>
        <p:spPr bwMode="auto">
          <a:xfrm>
            <a:off x="5527083" y="2350352"/>
            <a:ext cx="34940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smtClean="0">
                <a:solidFill>
                  <a:srgbClr val="000000"/>
                </a:solidFill>
                <a:latin typeface="Calibri" pitchFamily="34" charset="0"/>
                <a:cs typeface="Calibri" pitchFamily="34" charset="0"/>
              </a:rPr>
              <a:t>B </a:t>
            </a:r>
            <a:r>
              <a:rPr lang="tr-TR" b="1" dirty="0">
                <a:solidFill>
                  <a:srgbClr val="000000"/>
                </a:solidFill>
                <a:latin typeface="Calibri" pitchFamily="34" charset="0"/>
                <a:cs typeface="Calibri" pitchFamily="34" charset="0"/>
              </a:rPr>
              <a:t>bölgesinde taralı alan dışında kalan </a:t>
            </a:r>
            <a:r>
              <a:rPr lang="tr-TR" b="1" dirty="0" smtClean="0">
                <a:solidFill>
                  <a:srgbClr val="000000"/>
                </a:solidFill>
                <a:latin typeface="Calibri" pitchFamily="34" charset="0"/>
                <a:cs typeface="Calibri" pitchFamily="34" charset="0"/>
              </a:rPr>
              <a:t>boş alanı 3 </a:t>
            </a:r>
            <a:r>
              <a:rPr lang="tr-TR" b="1" dirty="0">
                <a:solidFill>
                  <a:srgbClr val="000000"/>
                </a:solidFill>
                <a:latin typeface="Calibri" pitchFamily="34" charset="0"/>
                <a:cs typeface="Calibri" pitchFamily="34" charset="0"/>
              </a:rPr>
              <a:t>eşit parçaya </a:t>
            </a:r>
            <a:r>
              <a:rPr lang="tr-TR" b="1" dirty="0" smtClean="0">
                <a:solidFill>
                  <a:srgbClr val="000000"/>
                </a:solidFill>
                <a:latin typeface="Calibri" pitchFamily="34" charset="0"/>
                <a:cs typeface="Calibri" pitchFamily="34" charset="0"/>
              </a:rPr>
              <a:t>bölünüz.</a:t>
            </a:r>
            <a:endParaRPr lang="tr-TR" b="1" dirty="0">
              <a:solidFill>
                <a:srgbClr val="000000"/>
              </a:solidFill>
              <a:latin typeface="Calibri" pitchFamily="34" charset="0"/>
              <a:cs typeface="Calibri" pitchFamily="34" charset="0"/>
            </a:endParaRPr>
          </a:p>
        </p:txBody>
      </p:sp>
      <p:sp>
        <p:nvSpPr>
          <p:cNvPr id="16" name="Line 12"/>
          <p:cNvSpPr>
            <a:spLocks noChangeShapeType="1"/>
          </p:cNvSpPr>
          <p:nvPr/>
        </p:nvSpPr>
        <p:spPr bwMode="auto">
          <a:xfrm>
            <a:off x="5401072" y="1058862"/>
            <a:ext cx="0" cy="4936569"/>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7" name="Text Box 19"/>
          <p:cNvSpPr txBox="1">
            <a:spLocks noChangeArrowheads="1"/>
          </p:cNvSpPr>
          <p:nvPr/>
        </p:nvSpPr>
        <p:spPr bwMode="auto">
          <a:xfrm>
            <a:off x="5450884" y="1683265"/>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smtClean="0">
                <a:solidFill>
                  <a:srgbClr val="575F57"/>
                </a:solidFill>
                <a:latin typeface="Calibri" pitchFamily="34" charset="0"/>
                <a:cs typeface="Calibri" pitchFamily="34" charset="0"/>
              </a:rPr>
              <a:t>SORU-2</a:t>
            </a:r>
            <a:endParaRPr lang="tr-TR" b="1" dirty="0">
              <a:solidFill>
                <a:srgbClr val="575F57"/>
              </a:solidFill>
              <a:latin typeface="Calibri" pitchFamily="34" charset="0"/>
              <a:cs typeface="Calibri" pitchFamily="34" charset="0"/>
            </a:endParaRPr>
          </a:p>
        </p:txBody>
      </p:sp>
      <p:sp>
        <p:nvSpPr>
          <p:cNvPr id="18" name="Line 12"/>
          <p:cNvSpPr>
            <a:spLocks noChangeShapeType="1"/>
          </p:cNvSpPr>
          <p:nvPr/>
        </p:nvSpPr>
        <p:spPr bwMode="auto">
          <a:xfrm>
            <a:off x="5527087" y="2087780"/>
            <a:ext cx="3285728" cy="0"/>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9" name="Line 20"/>
          <p:cNvSpPr>
            <a:spLocks noChangeShapeType="1"/>
          </p:cNvSpPr>
          <p:nvPr/>
        </p:nvSpPr>
        <p:spPr bwMode="auto">
          <a:xfrm flipV="1">
            <a:off x="3785204" y="1367668"/>
            <a:ext cx="1091596" cy="1097792"/>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Tree>
    <p:extLst>
      <p:ext uri="{BB962C8B-B14F-4D97-AF65-F5344CB8AC3E}">
        <p14:creationId xmlns:p14="http://schemas.microsoft.com/office/powerpoint/2010/main" val="1048411290"/>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oup 5"/>
          <p:cNvGrpSpPr>
            <a:grpSpLocks/>
          </p:cNvGrpSpPr>
          <p:nvPr/>
        </p:nvGrpSpPr>
        <p:grpSpPr bwMode="auto">
          <a:xfrm>
            <a:off x="558800" y="1365250"/>
            <a:ext cx="4318000" cy="4318000"/>
            <a:chOff x="0" y="0"/>
            <a:chExt cx="2720" cy="2720"/>
          </a:xfrm>
        </p:grpSpPr>
        <p:sp>
          <p:nvSpPr>
            <p:cNvPr id="4" name="Rectangle 6"/>
            <p:cNvSpPr>
              <a:spLocks noChangeArrowheads="1"/>
            </p:cNvSpPr>
            <p:nvPr/>
          </p:nvSpPr>
          <p:spPr bwMode="auto">
            <a:xfrm>
              <a:off x="0" y="0"/>
              <a:ext cx="2720" cy="2720"/>
            </a:xfrm>
            <a:prstGeom prst="rect">
              <a:avLst/>
            </a:prstGeom>
            <a:solidFill>
              <a:srgbClr val="FFFFFF"/>
            </a:solidFill>
            <a:ln w="25400">
              <a:solidFill>
                <a:schemeClr val="tx1">
                  <a:lumMod val="75000"/>
                  <a:lumOff val="2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5" name="Line 7"/>
            <p:cNvSpPr>
              <a:spLocks noChangeShapeType="1"/>
            </p:cNvSpPr>
            <p:nvPr/>
          </p:nvSpPr>
          <p:spPr bwMode="auto">
            <a:xfrm>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6" name="Line 8"/>
            <p:cNvSpPr>
              <a:spLocks noChangeShapeType="1"/>
            </p:cNvSpPr>
            <p:nvPr/>
          </p:nvSpPr>
          <p:spPr bwMode="auto">
            <a:xfrm rot="-5400000">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7" name="Rectangle 9"/>
            <p:cNvSpPr>
              <a:spLocks noChangeArrowheads="1"/>
            </p:cNvSpPr>
            <p:nvPr/>
          </p:nvSpPr>
          <p:spPr bwMode="auto">
            <a:xfrm>
              <a:off x="680" y="680"/>
              <a:ext cx="680" cy="680"/>
            </a:xfrm>
            <a:prstGeom prst="rect">
              <a:avLst/>
            </a:prstGeom>
            <a:solidFill>
              <a:srgbClr val="004986">
                <a:alpha val="50195"/>
              </a:srgbClr>
            </a:solidFill>
            <a:ln w="25400">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tr-TR">
                <a:solidFill>
                  <a:srgbClr val="FEA501"/>
                </a:solidFill>
              </a:endParaRPr>
            </a:p>
          </p:txBody>
        </p:sp>
        <p:sp>
          <p:nvSpPr>
            <p:cNvPr id="8" name="Rectangle 10"/>
            <p:cNvSpPr>
              <a:spLocks noChangeArrowheads="1"/>
            </p:cNvSpPr>
            <p:nvPr/>
          </p:nvSpPr>
          <p:spPr bwMode="auto">
            <a:xfrm>
              <a:off x="1360" y="68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9" name="Rectangle 11"/>
            <p:cNvSpPr>
              <a:spLocks noChangeArrowheads="1"/>
            </p:cNvSpPr>
            <p:nvPr/>
          </p:nvSpPr>
          <p:spPr bwMode="auto">
            <a:xfrm>
              <a:off x="680" y="136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gr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DÖRT KARE PROBLEMİ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Metin kutusu 10"/>
          <p:cNvSpPr txBox="1"/>
          <p:nvPr/>
        </p:nvSpPr>
        <p:spPr>
          <a:xfrm>
            <a:off x="4443413"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A</a:t>
            </a:r>
            <a:endParaRPr lang="tr-TR" b="1" dirty="0">
              <a:solidFill>
                <a:srgbClr val="FF0000"/>
              </a:solidFill>
              <a:latin typeface="Calibri" pitchFamily="34" charset="0"/>
              <a:cs typeface="Calibri" pitchFamily="34" charset="0"/>
            </a:endParaRPr>
          </a:p>
        </p:txBody>
      </p:sp>
      <p:sp>
        <p:nvSpPr>
          <p:cNvPr id="12" name="Metin kutusu 11"/>
          <p:cNvSpPr txBox="1"/>
          <p:nvPr/>
        </p:nvSpPr>
        <p:spPr>
          <a:xfrm>
            <a:off x="558800"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B</a:t>
            </a:r>
            <a:endParaRPr lang="tr-TR" b="1" dirty="0">
              <a:solidFill>
                <a:srgbClr val="FF0000"/>
              </a:solidFill>
              <a:latin typeface="Calibri" pitchFamily="34" charset="0"/>
              <a:cs typeface="Calibri" pitchFamily="34" charset="0"/>
            </a:endParaRPr>
          </a:p>
        </p:txBody>
      </p:sp>
      <p:sp>
        <p:nvSpPr>
          <p:cNvPr id="13" name="Metin kutusu 12"/>
          <p:cNvSpPr txBox="1"/>
          <p:nvPr/>
        </p:nvSpPr>
        <p:spPr>
          <a:xfrm>
            <a:off x="541337"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C</a:t>
            </a:r>
            <a:endParaRPr lang="tr-TR" b="1" dirty="0">
              <a:solidFill>
                <a:srgbClr val="FF0000"/>
              </a:solidFill>
              <a:latin typeface="Calibri" pitchFamily="34" charset="0"/>
              <a:cs typeface="Calibri" pitchFamily="34" charset="0"/>
            </a:endParaRPr>
          </a:p>
        </p:txBody>
      </p:sp>
      <p:sp>
        <p:nvSpPr>
          <p:cNvPr id="14" name="Metin kutusu 13"/>
          <p:cNvSpPr txBox="1"/>
          <p:nvPr/>
        </p:nvSpPr>
        <p:spPr>
          <a:xfrm>
            <a:off x="4456112"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D</a:t>
            </a:r>
            <a:endParaRPr lang="tr-TR" b="1" dirty="0">
              <a:solidFill>
                <a:srgbClr val="FF0000"/>
              </a:solidFill>
              <a:latin typeface="Calibri" pitchFamily="34" charset="0"/>
              <a:cs typeface="Calibri" pitchFamily="34" charset="0"/>
            </a:endParaRPr>
          </a:p>
        </p:txBody>
      </p:sp>
      <p:sp>
        <p:nvSpPr>
          <p:cNvPr id="15" name="Text Box 19"/>
          <p:cNvSpPr txBox="1">
            <a:spLocks noChangeArrowheads="1"/>
          </p:cNvSpPr>
          <p:nvPr/>
        </p:nvSpPr>
        <p:spPr bwMode="auto">
          <a:xfrm>
            <a:off x="5527083" y="2350352"/>
            <a:ext cx="34940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smtClean="0">
                <a:solidFill>
                  <a:srgbClr val="FFFFFF">
                    <a:lumMod val="65000"/>
                  </a:srgbClr>
                </a:solidFill>
                <a:latin typeface="Calibri" pitchFamily="34" charset="0"/>
                <a:cs typeface="Calibri" pitchFamily="34" charset="0"/>
              </a:rPr>
              <a:t>B </a:t>
            </a:r>
            <a:r>
              <a:rPr lang="tr-TR" b="1" dirty="0">
                <a:solidFill>
                  <a:srgbClr val="FFFFFF">
                    <a:lumMod val="65000"/>
                  </a:srgbClr>
                </a:solidFill>
                <a:latin typeface="Calibri" pitchFamily="34" charset="0"/>
                <a:cs typeface="Calibri" pitchFamily="34" charset="0"/>
              </a:rPr>
              <a:t>bölgesinde taralı alan dışında kalan </a:t>
            </a:r>
            <a:r>
              <a:rPr lang="tr-TR" b="1" dirty="0" smtClean="0">
                <a:solidFill>
                  <a:srgbClr val="FFFFFF">
                    <a:lumMod val="65000"/>
                  </a:srgbClr>
                </a:solidFill>
                <a:latin typeface="Calibri" pitchFamily="34" charset="0"/>
                <a:cs typeface="Calibri" pitchFamily="34" charset="0"/>
              </a:rPr>
              <a:t>boş alanı 3 </a:t>
            </a:r>
            <a:r>
              <a:rPr lang="tr-TR" b="1" dirty="0">
                <a:solidFill>
                  <a:srgbClr val="FFFFFF">
                    <a:lumMod val="65000"/>
                  </a:srgbClr>
                </a:solidFill>
                <a:latin typeface="Calibri" pitchFamily="34" charset="0"/>
                <a:cs typeface="Calibri" pitchFamily="34" charset="0"/>
              </a:rPr>
              <a:t>eşit parçaya </a:t>
            </a:r>
            <a:r>
              <a:rPr lang="tr-TR" b="1" dirty="0" smtClean="0">
                <a:solidFill>
                  <a:srgbClr val="FFFFFF">
                    <a:lumMod val="65000"/>
                  </a:srgbClr>
                </a:solidFill>
                <a:latin typeface="Calibri" pitchFamily="34" charset="0"/>
                <a:cs typeface="Calibri" pitchFamily="34" charset="0"/>
              </a:rPr>
              <a:t>bölünüz.</a:t>
            </a:r>
            <a:endParaRPr lang="tr-TR" b="1" dirty="0">
              <a:solidFill>
                <a:srgbClr val="FFFFFF">
                  <a:lumMod val="65000"/>
                </a:srgbClr>
              </a:solidFill>
              <a:latin typeface="Calibri" pitchFamily="34" charset="0"/>
              <a:cs typeface="Calibri" pitchFamily="34" charset="0"/>
            </a:endParaRPr>
          </a:p>
        </p:txBody>
      </p:sp>
      <p:sp>
        <p:nvSpPr>
          <p:cNvPr id="16" name="Line 12"/>
          <p:cNvSpPr>
            <a:spLocks noChangeShapeType="1"/>
          </p:cNvSpPr>
          <p:nvPr/>
        </p:nvSpPr>
        <p:spPr bwMode="auto">
          <a:xfrm>
            <a:off x="5401072" y="1058862"/>
            <a:ext cx="0" cy="4936569"/>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7" name="Text Box 19"/>
          <p:cNvSpPr txBox="1">
            <a:spLocks noChangeArrowheads="1"/>
          </p:cNvSpPr>
          <p:nvPr/>
        </p:nvSpPr>
        <p:spPr bwMode="auto">
          <a:xfrm>
            <a:off x="5450884" y="1683265"/>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smtClean="0">
                <a:solidFill>
                  <a:srgbClr val="575F57"/>
                </a:solidFill>
                <a:latin typeface="Calibri" pitchFamily="34" charset="0"/>
                <a:cs typeface="Calibri" pitchFamily="34" charset="0"/>
              </a:rPr>
              <a:t>SORU-2</a:t>
            </a:r>
            <a:endParaRPr lang="tr-TR" b="1" dirty="0">
              <a:solidFill>
                <a:srgbClr val="575F57"/>
              </a:solidFill>
              <a:latin typeface="Calibri" pitchFamily="34" charset="0"/>
              <a:cs typeface="Calibri" pitchFamily="34" charset="0"/>
            </a:endParaRPr>
          </a:p>
        </p:txBody>
      </p:sp>
      <p:sp>
        <p:nvSpPr>
          <p:cNvPr id="18" name="Line 12"/>
          <p:cNvSpPr>
            <a:spLocks noChangeShapeType="1"/>
          </p:cNvSpPr>
          <p:nvPr/>
        </p:nvSpPr>
        <p:spPr bwMode="auto">
          <a:xfrm>
            <a:off x="5527087" y="2087780"/>
            <a:ext cx="3285728" cy="0"/>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9" name="Line 23"/>
          <p:cNvSpPr>
            <a:spLocks noChangeShapeType="1"/>
          </p:cNvSpPr>
          <p:nvPr/>
        </p:nvSpPr>
        <p:spPr bwMode="auto">
          <a:xfrm flipV="1">
            <a:off x="1639888" y="1368425"/>
            <a:ext cx="0" cy="1079500"/>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0" name="Line 24"/>
          <p:cNvSpPr>
            <a:spLocks noChangeShapeType="1"/>
          </p:cNvSpPr>
          <p:nvPr/>
        </p:nvSpPr>
        <p:spPr bwMode="auto">
          <a:xfrm rot="16200000" flipV="1">
            <a:off x="1099863" y="1889400"/>
            <a:ext cx="0" cy="1098000"/>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1" name="Line 20"/>
          <p:cNvSpPr>
            <a:spLocks noChangeShapeType="1"/>
          </p:cNvSpPr>
          <p:nvPr/>
        </p:nvSpPr>
        <p:spPr bwMode="auto">
          <a:xfrm flipV="1">
            <a:off x="3785204" y="1367668"/>
            <a:ext cx="1091596" cy="1097792"/>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2" name="Text Box 19"/>
          <p:cNvSpPr txBox="1">
            <a:spLocks noChangeArrowheads="1"/>
          </p:cNvSpPr>
          <p:nvPr/>
        </p:nvSpPr>
        <p:spPr bwMode="auto">
          <a:xfrm>
            <a:off x="5527082" y="4245827"/>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i="1" dirty="0" smtClean="0">
                <a:solidFill>
                  <a:srgbClr val="6B9B1A"/>
                </a:solidFill>
                <a:latin typeface="Calibri" pitchFamily="34" charset="0"/>
                <a:cs typeface="Calibri" pitchFamily="34" charset="0"/>
              </a:rPr>
              <a:t>İşte Cevap!</a:t>
            </a:r>
            <a:endParaRPr lang="tr-TR" b="1" i="1" dirty="0">
              <a:solidFill>
                <a:srgbClr val="6B9B1A"/>
              </a:solidFill>
              <a:latin typeface="Calibri" pitchFamily="34" charset="0"/>
              <a:cs typeface="Calibri" pitchFamily="34" charset="0"/>
            </a:endParaRPr>
          </a:p>
        </p:txBody>
      </p:sp>
    </p:spTree>
    <p:extLst>
      <p:ext uri="{BB962C8B-B14F-4D97-AF65-F5344CB8AC3E}">
        <p14:creationId xmlns:p14="http://schemas.microsoft.com/office/powerpoint/2010/main" val="10484112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200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par>
                          <p:cTn id="8" fill="hold">
                            <p:stCondLst>
                              <p:cond delay="2500"/>
                            </p:stCondLst>
                            <p:childTnLst>
                              <p:par>
                                <p:cTn id="9" presetID="22" presetClass="entr" presetSubtype="2"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right)">
                                      <p:cBhvr>
                                        <p:cTn id="11" dur="500"/>
                                        <p:tgtEl>
                                          <p:spTgt spid="20"/>
                                        </p:tgtEl>
                                      </p:cBhvr>
                                    </p:animEffect>
                                  </p:childTnLst>
                                </p:cTn>
                              </p:par>
                            </p:childTnLst>
                          </p:cTn>
                        </p:par>
                        <p:par>
                          <p:cTn id="12" fill="hold">
                            <p:stCondLst>
                              <p:cond delay="3000"/>
                            </p:stCondLst>
                            <p:childTnLst>
                              <p:par>
                                <p:cTn id="13" presetID="10" presetClass="entr" presetSubtype="0" fill="hold" grpId="0"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oup 5"/>
          <p:cNvGrpSpPr>
            <a:grpSpLocks/>
          </p:cNvGrpSpPr>
          <p:nvPr/>
        </p:nvGrpSpPr>
        <p:grpSpPr bwMode="auto">
          <a:xfrm>
            <a:off x="558800" y="1365250"/>
            <a:ext cx="4318000" cy="4318000"/>
            <a:chOff x="0" y="0"/>
            <a:chExt cx="2720" cy="2720"/>
          </a:xfrm>
        </p:grpSpPr>
        <p:sp>
          <p:nvSpPr>
            <p:cNvPr id="4" name="Rectangle 6"/>
            <p:cNvSpPr>
              <a:spLocks noChangeArrowheads="1"/>
            </p:cNvSpPr>
            <p:nvPr/>
          </p:nvSpPr>
          <p:spPr bwMode="auto">
            <a:xfrm>
              <a:off x="0" y="0"/>
              <a:ext cx="2720" cy="2720"/>
            </a:xfrm>
            <a:prstGeom prst="rect">
              <a:avLst/>
            </a:prstGeom>
            <a:solidFill>
              <a:srgbClr val="FFFFFF"/>
            </a:solidFill>
            <a:ln w="25400">
              <a:solidFill>
                <a:schemeClr val="tx1">
                  <a:lumMod val="75000"/>
                  <a:lumOff val="2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5" name="Line 7"/>
            <p:cNvSpPr>
              <a:spLocks noChangeShapeType="1"/>
            </p:cNvSpPr>
            <p:nvPr/>
          </p:nvSpPr>
          <p:spPr bwMode="auto">
            <a:xfrm>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6" name="Line 8"/>
            <p:cNvSpPr>
              <a:spLocks noChangeShapeType="1"/>
            </p:cNvSpPr>
            <p:nvPr/>
          </p:nvSpPr>
          <p:spPr bwMode="auto">
            <a:xfrm rot="-5400000">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7" name="Rectangle 9"/>
            <p:cNvSpPr>
              <a:spLocks noChangeArrowheads="1"/>
            </p:cNvSpPr>
            <p:nvPr/>
          </p:nvSpPr>
          <p:spPr bwMode="auto">
            <a:xfrm>
              <a:off x="680" y="680"/>
              <a:ext cx="680" cy="680"/>
            </a:xfrm>
            <a:prstGeom prst="rect">
              <a:avLst/>
            </a:prstGeom>
            <a:solidFill>
              <a:srgbClr val="004986">
                <a:alpha val="50195"/>
              </a:srgbClr>
            </a:solidFill>
            <a:ln w="25400">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tr-TR">
                <a:solidFill>
                  <a:srgbClr val="FEA501"/>
                </a:solidFill>
              </a:endParaRPr>
            </a:p>
          </p:txBody>
        </p:sp>
        <p:sp>
          <p:nvSpPr>
            <p:cNvPr id="8" name="Rectangle 10"/>
            <p:cNvSpPr>
              <a:spLocks noChangeArrowheads="1"/>
            </p:cNvSpPr>
            <p:nvPr/>
          </p:nvSpPr>
          <p:spPr bwMode="auto">
            <a:xfrm>
              <a:off x="1360" y="68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9" name="Rectangle 11"/>
            <p:cNvSpPr>
              <a:spLocks noChangeArrowheads="1"/>
            </p:cNvSpPr>
            <p:nvPr/>
          </p:nvSpPr>
          <p:spPr bwMode="auto">
            <a:xfrm>
              <a:off x="680" y="136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gr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DÖRT KARE PROBLEMİ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Metin kutusu 10"/>
          <p:cNvSpPr txBox="1"/>
          <p:nvPr/>
        </p:nvSpPr>
        <p:spPr>
          <a:xfrm>
            <a:off x="4443413"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A</a:t>
            </a:r>
            <a:endParaRPr lang="tr-TR" b="1" dirty="0">
              <a:solidFill>
                <a:srgbClr val="FF0000"/>
              </a:solidFill>
              <a:latin typeface="Calibri" pitchFamily="34" charset="0"/>
              <a:cs typeface="Calibri" pitchFamily="34" charset="0"/>
            </a:endParaRPr>
          </a:p>
        </p:txBody>
      </p:sp>
      <p:sp>
        <p:nvSpPr>
          <p:cNvPr id="12" name="Metin kutusu 11"/>
          <p:cNvSpPr txBox="1"/>
          <p:nvPr/>
        </p:nvSpPr>
        <p:spPr>
          <a:xfrm>
            <a:off x="558800"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B</a:t>
            </a:r>
            <a:endParaRPr lang="tr-TR" b="1" dirty="0">
              <a:solidFill>
                <a:srgbClr val="FF0000"/>
              </a:solidFill>
              <a:latin typeface="Calibri" pitchFamily="34" charset="0"/>
              <a:cs typeface="Calibri" pitchFamily="34" charset="0"/>
            </a:endParaRPr>
          </a:p>
        </p:txBody>
      </p:sp>
      <p:sp>
        <p:nvSpPr>
          <p:cNvPr id="13" name="Metin kutusu 12"/>
          <p:cNvSpPr txBox="1"/>
          <p:nvPr/>
        </p:nvSpPr>
        <p:spPr>
          <a:xfrm>
            <a:off x="541337"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C</a:t>
            </a:r>
            <a:endParaRPr lang="tr-TR" b="1" dirty="0">
              <a:solidFill>
                <a:srgbClr val="FF0000"/>
              </a:solidFill>
              <a:latin typeface="Calibri" pitchFamily="34" charset="0"/>
              <a:cs typeface="Calibri" pitchFamily="34" charset="0"/>
            </a:endParaRPr>
          </a:p>
        </p:txBody>
      </p:sp>
      <p:sp>
        <p:nvSpPr>
          <p:cNvPr id="14" name="Metin kutusu 13"/>
          <p:cNvSpPr txBox="1"/>
          <p:nvPr/>
        </p:nvSpPr>
        <p:spPr>
          <a:xfrm>
            <a:off x="4456112"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D</a:t>
            </a:r>
            <a:endParaRPr lang="tr-TR" b="1" dirty="0">
              <a:solidFill>
                <a:srgbClr val="FF0000"/>
              </a:solidFill>
              <a:latin typeface="Calibri" pitchFamily="34" charset="0"/>
              <a:cs typeface="Calibri" pitchFamily="34" charset="0"/>
            </a:endParaRPr>
          </a:p>
        </p:txBody>
      </p:sp>
      <p:sp>
        <p:nvSpPr>
          <p:cNvPr id="15" name="Text Box 19"/>
          <p:cNvSpPr txBox="1">
            <a:spLocks noChangeArrowheads="1"/>
          </p:cNvSpPr>
          <p:nvPr/>
        </p:nvSpPr>
        <p:spPr bwMode="auto">
          <a:xfrm>
            <a:off x="5527083" y="2350352"/>
            <a:ext cx="34940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a:solidFill>
                  <a:srgbClr val="000000"/>
                </a:solidFill>
                <a:latin typeface="Calibri" pitchFamily="34" charset="0"/>
                <a:cs typeface="Calibri" pitchFamily="34" charset="0"/>
              </a:rPr>
              <a:t>C</a:t>
            </a:r>
            <a:r>
              <a:rPr lang="tr-TR" b="1" dirty="0" smtClean="0">
                <a:solidFill>
                  <a:srgbClr val="000000"/>
                </a:solidFill>
                <a:latin typeface="Calibri" pitchFamily="34" charset="0"/>
                <a:cs typeface="Calibri" pitchFamily="34" charset="0"/>
              </a:rPr>
              <a:t> </a:t>
            </a:r>
            <a:r>
              <a:rPr lang="tr-TR" b="1" dirty="0">
                <a:solidFill>
                  <a:srgbClr val="000000"/>
                </a:solidFill>
                <a:latin typeface="Calibri" pitchFamily="34" charset="0"/>
                <a:cs typeface="Calibri" pitchFamily="34" charset="0"/>
              </a:rPr>
              <a:t>bölgesinde taralı alan dışında kalan </a:t>
            </a:r>
            <a:r>
              <a:rPr lang="tr-TR" b="1" dirty="0" smtClean="0">
                <a:solidFill>
                  <a:srgbClr val="000000"/>
                </a:solidFill>
                <a:latin typeface="Calibri" pitchFamily="34" charset="0"/>
                <a:cs typeface="Calibri" pitchFamily="34" charset="0"/>
              </a:rPr>
              <a:t>boş alanı 4 </a:t>
            </a:r>
            <a:r>
              <a:rPr lang="tr-TR" b="1" dirty="0">
                <a:solidFill>
                  <a:srgbClr val="000000"/>
                </a:solidFill>
                <a:latin typeface="Calibri" pitchFamily="34" charset="0"/>
                <a:cs typeface="Calibri" pitchFamily="34" charset="0"/>
              </a:rPr>
              <a:t>eşit parçaya </a:t>
            </a:r>
            <a:r>
              <a:rPr lang="tr-TR" b="1" dirty="0" smtClean="0">
                <a:solidFill>
                  <a:srgbClr val="000000"/>
                </a:solidFill>
                <a:latin typeface="Calibri" pitchFamily="34" charset="0"/>
                <a:cs typeface="Calibri" pitchFamily="34" charset="0"/>
              </a:rPr>
              <a:t>bölünüz.</a:t>
            </a:r>
            <a:endParaRPr lang="tr-TR" b="1" dirty="0">
              <a:solidFill>
                <a:srgbClr val="000000"/>
              </a:solidFill>
              <a:latin typeface="Calibri" pitchFamily="34" charset="0"/>
              <a:cs typeface="Calibri" pitchFamily="34" charset="0"/>
            </a:endParaRPr>
          </a:p>
        </p:txBody>
      </p:sp>
      <p:sp>
        <p:nvSpPr>
          <p:cNvPr id="16" name="Line 12"/>
          <p:cNvSpPr>
            <a:spLocks noChangeShapeType="1"/>
          </p:cNvSpPr>
          <p:nvPr/>
        </p:nvSpPr>
        <p:spPr bwMode="auto">
          <a:xfrm>
            <a:off x="5401072" y="1058862"/>
            <a:ext cx="0" cy="4936569"/>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7" name="Text Box 19"/>
          <p:cNvSpPr txBox="1">
            <a:spLocks noChangeArrowheads="1"/>
          </p:cNvSpPr>
          <p:nvPr/>
        </p:nvSpPr>
        <p:spPr bwMode="auto">
          <a:xfrm>
            <a:off x="5450884" y="1683265"/>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smtClean="0">
                <a:solidFill>
                  <a:srgbClr val="575F57"/>
                </a:solidFill>
                <a:latin typeface="Calibri" pitchFamily="34" charset="0"/>
                <a:cs typeface="Calibri" pitchFamily="34" charset="0"/>
              </a:rPr>
              <a:t>SORU-3</a:t>
            </a:r>
            <a:endParaRPr lang="tr-TR" b="1" dirty="0">
              <a:solidFill>
                <a:srgbClr val="575F57"/>
              </a:solidFill>
              <a:latin typeface="Calibri" pitchFamily="34" charset="0"/>
              <a:cs typeface="Calibri" pitchFamily="34" charset="0"/>
            </a:endParaRPr>
          </a:p>
        </p:txBody>
      </p:sp>
      <p:sp>
        <p:nvSpPr>
          <p:cNvPr id="18" name="Line 12"/>
          <p:cNvSpPr>
            <a:spLocks noChangeShapeType="1"/>
          </p:cNvSpPr>
          <p:nvPr/>
        </p:nvSpPr>
        <p:spPr bwMode="auto">
          <a:xfrm>
            <a:off x="5527087" y="2087780"/>
            <a:ext cx="3285728" cy="0"/>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9" name="Line 20"/>
          <p:cNvSpPr>
            <a:spLocks noChangeShapeType="1"/>
          </p:cNvSpPr>
          <p:nvPr/>
        </p:nvSpPr>
        <p:spPr bwMode="auto">
          <a:xfrm flipV="1">
            <a:off x="3785204" y="1367668"/>
            <a:ext cx="1091596" cy="1097792"/>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0" name="Line 23"/>
          <p:cNvSpPr>
            <a:spLocks noChangeShapeType="1"/>
          </p:cNvSpPr>
          <p:nvPr/>
        </p:nvSpPr>
        <p:spPr bwMode="auto">
          <a:xfrm flipV="1">
            <a:off x="1639888" y="1368425"/>
            <a:ext cx="0" cy="1079500"/>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1" name="Line 24"/>
          <p:cNvSpPr>
            <a:spLocks noChangeShapeType="1"/>
          </p:cNvSpPr>
          <p:nvPr/>
        </p:nvSpPr>
        <p:spPr bwMode="auto">
          <a:xfrm rot="16200000" flipV="1">
            <a:off x="1099863" y="1889400"/>
            <a:ext cx="0" cy="1098000"/>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Tree>
    <p:extLst>
      <p:ext uri="{BB962C8B-B14F-4D97-AF65-F5344CB8AC3E}">
        <p14:creationId xmlns:p14="http://schemas.microsoft.com/office/powerpoint/2010/main" val="4122347349"/>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oup 5"/>
          <p:cNvGrpSpPr>
            <a:grpSpLocks/>
          </p:cNvGrpSpPr>
          <p:nvPr/>
        </p:nvGrpSpPr>
        <p:grpSpPr bwMode="auto">
          <a:xfrm>
            <a:off x="558800" y="1365250"/>
            <a:ext cx="4318000" cy="4318000"/>
            <a:chOff x="0" y="0"/>
            <a:chExt cx="2720" cy="2720"/>
          </a:xfrm>
        </p:grpSpPr>
        <p:sp>
          <p:nvSpPr>
            <p:cNvPr id="4" name="Rectangle 6"/>
            <p:cNvSpPr>
              <a:spLocks noChangeArrowheads="1"/>
            </p:cNvSpPr>
            <p:nvPr/>
          </p:nvSpPr>
          <p:spPr bwMode="auto">
            <a:xfrm>
              <a:off x="0" y="0"/>
              <a:ext cx="2720" cy="2720"/>
            </a:xfrm>
            <a:prstGeom prst="rect">
              <a:avLst/>
            </a:prstGeom>
            <a:solidFill>
              <a:srgbClr val="FFFFFF"/>
            </a:solidFill>
            <a:ln w="25400">
              <a:solidFill>
                <a:schemeClr val="tx1">
                  <a:lumMod val="75000"/>
                  <a:lumOff val="2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5" name="Line 7"/>
            <p:cNvSpPr>
              <a:spLocks noChangeShapeType="1"/>
            </p:cNvSpPr>
            <p:nvPr/>
          </p:nvSpPr>
          <p:spPr bwMode="auto">
            <a:xfrm>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6" name="Line 8"/>
            <p:cNvSpPr>
              <a:spLocks noChangeShapeType="1"/>
            </p:cNvSpPr>
            <p:nvPr/>
          </p:nvSpPr>
          <p:spPr bwMode="auto">
            <a:xfrm rot="-5400000">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7" name="Rectangle 9"/>
            <p:cNvSpPr>
              <a:spLocks noChangeArrowheads="1"/>
            </p:cNvSpPr>
            <p:nvPr/>
          </p:nvSpPr>
          <p:spPr bwMode="auto">
            <a:xfrm>
              <a:off x="680" y="680"/>
              <a:ext cx="680" cy="680"/>
            </a:xfrm>
            <a:prstGeom prst="rect">
              <a:avLst/>
            </a:prstGeom>
            <a:solidFill>
              <a:srgbClr val="004986">
                <a:alpha val="50195"/>
              </a:srgbClr>
            </a:solidFill>
            <a:ln w="25400">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tr-TR">
                <a:solidFill>
                  <a:srgbClr val="FEA501"/>
                </a:solidFill>
              </a:endParaRPr>
            </a:p>
          </p:txBody>
        </p:sp>
        <p:sp>
          <p:nvSpPr>
            <p:cNvPr id="8" name="Rectangle 10"/>
            <p:cNvSpPr>
              <a:spLocks noChangeArrowheads="1"/>
            </p:cNvSpPr>
            <p:nvPr/>
          </p:nvSpPr>
          <p:spPr bwMode="auto">
            <a:xfrm>
              <a:off x="1360" y="68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9" name="Rectangle 11"/>
            <p:cNvSpPr>
              <a:spLocks noChangeArrowheads="1"/>
            </p:cNvSpPr>
            <p:nvPr/>
          </p:nvSpPr>
          <p:spPr bwMode="auto">
            <a:xfrm>
              <a:off x="680" y="136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gr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DÖRT KARE PROBLEMİ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Metin kutusu 10"/>
          <p:cNvSpPr txBox="1"/>
          <p:nvPr/>
        </p:nvSpPr>
        <p:spPr>
          <a:xfrm>
            <a:off x="4443413"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A</a:t>
            </a:r>
            <a:endParaRPr lang="tr-TR" b="1" dirty="0">
              <a:solidFill>
                <a:srgbClr val="FF0000"/>
              </a:solidFill>
              <a:latin typeface="Calibri" pitchFamily="34" charset="0"/>
              <a:cs typeface="Calibri" pitchFamily="34" charset="0"/>
            </a:endParaRPr>
          </a:p>
        </p:txBody>
      </p:sp>
      <p:sp>
        <p:nvSpPr>
          <p:cNvPr id="12" name="Metin kutusu 11"/>
          <p:cNvSpPr txBox="1"/>
          <p:nvPr/>
        </p:nvSpPr>
        <p:spPr>
          <a:xfrm>
            <a:off x="558800"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B</a:t>
            </a:r>
            <a:endParaRPr lang="tr-TR" b="1" dirty="0">
              <a:solidFill>
                <a:srgbClr val="FF0000"/>
              </a:solidFill>
              <a:latin typeface="Calibri" pitchFamily="34" charset="0"/>
              <a:cs typeface="Calibri" pitchFamily="34" charset="0"/>
            </a:endParaRPr>
          </a:p>
        </p:txBody>
      </p:sp>
      <p:sp>
        <p:nvSpPr>
          <p:cNvPr id="13" name="Metin kutusu 12"/>
          <p:cNvSpPr txBox="1"/>
          <p:nvPr/>
        </p:nvSpPr>
        <p:spPr>
          <a:xfrm>
            <a:off x="541337"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C</a:t>
            </a:r>
            <a:endParaRPr lang="tr-TR" b="1" dirty="0">
              <a:solidFill>
                <a:srgbClr val="FF0000"/>
              </a:solidFill>
              <a:latin typeface="Calibri" pitchFamily="34" charset="0"/>
              <a:cs typeface="Calibri" pitchFamily="34" charset="0"/>
            </a:endParaRPr>
          </a:p>
        </p:txBody>
      </p:sp>
      <p:sp>
        <p:nvSpPr>
          <p:cNvPr id="14" name="Metin kutusu 13"/>
          <p:cNvSpPr txBox="1"/>
          <p:nvPr/>
        </p:nvSpPr>
        <p:spPr>
          <a:xfrm>
            <a:off x="4456112"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D</a:t>
            </a:r>
            <a:endParaRPr lang="tr-TR" b="1" dirty="0">
              <a:solidFill>
                <a:srgbClr val="FF0000"/>
              </a:solidFill>
              <a:latin typeface="Calibri" pitchFamily="34" charset="0"/>
              <a:cs typeface="Calibri" pitchFamily="34" charset="0"/>
            </a:endParaRPr>
          </a:p>
        </p:txBody>
      </p:sp>
      <p:sp>
        <p:nvSpPr>
          <p:cNvPr id="15" name="Text Box 19"/>
          <p:cNvSpPr txBox="1">
            <a:spLocks noChangeArrowheads="1"/>
          </p:cNvSpPr>
          <p:nvPr/>
        </p:nvSpPr>
        <p:spPr bwMode="auto">
          <a:xfrm>
            <a:off x="5527083" y="2350352"/>
            <a:ext cx="34940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a:solidFill>
                  <a:srgbClr val="FFFFFF">
                    <a:lumMod val="65000"/>
                  </a:srgbClr>
                </a:solidFill>
                <a:latin typeface="Calibri" pitchFamily="34" charset="0"/>
                <a:cs typeface="Calibri" pitchFamily="34" charset="0"/>
              </a:rPr>
              <a:t>C</a:t>
            </a:r>
            <a:r>
              <a:rPr lang="tr-TR" b="1" dirty="0" smtClean="0">
                <a:solidFill>
                  <a:srgbClr val="FFFFFF">
                    <a:lumMod val="65000"/>
                  </a:srgbClr>
                </a:solidFill>
                <a:latin typeface="Calibri" pitchFamily="34" charset="0"/>
                <a:cs typeface="Calibri" pitchFamily="34" charset="0"/>
              </a:rPr>
              <a:t> </a:t>
            </a:r>
            <a:r>
              <a:rPr lang="tr-TR" b="1" dirty="0">
                <a:solidFill>
                  <a:srgbClr val="FFFFFF">
                    <a:lumMod val="65000"/>
                  </a:srgbClr>
                </a:solidFill>
                <a:latin typeface="Calibri" pitchFamily="34" charset="0"/>
                <a:cs typeface="Calibri" pitchFamily="34" charset="0"/>
              </a:rPr>
              <a:t>bölgesinde taralı alan dışında kalan </a:t>
            </a:r>
            <a:r>
              <a:rPr lang="tr-TR" b="1" dirty="0" smtClean="0">
                <a:solidFill>
                  <a:srgbClr val="FFFFFF">
                    <a:lumMod val="65000"/>
                  </a:srgbClr>
                </a:solidFill>
                <a:latin typeface="Calibri" pitchFamily="34" charset="0"/>
                <a:cs typeface="Calibri" pitchFamily="34" charset="0"/>
              </a:rPr>
              <a:t>boş alanı 4 </a:t>
            </a:r>
            <a:r>
              <a:rPr lang="tr-TR" b="1" dirty="0">
                <a:solidFill>
                  <a:srgbClr val="FFFFFF">
                    <a:lumMod val="65000"/>
                  </a:srgbClr>
                </a:solidFill>
                <a:latin typeface="Calibri" pitchFamily="34" charset="0"/>
                <a:cs typeface="Calibri" pitchFamily="34" charset="0"/>
              </a:rPr>
              <a:t>eşit parçaya </a:t>
            </a:r>
            <a:r>
              <a:rPr lang="tr-TR" b="1" dirty="0" smtClean="0">
                <a:solidFill>
                  <a:srgbClr val="FFFFFF">
                    <a:lumMod val="65000"/>
                  </a:srgbClr>
                </a:solidFill>
                <a:latin typeface="Calibri" pitchFamily="34" charset="0"/>
                <a:cs typeface="Calibri" pitchFamily="34" charset="0"/>
              </a:rPr>
              <a:t>bölünüz.</a:t>
            </a:r>
            <a:endParaRPr lang="tr-TR" b="1" dirty="0">
              <a:solidFill>
                <a:srgbClr val="FFFFFF">
                  <a:lumMod val="65000"/>
                </a:srgbClr>
              </a:solidFill>
              <a:latin typeface="Calibri" pitchFamily="34" charset="0"/>
              <a:cs typeface="Calibri" pitchFamily="34" charset="0"/>
            </a:endParaRPr>
          </a:p>
        </p:txBody>
      </p:sp>
      <p:sp>
        <p:nvSpPr>
          <p:cNvPr id="16" name="Line 12"/>
          <p:cNvSpPr>
            <a:spLocks noChangeShapeType="1"/>
          </p:cNvSpPr>
          <p:nvPr/>
        </p:nvSpPr>
        <p:spPr bwMode="auto">
          <a:xfrm>
            <a:off x="5401072" y="1058862"/>
            <a:ext cx="0" cy="4936569"/>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7" name="Text Box 19"/>
          <p:cNvSpPr txBox="1">
            <a:spLocks noChangeArrowheads="1"/>
          </p:cNvSpPr>
          <p:nvPr/>
        </p:nvSpPr>
        <p:spPr bwMode="auto">
          <a:xfrm>
            <a:off x="5450884" y="1683265"/>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smtClean="0">
                <a:solidFill>
                  <a:srgbClr val="575F57"/>
                </a:solidFill>
                <a:latin typeface="Calibri" pitchFamily="34" charset="0"/>
                <a:cs typeface="Calibri" pitchFamily="34" charset="0"/>
              </a:rPr>
              <a:t>SORU-3</a:t>
            </a:r>
            <a:endParaRPr lang="tr-TR" b="1" dirty="0">
              <a:solidFill>
                <a:srgbClr val="575F57"/>
              </a:solidFill>
              <a:latin typeface="Calibri" pitchFamily="34" charset="0"/>
              <a:cs typeface="Calibri" pitchFamily="34" charset="0"/>
            </a:endParaRPr>
          </a:p>
        </p:txBody>
      </p:sp>
      <p:sp>
        <p:nvSpPr>
          <p:cNvPr id="18" name="Line 12"/>
          <p:cNvSpPr>
            <a:spLocks noChangeShapeType="1"/>
          </p:cNvSpPr>
          <p:nvPr/>
        </p:nvSpPr>
        <p:spPr bwMode="auto">
          <a:xfrm>
            <a:off x="5527087" y="2087780"/>
            <a:ext cx="3285728" cy="0"/>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9" name="Line 20"/>
          <p:cNvSpPr>
            <a:spLocks noChangeShapeType="1"/>
          </p:cNvSpPr>
          <p:nvPr/>
        </p:nvSpPr>
        <p:spPr bwMode="auto">
          <a:xfrm flipV="1">
            <a:off x="3785204" y="1367668"/>
            <a:ext cx="1091596" cy="1097792"/>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0" name="Line 23"/>
          <p:cNvSpPr>
            <a:spLocks noChangeShapeType="1"/>
          </p:cNvSpPr>
          <p:nvPr/>
        </p:nvSpPr>
        <p:spPr bwMode="auto">
          <a:xfrm flipV="1">
            <a:off x="1639888" y="1368425"/>
            <a:ext cx="0" cy="1079500"/>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1" name="Line 24"/>
          <p:cNvSpPr>
            <a:spLocks noChangeShapeType="1"/>
          </p:cNvSpPr>
          <p:nvPr/>
        </p:nvSpPr>
        <p:spPr bwMode="auto">
          <a:xfrm rot="16200000" flipV="1">
            <a:off x="1099863" y="1889400"/>
            <a:ext cx="0" cy="1098000"/>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2" name="Line 26"/>
          <p:cNvSpPr>
            <a:spLocks noChangeShapeType="1"/>
          </p:cNvSpPr>
          <p:nvPr/>
        </p:nvSpPr>
        <p:spPr bwMode="auto">
          <a:xfrm flipH="1">
            <a:off x="1096963" y="4062674"/>
            <a:ext cx="55440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3" name="Line 27"/>
          <p:cNvSpPr>
            <a:spLocks noChangeShapeType="1"/>
          </p:cNvSpPr>
          <p:nvPr/>
        </p:nvSpPr>
        <p:spPr bwMode="auto">
          <a:xfrm>
            <a:off x="1106488" y="4057650"/>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4" name="Line 28"/>
          <p:cNvSpPr>
            <a:spLocks noChangeShapeType="1"/>
          </p:cNvSpPr>
          <p:nvPr/>
        </p:nvSpPr>
        <p:spPr bwMode="auto">
          <a:xfrm rot="16200000">
            <a:off x="1366838" y="4851662"/>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6" name="Line 29"/>
          <p:cNvSpPr>
            <a:spLocks noChangeShapeType="1"/>
          </p:cNvSpPr>
          <p:nvPr/>
        </p:nvSpPr>
        <p:spPr bwMode="auto">
          <a:xfrm>
            <a:off x="2168525" y="4603750"/>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7" name="Line 30"/>
          <p:cNvSpPr>
            <a:spLocks noChangeShapeType="1"/>
          </p:cNvSpPr>
          <p:nvPr/>
        </p:nvSpPr>
        <p:spPr bwMode="auto">
          <a:xfrm flipH="1">
            <a:off x="560126" y="4579938"/>
            <a:ext cx="53975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8" name="Line 31"/>
          <p:cNvSpPr>
            <a:spLocks noChangeShapeType="1"/>
          </p:cNvSpPr>
          <p:nvPr/>
        </p:nvSpPr>
        <p:spPr bwMode="auto">
          <a:xfrm>
            <a:off x="1103051" y="4587875"/>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9" name="Line 32"/>
          <p:cNvSpPr>
            <a:spLocks noChangeShapeType="1"/>
          </p:cNvSpPr>
          <p:nvPr/>
        </p:nvSpPr>
        <p:spPr bwMode="auto">
          <a:xfrm>
            <a:off x="1636713" y="5121537"/>
            <a:ext cx="0" cy="576262"/>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0" name="Line 33"/>
          <p:cNvSpPr>
            <a:spLocks noChangeShapeType="1"/>
          </p:cNvSpPr>
          <p:nvPr/>
        </p:nvSpPr>
        <p:spPr bwMode="auto">
          <a:xfrm rot="16200000">
            <a:off x="1906588" y="4857750"/>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1" name="Text Box 19"/>
          <p:cNvSpPr txBox="1">
            <a:spLocks noChangeArrowheads="1"/>
          </p:cNvSpPr>
          <p:nvPr/>
        </p:nvSpPr>
        <p:spPr bwMode="auto">
          <a:xfrm>
            <a:off x="5527082" y="4245827"/>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i="1" dirty="0" smtClean="0">
                <a:solidFill>
                  <a:srgbClr val="6B9B1A"/>
                </a:solidFill>
                <a:latin typeface="Calibri" pitchFamily="34" charset="0"/>
                <a:cs typeface="Calibri" pitchFamily="34" charset="0"/>
              </a:rPr>
              <a:t>İşte Cevap!</a:t>
            </a:r>
            <a:endParaRPr lang="tr-TR" b="1" i="1" dirty="0">
              <a:solidFill>
                <a:srgbClr val="6B9B1A"/>
              </a:solidFill>
              <a:latin typeface="Calibri" pitchFamily="34" charset="0"/>
              <a:cs typeface="Calibri" pitchFamily="34" charset="0"/>
            </a:endParaRPr>
          </a:p>
        </p:txBody>
      </p:sp>
    </p:spTree>
    <p:extLst>
      <p:ext uri="{BB962C8B-B14F-4D97-AF65-F5344CB8AC3E}">
        <p14:creationId xmlns:p14="http://schemas.microsoft.com/office/powerpoint/2010/main" val="10484112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1000"/>
                                  </p:stCondLst>
                                  <p:childTnLst>
                                    <p:set>
                                      <p:cBhvr>
                                        <p:cTn id="6" dur="1" fill="hold">
                                          <p:stCondLst>
                                            <p:cond delay="0"/>
                                          </p:stCondLst>
                                        </p:cTn>
                                        <p:tgtEl>
                                          <p:spTgt spid="22"/>
                                        </p:tgtEl>
                                        <p:attrNameLst>
                                          <p:attrName>style.visibility</p:attrName>
                                        </p:attrNameLst>
                                      </p:cBhvr>
                                      <p:to>
                                        <p:strVal val="visible"/>
                                      </p:to>
                                    </p:set>
                                    <p:animEffect transition="in" filter="wipe(right)">
                                      <p:cBhvr>
                                        <p:cTn id="7" dur="500"/>
                                        <p:tgtEl>
                                          <p:spTgt spid="22"/>
                                        </p:tgtEl>
                                      </p:cBhvr>
                                    </p:animEffect>
                                  </p:childTnLst>
                                </p:cTn>
                              </p:par>
                            </p:childTnLst>
                          </p:cTn>
                        </p:par>
                        <p:par>
                          <p:cTn id="8" fill="hold">
                            <p:stCondLst>
                              <p:cond delay="1500"/>
                            </p:stCondLst>
                            <p:childTnLst>
                              <p:par>
                                <p:cTn id="9" presetID="22" presetClass="entr" presetSubtype="1"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up)">
                                      <p:cBhvr>
                                        <p:cTn id="11" dur="500"/>
                                        <p:tgtEl>
                                          <p:spTgt spid="23"/>
                                        </p:tgtEl>
                                      </p:cBhvr>
                                    </p:animEffect>
                                  </p:childTnLst>
                                </p:cTn>
                              </p:par>
                            </p:childTnLst>
                          </p:cTn>
                        </p:par>
                        <p:par>
                          <p:cTn id="12" fill="hold">
                            <p:stCondLst>
                              <p:cond delay="2000"/>
                            </p:stCondLst>
                            <p:childTnLst>
                              <p:par>
                                <p:cTn id="13" presetID="22" presetClass="entr" presetSubtype="2"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right)">
                                      <p:cBhvr>
                                        <p:cTn id="15" dur="500"/>
                                        <p:tgtEl>
                                          <p:spTgt spid="27"/>
                                        </p:tgtEl>
                                      </p:cBhvr>
                                    </p:animEffect>
                                  </p:childTnLst>
                                </p:cTn>
                              </p:par>
                            </p:childTnLst>
                          </p:cTn>
                        </p:par>
                        <p:par>
                          <p:cTn id="16" fill="hold">
                            <p:stCondLst>
                              <p:cond delay="2500"/>
                            </p:stCondLst>
                            <p:childTnLst>
                              <p:par>
                                <p:cTn id="17" presetID="22" presetClass="entr" presetSubtype="1"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up)">
                                      <p:cBhvr>
                                        <p:cTn id="19" dur="500"/>
                                        <p:tgtEl>
                                          <p:spTgt spid="28"/>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3500"/>
                            </p:stCondLst>
                            <p:childTnLst>
                              <p:par>
                                <p:cTn id="25" presetID="22" presetClass="entr" presetSubtype="1"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up)">
                                      <p:cBhvr>
                                        <p:cTn id="27" dur="500"/>
                                        <p:tgtEl>
                                          <p:spTgt spid="29"/>
                                        </p:tgtEl>
                                      </p:cBhvr>
                                    </p:animEffect>
                                  </p:child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down)">
                                      <p:cBhvr>
                                        <p:cTn id="31" dur="500"/>
                                        <p:tgtEl>
                                          <p:spTgt spid="26"/>
                                        </p:tgtEl>
                                      </p:cBhvr>
                                    </p:animEffect>
                                  </p:childTnLst>
                                </p:cTn>
                              </p:par>
                            </p:childTnLst>
                          </p:cTn>
                        </p:par>
                        <p:par>
                          <p:cTn id="32" fill="hold">
                            <p:stCondLst>
                              <p:cond delay="4500"/>
                            </p:stCondLst>
                            <p:childTnLst>
                              <p:par>
                                <p:cTn id="33" presetID="22" presetClass="entr" presetSubtype="8" fill="hold" grpId="0"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wipe(left)">
                                      <p:cBhvr>
                                        <p:cTn id="35" dur="500"/>
                                        <p:tgtEl>
                                          <p:spTgt spid="30"/>
                                        </p:tgtEl>
                                      </p:cBhvr>
                                    </p:animEffect>
                                  </p:childTnLst>
                                </p:cTn>
                              </p:par>
                            </p:childTnLst>
                          </p:cTn>
                        </p:par>
                        <p:par>
                          <p:cTn id="36" fill="hold">
                            <p:stCondLst>
                              <p:cond delay="5000"/>
                            </p:stCondLst>
                            <p:childTnLst>
                              <p:par>
                                <p:cTn id="37" presetID="10" presetClass="entr" presetSubtype="0"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6" grpId="0" animBg="1"/>
      <p:bldP spid="27" grpId="0" animBg="1"/>
      <p:bldP spid="28" grpId="0" animBg="1"/>
      <p:bldP spid="29" grpId="0" animBg="1"/>
      <p:bldP spid="30" grpId="0" animBg="1"/>
      <p:bldP spid="3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oup 5"/>
          <p:cNvGrpSpPr>
            <a:grpSpLocks/>
          </p:cNvGrpSpPr>
          <p:nvPr/>
        </p:nvGrpSpPr>
        <p:grpSpPr bwMode="auto">
          <a:xfrm>
            <a:off x="558800" y="1365250"/>
            <a:ext cx="4318000" cy="4318000"/>
            <a:chOff x="0" y="0"/>
            <a:chExt cx="2720" cy="2720"/>
          </a:xfrm>
        </p:grpSpPr>
        <p:sp>
          <p:nvSpPr>
            <p:cNvPr id="4" name="Rectangle 6"/>
            <p:cNvSpPr>
              <a:spLocks noChangeArrowheads="1"/>
            </p:cNvSpPr>
            <p:nvPr/>
          </p:nvSpPr>
          <p:spPr bwMode="auto">
            <a:xfrm>
              <a:off x="0" y="0"/>
              <a:ext cx="2720" cy="2720"/>
            </a:xfrm>
            <a:prstGeom prst="rect">
              <a:avLst/>
            </a:prstGeom>
            <a:solidFill>
              <a:srgbClr val="FFFFFF"/>
            </a:solidFill>
            <a:ln w="25400">
              <a:solidFill>
                <a:schemeClr val="tx1">
                  <a:lumMod val="75000"/>
                  <a:lumOff val="2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5" name="Line 7"/>
            <p:cNvSpPr>
              <a:spLocks noChangeShapeType="1"/>
            </p:cNvSpPr>
            <p:nvPr/>
          </p:nvSpPr>
          <p:spPr bwMode="auto">
            <a:xfrm>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6" name="Line 8"/>
            <p:cNvSpPr>
              <a:spLocks noChangeShapeType="1"/>
            </p:cNvSpPr>
            <p:nvPr/>
          </p:nvSpPr>
          <p:spPr bwMode="auto">
            <a:xfrm rot="-5400000">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7" name="Rectangle 9"/>
            <p:cNvSpPr>
              <a:spLocks noChangeArrowheads="1"/>
            </p:cNvSpPr>
            <p:nvPr/>
          </p:nvSpPr>
          <p:spPr bwMode="auto">
            <a:xfrm>
              <a:off x="680" y="680"/>
              <a:ext cx="680" cy="680"/>
            </a:xfrm>
            <a:prstGeom prst="rect">
              <a:avLst/>
            </a:prstGeom>
            <a:solidFill>
              <a:srgbClr val="004986">
                <a:alpha val="50195"/>
              </a:srgbClr>
            </a:solidFill>
            <a:ln w="25400">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tr-TR">
                <a:solidFill>
                  <a:srgbClr val="FEA501"/>
                </a:solidFill>
              </a:endParaRPr>
            </a:p>
          </p:txBody>
        </p:sp>
        <p:sp>
          <p:nvSpPr>
            <p:cNvPr id="8" name="Rectangle 10"/>
            <p:cNvSpPr>
              <a:spLocks noChangeArrowheads="1"/>
            </p:cNvSpPr>
            <p:nvPr/>
          </p:nvSpPr>
          <p:spPr bwMode="auto">
            <a:xfrm>
              <a:off x="1360" y="68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9" name="Rectangle 11"/>
            <p:cNvSpPr>
              <a:spLocks noChangeArrowheads="1"/>
            </p:cNvSpPr>
            <p:nvPr/>
          </p:nvSpPr>
          <p:spPr bwMode="auto">
            <a:xfrm>
              <a:off x="680" y="136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gr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DÖRT KARE PROBLEMİ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Metin kutusu 10"/>
          <p:cNvSpPr txBox="1"/>
          <p:nvPr/>
        </p:nvSpPr>
        <p:spPr>
          <a:xfrm>
            <a:off x="4443413"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A</a:t>
            </a:r>
            <a:endParaRPr lang="tr-TR" b="1" dirty="0">
              <a:solidFill>
                <a:srgbClr val="FF0000"/>
              </a:solidFill>
              <a:latin typeface="Calibri" pitchFamily="34" charset="0"/>
              <a:cs typeface="Calibri" pitchFamily="34" charset="0"/>
            </a:endParaRPr>
          </a:p>
        </p:txBody>
      </p:sp>
      <p:sp>
        <p:nvSpPr>
          <p:cNvPr id="12" name="Metin kutusu 11"/>
          <p:cNvSpPr txBox="1"/>
          <p:nvPr/>
        </p:nvSpPr>
        <p:spPr>
          <a:xfrm>
            <a:off x="558800"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B</a:t>
            </a:r>
            <a:endParaRPr lang="tr-TR" b="1" dirty="0">
              <a:solidFill>
                <a:srgbClr val="FF0000"/>
              </a:solidFill>
              <a:latin typeface="Calibri" pitchFamily="34" charset="0"/>
              <a:cs typeface="Calibri" pitchFamily="34" charset="0"/>
            </a:endParaRPr>
          </a:p>
        </p:txBody>
      </p:sp>
      <p:sp>
        <p:nvSpPr>
          <p:cNvPr id="13" name="Metin kutusu 12"/>
          <p:cNvSpPr txBox="1"/>
          <p:nvPr/>
        </p:nvSpPr>
        <p:spPr>
          <a:xfrm>
            <a:off x="541337"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C</a:t>
            </a:r>
            <a:endParaRPr lang="tr-TR" b="1" dirty="0">
              <a:solidFill>
                <a:srgbClr val="FF0000"/>
              </a:solidFill>
              <a:latin typeface="Calibri" pitchFamily="34" charset="0"/>
              <a:cs typeface="Calibri" pitchFamily="34" charset="0"/>
            </a:endParaRPr>
          </a:p>
        </p:txBody>
      </p:sp>
      <p:sp>
        <p:nvSpPr>
          <p:cNvPr id="14" name="Metin kutusu 13"/>
          <p:cNvSpPr txBox="1"/>
          <p:nvPr/>
        </p:nvSpPr>
        <p:spPr>
          <a:xfrm>
            <a:off x="4456112"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D</a:t>
            </a:r>
            <a:endParaRPr lang="tr-TR" b="1" dirty="0">
              <a:solidFill>
                <a:srgbClr val="FF0000"/>
              </a:solidFill>
              <a:latin typeface="Calibri" pitchFamily="34" charset="0"/>
              <a:cs typeface="Calibri" pitchFamily="34" charset="0"/>
            </a:endParaRPr>
          </a:p>
        </p:txBody>
      </p:sp>
      <p:sp>
        <p:nvSpPr>
          <p:cNvPr id="15" name="Text Box 19"/>
          <p:cNvSpPr txBox="1">
            <a:spLocks noChangeArrowheads="1"/>
          </p:cNvSpPr>
          <p:nvPr/>
        </p:nvSpPr>
        <p:spPr bwMode="auto">
          <a:xfrm>
            <a:off x="5527083" y="2350352"/>
            <a:ext cx="349408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a:solidFill>
                  <a:srgbClr val="000000"/>
                </a:solidFill>
                <a:latin typeface="Calibri" pitchFamily="34" charset="0"/>
                <a:cs typeface="Calibri" pitchFamily="34" charset="0"/>
              </a:rPr>
              <a:t>D</a:t>
            </a:r>
            <a:r>
              <a:rPr lang="tr-TR" b="1" dirty="0" smtClean="0">
                <a:solidFill>
                  <a:srgbClr val="000000"/>
                </a:solidFill>
                <a:latin typeface="Calibri" pitchFamily="34" charset="0"/>
                <a:cs typeface="Calibri" pitchFamily="34" charset="0"/>
              </a:rPr>
              <a:t> bölgesini 7 </a:t>
            </a:r>
            <a:r>
              <a:rPr lang="tr-TR" b="1" dirty="0">
                <a:solidFill>
                  <a:srgbClr val="000000"/>
                </a:solidFill>
                <a:latin typeface="Calibri" pitchFamily="34" charset="0"/>
                <a:cs typeface="Calibri" pitchFamily="34" charset="0"/>
              </a:rPr>
              <a:t>eşit parçaya </a:t>
            </a:r>
            <a:r>
              <a:rPr lang="tr-TR" b="1" dirty="0" smtClean="0">
                <a:solidFill>
                  <a:srgbClr val="000000"/>
                </a:solidFill>
                <a:latin typeface="Calibri" pitchFamily="34" charset="0"/>
                <a:cs typeface="Calibri" pitchFamily="34" charset="0"/>
              </a:rPr>
              <a:t>bölünüz.</a:t>
            </a:r>
            <a:endParaRPr lang="tr-TR" b="1" dirty="0">
              <a:solidFill>
                <a:srgbClr val="000000"/>
              </a:solidFill>
              <a:latin typeface="Calibri" pitchFamily="34" charset="0"/>
              <a:cs typeface="Calibri" pitchFamily="34" charset="0"/>
            </a:endParaRPr>
          </a:p>
        </p:txBody>
      </p:sp>
      <p:sp>
        <p:nvSpPr>
          <p:cNvPr id="16" name="Line 12"/>
          <p:cNvSpPr>
            <a:spLocks noChangeShapeType="1"/>
          </p:cNvSpPr>
          <p:nvPr/>
        </p:nvSpPr>
        <p:spPr bwMode="auto">
          <a:xfrm>
            <a:off x="5401072" y="1058862"/>
            <a:ext cx="0" cy="4936569"/>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7" name="Text Box 19"/>
          <p:cNvSpPr txBox="1">
            <a:spLocks noChangeArrowheads="1"/>
          </p:cNvSpPr>
          <p:nvPr/>
        </p:nvSpPr>
        <p:spPr bwMode="auto">
          <a:xfrm>
            <a:off x="5450884" y="1683265"/>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smtClean="0">
                <a:solidFill>
                  <a:srgbClr val="575F57"/>
                </a:solidFill>
                <a:latin typeface="Calibri" pitchFamily="34" charset="0"/>
                <a:cs typeface="Calibri" pitchFamily="34" charset="0"/>
              </a:rPr>
              <a:t>SORU-4</a:t>
            </a:r>
            <a:endParaRPr lang="tr-TR" b="1" dirty="0">
              <a:solidFill>
                <a:srgbClr val="575F57"/>
              </a:solidFill>
              <a:latin typeface="Calibri" pitchFamily="34" charset="0"/>
              <a:cs typeface="Calibri" pitchFamily="34" charset="0"/>
            </a:endParaRPr>
          </a:p>
        </p:txBody>
      </p:sp>
      <p:sp>
        <p:nvSpPr>
          <p:cNvPr id="18" name="Line 12"/>
          <p:cNvSpPr>
            <a:spLocks noChangeShapeType="1"/>
          </p:cNvSpPr>
          <p:nvPr/>
        </p:nvSpPr>
        <p:spPr bwMode="auto">
          <a:xfrm>
            <a:off x="5527087" y="2087780"/>
            <a:ext cx="3285728" cy="0"/>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9" name="Line 20"/>
          <p:cNvSpPr>
            <a:spLocks noChangeShapeType="1"/>
          </p:cNvSpPr>
          <p:nvPr/>
        </p:nvSpPr>
        <p:spPr bwMode="auto">
          <a:xfrm flipV="1">
            <a:off x="3785204" y="1367668"/>
            <a:ext cx="1091596" cy="1097792"/>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0" name="Line 23"/>
          <p:cNvSpPr>
            <a:spLocks noChangeShapeType="1"/>
          </p:cNvSpPr>
          <p:nvPr/>
        </p:nvSpPr>
        <p:spPr bwMode="auto">
          <a:xfrm flipV="1">
            <a:off x="1639888" y="1368425"/>
            <a:ext cx="0" cy="1079500"/>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1" name="Line 24"/>
          <p:cNvSpPr>
            <a:spLocks noChangeShapeType="1"/>
          </p:cNvSpPr>
          <p:nvPr/>
        </p:nvSpPr>
        <p:spPr bwMode="auto">
          <a:xfrm rot="16200000" flipV="1">
            <a:off x="1099863" y="1889400"/>
            <a:ext cx="0" cy="1098000"/>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2" name="Line 26"/>
          <p:cNvSpPr>
            <a:spLocks noChangeShapeType="1"/>
          </p:cNvSpPr>
          <p:nvPr/>
        </p:nvSpPr>
        <p:spPr bwMode="auto">
          <a:xfrm flipH="1">
            <a:off x="1096963" y="4062674"/>
            <a:ext cx="55440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3" name="Line 27"/>
          <p:cNvSpPr>
            <a:spLocks noChangeShapeType="1"/>
          </p:cNvSpPr>
          <p:nvPr/>
        </p:nvSpPr>
        <p:spPr bwMode="auto">
          <a:xfrm>
            <a:off x="1106488" y="4057650"/>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4" name="Line 28"/>
          <p:cNvSpPr>
            <a:spLocks noChangeShapeType="1"/>
          </p:cNvSpPr>
          <p:nvPr/>
        </p:nvSpPr>
        <p:spPr bwMode="auto">
          <a:xfrm rot="16200000">
            <a:off x="1366838" y="4851662"/>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6" name="Line 29"/>
          <p:cNvSpPr>
            <a:spLocks noChangeShapeType="1"/>
          </p:cNvSpPr>
          <p:nvPr/>
        </p:nvSpPr>
        <p:spPr bwMode="auto">
          <a:xfrm>
            <a:off x="2178050" y="4594225"/>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7" name="Line 30"/>
          <p:cNvSpPr>
            <a:spLocks noChangeShapeType="1"/>
          </p:cNvSpPr>
          <p:nvPr/>
        </p:nvSpPr>
        <p:spPr bwMode="auto">
          <a:xfrm flipH="1">
            <a:off x="560126" y="4579938"/>
            <a:ext cx="53975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8" name="Line 31"/>
          <p:cNvSpPr>
            <a:spLocks noChangeShapeType="1"/>
          </p:cNvSpPr>
          <p:nvPr/>
        </p:nvSpPr>
        <p:spPr bwMode="auto">
          <a:xfrm>
            <a:off x="1103051" y="4587875"/>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9" name="Line 32"/>
          <p:cNvSpPr>
            <a:spLocks noChangeShapeType="1"/>
          </p:cNvSpPr>
          <p:nvPr/>
        </p:nvSpPr>
        <p:spPr bwMode="auto">
          <a:xfrm>
            <a:off x="1636713" y="5121537"/>
            <a:ext cx="0" cy="576262"/>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0" name="Line 33"/>
          <p:cNvSpPr>
            <a:spLocks noChangeShapeType="1"/>
          </p:cNvSpPr>
          <p:nvPr/>
        </p:nvSpPr>
        <p:spPr bwMode="auto">
          <a:xfrm rot="16200000">
            <a:off x="1897063" y="4857750"/>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1" name="Text Box 19"/>
          <p:cNvSpPr txBox="1">
            <a:spLocks noChangeArrowheads="1"/>
          </p:cNvSpPr>
          <p:nvPr/>
        </p:nvSpPr>
        <p:spPr bwMode="auto">
          <a:xfrm>
            <a:off x="5554379" y="3388577"/>
            <a:ext cx="349408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i="1" dirty="0" smtClean="0">
                <a:solidFill>
                  <a:srgbClr val="000000"/>
                </a:solidFill>
                <a:latin typeface="Calibri" pitchFamily="34" charset="0"/>
                <a:cs typeface="Calibri" pitchFamily="34" charset="0"/>
              </a:rPr>
              <a:t>Dünya rekoru 7 saniyedir…</a:t>
            </a:r>
            <a:endParaRPr lang="tr-TR" b="1"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1048411290"/>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oup 5"/>
          <p:cNvGrpSpPr>
            <a:grpSpLocks/>
          </p:cNvGrpSpPr>
          <p:nvPr/>
        </p:nvGrpSpPr>
        <p:grpSpPr bwMode="auto">
          <a:xfrm>
            <a:off x="558800" y="1365250"/>
            <a:ext cx="4318000" cy="4318000"/>
            <a:chOff x="0" y="0"/>
            <a:chExt cx="2720" cy="2720"/>
          </a:xfrm>
        </p:grpSpPr>
        <p:sp>
          <p:nvSpPr>
            <p:cNvPr id="4" name="Rectangle 6"/>
            <p:cNvSpPr>
              <a:spLocks noChangeArrowheads="1"/>
            </p:cNvSpPr>
            <p:nvPr/>
          </p:nvSpPr>
          <p:spPr bwMode="auto">
            <a:xfrm>
              <a:off x="0" y="0"/>
              <a:ext cx="2720" cy="2720"/>
            </a:xfrm>
            <a:prstGeom prst="rect">
              <a:avLst/>
            </a:prstGeom>
            <a:solidFill>
              <a:srgbClr val="FFFFFF"/>
            </a:solidFill>
            <a:ln w="25400">
              <a:solidFill>
                <a:schemeClr val="tx1">
                  <a:lumMod val="75000"/>
                  <a:lumOff val="25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5" name="Line 7"/>
            <p:cNvSpPr>
              <a:spLocks noChangeShapeType="1"/>
            </p:cNvSpPr>
            <p:nvPr/>
          </p:nvSpPr>
          <p:spPr bwMode="auto">
            <a:xfrm>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6" name="Line 8"/>
            <p:cNvSpPr>
              <a:spLocks noChangeShapeType="1"/>
            </p:cNvSpPr>
            <p:nvPr/>
          </p:nvSpPr>
          <p:spPr bwMode="auto">
            <a:xfrm rot="-5400000">
              <a:off x="0" y="1360"/>
              <a:ext cx="2720" cy="0"/>
            </a:xfrm>
            <a:prstGeom prst="line">
              <a:avLst/>
            </a:prstGeom>
            <a:noFill/>
            <a:ln w="25400">
              <a:solidFill>
                <a:schemeClr val="bg1">
                  <a:lumMod val="50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7" name="Rectangle 9"/>
            <p:cNvSpPr>
              <a:spLocks noChangeArrowheads="1"/>
            </p:cNvSpPr>
            <p:nvPr/>
          </p:nvSpPr>
          <p:spPr bwMode="auto">
            <a:xfrm>
              <a:off x="680" y="680"/>
              <a:ext cx="680" cy="680"/>
            </a:xfrm>
            <a:prstGeom prst="rect">
              <a:avLst/>
            </a:prstGeom>
            <a:solidFill>
              <a:srgbClr val="004986">
                <a:alpha val="50195"/>
              </a:srgbClr>
            </a:solidFill>
            <a:ln w="25400">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tr-TR">
                <a:solidFill>
                  <a:srgbClr val="FEA501"/>
                </a:solidFill>
              </a:endParaRPr>
            </a:p>
          </p:txBody>
        </p:sp>
        <p:sp>
          <p:nvSpPr>
            <p:cNvPr id="8" name="Rectangle 10"/>
            <p:cNvSpPr>
              <a:spLocks noChangeArrowheads="1"/>
            </p:cNvSpPr>
            <p:nvPr/>
          </p:nvSpPr>
          <p:spPr bwMode="auto">
            <a:xfrm>
              <a:off x="1360" y="68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9" name="Rectangle 11"/>
            <p:cNvSpPr>
              <a:spLocks noChangeArrowheads="1"/>
            </p:cNvSpPr>
            <p:nvPr/>
          </p:nvSpPr>
          <p:spPr bwMode="auto">
            <a:xfrm>
              <a:off x="680" y="1360"/>
              <a:ext cx="680" cy="680"/>
            </a:xfrm>
            <a:prstGeom prst="rect">
              <a:avLst/>
            </a:prstGeom>
            <a:solidFill>
              <a:srgbClr val="004986">
                <a:alpha val="50195"/>
              </a:srgbClr>
            </a:solidFill>
            <a:ln w="25400" algn="ctr">
              <a:solidFill>
                <a:schemeClr val="bg1">
                  <a:lumMod val="50000"/>
                </a:schemeClr>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gr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DÖRT KARE PROBLEMİ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Metin kutusu 10"/>
          <p:cNvSpPr txBox="1"/>
          <p:nvPr/>
        </p:nvSpPr>
        <p:spPr>
          <a:xfrm>
            <a:off x="4443413"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A</a:t>
            </a:r>
            <a:endParaRPr lang="tr-TR" b="1" dirty="0">
              <a:solidFill>
                <a:srgbClr val="FF0000"/>
              </a:solidFill>
              <a:latin typeface="Calibri" pitchFamily="34" charset="0"/>
              <a:cs typeface="Calibri" pitchFamily="34" charset="0"/>
            </a:endParaRPr>
          </a:p>
        </p:txBody>
      </p:sp>
      <p:sp>
        <p:nvSpPr>
          <p:cNvPr id="12" name="Metin kutusu 11"/>
          <p:cNvSpPr txBox="1"/>
          <p:nvPr/>
        </p:nvSpPr>
        <p:spPr>
          <a:xfrm>
            <a:off x="558800" y="1072117"/>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B</a:t>
            </a:r>
            <a:endParaRPr lang="tr-TR" b="1" dirty="0">
              <a:solidFill>
                <a:srgbClr val="FF0000"/>
              </a:solidFill>
              <a:latin typeface="Calibri" pitchFamily="34" charset="0"/>
              <a:cs typeface="Calibri" pitchFamily="34" charset="0"/>
            </a:endParaRPr>
          </a:p>
        </p:txBody>
      </p:sp>
      <p:sp>
        <p:nvSpPr>
          <p:cNvPr id="13" name="Metin kutusu 12"/>
          <p:cNvSpPr txBox="1"/>
          <p:nvPr/>
        </p:nvSpPr>
        <p:spPr>
          <a:xfrm>
            <a:off x="541337"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C</a:t>
            </a:r>
            <a:endParaRPr lang="tr-TR" b="1" dirty="0">
              <a:solidFill>
                <a:srgbClr val="FF0000"/>
              </a:solidFill>
              <a:latin typeface="Calibri" pitchFamily="34" charset="0"/>
              <a:cs typeface="Calibri" pitchFamily="34" charset="0"/>
            </a:endParaRPr>
          </a:p>
        </p:txBody>
      </p:sp>
      <p:sp>
        <p:nvSpPr>
          <p:cNvPr id="14" name="Metin kutusu 13"/>
          <p:cNvSpPr txBox="1"/>
          <p:nvPr/>
        </p:nvSpPr>
        <p:spPr>
          <a:xfrm>
            <a:off x="4456112" y="5626100"/>
            <a:ext cx="433387" cy="369332"/>
          </a:xfrm>
          <a:prstGeom prst="rect">
            <a:avLst/>
          </a:prstGeom>
          <a:noFill/>
        </p:spPr>
        <p:txBody>
          <a:bodyPr wrap="square" rtlCol="0">
            <a:spAutoFit/>
          </a:bodyPr>
          <a:lstStyle/>
          <a:p>
            <a:pPr algn="ctr"/>
            <a:r>
              <a:rPr lang="tr-TR" b="1" dirty="0" smtClean="0">
                <a:solidFill>
                  <a:srgbClr val="FF0000"/>
                </a:solidFill>
                <a:latin typeface="Calibri" pitchFamily="34" charset="0"/>
                <a:cs typeface="Calibri" pitchFamily="34" charset="0"/>
              </a:rPr>
              <a:t>D</a:t>
            </a:r>
            <a:endParaRPr lang="tr-TR" b="1" dirty="0">
              <a:solidFill>
                <a:srgbClr val="FF0000"/>
              </a:solidFill>
              <a:latin typeface="Calibri" pitchFamily="34" charset="0"/>
              <a:cs typeface="Calibri" pitchFamily="34" charset="0"/>
            </a:endParaRPr>
          </a:p>
        </p:txBody>
      </p:sp>
      <p:sp>
        <p:nvSpPr>
          <p:cNvPr id="15" name="Text Box 19"/>
          <p:cNvSpPr txBox="1">
            <a:spLocks noChangeArrowheads="1"/>
          </p:cNvSpPr>
          <p:nvPr/>
        </p:nvSpPr>
        <p:spPr bwMode="auto">
          <a:xfrm>
            <a:off x="5527083" y="2350352"/>
            <a:ext cx="349408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a:solidFill>
                  <a:srgbClr val="FFFFFF">
                    <a:lumMod val="65000"/>
                  </a:srgbClr>
                </a:solidFill>
                <a:latin typeface="Calibri" pitchFamily="34" charset="0"/>
                <a:cs typeface="Calibri" pitchFamily="34" charset="0"/>
              </a:rPr>
              <a:t>D</a:t>
            </a:r>
            <a:r>
              <a:rPr lang="tr-TR" b="1" dirty="0" smtClean="0">
                <a:solidFill>
                  <a:srgbClr val="FFFFFF">
                    <a:lumMod val="65000"/>
                  </a:srgbClr>
                </a:solidFill>
                <a:latin typeface="Calibri" pitchFamily="34" charset="0"/>
                <a:cs typeface="Calibri" pitchFamily="34" charset="0"/>
              </a:rPr>
              <a:t> bölgesini 7 </a:t>
            </a:r>
            <a:r>
              <a:rPr lang="tr-TR" b="1" dirty="0">
                <a:solidFill>
                  <a:srgbClr val="FFFFFF">
                    <a:lumMod val="65000"/>
                  </a:srgbClr>
                </a:solidFill>
                <a:latin typeface="Calibri" pitchFamily="34" charset="0"/>
                <a:cs typeface="Calibri" pitchFamily="34" charset="0"/>
              </a:rPr>
              <a:t>eşit parçaya </a:t>
            </a:r>
            <a:r>
              <a:rPr lang="tr-TR" b="1" dirty="0" smtClean="0">
                <a:solidFill>
                  <a:srgbClr val="FFFFFF">
                    <a:lumMod val="65000"/>
                  </a:srgbClr>
                </a:solidFill>
                <a:latin typeface="Calibri" pitchFamily="34" charset="0"/>
                <a:cs typeface="Calibri" pitchFamily="34" charset="0"/>
              </a:rPr>
              <a:t>bölünüz.</a:t>
            </a:r>
            <a:endParaRPr lang="tr-TR" b="1" dirty="0">
              <a:solidFill>
                <a:srgbClr val="FFFFFF">
                  <a:lumMod val="65000"/>
                </a:srgbClr>
              </a:solidFill>
              <a:latin typeface="Calibri" pitchFamily="34" charset="0"/>
              <a:cs typeface="Calibri" pitchFamily="34" charset="0"/>
            </a:endParaRPr>
          </a:p>
        </p:txBody>
      </p:sp>
      <p:sp>
        <p:nvSpPr>
          <p:cNvPr id="16" name="Line 12"/>
          <p:cNvSpPr>
            <a:spLocks noChangeShapeType="1"/>
          </p:cNvSpPr>
          <p:nvPr/>
        </p:nvSpPr>
        <p:spPr bwMode="auto">
          <a:xfrm>
            <a:off x="5401072" y="1058862"/>
            <a:ext cx="0" cy="4936569"/>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7" name="Text Box 19"/>
          <p:cNvSpPr txBox="1">
            <a:spLocks noChangeArrowheads="1"/>
          </p:cNvSpPr>
          <p:nvPr/>
        </p:nvSpPr>
        <p:spPr bwMode="auto">
          <a:xfrm>
            <a:off x="5450884" y="1683265"/>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dirty="0" smtClean="0">
                <a:solidFill>
                  <a:srgbClr val="575F57"/>
                </a:solidFill>
                <a:latin typeface="Calibri" pitchFamily="34" charset="0"/>
                <a:cs typeface="Calibri" pitchFamily="34" charset="0"/>
              </a:rPr>
              <a:t>SORU-4</a:t>
            </a:r>
            <a:endParaRPr lang="tr-TR" b="1" dirty="0">
              <a:solidFill>
                <a:srgbClr val="575F57"/>
              </a:solidFill>
              <a:latin typeface="Calibri" pitchFamily="34" charset="0"/>
              <a:cs typeface="Calibri" pitchFamily="34" charset="0"/>
            </a:endParaRPr>
          </a:p>
        </p:txBody>
      </p:sp>
      <p:sp>
        <p:nvSpPr>
          <p:cNvPr id="18" name="Line 12"/>
          <p:cNvSpPr>
            <a:spLocks noChangeShapeType="1"/>
          </p:cNvSpPr>
          <p:nvPr/>
        </p:nvSpPr>
        <p:spPr bwMode="auto">
          <a:xfrm>
            <a:off x="5527087" y="2087780"/>
            <a:ext cx="3285728" cy="0"/>
          </a:xfrm>
          <a:prstGeom prst="line">
            <a:avLst/>
          </a:prstGeom>
          <a:noFill/>
          <a:ln w="22225" cap="rnd">
            <a:solidFill>
              <a:srgbClr val="808080"/>
            </a:solidFill>
            <a:prstDash val="sysDot"/>
            <a:round/>
            <a:headEnd/>
            <a:tailEnd/>
          </a:ln>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19" name="Line 20"/>
          <p:cNvSpPr>
            <a:spLocks noChangeShapeType="1"/>
          </p:cNvSpPr>
          <p:nvPr/>
        </p:nvSpPr>
        <p:spPr bwMode="auto">
          <a:xfrm flipV="1">
            <a:off x="3785204" y="1367668"/>
            <a:ext cx="1091596" cy="1097792"/>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0" name="Line 23"/>
          <p:cNvSpPr>
            <a:spLocks noChangeShapeType="1"/>
          </p:cNvSpPr>
          <p:nvPr/>
        </p:nvSpPr>
        <p:spPr bwMode="auto">
          <a:xfrm flipV="1">
            <a:off x="1639888" y="1368425"/>
            <a:ext cx="0" cy="1079500"/>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1" name="Line 24"/>
          <p:cNvSpPr>
            <a:spLocks noChangeShapeType="1"/>
          </p:cNvSpPr>
          <p:nvPr/>
        </p:nvSpPr>
        <p:spPr bwMode="auto">
          <a:xfrm rot="16200000" flipV="1">
            <a:off x="1099863" y="1889400"/>
            <a:ext cx="0" cy="1098000"/>
          </a:xfrm>
          <a:prstGeom prst="line">
            <a:avLst/>
          </a:prstGeom>
          <a:noFill/>
          <a:ln w="28575">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2" name="Line 26"/>
          <p:cNvSpPr>
            <a:spLocks noChangeShapeType="1"/>
          </p:cNvSpPr>
          <p:nvPr/>
        </p:nvSpPr>
        <p:spPr bwMode="auto">
          <a:xfrm flipH="1">
            <a:off x="1096963" y="4062674"/>
            <a:ext cx="55440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3" name="Line 27"/>
          <p:cNvSpPr>
            <a:spLocks noChangeShapeType="1"/>
          </p:cNvSpPr>
          <p:nvPr/>
        </p:nvSpPr>
        <p:spPr bwMode="auto">
          <a:xfrm>
            <a:off x="1106488" y="4057650"/>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4" name="Line 28"/>
          <p:cNvSpPr>
            <a:spLocks noChangeShapeType="1"/>
          </p:cNvSpPr>
          <p:nvPr/>
        </p:nvSpPr>
        <p:spPr bwMode="auto">
          <a:xfrm rot="16200000">
            <a:off x="1366838" y="4851662"/>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6" name="Line 29"/>
          <p:cNvSpPr>
            <a:spLocks noChangeShapeType="1"/>
          </p:cNvSpPr>
          <p:nvPr/>
        </p:nvSpPr>
        <p:spPr bwMode="auto">
          <a:xfrm>
            <a:off x="2178050" y="4594225"/>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7" name="Line 30"/>
          <p:cNvSpPr>
            <a:spLocks noChangeShapeType="1"/>
          </p:cNvSpPr>
          <p:nvPr/>
        </p:nvSpPr>
        <p:spPr bwMode="auto">
          <a:xfrm flipH="1">
            <a:off x="560126" y="4579938"/>
            <a:ext cx="53975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8" name="Line 31"/>
          <p:cNvSpPr>
            <a:spLocks noChangeShapeType="1"/>
          </p:cNvSpPr>
          <p:nvPr/>
        </p:nvSpPr>
        <p:spPr bwMode="auto">
          <a:xfrm>
            <a:off x="1103051" y="4587875"/>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29" name="Line 32"/>
          <p:cNvSpPr>
            <a:spLocks noChangeShapeType="1"/>
          </p:cNvSpPr>
          <p:nvPr/>
        </p:nvSpPr>
        <p:spPr bwMode="auto">
          <a:xfrm>
            <a:off x="1636713" y="5121537"/>
            <a:ext cx="0" cy="576262"/>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0" name="Line 33"/>
          <p:cNvSpPr>
            <a:spLocks noChangeShapeType="1"/>
          </p:cNvSpPr>
          <p:nvPr/>
        </p:nvSpPr>
        <p:spPr bwMode="auto">
          <a:xfrm rot="16200000">
            <a:off x="1897063" y="4857750"/>
            <a:ext cx="0" cy="53975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1" name="Text Box 19"/>
          <p:cNvSpPr txBox="1">
            <a:spLocks noChangeArrowheads="1"/>
          </p:cNvSpPr>
          <p:nvPr/>
        </p:nvSpPr>
        <p:spPr bwMode="auto">
          <a:xfrm>
            <a:off x="5554379" y="3388577"/>
            <a:ext cx="349408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i="1" dirty="0" smtClean="0">
                <a:solidFill>
                  <a:srgbClr val="FFFFFF">
                    <a:lumMod val="65000"/>
                  </a:srgbClr>
                </a:solidFill>
                <a:latin typeface="Calibri" pitchFamily="34" charset="0"/>
                <a:cs typeface="Calibri" pitchFamily="34" charset="0"/>
              </a:rPr>
              <a:t>Dünya rekoru 7 saniyedir…</a:t>
            </a:r>
            <a:endParaRPr lang="tr-TR" b="1" i="1" dirty="0">
              <a:solidFill>
                <a:srgbClr val="FFFFFF">
                  <a:lumMod val="65000"/>
                </a:srgbClr>
              </a:solidFill>
              <a:latin typeface="Calibri" pitchFamily="34" charset="0"/>
              <a:cs typeface="Calibri" pitchFamily="34" charset="0"/>
            </a:endParaRPr>
          </a:p>
        </p:txBody>
      </p:sp>
      <p:sp>
        <p:nvSpPr>
          <p:cNvPr id="32" name="Line 34"/>
          <p:cNvSpPr>
            <a:spLocks noChangeShapeType="1"/>
          </p:cNvSpPr>
          <p:nvPr/>
        </p:nvSpPr>
        <p:spPr bwMode="auto">
          <a:xfrm>
            <a:off x="2719388" y="3849688"/>
            <a:ext cx="215900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3" name="Line 35"/>
          <p:cNvSpPr>
            <a:spLocks noChangeShapeType="1"/>
          </p:cNvSpPr>
          <p:nvPr/>
        </p:nvSpPr>
        <p:spPr bwMode="auto">
          <a:xfrm>
            <a:off x="2719388" y="4156075"/>
            <a:ext cx="215900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4" name="Line 36"/>
          <p:cNvSpPr>
            <a:spLocks noChangeShapeType="1"/>
          </p:cNvSpPr>
          <p:nvPr/>
        </p:nvSpPr>
        <p:spPr bwMode="auto">
          <a:xfrm>
            <a:off x="2719388" y="4464050"/>
            <a:ext cx="215900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5" name="Line 37"/>
          <p:cNvSpPr>
            <a:spLocks noChangeShapeType="1"/>
          </p:cNvSpPr>
          <p:nvPr/>
        </p:nvSpPr>
        <p:spPr bwMode="auto">
          <a:xfrm>
            <a:off x="2719388" y="4770438"/>
            <a:ext cx="215900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6" name="Line 38"/>
          <p:cNvSpPr>
            <a:spLocks noChangeShapeType="1"/>
          </p:cNvSpPr>
          <p:nvPr/>
        </p:nvSpPr>
        <p:spPr bwMode="auto">
          <a:xfrm>
            <a:off x="2719388" y="5078413"/>
            <a:ext cx="215900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7" name="Line 39"/>
          <p:cNvSpPr>
            <a:spLocks noChangeShapeType="1"/>
          </p:cNvSpPr>
          <p:nvPr/>
        </p:nvSpPr>
        <p:spPr bwMode="auto">
          <a:xfrm>
            <a:off x="2719388" y="5386388"/>
            <a:ext cx="2159000" cy="0"/>
          </a:xfrm>
          <a:prstGeom prst="line">
            <a:avLst/>
          </a:prstGeom>
          <a:noFill/>
          <a:ln w="317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solidFill>
                <a:srgbClr val="000000"/>
              </a:solidFill>
            </a:endParaRPr>
          </a:p>
        </p:txBody>
      </p:sp>
      <p:sp>
        <p:nvSpPr>
          <p:cNvPr id="38" name="Text Box 19"/>
          <p:cNvSpPr txBox="1">
            <a:spLocks noChangeArrowheads="1"/>
          </p:cNvSpPr>
          <p:nvPr/>
        </p:nvSpPr>
        <p:spPr bwMode="auto">
          <a:xfrm>
            <a:off x="5554378" y="4616748"/>
            <a:ext cx="34940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tr-TR" b="1" i="1" dirty="0" smtClean="0">
                <a:solidFill>
                  <a:srgbClr val="6B9B1A"/>
                </a:solidFill>
                <a:latin typeface="Calibri" pitchFamily="34" charset="0"/>
                <a:cs typeface="Calibri" pitchFamily="34" charset="0"/>
              </a:rPr>
              <a:t>İşte Cevap!</a:t>
            </a:r>
            <a:endParaRPr lang="tr-TR" b="1" i="1" dirty="0">
              <a:solidFill>
                <a:srgbClr val="6B9B1A"/>
              </a:solidFill>
              <a:latin typeface="Calibri" pitchFamily="34" charset="0"/>
              <a:cs typeface="Calibri" pitchFamily="34" charset="0"/>
            </a:endParaRPr>
          </a:p>
        </p:txBody>
      </p:sp>
    </p:spTree>
    <p:extLst>
      <p:ext uri="{BB962C8B-B14F-4D97-AF65-F5344CB8AC3E}">
        <p14:creationId xmlns:p14="http://schemas.microsoft.com/office/powerpoint/2010/main" val="10484112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00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par>
                          <p:cTn id="8" fill="hold">
                            <p:stCondLst>
                              <p:cond delay="1500"/>
                            </p:stCondLst>
                            <p:childTnLst>
                              <p:par>
                                <p:cTn id="9" presetID="22" presetClass="entr" presetSubtype="8"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2000"/>
                            </p:stCondLst>
                            <p:childTnLst>
                              <p:par>
                                <p:cTn id="13" presetID="22" presetClass="entr" presetSubtype="8"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left)">
                                      <p:cBhvr>
                                        <p:cTn id="15" dur="500"/>
                                        <p:tgtEl>
                                          <p:spTgt spid="34"/>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left)">
                                      <p:cBhvr>
                                        <p:cTn id="23" dur="500"/>
                                        <p:tgtEl>
                                          <p:spTgt spid="36"/>
                                        </p:tgtEl>
                                      </p:cBhvr>
                                    </p:animEffect>
                                  </p:childTnLst>
                                </p:cTn>
                              </p:par>
                            </p:childTnLst>
                          </p:cTn>
                        </p:par>
                        <p:par>
                          <p:cTn id="24" fill="hold">
                            <p:stCondLst>
                              <p:cond delay="3500"/>
                            </p:stCondLst>
                            <p:childTnLst>
                              <p:par>
                                <p:cTn id="25" presetID="22" presetClass="entr" presetSubtype="8" fill="hold" grpId="0"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left)">
                                      <p:cBhvr>
                                        <p:cTn id="27" dur="500"/>
                                        <p:tgtEl>
                                          <p:spTgt spid="37"/>
                                        </p:tgtEl>
                                      </p:cBhvr>
                                    </p:animEffect>
                                  </p:childTnLst>
                                </p:cTn>
                              </p:par>
                            </p:childTnLst>
                          </p:cTn>
                        </p:par>
                        <p:par>
                          <p:cTn id="28" fill="hold">
                            <p:stCondLst>
                              <p:cond delay="4000"/>
                            </p:stCondLst>
                            <p:childTnLst>
                              <p:par>
                                <p:cTn id="29" presetID="10" presetClass="entr" presetSubtype="0"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animBg="1"/>
      <p:bldP spid="37" grpId="0" animBg="1"/>
      <p:bldP spid="3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SONUÇ:</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000" i="1" dirty="0" smtClean="0">
              <a:latin typeface="Calibri" pitchFamily="34" charset="0"/>
              <a:cs typeface="Calibri" pitchFamily="34" charset="0"/>
            </a:endParaRPr>
          </a:p>
          <a:p>
            <a:pPr algn="ctr">
              <a:spcAft>
                <a:spcPts val="1200"/>
              </a:spcAft>
              <a:buClr>
                <a:srgbClr val="292929"/>
              </a:buClr>
              <a:defRPr/>
            </a:pPr>
            <a:r>
              <a:rPr lang="tr-TR" sz="2000" i="1" dirty="0" smtClean="0">
                <a:latin typeface="Calibri" pitchFamily="34" charset="0"/>
                <a:cs typeface="Calibri" pitchFamily="34" charset="0"/>
              </a:rPr>
              <a:t>Hepimiz dünyayı olduğu gibi gördüğümüzü düşünürüz. Oysa, biz dünyayı olduğu gibi değil, olduğumuz gibi görürüz; ya da </a:t>
            </a:r>
            <a:r>
              <a:rPr lang="tr-TR" sz="2000" b="1" i="1" dirty="0" smtClean="0">
                <a:latin typeface="Calibri" pitchFamily="34" charset="0"/>
                <a:cs typeface="Calibri" pitchFamily="34" charset="0"/>
              </a:rPr>
              <a:t>nasıl görmeye şartlandırılmışsak </a:t>
            </a:r>
            <a:r>
              <a:rPr lang="tr-TR" sz="2000" i="1" dirty="0" smtClean="0">
                <a:latin typeface="Calibri" pitchFamily="34" charset="0"/>
                <a:cs typeface="Calibri" pitchFamily="34" charset="0"/>
              </a:rPr>
              <a:t>öyle görürüz.</a:t>
            </a:r>
          </a:p>
          <a:p>
            <a:pPr algn="ctr">
              <a:spcAft>
                <a:spcPts val="1200"/>
              </a:spcAft>
              <a:buClr>
                <a:srgbClr val="292929"/>
              </a:buClr>
              <a:defRPr/>
            </a:pPr>
            <a:r>
              <a:rPr lang="tr-TR" sz="2000" i="1" dirty="0">
                <a:latin typeface="Calibri" pitchFamily="34" charset="0"/>
                <a:cs typeface="Calibri" pitchFamily="34" charset="0"/>
              </a:rPr>
              <a:t>İster doğru, ister yanlış olsunlar, paradigmalarımız, tutum ve davranışlarımızın, dolayısıyla da başkalarıyla olan ilişkilerimizi kaynağıdırlar.</a:t>
            </a:r>
          </a:p>
          <a:p>
            <a:pPr algn="ctr">
              <a:spcAft>
                <a:spcPts val="1200"/>
              </a:spcAft>
              <a:buClr>
                <a:srgbClr val="292929"/>
              </a:buClr>
              <a:defRPr/>
            </a:pPr>
            <a:endParaRPr lang="tr-TR" sz="2000" i="1" dirty="0" smtClean="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PARADİGMALARIN GÜCÜ</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27189748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DEĞİŞİM </a:t>
            </a:r>
            <a:r>
              <a:rPr lang="tr-TR" sz="1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(Hoşnut </a:t>
            </a:r>
            <a:r>
              <a:rPr lang="tr-TR" sz="14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olunmayan bir durumdan, daha iyi bir duruma </a:t>
            </a:r>
            <a:r>
              <a:rPr lang="tr-TR" sz="1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geçiş) </a:t>
            </a:r>
            <a:endParaRPr lang="de-DE" sz="1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000"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000" i="1" dirty="0" smtClean="0">
                <a:solidFill>
                  <a:srgbClr val="000000"/>
                </a:solidFill>
                <a:latin typeface="Calibri" pitchFamily="34" charset="0"/>
                <a:cs typeface="Calibri" pitchFamily="34" charset="0"/>
              </a:rPr>
              <a:t>Kişide önemsiz </a:t>
            </a:r>
            <a:r>
              <a:rPr lang="tr-TR" sz="2000" i="1" dirty="0">
                <a:solidFill>
                  <a:srgbClr val="000000"/>
                </a:solidFill>
                <a:latin typeface="Calibri" pitchFamily="34" charset="0"/>
                <a:cs typeface="Calibri" pitchFamily="34" charset="0"/>
              </a:rPr>
              <a:t>değişiklikler yapmak istiyorsak, dikkatimizi uygun bir biçimde tutum ve </a:t>
            </a:r>
            <a:r>
              <a:rPr lang="tr-TR" sz="2000" i="1" dirty="0" smtClean="0">
                <a:solidFill>
                  <a:srgbClr val="000000"/>
                </a:solidFill>
                <a:latin typeface="Calibri" pitchFamily="34" charset="0"/>
                <a:cs typeface="Calibri" pitchFamily="34" charset="0"/>
              </a:rPr>
              <a:t>davranışlara </a:t>
            </a:r>
            <a:r>
              <a:rPr lang="tr-TR" sz="2000" i="1" dirty="0">
                <a:solidFill>
                  <a:srgbClr val="000000"/>
                </a:solidFill>
                <a:latin typeface="Calibri" pitchFamily="34" charset="0"/>
                <a:cs typeface="Calibri" pitchFamily="34" charset="0"/>
              </a:rPr>
              <a:t>verebiliriz; </a:t>
            </a:r>
            <a:r>
              <a:rPr lang="tr-TR" sz="2000" i="1" dirty="0" smtClean="0">
                <a:solidFill>
                  <a:srgbClr val="000000"/>
                </a:solidFill>
                <a:latin typeface="Calibri" pitchFamily="34" charset="0"/>
                <a:cs typeface="Calibri" pitchFamily="34" charset="0"/>
              </a:rPr>
              <a:t>ancak </a:t>
            </a:r>
            <a:r>
              <a:rPr lang="tr-TR" sz="2000" i="1" dirty="0">
                <a:solidFill>
                  <a:srgbClr val="000000"/>
                </a:solidFill>
                <a:latin typeface="Calibri" pitchFamily="34" charset="0"/>
                <a:cs typeface="Calibri" pitchFamily="34" charset="0"/>
              </a:rPr>
              <a:t>çok önemli ve köklü değişiklikler yapmak </a:t>
            </a:r>
            <a:r>
              <a:rPr lang="tr-TR" sz="2000" i="1" dirty="0" smtClean="0">
                <a:solidFill>
                  <a:srgbClr val="000000"/>
                </a:solidFill>
                <a:latin typeface="Calibri" pitchFamily="34" charset="0"/>
                <a:cs typeface="Calibri" pitchFamily="34" charset="0"/>
              </a:rPr>
              <a:t>istiyorsak, o zaman kişilerin önce algılarını </a:t>
            </a:r>
            <a:r>
              <a:rPr lang="tr-TR" sz="2000" b="1" i="1" dirty="0" smtClean="0">
                <a:solidFill>
                  <a:srgbClr val="000000"/>
                </a:solidFill>
                <a:latin typeface="Calibri" pitchFamily="34" charset="0"/>
                <a:cs typeface="Calibri" pitchFamily="34" charset="0"/>
              </a:rPr>
              <a:t>«algıların kaynağı paradigmalarını» </a:t>
            </a:r>
            <a:r>
              <a:rPr lang="tr-TR" sz="2000" i="1" dirty="0" smtClean="0">
                <a:solidFill>
                  <a:srgbClr val="000000"/>
                </a:solidFill>
                <a:latin typeface="Calibri" pitchFamily="34" charset="0"/>
                <a:cs typeface="Calibri" pitchFamily="34" charset="0"/>
              </a:rPr>
              <a:t>değiştirmek gerekir.  </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TUTUM VE DAVRANIŞLARIN DEĞİŞTİRİLMESİ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4690810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 name="Rechteck 4"/>
          <p:cNvSpPr>
            <a:spLocks noChangeArrowheads="1"/>
          </p:cNvSpPr>
          <p:nvPr/>
        </p:nvSpPr>
        <p:spPr bwMode="auto">
          <a:xfrm>
            <a:off x="172005" y="2964563"/>
            <a:ext cx="8782476" cy="2921887"/>
          </a:xfrm>
          <a:prstGeom prst="rect">
            <a:avLst/>
          </a:prstGeom>
          <a:noFill/>
          <a:ln w="9525" algn="ctr">
            <a:noFill/>
            <a:round/>
            <a:headEnd/>
            <a:tailEnd/>
          </a:ln>
        </p:spPr>
        <p:txBody>
          <a:bodyPr wrap="none" anchor="ctr"/>
          <a:lstStyle/>
          <a:p>
            <a:pPr marL="36000" algn="ctr"/>
            <a:r>
              <a:rPr lang="tr-TR" sz="8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Yetişkin Eğitimi</a:t>
            </a:r>
          </a:p>
          <a:p>
            <a:pPr marL="36000" algn="ctr"/>
            <a:r>
              <a:rPr lang="tr-TR" sz="8000" b="1" noProof="1">
                <a:solidFill>
                  <a:srgbClr val="575757"/>
                </a:solidFill>
                <a:effectLst>
                  <a:innerShdw blurRad="63500" dist="50800" dir="8100000">
                    <a:prstClr val="black">
                      <a:alpha val="50000"/>
                    </a:prstClr>
                  </a:innerShdw>
                </a:effectLst>
                <a:latin typeface="Calibri" pitchFamily="34" charset="0"/>
                <a:cs typeface="Calibri" pitchFamily="34" charset="0"/>
              </a:rPr>
              <a:t>«</a:t>
            </a:r>
            <a:r>
              <a:rPr lang="tr-TR" sz="8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Androgoji»</a:t>
            </a:r>
            <a:endParaRPr lang="tr-TR" sz="8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4" name="Picture 2" descr="D:\DOKTOR\1-ISTANBULUZMAN\1-EĞİTİM KURUMU\1. İstanbuluzman\2-RESİMLER\Meslekler\network_writ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71339" y="526163"/>
            <a:ext cx="2438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1015039"/>
      </p:ext>
    </p:extLst>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YETİŞKİN EĞİTİMİ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3" name="Rectangle 55"/>
          <p:cNvSpPr>
            <a:spLocks noChangeArrowheads="1"/>
          </p:cNvSpPr>
          <p:nvPr/>
        </p:nvSpPr>
        <p:spPr bwMode="gray">
          <a:xfrm>
            <a:off x="166434" y="1084575"/>
            <a:ext cx="4317484"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000" b="1" i="1" dirty="0" smtClean="0">
                <a:solidFill>
                  <a:srgbClr val="FFFFFF"/>
                </a:solidFill>
                <a:latin typeface="Calibri" pitchFamily="34" charset="0"/>
                <a:cs typeface="Calibri" pitchFamily="34" charset="0"/>
              </a:rPr>
              <a:t>Biyolojik Olarak Yetişkin; </a:t>
            </a:r>
            <a:endParaRPr lang="tr-TR" sz="2000" b="1" i="1" dirty="0">
              <a:solidFill>
                <a:srgbClr val="FFFFFF"/>
              </a:solidFill>
              <a:latin typeface="Calibri" pitchFamily="34" charset="0"/>
              <a:cs typeface="Calibri" pitchFamily="34" charset="0"/>
            </a:endParaRPr>
          </a:p>
        </p:txBody>
      </p:sp>
      <p:sp>
        <p:nvSpPr>
          <p:cNvPr id="14" name="Rectangle 5"/>
          <p:cNvSpPr>
            <a:spLocks noChangeArrowheads="1"/>
          </p:cNvSpPr>
          <p:nvPr/>
        </p:nvSpPr>
        <p:spPr bwMode="gray">
          <a:xfrm>
            <a:off x="168913" y="1444937"/>
            <a:ext cx="4317484" cy="2223294"/>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r>
              <a:rPr lang="tr-TR" i="1" dirty="0">
                <a:solidFill>
                  <a:srgbClr val="000000"/>
                </a:solidFill>
                <a:latin typeface="Calibri" pitchFamily="34" charset="0"/>
                <a:cs typeface="Calibri" pitchFamily="34" charset="0"/>
              </a:rPr>
              <a:t>Ü</a:t>
            </a:r>
            <a:r>
              <a:rPr lang="tr-TR" i="1" dirty="0" smtClean="0">
                <a:solidFill>
                  <a:srgbClr val="000000"/>
                </a:solidFill>
                <a:latin typeface="Calibri" pitchFamily="34" charset="0"/>
                <a:cs typeface="Calibri" pitchFamily="34" charset="0"/>
              </a:rPr>
              <a:t>reyebilme yeteneğine </a:t>
            </a:r>
            <a:r>
              <a:rPr lang="tr-TR" i="1" dirty="0">
                <a:solidFill>
                  <a:srgbClr val="000000"/>
                </a:solidFill>
                <a:latin typeface="Calibri" pitchFamily="34" charset="0"/>
                <a:cs typeface="Calibri" pitchFamily="34" charset="0"/>
              </a:rPr>
              <a:t>ulaşmış bireylerdir. Bu dönem ergenliğin ilk safhasına karşılık gelir.</a:t>
            </a:r>
          </a:p>
        </p:txBody>
      </p:sp>
      <p:sp>
        <p:nvSpPr>
          <p:cNvPr id="10" name="Rectangle 55"/>
          <p:cNvSpPr>
            <a:spLocks noChangeArrowheads="1"/>
          </p:cNvSpPr>
          <p:nvPr/>
        </p:nvSpPr>
        <p:spPr bwMode="gray">
          <a:xfrm>
            <a:off x="4621948" y="1084576"/>
            <a:ext cx="4320000"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000" b="1" i="1" dirty="0" smtClean="0">
                <a:solidFill>
                  <a:srgbClr val="FFFFFF"/>
                </a:solidFill>
                <a:latin typeface="Calibri" pitchFamily="34" charset="0"/>
                <a:cs typeface="Calibri" pitchFamily="34" charset="0"/>
              </a:rPr>
              <a:t>Yasal Olarak Yetişkin; </a:t>
            </a:r>
            <a:endParaRPr lang="tr-TR" sz="2000" b="1" i="1" dirty="0">
              <a:solidFill>
                <a:srgbClr val="FFFFFF"/>
              </a:solidFill>
              <a:latin typeface="Calibri" pitchFamily="34" charset="0"/>
              <a:cs typeface="Calibri" pitchFamily="34" charset="0"/>
            </a:endParaRPr>
          </a:p>
        </p:txBody>
      </p:sp>
      <p:sp>
        <p:nvSpPr>
          <p:cNvPr id="11" name="Rectangle 5"/>
          <p:cNvSpPr>
            <a:spLocks noChangeArrowheads="1"/>
          </p:cNvSpPr>
          <p:nvPr/>
        </p:nvSpPr>
        <p:spPr bwMode="gray">
          <a:xfrm>
            <a:off x="4621948" y="1444938"/>
            <a:ext cx="4317484" cy="2223294"/>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r>
              <a:rPr lang="tr-TR" i="1" dirty="0" smtClean="0">
                <a:solidFill>
                  <a:srgbClr val="000000"/>
                </a:solidFill>
                <a:latin typeface="Calibri" pitchFamily="34" charset="0"/>
                <a:cs typeface="Calibri" pitchFamily="34" charset="0"/>
              </a:rPr>
              <a:t>İmza </a:t>
            </a:r>
            <a:r>
              <a:rPr lang="tr-TR" i="1" dirty="0">
                <a:solidFill>
                  <a:srgbClr val="000000"/>
                </a:solidFill>
                <a:latin typeface="Calibri" pitchFamily="34" charset="0"/>
                <a:cs typeface="Calibri" pitchFamily="34" charset="0"/>
              </a:rPr>
              <a:t>atabilen, başkasının iznine veya himayesine ihtiyaç duymadan yasal yükümlülüklerini yerine getirebilen ve ülkemizde yasal yetişkinlik yaşı olan 18 yaşını bitirmiş kişilerdir.</a:t>
            </a:r>
          </a:p>
        </p:txBody>
      </p:sp>
      <p:sp>
        <p:nvSpPr>
          <p:cNvPr id="12" name="Rectangle 55"/>
          <p:cNvSpPr>
            <a:spLocks noChangeArrowheads="1"/>
          </p:cNvSpPr>
          <p:nvPr/>
        </p:nvSpPr>
        <p:spPr bwMode="gray">
          <a:xfrm>
            <a:off x="166434" y="3674515"/>
            <a:ext cx="4317484"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000" b="1" i="1" dirty="0">
                <a:solidFill>
                  <a:srgbClr val="FFFFFF"/>
                </a:solidFill>
                <a:latin typeface="Calibri" pitchFamily="34" charset="0"/>
                <a:cs typeface="Calibri" pitchFamily="34" charset="0"/>
              </a:rPr>
              <a:t>Sosyolojik Açıdan Yetişkin; </a:t>
            </a:r>
            <a:endParaRPr lang="tr-TR" sz="2000" b="1" i="1" dirty="0" smtClean="0">
              <a:solidFill>
                <a:srgbClr val="FFFFFF"/>
              </a:solidFill>
              <a:latin typeface="Calibri" pitchFamily="34" charset="0"/>
              <a:cs typeface="Calibri" pitchFamily="34" charset="0"/>
            </a:endParaRPr>
          </a:p>
        </p:txBody>
      </p:sp>
      <p:sp>
        <p:nvSpPr>
          <p:cNvPr id="15" name="Rectangle 5"/>
          <p:cNvSpPr>
            <a:spLocks noChangeArrowheads="1"/>
          </p:cNvSpPr>
          <p:nvPr/>
        </p:nvSpPr>
        <p:spPr bwMode="gray">
          <a:xfrm>
            <a:off x="168913" y="4034877"/>
            <a:ext cx="4317484" cy="2223294"/>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pPr>
            <a:r>
              <a:rPr lang="tr-TR" i="1" dirty="0">
                <a:solidFill>
                  <a:srgbClr val="000000"/>
                </a:solidFill>
                <a:latin typeface="Calibri" pitchFamily="34" charset="0"/>
                <a:cs typeface="Calibri" pitchFamily="34" charset="0"/>
              </a:rPr>
              <a:t>Toplumda yetişkinlerin rollerini üstlenmiş ve tam zamanlı çalışma, oy kullanma gibi sosyal sorumluluklarını yerine getirebilen bireylerdir. Ülkemizde sosyolojik açıdan yetişkinlik, genelde yasal yetişkinlikten önce gerçekleşir.</a:t>
            </a:r>
          </a:p>
        </p:txBody>
      </p:sp>
      <p:sp>
        <p:nvSpPr>
          <p:cNvPr id="16" name="Rectangle 55"/>
          <p:cNvSpPr>
            <a:spLocks noChangeArrowheads="1"/>
          </p:cNvSpPr>
          <p:nvPr/>
        </p:nvSpPr>
        <p:spPr bwMode="gray">
          <a:xfrm>
            <a:off x="4628994" y="3674516"/>
            <a:ext cx="4317484"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000" b="1" i="1" dirty="0">
                <a:solidFill>
                  <a:srgbClr val="FFFFFF"/>
                </a:solidFill>
                <a:latin typeface="Calibri" pitchFamily="34" charset="0"/>
                <a:cs typeface="Calibri" pitchFamily="34" charset="0"/>
              </a:rPr>
              <a:t>Psikolojik Olarak Yetişkin </a:t>
            </a:r>
            <a:endParaRPr lang="tr-TR" sz="2000" b="1" i="1" dirty="0" smtClean="0">
              <a:solidFill>
                <a:srgbClr val="FFFFFF"/>
              </a:solidFill>
              <a:latin typeface="Calibri" pitchFamily="34" charset="0"/>
              <a:cs typeface="Calibri" pitchFamily="34" charset="0"/>
            </a:endParaRPr>
          </a:p>
        </p:txBody>
      </p:sp>
      <p:sp>
        <p:nvSpPr>
          <p:cNvPr id="17" name="Rectangle 5"/>
          <p:cNvSpPr>
            <a:spLocks noChangeArrowheads="1"/>
          </p:cNvSpPr>
          <p:nvPr/>
        </p:nvSpPr>
        <p:spPr bwMode="gray">
          <a:xfrm>
            <a:off x="4621948" y="4034878"/>
            <a:ext cx="4317484" cy="2223294"/>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pPr>
            <a:r>
              <a:rPr lang="tr-TR" i="1" dirty="0">
                <a:solidFill>
                  <a:srgbClr val="000000"/>
                </a:solidFill>
                <a:latin typeface="Calibri" pitchFamily="34" charset="0"/>
                <a:cs typeface="Calibri" pitchFamily="34" charset="0"/>
              </a:rPr>
              <a:t>Öz-beni gelişmiş, kendi yaşantısını kontrol edebilen ve yönlendiren, öz-güven ve öz-saygı olgularını hayatının her kademesinde kullanan ve geliştiren bireylerdir.</a:t>
            </a:r>
          </a:p>
        </p:txBody>
      </p:sp>
    </p:spTree>
    <p:extLst>
      <p:ext uri="{BB962C8B-B14F-4D97-AF65-F5344CB8AC3E}">
        <p14:creationId xmlns:p14="http://schemas.microsoft.com/office/powerpoint/2010/main" val="1031414793"/>
      </p:ext>
    </p:extLst>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YETİŞKİN</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2400" b="1" i="1" dirty="0" smtClean="0">
              <a:latin typeface="Calibri" pitchFamily="34" charset="0"/>
              <a:cs typeface="Calibri" pitchFamily="34" charset="0"/>
            </a:endParaRPr>
          </a:p>
          <a:p>
            <a:pPr algn="ctr">
              <a:spcAft>
                <a:spcPts val="1200"/>
              </a:spcAft>
              <a:buClr>
                <a:srgbClr val="292929"/>
              </a:buClr>
              <a:defRPr/>
            </a:pPr>
            <a:r>
              <a:rPr lang="tr-TR" sz="2400" b="1" i="1" dirty="0" smtClean="0">
                <a:latin typeface="Calibri" pitchFamily="34" charset="0"/>
                <a:cs typeface="Calibri" pitchFamily="34" charset="0"/>
              </a:rPr>
              <a:t>«Kendi </a:t>
            </a:r>
            <a:r>
              <a:rPr lang="tr-TR" sz="2400" b="1" i="1" dirty="0">
                <a:latin typeface="Calibri" pitchFamily="34" charset="0"/>
                <a:cs typeface="Calibri" pitchFamily="34" charset="0"/>
              </a:rPr>
              <a:t>yaşamını </a:t>
            </a:r>
            <a:r>
              <a:rPr lang="tr-TR" sz="2400" b="1" i="1" dirty="0" smtClean="0">
                <a:latin typeface="Calibri" pitchFamily="34" charset="0"/>
                <a:cs typeface="Calibri" pitchFamily="34" charset="0"/>
              </a:rPr>
              <a:t>yöneten, </a:t>
            </a:r>
            <a:r>
              <a:rPr lang="tr-TR" sz="2400" b="1" i="1" dirty="0">
                <a:latin typeface="Calibri" pitchFamily="34" charset="0"/>
                <a:cs typeface="Calibri" pitchFamily="34" charset="0"/>
              </a:rPr>
              <a:t>sorumluluğunu </a:t>
            </a:r>
            <a:r>
              <a:rPr lang="tr-TR" sz="2400" b="1" i="1" dirty="0" smtClean="0">
                <a:latin typeface="Calibri" pitchFamily="34" charset="0"/>
                <a:cs typeface="Calibri" pitchFamily="34" charset="0"/>
              </a:rPr>
              <a:t>üstüne </a:t>
            </a:r>
            <a:r>
              <a:rPr lang="tr-TR" sz="2400" b="1" i="1" dirty="0">
                <a:latin typeface="Calibri" pitchFamily="34" charset="0"/>
                <a:cs typeface="Calibri" pitchFamily="34" charset="0"/>
              </a:rPr>
              <a:t>alan, kendi kararlarını vermeye kendini hazır </a:t>
            </a:r>
            <a:r>
              <a:rPr lang="tr-TR" sz="2400" b="1" i="1" dirty="0" smtClean="0">
                <a:latin typeface="Calibri" pitchFamily="34" charset="0"/>
                <a:cs typeface="Calibri" pitchFamily="34" charset="0"/>
              </a:rPr>
              <a:t>hisseden, fiziksel </a:t>
            </a:r>
            <a:r>
              <a:rPr lang="tr-TR" sz="2400" b="1" i="1" dirty="0">
                <a:latin typeface="Calibri" pitchFamily="34" charset="0"/>
                <a:cs typeface="Calibri" pitchFamily="34" charset="0"/>
              </a:rPr>
              <a:t>ve psikolojik gelişimini tamamlamış, </a:t>
            </a:r>
            <a:r>
              <a:rPr lang="tr-TR" sz="2400" b="1" i="1" dirty="0" smtClean="0">
                <a:latin typeface="Calibri" pitchFamily="34" charset="0"/>
                <a:cs typeface="Calibri" pitchFamily="34" charset="0"/>
              </a:rPr>
              <a:t>uygun ve doğru davranabilen, olgunluğa </a:t>
            </a:r>
            <a:r>
              <a:rPr lang="tr-TR" sz="2400" b="1" i="1" dirty="0">
                <a:latin typeface="Calibri" pitchFamily="34" charset="0"/>
                <a:cs typeface="Calibri" pitchFamily="34" charset="0"/>
              </a:rPr>
              <a:t>ulaşmış </a:t>
            </a:r>
            <a:r>
              <a:rPr lang="tr-TR" sz="2400" b="1" i="1" dirty="0" smtClean="0">
                <a:latin typeface="Calibri" pitchFamily="34" charset="0"/>
                <a:cs typeface="Calibri" pitchFamily="34" charset="0"/>
              </a:rPr>
              <a:t>kişidir.»</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p>
          </p:txBody>
        </p:sp>
      </p:grpSp>
      <p:sp>
        <p:nvSpPr>
          <p:cNvPr id="196627" name="Text Box 45"/>
          <p:cNvSpPr txBox="1">
            <a:spLocks noChangeArrowheads="1"/>
          </p:cNvSpPr>
          <p:nvPr/>
        </p:nvSpPr>
        <p:spPr bwMode="auto">
          <a:xfrm>
            <a:off x="77470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YETİŞKİN EĞİTİMİ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28207108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6627"/>
                                        </p:tgtEl>
                                        <p:attrNameLst>
                                          <p:attrName>style.visibility</p:attrName>
                                        </p:attrNameLst>
                                      </p:cBhvr>
                                      <p:to>
                                        <p:strVal val="visible"/>
                                      </p:to>
                                    </p:set>
                                    <p:animEffect transition="in" filter="fade">
                                      <p:cBhvr>
                                        <p:cTn id="7" dur="1000"/>
                                        <p:tgtEl>
                                          <p:spTgt spid="19662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6610"/>
                                        </p:tgtEl>
                                        <p:attrNameLst>
                                          <p:attrName>style.visibility</p:attrName>
                                        </p:attrNameLst>
                                      </p:cBhvr>
                                      <p:to>
                                        <p:strVal val="visible"/>
                                      </p:to>
                                    </p:set>
                                    <p:animEffect transition="in" filter="wipe(left)">
                                      <p:cBhvr>
                                        <p:cTn id="10" dur="500"/>
                                        <p:tgtEl>
                                          <p:spTgt spid="196610"/>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7"/>
                                        </p:tgtEl>
                                        <p:attrNameLst>
                                          <p:attrName>style.visibility</p:attrName>
                                        </p:attrNameLst>
                                      </p:cBhvr>
                                      <p:to>
                                        <p:strVal val="visible"/>
                                      </p:to>
                                    </p:set>
                                    <p:animEffect transition="in" filter="wipe(left)">
                                      <p:cBhvr>
                                        <p:cTn id="13" dur="500"/>
                                        <p:tgtEl>
                                          <p:spTgt spid="58457"/>
                                        </p:tgtEl>
                                      </p:cBhvr>
                                    </p:animEffect>
                                  </p:childTnLst>
                                </p:cTn>
                              </p:par>
                              <p:par>
                                <p:cTn id="14" presetID="22" presetClass="entr" presetSubtype="8" fill="hold" grpId="0" nodeType="withEffect">
                                  <p:stCondLst>
                                    <p:cond delay="500"/>
                                  </p:stCondLst>
                                  <p:childTnLst>
                                    <p:set>
                                      <p:cBhvr>
                                        <p:cTn id="15" dur="1" fill="hold">
                                          <p:stCondLst>
                                            <p:cond delay="0"/>
                                          </p:stCondLst>
                                        </p:cTn>
                                        <p:tgtEl>
                                          <p:spTgt spid="58456"/>
                                        </p:tgtEl>
                                        <p:attrNameLst>
                                          <p:attrName>style.visibility</p:attrName>
                                        </p:attrNameLst>
                                      </p:cBhvr>
                                      <p:to>
                                        <p:strVal val="visible"/>
                                      </p:to>
                                    </p:set>
                                    <p:animEffect transition="in" filter="wipe(left)">
                                      <p:cBhvr>
                                        <p:cTn id="16"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662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YETİŞKİNİN FİZİKSEL </a:t>
            </a: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GELİŞİM ÖZELLİKLERİ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r>
              <a:rPr lang="tr-TR" sz="2000" b="1" i="1" dirty="0">
                <a:solidFill>
                  <a:srgbClr val="000000"/>
                </a:solidFill>
                <a:latin typeface="Calibri" pitchFamily="34" charset="0"/>
                <a:cs typeface="Calibri" pitchFamily="34" charset="0"/>
              </a:rPr>
              <a:t>Görme Yeteneği: </a:t>
            </a:r>
            <a:r>
              <a:rPr lang="tr-TR" sz="2000" i="1" dirty="0">
                <a:solidFill>
                  <a:srgbClr val="000000"/>
                </a:solidFill>
                <a:latin typeface="Calibri" pitchFamily="34" charset="0"/>
                <a:cs typeface="Calibri" pitchFamily="34" charset="0"/>
              </a:rPr>
              <a:t>20-25 yaşları arasında en yüksek düzeyde olan görme gücünde, 40-45 yaşlarında birden bire düşme görülür.</a:t>
            </a:r>
          </a:p>
          <a:p>
            <a:pPr algn="ctr">
              <a:spcAft>
                <a:spcPts val="1200"/>
              </a:spcAft>
              <a:buClr>
                <a:srgbClr val="292929"/>
              </a:buClr>
              <a:defRPr/>
            </a:pPr>
            <a:r>
              <a:rPr lang="tr-TR" sz="2000" b="1" i="1" dirty="0" smtClean="0">
                <a:solidFill>
                  <a:srgbClr val="000000"/>
                </a:solidFill>
                <a:latin typeface="Calibri" pitchFamily="34" charset="0"/>
                <a:cs typeface="Calibri" pitchFamily="34" charset="0"/>
              </a:rPr>
              <a:t>İşitme </a:t>
            </a:r>
            <a:r>
              <a:rPr lang="tr-TR" sz="2000" b="1" i="1" dirty="0">
                <a:solidFill>
                  <a:srgbClr val="000000"/>
                </a:solidFill>
                <a:latin typeface="Calibri" pitchFamily="34" charset="0"/>
                <a:cs typeface="Calibri" pitchFamily="34" charset="0"/>
              </a:rPr>
              <a:t>Yeteneği: </a:t>
            </a:r>
            <a:r>
              <a:rPr lang="tr-TR" sz="2000" i="1" dirty="0">
                <a:solidFill>
                  <a:srgbClr val="000000"/>
                </a:solidFill>
                <a:latin typeface="Calibri" pitchFamily="34" charset="0"/>
                <a:cs typeface="Calibri" pitchFamily="34" charset="0"/>
              </a:rPr>
              <a:t>Yaşın ilerlemesine bağlı olarak yetişkinin işitme gücünde azalma olmaktadır. Bu nedenle, eğitsel etkinliklerde öğretici, ses tonunu iyi ayarlamalı, dudak mimikleri yetişkin tarafından görülecek biçimde konuşmaya özen gösterilmeli ve görsel-işitsel araçların kullanımı ön plana çıkartılmalıdır</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YETİŞKİN EĞİTİMİ</a:t>
            </a:r>
            <a:endPar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8281021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YETİŞKİNİN FİZİKSEL GELİŞİM ÖZELLİKLERİ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r>
              <a:rPr lang="tr-TR" sz="2000" b="1" i="1" dirty="0" smtClean="0">
                <a:solidFill>
                  <a:srgbClr val="000000"/>
                </a:solidFill>
                <a:latin typeface="Calibri" pitchFamily="34" charset="0"/>
                <a:cs typeface="Calibri" pitchFamily="34" charset="0"/>
              </a:rPr>
              <a:t>Isıya </a:t>
            </a:r>
            <a:r>
              <a:rPr lang="tr-TR" sz="2000" b="1" i="1" dirty="0">
                <a:solidFill>
                  <a:srgbClr val="000000"/>
                </a:solidFill>
                <a:latin typeface="Calibri" pitchFamily="34" charset="0"/>
                <a:cs typeface="Calibri" pitchFamily="34" charset="0"/>
              </a:rPr>
              <a:t>Uyum Sağlama Yeteneği: </a:t>
            </a:r>
            <a:r>
              <a:rPr lang="tr-TR" sz="2000" i="1" dirty="0">
                <a:solidFill>
                  <a:srgbClr val="000000"/>
                </a:solidFill>
                <a:latin typeface="Calibri" pitchFamily="34" charset="0"/>
                <a:cs typeface="Calibri" pitchFamily="34" charset="0"/>
              </a:rPr>
              <a:t>Yetişkinin yaşının ilerlemesiyle ısıya uyum sağlaması güçleşmektedir. Dış koşullar değişse de vücut iç ısısının aynı kalması gerektiğinden, bu, ileriki yaşlardan istenilen ölçüde düzenli olamamaktır.</a:t>
            </a:r>
          </a:p>
          <a:p>
            <a:pPr algn="ctr">
              <a:spcAft>
                <a:spcPts val="1200"/>
              </a:spcAft>
              <a:buClr>
                <a:srgbClr val="292929"/>
              </a:buClr>
              <a:defRPr/>
            </a:pPr>
            <a:r>
              <a:rPr lang="tr-TR" sz="2000" b="1" i="1" dirty="0" smtClean="0">
                <a:solidFill>
                  <a:srgbClr val="000000"/>
                </a:solidFill>
                <a:latin typeface="Calibri" pitchFamily="34" charset="0"/>
                <a:cs typeface="Calibri" pitchFamily="34" charset="0"/>
              </a:rPr>
              <a:t>Çalışma </a:t>
            </a:r>
            <a:r>
              <a:rPr lang="tr-TR" sz="2000" b="1" i="1" dirty="0">
                <a:solidFill>
                  <a:srgbClr val="000000"/>
                </a:solidFill>
                <a:latin typeface="Calibri" pitchFamily="34" charset="0"/>
                <a:cs typeface="Calibri" pitchFamily="34" charset="0"/>
              </a:rPr>
              <a:t>Gücü: </a:t>
            </a:r>
            <a:r>
              <a:rPr lang="tr-TR" sz="2000" i="1" dirty="0">
                <a:solidFill>
                  <a:srgbClr val="000000"/>
                </a:solidFill>
                <a:latin typeface="Calibri" pitchFamily="34" charset="0"/>
                <a:cs typeface="Calibri" pitchFamily="34" charset="0"/>
              </a:rPr>
              <a:t>Yaş ilerledikçe iç salgı bezlerinin etkinliği azaldığından, hücreler daha çabuk yıpranır. Ayrıca, kas gücünde de azalma olduğundan, istenilen hızda bir çalışma ortaya konulamaz. Bunun için de yetişkin, eğitime daha az zaman ayırabilir.</a:t>
            </a: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YETİŞKİN EĞİTİMİ</a:t>
            </a:r>
            <a:endPar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10733288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YAYGIN KABUL</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2000" i="1" dirty="0" smtClean="0">
              <a:latin typeface="Calibri" pitchFamily="34" charset="0"/>
              <a:cs typeface="Calibri" pitchFamily="34" charset="0"/>
            </a:endParaRPr>
          </a:p>
          <a:p>
            <a:pPr algn="ctr">
              <a:spcAft>
                <a:spcPts val="1200"/>
              </a:spcAft>
              <a:buClr>
                <a:srgbClr val="292929"/>
              </a:buClr>
              <a:defRPr/>
            </a:pPr>
            <a:r>
              <a:rPr lang="tr-TR" sz="2800" b="1" i="1" dirty="0" smtClean="0">
                <a:latin typeface="Calibri" pitchFamily="34" charset="0"/>
                <a:cs typeface="Calibri" pitchFamily="34" charset="0"/>
              </a:rPr>
              <a:t>«Yaş ilerledikçe öğrenme gücü azalır»</a:t>
            </a:r>
            <a:endParaRPr lang="tr-TR" sz="2800" b="1"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ERİŞKİN EĞİTİMİ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
        <p:nvSpPr>
          <p:cNvPr id="21" name="11 Metin kutusu"/>
          <p:cNvSpPr txBox="1"/>
          <p:nvPr/>
        </p:nvSpPr>
        <p:spPr>
          <a:xfrm>
            <a:off x="5163474" y="3162300"/>
            <a:ext cx="1131626" cy="1838975"/>
          </a:xfrm>
          <a:prstGeom prst="rect">
            <a:avLst/>
          </a:prstGeom>
          <a:noFill/>
        </p:spPr>
        <p:txBody>
          <a:bodyPr wrap="square" rtlCol="0">
            <a:prstTxWarp prst="textPlain">
              <a:avLst/>
            </a:prstTxWarp>
            <a:spAutoFit/>
          </a:bodyPr>
          <a:lstStyle/>
          <a:p>
            <a:r>
              <a:rPr lang="tr-TR" sz="45000" b="1" spc="200" dirty="0" smtClean="0">
                <a:ln w="29210">
                  <a:solidFill>
                    <a:schemeClr val="accent3">
                      <a:tint val="10000"/>
                    </a:schemeClr>
                  </a:solidFill>
                </a:ln>
                <a:solidFill>
                  <a:srgbClr val="9DC2EB"/>
                </a:solidFill>
                <a:effectLst>
                  <a:innerShdw blurRad="63500" dist="50800" dir="13500000">
                    <a:prstClr val="black">
                      <a:alpha val="50000"/>
                    </a:prstClr>
                  </a:innerShdw>
                </a:effectLst>
                <a:latin typeface="GungsuhChe" pitchFamily="49" charset="-127"/>
                <a:ea typeface="GungsuhChe" pitchFamily="49" charset="-127"/>
              </a:rPr>
              <a:t>?</a:t>
            </a:r>
            <a:endParaRPr lang="tr-TR" sz="45000" b="1" spc="200" dirty="0">
              <a:ln w="29210">
                <a:solidFill>
                  <a:schemeClr val="accent3">
                    <a:tint val="10000"/>
                  </a:schemeClr>
                </a:solidFill>
              </a:ln>
              <a:solidFill>
                <a:srgbClr val="9DC2EB"/>
              </a:solidFill>
              <a:effectLst>
                <a:innerShdw blurRad="63500" dist="50800" dir="13500000">
                  <a:prstClr val="black">
                    <a:alpha val="50000"/>
                  </a:prstClr>
                </a:innerShdw>
              </a:effectLst>
              <a:latin typeface="GungsuhChe" pitchFamily="49" charset="-127"/>
              <a:ea typeface="GungsuhChe" pitchFamily="49" charset="-127"/>
            </a:endParaRPr>
          </a:p>
        </p:txBody>
      </p:sp>
    </p:spTree>
    <p:extLst>
      <p:ext uri="{BB962C8B-B14F-4D97-AF65-F5344CB8AC3E}">
        <p14:creationId xmlns:p14="http://schemas.microsoft.com/office/powerpoint/2010/main" val="270200196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DOĞRU KABUL</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r>
              <a:rPr lang="tr-TR" sz="2000" b="1" i="1" dirty="0" smtClean="0">
                <a:latin typeface="Calibri" pitchFamily="34" charset="0"/>
                <a:cs typeface="Calibri" pitchFamily="34" charset="0"/>
              </a:rPr>
              <a:t>Yaş ilerledikçe öğrenme gücü azalmaz, öğrenme hızı azalır.</a:t>
            </a:r>
          </a:p>
          <a:p>
            <a:pPr lvl="1">
              <a:spcAft>
                <a:spcPts val="0"/>
              </a:spcAft>
              <a:buClr>
                <a:srgbClr val="292929"/>
              </a:buClr>
              <a:defRPr/>
            </a:pPr>
            <a:r>
              <a:rPr lang="tr-TR" sz="2000" i="1" dirty="0">
                <a:latin typeface="Calibri" pitchFamily="34" charset="0"/>
                <a:cs typeface="Calibri" pitchFamily="34" charset="0"/>
              </a:rPr>
              <a:t>20 – 25 Yaşlarında 	: En Hızlı</a:t>
            </a:r>
          </a:p>
          <a:p>
            <a:pPr lvl="1">
              <a:spcAft>
                <a:spcPts val="0"/>
              </a:spcAft>
              <a:buClr>
                <a:srgbClr val="292929"/>
              </a:buClr>
              <a:defRPr/>
            </a:pPr>
            <a:r>
              <a:rPr lang="tr-TR" sz="2000" i="1" dirty="0">
                <a:latin typeface="Calibri" pitchFamily="34" charset="0"/>
                <a:cs typeface="Calibri" pitchFamily="34" charset="0"/>
              </a:rPr>
              <a:t>26 – 45 Yaşlarında	: Hızlı</a:t>
            </a:r>
          </a:p>
          <a:p>
            <a:pPr lvl="1">
              <a:spcAft>
                <a:spcPts val="0"/>
              </a:spcAft>
              <a:buClr>
                <a:srgbClr val="292929"/>
              </a:buClr>
              <a:defRPr/>
            </a:pPr>
            <a:r>
              <a:rPr lang="tr-TR" sz="2000" i="1" dirty="0" smtClean="0">
                <a:latin typeface="Calibri" pitchFamily="34" charset="0"/>
                <a:cs typeface="Calibri" pitchFamily="34" charset="0"/>
              </a:rPr>
              <a:t>46 – 60 Yaşlarında </a:t>
            </a:r>
            <a:r>
              <a:rPr lang="tr-TR" sz="2000" i="1" dirty="0">
                <a:latin typeface="Calibri" pitchFamily="34" charset="0"/>
                <a:cs typeface="Calibri" pitchFamily="34" charset="0"/>
              </a:rPr>
              <a:t>	</a:t>
            </a:r>
            <a:r>
              <a:rPr lang="tr-TR" sz="2000" i="1" dirty="0" smtClean="0">
                <a:latin typeface="Calibri" pitchFamily="34" charset="0"/>
                <a:cs typeface="Calibri" pitchFamily="34" charset="0"/>
              </a:rPr>
              <a:t>: </a:t>
            </a:r>
            <a:r>
              <a:rPr lang="tr-TR" sz="2000" i="1" dirty="0">
                <a:latin typeface="Calibri" pitchFamily="34" charset="0"/>
                <a:cs typeface="Calibri" pitchFamily="34" charset="0"/>
              </a:rPr>
              <a:t>Yavaş</a:t>
            </a:r>
          </a:p>
          <a:p>
            <a:pPr algn="ctr">
              <a:spcAft>
                <a:spcPts val="1200"/>
              </a:spcAft>
              <a:buClr>
                <a:srgbClr val="292929"/>
              </a:buClr>
              <a:defRPr/>
            </a:pPr>
            <a:endParaRPr lang="tr-TR" sz="800" i="1" dirty="0" smtClean="0">
              <a:latin typeface="Calibri" pitchFamily="34" charset="0"/>
              <a:cs typeface="Calibri" pitchFamily="34" charset="0"/>
            </a:endParaRPr>
          </a:p>
          <a:p>
            <a:pPr algn="ctr">
              <a:spcAft>
                <a:spcPts val="1200"/>
              </a:spcAft>
              <a:buClr>
                <a:srgbClr val="292929"/>
              </a:buClr>
              <a:defRPr/>
            </a:pPr>
            <a:r>
              <a:rPr lang="tr-TR" sz="2000" i="1" dirty="0" smtClean="0">
                <a:latin typeface="Calibri" pitchFamily="34" charset="0"/>
                <a:cs typeface="Calibri" pitchFamily="34" charset="0"/>
              </a:rPr>
              <a:t>Öğrenme hızında 42-45 </a:t>
            </a:r>
            <a:r>
              <a:rPr lang="tr-TR" sz="2000" i="1" dirty="0">
                <a:latin typeface="Calibri" pitchFamily="34" charset="0"/>
                <a:cs typeface="Calibri" pitchFamily="34" charset="0"/>
              </a:rPr>
              <a:t>yaşlarına </a:t>
            </a:r>
            <a:r>
              <a:rPr lang="tr-TR" sz="2000" i="1" dirty="0" smtClean="0">
                <a:latin typeface="Calibri" pitchFamily="34" charset="0"/>
                <a:cs typeface="Calibri" pitchFamily="34" charset="0"/>
              </a:rPr>
              <a:t>kadar </a:t>
            </a:r>
            <a:r>
              <a:rPr lang="tr-TR" sz="2000" i="1" dirty="0">
                <a:latin typeface="Calibri" pitchFamily="34" charset="0"/>
                <a:cs typeface="Calibri" pitchFamily="34" charset="0"/>
              </a:rPr>
              <a:t>yılda %1 </a:t>
            </a:r>
            <a:r>
              <a:rPr lang="tr-TR" sz="2000" i="1" dirty="0" smtClean="0">
                <a:latin typeface="Calibri" pitchFamily="34" charset="0"/>
                <a:cs typeface="Calibri" pitchFamily="34" charset="0"/>
              </a:rPr>
              <a:t>azalma, 45'inden </a:t>
            </a:r>
            <a:r>
              <a:rPr lang="tr-TR" sz="2000" i="1" dirty="0">
                <a:latin typeface="Calibri" pitchFamily="34" charset="0"/>
                <a:cs typeface="Calibri" pitchFamily="34" charset="0"/>
              </a:rPr>
              <a:t>sonra </a:t>
            </a:r>
            <a:r>
              <a:rPr lang="tr-TR" sz="2000" i="1" dirty="0" smtClean="0">
                <a:latin typeface="Calibri" pitchFamily="34" charset="0"/>
                <a:cs typeface="Calibri" pitchFamily="34" charset="0"/>
              </a:rPr>
              <a:t>ise önemli </a:t>
            </a:r>
            <a:r>
              <a:rPr lang="tr-TR" sz="2000" i="1" dirty="0">
                <a:latin typeface="Calibri" pitchFamily="34" charset="0"/>
                <a:cs typeface="Calibri" pitchFamily="34" charset="0"/>
              </a:rPr>
              <a:t>oranda </a:t>
            </a:r>
            <a:r>
              <a:rPr lang="tr-TR" sz="2000" i="1" dirty="0" smtClean="0">
                <a:latin typeface="Calibri" pitchFamily="34" charset="0"/>
                <a:cs typeface="Calibri" pitchFamily="34" charset="0"/>
              </a:rPr>
              <a:t>azalma olur. </a:t>
            </a:r>
          </a:p>
          <a:p>
            <a:pPr algn="ctr">
              <a:spcAft>
                <a:spcPts val="1200"/>
              </a:spcAft>
              <a:buClr>
                <a:srgbClr val="292929"/>
              </a:buClr>
              <a:defRPr/>
            </a:pPr>
            <a:r>
              <a:rPr lang="tr-TR" sz="2000" i="1" dirty="0" smtClean="0">
                <a:latin typeface="Calibri" pitchFamily="34" charset="0"/>
                <a:cs typeface="Calibri" pitchFamily="34" charset="0"/>
              </a:rPr>
              <a:t>Yeterince zaman ayırmak koşuluyla, her yetişkin her türlü bilgiyi öğrenebilir.</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ERİŞKİN EĞİTİMİ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33085512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21"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17" name="Grup 16"/>
          <p:cNvGrpSpPr/>
          <p:nvPr/>
        </p:nvGrpSpPr>
        <p:grpSpPr>
          <a:xfrm>
            <a:off x="286831" y="2308184"/>
            <a:ext cx="1562964" cy="2230826"/>
            <a:chOff x="273183" y="1717683"/>
            <a:chExt cx="1562964" cy="2230826"/>
          </a:xfrm>
        </p:grpSpPr>
        <p:grpSp>
          <p:nvGrpSpPr>
            <p:cNvPr id="22" name="Grup 21"/>
            <p:cNvGrpSpPr/>
            <p:nvPr/>
          </p:nvGrpSpPr>
          <p:grpSpPr>
            <a:xfrm>
              <a:off x="273183" y="1717683"/>
              <a:ext cx="1537297" cy="1440000"/>
              <a:chOff x="185638" y="1717684"/>
              <a:chExt cx="1003300" cy="923925"/>
            </a:xfrm>
          </p:grpSpPr>
          <p:sp>
            <p:nvSpPr>
              <p:cNvPr id="27" name="Rectangle 5"/>
              <p:cNvSpPr>
                <a:spLocks noChangeArrowheads="1"/>
              </p:cNvSpPr>
              <p:nvPr/>
            </p:nvSpPr>
            <p:spPr bwMode="gray">
              <a:xfrm rot="3419336">
                <a:off x="225325" y="1677997"/>
                <a:ext cx="923925" cy="1003300"/>
              </a:xfrm>
              <a:prstGeom prst="rect">
                <a:avLst/>
              </a:prstGeom>
              <a:gradFill rotWithShape="1">
                <a:gsLst>
                  <a:gs pos="0">
                    <a:srgbClr val="A18537"/>
                  </a:gs>
                  <a:gs pos="100000">
                    <a:srgbClr val="A18537">
                      <a:gamma/>
                      <a:shade val="46275"/>
                      <a:invGamma/>
                    </a:srgbClr>
                  </a:gs>
                </a:gsLst>
                <a:lin ang="5400000" scaled="1"/>
              </a:gradFill>
              <a:ln w="38100">
                <a:solidFill>
                  <a:srgbClr val="FFFFFF"/>
                </a:solidFill>
                <a:miter lim="800000"/>
                <a:headEnd/>
                <a:tailEnd/>
              </a:ln>
              <a:effectLst>
                <a:outerShdw dist="179605" dir="487806" algn="ctr" rotWithShape="0">
                  <a:srgbClr val="000000">
                    <a:alpha val="50000"/>
                  </a:srgbClr>
                </a:outerShdw>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30" name="Text Box 6"/>
              <p:cNvSpPr txBox="1">
                <a:spLocks noChangeArrowheads="1"/>
              </p:cNvSpPr>
              <p:nvPr/>
            </p:nvSpPr>
            <p:spPr bwMode="gray">
              <a:xfrm>
                <a:off x="236559" y="1957500"/>
                <a:ext cx="949082" cy="454184"/>
              </a:xfrm>
              <a:prstGeom prst="rect">
                <a:avLst/>
              </a:prstGeom>
              <a:noFill/>
              <a:ln w="9525" algn="ctr">
                <a:noFill/>
                <a:miter lim="800000"/>
                <a:headEnd/>
                <a:tailEnd/>
              </a:ln>
              <a:effectLst/>
            </p:spPr>
            <p:txBody>
              <a:bodyPr wrap="none" lIns="91429" tIns="45715" rIns="91429" bIns="45715">
                <a:spAutoFit/>
              </a:bodyPr>
              <a:lstStyle/>
              <a:p>
                <a:pPr algn="ctr" eaLnBrk="0" fontAlgn="auto" hangingPunct="0">
                  <a:spcBef>
                    <a:spcPts val="0"/>
                  </a:spcBef>
                  <a:spcAft>
                    <a:spcPts val="0"/>
                  </a:spcAft>
                  <a:defRPr/>
                </a:pPr>
                <a:r>
                  <a:rPr lang="tr-TR" altLang="zh-CN" sz="2000" b="1" kern="0" dirty="0" smtClean="0">
                    <a:solidFill>
                      <a:srgbClr val="FFFFFF"/>
                    </a:solidFill>
                    <a:latin typeface="Calibri" pitchFamily="34" charset="0"/>
                    <a:ea typeface="宋体" charset="-122"/>
                    <a:cs typeface="Calibri" pitchFamily="34" charset="0"/>
                  </a:rPr>
                  <a:t>Gereksinim </a:t>
                </a:r>
              </a:p>
              <a:p>
                <a:pPr algn="ctr" eaLnBrk="0" fontAlgn="auto" hangingPunct="0">
                  <a:spcBef>
                    <a:spcPts val="0"/>
                  </a:spcBef>
                  <a:spcAft>
                    <a:spcPts val="0"/>
                  </a:spcAft>
                  <a:defRPr/>
                </a:pPr>
                <a:r>
                  <a:rPr lang="tr-TR" altLang="zh-CN" sz="2000" b="1" kern="0" dirty="0" smtClean="0">
                    <a:solidFill>
                      <a:srgbClr val="FFFFFF"/>
                    </a:solidFill>
                    <a:latin typeface="Calibri" pitchFamily="34" charset="0"/>
                    <a:ea typeface="宋体" charset="-122"/>
                    <a:cs typeface="Calibri" pitchFamily="34" charset="0"/>
                  </a:rPr>
                  <a:t>Duyma</a:t>
                </a:r>
              </a:p>
            </p:txBody>
          </p:sp>
        </p:grpSp>
        <p:sp>
          <p:nvSpPr>
            <p:cNvPr id="23" name="Text Box 18"/>
            <p:cNvSpPr txBox="1">
              <a:spLocks noChangeArrowheads="1"/>
            </p:cNvSpPr>
            <p:nvPr/>
          </p:nvSpPr>
          <p:spPr bwMode="auto">
            <a:xfrm>
              <a:off x="295363" y="3579187"/>
              <a:ext cx="1540784" cy="369322"/>
            </a:xfrm>
            <a:prstGeom prst="rect">
              <a:avLst/>
            </a:prstGeom>
            <a:noFill/>
            <a:ln w="9525">
              <a:noFill/>
              <a:miter lim="800000"/>
              <a:headEnd/>
              <a:tailEnd/>
            </a:ln>
            <a:effectLst/>
          </p:spPr>
          <p:txBody>
            <a:bodyPr wrap="none" lIns="91429" tIns="45715" rIns="91429" bIns="45715">
              <a:spAutoFit/>
            </a:bodyPr>
            <a:lstStyle/>
            <a:p>
              <a:pPr eaLnBrk="0" fontAlgn="auto" hangingPunct="0">
                <a:spcBef>
                  <a:spcPts val="0"/>
                </a:spcBef>
                <a:spcAft>
                  <a:spcPts val="0"/>
                </a:spcAft>
                <a:defRPr/>
              </a:pPr>
              <a:r>
                <a:rPr lang="tr-TR" altLang="zh-CN" kern="0" dirty="0" smtClean="0">
                  <a:solidFill>
                    <a:srgbClr val="000000">
                      <a:lumMod val="95000"/>
                      <a:lumOff val="5000"/>
                    </a:srgbClr>
                  </a:solidFill>
                  <a:latin typeface="Calibri" pitchFamily="34" charset="0"/>
                  <a:ea typeface="宋体" charset="-122"/>
                  <a:cs typeface="Calibri" pitchFamily="34" charset="0"/>
                </a:rPr>
                <a:t>Farkına Varma</a:t>
              </a:r>
              <a:endParaRPr lang="en-US" altLang="zh-CN" kern="0" dirty="0">
                <a:solidFill>
                  <a:srgbClr val="000000">
                    <a:lumMod val="95000"/>
                    <a:lumOff val="5000"/>
                  </a:srgbClr>
                </a:solidFill>
                <a:latin typeface="Calibri" pitchFamily="34" charset="0"/>
                <a:ea typeface="宋体" charset="-122"/>
                <a:cs typeface="Calibri" pitchFamily="34" charset="0"/>
              </a:endParaRPr>
            </a:p>
          </p:txBody>
        </p:sp>
      </p:grpSp>
      <p:grpSp>
        <p:nvGrpSpPr>
          <p:cNvPr id="31" name="Grup 30"/>
          <p:cNvGrpSpPr/>
          <p:nvPr/>
        </p:nvGrpSpPr>
        <p:grpSpPr>
          <a:xfrm>
            <a:off x="2332845" y="2307220"/>
            <a:ext cx="1934754" cy="2209168"/>
            <a:chOff x="2319197" y="1716719"/>
            <a:chExt cx="1934754" cy="2209168"/>
          </a:xfrm>
        </p:grpSpPr>
        <p:sp>
          <p:nvSpPr>
            <p:cNvPr id="32" name="Text Box 16"/>
            <p:cNvSpPr txBox="1">
              <a:spLocks noChangeArrowheads="1"/>
            </p:cNvSpPr>
            <p:nvPr/>
          </p:nvSpPr>
          <p:spPr bwMode="auto">
            <a:xfrm>
              <a:off x="2897637" y="3556565"/>
              <a:ext cx="1047059" cy="369322"/>
            </a:xfrm>
            <a:prstGeom prst="rect">
              <a:avLst/>
            </a:prstGeom>
            <a:noFill/>
            <a:ln w="9525">
              <a:noFill/>
              <a:miter lim="800000"/>
              <a:headEnd/>
              <a:tailEnd/>
            </a:ln>
            <a:effectLst/>
          </p:spPr>
          <p:txBody>
            <a:bodyPr wrap="none" lIns="91429" tIns="45715" rIns="91429" bIns="45715">
              <a:spAutoFit/>
            </a:bodyPr>
            <a:lstStyle/>
            <a:p>
              <a:pPr eaLnBrk="0" fontAlgn="auto" hangingPunct="0">
                <a:spcBef>
                  <a:spcPts val="0"/>
                </a:spcBef>
                <a:spcAft>
                  <a:spcPts val="0"/>
                </a:spcAft>
                <a:defRPr/>
              </a:pPr>
              <a:r>
                <a:rPr lang="tr-TR" altLang="zh-CN" kern="0" dirty="0" smtClean="0">
                  <a:solidFill>
                    <a:srgbClr val="000000">
                      <a:lumMod val="95000"/>
                      <a:lumOff val="5000"/>
                    </a:srgbClr>
                  </a:solidFill>
                  <a:latin typeface="Calibri" pitchFamily="34" charset="0"/>
                  <a:ea typeface="宋体" charset="-122"/>
                  <a:cs typeface="Calibri" pitchFamily="34" charset="0"/>
                </a:rPr>
                <a:t>İlgilenme</a:t>
              </a:r>
              <a:endParaRPr lang="en-US" altLang="zh-CN" kern="0" dirty="0">
                <a:solidFill>
                  <a:srgbClr val="000000">
                    <a:lumMod val="95000"/>
                    <a:lumOff val="5000"/>
                  </a:srgbClr>
                </a:solidFill>
                <a:latin typeface="Calibri" pitchFamily="34" charset="0"/>
                <a:ea typeface="宋体" charset="-122"/>
                <a:cs typeface="Calibri" pitchFamily="34" charset="0"/>
              </a:endParaRPr>
            </a:p>
          </p:txBody>
        </p:sp>
        <p:grpSp>
          <p:nvGrpSpPr>
            <p:cNvPr id="33" name="Grup 32"/>
            <p:cNvGrpSpPr/>
            <p:nvPr/>
          </p:nvGrpSpPr>
          <p:grpSpPr>
            <a:xfrm>
              <a:off x="2319197" y="1716719"/>
              <a:ext cx="1934754" cy="1440000"/>
              <a:chOff x="2062687" y="1662128"/>
              <a:chExt cx="1336068" cy="923925"/>
            </a:xfrm>
          </p:grpSpPr>
          <p:sp>
            <p:nvSpPr>
              <p:cNvPr id="34" name="Text Box 6"/>
              <p:cNvSpPr txBox="1">
                <a:spLocks noChangeArrowheads="1"/>
              </p:cNvSpPr>
              <p:nvPr/>
            </p:nvSpPr>
            <p:spPr bwMode="gray">
              <a:xfrm>
                <a:off x="2099401" y="1825642"/>
                <a:ext cx="1196975" cy="584200"/>
              </a:xfrm>
              <a:prstGeom prst="rect">
                <a:avLst/>
              </a:prstGeom>
              <a:noFill/>
              <a:ln w="9525" algn="ctr">
                <a:noFill/>
                <a:miter lim="800000"/>
                <a:headEnd/>
                <a:tailEnd/>
              </a:ln>
              <a:effectLst/>
            </p:spPr>
            <p:txBody>
              <a:bodyPr wrap="none" lIns="91429" tIns="45715" rIns="91429" bIns="45715">
                <a:spAutoFit/>
              </a:bodyPr>
              <a:lstStyle/>
              <a:p>
                <a:pPr algn="ctr" eaLnBrk="0" fontAlgn="auto" hangingPunct="0">
                  <a:spcBef>
                    <a:spcPts val="0"/>
                  </a:spcBef>
                  <a:spcAft>
                    <a:spcPts val="0"/>
                  </a:spcAft>
                  <a:defRPr/>
                </a:pPr>
                <a:r>
                  <a:rPr lang="tr-TR" altLang="zh-CN" sz="1600" kern="0" dirty="0" smtClean="0">
                    <a:solidFill>
                      <a:srgbClr val="FFFFFF"/>
                    </a:solidFill>
                    <a:latin typeface="Calibri" pitchFamily="34" charset="0"/>
                    <a:ea typeface="宋体" charset="-122"/>
                    <a:cs typeface="Calibri" pitchFamily="34" charset="0"/>
                  </a:rPr>
                  <a:t>Gereksinim </a:t>
                </a:r>
              </a:p>
              <a:p>
                <a:pPr algn="ctr" eaLnBrk="0" fontAlgn="auto" hangingPunct="0">
                  <a:spcBef>
                    <a:spcPts val="0"/>
                  </a:spcBef>
                  <a:spcAft>
                    <a:spcPts val="0"/>
                  </a:spcAft>
                  <a:defRPr/>
                </a:pPr>
                <a:r>
                  <a:rPr lang="tr-TR" altLang="zh-CN" sz="1600" kern="0" dirty="0" smtClean="0">
                    <a:solidFill>
                      <a:srgbClr val="FFFFFF"/>
                    </a:solidFill>
                    <a:latin typeface="Calibri" pitchFamily="34" charset="0"/>
                    <a:ea typeface="宋体" charset="-122"/>
                    <a:cs typeface="Calibri" pitchFamily="34" charset="0"/>
                  </a:rPr>
                  <a:t>Duyma</a:t>
                </a:r>
                <a:endParaRPr lang="en-US" altLang="zh-CN" sz="1600" kern="0" dirty="0">
                  <a:solidFill>
                    <a:srgbClr val="FFFFFF"/>
                  </a:solidFill>
                  <a:latin typeface="Calibri" pitchFamily="34" charset="0"/>
                  <a:ea typeface="宋体" charset="-122"/>
                  <a:cs typeface="Calibri" pitchFamily="34" charset="0"/>
                </a:endParaRPr>
              </a:p>
            </p:txBody>
          </p:sp>
          <p:sp>
            <p:nvSpPr>
              <p:cNvPr id="35" name="Text Box 6"/>
              <p:cNvSpPr txBox="1">
                <a:spLocks noChangeArrowheads="1"/>
              </p:cNvSpPr>
              <p:nvPr/>
            </p:nvSpPr>
            <p:spPr bwMode="gray">
              <a:xfrm>
                <a:off x="2145438" y="1825642"/>
                <a:ext cx="1196975" cy="584200"/>
              </a:xfrm>
              <a:prstGeom prst="rect">
                <a:avLst/>
              </a:prstGeom>
              <a:noFill/>
              <a:ln w="9525" algn="ctr">
                <a:noFill/>
                <a:miter lim="800000"/>
                <a:headEnd/>
                <a:tailEnd/>
              </a:ln>
              <a:effectLst/>
            </p:spPr>
            <p:txBody>
              <a:bodyPr wrap="none" lIns="91429" tIns="45715" rIns="91429" bIns="45715">
                <a:spAutoFit/>
              </a:bodyPr>
              <a:lstStyle/>
              <a:p>
                <a:pPr algn="ctr" eaLnBrk="0" fontAlgn="auto" hangingPunct="0">
                  <a:spcBef>
                    <a:spcPts val="0"/>
                  </a:spcBef>
                  <a:spcAft>
                    <a:spcPts val="0"/>
                  </a:spcAft>
                  <a:defRPr/>
                </a:pPr>
                <a:r>
                  <a:rPr lang="tr-TR" altLang="zh-CN" sz="1600" kern="0" dirty="0" smtClean="0">
                    <a:solidFill>
                      <a:srgbClr val="FFFFFF"/>
                    </a:solidFill>
                    <a:latin typeface="Calibri" pitchFamily="34" charset="0"/>
                    <a:ea typeface="宋体" charset="-122"/>
                    <a:cs typeface="Calibri" pitchFamily="34" charset="0"/>
                  </a:rPr>
                  <a:t>Gereksinim </a:t>
                </a:r>
              </a:p>
              <a:p>
                <a:pPr algn="ctr" eaLnBrk="0" fontAlgn="auto" hangingPunct="0">
                  <a:spcBef>
                    <a:spcPts val="0"/>
                  </a:spcBef>
                  <a:spcAft>
                    <a:spcPts val="0"/>
                  </a:spcAft>
                  <a:defRPr/>
                </a:pPr>
                <a:r>
                  <a:rPr lang="tr-TR" altLang="zh-CN" sz="1600" kern="0" dirty="0" smtClean="0">
                    <a:solidFill>
                      <a:srgbClr val="FFFFFF"/>
                    </a:solidFill>
                    <a:latin typeface="Calibri" pitchFamily="34" charset="0"/>
                    <a:ea typeface="宋体" charset="-122"/>
                    <a:cs typeface="Calibri" pitchFamily="34" charset="0"/>
                  </a:rPr>
                  <a:t>Duyma</a:t>
                </a:r>
                <a:endParaRPr lang="en-US" altLang="zh-CN" sz="1600" kern="0" dirty="0">
                  <a:solidFill>
                    <a:srgbClr val="FFFFFF"/>
                  </a:solidFill>
                  <a:latin typeface="Calibri" pitchFamily="34" charset="0"/>
                  <a:ea typeface="宋体" charset="-122"/>
                  <a:cs typeface="Calibri" pitchFamily="34" charset="0"/>
                </a:endParaRPr>
              </a:p>
            </p:txBody>
          </p:sp>
          <p:sp>
            <p:nvSpPr>
              <p:cNvPr id="36" name="Rectangle 7"/>
              <p:cNvSpPr>
                <a:spLocks noChangeArrowheads="1"/>
              </p:cNvSpPr>
              <p:nvPr/>
            </p:nvSpPr>
            <p:spPr bwMode="gray">
              <a:xfrm rot="3419336">
                <a:off x="2281963" y="1622441"/>
                <a:ext cx="923925" cy="1003300"/>
              </a:xfrm>
              <a:prstGeom prst="rect">
                <a:avLst/>
              </a:prstGeom>
              <a:gradFill rotWithShape="1">
                <a:gsLst>
                  <a:gs pos="0">
                    <a:srgbClr val="518D47"/>
                  </a:gs>
                  <a:gs pos="100000">
                    <a:srgbClr val="518D47">
                      <a:gamma/>
                      <a:shade val="46275"/>
                      <a:invGamma/>
                    </a:srgbClr>
                  </a:gs>
                </a:gsLst>
                <a:lin ang="5400000" scaled="1"/>
              </a:gradFill>
              <a:ln w="38100">
                <a:solidFill>
                  <a:srgbClr val="FFFFFF"/>
                </a:solidFill>
                <a:miter lim="800000"/>
                <a:headEnd/>
                <a:tailEnd/>
              </a:ln>
              <a:effectLst>
                <a:outerShdw dist="179605" dir="487806" algn="ctr" rotWithShape="0">
                  <a:srgbClr val="000000">
                    <a:alpha val="50000"/>
                  </a:srgbClr>
                </a:outerShdw>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37" name="Text Box 6"/>
              <p:cNvSpPr txBox="1">
                <a:spLocks noChangeArrowheads="1"/>
              </p:cNvSpPr>
              <p:nvPr/>
            </p:nvSpPr>
            <p:spPr bwMode="gray">
              <a:xfrm>
                <a:off x="2062687" y="1875009"/>
                <a:ext cx="1336068" cy="454184"/>
              </a:xfrm>
              <a:prstGeom prst="rect">
                <a:avLst/>
              </a:prstGeom>
              <a:noFill/>
              <a:ln w="9525" algn="ctr">
                <a:noFill/>
                <a:miter lim="800000"/>
                <a:headEnd/>
                <a:tailEnd/>
              </a:ln>
              <a:effectLst/>
            </p:spPr>
            <p:txBody>
              <a:bodyPr wrap="square" lIns="91429" tIns="45715" rIns="91429" bIns="45715">
                <a:spAutoFit/>
              </a:bodyPr>
              <a:lstStyle/>
              <a:p>
                <a:pPr algn="ctr" eaLnBrk="0" fontAlgn="auto" hangingPunct="0">
                  <a:spcBef>
                    <a:spcPts val="0"/>
                  </a:spcBef>
                  <a:spcAft>
                    <a:spcPts val="0"/>
                  </a:spcAft>
                  <a:defRPr/>
                </a:pPr>
                <a:r>
                  <a:rPr lang="tr-TR" altLang="zh-CN" sz="2000" b="1" kern="0" dirty="0" smtClean="0">
                    <a:solidFill>
                      <a:srgbClr val="FFFFFF"/>
                    </a:solidFill>
                    <a:latin typeface="Calibri" pitchFamily="34" charset="0"/>
                    <a:ea typeface="宋体" charset="-122"/>
                    <a:cs typeface="Calibri" pitchFamily="34" charset="0"/>
                  </a:rPr>
                  <a:t>Merak </a:t>
                </a:r>
              </a:p>
              <a:p>
                <a:pPr algn="ctr" eaLnBrk="0" fontAlgn="auto" hangingPunct="0">
                  <a:spcBef>
                    <a:spcPts val="0"/>
                  </a:spcBef>
                  <a:spcAft>
                    <a:spcPts val="0"/>
                  </a:spcAft>
                  <a:defRPr/>
                </a:pPr>
                <a:r>
                  <a:rPr lang="tr-TR" altLang="zh-CN" sz="2000" b="1" kern="0" dirty="0" smtClean="0">
                    <a:solidFill>
                      <a:srgbClr val="FFFFFF"/>
                    </a:solidFill>
                    <a:latin typeface="Calibri" pitchFamily="34" charset="0"/>
                    <a:ea typeface="宋体" charset="-122"/>
                    <a:cs typeface="Calibri" pitchFamily="34" charset="0"/>
                  </a:rPr>
                  <a:t>Etme</a:t>
                </a:r>
                <a:endParaRPr lang="en-US" altLang="zh-CN" sz="2000" b="1" kern="0" dirty="0">
                  <a:solidFill>
                    <a:srgbClr val="FFFFFF"/>
                  </a:solidFill>
                  <a:latin typeface="Calibri" pitchFamily="34" charset="0"/>
                  <a:ea typeface="宋体" charset="-122"/>
                  <a:cs typeface="Calibri" pitchFamily="34" charset="0"/>
                </a:endParaRPr>
              </a:p>
            </p:txBody>
          </p:sp>
        </p:grpSp>
      </p:grpSp>
      <p:grpSp>
        <p:nvGrpSpPr>
          <p:cNvPr id="38" name="Grup 37"/>
          <p:cNvGrpSpPr/>
          <p:nvPr/>
        </p:nvGrpSpPr>
        <p:grpSpPr>
          <a:xfrm>
            <a:off x="4700869" y="2310247"/>
            <a:ext cx="1800000" cy="2187819"/>
            <a:chOff x="4687221" y="1719746"/>
            <a:chExt cx="1800000" cy="2187819"/>
          </a:xfrm>
        </p:grpSpPr>
        <p:sp>
          <p:nvSpPr>
            <p:cNvPr id="39" name="Text Box 16"/>
            <p:cNvSpPr txBox="1">
              <a:spLocks noChangeArrowheads="1"/>
            </p:cNvSpPr>
            <p:nvPr/>
          </p:nvSpPr>
          <p:spPr bwMode="auto">
            <a:xfrm>
              <a:off x="4891941" y="3538243"/>
              <a:ext cx="1592080" cy="369322"/>
            </a:xfrm>
            <a:prstGeom prst="rect">
              <a:avLst/>
            </a:prstGeom>
            <a:noFill/>
            <a:ln w="9525">
              <a:noFill/>
              <a:miter lim="800000"/>
              <a:headEnd/>
              <a:tailEnd/>
            </a:ln>
            <a:effectLst/>
          </p:spPr>
          <p:txBody>
            <a:bodyPr wrap="none" lIns="91429" tIns="45715" rIns="91429" bIns="45715">
              <a:spAutoFit/>
            </a:bodyPr>
            <a:lstStyle/>
            <a:p>
              <a:pPr eaLnBrk="0" fontAlgn="auto" hangingPunct="0">
                <a:spcBef>
                  <a:spcPts val="0"/>
                </a:spcBef>
                <a:spcAft>
                  <a:spcPts val="0"/>
                </a:spcAft>
                <a:defRPr/>
              </a:pPr>
              <a:r>
                <a:rPr lang="tr-TR" altLang="zh-CN" kern="0" dirty="0" smtClean="0">
                  <a:solidFill>
                    <a:srgbClr val="000000">
                      <a:lumMod val="95000"/>
                      <a:lumOff val="5000"/>
                    </a:srgbClr>
                  </a:solidFill>
                  <a:latin typeface="Calibri" pitchFamily="34" charset="0"/>
                  <a:ea typeface="宋体" charset="-122"/>
                  <a:cs typeface="Calibri" pitchFamily="34" charset="0"/>
                </a:rPr>
                <a:t>Değerlendirme</a:t>
              </a:r>
              <a:endParaRPr lang="en-US" altLang="zh-CN" kern="0" dirty="0">
                <a:solidFill>
                  <a:srgbClr val="000000">
                    <a:lumMod val="95000"/>
                    <a:lumOff val="5000"/>
                  </a:srgbClr>
                </a:solidFill>
                <a:latin typeface="Calibri" pitchFamily="34" charset="0"/>
                <a:ea typeface="宋体" charset="-122"/>
                <a:cs typeface="Calibri" pitchFamily="34" charset="0"/>
              </a:endParaRPr>
            </a:p>
          </p:txBody>
        </p:sp>
        <p:grpSp>
          <p:nvGrpSpPr>
            <p:cNvPr id="40" name="Grup 39"/>
            <p:cNvGrpSpPr/>
            <p:nvPr/>
          </p:nvGrpSpPr>
          <p:grpSpPr>
            <a:xfrm>
              <a:off x="4687221" y="1719746"/>
              <a:ext cx="1800000" cy="1440000"/>
              <a:chOff x="4300508" y="2813066"/>
              <a:chExt cx="1196975" cy="923925"/>
            </a:xfrm>
          </p:grpSpPr>
          <p:sp>
            <p:nvSpPr>
              <p:cNvPr id="41" name="Text Box 6"/>
              <p:cNvSpPr txBox="1">
                <a:spLocks noChangeArrowheads="1"/>
              </p:cNvSpPr>
              <p:nvPr/>
            </p:nvSpPr>
            <p:spPr bwMode="gray">
              <a:xfrm>
                <a:off x="4300508" y="2982930"/>
                <a:ext cx="1196975" cy="584200"/>
              </a:xfrm>
              <a:prstGeom prst="rect">
                <a:avLst/>
              </a:prstGeom>
              <a:noFill/>
              <a:ln w="9525" algn="ctr">
                <a:noFill/>
                <a:miter lim="800000"/>
                <a:headEnd/>
                <a:tailEnd/>
              </a:ln>
              <a:effectLst/>
            </p:spPr>
            <p:txBody>
              <a:bodyPr wrap="none" lIns="91429" tIns="45715" rIns="91429" bIns="45715">
                <a:spAutoFit/>
              </a:bodyPr>
              <a:lstStyle/>
              <a:p>
                <a:pPr algn="ctr" eaLnBrk="0" fontAlgn="auto" hangingPunct="0">
                  <a:spcBef>
                    <a:spcPts val="0"/>
                  </a:spcBef>
                  <a:spcAft>
                    <a:spcPts val="0"/>
                  </a:spcAft>
                  <a:defRPr/>
                </a:pPr>
                <a:r>
                  <a:rPr lang="tr-TR" altLang="zh-CN" sz="1600" kern="0" dirty="0" smtClean="0">
                    <a:solidFill>
                      <a:srgbClr val="FFFFFF"/>
                    </a:solidFill>
                    <a:latin typeface="Calibri" pitchFamily="34" charset="0"/>
                    <a:ea typeface="宋体" charset="-122"/>
                    <a:cs typeface="Calibri" pitchFamily="34" charset="0"/>
                  </a:rPr>
                  <a:t>Gereksinim </a:t>
                </a:r>
              </a:p>
              <a:p>
                <a:pPr algn="ctr" eaLnBrk="0" fontAlgn="auto" hangingPunct="0">
                  <a:spcBef>
                    <a:spcPts val="0"/>
                  </a:spcBef>
                  <a:spcAft>
                    <a:spcPts val="0"/>
                  </a:spcAft>
                  <a:defRPr/>
                </a:pPr>
                <a:r>
                  <a:rPr lang="tr-TR" altLang="zh-CN" sz="1600" kern="0" dirty="0" smtClean="0">
                    <a:solidFill>
                      <a:srgbClr val="FFFFFF"/>
                    </a:solidFill>
                    <a:latin typeface="Calibri" pitchFamily="34" charset="0"/>
                    <a:ea typeface="宋体" charset="-122"/>
                    <a:cs typeface="Calibri" pitchFamily="34" charset="0"/>
                  </a:rPr>
                  <a:t>Duyma</a:t>
                </a:r>
                <a:endParaRPr lang="en-US" altLang="zh-CN" sz="1600" kern="0" dirty="0">
                  <a:solidFill>
                    <a:srgbClr val="FFFFFF"/>
                  </a:solidFill>
                  <a:latin typeface="Calibri" pitchFamily="34" charset="0"/>
                  <a:ea typeface="宋体" charset="-122"/>
                  <a:cs typeface="Calibri" pitchFamily="34" charset="0"/>
                </a:endParaRPr>
              </a:p>
            </p:txBody>
          </p:sp>
          <p:sp>
            <p:nvSpPr>
              <p:cNvPr id="42" name="Rectangle 9"/>
              <p:cNvSpPr>
                <a:spLocks noChangeArrowheads="1"/>
              </p:cNvSpPr>
              <p:nvPr/>
            </p:nvSpPr>
            <p:spPr bwMode="gray">
              <a:xfrm rot="3419336">
                <a:off x="4425921" y="2773379"/>
                <a:ext cx="923925" cy="1003300"/>
              </a:xfrm>
              <a:prstGeom prst="rect">
                <a:avLst/>
              </a:prstGeom>
              <a:gradFill rotWithShape="1">
                <a:gsLst>
                  <a:gs pos="0">
                    <a:srgbClr val="844B91"/>
                  </a:gs>
                  <a:gs pos="100000">
                    <a:srgbClr val="844B91">
                      <a:gamma/>
                      <a:shade val="46275"/>
                      <a:invGamma/>
                    </a:srgbClr>
                  </a:gs>
                </a:gsLst>
                <a:lin ang="5400000" scaled="1"/>
              </a:gradFill>
              <a:ln w="38100">
                <a:solidFill>
                  <a:srgbClr val="FFFFFF"/>
                </a:solidFill>
                <a:miter lim="800000"/>
                <a:headEnd/>
                <a:tailEnd/>
              </a:ln>
              <a:effectLst>
                <a:outerShdw dist="179605" dir="487806" algn="ctr" rotWithShape="0">
                  <a:srgbClr val="000000">
                    <a:alpha val="50000"/>
                  </a:srgbClr>
                </a:outerShdw>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43" name="Text Box 6"/>
              <p:cNvSpPr txBox="1">
                <a:spLocks noChangeArrowheads="1"/>
              </p:cNvSpPr>
              <p:nvPr/>
            </p:nvSpPr>
            <p:spPr bwMode="gray">
              <a:xfrm>
                <a:off x="4507728" y="3030802"/>
                <a:ext cx="836989" cy="454184"/>
              </a:xfrm>
              <a:prstGeom prst="rect">
                <a:avLst/>
              </a:prstGeom>
              <a:noFill/>
              <a:ln w="9525" algn="ctr">
                <a:noFill/>
                <a:miter lim="800000"/>
                <a:headEnd/>
                <a:tailEnd/>
              </a:ln>
              <a:effectLst/>
            </p:spPr>
            <p:txBody>
              <a:bodyPr wrap="none" lIns="91429" tIns="45715" rIns="91429" bIns="45715">
                <a:spAutoFit/>
              </a:bodyPr>
              <a:lstStyle/>
              <a:p>
                <a:pPr algn="ctr" eaLnBrk="0" fontAlgn="auto" hangingPunct="0">
                  <a:spcBef>
                    <a:spcPts val="0"/>
                  </a:spcBef>
                  <a:spcAft>
                    <a:spcPts val="0"/>
                  </a:spcAft>
                  <a:defRPr/>
                </a:pPr>
                <a:r>
                  <a:rPr lang="tr-TR" altLang="zh-CN" sz="2000" b="1" kern="0" dirty="0" smtClean="0">
                    <a:solidFill>
                      <a:srgbClr val="FFFFFF"/>
                    </a:solidFill>
                    <a:latin typeface="Calibri" pitchFamily="34" charset="0"/>
                    <a:ea typeface="宋体" charset="-122"/>
                    <a:cs typeface="Calibri" pitchFamily="34" charset="0"/>
                  </a:rPr>
                  <a:t>Davranış</a:t>
                </a:r>
              </a:p>
              <a:p>
                <a:pPr algn="ctr" eaLnBrk="0" fontAlgn="auto" hangingPunct="0">
                  <a:spcBef>
                    <a:spcPts val="0"/>
                  </a:spcBef>
                  <a:spcAft>
                    <a:spcPts val="0"/>
                  </a:spcAft>
                  <a:defRPr/>
                </a:pPr>
                <a:r>
                  <a:rPr lang="tr-TR" altLang="zh-CN" sz="2000" b="1" kern="0" dirty="0" smtClean="0">
                    <a:solidFill>
                      <a:srgbClr val="FFFFFF"/>
                    </a:solidFill>
                    <a:latin typeface="Calibri" pitchFamily="34" charset="0"/>
                    <a:ea typeface="宋体" charset="-122"/>
                    <a:cs typeface="Calibri" pitchFamily="34" charset="0"/>
                  </a:rPr>
                  <a:t>Değişikliği</a:t>
                </a:r>
                <a:endParaRPr lang="en-US" altLang="zh-CN" sz="2000" b="1" kern="0" dirty="0">
                  <a:solidFill>
                    <a:srgbClr val="FFFFFF"/>
                  </a:solidFill>
                  <a:latin typeface="Calibri" pitchFamily="34" charset="0"/>
                  <a:ea typeface="宋体" charset="-122"/>
                  <a:cs typeface="Calibri" pitchFamily="34" charset="0"/>
                </a:endParaRPr>
              </a:p>
            </p:txBody>
          </p:sp>
        </p:grpSp>
      </p:grpSp>
      <p:grpSp>
        <p:nvGrpSpPr>
          <p:cNvPr id="44" name="Grup 43"/>
          <p:cNvGrpSpPr/>
          <p:nvPr/>
        </p:nvGrpSpPr>
        <p:grpSpPr>
          <a:xfrm>
            <a:off x="6979766" y="2311562"/>
            <a:ext cx="1991229" cy="2159208"/>
            <a:chOff x="6966118" y="1721061"/>
            <a:chExt cx="1991229" cy="2159208"/>
          </a:xfrm>
        </p:grpSpPr>
        <p:sp>
          <p:nvSpPr>
            <p:cNvPr id="45" name="Text Box 16"/>
            <p:cNvSpPr txBox="1">
              <a:spLocks noChangeArrowheads="1"/>
            </p:cNvSpPr>
            <p:nvPr/>
          </p:nvSpPr>
          <p:spPr bwMode="auto">
            <a:xfrm>
              <a:off x="6966118" y="3510947"/>
              <a:ext cx="1991229" cy="369322"/>
            </a:xfrm>
            <a:prstGeom prst="rect">
              <a:avLst/>
            </a:prstGeom>
            <a:noFill/>
            <a:ln w="9525">
              <a:noFill/>
              <a:miter lim="800000"/>
              <a:headEnd/>
              <a:tailEnd/>
            </a:ln>
            <a:effectLst/>
          </p:spPr>
          <p:txBody>
            <a:bodyPr wrap="none" lIns="91429" tIns="45715" rIns="91429" bIns="45715">
              <a:spAutoFit/>
            </a:bodyPr>
            <a:lstStyle/>
            <a:p>
              <a:pPr eaLnBrk="0" fontAlgn="auto" hangingPunct="0">
                <a:spcBef>
                  <a:spcPts val="0"/>
                </a:spcBef>
                <a:spcAft>
                  <a:spcPts val="0"/>
                </a:spcAft>
                <a:defRPr/>
              </a:pPr>
              <a:r>
                <a:rPr lang="tr-TR" altLang="zh-CN" kern="0" dirty="0" smtClean="0">
                  <a:solidFill>
                    <a:srgbClr val="000000">
                      <a:lumMod val="95000"/>
                      <a:lumOff val="5000"/>
                    </a:srgbClr>
                  </a:solidFill>
                  <a:latin typeface="Calibri" pitchFamily="34" charset="0"/>
                  <a:ea typeface="宋体" charset="-122"/>
                  <a:cs typeface="Calibri" pitchFamily="34" charset="0"/>
                </a:rPr>
                <a:t>Deneme-Uygulama</a:t>
              </a:r>
              <a:endParaRPr lang="en-US" altLang="zh-CN" kern="0" dirty="0">
                <a:solidFill>
                  <a:srgbClr val="000000">
                    <a:lumMod val="95000"/>
                    <a:lumOff val="5000"/>
                  </a:srgbClr>
                </a:solidFill>
                <a:latin typeface="Calibri" pitchFamily="34" charset="0"/>
                <a:ea typeface="宋体" charset="-122"/>
                <a:cs typeface="Calibri" pitchFamily="34" charset="0"/>
              </a:endParaRPr>
            </a:p>
          </p:txBody>
        </p:sp>
        <p:grpSp>
          <p:nvGrpSpPr>
            <p:cNvPr id="46" name="Grup 45"/>
            <p:cNvGrpSpPr/>
            <p:nvPr/>
          </p:nvGrpSpPr>
          <p:grpSpPr>
            <a:xfrm>
              <a:off x="6970263" y="1721061"/>
              <a:ext cx="1800000" cy="1440000"/>
              <a:chOff x="6656359" y="1352566"/>
              <a:chExt cx="1196975" cy="923925"/>
            </a:xfrm>
          </p:grpSpPr>
          <p:sp>
            <p:nvSpPr>
              <p:cNvPr id="47" name="Text Box 6"/>
              <p:cNvSpPr txBox="1">
                <a:spLocks noChangeArrowheads="1"/>
              </p:cNvSpPr>
              <p:nvPr/>
            </p:nvSpPr>
            <p:spPr bwMode="gray">
              <a:xfrm>
                <a:off x="6656359" y="1516080"/>
                <a:ext cx="1196975" cy="584200"/>
              </a:xfrm>
              <a:prstGeom prst="rect">
                <a:avLst/>
              </a:prstGeom>
              <a:noFill/>
              <a:ln w="9525" algn="ctr">
                <a:noFill/>
                <a:miter lim="800000"/>
                <a:headEnd/>
                <a:tailEnd/>
              </a:ln>
              <a:effectLst/>
            </p:spPr>
            <p:txBody>
              <a:bodyPr wrap="none" lIns="91429" tIns="45715" rIns="91429" bIns="45715">
                <a:spAutoFit/>
              </a:bodyPr>
              <a:lstStyle/>
              <a:p>
                <a:pPr algn="ctr" eaLnBrk="0" fontAlgn="auto" hangingPunct="0">
                  <a:spcBef>
                    <a:spcPts val="0"/>
                  </a:spcBef>
                  <a:spcAft>
                    <a:spcPts val="0"/>
                  </a:spcAft>
                  <a:defRPr/>
                </a:pPr>
                <a:r>
                  <a:rPr lang="tr-TR" altLang="zh-CN" sz="1600" kern="0" dirty="0" smtClean="0">
                    <a:solidFill>
                      <a:srgbClr val="FFFFFF"/>
                    </a:solidFill>
                    <a:latin typeface="Calibri" pitchFamily="34" charset="0"/>
                    <a:ea typeface="宋体" charset="-122"/>
                    <a:cs typeface="Calibri" pitchFamily="34" charset="0"/>
                  </a:rPr>
                  <a:t>Gereksinim </a:t>
                </a:r>
              </a:p>
              <a:p>
                <a:pPr algn="ctr" eaLnBrk="0" fontAlgn="auto" hangingPunct="0">
                  <a:spcBef>
                    <a:spcPts val="0"/>
                  </a:spcBef>
                  <a:spcAft>
                    <a:spcPts val="0"/>
                  </a:spcAft>
                  <a:defRPr/>
                </a:pPr>
                <a:r>
                  <a:rPr lang="tr-TR" altLang="zh-CN" sz="1600" kern="0" dirty="0" smtClean="0">
                    <a:solidFill>
                      <a:srgbClr val="FFFFFF"/>
                    </a:solidFill>
                    <a:latin typeface="Calibri" pitchFamily="34" charset="0"/>
                    <a:ea typeface="宋体" charset="-122"/>
                    <a:cs typeface="Calibri" pitchFamily="34" charset="0"/>
                  </a:rPr>
                  <a:t>Duyma</a:t>
                </a:r>
                <a:endParaRPr lang="en-US" altLang="zh-CN" sz="1600" kern="0" dirty="0">
                  <a:solidFill>
                    <a:srgbClr val="FFFFFF"/>
                  </a:solidFill>
                  <a:latin typeface="Calibri" pitchFamily="34" charset="0"/>
                  <a:ea typeface="宋体" charset="-122"/>
                  <a:cs typeface="Calibri" pitchFamily="34" charset="0"/>
                </a:endParaRPr>
              </a:p>
            </p:txBody>
          </p:sp>
          <p:sp>
            <p:nvSpPr>
              <p:cNvPr id="48" name="Rectangle 3"/>
              <p:cNvSpPr>
                <a:spLocks noChangeArrowheads="1"/>
              </p:cNvSpPr>
              <p:nvPr/>
            </p:nvSpPr>
            <p:spPr bwMode="gray">
              <a:xfrm rot="3419336">
                <a:off x="6775421" y="1312879"/>
                <a:ext cx="923925" cy="1003300"/>
              </a:xfrm>
              <a:prstGeom prst="rect">
                <a:avLst/>
              </a:prstGeom>
              <a:gradFill rotWithShape="1">
                <a:gsLst>
                  <a:gs pos="0">
                    <a:srgbClr val="90A8B0"/>
                  </a:gs>
                  <a:gs pos="100000">
                    <a:srgbClr val="90A8B0">
                      <a:gamma/>
                      <a:shade val="46275"/>
                      <a:invGamma/>
                    </a:srgbClr>
                  </a:gs>
                </a:gsLst>
                <a:lin ang="5400000" scaled="1"/>
              </a:gradFill>
              <a:ln w="38100">
                <a:solidFill>
                  <a:srgbClr val="FFFFFF"/>
                </a:solidFill>
                <a:miter lim="800000"/>
                <a:headEnd/>
                <a:tailEnd/>
              </a:ln>
              <a:effectLst>
                <a:outerShdw dist="179605" dir="487806" algn="ctr" rotWithShape="0">
                  <a:srgbClr val="000000">
                    <a:alpha val="50000"/>
                  </a:srgbClr>
                </a:outerShdw>
              </a:effectLst>
            </p:spPr>
            <p:txBody>
              <a:bodyPr wrap="none" anchor="ctr"/>
              <a:lstStyle/>
              <a:p>
                <a:pPr fontAlgn="auto">
                  <a:spcBef>
                    <a:spcPts val="0"/>
                  </a:spcBef>
                  <a:spcAft>
                    <a:spcPts val="0"/>
                  </a:spcAft>
                  <a:defRPr/>
                </a:pPr>
                <a:endParaRPr lang="zh-CN" altLang="en-US" kern="0">
                  <a:solidFill>
                    <a:sysClr val="windowText" lastClr="000000"/>
                  </a:solidFill>
                </a:endParaRPr>
              </a:p>
            </p:txBody>
          </p:sp>
          <p:sp>
            <p:nvSpPr>
              <p:cNvPr id="49" name="Text Box 6"/>
              <p:cNvSpPr txBox="1">
                <a:spLocks noChangeArrowheads="1"/>
              </p:cNvSpPr>
              <p:nvPr/>
            </p:nvSpPr>
            <p:spPr bwMode="gray">
              <a:xfrm>
                <a:off x="6971498" y="1570146"/>
                <a:ext cx="624860" cy="454184"/>
              </a:xfrm>
              <a:prstGeom prst="rect">
                <a:avLst/>
              </a:prstGeom>
              <a:noFill/>
              <a:ln w="9525" algn="ctr">
                <a:noFill/>
                <a:miter lim="800000"/>
                <a:headEnd/>
                <a:tailEnd/>
              </a:ln>
              <a:effectLst/>
            </p:spPr>
            <p:txBody>
              <a:bodyPr wrap="none" lIns="91429" tIns="45715" rIns="91429" bIns="45715">
                <a:spAutoFit/>
              </a:bodyPr>
              <a:lstStyle/>
              <a:p>
                <a:pPr algn="ctr" eaLnBrk="0" fontAlgn="auto" hangingPunct="0">
                  <a:spcBef>
                    <a:spcPts val="0"/>
                  </a:spcBef>
                  <a:spcAft>
                    <a:spcPts val="0"/>
                  </a:spcAft>
                  <a:defRPr/>
                </a:pPr>
                <a:r>
                  <a:rPr lang="tr-TR" altLang="zh-CN" sz="2000" b="1" kern="0" dirty="0" smtClean="0">
                    <a:solidFill>
                      <a:srgbClr val="FFFFFF"/>
                    </a:solidFill>
                    <a:latin typeface="Calibri" pitchFamily="34" charset="0"/>
                    <a:ea typeface="宋体" charset="-122"/>
                    <a:cs typeface="Calibri" pitchFamily="34" charset="0"/>
                  </a:rPr>
                  <a:t>Faydalı</a:t>
                </a:r>
              </a:p>
              <a:p>
                <a:pPr algn="ctr" eaLnBrk="0" fontAlgn="auto" hangingPunct="0">
                  <a:spcBef>
                    <a:spcPts val="0"/>
                  </a:spcBef>
                  <a:spcAft>
                    <a:spcPts val="0"/>
                  </a:spcAft>
                  <a:defRPr/>
                </a:pPr>
                <a:r>
                  <a:rPr lang="tr-TR" altLang="zh-CN" sz="2000" b="1" kern="0" dirty="0" smtClean="0">
                    <a:solidFill>
                      <a:srgbClr val="FFFFFF"/>
                    </a:solidFill>
                    <a:latin typeface="Calibri" pitchFamily="34" charset="0"/>
                    <a:ea typeface="宋体" charset="-122"/>
                    <a:cs typeface="Calibri" pitchFamily="34" charset="0"/>
                  </a:rPr>
                  <a:t>Kârlı</a:t>
                </a:r>
                <a:endParaRPr lang="en-US" altLang="zh-CN" sz="2000" b="1" kern="0" dirty="0">
                  <a:solidFill>
                    <a:srgbClr val="FFFFFF"/>
                  </a:solidFill>
                  <a:latin typeface="Calibri" pitchFamily="34" charset="0"/>
                  <a:ea typeface="宋体" charset="-122"/>
                  <a:cs typeface="Calibri" pitchFamily="34" charset="0"/>
                </a:endParaRPr>
              </a:p>
            </p:txBody>
          </p:sp>
        </p:grpSp>
      </p:grpSp>
      <p:sp>
        <p:nvSpPr>
          <p:cNvPr id="5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YETİŞKİNDE ÖĞRENİM AŞAMALARI / SÜRECİ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51" name="Metin kutusu 50"/>
          <p:cNvSpPr txBox="1"/>
          <p:nvPr/>
        </p:nvSpPr>
        <p:spPr>
          <a:xfrm>
            <a:off x="60208" y="1223544"/>
            <a:ext cx="8999520" cy="707886"/>
          </a:xfrm>
          <a:prstGeom prst="rect">
            <a:avLst/>
          </a:prstGeom>
          <a:noFill/>
          <a:ln w="0">
            <a:solidFill>
              <a:schemeClr val="bg1">
                <a:lumMod val="65000"/>
              </a:schemeClr>
            </a:solidFill>
          </a:ln>
        </p:spPr>
        <p:txBody>
          <a:bodyPr wrap="square" rtlCol="0">
            <a:spAutoFit/>
          </a:bodyPr>
          <a:lstStyle/>
          <a:p>
            <a:pPr algn="ctr"/>
            <a:r>
              <a:rPr lang="tr-TR" sz="2000" dirty="0">
                <a:latin typeface="Calibri" pitchFamily="34" charset="0"/>
                <a:cs typeface="Calibri" pitchFamily="34" charset="0"/>
              </a:rPr>
              <a:t>Yetişkinlerde öğrenme hızının yavaşlama nedeni, onların öğretilen bilgi ve becerileri bir sürece tabi tutmalarındandır.</a:t>
            </a:r>
          </a:p>
        </p:txBody>
      </p:sp>
      <p:cxnSp>
        <p:nvCxnSpPr>
          <p:cNvPr id="52" name="Düz Bağlayıcı 51"/>
          <p:cNvCxnSpPr/>
          <p:nvPr/>
        </p:nvCxnSpPr>
        <p:spPr>
          <a:xfrm flipV="1">
            <a:off x="32912" y="4534085"/>
            <a:ext cx="2268000" cy="6575"/>
          </a:xfrm>
          <a:prstGeom prst="line">
            <a:avLst/>
          </a:prstGeom>
          <a:ln w="22225">
            <a:solidFill>
              <a:schemeClr val="accent1">
                <a:lumMod val="50000"/>
              </a:schemeClr>
            </a:solidFill>
            <a:prstDash val="sysDash"/>
            <a:tailEnd type="diamond"/>
          </a:ln>
        </p:spPr>
        <p:style>
          <a:lnRef idx="1">
            <a:schemeClr val="accent1"/>
          </a:lnRef>
          <a:fillRef idx="0">
            <a:schemeClr val="accent1"/>
          </a:fillRef>
          <a:effectRef idx="0">
            <a:schemeClr val="accent1"/>
          </a:effectRef>
          <a:fontRef idx="minor">
            <a:schemeClr val="tx1"/>
          </a:fontRef>
        </p:style>
      </p:cxnSp>
      <p:cxnSp>
        <p:nvCxnSpPr>
          <p:cNvPr id="53" name="Düz Bağlayıcı 52"/>
          <p:cNvCxnSpPr/>
          <p:nvPr/>
        </p:nvCxnSpPr>
        <p:spPr>
          <a:xfrm flipV="1">
            <a:off x="2355344" y="4536357"/>
            <a:ext cx="2196000" cy="6575"/>
          </a:xfrm>
          <a:prstGeom prst="line">
            <a:avLst/>
          </a:prstGeom>
          <a:ln w="22225">
            <a:solidFill>
              <a:srgbClr val="6B9B1A"/>
            </a:solidFill>
            <a:prstDash val="sysDash"/>
            <a:tailEnd type="diamond"/>
          </a:ln>
        </p:spPr>
        <p:style>
          <a:lnRef idx="1">
            <a:schemeClr val="accent1"/>
          </a:lnRef>
          <a:fillRef idx="0">
            <a:schemeClr val="accent1"/>
          </a:fillRef>
          <a:effectRef idx="0">
            <a:schemeClr val="accent1"/>
          </a:effectRef>
          <a:fontRef idx="minor">
            <a:schemeClr val="tx1"/>
          </a:fontRef>
        </p:style>
      </p:cxnSp>
      <p:cxnSp>
        <p:nvCxnSpPr>
          <p:cNvPr id="54" name="Düz Bağlayıcı 53"/>
          <p:cNvCxnSpPr/>
          <p:nvPr/>
        </p:nvCxnSpPr>
        <p:spPr>
          <a:xfrm flipV="1">
            <a:off x="4623184" y="4524981"/>
            <a:ext cx="2196000" cy="6575"/>
          </a:xfrm>
          <a:prstGeom prst="line">
            <a:avLst/>
          </a:prstGeom>
          <a:ln w="22225">
            <a:solidFill>
              <a:srgbClr val="7030A0"/>
            </a:solidFill>
            <a:prstDash val="sysDash"/>
            <a:tailEnd type="diamond"/>
          </a:ln>
        </p:spPr>
        <p:style>
          <a:lnRef idx="1">
            <a:schemeClr val="accent1"/>
          </a:lnRef>
          <a:fillRef idx="0">
            <a:schemeClr val="accent1"/>
          </a:fillRef>
          <a:effectRef idx="0">
            <a:schemeClr val="accent1"/>
          </a:effectRef>
          <a:fontRef idx="minor">
            <a:schemeClr val="tx1"/>
          </a:fontRef>
        </p:style>
      </p:cxnSp>
      <p:cxnSp>
        <p:nvCxnSpPr>
          <p:cNvPr id="55" name="Düz Bağlayıcı 54"/>
          <p:cNvCxnSpPr/>
          <p:nvPr/>
        </p:nvCxnSpPr>
        <p:spPr>
          <a:xfrm flipV="1">
            <a:off x="6877376" y="4513605"/>
            <a:ext cx="2196000" cy="6575"/>
          </a:xfrm>
          <a:prstGeom prst="line">
            <a:avLst/>
          </a:prstGeom>
          <a:ln w="22225">
            <a:solidFill>
              <a:srgbClr val="009999"/>
            </a:solidFill>
            <a:prstDash val="sysDash"/>
            <a:tailEnd type="diamond"/>
          </a:ln>
        </p:spPr>
        <p:style>
          <a:lnRef idx="1">
            <a:schemeClr val="accent1"/>
          </a:lnRef>
          <a:fillRef idx="0">
            <a:schemeClr val="accent1"/>
          </a:fillRef>
          <a:effectRef idx="0">
            <a:schemeClr val="accent1"/>
          </a:effectRef>
          <a:fontRef idx="minor">
            <a:schemeClr val="tx1"/>
          </a:fontRef>
        </p:style>
      </p:cxnSp>
      <p:sp>
        <p:nvSpPr>
          <p:cNvPr id="56" name="Text Box 16"/>
          <p:cNvSpPr txBox="1">
            <a:spLocks noChangeArrowheads="1"/>
          </p:cNvSpPr>
          <p:nvPr/>
        </p:nvSpPr>
        <p:spPr bwMode="auto">
          <a:xfrm>
            <a:off x="38942" y="4668788"/>
            <a:ext cx="2240703" cy="1306710"/>
          </a:xfrm>
          <a:prstGeom prst="rect">
            <a:avLst/>
          </a:prstGeom>
          <a:noFill/>
          <a:ln w="3175">
            <a:solidFill>
              <a:schemeClr val="bg1">
                <a:lumMod val="65000"/>
              </a:schemeClr>
            </a:solidFill>
            <a:miter lim="800000"/>
            <a:headEnd/>
            <a:tailEnd/>
          </a:ln>
          <a:effectLst/>
        </p:spPr>
        <p:txBody>
          <a:bodyPr wrap="square" lIns="91429" tIns="45715" rIns="91429" bIns="45715" anchor="ctr" anchorCtr="1">
            <a:noAutofit/>
          </a:bodyPr>
          <a:lstStyle/>
          <a:p>
            <a:pPr algn="ctr" eaLnBrk="0" fontAlgn="auto" hangingPunct="0">
              <a:spcBef>
                <a:spcPts val="0"/>
              </a:spcBef>
              <a:spcAft>
                <a:spcPts val="0"/>
              </a:spcAft>
              <a:defRPr/>
            </a:pPr>
            <a:r>
              <a:rPr lang="tr-TR" altLang="zh-CN" i="1" kern="0" dirty="0" smtClean="0">
                <a:solidFill>
                  <a:srgbClr val="000000">
                    <a:lumMod val="95000"/>
                    <a:lumOff val="5000"/>
                  </a:srgbClr>
                </a:solidFill>
                <a:latin typeface="Calibri" pitchFamily="34" charset="0"/>
                <a:ea typeface="宋体" charset="-122"/>
                <a:cs typeface="Calibri" pitchFamily="34" charset="0"/>
              </a:rPr>
              <a:t>Bilginin var olduğu duyma ve farkına varma aşaması </a:t>
            </a:r>
            <a:endParaRPr lang="en-US" altLang="zh-CN" i="1" kern="0" dirty="0">
              <a:solidFill>
                <a:srgbClr val="000000">
                  <a:lumMod val="95000"/>
                  <a:lumOff val="5000"/>
                </a:srgbClr>
              </a:solidFill>
              <a:latin typeface="Calibri" pitchFamily="34" charset="0"/>
              <a:ea typeface="宋体" charset="-122"/>
              <a:cs typeface="Calibri" pitchFamily="34" charset="0"/>
            </a:endParaRPr>
          </a:p>
        </p:txBody>
      </p:sp>
      <p:sp>
        <p:nvSpPr>
          <p:cNvPr id="57" name="Text Box 16"/>
          <p:cNvSpPr txBox="1">
            <a:spLocks noChangeArrowheads="1"/>
          </p:cNvSpPr>
          <p:nvPr/>
        </p:nvSpPr>
        <p:spPr bwMode="auto">
          <a:xfrm>
            <a:off x="2314364" y="4668788"/>
            <a:ext cx="2240703" cy="1306710"/>
          </a:xfrm>
          <a:prstGeom prst="rect">
            <a:avLst/>
          </a:prstGeom>
          <a:noFill/>
          <a:ln w="3175">
            <a:solidFill>
              <a:schemeClr val="bg1">
                <a:lumMod val="65000"/>
              </a:schemeClr>
            </a:solidFill>
            <a:miter lim="800000"/>
            <a:headEnd/>
            <a:tailEnd/>
          </a:ln>
          <a:effectLst/>
        </p:spPr>
        <p:txBody>
          <a:bodyPr wrap="square" lIns="91429" tIns="45715" rIns="91429" bIns="45715" anchor="ctr" anchorCtr="1">
            <a:noAutofit/>
          </a:bodyPr>
          <a:lstStyle/>
          <a:p>
            <a:pPr algn="ctr" eaLnBrk="0" fontAlgn="auto" hangingPunct="0">
              <a:spcBef>
                <a:spcPts val="0"/>
              </a:spcBef>
              <a:spcAft>
                <a:spcPts val="0"/>
              </a:spcAft>
              <a:defRPr/>
            </a:pPr>
            <a:r>
              <a:rPr lang="tr-TR" altLang="zh-CN" i="1" kern="0" dirty="0" smtClean="0">
                <a:solidFill>
                  <a:srgbClr val="000000">
                    <a:lumMod val="95000"/>
                    <a:lumOff val="5000"/>
                  </a:srgbClr>
                </a:solidFill>
                <a:latin typeface="Calibri" pitchFamily="34" charset="0"/>
                <a:ea typeface="宋体" charset="-122"/>
                <a:cs typeface="Calibri" pitchFamily="34" charset="0"/>
              </a:rPr>
              <a:t>Bilginin yararlı ve üstün olduğunu merak etme aşaması</a:t>
            </a:r>
            <a:endParaRPr lang="en-US" altLang="zh-CN" i="1" kern="0" dirty="0">
              <a:solidFill>
                <a:srgbClr val="000000">
                  <a:lumMod val="95000"/>
                  <a:lumOff val="5000"/>
                </a:srgbClr>
              </a:solidFill>
              <a:latin typeface="Calibri" pitchFamily="34" charset="0"/>
              <a:ea typeface="宋体" charset="-122"/>
              <a:cs typeface="Calibri" pitchFamily="34" charset="0"/>
            </a:endParaRPr>
          </a:p>
        </p:txBody>
      </p:sp>
      <p:sp>
        <p:nvSpPr>
          <p:cNvPr id="58" name="Text Box 16"/>
          <p:cNvSpPr txBox="1">
            <a:spLocks noChangeArrowheads="1"/>
          </p:cNvSpPr>
          <p:nvPr/>
        </p:nvSpPr>
        <p:spPr bwMode="auto">
          <a:xfrm>
            <a:off x="4592560" y="4668788"/>
            <a:ext cx="2240703" cy="1306710"/>
          </a:xfrm>
          <a:prstGeom prst="rect">
            <a:avLst/>
          </a:prstGeom>
          <a:noFill/>
          <a:ln w="3175">
            <a:solidFill>
              <a:schemeClr val="bg1">
                <a:lumMod val="65000"/>
              </a:schemeClr>
            </a:solidFill>
            <a:miter lim="800000"/>
            <a:headEnd/>
            <a:tailEnd/>
          </a:ln>
          <a:effectLst/>
        </p:spPr>
        <p:txBody>
          <a:bodyPr wrap="square" lIns="91429" tIns="45715" rIns="91429" bIns="45715" anchor="ctr" anchorCtr="1">
            <a:noAutofit/>
          </a:bodyPr>
          <a:lstStyle/>
          <a:p>
            <a:pPr algn="ctr" eaLnBrk="0" fontAlgn="auto" hangingPunct="0">
              <a:spcBef>
                <a:spcPts val="0"/>
              </a:spcBef>
              <a:spcAft>
                <a:spcPts val="0"/>
              </a:spcAft>
              <a:defRPr/>
            </a:pPr>
            <a:r>
              <a:rPr lang="tr-TR" altLang="zh-CN" i="1" kern="0" dirty="0" smtClean="0">
                <a:solidFill>
                  <a:srgbClr val="000000">
                    <a:lumMod val="95000"/>
                    <a:lumOff val="5000"/>
                  </a:srgbClr>
                </a:solidFill>
                <a:latin typeface="Calibri" pitchFamily="34" charset="0"/>
                <a:ea typeface="宋体" charset="-122"/>
                <a:cs typeface="Calibri" pitchFamily="34" charset="0"/>
              </a:rPr>
              <a:t>Bilginin kendisine sağlayacağı yarardan ve kardan emin olma aşaması </a:t>
            </a:r>
            <a:endParaRPr lang="en-US" altLang="zh-CN" i="1" kern="0" dirty="0">
              <a:solidFill>
                <a:srgbClr val="000000">
                  <a:lumMod val="95000"/>
                  <a:lumOff val="5000"/>
                </a:srgbClr>
              </a:solidFill>
              <a:latin typeface="Calibri" pitchFamily="34" charset="0"/>
              <a:ea typeface="宋体" charset="-122"/>
              <a:cs typeface="Calibri" pitchFamily="34" charset="0"/>
            </a:endParaRPr>
          </a:p>
        </p:txBody>
      </p:sp>
      <p:sp>
        <p:nvSpPr>
          <p:cNvPr id="59" name="Text Box 16"/>
          <p:cNvSpPr txBox="1">
            <a:spLocks noChangeArrowheads="1"/>
          </p:cNvSpPr>
          <p:nvPr/>
        </p:nvSpPr>
        <p:spPr bwMode="auto">
          <a:xfrm>
            <a:off x="6869508" y="4668788"/>
            <a:ext cx="2240703" cy="1306710"/>
          </a:xfrm>
          <a:prstGeom prst="rect">
            <a:avLst/>
          </a:prstGeom>
          <a:noFill/>
          <a:ln w="3175">
            <a:solidFill>
              <a:schemeClr val="bg1">
                <a:lumMod val="65000"/>
              </a:schemeClr>
            </a:solidFill>
            <a:miter lim="800000"/>
            <a:headEnd/>
            <a:tailEnd/>
          </a:ln>
          <a:effectLst/>
        </p:spPr>
        <p:txBody>
          <a:bodyPr wrap="square" lIns="91429" tIns="45715" rIns="91429" bIns="45715" anchor="ctr" anchorCtr="1">
            <a:noAutofit/>
          </a:bodyPr>
          <a:lstStyle/>
          <a:p>
            <a:pPr algn="ctr" eaLnBrk="0" fontAlgn="auto" hangingPunct="0">
              <a:spcBef>
                <a:spcPts val="0"/>
              </a:spcBef>
              <a:spcAft>
                <a:spcPts val="0"/>
              </a:spcAft>
              <a:defRPr/>
            </a:pPr>
            <a:r>
              <a:rPr lang="tr-TR" altLang="zh-CN" i="1" kern="0" dirty="0" smtClean="0">
                <a:solidFill>
                  <a:srgbClr val="000000">
                    <a:lumMod val="95000"/>
                    <a:lumOff val="5000"/>
                  </a:srgbClr>
                </a:solidFill>
                <a:latin typeface="Calibri" pitchFamily="34" charset="0"/>
                <a:ea typeface="宋体" charset="-122"/>
                <a:cs typeface="Calibri" pitchFamily="34" charset="0"/>
              </a:rPr>
              <a:t>Bilginin denenme ve uygulanma aşaması</a:t>
            </a:r>
            <a:endParaRPr lang="en-US" altLang="zh-CN" i="1" kern="0" dirty="0">
              <a:solidFill>
                <a:srgbClr val="000000">
                  <a:lumMod val="95000"/>
                  <a:lumOff val="5000"/>
                </a:srgbClr>
              </a:solidFill>
              <a:latin typeface="Calibri" pitchFamily="34" charset="0"/>
              <a:ea typeface="宋体" charset="-122"/>
              <a:cs typeface="Calibri" pitchFamily="34" charset="0"/>
            </a:endParaRPr>
          </a:p>
        </p:txBody>
      </p:sp>
      <p:sp>
        <p:nvSpPr>
          <p:cNvPr id="60" name="Text Box 16"/>
          <p:cNvSpPr txBox="1">
            <a:spLocks noChangeArrowheads="1"/>
          </p:cNvSpPr>
          <p:nvPr/>
        </p:nvSpPr>
        <p:spPr bwMode="auto">
          <a:xfrm>
            <a:off x="1552353" y="6145616"/>
            <a:ext cx="5317155" cy="350876"/>
          </a:xfrm>
          <a:prstGeom prst="rect">
            <a:avLst/>
          </a:prstGeom>
          <a:noFill/>
          <a:ln w="3175">
            <a:solidFill>
              <a:schemeClr val="bg1">
                <a:lumMod val="65000"/>
              </a:schemeClr>
            </a:solidFill>
            <a:miter lim="800000"/>
            <a:headEnd/>
            <a:tailEnd/>
          </a:ln>
          <a:effectLst/>
        </p:spPr>
        <p:txBody>
          <a:bodyPr wrap="square" lIns="91429" tIns="45715" rIns="91429" bIns="45715" anchor="ctr" anchorCtr="1">
            <a:noAutofit/>
          </a:bodyPr>
          <a:lstStyle/>
          <a:p>
            <a:pPr algn="ctr" eaLnBrk="0" fontAlgn="auto" hangingPunct="0">
              <a:spcBef>
                <a:spcPts val="0"/>
              </a:spcBef>
              <a:spcAft>
                <a:spcPts val="0"/>
              </a:spcAft>
              <a:defRPr/>
            </a:pPr>
            <a:r>
              <a:rPr lang="tr-TR" altLang="zh-CN" sz="1600" i="1" kern="0" dirty="0" smtClean="0">
                <a:solidFill>
                  <a:srgbClr val="000000">
                    <a:lumMod val="95000"/>
                    <a:lumOff val="5000"/>
                  </a:srgbClr>
                </a:solidFill>
                <a:latin typeface="Calibri" pitchFamily="34" charset="0"/>
                <a:ea typeface="宋体" charset="-122"/>
                <a:cs typeface="Calibri" pitchFamily="34" charset="0"/>
              </a:rPr>
              <a:t>YETİŞKİN EĞİTİMİNDE ACELE ETMEMEK GEREKİR!!!</a:t>
            </a:r>
            <a:endParaRPr lang="en-US" altLang="zh-CN" sz="1600" i="1" kern="0" dirty="0">
              <a:solidFill>
                <a:srgbClr val="000000">
                  <a:lumMod val="95000"/>
                  <a:lumOff val="5000"/>
                </a:srgbClr>
              </a:solidFill>
              <a:latin typeface="Calibri" pitchFamily="34" charset="0"/>
              <a:ea typeface="宋体" charset="-122"/>
              <a:cs typeface="Calibri" pitchFamily="34" charset="0"/>
            </a:endParaRPr>
          </a:p>
        </p:txBody>
      </p:sp>
    </p:spTree>
    <p:extLst>
      <p:ext uri="{BB962C8B-B14F-4D97-AF65-F5344CB8AC3E}">
        <p14:creationId xmlns:p14="http://schemas.microsoft.com/office/powerpoint/2010/main" val="27144286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childTnLst>
                                </p:cTn>
                              </p:par>
                            </p:childTnLst>
                          </p:cTn>
                        </p:par>
                        <p:par>
                          <p:cTn id="12" fill="hold">
                            <p:stCondLst>
                              <p:cond delay="0"/>
                            </p:stCondLst>
                            <p:childTnLst>
                              <p:par>
                                <p:cTn id="13" presetID="1" presetClass="entr" presetSubtype="0" fill="hold" nodeType="afterEffect">
                                  <p:stCondLst>
                                    <p:cond delay="0"/>
                                  </p:stCondLst>
                                  <p:childTnLst>
                                    <p:set>
                                      <p:cBhvr>
                                        <p:cTn id="14" dur="1" fill="hold">
                                          <p:stCondLst>
                                            <p:cond delay="0"/>
                                          </p:stCondLst>
                                        </p:cTn>
                                        <p:tgtEl>
                                          <p:spTgt spid="52"/>
                                        </p:tgtEl>
                                        <p:attrNameLst>
                                          <p:attrName>style.visibility</p:attrName>
                                        </p:attrNameLst>
                                      </p:cBhvr>
                                      <p:to>
                                        <p:strVal val="visible"/>
                                      </p:to>
                                    </p:set>
                                  </p:childTnLst>
                                </p:cTn>
                              </p:par>
                            </p:childTnLst>
                          </p:cTn>
                        </p:par>
                        <p:par>
                          <p:cTn id="15" fill="hold">
                            <p:stCondLst>
                              <p:cond delay="0"/>
                            </p:stCondLst>
                            <p:childTnLst>
                              <p:par>
                                <p:cTn id="16" presetID="21" presetClass="entr" presetSubtype="1" fill="hold" grpId="0" nodeType="afterEffect">
                                  <p:stCondLst>
                                    <p:cond delay="0"/>
                                  </p:stCondLst>
                                  <p:childTnLst>
                                    <p:set>
                                      <p:cBhvr>
                                        <p:cTn id="17" dur="1" fill="hold">
                                          <p:stCondLst>
                                            <p:cond delay="0"/>
                                          </p:stCondLst>
                                        </p:cTn>
                                        <p:tgtEl>
                                          <p:spTgt spid="56"/>
                                        </p:tgtEl>
                                        <p:attrNameLst>
                                          <p:attrName>style.visibility</p:attrName>
                                        </p:attrNameLst>
                                      </p:cBhvr>
                                      <p:to>
                                        <p:strVal val="visible"/>
                                      </p:to>
                                    </p:set>
                                    <p:animEffect transition="in" filter="wheel(1)">
                                      <p:cBhvr>
                                        <p:cTn id="18" dur="500"/>
                                        <p:tgtEl>
                                          <p:spTgt spid="56"/>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par>
                          <p:cTn id="23" fill="hold">
                            <p:stCondLst>
                              <p:cond delay="0"/>
                            </p:stCondLst>
                            <p:childTnLst>
                              <p:par>
                                <p:cTn id="24" presetID="1" presetClass="entr" presetSubtype="0" fill="hold" nodeType="afterEffect">
                                  <p:stCondLst>
                                    <p:cond delay="0"/>
                                  </p:stCondLst>
                                  <p:childTnLst>
                                    <p:set>
                                      <p:cBhvr>
                                        <p:cTn id="25" dur="1" fill="hold">
                                          <p:stCondLst>
                                            <p:cond delay="0"/>
                                          </p:stCondLst>
                                        </p:cTn>
                                        <p:tgtEl>
                                          <p:spTgt spid="53"/>
                                        </p:tgtEl>
                                        <p:attrNameLst>
                                          <p:attrName>style.visibility</p:attrName>
                                        </p:attrNameLst>
                                      </p:cBhvr>
                                      <p:to>
                                        <p:strVal val="visible"/>
                                      </p:to>
                                    </p:set>
                                  </p:childTnLst>
                                </p:cTn>
                              </p:par>
                            </p:childTnLst>
                          </p:cTn>
                        </p:par>
                        <p:par>
                          <p:cTn id="26" fill="hold">
                            <p:stCondLst>
                              <p:cond delay="0"/>
                            </p:stCondLst>
                            <p:childTnLst>
                              <p:par>
                                <p:cTn id="27" presetID="21" presetClass="entr" presetSubtype="1" fill="hold" grpId="0"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heel(1)">
                                      <p:cBhvr>
                                        <p:cTn id="29" dur="500"/>
                                        <p:tgtEl>
                                          <p:spTgt spid="57"/>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nodeType="clickEffect">
                                  <p:stCondLst>
                                    <p:cond delay="0"/>
                                  </p:stCondLst>
                                  <p:childTnLst>
                                    <p:set>
                                      <p:cBhvr>
                                        <p:cTn id="33" dur="1" fill="hold">
                                          <p:stCondLst>
                                            <p:cond delay="0"/>
                                          </p:stCondLst>
                                        </p:cTn>
                                        <p:tgtEl>
                                          <p:spTgt spid="38"/>
                                        </p:tgtEl>
                                        <p:attrNameLst>
                                          <p:attrName>style.visibility</p:attrName>
                                        </p:attrNameLst>
                                      </p:cBhvr>
                                      <p:to>
                                        <p:strVal val="visible"/>
                                      </p:to>
                                    </p:set>
                                  </p:childTnLst>
                                </p:cTn>
                              </p:par>
                            </p:childTnLst>
                          </p:cTn>
                        </p:par>
                        <p:par>
                          <p:cTn id="34" fill="hold">
                            <p:stCondLst>
                              <p:cond delay="0"/>
                            </p:stCondLst>
                            <p:childTnLst>
                              <p:par>
                                <p:cTn id="35" presetID="1" presetClass="entr" presetSubtype="0" fill="hold" nodeType="afterEffect">
                                  <p:stCondLst>
                                    <p:cond delay="0"/>
                                  </p:stCondLst>
                                  <p:childTnLst>
                                    <p:set>
                                      <p:cBhvr>
                                        <p:cTn id="36" dur="1" fill="hold">
                                          <p:stCondLst>
                                            <p:cond delay="0"/>
                                          </p:stCondLst>
                                        </p:cTn>
                                        <p:tgtEl>
                                          <p:spTgt spid="54"/>
                                        </p:tgtEl>
                                        <p:attrNameLst>
                                          <p:attrName>style.visibility</p:attrName>
                                        </p:attrNameLst>
                                      </p:cBhvr>
                                      <p:to>
                                        <p:strVal val="visible"/>
                                      </p:to>
                                    </p:set>
                                  </p:childTnLst>
                                </p:cTn>
                              </p:par>
                            </p:childTnLst>
                          </p:cTn>
                        </p:par>
                        <p:par>
                          <p:cTn id="37" fill="hold">
                            <p:stCondLst>
                              <p:cond delay="0"/>
                            </p:stCondLst>
                            <p:childTnLst>
                              <p:par>
                                <p:cTn id="38" presetID="21" presetClass="entr" presetSubtype="1" fill="hold" grpId="0" nodeType="afterEffect">
                                  <p:stCondLst>
                                    <p:cond delay="0"/>
                                  </p:stCondLst>
                                  <p:childTnLst>
                                    <p:set>
                                      <p:cBhvr>
                                        <p:cTn id="39" dur="1" fill="hold">
                                          <p:stCondLst>
                                            <p:cond delay="0"/>
                                          </p:stCondLst>
                                        </p:cTn>
                                        <p:tgtEl>
                                          <p:spTgt spid="58"/>
                                        </p:tgtEl>
                                        <p:attrNameLst>
                                          <p:attrName>style.visibility</p:attrName>
                                        </p:attrNameLst>
                                      </p:cBhvr>
                                      <p:to>
                                        <p:strVal val="visible"/>
                                      </p:to>
                                    </p:set>
                                    <p:animEffect transition="in" filter="wheel(1)">
                                      <p:cBhvr>
                                        <p:cTn id="40" dur="500"/>
                                        <p:tgtEl>
                                          <p:spTgt spid="58"/>
                                        </p:tgtEl>
                                      </p:cBhvr>
                                    </p:animEffec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44"/>
                                        </p:tgtEl>
                                        <p:attrNameLst>
                                          <p:attrName>style.visibility</p:attrName>
                                        </p:attrNameLst>
                                      </p:cBhvr>
                                      <p:to>
                                        <p:strVal val="visible"/>
                                      </p:to>
                                    </p:set>
                                  </p:childTnLst>
                                </p:cTn>
                              </p:par>
                            </p:childTnLst>
                          </p:cTn>
                        </p:par>
                        <p:par>
                          <p:cTn id="45" fill="hold">
                            <p:stCondLst>
                              <p:cond delay="0"/>
                            </p:stCondLst>
                            <p:childTnLst>
                              <p:par>
                                <p:cTn id="46" presetID="1" presetClass="entr" presetSubtype="0" fill="hold" nodeType="afterEffect">
                                  <p:stCondLst>
                                    <p:cond delay="0"/>
                                  </p:stCondLst>
                                  <p:childTnLst>
                                    <p:set>
                                      <p:cBhvr>
                                        <p:cTn id="47" dur="1" fill="hold">
                                          <p:stCondLst>
                                            <p:cond delay="0"/>
                                          </p:stCondLst>
                                        </p:cTn>
                                        <p:tgtEl>
                                          <p:spTgt spid="55"/>
                                        </p:tgtEl>
                                        <p:attrNameLst>
                                          <p:attrName>style.visibility</p:attrName>
                                        </p:attrNameLst>
                                      </p:cBhvr>
                                      <p:to>
                                        <p:strVal val="visible"/>
                                      </p:to>
                                    </p:set>
                                  </p:childTnLst>
                                </p:cTn>
                              </p:par>
                            </p:childTnLst>
                          </p:cTn>
                        </p:par>
                        <p:par>
                          <p:cTn id="48" fill="hold">
                            <p:stCondLst>
                              <p:cond delay="0"/>
                            </p:stCondLst>
                            <p:childTnLst>
                              <p:par>
                                <p:cTn id="49" presetID="21" presetClass="entr" presetSubtype="1"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wheel(1)">
                                      <p:cBhvr>
                                        <p:cTn id="51" dur="500"/>
                                        <p:tgtEl>
                                          <p:spTgt spid="59"/>
                                        </p:tgtEl>
                                      </p:cBhvr>
                                    </p:animEffect>
                                  </p:childTnLst>
                                </p:cTn>
                              </p:par>
                            </p:childTnLst>
                          </p:cTn>
                        </p:par>
                        <p:par>
                          <p:cTn id="52" fill="hold">
                            <p:stCondLst>
                              <p:cond delay="500"/>
                            </p:stCondLst>
                            <p:childTnLst>
                              <p:par>
                                <p:cTn id="53" presetID="21" presetClass="entr" presetSubtype="1" fill="hold" grpId="0" nodeType="after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wheel(1)">
                                      <p:cBhvr>
                                        <p:cTn id="5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56" grpId="0" animBg="1"/>
      <p:bldP spid="57" grpId="0" animBg="1"/>
      <p:bldP spid="58" grpId="0" animBg="1"/>
      <p:bldP spid="59" grpId="0" animBg="1"/>
      <p:bldP spid="60"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28739" name="Rectangle 67"/>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srgbClr val="000000"/>
              </a:solidFill>
            </a:endParaRPr>
          </a:p>
        </p:txBody>
      </p:sp>
      <p:sp>
        <p:nvSpPr>
          <p:cNvPr id="13"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0" name="Rectangle 55"/>
          <p:cNvSpPr>
            <a:spLocks noChangeArrowheads="1"/>
          </p:cNvSpPr>
          <p:nvPr/>
        </p:nvSpPr>
        <p:spPr bwMode="gray">
          <a:xfrm>
            <a:off x="143087" y="1100663"/>
            <a:ext cx="654417"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a:t>
            </a:r>
            <a:endParaRPr lang="tr-TR" sz="2400" b="1" dirty="0">
              <a:solidFill>
                <a:srgbClr val="FFFFFF"/>
              </a:solidFill>
              <a:latin typeface="Cambria" pitchFamily="18" charset="0"/>
              <a:cs typeface="Calibri" pitchFamily="34" charset="0"/>
            </a:endParaRPr>
          </a:p>
        </p:txBody>
      </p:sp>
      <p:sp>
        <p:nvSpPr>
          <p:cNvPr id="31" name="Rectangle 5"/>
          <p:cNvSpPr>
            <a:spLocks noChangeArrowheads="1"/>
          </p:cNvSpPr>
          <p:nvPr/>
        </p:nvSpPr>
        <p:spPr bwMode="gray">
          <a:xfrm>
            <a:off x="843352" y="11006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Yetişkin ihtiyaçları doğrultusunda (eksikliğini giderici ve geliştirici bilgiyi) öğrenir,</a:t>
            </a:r>
          </a:p>
        </p:txBody>
      </p:sp>
      <p:sp>
        <p:nvSpPr>
          <p:cNvPr id="20" name="Rectangle 55"/>
          <p:cNvSpPr>
            <a:spLocks noChangeArrowheads="1"/>
          </p:cNvSpPr>
          <p:nvPr/>
        </p:nvSpPr>
        <p:spPr bwMode="gray">
          <a:xfrm>
            <a:off x="143089" y="191028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2</a:t>
            </a:r>
            <a:endParaRPr lang="tr-TR" sz="2400" b="1" dirty="0">
              <a:solidFill>
                <a:srgbClr val="FFFFFF"/>
              </a:solidFill>
              <a:latin typeface="Cambria" pitchFamily="18" charset="0"/>
              <a:cs typeface="Calibri" pitchFamily="34" charset="0"/>
            </a:endParaRPr>
          </a:p>
        </p:txBody>
      </p:sp>
      <p:sp>
        <p:nvSpPr>
          <p:cNvPr id="21" name="Rectangle 5"/>
          <p:cNvSpPr>
            <a:spLocks noChangeArrowheads="1"/>
          </p:cNvSpPr>
          <p:nvPr/>
        </p:nvSpPr>
        <p:spPr bwMode="gray">
          <a:xfrm>
            <a:off x="843352" y="191028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Öğrenmeye hazır olduğunda öğrenir,</a:t>
            </a:r>
          </a:p>
        </p:txBody>
      </p:sp>
      <p:sp>
        <p:nvSpPr>
          <p:cNvPr id="24" name="Rectangle 55"/>
          <p:cNvSpPr>
            <a:spLocks noChangeArrowheads="1"/>
          </p:cNvSpPr>
          <p:nvPr/>
        </p:nvSpPr>
        <p:spPr bwMode="gray">
          <a:xfrm>
            <a:off x="143089" y="271991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3</a:t>
            </a:r>
            <a:endParaRPr lang="tr-TR" sz="2400" b="1" dirty="0">
              <a:solidFill>
                <a:srgbClr val="FFFFFF"/>
              </a:solidFill>
              <a:latin typeface="Cambria" pitchFamily="18" charset="0"/>
              <a:cs typeface="Calibri" pitchFamily="34" charset="0"/>
            </a:endParaRPr>
          </a:p>
        </p:txBody>
      </p:sp>
      <p:sp>
        <p:nvSpPr>
          <p:cNvPr id="25" name="Rectangle 5"/>
          <p:cNvSpPr>
            <a:spLocks noChangeArrowheads="1"/>
          </p:cNvSpPr>
          <p:nvPr/>
        </p:nvSpPr>
        <p:spPr bwMode="gray">
          <a:xfrm>
            <a:off x="843352" y="271991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Kişisel kaygıları vardır güvenli bir ortama gereksinim </a:t>
            </a:r>
            <a:r>
              <a:rPr lang="tr-TR" sz="2000" b="1" i="1" dirty="0" smtClean="0">
                <a:solidFill>
                  <a:srgbClr val="000000"/>
                </a:solidFill>
                <a:latin typeface="Calibri" pitchFamily="34" charset="0"/>
                <a:cs typeface="Calibri" pitchFamily="34" charset="0"/>
              </a:rPr>
              <a:t>duyar </a:t>
            </a:r>
            <a:r>
              <a:rPr lang="tr-TR" sz="2000" i="1" dirty="0" smtClean="0">
                <a:solidFill>
                  <a:srgbClr val="000000"/>
                </a:solidFill>
                <a:latin typeface="Calibri" pitchFamily="34" charset="0"/>
                <a:cs typeface="Calibri" pitchFamily="34" charset="0"/>
              </a:rPr>
              <a:t>(Başarısızlıktan, anlaşamamaktan, becerileri uygulayamamaktan korkarlar),</a:t>
            </a:r>
            <a:endParaRPr lang="tr-TR" sz="2000" i="1" dirty="0">
              <a:solidFill>
                <a:srgbClr val="000000"/>
              </a:solidFill>
              <a:latin typeface="Calibri" pitchFamily="34" charset="0"/>
              <a:cs typeface="Calibri" pitchFamily="34" charset="0"/>
            </a:endParaRPr>
          </a:p>
        </p:txBody>
      </p:sp>
      <p:sp>
        <p:nvSpPr>
          <p:cNvPr id="28" name="Rectangle 55"/>
          <p:cNvSpPr>
            <a:spLocks noChangeArrowheads="1"/>
          </p:cNvSpPr>
          <p:nvPr/>
        </p:nvSpPr>
        <p:spPr bwMode="gray">
          <a:xfrm>
            <a:off x="143089" y="352953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4</a:t>
            </a:r>
            <a:endParaRPr lang="tr-TR" sz="2400" b="1" dirty="0">
              <a:solidFill>
                <a:srgbClr val="FFFFFF"/>
              </a:solidFill>
              <a:latin typeface="Cambria" pitchFamily="18" charset="0"/>
              <a:cs typeface="Calibri" pitchFamily="34" charset="0"/>
            </a:endParaRPr>
          </a:p>
        </p:txBody>
      </p:sp>
      <p:sp>
        <p:nvSpPr>
          <p:cNvPr id="29" name="Rectangle 5"/>
          <p:cNvSpPr>
            <a:spLocks noChangeArrowheads="1"/>
          </p:cNvSpPr>
          <p:nvPr/>
        </p:nvSpPr>
        <p:spPr bwMode="gray">
          <a:xfrm>
            <a:off x="843352" y="352953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Hemen yada kısa sürede uygulayabileceği bilgi ve becerileri öğrenmek ister,</a:t>
            </a:r>
          </a:p>
        </p:txBody>
      </p:sp>
      <p:sp>
        <p:nvSpPr>
          <p:cNvPr id="37" name="Rectangle 55"/>
          <p:cNvSpPr>
            <a:spLocks noChangeArrowheads="1"/>
          </p:cNvSpPr>
          <p:nvPr/>
        </p:nvSpPr>
        <p:spPr bwMode="gray">
          <a:xfrm>
            <a:off x="143089" y="433916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5</a:t>
            </a:r>
            <a:endParaRPr lang="tr-TR" sz="2400" b="1" dirty="0">
              <a:solidFill>
                <a:srgbClr val="FFFFFF"/>
              </a:solidFill>
              <a:latin typeface="Cambria" pitchFamily="18" charset="0"/>
              <a:cs typeface="Calibri" pitchFamily="34" charset="0"/>
            </a:endParaRPr>
          </a:p>
        </p:txBody>
      </p:sp>
      <p:sp>
        <p:nvSpPr>
          <p:cNvPr id="38" name="Rectangle 5"/>
          <p:cNvSpPr>
            <a:spLocks noChangeArrowheads="1"/>
          </p:cNvSpPr>
          <p:nvPr/>
        </p:nvSpPr>
        <p:spPr bwMode="gray">
          <a:xfrm>
            <a:off x="843352" y="43391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sv-SE" sz="2000" b="1" i="1" dirty="0">
                <a:solidFill>
                  <a:srgbClr val="000000"/>
                </a:solidFill>
                <a:latin typeface="Calibri" pitchFamily="34" charset="0"/>
                <a:cs typeface="Calibri" pitchFamily="34" charset="0"/>
              </a:rPr>
              <a:t>Özgün ve özel bir birey olarak görülmek </a:t>
            </a:r>
            <a:r>
              <a:rPr lang="sv-SE" sz="2000" b="1" i="1" dirty="0" smtClean="0">
                <a:solidFill>
                  <a:srgbClr val="000000"/>
                </a:solidFill>
                <a:latin typeface="Calibri" pitchFamily="34" charset="0"/>
                <a:cs typeface="Calibri" pitchFamily="34" charset="0"/>
              </a:rPr>
              <a:t>ister</a:t>
            </a:r>
            <a:r>
              <a:rPr lang="tr-TR" sz="2000" b="1" i="1" dirty="0">
                <a:solidFill>
                  <a:srgbClr val="000000"/>
                </a:solidFill>
                <a:latin typeface="Calibri" pitchFamily="34" charset="0"/>
                <a:cs typeface="Calibri" pitchFamily="34" charset="0"/>
              </a:rPr>
              <a:t> </a:t>
            </a:r>
            <a:r>
              <a:rPr lang="tr-TR" sz="2000" i="1" dirty="0">
                <a:solidFill>
                  <a:srgbClr val="000000"/>
                </a:solidFill>
                <a:latin typeface="Calibri" pitchFamily="34" charset="0"/>
                <a:cs typeface="Calibri" pitchFamily="34" charset="0"/>
              </a:rPr>
              <a:t>(Herkesten farklı bilgi, görgü ve deneyime </a:t>
            </a:r>
            <a:r>
              <a:rPr lang="tr-TR" sz="2000" i="1" dirty="0" smtClean="0">
                <a:solidFill>
                  <a:srgbClr val="000000"/>
                </a:solidFill>
                <a:latin typeface="Calibri" pitchFamily="34" charset="0"/>
                <a:cs typeface="Calibri" pitchFamily="34" charset="0"/>
              </a:rPr>
              <a:t>sahiptirler. Saygı beklerler, etkinliklere katılmayı beklerler)</a:t>
            </a:r>
            <a:r>
              <a:rPr lang="sv-SE" sz="2000" i="1" dirty="0" smtClean="0">
                <a:solidFill>
                  <a:srgbClr val="000000"/>
                </a:solidFill>
                <a:latin typeface="Calibri" pitchFamily="34" charset="0"/>
                <a:cs typeface="Calibri" pitchFamily="34" charset="0"/>
              </a:rPr>
              <a:t>,</a:t>
            </a:r>
            <a:endParaRPr lang="sv-SE" sz="2000" i="1" dirty="0">
              <a:solidFill>
                <a:srgbClr val="000000"/>
              </a:solidFill>
              <a:latin typeface="Calibri" pitchFamily="34" charset="0"/>
              <a:cs typeface="Calibri" pitchFamily="34" charset="0"/>
            </a:endParaRPr>
          </a:p>
        </p:txBody>
      </p:sp>
      <p:sp>
        <p:nvSpPr>
          <p:cNvPr id="4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dirty="0" smtClean="0">
                <a:solidFill>
                  <a:srgbClr val="575757"/>
                </a:solidFill>
                <a:effectLst>
                  <a:innerShdw blurRad="63500" dist="50800" dir="8100000">
                    <a:prstClr val="black">
                      <a:alpha val="50000"/>
                    </a:prstClr>
                  </a:innerShdw>
                </a:effectLst>
                <a:latin typeface="Calibri" pitchFamily="34" charset="0"/>
                <a:cs typeface="Calibri" pitchFamily="34" charset="0"/>
              </a:rPr>
              <a:t>YETİŞKİNİN ÖZELLİKLERİ</a:t>
            </a:r>
            <a:endParaRPr lang="en-GB" sz="3200" dirty="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42" name="Grup 41"/>
          <p:cNvGrpSpPr/>
          <p:nvPr/>
        </p:nvGrpSpPr>
        <p:grpSpPr>
          <a:xfrm>
            <a:off x="231797" y="5885030"/>
            <a:ext cx="6162416" cy="663371"/>
            <a:chOff x="2644311" y="5451679"/>
            <a:chExt cx="6162416" cy="663371"/>
          </a:xfrm>
        </p:grpSpPr>
        <p:grpSp>
          <p:nvGrpSpPr>
            <p:cNvPr id="43" name="Group 51"/>
            <p:cNvGrpSpPr>
              <a:grpSpLocks/>
            </p:cNvGrpSpPr>
            <p:nvPr/>
          </p:nvGrpSpPr>
          <p:grpSpPr bwMode="auto">
            <a:xfrm>
              <a:off x="2644311" y="5451679"/>
              <a:ext cx="648968" cy="663371"/>
              <a:chOff x="1868" y="1082"/>
              <a:chExt cx="1942" cy="1942"/>
            </a:xfrm>
          </p:grpSpPr>
          <p:sp>
            <p:nvSpPr>
              <p:cNvPr id="45"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46"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47"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48"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49"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50"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51" name="Group 58"/>
              <p:cNvGrpSpPr>
                <a:grpSpLocks noChangeAspect="1"/>
              </p:cNvGrpSpPr>
              <p:nvPr/>
            </p:nvGrpSpPr>
            <p:grpSpPr bwMode="auto">
              <a:xfrm>
                <a:off x="2808" y="2807"/>
                <a:ext cx="62" cy="63"/>
                <a:chOff x="1684" y="2400"/>
                <a:chExt cx="41" cy="41"/>
              </a:xfrm>
            </p:grpSpPr>
            <p:sp>
              <p:nvSpPr>
                <p:cNvPr id="56"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57"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52" name="Group 61"/>
              <p:cNvGrpSpPr>
                <a:grpSpLocks noChangeAspect="1"/>
              </p:cNvGrpSpPr>
              <p:nvPr/>
            </p:nvGrpSpPr>
            <p:grpSpPr bwMode="auto">
              <a:xfrm>
                <a:off x="2808" y="1211"/>
                <a:ext cx="62" cy="63"/>
                <a:chOff x="1684" y="2400"/>
                <a:chExt cx="41" cy="41"/>
              </a:xfrm>
            </p:grpSpPr>
            <p:sp>
              <p:nvSpPr>
                <p:cNvPr id="54"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55"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53"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44"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200" dirty="0" smtClean="0">
                  <a:solidFill>
                    <a:srgbClr val="000000"/>
                  </a:solidFill>
                  <a:latin typeface="Cambria" pitchFamily="18" charset="0"/>
                </a:rPr>
                <a:t>Özelliklerdendir-değildir</a:t>
              </a:r>
              <a:endParaRPr lang="tr-TR" sz="1000" b="1" dirty="0" smtClean="0">
                <a:solidFill>
                  <a:srgbClr val="000000"/>
                </a:solidFill>
                <a:latin typeface="Cambria" pitchFamily="18" charset="0"/>
              </a:endParaRPr>
            </a:p>
          </p:txBody>
        </p:sp>
      </p:grpSp>
      <p:sp>
        <p:nvSpPr>
          <p:cNvPr id="59" name="Rectangle 55"/>
          <p:cNvSpPr>
            <a:spLocks noChangeArrowheads="1"/>
          </p:cNvSpPr>
          <p:nvPr/>
        </p:nvSpPr>
        <p:spPr bwMode="gray">
          <a:xfrm>
            <a:off x="143798" y="5136605"/>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6</a:t>
            </a:r>
            <a:endParaRPr lang="tr-TR" sz="2400" b="1" dirty="0">
              <a:solidFill>
                <a:srgbClr val="FFFFFF"/>
              </a:solidFill>
              <a:latin typeface="Cambria" pitchFamily="18" charset="0"/>
              <a:cs typeface="Calibri" pitchFamily="34" charset="0"/>
            </a:endParaRPr>
          </a:p>
        </p:txBody>
      </p:sp>
      <p:sp>
        <p:nvSpPr>
          <p:cNvPr id="60" name="Rectangle 5"/>
          <p:cNvSpPr>
            <a:spLocks noChangeArrowheads="1"/>
          </p:cNvSpPr>
          <p:nvPr/>
        </p:nvSpPr>
        <p:spPr bwMode="gray">
          <a:xfrm>
            <a:off x="865327" y="5136605"/>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nn-NO" sz="2000" b="1" i="1" dirty="0">
                <a:solidFill>
                  <a:srgbClr val="000000"/>
                </a:solidFill>
                <a:latin typeface="Calibri" pitchFamily="34" charset="0"/>
                <a:cs typeface="Calibri" pitchFamily="34" charset="0"/>
              </a:rPr>
              <a:t>Özgüvenlerini </a:t>
            </a:r>
            <a:r>
              <a:rPr lang="nn-NO" sz="2000" b="1" i="1" dirty="0" smtClean="0">
                <a:solidFill>
                  <a:srgbClr val="000000"/>
                </a:solidFill>
                <a:latin typeface="Calibri" pitchFamily="34" charset="0"/>
                <a:cs typeface="Calibri" pitchFamily="34" charset="0"/>
              </a:rPr>
              <a:t>koruma</a:t>
            </a:r>
            <a:r>
              <a:rPr lang="tr-TR" sz="2000" b="1" i="1" dirty="0" smtClean="0">
                <a:solidFill>
                  <a:srgbClr val="000000"/>
                </a:solidFill>
                <a:latin typeface="Calibri" pitchFamily="34" charset="0"/>
                <a:cs typeface="Calibri" pitchFamily="34" charset="0"/>
              </a:rPr>
              <a:t>k isterler </a:t>
            </a:r>
            <a:r>
              <a:rPr lang="tr-TR" sz="2000" i="1" dirty="0" smtClean="0">
                <a:solidFill>
                  <a:srgbClr val="000000"/>
                </a:solidFill>
                <a:latin typeface="Calibri" pitchFamily="34" charset="0"/>
                <a:cs typeface="Calibri" pitchFamily="34" charset="0"/>
              </a:rPr>
              <a:t>(başarılarının takdir edilmesini beklerler)</a:t>
            </a:r>
            <a:r>
              <a:rPr lang="nn-NO" sz="2000" i="1" dirty="0" smtClean="0">
                <a:solidFill>
                  <a:srgbClr val="000000"/>
                </a:solidFill>
                <a:latin typeface="Calibri" pitchFamily="34" charset="0"/>
                <a:cs typeface="Calibri" pitchFamily="34" charset="0"/>
              </a:rPr>
              <a:t>,</a:t>
            </a:r>
            <a:endParaRPr lang="nn-NO" sz="2000"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146429380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8739"/>
                                        </p:tgtEl>
                                      </p:cBhvr>
                                    </p:animEffect>
                                    <p:animScale>
                                      <p:cBhvr>
                                        <p:cTn id="7" dur="1500" autoRev="1" fill="hold"/>
                                        <p:tgtEl>
                                          <p:spTgt spid="287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3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28739" name="Rectangle 67"/>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srgbClr val="000000"/>
              </a:solidFill>
            </a:endParaRPr>
          </a:p>
        </p:txBody>
      </p:sp>
      <p:sp>
        <p:nvSpPr>
          <p:cNvPr id="13"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0" name="Rectangle 55"/>
          <p:cNvSpPr>
            <a:spLocks noChangeArrowheads="1"/>
          </p:cNvSpPr>
          <p:nvPr/>
        </p:nvSpPr>
        <p:spPr bwMode="gray">
          <a:xfrm>
            <a:off x="143087" y="1100663"/>
            <a:ext cx="654417"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7</a:t>
            </a:r>
            <a:endParaRPr lang="tr-TR" sz="2400" b="1" dirty="0">
              <a:solidFill>
                <a:srgbClr val="FFFFFF"/>
              </a:solidFill>
              <a:latin typeface="Cambria" pitchFamily="18" charset="0"/>
              <a:cs typeface="Calibri" pitchFamily="34" charset="0"/>
            </a:endParaRPr>
          </a:p>
        </p:txBody>
      </p:sp>
      <p:sp>
        <p:nvSpPr>
          <p:cNvPr id="31" name="Rectangle 5"/>
          <p:cNvSpPr>
            <a:spLocks noChangeArrowheads="1"/>
          </p:cNvSpPr>
          <p:nvPr/>
        </p:nvSpPr>
        <p:spPr bwMode="gray">
          <a:xfrm>
            <a:off x="843352" y="11006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Öğrenme sürecine etkin bir şekilde katılmak </a:t>
            </a:r>
            <a:r>
              <a:rPr lang="tr-TR" sz="2000" b="1" i="1" dirty="0" smtClean="0">
                <a:solidFill>
                  <a:srgbClr val="000000"/>
                </a:solidFill>
                <a:latin typeface="Calibri" pitchFamily="34" charset="0"/>
                <a:cs typeface="Calibri" pitchFamily="34" charset="0"/>
              </a:rPr>
              <a:t>isterler </a:t>
            </a:r>
            <a:r>
              <a:rPr lang="tr-TR" sz="2000" i="1" dirty="0" smtClean="0">
                <a:solidFill>
                  <a:srgbClr val="000000"/>
                </a:solidFill>
                <a:latin typeface="Calibri" pitchFamily="34" charset="0"/>
                <a:cs typeface="Calibri" pitchFamily="34" charset="0"/>
              </a:rPr>
              <a:t>(Program ve etkinlikler hakkında bilgi verilmeli, soru sorma ve geri bildirimde bulunma), </a:t>
            </a:r>
            <a:endParaRPr lang="tr-TR" sz="2000" i="1" dirty="0">
              <a:solidFill>
                <a:srgbClr val="000000"/>
              </a:solidFill>
              <a:latin typeface="Calibri" pitchFamily="34" charset="0"/>
              <a:cs typeface="Calibri" pitchFamily="34" charset="0"/>
            </a:endParaRPr>
          </a:p>
        </p:txBody>
      </p:sp>
      <p:sp>
        <p:nvSpPr>
          <p:cNvPr id="20" name="Rectangle 55"/>
          <p:cNvSpPr>
            <a:spLocks noChangeArrowheads="1"/>
          </p:cNvSpPr>
          <p:nvPr/>
        </p:nvSpPr>
        <p:spPr bwMode="gray">
          <a:xfrm>
            <a:off x="143089" y="191028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8</a:t>
            </a:r>
            <a:endParaRPr lang="tr-TR" sz="2400" b="1" dirty="0">
              <a:solidFill>
                <a:srgbClr val="FFFFFF"/>
              </a:solidFill>
              <a:latin typeface="Cambria" pitchFamily="18" charset="0"/>
              <a:cs typeface="Calibri" pitchFamily="34" charset="0"/>
            </a:endParaRPr>
          </a:p>
        </p:txBody>
      </p:sp>
      <p:sp>
        <p:nvSpPr>
          <p:cNvPr id="21" name="Rectangle 5"/>
          <p:cNvSpPr>
            <a:spLocks noChangeArrowheads="1"/>
          </p:cNvSpPr>
          <p:nvPr/>
        </p:nvSpPr>
        <p:spPr bwMode="gray">
          <a:xfrm>
            <a:off x="843352" y="191028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Kendi tecrübesini açıklamak ve tartışmak isterler,</a:t>
            </a:r>
          </a:p>
        </p:txBody>
      </p:sp>
      <p:sp>
        <p:nvSpPr>
          <p:cNvPr id="24" name="Rectangle 55"/>
          <p:cNvSpPr>
            <a:spLocks noChangeArrowheads="1"/>
          </p:cNvSpPr>
          <p:nvPr/>
        </p:nvSpPr>
        <p:spPr bwMode="gray">
          <a:xfrm>
            <a:off x="143089" y="271991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9</a:t>
            </a:r>
            <a:endParaRPr lang="tr-TR" sz="2400" b="1" dirty="0">
              <a:solidFill>
                <a:srgbClr val="FFFFFF"/>
              </a:solidFill>
              <a:latin typeface="Cambria" pitchFamily="18" charset="0"/>
              <a:cs typeface="Calibri" pitchFamily="34" charset="0"/>
            </a:endParaRPr>
          </a:p>
        </p:txBody>
      </p:sp>
      <p:sp>
        <p:nvSpPr>
          <p:cNvPr id="25" name="Rectangle 5"/>
          <p:cNvSpPr>
            <a:spLocks noChangeArrowheads="1"/>
          </p:cNvSpPr>
          <p:nvPr/>
        </p:nvSpPr>
        <p:spPr bwMode="gray">
          <a:xfrm>
            <a:off x="843352" y="271991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Kendileri ve eğitmenleri için beklentileri yüksektir,</a:t>
            </a:r>
          </a:p>
        </p:txBody>
      </p:sp>
      <p:sp>
        <p:nvSpPr>
          <p:cNvPr id="28" name="Rectangle 55"/>
          <p:cNvSpPr>
            <a:spLocks noChangeArrowheads="1"/>
          </p:cNvSpPr>
          <p:nvPr/>
        </p:nvSpPr>
        <p:spPr bwMode="gray">
          <a:xfrm>
            <a:off x="143089" y="352953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10</a:t>
            </a:r>
            <a:endParaRPr lang="tr-TR" sz="2400" b="1" dirty="0">
              <a:solidFill>
                <a:srgbClr val="FFFFFF"/>
              </a:solidFill>
              <a:latin typeface="Cambria" pitchFamily="18" charset="0"/>
              <a:cs typeface="Calibri" pitchFamily="34" charset="0"/>
            </a:endParaRPr>
          </a:p>
        </p:txBody>
      </p:sp>
      <p:sp>
        <p:nvSpPr>
          <p:cNvPr id="29" name="Rectangle 5"/>
          <p:cNvSpPr>
            <a:spLocks noChangeArrowheads="1"/>
          </p:cNvSpPr>
          <p:nvPr/>
        </p:nvSpPr>
        <p:spPr bwMode="gray">
          <a:xfrm>
            <a:off x="843352" y="352953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Olumlu geri bildirim (+ </a:t>
            </a:r>
            <a:r>
              <a:rPr lang="tr-TR" sz="2000" b="1" i="1" dirty="0" err="1">
                <a:solidFill>
                  <a:srgbClr val="000000"/>
                </a:solidFill>
                <a:latin typeface="Calibri" pitchFamily="34" charset="0"/>
                <a:cs typeface="Calibri" pitchFamily="34" charset="0"/>
              </a:rPr>
              <a:t>feedback</a:t>
            </a:r>
            <a:r>
              <a:rPr lang="tr-TR" sz="2000" b="1" i="1" dirty="0">
                <a:solidFill>
                  <a:srgbClr val="000000"/>
                </a:solidFill>
                <a:latin typeface="Calibri" pitchFamily="34" charset="0"/>
                <a:cs typeface="Calibri" pitchFamily="34" charset="0"/>
              </a:rPr>
              <a:t>) verilmesini </a:t>
            </a:r>
            <a:r>
              <a:rPr lang="tr-TR" sz="2000" b="1" i="1" dirty="0" smtClean="0">
                <a:solidFill>
                  <a:srgbClr val="000000"/>
                </a:solidFill>
                <a:latin typeface="Calibri" pitchFamily="34" charset="0"/>
                <a:cs typeface="Calibri" pitchFamily="34" charset="0"/>
              </a:rPr>
              <a:t>beklerler </a:t>
            </a:r>
            <a:r>
              <a:rPr lang="tr-TR" sz="2000" i="1" dirty="0" smtClean="0">
                <a:solidFill>
                  <a:srgbClr val="000000"/>
                </a:solidFill>
                <a:latin typeface="Calibri" pitchFamily="34" charset="0"/>
                <a:cs typeface="Calibri" pitchFamily="34" charset="0"/>
              </a:rPr>
              <a:t>(Konuya ait geri bildirim yapılmalı, olumlular söylenmeli, evet-doğru-çok iyi-iyi soru…),</a:t>
            </a:r>
            <a:endParaRPr lang="tr-TR" sz="2000" i="1" dirty="0">
              <a:solidFill>
                <a:srgbClr val="000000"/>
              </a:solidFill>
              <a:latin typeface="Calibri" pitchFamily="34" charset="0"/>
              <a:cs typeface="Calibri" pitchFamily="34" charset="0"/>
            </a:endParaRPr>
          </a:p>
        </p:txBody>
      </p:sp>
      <p:sp>
        <p:nvSpPr>
          <p:cNvPr id="37" name="Rectangle 55"/>
          <p:cNvSpPr>
            <a:spLocks noChangeArrowheads="1"/>
          </p:cNvSpPr>
          <p:nvPr/>
        </p:nvSpPr>
        <p:spPr bwMode="gray">
          <a:xfrm>
            <a:off x="143089" y="433916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11</a:t>
            </a:r>
            <a:endParaRPr lang="tr-TR" sz="2400" b="1" dirty="0">
              <a:solidFill>
                <a:srgbClr val="FFFFFF"/>
              </a:solidFill>
              <a:latin typeface="Cambria" pitchFamily="18" charset="0"/>
              <a:cs typeface="Calibri" pitchFamily="34" charset="0"/>
            </a:endParaRPr>
          </a:p>
        </p:txBody>
      </p:sp>
      <p:sp>
        <p:nvSpPr>
          <p:cNvPr id="38" name="Rectangle 5"/>
          <p:cNvSpPr>
            <a:spLocks noChangeArrowheads="1"/>
          </p:cNvSpPr>
          <p:nvPr/>
        </p:nvSpPr>
        <p:spPr bwMode="gray">
          <a:xfrm>
            <a:off x="843352" y="43391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sv-SE" sz="2000" b="1" i="1" dirty="0">
                <a:solidFill>
                  <a:srgbClr val="000000"/>
                </a:solidFill>
                <a:latin typeface="Calibri" pitchFamily="34" charset="0"/>
                <a:cs typeface="Calibri" pitchFamily="34" charset="0"/>
              </a:rPr>
              <a:t>Grup etkileşiminden hoşlanırlar,</a:t>
            </a:r>
          </a:p>
        </p:txBody>
      </p:sp>
      <p:sp>
        <p:nvSpPr>
          <p:cNvPr id="4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dirty="0" smtClean="0">
                <a:solidFill>
                  <a:srgbClr val="575757"/>
                </a:solidFill>
                <a:effectLst>
                  <a:innerShdw blurRad="63500" dist="50800" dir="8100000">
                    <a:prstClr val="black">
                      <a:alpha val="50000"/>
                    </a:prstClr>
                  </a:innerShdw>
                </a:effectLst>
                <a:latin typeface="Calibri" pitchFamily="34" charset="0"/>
                <a:cs typeface="Calibri" pitchFamily="34" charset="0"/>
              </a:rPr>
              <a:t>YETİŞKİNİN ÖZELLİKLERİ</a:t>
            </a:r>
            <a:endParaRPr lang="en-GB" sz="3200" dirty="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59" name="Rectangle 55"/>
          <p:cNvSpPr>
            <a:spLocks noChangeArrowheads="1"/>
          </p:cNvSpPr>
          <p:nvPr/>
        </p:nvSpPr>
        <p:spPr bwMode="gray">
          <a:xfrm>
            <a:off x="143798" y="5136605"/>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12</a:t>
            </a:r>
            <a:endParaRPr lang="tr-TR" sz="2400" b="1" dirty="0">
              <a:solidFill>
                <a:srgbClr val="FFFFFF"/>
              </a:solidFill>
              <a:latin typeface="Cambria" pitchFamily="18" charset="0"/>
              <a:cs typeface="Calibri" pitchFamily="34" charset="0"/>
            </a:endParaRPr>
          </a:p>
        </p:txBody>
      </p:sp>
      <p:sp>
        <p:nvSpPr>
          <p:cNvPr id="60" name="Rectangle 5"/>
          <p:cNvSpPr>
            <a:spLocks noChangeArrowheads="1"/>
          </p:cNvSpPr>
          <p:nvPr/>
        </p:nvSpPr>
        <p:spPr bwMode="gray">
          <a:xfrm>
            <a:off x="865327" y="5136605"/>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nn-NO" sz="2000" b="1" i="1" dirty="0">
                <a:solidFill>
                  <a:srgbClr val="000000"/>
                </a:solidFill>
                <a:latin typeface="Calibri" pitchFamily="34" charset="0"/>
                <a:cs typeface="Calibri" pitchFamily="34" charset="0"/>
              </a:rPr>
              <a:t>İçeriğin belirlenmesinde yer almak isterler,</a:t>
            </a:r>
          </a:p>
        </p:txBody>
      </p:sp>
      <p:grpSp>
        <p:nvGrpSpPr>
          <p:cNvPr id="18" name="Grup 17"/>
          <p:cNvGrpSpPr/>
          <p:nvPr/>
        </p:nvGrpSpPr>
        <p:grpSpPr>
          <a:xfrm>
            <a:off x="231797" y="5885030"/>
            <a:ext cx="6162416" cy="663371"/>
            <a:chOff x="2644311" y="5451679"/>
            <a:chExt cx="6162416" cy="663371"/>
          </a:xfrm>
        </p:grpSpPr>
        <p:grpSp>
          <p:nvGrpSpPr>
            <p:cNvPr id="19" name="Group 51"/>
            <p:cNvGrpSpPr>
              <a:grpSpLocks/>
            </p:cNvGrpSpPr>
            <p:nvPr/>
          </p:nvGrpSpPr>
          <p:grpSpPr bwMode="auto">
            <a:xfrm>
              <a:off x="2644311" y="5451679"/>
              <a:ext cx="648968" cy="663371"/>
              <a:chOff x="1868" y="1082"/>
              <a:chExt cx="1942" cy="1942"/>
            </a:xfrm>
          </p:grpSpPr>
          <p:sp>
            <p:nvSpPr>
              <p:cNvPr id="23"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6"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7"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32"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33"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34"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35" name="Group 58"/>
              <p:cNvGrpSpPr>
                <a:grpSpLocks noChangeAspect="1"/>
              </p:cNvGrpSpPr>
              <p:nvPr/>
            </p:nvGrpSpPr>
            <p:grpSpPr bwMode="auto">
              <a:xfrm>
                <a:off x="2808" y="2807"/>
                <a:ext cx="62" cy="63"/>
                <a:chOff x="1684" y="2400"/>
                <a:chExt cx="41" cy="41"/>
              </a:xfrm>
            </p:grpSpPr>
            <p:sp>
              <p:nvSpPr>
                <p:cNvPr id="43"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44"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36" name="Group 61"/>
              <p:cNvGrpSpPr>
                <a:grpSpLocks noChangeAspect="1"/>
              </p:cNvGrpSpPr>
              <p:nvPr/>
            </p:nvGrpSpPr>
            <p:grpSpPr bwMode="auto">
              <a:xfrm>
                <a:off x="2808" y="1211"/>
                <a:ext cx="62" cy="63"/>
                <a:chOff x="1684" y="2400"/>
                <a:chExt cx="41" cy="41"/>
              </a:xfrm>
            </p:grpSpPr>
            <p:sp>
              <p:nvSpPr>
                <p:cNvPr id="40"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42"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39"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22"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200" dirty="0" smtClean="0">
                  <a:solidFill>
                    <a:srgbClr val="000000"/>
                  </a:solidFill>
                  <a:latin typeface="Cambria" pitchFamily="18" charset="0"/>
                </a:rPr>
                <a:t>Özelliklerdendir-değildir</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13060884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8739"/>
                                        </p:tgtEl>
                                      </p:cBhvr>
                                    </p:animEffect>
                                    <p:animScale>
                                      <p:cBhvr>
                                        <p:cTn id="7" dur="1500" autoRev="1" fill="hold"/>
                                        <p:tgtEl>
                                          <p:spTgt spid="287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3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28739" name="Rectangle 67"/>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srgbClr val="000000"/>
              </a:solidFill>
            </a:endParaRPr>
          </a:p>
        </p:txBody>
      </p:sp>
      <p:sp>
        <p:nvSpPr>
          <p:cNvPr id="13"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0" name="Rectangle 55"/>
          <p:cNvSpPr>
            <a:spLocks noChangeArrowheads="1"/>
          </p:cNvSpPr>
          <p:nvPr/>
        </p:nvSpPr>
        <p:spPr bwMode="gray">
          <a:xfrm>
            <a:off x="143087" y="1100663"/>
            <a:ext cx="654417"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13</a:t>
            </a:r>
            <a:endParaRPr lang="tr-TR" sz="2400" b="1" dirty="0">
              <a:solidFill>
                <a:srgbClr val="FFFFFF"/>
              </a:solidFill>
              <a:latin typeface="Cambria" pitchFamily="18" charset="0"/>
              <a:cs typeface="Calibri" pitchFamily="34" charset="0"/>
            </a:endParaRPr>
          </a:p>
        </p:txBody>
      </p:sp>
      <p:sp>
        <p:nvSpPr>
          <p:cNvPr id="31" name="Rectangle 5"/>
          <p:cNvSpPr>
            <a:spLocks noChangeArrowheads="1"/>
          </p:cNvSpPr>
          <p:nvPr/>
        </p:nvSpPr>
        <p:spPr bwMode="gray">
          <a:xfrm>
            <a:off x="843352" y="11006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Eğitimde çeşitlilik (farklı </a:t>
            </a:r>
            <a:r>
              <a:rPr lang="tr-TR" sz="2000" b="1" i="1" dirty="0" smtClean="0">
                <a:solidFill>
                  <a:srgbClr val="000000"/>
                </a:solidFill>
                <a:latin typeface="Calibri" pitchFamily="34" charset="0"/>
                <a:cs typeface="Calibri" pitchFamily="34" charset="0"/>
              </a:rPr>
              <a:t>eğitim yöntemleri uygulanmasını) </a:t>
            </a:r>
            <a:r>
              <a:rPr lang="tr-TR" sz="2000" b="1" i="1" dirty="0">
                <a:solidFill>
                  <a:srgbClr val="000000"/>
                </a:solidFill>
                <a:latin typeface="Calibri" pitchFamily="34" charset="0"/>
                <a:cs typeface="Calibri" pitchFamily="34" charset="0"/>
              </a:rPr>
              <a:t>isterler,</a:t>
            </a:r>
          </a:p>
        </p:txBody>
      </p:sp>
      <p:sp>
        <p:nvSpPr>
          <p:cNvPr id="20" name="Rectangle 55"/>
          <p:cNvSpPr>
            <a:spLocks noChangeArrowheads="1"/>
          </p:cNvSpPr>
          <p:nvPr/>
        </p:nvSpPr>
        <p:spPr bwMode="gray">
          <a:xfrm>
            <a:off x="143089" y="191028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14</a:t>
            </a:r>
            <a:endParaRPr lang="tr-TR" sz="2400" b="1" dirty="0">
              <a:solidFill>
                <a:srgbClr val="FFFFFF"/>
              </a:solidFill>
              <a:latin typeface="Cambria" pitchFamily="18" charset="0"/>
              <a:cs typeface="Calibri" pitchFamily="34" charset="0"/>
            </a:endParaRPr>
          </a:p>
        </p:txBody>
      </p:sp>
      <p:sp>
        <p:nvSpPr>
          <p:cNvPr id="21" name="Rectangle 5"/>
          <p:cNvSpPr>
            <a:spLocks noChangeArrowheads="1"/>
          </p:cNvSpPr>
          <p:nvPr/>
        </p:nvSpPr>
        <p:spPr bwMode="gray">
          <a:xfrm>
            <a:off x="843352" y="191028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Sertifika gibi ödül almak öğrenme cesaretini arttırır,</a:t>
            </a:r>
          </a:p>
        </p:txBody>
      </p:sp>
      <p:sp>
        <p:nvSpPr>
          <p:cNvPr id="24" name="Rectangle 55"/>
          <p:cNvSpPr>
            <a:spLocks noChangeArrowheads="1"/>
          </p:cNvSpPr>
          <p:nvPr/>
        </p:nvSpPr>
        <p:spPr bwMode="gray">
          <a:xfrm>
            <a:off x="143089" y="271991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15</a:t>
            </a:r>
            <a:endParaRPr lang="tr-TR" sz="2400" b="1" dirty="0">
              <a:solidFill>
                <a:srgbClr val="FFFFFF"/>
              </a:solidFill>
              <a:latin typeface="Cambria" pitchFamily="18" charset="0"/>
              <a:cs typeface="Calibri" pitchFamily="34" charset="0"/>
            </a:endParaRPr>
          </a:p>
        </p:txBody>
      </p:sp>
      <p:sp>
        <p:nvSpPr>
          <p:cNvPr id="25" name="Rectangle 5"/>
          <p:cNvSpPr>
            <a:spLocks noChangeArrowheads="1"/>
          </p:cNvSpPr>
          <p:nvPr/>
        </p:nvSpPr>
        <p:spPr bwMode="gray">
          <a:xfrm>
            <a:off x="843352" y="271991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Zamanları değerlidir.</a:t>
            </a:r>
          </a:p>
        </p:txBody>
      </p:sp>
      <p:sp>
        <p:nvSpPr>
          <p:cNvPr id="28" name="Rectangle 55"/>
          <p:cNvSpPr>
            <a:spLocks noChangeArrowheads="1"/>
          </p:cNvSpPr>
          <p:nvPr/>
        </p:nvSpPr>
        <p:spPr bwMode="gray">
          <a:xfrm>
            <a:off x="143089" y="352953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16</a:t>
            </a:r>
            <a:endParaRPr lang="tr-TR" sz="2400" b="1" dirty="0">
              <a:solidFill>
                <a:srgbClr val="FFFFFF"/>
              </a:solidFill>
              <a:latin typeface="Cambria" pitchFamily="18" charset="0"/>
              <a:cs typeface="Calibri" pitchFamily="34" charset="0"/>
            </a:endParaRPr>
          </a:p>
        </p:txBody>
      </p:sp>
      <p:sp>
        <p:nvSpPr>
          <p:cNvPr id="29" name="Rectangle 5"/>
          <p:cNvSpPr>
            <a:spLocks noChangeArrowheads="1"/>
          </p:cNvSpPr>
          <p:nvPr/>
        </p:nvSpPr>
        <p:spPr bwMode="gray">
          <a:xfrm>
            <a:off x="843352" y="352953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Eğitim, kendi konularıyla ilgiliyse motive olurlar,</a:t>
            </a:r>
          </a:p>
        </p:txBody>
      </p:sp>
      <p:sp>
        <p:nvSpPr>
          <p:cNvPr id="37" name="Rectangle 55"/>
          <p:cNvSpPr>
            <a:spLocks noChangeArrowheads="1"/>
          </p:cNvSpPr>
          <p:nvPr/>
        </p:nvSpPr>
        <p:spPr bwMode="gray">
          <a:xfrm>
            <a:off x="143089" y="433916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17</a:t>
            </a:r>
            <a:endParaRPr lang="tr-TR" sz="2400" b="1" dirty="0">
              <a:solidFill>
                <a:srgbClr val="FFFFFF"/>
              </a:solidFill>
              <a:latin typeface="Cambria" pitchFamily="18" charset="0"/>
              <a:cs typeface="Calibri" pitchFamily="34" charset="0"/>
            </a:endParaRPr>
          </a:p>
        </p:txBody>
      </p:sp>
      <p:sp>
        <p:nvSpPr>
          <p:cNvPr id="38" name="Rectangle 5"/>
          <p:cNvSpPr>
            <a:spLocks noChangeArrowheads="1"/>
          </p:cNvSpPr>
          <p:nvPr/>
        </p:nvSpPr>
        <p:spPr bwMode="gray">
          <a:xfrm>
            <a:off x="843352" y="43391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sv-SE" sz="2000" b="1" i="1" dirty="0">
                <a:solidFill>
                  <a:srgbClr val="000000"/>
                </a:solidFill>
                <a:latin typeface="Calibri" pitchFamily="34" charset="0"/>
                <a:cs typeface="Calibri" pitchFamily="34" charset="0"/>
              </a:rPr>
              <a:t>Eğitimin kendi konularıyla bağlantılı olmasını isterler,</a:t>
            </a:r>
          </a:p>
        </p:txBody>
      </p:sp>
      <p:sp>
        <p:nvSpPr>
          <p:cNvPr id="4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dirty="0" smtClean="0">
                <a:solidFill>
                  <a:srgbClr val="575757"/>
                </a:solidFill>
                <a:effectLst>
                  <a:innerShdw blurRad="63500" dist="50800" dir="8100000">
                    <a:prstClr val="black">
                      <a:alpha val="50000"/>
                    </a:prstClr>
                  </a:innerShdw>
                </a:effectLst>
                <a:latin typeface="Calibri" pitchFamily="34" charset="0"/>
                <a:cs typeface="Calibri" pitchFamily="34" charset="0"/>
              </a:rPr>
              <a:t>YETİŞKİNİN ÖZELLİKLERİ</a:t>
            </a:r>
            <a:endParaRPr lang="en-GB" sz="3200" dirty="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59" name="Rectangle 55"/>
          <p:cNvSpPr>
            <a:spLocks noChangeArrowheads="1"/>
          </p:cNvSpPr>
          <p:nvPr/>
        </p:nvSpPr>
        <p:spPr bwMode="gray">
          <a:xfrm>
            <a:off x="143798" y="5136605"/>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18</a:t>
            </a:r>
            <a:endParaRPr lang="tr-TR" sz="2400" b="1" dirty="0">
              <a:solidFill>
                <a:srgbClr val="FFFFFF"/>
              </a:solidFill>
              <a:latin typeface="Cambria" pitchFamily="18" charset="0"/>
              <a:cs typeface="Calibri" pitchFamily="34" charset="0"/>
            </a:endParaRPr>
          </a:p>
        </p:txBody>
      </p:sp>
      <p:sp>
        <p:nvSpPr>
          <p:cNvPr id="60" name="Rectangle 5"/>
          <p:cNvSpPr>
            <a:spLocks noChangeArrowheads="1"/>
          </p:cNvSpPr>
          <p:nvPr/>
        </p:nvSpPr>
        <p:spPr bwMode="gray">
          <a:xfrm>
            <a:off x="865327" y="5136605"/>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nn-NO" sz="2000" b="1" i="1" dirty="0">
                <a:solidFill>
                  <a:srgbClr val="000000"/>
                </a:solidFill>
                <a:latin typeface="Calibri" pitchFamily="34" charset="0"/>
                <a:cs typeface="Calibri" pitchFamily="34" charset="0"/>
              </a:rPr>
              <a:t>Yetişkin pratik düşünür (Pratik ve güncel konular),</a:t>
            </a:r>
          </a:p>
        </p:txBody>
      </p:sp>
      <p:grpSp>
        <p:nvGrpSpPr>
          <p:cNvPr id="18" name="Grup 17"/>
          <p:cNvGrpSpPr/>
          <p:nvPr/>
        </p:nvGrpSpPr>
        <p:grpSpPr>
          <a:xfrm>
            <a:off x="231797" y="5885030"/>
            <a:ext cx="6162416" cy="663371"/>
            <a:chOff x="2644311" y="5451679"/>
            <a:chExt cx="6162416" cy="663371"/>
          </a:xfrm>
        </p:grpSpPr>
        <p:grpSp>
          <p:nvGrpSpPr>
            <p:cNvPr id="19" name="Group 51"/>
            <p:cNvGrpSpPr>
              <a:grpSpLocks/>
            </p:cNvGrpSpPr>
            <p:nvPr/>
          </p:nvGrpSpPr>
          <p:grpSpPr bwMode="auto">
            <a:xfrm>
              <a:off x="2644311" y="5451679"/>
              <a:ext cx="648968" cy="663371"/>
              <a:chOff x="1868" y="1082"/>
              <a:chExt cx="1942" cy="1942"/>
            </a:xfrm>
          </p:grpSpPr>
          <p:sp>
            <p:nvSpPr>
              <p:cNvPr id="23"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6"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7"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32"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33"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34"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35" name="Group 58"/>
              <p:cNvGrpSpPr>
                <a:grpSpLocks noChangeAspect="1"/>
              </p:cNvGrpSpPr>
              <p:nvPr/>
            </p:nvGrpSpPr>
            <p:grpSpPr bwMode="auto">
              <a:xfrm>
                <a:off x="2808" y="2807"/>
                <a:ext cx="62" cy="63"/>
                <a:chOff x="1684" y="2400"/>
                <a:chExt cx="41" cy="41"/>
              </a:xfrm>
            </p:grpSpPr>
            <p:sp>
              <p:nvSpPr>
                <p:cNvPr id="43"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44"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36" name="Group 61"/>
              <p:cNvGrpSpPr>
                <a:grpSpLocks noChangeAspect="1"/>
              </p:cNvGrpSpPr>
              <p:nvPr/>
            </p:nvGrpSpPr>
            <p:grpSpPr bwMode="auto">
              <a:xfrm>
                <a:off x="2808" y="1211"/>
                <a:ext cx="62" cy="63"/>
                <a:chOff x="1684" y="2400"/>
                <a:chExt cx="41" cy="41"/>
              </a:xfrm>
            </p:grpSpPr>
            <p:sp>
              <p:nvSpPr>
                <p:cNvPr id="40"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42"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39"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22"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200" dirty="0" smtClean="0">
                  <a:solidFill>
                    <a:srgbClr val="000000"/>
                  </a:solidFill>
                  <a:latin typeface="Cambria" pitchFamily="18" charset="0"/>
                </a:rPr>
                <a:t>Özelliklerdendir-değildir</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26228458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8739"/>
                                        </p:tgtEl>
                                      </p:cBhvr>
                                    </p:animEffect>
                                    <p:animScale>
                                      <p:cBhvr>
                                        <p:cTn id="7" dur="1500" autoRev="1" fill="hold"/>
                                        <p:tgtEl>
                                          <p:spTgt spid="287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3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28739" name="Rectangle 67"/>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srgbClr val="000000"/>
              </a:solidFill>
            </a:endParaRPr>
          </a:p>
        </p:txBody>
      </p:sp>
      <p:sp>
        <p:nvSpPr>
          <p:cNvPr id="13"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0" name="Rectangle 55"/>
          <p:cNvSpPr>
            <a:spLocks noChangeArrowheads="1"/>
          </p:cNvSpPr>
          <p:nvPr/>
        </p:nvSpPr>
        <p:spPr bwMode="gray">
          <a:xfrm>
            <a:off x="143087" y="1100663"/>
            <a:ext cx="654417"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19</a:t>
            </a:r>
            <a:endParaRPr lang="tr-TR" sz="2400" b="1" dirty="0">
              <a:solidFill>
                <a:srgbClr val="FFFFFF"/>
              </a:solidFill>
              <a:latin typeface="Cambria" pitchFamily="18" charset="0"/>
              <a:cs typeface="Calibri" pitchFamily="34" charset="0"/>
            </a:endParaRPr>
          </a:p>
        </p:txBody>
      </p:sp>
      <p:sp>
        <p:nvSpPr>
          <p:cNvPr id="31" name="Rectangle 5"/>
          <p:cNvSpPr>
            <a:spLocks noChangeArrowheads="1"/>
          </p:cNvSpPr>
          <p:nvPr/>
        </p:nvSpPr>
        <p:spPr bwMode="gray">
          <a:xfrm>
            <a:off x="843352" y="11006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Eğitimin sonuçlarını bilmek-değerlendirmek isterler,</a:t>
            </a:r>
          </a:p>
        </p:txBody>
      </p:sp>
      <p:sp>
        <p:nvSpPr>
          <p:cNvPr id="20" name="Rectangle 55"/>
          <p:cNvSpPr>
            <a:spLocks noChangeArrowheads="1"/>
          </p:cNvSpPr>
          <p:nvPr/>
        </p:nvSpPr>
        <p:spPr bwMode="gray">
          <a:xfrm>
            <a:off x="143089" y="191028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20</a:t>
            </a:r>
            <a:endParaRPr lang="tr-TR" sz="2400" b="1" dirty="0">
              <a:solidFill>
                <a:srgbClr val="FFFFFF"/>
              </a:solidFill>
              <a:latin typeface="Cambria" pitchFamily="18" charset="0"/>
              <a:cs typeface="Calibri" pitchFamily="34" charset="0"/>
            </a:endParaRPr>
          </a:p>
        </p:txBody>
      </p:sp>
      <p:sp>
        <p:nvSpPr>
          <p:cNvPr id="21" name="Rectangle 5"/>
          <p:cNvSpPr>
            <a:spLocks noChangeArrowheads="1"/>
          </p:cNvSpPr>
          <p:nvPr/>
        </p:nvSpPr>
        <p:spPr bwMode="gray">
          <a:xfrm>
            <a:off x="843352" y="191028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Öğrendiklerini hemen uygulamaya koymazlar,</a:t>
            </a:r>
          </a:p>
        </p:txBody>
      </p:sp>
      <p:sp>
        <p:nvSpPr>
          <p:cNvPr id="24" name="Rectangle 55"/>
          <p:cNvSpPr>
            <a:spLocks noChangeArrowheads="1"/>
          </p:cNvSpPr>
          <p:nvPr/>
        </p:nvSpPr>
        <p:spPr bwMode="gray">
          <a:xfrm>
            <a:off x="143089" y="271991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21</a:t>
            </a:r>
            <a:endParaRPr lang="tr-TR" sz="2400" b="1" dirty="0">
              <a:solidFill>
                <a:srgbClr val="FFFFFF"/>
              </a:solidFill>
              <a:latin typeface="Cambria" pitchFamily="18" charset="0"/>
              <a:cs typeface="Calibri" pitchFamily="34" charset="0"/>
            </a:endParaRPr>
          </a:p>
        </p:txBody>
      </p:sp>
      <p:sp>
        <p:nvSpPr>
          <p:cNvPr id="25" name="Rectangle 5"/>
          <p:cNvSpPr>
            <a:spLocks noChangeArrowheads="1"/>
          </p:cNvSpPr>
          <p:nvPr/>
        </p:nvSpPr>
        <p:spPr bwMode="gray">
          <a:xfrm>
            <a:off x="843352" y="271991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Sorumluluk ve benlik duyguları gelişmiştir,</a:t>
            </a:r>
          </a:p>
        </p:txBody>
      </p:sp>
      <p:sp>
        <p:nvSpPr>
          <p:cNvPr id="28" name="Rectangle 55"/>
          <p:cNvSpPr>
            <a:spLocks noChangeArrowheads="1"/>
          </p:cNvSpPr>
          <p:nvPr/>
        </p:nvSpPr>
        <p:spPr bwMode="gray">
          <a:xfrm>
            <a:off x="143089" y="352953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22</a:t>
            </a:r>
            <a:endParaRPr lang="tr-TR" sz="2400" b="1" dirty="0">
              <a:solidFill>
                <a:srgbClr val="FFFFFF"/>
              </a:solidFill>
              <a:latin typeface="Cambria" pitchFamily="18" charset="0"/>
              <a:cs typeface="Calibri" pitchFamily="34" charset="0"/>
            </a:endParaRPr>
          </a:p>
        </p:txBody>
      </p:sp>
      <p:sp>
        <p:nvSpPr>
          <p:cNvPr id="29" name="Rectangle 5"/>
          <p:cNvSpPr>
            <a:spLocks noChangeArrowheads="1"/>
          </p:cNvSpPr>
          <p:nvPr/>
        </p:nvSpPr>
        <p:spPr bwMode="gray">
          <a:xfrm>
            <a:off x="843352" y="352953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Herkesten farklı bilgi, görgü ve deneyime </a:t>
            </a:r>
            <a:r>
              <a:rPr lang="tr-TR" sz="2000" b="1" i="1" dirty="0" smtClean="0">
                <a:solidFill>
                  <a:srgbClr val="000000"/>
                </a:solidFill>
                <a:latin typeface="Calibri" pitchFamily="34" charset="0"/>
                <a:cs typeface="Calibri" pitchFamily="34" charset="0"/>
              </a:rPr>
              <a:t>sahiptir,</a:t>
            </a:r>
            <a:endParaRPr lang="tr-TR" sz="2000" b="1" i="1" dirty="0">
              <a:solidFill>
                <a:srgbClr val="000000"/>
              </a:solidFill>
              <a:latin typeface="Calibri" pitchFamily="34" charset="0"/>
              <a:cs typeface="Calibri" pitchFamily="34" charset="0"/>
            </a:endParaRPr>
          </a:p>
        </p:txBody>
      </p:sp>
      <p:sp>
        <p:nvSpPr>
          <p:cNvPr id="37" name="Rectangle 55"/>
          <p:cNvSpPr>
            <a:spLocks noChangeArrowheads="1"/>
          </p:cNvSpPr>
          <p:nvPr/>
        </p:nvSpPr>
        <p:spPr bwMode="gray">
          <a:xfrm>
            <a:off x="143089" y="433916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23</a:t>
            </a:r>
            <a:endParaRPr lang="tr-TR" sz="2400" b="1" dirty="0">
              <a:solidFill>
                <a:srgbClr val="FFFFFF"/>
              </a:solidFill>
              <a:latin typeface="Cambria" pitchFamily="18" charset="0"/>
              <a:cs typeface="Calibri" pitchFamily="34" charset="0"/>
            </a:endParaRPr>
          </a:p>
        </p:txBody>
      </p:sp>
      <p:sp>
        <p:nvSpPr>
          <p:cNvPr id="38" name="Rectangle 5"/>
          <p:cNvSpPr>
            <a:spLocks noChangeArrowheads="1"/>
          </p:cNvSpPr>
          <p:nvPr/>
        </p:nvSpPr>
        <p:spPr bwMode="gray">
          <a:xfrm>
            <a:off x="843352" y="43391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sv-SE" sz="2000" b="1" i="1" dirty="0">
                <a:solidFill>
                  <a:srgbClr val="000000"/>
                </a:solidFill>
                <a:latin typeface="Calibri" pitchFamily="34" charset="0"/>
                <a:cs typeface="Calibri" pitchFamily="34" charset="0"/>
              </a:rPr>
              <a:t>Bilgi, beceri, </a:t>
            </a:r>
            <a:r>
              <a:rPr lang="sv-SE" sz="2000" b="1" i="1" dirty="0" smtClean="0">
                <a:solidFill>
                  <a:srgbClr val="000000"/>
                </a:solidFill>
                <a:latin typeface="Calibri" pitchFamily="34" charset="0"/>
                <a:cs typeface="Calibri" pitchFamily="34" charset="0"/>
              </a:rPr>
              <a:t>alışkanlık </a:t>
            </a:r>
            <a:r>
              <a:rPr lang="sv-SE" sz="2000" b="1" i="1" dirty="0">
                <a:solidFill>
                  <a:srgbClr val="000000"/>
                </a:solidFill>
                <a:latin typeface="Calibri" pitchFamily="34" charset="0"/>
                <a:cs typeface="Calibri" pitchFamily="34" charset="0"/>
              </a:rPr>
              <a:t>ve </a:t>
            </a:r>
            <a:r>
              <a:rPr lang="sv-SE" sz="2000" b="1" i="1" dirty="0" smtClean="0">
                <a:solidFill>
                  <a:srgbClr val="000000"/>
                </a:solidFill>
                <a:latin typeface="Calibri" pitchFamily="34" charset="0"/>
                <a:cs typeface="Calibri" pitchFamily="34" charset="0"/>
              </a:rPr>
              <a:t>hareketlerini </a:t>
            </a:r>
            <a:r>
              <a:rPr lang="sv-SE" sz="2000" b="1" i="1" dirty="0">
                <a:solidFill>
                  <a:srgbClr val="000000"/>
                </a:solidFill>
                <a:latin typeface="Calibri" pitchFamily="34" charset="0"/>
                <a:cs typeface="Calibri" pitchFamily="34" charset="0"/>
              </a:rPr>
              <a:t>geliştirecek, </a:t>
            </a:r>
            <a:r>
              <a:rPr lang="sv-SE" sz="2000" b="1" i="1" dirty="0" smtClean="0">
                <a:solidFill>
                  <a:srgbClr val="000000"/>
                </a:solidFill>
                <a:latin typeface="Calibri" pitchFamily="34" charset="0"/>
                <a:cs typeface="Calibri" pitchFamily="34" charset="0"/>
              </a:rPr>
              <a:t>problemlerini</a:t>
            </a:r>
            <a:r>
              <a:rPr lang="tr-TR" sz="2000" b="1" i="1" dirty="0" smtClean="0">
                <a:solidFill>
                  <a:srgbClr val="000000"/>
                </a:solidFill>
                <a:latin typeface="Calibri" pitchFamily="34" charset="0"/>
                <a:cs typeface="Calibri" pitchFamily="34" charset="0"/>
              </a:rPr>
              <a:t> </a:t>
            </a:r>
            <a:r>
              <a:rPr lang="sv-SE" sz="2000" b="1" i="1" dirty="0" smtClean="0">
                <a:solidFill>
                  <a:srgbClr val="000000"/>
                </a:solidFill>
                <a:latin typeface="Calibri" pitchFamily="34" charset="0"/>
                <a:cs typeface="Calibri" pitchFamily="34" charset="0"/>
              </a:rPr>
              <a:t>kendi </a:t>
            </a:r>
            <a:r>
              <a:rPr lang="sv-SE" sz="2000" b="1" i="1" dirty="0">
                <a:solidFill>
                  <a:srgbClr val="000000"/>
                </a:solidFill>
                <a:latin typeface="Calibri" pitchFamily="34" charset="0"/>
                <a:cs typeface="Calibri" pitchFamily="34" charset="0"/>
              </a:rPr>
              <a:t>başına çözebilecek </a:t>
            </a:r>
            <a:r>
              <a:rPr lang="sv-SE" sz="2000" b="1" i="1" dirty="0" smtClean="0">
                <a:solidFill>
                  <a:srgbClr val="000000"/>
                </a:solidFill>
                <a:latin typeface="Calibri" pitchFamily="34" charset="0"/>
                <a:cs typeface="Calibri" pitchFamily="34" charset="0"/>
              </a:rPr>
              <a:t>yöntemleri </a:t>
            </a:r>
            <a:r>
              <a:rPr lang="sv-SE" sz="2000" b="1" i="1" dirty="0">
                <a:solidFill>
                  <a:srgbClr val="000000"/>
                </a:solidFill>
                <a:latin typeface="Calibri" pitchFamily="34" charset="0"/>
                <a:cs typeface="Calibri" pitchFamily="34" charset="0"/>
              </a:rPr>
              <a:t>kazanmak </a:t>
            </a:r>
            <a:r>
              <a:rPr lang="sv-SE" sz="2000" b="1" i="1" dirty="0" smtClean="0">
                <a:solidFill>
                  <a:srgbClr val="000000"/>
                </a:solidFill>
                <a:latin typeface="Calibri" pitchFamily="34" charset="0"/>
                <a:cs typeface="Calibri" pitchFamily="34" charset="0"/>
              </a:rPr>
              <a:t>ister</a:t>
            </a:r>
            <a:r>
              <a:rPr lang="tr-TR" sz="2000" b="1" i="1" dirty="0" err="1" smtClean="0">
                <a:solidFill>
                  <a:srgbClr val="000000"/>
                </a:solidFill>
                <a:latin typeface="Calibri" pitchFamily="34" charset="0"/>
                <a:cs typeface="Calibri" pitchFamily="34" charset="0"/>
              </a:rPr>
              <a:t>ler</a:t>
            </a:r>
            <a:r>
              <a:rPr lang="tr-TR" sz="2000" b="1" i="1" dirty="0" smtClean="0">
                <a:solidFill>
                  <a:srgbClr val="000000"/>
                </a:solidFill>
                <a:latin typeface="Calibri" pitchFamily="34" charset="0"/>
                <a:cs typeface="Calibri" pitchFamily="34" charset="0"/>
              </a:rPr>
              <a:t>,</a:t>
            </a:r>
            <a:endParaRPr lang="sv-SE" sz="2000" b="1" i="1" dirty="0">
              <a:solidFill>
                <a:srgbClr val="000000"/>
              </a:solidFill>
              <a:latin typeface="Calibri" pitchFamily="34" charset="0"/>
              <a:cs typeface="Calibri" pitchFamily="34" charset="0"/>
            </a:endParaRPr>
          </a:p>
        </p:txBody>
      </p:sp>
      <p:sp>
        <p:nvSpPr>
          <p:cNvPr id="4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dirty="0" smtClean="0">
                <a:solidFill>
                  <a:srgbClr val="575757"/>
                </a:solidFill>
                <a:effectLst>
                  <a:innerShdw blurRad="63500" dist="50800" dir="8100000">
                    <a:prstClr val="black">
                      <a:alpha val="50000"/>
                    </a:prstClr>
                  </a:innerShdw>
                </a:effectLst>
                <a:latin typeface="Calibri" pitchFamily="34" charset="0"/>
                <a:cs typeface="Calibri" pitchFamily="34" charset="0"/>
              </a:rPr>
              <a:t>YETİŞKİNİN ÖZELLİKLERİ</a:t>
            </a:r>
            <a:endParaRPr lang="en-GB" sz="3200" dirty="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59" name="Rectangle 55"/>
          <p:cNvSpPr>
            <a:spLocks noChangeArrowheads="1"/>
          </p:cNvSpPr>
          <p:nvPr/>
        </p:nvSpPr>
        <p:spPr bwMode="gray">
          <a:xfrm>
            <a:off x="143798" y="5136605"/>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24</a:t>
            </a:r>
            <a:endParaRPr lang="tr-TR" sz="2400" b="1" dirty="0">
              <a:solidFill>
                <a:srgbClr val="FFFFFF"/>
              </a:solidFill>
              <a:latin typeface="Cambria" pitchFamily="18" charset="0"/>
              <a:cs typeface="Calibri" pitchFamily="34" charset="0"/>
            </a:endParaRPr>
          </a:p>
        </p:txBody>
      </p:sp>
      <p:sp>
        <p:nvSpPr>
          <p:cNvPr id="60" name="Rectangle 5"/>
          <p:cNvSpPr>
            <a:spLocks noChangeArrowheads="1"/>
          </p:cNvSpPr>
          <p:nvPr/>
        </p:nvSpPr>
        <p:spPr bwMode="gray">
          <a:xfrm>
            <a:off x="865327" y="5136605"/>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Eğitmen ile arasındaki ilişkinin arkadaş-meslektaş ilişkisi olmasını ister,</a:t>
            </a:r>
            <a:endParaRPr lang="nn-NO" sz="2000" b="1" i="1" dirty="0">
              <a:solidFill>
                <a:srgbClr val="000000"/>
              </a:solidFill>
              <a:latin typeface="Calibri" pitchFamily="34" charset="0"/>
              <a:cs typeface="Calibri" pitchFamily="34" charset="0"/>
            </a:endParaRPr>
          </a:p>
        </p:txBody>
      </p:sp>
      <p:grpSp>
        <p:nvGrpSpPr>
          <p:cNvPr id="18" name="Grup 17"/>
          <p:cNvGrpSpPr/>
          <p:nvPr/>
        </p:nvGrpSpPr>
        <p:grpSpPr>
          <a:xfrm>
            <a:off x="231797" y="5885030"/>
            <a:ext cx="6162416" cy="663371"/>
            <a:chOff x="2644311" y="5451679"/>
            <a:chExt cx="6162416" cy="663371"/>
          </a:xfrm>
        </p:grpSpPr>
        <p:grpSp>
          <p:nvGrpSpPr>
            <p:cNvPr id="19" name="Group 51"/>
            <p:cNvGrpSpPr>
              <a:grpSpLocks/>
            </p:cNvGrpSpPr>
            <p:nvPr/>
          </p:nvGrpSpPr>
          <p:grpSpPr bwMode="auto">
            <a:xfrm>
              <a:off x="2644311" y="5451679"/>
              <a:ext cx="648968" cy="663371"/>
              <a:chOff x="1868" y="1082"/>
              <a:chExt cx="1942" cy="1942"/>
            </a:xfrm>
          </p:grpSpPr>
          <p:sp>
            <p:nvSpPr>
              <p:cNvPr id="23"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6"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7"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32"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33"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34"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35" name="Group 58"/>
              <p:cNvGrpSpPr>
                <a:grpSpLocks noChangeAspect="1"/>
              </p:cNvGrpSpPr>
              <p:nvPr/>
            </p:nvGrpSpPr>
            <p:grpSpPr bwMode="auto">
              <a:xfrm>
                <a:off x="2808" y="2807"/>
                <a:ext cx="62" cy="63"/>
                <a:chOff x="1684" y="2400"/>
                <a:chExt cx="41" cy="41"/>
              </a:xfrm>
            </p:grpSpPr>
            <p:sp>
              <p:nvSpPr>
                <p:cNvPr id="43"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44"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36" name="Group 61"/>
              <p:cNvGrpSpPr>
                <a:grpSpLocks noChangeAspect="1"/>
              </p:cNvGrpSpPr>
              <p:nvPr/>
            </p:nvGrpSpPr>
            <p:grpSpPr bwMode="auto">
              <a:xfrm>
                <a:off x="2808" y="1211"/>
                <a:ext cx="62" cy="63"/>
                <a:chOff x="1684" y="2400"/>
                <a:chExt cx="41" cy="41"/>
              </a:xfrm>
            </p:grpSpPr>
            <p:sp>
              <p:nvSpPr>
                <p:cNvPr id="40"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42"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39"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22"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200" dirty="0" smtClean="0">
                  <a:solidFill>
                    <a:srgbClr val="000000"/>
                  </a:solidFill>
                  <a:latin typeface="Cambria" pitchFamily="18" charset="0"/>
                </a:rPr>
                <a:t>Özelliklerdendir-değildir</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29460493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8739"/>
                                        </p:tgtEl>
                                      </p:cBhvr>
                                    </p:animEffect>
                                    <p:animScale>
                                      <p:cBhvr>
                                        <p:cTn id="7" dur="1500" autoRev="1" fill="hold"/>
                                        <p:tgtEl>
                                          <p:spTgt spid="287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3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8"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EĞİTİM </a:t>
            </a: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AÇISINDAN ÇOCUK İLE YETİŞKİN </a:t>
            </a: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FARKI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aphicFrame>
        <p:nvGraphicFramePr>
          <p:cNvPr id="7" name="3 İçerik Yer Tutucusu"/>
          <p:cNvGraphicFramePr>
            <a:graphicFrameLocks/>
          </p:cNvGraphicFramePr>
          <p:nvPr>
            <p:extLst>
              <p:ext uri="{D42A27DB-BD31-4B8C-83A1-F6EECF244321}">
                <p14:modId xmlns:p14="http://schemas.microsoft.com/office/powerpoint/2010/main" val="3081775344"/>
              </p:ext>
            </p:extLst>
          </p:nvPr>
        </p:nvGraphicFramePr>
        <p:xfrm>
          <a:off x="28575" y="1058863"/>
          <a:ext cx="9105900" cy="5215528"/>
        </p:xfrm>
        <a:graphic>
          <a:graphicData uri="http://schemas.openxmlformats.org/drawingml/2006/table">
            <a:tbl>
              <a:tblPr firstRow="1" bandRow="1"/>
              <a:tblGrid>
                <a:gridCol w="4651830"/>
                <a:gridCol w="4454070"/>
              </a:tblGrid>
              <a:tr h="582568">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800" b="1" i="1" u="none" strike="noStrike" cap="none" normalizeH="0" baseline="0" dirty="0" smtClean="0">
                          <a:ln>
                            <a:noFill/>
                          </a:ln>
                          <a:solidFill>
                            <a:schemeClr val="bg1"/>
                          </a:solidFill>
                          <a:effectLst/>
                          <a:latin typeface="Calibri" pitchFamily="34" charset="0"/>
                          <a:cs typeface="Calibri" pitchFamily="34" charset="0"/>
                        </a:rPr>
                        <a:t>ÇOCUK</a:t>
                      </a:r>
                    </a:p>
                  </a:txBody>
                  <a:tcPr marL="91439" marR="91439" anchor="ctr" horzOverflow="overflow">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800" b="1" i="1" u="none" strike="noStrike" cap="none" normalizeH="0" baseline="0" dirty="0" smtClean="0">
                          <a:ln>
                            <a:noFill/>
                          </a:ln>
                          <a:solidFill>
                            <a:schemeClr val="bg1"/>
                          </a:solidFill>
                          <a:effectLst/>
                          <a:latin typeface="Calibri" pitchFamily="34" charset="0"/>
                          <a:cs typeface="Calibri" pitchFamily="34" charset="0"/>
                        </a:rPr>
                        <a:t>YETİŞKİN</a:t>
                      </a:r>
                      <a:endParaRPr kumimoji="0" lang="en-US" sz="2800" b="1" i="1" u="none" strike="noStrike" cap="none" normalizeH="0" baseline="0" dirty="0" smtClean="0">
                        <a:ln>
                          <a:noFill/>
                        </a:ln>
                        <a:solidFill>
                          <a:schemeClr val="bg1"/>
                        </a:solidFill>
                        <a:effectLst/>
                        <a:latin typeface="Calibri" pitchFamily="34" charset="0"/>
                        <a:cs typeface="Calibri" pitchFamily="34" charset="0"/>
                      </a:endParaRPr>
                    </a:p>
                  </a:txBody>
                  <a:tcPr marL="91439" marR="91439" anchor="ctr" horzOverflow="overflow">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r>
              <a:tr h="52130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57200" marR="0" lvl="1"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Eğitimin amacı çocuğu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yaşantıya hazırlamaktır</a:t>
                      </a:r>
                      <a:r>
                        <a:rPr kumimoji="0" lang="tr-TR" sz="1800" b="1" i="1" u="none" strike="noStrike" cap="none" normalizeH="0" baseline="0" noProof="0" dirty="0" smtClean="0">
                          <a:ln>
                            <a:noFill/>
                          </a:ln>
                          <a:solidFill>
                            <a:schemeClr val="tx1"/>
                          </a:solidFill>
                          <a:effectLst/>
                          <a:latin typeface="Calibri" pitchFamily="34" charset="0"/>
                          <a:cs typeface="Calibri" pitchFamily="34" charset="0"/>
                        </a:rPr>
                        <a:t>. </a:t>
                      </a:r>
                    </a:p>
                  </a:txBody>
                  <a:tcPr marL="91439" marR="91439" anchor="ctr" horzOverflow="overflow">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cap="none" normalizeH="0" baseline="0" noProof="0" dirty="0" smtClean="0">
                          <a:ln>
                            <a:noFill/>
                          </a:ln>
                          <a:solidFill>
                            <a:schemeClr val="tx1"/>
                          </a:solidFill>
                          <a:effectLst/>
                          <a:latin typeface="Calibri" pitchFamily="34" charset="0"/>
                          <a:cs typeface="Calibri" pitchFamily="34" charset="0"/>
                        </a:rPr>
                        <a:t>Eğitimin amacı yetişkinin karşı karşıya bulunduğu </a:t>
                      </a:r>
                      <a:r>
                        <a:rPr kumimoji="0" lang="tr-TR" sz="1600" b="1" i="1" u="none" strike="noStrike" cap="none" normalizeH="0" baseline="0" noProof="0" dirty="0" smtClean="0">
                          <a:ln>
                            <a:noFill/>
                          </a:ln>
                          <a:solidFill>
                            <a:schemeClr val="tx1"/>
                          </a:solidFill>
                          <a:effectLst/>
                          <a:latin typeface="Calibri" pitchFamily="34" charset="0"/>
                          <a:cs typeface="Calibri" pitchFamily="34" charset="0"/>
                        </a:rPr>
                        <a:t>sorunların çözümünü sağlamaktır.</a:t>
                      </a:r>
                    </a:p>
                  </a:txBody>
                  <a:tcPr marL="91439" marR="91439" anchor="ctr" horzOverflow="overflow">
                    <a:lnL w="12700" cmpd="sng">
                      <a:solidFill>
                        <a:sysClr val="window" lastClr="FFFFFF"/>
                      </a:solidFill>
                    </a:lnL>
                    <a:lnR w="12700" cap="flat" cmpd="sng" algn="ctr">
                      <a:solidFill>
                        <a:sysClr val="window" lastClr="FFFFFF"/>
                      </a:solidFill>
                      <a:prstDash val="solid"/>
                      <a:round/>
                      <a:headEnd type="none" w="med" len="med"/>
                      <a:tailEnd type="none" w="med" len="med"/>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r>
              <a:tr h="52130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Çocuğa okulda, kurumların önceden saptandığı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programda yer alan bilgi ve beceriler </a:t>
                      </a: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kazandırılır.</a:t>
                      </a:r>
                    </a:p>
                  </a:txBody>
                  <a:tcPr marL="91439" marR="91439" anchor="ctr" horzOverflow="overflow">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Yetişkine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gereksinme duyduğu alanda bilgi ve beceriler </a:t>
                      </a: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verilir.</a:t>
                      </a:r>
                    </a:p>
                  </a:txBody>
                  <a:tcPr marL="91439" marR="91439" anchor="ctr" horzOverflow="overflow">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r>
              <a:tr h="52130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Çocuğun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kişiliğini geliştirici </a:t>
                      </a: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bir yaklaşım izlenir.</a:t>
                      </a:r>
                    </a:p>
                  </a:txBody>
                  <a:tcPr marL="91439" marR="91439" anchor="ctr" horzOverflow="overflow">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Yetişkinin öğretim sürecinde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kişiliğine saygı</a:t>
                      </a: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duyacak ve koruyacak </a:t>
                      </a: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bir yaklaşım izlenir.</a:t>
                      </a:r>
                    </a:p>
                  </a:txBody>
                  <a:tcPr marL="91439" marR="91439" anchor="ctr" horzOverflow="overflow">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tr>
              <a:tr h="52130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Çocuk eğitiminin temeli bilgi ve beceri kazandırarak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sorunların farkında olmasını </a:t>
                      </a: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sağlamaktır.</a:t>
                      </a:r>
                    </a:p>
                  </a:txBody>
                  <a:tcPr marL="91439" marR="91439" anchor="ctr" horzOverflow="overflow">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Yetişkin eğitiminin temeli, bir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sorunun çözümüne </a:t>
                      </a: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dayalıdır.</a:t>
                      </a:r>
                    </a:p>
                  </a:txBody>
                  <a:tcPr marL="91439" marR="91439" anchor="ctr" horzOverflow="overflow">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tr>
              <a:tr h="52130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Çocuğun öğrenmeye ayıracağı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zamanı boldur.</a:t>
                      </a:r>
                    </a:p>
                  </a:txBody>
                  <a:tcPr marL="91439" marR="91439" anchor="ctr" horzOverflow="overflow">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Yetişkin, yalnızca çalışma saati dışındaki</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 sınırlı zamanını</a:t>
                      </a: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 ayırabilir.</a:t>
                      </a:r>
                    </a:p>
                  </a:txBody>
                  <a:tcPr marL="91439" marR="91439" anchor="ctr" horzOverflow="overflow">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tr>
              <a:tr h="52130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Çocuğun yaşantıdan edindiği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deneyim azdır. </a:t>
                      </a:r>
                    </a:p>
                  </a:txBody>
                  <a:tcPr marL="91439" marR="91439" anchor="ctr" horzOverflow="overflow">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9EDF4"/>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Yetişkinin geçmiş yaşantısına dayanan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bir çok deneyimi vardır.</a:t>
                      </a:r>
                    </a:p>
                  </a:txBody>
                  <a:tcPr marL="91439" marR="91439" anchor="ct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E9EDF4"/>
                    </a:solidFill>
                  </a:tcPr>
                </a:tc>
              </a:tr>
              <a:tr h="52130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Çocuk, öğrenmeye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sınırlı da olsa zorlanabilir.</a:t>
                      </a:r>
                    </a:p>
                  </a:txBody>
                  <a:tcPr marL="91439" marR="91439" anchor="ctr" horzOverflow="overflow">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Yetişkinin öğrenmesi ondaki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öğrenme güdüsüne bağlıdır.</a:t>
                      </a:r>
                    </a:p>
                  </a:txBody>
                  <a:tcPr marL="91439" marR="91439" anchor="ct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4F81BD">
                        <a:tint val="40000"/>
                      </a:srgbClr>
                    </a:solidFill>
                  </a:tcPr>
                </a:tc>
              </a:tr>
              <a:tr h="521301">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Çocuk ile öğretmen arasındaki ilişki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anne-baba </a:t>
                      </a: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ilişkisine benzer.</a:t>
                      </a:r>
                    </a:p>
                  </a:txBody>
                  <a:tcPr marL="91439" marR="91439" anchor="ctr" horzOverflow="overflow">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9EDF4"/>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Yetişkin-öğretmen ilişkisi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öğrenen-öğreten</a:t>
                      </a: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 ilişkisine bir ölçüde </a:t>
                      </a:r>
                      <a:r>
                        <a:rPr kumimoji="0" lang="tr-TR" sz="1600" b="1" i="1" u="none" strike="noStrike" kern="1200" cap="none" normalizeH="0" baseline="0" noProof="0" dirty="0" smtClean="0">
                          <a:ln>
                            <a:noFill/>
                          </a:ln>
                          <a:solidFill>
                            <a:schemeClr val="tx1"/>
                          </a:solidFill>
                          <a:effectLst/>
                          <a:latin typeface="Calibri" pitchFamily="34" charset="0"/>
                          <a:ea typeface="+mn-ea"/>
                          <a:cs typeface="Calibri" pitchFamily="34" charset="0"/>
                        </a:rPr>
                        <a:t>arkadaş-meslektaş</a:t>
                      </a:r>
                      <a:r>
                        <a:rPr kumimoji="0" lang="tr-TR" sz="1600" b="0" i="1" u="none" strike="noStrike" kern="1200" cap="none" normalizeH="0" baseline="0" noProof="0" dirty="0" smtClean="0">
                          <a:ln>
                            <a:noFill/>
                          </a:ln>
                          <a:solidFill>
                            <a:schemeClr val="tx1"/>
                          </a:solidFill>
                          <a:effectLst/>
                          <a:latin typeface="Calibri" pitchFamily="34" charset="0"/>
                          <a:ea typeface="+mn-ea"/>
                          <a:cs typeface="Calibri" pitchFamily="34" charset="0"/>
                        </a:rPr>
                        <a:t> ilişkisine dayanır.</a:t>
                      </a:r>
                    </a:p>
                  </a:txBody>
                  <a:tcPr marL="91439" marR="91439" anchor="ctr"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E9EDF4"/>
                    </a:solidFill>
                  </a:tcPr>
                </a:tc>
              </a:tr>
            </a:tbl>
          </a:graphicData>
        </a:graphic>
      </p:graphicFrame>
    </p:spTree>
    <p:extLst>
      <p:ext uri="{BB962C8B-B14F-4D97-AF65-F5344CB8AC3E}">
        <p14:creationId xmlns:p14="http://schemas.microsoft.com/office/powerpoint/2010/main" val="8800164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
        <p:nvSpPr>
          <p:cNvPr id="19" name="Rechteck 4"/>
          <p:cNvSpPr>
            <a:spLocks noChangeArrowheads="1"/>
          </p:cNvSpPr>
          <p:nvPr/>
        </p:nvSpPr>
        <p:spPr bwMode="auto">
          <a:xfrm>
            <a:off x="172005" y="2964563"/>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Öğrenme</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Engelleri</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20" name="Picture 9"/>
          <p:cNvPicPr>
            <a:picLocks noChangeAspect="1" noChangeArrowheads="1"/>
          </p:cNvPicPr>
          <p:nvPr/>
        </p:nvPicPr>
        <p:blipFill>
          <a:blip r:embed="rId3" cstate="print"/>
          <a:srcRect/>
          <a:stretch>
            <a:fillRect/>
          </a:stretch>
        </p:blipFill>
        <p:spPr bwMode="auto">
          <a:xfrm rot="13855543">
            <a:off x="3024449" y="387116"/>
            <a:ext cx="3112250" cy="3472092"/>
          </a:xfrm>
          <a:prstGeom prst="rect">
            <a:avLst/>
          </a:prstGeom>
          <a:noFill/>
        </p:spPr>
      </p:pic>
    </p:spTree>
    <p:extLst>
      <p:ext uri="{BB962C8B-B14F-4D97-AF65-F5344CB8AC3E}">
        <p14:creationId xmlns:p14="http://schemas.microsoft.com/office/powerpoint/2010/main" val="3033032401"/>
      </p:ext>
    </p:extLst>
  </p:cSld>
  <p:clrMapOvr>
    <a:masterClrMapping/>
  </p:clrMapOvr>
  <p:transition>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KATILIMCI ENGELLERİ</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504000" indent="-252000">
              <a:spcAft>
                <a:spcPts val="0"/>
              </a:spcAft>
              <a:buClr>
                <a:srgbClr val="292929"/>
              </a:buClr>
              <a:buFont typeface="+mj-lt"/>
              <a:buAutoNum type="arabicPeriod"/>
              <a:defRPr/>
            </a:pPr>
            <a:r>
              <a:rPr lang="tr-TR" sz="2000" i="1" dirty="0">
                <a:latin typeface="Calibri" pitchFamily="34" charset="0"/>
                <a:cs typeface="Calibri" pitchFamily="34" charset="0"/>
              </a:rPr>
              <a:t>Bilinmeyenden korkma,</a:t>
            </a:r>
          </a:p>
          <a:p>
            <a:pPr marL="504000" indent="-252000">
              <a:spcAft>
                <a:spcPts val="0"/>
              </a:spcAft>
              <a:buClr>
                <a:srgbClr val="292929"/>
              </a:buClr>
              <a:buFont typeface="+mj-lt"/>
              <a:buAutoNum type="arabicPeriod"/>
              <a:defRPr/>
            </a:pPr>
            <a:r>
              <a:rPr lang="tr-TR" sz="2000" i="1" dirty="0">
                <a:latin typeface="Calibri" pitchFamily="34" charset="0"/>
                <a:cs typeface="Calibri" pitchFamily="34" charset="0"/>
              </a:rPr>
              <a:t>Gülünç olma korkusu,</a:t>
            </a:r>
          </a:p>
          <a:p>
            <a:pPr marL="504000" indent="-252000">
              <a:spcAft>
                <a:spcPts val="0"/>
              </a:spcAft>
              <a:buClr>
                <a:srgbClr val="292929"/>
              </a:buClr>
              <a:buFont typeface="+mj-lt"/>
              <a:buAutoNum type="arabicPeriod"/>
              <a:defRPr/>
            </a:pPr>
            <a:r>
              <a:rPr lang="tr-TR" sz="2000" i="1" dirty="0">
                <a:latin typeface="Calibri" pitchFamily="34" charset="0"/>
                <a:cs typeface="Calibri" pitchFamily="34" charset="0"/>
              </a:rPr>
              <a:t>Güvensizlik ve sosyal açıdan yetersiz olma korkusu,</a:t>
            </a:r>
          </a:p>
          <a:p>
            <a:pPr marL="504000" indent="-252000">
              <a:spcAft>
                <a:spcPts val="0"/>
              </a:spcAft>
              <a:buClr>
                <a:srgbClr val="292929"/>
              </a:buClr>
              <a:buFont typeface="+mj-lt"/>
              <a:buAutoNum type="arabicPeriod"/>
              <a:defRPr/>
            </a:pPr>
            <a:r>
              <a:rPr lang="tr-TR" sz="2000" i="1" dirty="0" smtClean="0">
                <a:latin typeface="Calibri" pitchFamily="34" charset="0"/>
                <a:cs typeface="Calibri" pitchFamily="34" charset="0"/>
              </a:rPr>
              <a:t>Öğrenmeye </a:t>
            </a:r>
            <a:r>
              <a:rPr lang="tr-TR" sz="2000" i="1" dirty="0">
                <a:latin typeface="Calibri" pitchFamily="34" charset="0"/>
                <a:cs typeface="Calibri" pitchFamily="34" charset="0"/>
              </a:rPr>
              <a:t>karşı olumsuz tutum,</a:t>
            </a:r>
          </a:p>
          <a:p>
            <a:pPr marL="504000" indent="-252000">
              <a:spcAft>
                <a:spcPts val="0"/>
              </a:spcAft>
              <a:buClr>
                <a:srgbClr val="292929"/>
              </a:buClr>
              <a:buFont typeface="+mj-lt"/>
              <a:buAutoNum type="arabicPeriod"/>
              <a:defRPr/>
            </a:pPr>
            <a:r>
              <a:rPr lang="tr-TR" sz="2000" i="1" dirty="0">
                <a:latin typeface="Calibri" pitchFamily="34" charset="0"/>
                <a:cs typeface="Calibri" pitchFamily="34" charset="0"/>
              </a:rPr>
              <a:t>Eğitimin sağlayacağı yarardan emin olmama,</a:t>
            </a:r>
          </a:p>
          <a:p>
            <a:pPr marL="504000" indent="-252000">
              <a:spcAft>
                <a:spcPts val="0"/>
              </a:spcAft>
              <a:buClr>
                <a:srgbClr val="292929"/>
              </a:buClr>
              <a:buFont typeface="+mj-lt"/>
              <a:buAutoNum type="arabicPeriod"/>
              <a:defRPr/>
            </a:pPr>
            <a:r>
              <a:rPr lang="tr-TR" sz="2000" i="1" dirty="0">
                <a:latin typeface="Calibri" pitchFamily="34" charset="0"/>
                <a:cs typeface="Calibri" pitchFamily="34" charset="0"/>
              </a:rPr>
              <a:t>Zihinsel ve fiziksel </a:t>
            </a:r>
            <a:r>
              <a:rPr lang="tr-TR" sz="2000" i="1" dirty="0" smtClean="0">
                <a:latin typeface="Calibri" pitchFamily="34" charset="0"/>
                <a:cs typeface="Calibri" pitchFamily="34" charset="0"/>
              </a:rPr>
              <a:t>eksiklikler</a:t>
            </a:r>
            <a:r>
              <a:rPr lang="tr-TR" sz="2000" i="1" dirty="0">
                <a:latin typeface="Calibri" pitchFamily="34" charset="0"/>
                <a:cs typeface="Calibri" pitchFamily="34" charset="0"/>
              </a:rPr>
              <a:t>,</a:t>
            </a:r>
          </a:p>
          <a:p>
            <a:pPr marL="504000" indent="-252000">
              <a:spcAft>
                <a:spcPts val="0"/>
              </a:spcAft>
              <a:buClr>
                <a:srgbClr val="292929"/>
              </a:buClr>
              <a:buFont typeface="+mj-lt"/>
              <a:buAutoNum type="arabicPeriod"/>
              <a:defRPr/>
            </a:pPr>
            <a:r>
              <a:rPr lang="tr-TR" sz="2000" i="1" dirty="0">
                <a:latin typeface="Calibri" pitchFamily="34" charset="0"/>
                <a:cs typeface="Calibri" pitchFamily="34" charset="0"/>
              </a:rPr>
              <a:t>Ev </a:t>
            </a:r>
            <a:r>
              <a:rPr lang="tr-TR" sz="2000" i="1" dirty="0" smtClean="0">
                <a:latin typeface="Calibri" pitchFamily="34" charset="0"/>
                <a:cs typeface="Calibri" pitchFamily="34" charset="0"/>
              </a:rPr>
              <a:t>yaşamından kaynaklanan </a:t>
            </a:r>
            <a:r>
              <a:rPr lang="tr-TR" sz="2000" i="1" dirty="0">
                <a:latin typeface="Calibri" pitchFamily="34" charset="0"/>
                <a:cs typeface="Calibri" pitchFamily="34" charset="0"/>
              </a:rPr>
              <a:t>e</a:t>
            </a:r>
            <a:r>
              <a:rPr lang="tr-TR" sz="2000" i="1" dirty="0" smtClean="0">
                <a:latin typeface="Calibri" pitchFamily="34" charset="0"/>
                <a:cs typeface="Calibri" pitchFamily="34" charset="0"/>
              </a:rPr>
              <a:t>ngeller</a:t>
            </a:r>
          </a:p>
          <a:p>
            <a:pPr marL="504000" indent="-252000">
              <a:spcAft>
                <a:spcPts val="0"/>
              </a:spcAft>
              <a:buClr>
                <a:srgbClr val="292929"/>
              </a:buClr>
              <a:buFont typeface="+mj-lt"/>
              <a:buAutoNum type="arabicPeriod"/>
              <a:defRPr/>
            </a:pPr>
            <a:r>
              <a:rPr lang="tr-TR" sz="2000" i="1" dirty="0">
                <a:latin typeface="Calibri" pitchFamily="34" charset="0"/>
                <a:cs typeface="Calibri" pitchFamily="34" charset="0"/>
              </a:rPr>
              <a:t>Vardiya çalışması</a:t>
            </a:r>
            <a:r>
              <a:rPr lang="tr-TR" sz="2000" i="1" dirty="0" smtClean="0">
                <a:latin typeface="Calibri" pitchFamily="34" charset="0"/>
                <a:cs typeface="Calibri" pitchFamily="34" charset="0"/>
              </a:rPr>
              <a:t>,</a:t>
            </a:r>
          </a:p>
          <a:p>
            <a:pPr marL="504000" indent="-252000">
              <a:spcAft>
                <a:spcPts val="0"/>
              </a:spcAft>
              <a:buClr>
                <a:srgbClr val="292929"/>
              </a:buClr>
              <a:buFont typeface="+mj-lt"/>
              <a:buAutoNum type="arabicPeriod"/>
              <a:defRPr/>
            </a:pPr>
            <a:r>
              <a:rPr lang="tr-TR" sz="2000" i="1" dirty="0">
                <a:latin typeface="Calibri" pitchFamily="34" charset="0"/>
                <a:cs typeface="Calibri" pitchFamily="34" charset="0"/>
              </a:rPr>
              <a:t>Vücut yorgunluğu,</a:t>
            </a:r>
          </a:p>
          <a:p>
            <a:pPr marL="504000" indent="-252000">
              <a:spcAft>
                <a:spcPts val="0"/>
              </a:spcAft>
              <a:buClr>
                <a:srgbClr val="292929"/>
              </a:buClr>
              <a:buFont typeface="+mj-lt"/>
              <a:buAutoNum type="arabicPeriod"/>
              <a:defRPr/>
            </a:pPr>
            <a:r>
              <a:rPr lang="tr-TR" sz="2000" i="1" dirty="0" smtClean="0">
                <a:latin typeface="Calibri" pitchFamily="34" charset="0"/>
                <a:cs typeface="Calibri" pitchFamily="34" charset="0"/>
              </a:rPr>
              <a:t>Ulaşım </a:t>
            </a:r>
            <a:r>
              <a:rPr lang="tr-TR" sz="2000" i="1" dirty="0">
                <a:latin typeface="Calibri" pitchFamily="34" charset="0"/>
                <a:cs typeface="Calibri" pitchFamily="34" charset="0"/>
              </a:rPr>
              <a:t>zorluğu,</a:t>
            </a:r>
          </a:p>
          <a:p>
            <a:pPr marL="504000" indent="-252000">
              <a:spcAft>
                <a:spcPts val="0"/>
              </a:spcAft>
              <a:buClr>
                <a:srgbClr val="292929"/>
              </a:buClr>
              <a:buFont typeface="+mj-lt"/>
              <a:buAutoNum type="arabicPeriod"/>
              <a:defRPr/>
            </a:pPr>
            <a:r>
              <a:rPr lang="tr-TR" sz="2000" i="1" dirty="0">
                <a:latin typeface="Calibri" pitchFamily="34" charset="0"/>
                <a:cs typeface="Calibri" pitchFamily="34" charset="0"/>
              </a:rPr>
              <a:t>Ekonomik yetersizlik.</a:t>
            </a:r>
          </a:p>
          <a:p>
            <a:pPr marL="522900" indent="-342900">
              <a:spcAft>
                <a:spcPts val="0"/>
              </a:spcAft>
              <a:buClr>
                <a:srgbClr val="292929"/>
              </a:buClr>
              <a:buFont typeface="Wingdings" pitchFamily="2" charset="2"/>
              <a:buChar char="q"/>
              <a:defRPr/>
            </a:pPr>
            <a:endParaRPr lang="tr-TR" sz="2000" i="1" dirty="0">
              <a:latin typeface="Calibri" pitchFamily="34" charset="0"/>
              <a:cs typeface="Calibri" pitchFamily="34" charset="0"/>
            </a:endParaRPr>
          </a:p>
          <a:p>
            <a:pPr marL="457200" indent="-457200">
              <a:spcAft>
                <a:spcPts val="1200"/>
              </a:spcAft>
              <a:buClr>
                <a:srgbClr val="292929"/>
              </a:buClr>
              <a:buFont typeface="+mj-lt"/>
              <a:buAutoNum type="arabicPeriod"/>
              <a:defRPr/>
            </a:pP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a:p>
            <a:pPr algn="ctr">
              <a:spcAft>
                <a:spcPts val="1200"/>
              </a:spcAft>
              <a:buClr>
                <a:srgbClr val="292929"/>
              </a:buClr>
              <a:defRPr/>
            </a:pP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ÖĞRENMEYİ ENGELLEYEN FAKTÖRLER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283137119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EĞİTİCİ </a:t>
            </a: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ENGELLERİ</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0" indent="-252000">
              <a:spcAft>
                <a:spcPts val="1200"/>
              </a:spcAft>
              <a:buClr>
                <a:srgbClr val="292929"/>
              </a:buClr>
              <a:buFont typeface="+mj-lt"/>
              <a:buAutoNum type="arabicPeriod"/>
              <a:defRPr/>
            </a:pPr>
            <a:r>
              <a:rPr lang="tr-TR" sz="2000" i="1" dirty="0" smtClean="0">
                <a:latin typeface="Calibri" pitchFamily="34" charset="0"/>
                <a:cs typeface="Calibri" pitchFamily="34" charset="0"/>
              </a:rPr>
              <a:t>Eğitmenin </a:t>
            </a:r>
            <a:r>
              <a:rPr lang="tr-TR" sz="2000" b="1" i="1" dirty="0" smtClean="0">
                <a:latin typeface="Calibri" pitchFamily="34" charset="0"/>
                <a:cs typeface="Calibri" pitchFamily="34" charset="0"/>
              </a:rPr>
              <a:t>sözcüklere boğulma</a:t>
            </a:r>
            <a:r>
              <a:rPr lang="tr-TR" sz="2000" i="1" dirty="0" smtClean="0">
                <a:latin typeface="Calibri" pitchFamily="34" charset="0"/>
                <a:cs typeface="Calibri" pitchFamily="34" charset="0"/>
              </a:rPr>
              <a:t>sı,</a:t>
            </a:r>
            <a:endParaRPr lang="tr-TR" sz="2000" i="1" dirty="0">
              <a:latin typeface="Calibri" pitchFamily="34" charset="0"/>
              <a:cs typeface="Calibri" pitchFamily="34" charset="0"/>
            </a:endParaRPr>
          </a:p>
          <a:p>
            <a:pPr marL="360000" indent="-252000">
              <a:spcAft>
                <a:spcPts val="1200"/>
              </a:spcAft>
              <a:buClr>
                <a:srgbClr val="292929"/>
              </a:buClr>
              <a:buFont typeface="+mj-lt"/>
              <a:buAutoNum type="arabicPeriod"/>
              <a:defRPr/>
            </a:pPr>
            <a:r>
              <a:rPr lang="tr-TR" sz="2000" i="1" dirty="0" smtClean="0">
                <a:latin typeface="Calibri" pitchFamily="34" charset="0"/>
                <a:cs typeface="Calibri" pitchFamily="34" charset="0"/>
              </a:rPr>
              <a:t>Eğitmenin anlatılanları </a:t>
            </a:r>
            <a:r>
              <a:rPr lang="tr-TR" sz="2000" b="1" i="1" dirty="0" smtClean="0">
                <a:latin typeface="Calibri" pitchFamily="34" charset="0"/>
                <a:cs typeface="Calibri" pitchFamily="34" charset="0"/>
              </a:rPr>
              <a:t>karıştırması</a:t>
            </a:r>
            <a:r>
              <a:rPr lang="tr-TR" sz="2000" i="1" dirty="0" smtClean="0">
                <a:latin typeface="Calibri" pitchFamily="34" charset="0"/>
                <a:cs typeface="Calibri" pitchFamily="34" charset="0"/>
              </a:rPr>
              <a:t>,</a:t>
            </a:r>
            <a:endParaRPr lang="tr-TR" sz="2000" i="1" dirty="0">
              <a:latin typeface="Calibri" pitchFamily="34" charset="0"/>
              <a:cs typeface="Calibri" pitchFamily="34" charset="0"/>
            </a:endParaRPr>
          </a:p>
          <a:p>
            <a:pPr marL="360000" indent="-252000">
              <a:spcAft>
                <a:spcPts val="1200"/>
              </a:spcAft>
              <a:buClr>
                <a:srgbClr val="292929"/>
              </a:buClr>
              <a:buFont typeface="+mj-lt"/>
              <a:buAutoNum type="arabicPeriod"/>
              <a:defRPr/>
            </a:pPr>
            <a:r>
              <a:rPr lang="tr-TR" sz="2000" i="1" dirty="0" smtClean="0">
                <a:latin typeface="Calibri" pitchFamily="34" charset="0"/>
                <a:cs typeface="Calibri" pitchFamily="34" charset="0"/>
              </a:rPr>
              <a:t>Eğitmenin grubun </a:t>
            </a:r>
            <a:r>
              <a:rPr lang="tr-TR" sz="2000" b="1" i="1" dirty="0" smtClean="0">
                <a:latin typeface="Calibri" pitchFamily="34" charset="0"/>
                <a:cs typeface="Calibri" pitchFamily="34" charset="0"/>
              </a:rPr>
              <a:t>algı </a:t>
            </a:r>
            <a:r>
              <a:rPr lang="tr-TR" sz="2000" b="1" i="1" dirty="0">
                <a:latin typeface="Calibri" pitchFamily="34" charset="0"/>
                <a:cs typeface="Calibri" pitchFamily="34" charset="0"/>
              </a:rPr>
              <a:t>hızını </a:t>
            </a:r>
            <a:r>
              <a:rPr lang="tr-TR" sz="2000" i="1" dirty="0">
                <a:latin typeface="Calibri" pitchFamily="34" charset="0"/>
                <a:cs typeface="Calibri" pitchFamily="34" charset="0"/>
              </a:rPr>
              <a:t>fark </a:t>
            </a:r>
            <a:r>
              <a:rPr lang="tr-TR" sz="2000" i="1" dirty="0" smtClean="0">
                <a:latin typeface="Calibri" pitchFamily="34" charset="0"/>
                <a:cs typeface="Calibri" pitchFamily="34" charset="0"/>
              </a:rPr>
              <a:t>edememesi,</a:t>
            </a:r>
            <a:endParaRPr lang="tr-TR" sz="2000" i="1" dirty="0">
              <a:latin typeface="Calibri" pitchFamily="34" charset="0"/>
              <a:cs typeface="Calibri" pitchFamily="34" charset="0"/>
            </a:endParaRPr>
          </a:p>
          <a:p>
            <a:pPr marL="360000" indent="-252000">
              <a:spcAft>
                <a:spcPts val="1200"/>
              </a:spcAft>
              <a:buClr>
                <a:srgbClr val="292929"/>
              </a:buClr>
              <a:buFont typeface="+mj-lt"/>
              <a:buAutoNum type="arabicPeriod"/>
              <a:defRPr/>
            </a:pPr>
            <a:r>
              <a:rPr lang="tr-TR" sz="2000" i="1" dirty="0" smtClean="0">
                <a:latin typeface="Calibri" pitchFamily="34" charset="0"/>
                <a:cs typeface="Calibri" pitchFamily="34" charset="0"/>
              </a:rPr>
              <a:t>Eğitmenin konuya ilgi</a:t>
            </a:r>
            <a:r>
              <a:rPr lang="tr-TR" sz="2000" b="1" i="1" dirty="0" smtClean="0">
                <a:latin typeface="Calibri" pitchFamily="34" charset="0"/>
                <a:cs typeface="Calibri" pitchFamily="34" charset="0"/>
              </a:rPr>
              <a:t> </a:t>
            </a:r>
            <a:r>
              <a:rPr lang="tr-TR" sz="2000" b="1" i="1" dirty="0" smtClean="0">
                <a:latin typeface="Calibri" pitchFamily="34" charset="0"/>
                <a:cs typeface="Calibri" pitchFamily="34" charset="0"/>
              </a:rPr>
              <a:t>uyandıramaması</a:t>
            </a:r>
            <a:r>
              <a:rPr lang="tr-TR" sz="2000" i="1" dirty="0" smtClean="0">
                <a:latin typeface="Calibri" pitchFamily="34" charset="0"/>
                <a:cs typeface="Calibri" pitchFamily="34" charset="0"/>
              </a:rPr>
              <a:t>,</a:t>
            </a:r>
            <a:endParaRPr lang="tr-TR" sz="2000" i="1" dirty="0">
              <a:latin typeface="Calibri" pitchFamily="34" charset="0"/>
              <a:cs typeface="Calibri" pitchFamily="34" charset="0"/>
            </a:endParaRPr>
          </a:p>
          <a:p>
            <a:pPr marL="360000" indent="-252000">
              <a:spcAft>
                <a:spcPts val="1200"/>
              </a:spcAft>
              <a:buClr>
                <a:srgbClr val="292929"/>
              </a:buClr>
              <a:buFont typeface="+mj-lt"/>
              <a:buAutoNum type="arabicPeriod"/>
              <a:defRPr/>
            </a:pPr>
            <a:r>
              <a:rPr lang="tr-TR" sz="2000" i="1" dirty="0" smtClean="0">
                <a:latin typeface="Calibri" pitchFamily="34" charset="0"/>
                <a:cs typeface="Calibri" pitchFamily="34" charset="0"/>
              </a:rPr>
              <a:t>Eğitmenin </a:t>
            </a:r>
            <a:r>
              <a:rPr lang="tr-TR" sz="2000" b="1" i="1" dirty="0" smtClean="0">
                <a:latin typeface="Calibri" pitchFamily="34" charset="0"/>
                <a:cs typeface="Calibri" pitchFamily="34" charset="0"/>
              </a:rPr>
              <a:t>bedensel </a:t>
            </a:r>
            <a:r>
              <a:rPr lang="tr-TR" sz="2000" b="1" i="1" dirty="0">
                <a:latin typeface="Calibri" pitchFamily="34" charset="0"/>
                <a:cs typeface="Calibri" pitchFamily="34" charset="0"/>
              </a:rPr>
              <a:t>ve ruhsal </a:t>
            </a:r>
            <a:r>
              <a:rPr lang="tr-TR" sz="2000" b="1" i="1" dirty="0" smtClean="0">
                <a:latin typeface="Calibri" pitchFamily="34" charset="0"/>
                <a:cs typeface="Calibri" pitchFamily="34" charset="0"/>
              </a:rPr>
              <a:t>rahatsızlıkları</a:t>
            </a:r>
            <a:r>
              <a:rPr lang="tr-TR" sz="2000" i="1" dirty="0" smtClean="0">
                <a:latin typeface="Calibri" pitchFamily="34" charset="0"/>
                <a:cs typeface="Calibri" pitchFamily="34" charset="0"/>
              </a:rPr>
              <a:t>,</a:t>
            </a:r>
          </a:p>
          <a:p>
            <a:pPr marL="360000" indent="-252000">
              <a:spcAft>
                <a:spcPts val="1200"/>
              </a:spcAft>
              <a:buClr>
                <a:srgbClr val="292929"/>
              </a:buClr>
              <a:buFont typeface="+mj-lt"/>
              <a:buAutoNum type="arabicPeriod"/>
              <a:defRPr/>
            </a:pPr>
            <a:r>
              <a:rPr lang="tr-TR" sz="2000" i="1" dirty="0" smtClean="0">
                <a:latin typeface="Calibri" pitchFamily="34" charset="0"/>
                <a:cs typeface="Calibri" pitchFamily="34" charset="0"/>
              </a:rPr>
              <a:t>Eğitmenin </a:t>
            </a:r>
            <a:r>
              <a:rPr lang="tr-TR" sz="2000" b="1" i="1" dirty="0" smtClean="0">
                <a:latin typeface="Calibri" pitchFamily="34" charset="0"/>
                <a:cs typeface="Calibri" pitchFamily="34" charset="0"/>
              </a:rPr>
              <a:t>beden dilini </a:t>
            </a:r>
            <a:r>
              <a:rPr lang="tr-TR" sz="2000" i="1" dirty="0" smtClean="0">
                <a:latin typeface="Calibri" pitchFamily="34" charset="0"/>
                <a:cs typeface="Calibri" pitchFamily="34" charset="0"/>
              </a:rPr>
              <a:t>iyi kullanamaması,</a:t>
            </a:r>
          </a:p>
          <a:p>
            <a:pPr marL="360000" indent="-252000">
              <a:spcAft>
                <a:spcPts val="1200"/>
              </a:spcAft>
              <a:buClr>
                <a:srgbClr val="292929"/>
              </a:buClr>
              <a:buFont typeface="+mj-lt"/>
              <a:buAutoNum type="arabicPeriod"/>
              <a:defRPr/>
            </a:pPr>
            <a:r>
              <a:rPr lang="tr-TR" sz="2000" i="1" dirty="0" smtClean="0">
                <a:latin typeface="Calibri" pitchFamily="34" charset="0"/>
                <a:cs typeface="Calibri" pitchFamily="34" charset="0"/>
              </a:rPr>
              <a:t>Eğitmenin </a:t>
            </a:r>
            <a:r>
              <a:rPr lang="tr-TR" sz="2000" b="1" i="1" dirty="0" smtClean="0">
                <a:latin typeface="Calibri" pitchFamily="34" charset="0"/>
                <a:cs typeface="Calibri" pitchFamily="34" charset="0"/>
              </a:rPr>
              <a:t>liderlik vasfının </a:t>
            </a:r>
            <a:r>
              <a:rPr lang="tr-TR" sz="2000" i="1" dirty="0" smtClean="0">
                <a:latin typeface="Calibri" pitchFamily="34" charset="0"/>
                <a:cs typeface="Calibri" pitchFamily="34" charset="0"/>
              </a:rPr>
              <a:t>olmaması,</a:t>
            </a:r>
            <a:endParaRPr lang="tr-TR" sz="2000" i="1" dirty="0" smtClean="0">
              <a:latin typeface="Calibri" pitchFamily="34" charset="0"/>
              <a:cs typeface="Calibri" pitchFamily="34" charset="0"/>
            </a:endParaRPr>
          </a:p>
          <a:p>
            <a:pPr>
              <a:spcAft>
                <a:spcPts val="1200"/>
              </a:spcAft>
              <a:buClr>
                <a:srgbClr val="292929"/>
              </a:buClr>
              <a:defRPr/>
            </a:pP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a:p>
            <a:pPr algn="ctr">
              <a:spcAft>
                <a:spcPts val="1200"/>
              </a:spcAft>
              <a:buClr>
                <a:srgbClr val="292929"/>
              </a:buClr>
              <a:defRPr/>
            </a:pP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ÖĞRENMEYİ ENGELLEYEN FAKTÖRLER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147515308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ORTAM </a:t>
            </a: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ENGELLERİ</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0" indent="-252000">
              <a:spcAft>
                <a:spcPts val="1200"/>
              </a:spcAft>
              <a:buClr>
                <a:srgbClr val="292929"/>
              </a:buClr>
              <a:buFont typeface="+mj-lt"/>
              <a:buAutoNum type="arabicPeriod"/>
              <a:defRPr/>
            </a:pPr>
            <a:r>
              <a:rPr lang="tr-TR" sz="2000" i="1" dirty="0" smtClean="0">
                <a:latin typeface="Calibri" pitchFamily="34" charset="0"/>
                <a:cs typeface="Calibri" pitchFamily="34" charset="0"/>
              </a:rPr>
              <a:t>Fiziksel </a:t>
            </a:r>
            <a:r>
              <a:rPr lang="tr-TR" sz="2000" b="1" i="1" dirty="0">
                <a:latin typeface="Calibri" pitchFamily="34" charset="0"/>
                <a:cs typeface="Calibri" pitchFamily="34" charset="0"/>
              </a:rPr>
              <a:t>çevredeki </a:t>
            </a:r>
            <a:r>
              <a:rPr lang="tr-TR" sz="2000" b="1" i="1" dirty="0" smtClean="0">
                <a:latin typeface="Calibri" pitchFamily="34" charset="0"/>
                <a:cs typeface="Calibri" pitchFamily="34" charset="0"/>
              </a:rPr>
              <a:t>rahatsız</a:t>
            </a:r>
            <a:r>
              <a:rPr lang="tr-TR" sz="2000" i="1" dirty="0" smtClean="0">
                <a:latin typeface="Calibri" pitchFamily="34" charset="0"/>
                <a:cs typeface="Calibri" pitchFamily="34" charset="0"/>
              </a:rPr>
              <a:t>lıklar,</a:t>
            </a:r>
            <a:r>
              <a:rPr lang="tr-TR" sz="2000" i="1" dirty="0" smtClean="0">
                <a:latin typeface="Calibri" pitchFamily="34" charset="0"/>
                <a:cs typeface="Calibri" pitchFamily="34" charset="0"/>
              </a:rPr>
              <a:t>	</a:t>
            </a:r>
          </a:p>
          <a:p>
            <a:pPr marL="972000" lvl="1" indent="-360000">
              <a:spcAft>
                <a:spcPts val="0"/>
              </a:spcAft>
              <a:buClr>
                <a:srgbClr val="292929"/>
              </a:buClr>
              <a:buFont typeface="+mj-lt"/>
              <a:buAutoNum type="alphaLcParenR"/>
              <a:defRPr/>
            </a:pPr>
            <a:r>
              <a:rPr lang="tr-TR" sz="2000" i="1" dirty="0" smtClean="0">
                <a:latin typeface="Calibri" pitchFamily="34" charset="0"/>
                <a:cs typeface="Calibri" pitchFamily="34" charset="0"/>
              </a:rPr>
              <a:t>Havalandırma-nem oranı,</a:t>
            </a:r>
          </a:p>
          <a:p>
            <a:pPr marL="972000" lvl="1" indent="-360000">
              <a:spcAft>
                <a:spcPts val="0"/>
              </a:spcAft>
              <a:buClr>
                <a:srgbClr val="292929"/>
              </a:buClr>
              <a:buFont typeface="+mj-lt"/>
              <a:buAutoNum type="alphaLcParenR"/>
              <a:defRPr/>
            </a:pPr>
            <a:r>
              <a:rPr lang="tr-TR" sz="2000" i="1" dirty="0" smtClean="0">
                <a:latin typeface="Calibri" pitchFamily="34" charset="0"/>
                <a:cs typeface="Calibri" pitchFamily="34" charset="0"/>
              </a:rPr>
              <a:t>Gürültü,</a:t>
            </a:r>
          </a:p>
          <a:p>
            <a:pPr marL="972000" lvl="1" indent="-360000">
              <a:spcAft>
                <a:spcPts val="0"/>
              </a:spcAft>
              <a:buClr>
                <a:srgbClr val="292929"/>
              </a:buClr>
              <a:buFont typeface="+mj-lt"/>
              <a:buAutoNum type="alphaLcParenR"/>
              <a:defRPr/>
            </a:pPr>
            <a:r>
              <a:rPr lang="tr-TR" sz="2000" i="1" dirty="0" smtClean="0">
                <a:latin typeface="Calibri" pitchFamily="34" charset="0"/>
                <a:cs typeface="Calibri" pitchFamily="34" charset="0"/>
              </a:rPr>
              <a:t>Aydınlatma,</a:t>
            </a:r>
          </a:p>
          <a:p>
            <a:pPr marL="972000" lvl="1" indent="-360000">
              <a:spcAft>
                <a:spcPts val="0"/>
              </a:spcAft>
              <a:buClr>
                <a:srgbClr val="292929"/>
              </a:buClr>
              <a:buFont typeface="+mj-lt"/>
              <a:buAutoNum type="alphaLcParenR"/>
              <a:defRPr/>
            </a:pPr>
            <a:r>
              <a:rPr lang="tr-TR" sz="2000" i="1" dirty="0" smtClean="0">
                <a:latin typeface="Calibri" pitchFamily="34" charset="0"/>
                <a:cs typeface="Calibri" pitchFamily="34" charset="0"/>
              </a:rPr>
              <a:t>Sıcaklık-soğukluk,</a:t>
            </a:r>
          </a:p>
          <a:p>
            <a:pPr marL="612000" lvl="1">
              <a:spcAft>
                <a:spcPts val="0"/>
              </a:spcAft>
              <a:buClr>
                <a:srgbClr val="292929"/>
              </a:buClr>
              <a:defRPr/>
            </a:pPr>
            <a:endParaRPr lang="tr-TR" sz="2000" i="1" dirty="0" smtClean="0">
              <a:latin typeface="Calibri" pitchFamily="34" charset="0"/>
              <a:cs typeface="Calibri" pitchFamily="34" charset="0"/>
            </a:endParaRPr>
          </a:p>
          <a:p>
            <a:pPr marL="360000" indent="-252000">
              <a:spcAft>
                <a:spcPts val="1200"/>
              </a:spcAft>
              <a:buClr>
                <a:srgbClr val="292929"/>
              </a:buClr>
              <a:buFont typeface="+mj-lt"/>
              <a:buAutoNum type="arabicPeriod"/>
              <a:defRPr/>
            </a:pPr>
            <a:r>
              <a:rPr lang="tr-TR" sz="2000" i="1" dirty="0" smtClean="0">
                <a:latin typeface="Calibri" pitchFamily="34" charset="0"/>
                <a:cs typeface="Calibri" pitchFamily="34" charset="0"/>
              </a:rPr>
              <a:t>Eğitim ortamı, materyaller ve oturma düzeni,</a:t>
            </a:r>
            <a:endParaRPr lang="tr-TR" sz="2000" i="1" dirty="0">
              <a:latin typeface="Calibri" pitchFamily="34" charset="0"/>
              <a:cs typeface="Calibri" pitchFamily="34" charset="0"/>
            </a:endParaRPr>
          </a:p>
          <a:p>
            <a:pPr marL="972000" lvl="1" indent="-360000">
              <a:spcAft>
                <a:spcPts val="0"/>
              </a:spcAft>
              <a:buClr>
                <a:srgbClr val="292929"/>
              </a:buClr>
              <a:buFont typeface="+mj-lt"/>
              <a:buAutoNum type="alphaLcParenR"/>
              <a:defRPr/>
            </a:pPr>
            <a:r>
              <a:rPr lang="tr-TR" sz="2000" i="1" dirty="0">
                <a:latin typeface="Calibri" pitchFamily="34" charset="0"/>
                <a:cs typeface="Calibri" pitchFamily="34" charset="0"/>
              </a:rPr>
              <a:t>Masa-koltuk düzeni</a:t>
            </a:r>
            <a:r>
              <a:rPr lang="tr-TR" sz="2000" i="1" dirty="0" smtClean="0">
                <a:latin typeface="Calibri" pitchFamily="34" charset="0"/>
                <a:cs typeface="Calibri" pitchFamily="34" charset="0"/>
              </a:rPr>
              <a:t>,</a:t>
            </a:r>
          </a:p>
          <a:p>
            <a:pPr marL="972000" lvl="1" indent="-360000">
              <a:spcAft>
                <a:spcPts val="0"/>
              </a:spcAft>
              <a:buClr>
                <a:srgbClr val="292929"/>
              </a:buClr>
              <a:buFont typeface="+mj-lt"/>
              <a:buAutoNum type="alphaLcParenR"/>
              <a:defRPr/>
            </a:pPr>
            <a:r>
              <a:rPr lang="tr-TR" sz="2000" i="1" dirty="0" smtClean="0">
                <a:latin typeface="Calibri" pitchFamily="34" charset="0"/>
                <a:cs typeface="Calibri" pitchFamily="34" charset="0"/>
              </a:rPr>
              <a:t>Oturma düzeni ve katılımcı sayısı,</a:t>
            </a:r>
            <a:endParaRPr lang="tr-TR" sz="2000" i="1" dirty="0">
              <a:latin typeface="Calibri" pitchFamily="34" charset="0"/>
              <a:cs typeface="Calibri" pitchFamily="34" charset="0"/>
            </a:endParaRPr>
          </a:p>
          <a:p>
            <a:pPr marL="457200" indent="-457200">
              <a:spcAft>
                <a:spcPts val="1200"/>
              </a:spcAft>
              <a:buClr>
                <a:srgbClr val="292929"/>
              </a:buClr>
              <a:buFont typeface="+mj-lt"/>
              <a:buAutoNum type="arabicPeriod"/>
              <a:defRPr/>
            </a:pP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a:p>
            <a:pPr algn="ctr">
              <a:spcAft>
                <a:spcPts val="1200"/>
              </a:spcAft>
              <a:buClr>
                <a:srgbClr val="292929"/>
              </a:buClr>
              <a:defRPr/>
            </a:pP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ÖĞRENMEYİ ENGELLEYEN FAKTÖRLER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420541829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İŞVEREN ENGELLERİ</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108000">
              <a:spcAft>
                <a:spcPts val="600"/>
              </a:spcAft>
              <a:buClr>
                <a:srgbClr val="292929"/>
              </a:buClr>
              <a:defRPr/>
            </a:pPr>
            <a:r>
              <a:rPr lang="tr-TR" sz="2000" b="1" i="1" dirty="0" smtClean="0">
                <a:latin typeface="Calibri" pitchFamily="34" charset="0"/>
                <a:cs typeface="Calibri" pitchFamily="34" charset="0"/>
              </a:rPr>
              <a:t>İşverenler Eğitimi;</a:t>
            </a:r>
          </a:p>
          <a:p>
            <a:pPr marL="817200" lvl="1" indent="-252000">
              <a:spcAft>
                <a:spcPts val="600"/>
              </a:spcAft>
              <a:buClr>
                <a:srgbClr val="292929"/>
              </a:buClr>
              <a:buFont typeface="+mj-lt"/>
              <a:buAutoNum type="arabicPeriod"/>
              <a:defRPr/>
            </a:pPr>
            <a:r>
              <a:rPr lang="tr-TR" sz="2000" i="1" dirty="0" smtClean="0">
                <a:latin typeface="Calibri" pitchFamily="34" charset="0"/>
                <a:cs typeface="Calibri" pitchFamily="34" charset="0"/>
              </a:rPr>
              <a:t>İşgücü </a:t>
            </a:r>
            <a:r>
              <a:rPr lang="tr-TR" sz="2000" i="1" dirty="0">
                <a:latin typeface="Calibri" pitchFamily="34" charset="0"/>
                <a:cs typeface="Calibri" pitchFamily="34" charset="0"/>
              </a:rPr>
              <a:t>kaybı</a:t>
            </a:r>
          </a:p>
          <a:p>
            <a:pPr marL="817200" lvl="1" indent="-252000">
              <a:spcAft>
                <a:spcPts val="600"/>
              </a:spcAft>
              <a:buClr>
                <a:srgbClr val="292929"/>
              </a:buClr>
              <a:buFont typeface="+mj-lt"/>
              <a:buAutoNum type="arabicPeriod"/>
              <a:defRPr/>
            </a:pPr>
            <a:r>
              <a:rPr lang="tr-TR" sz="2000" i="1" dirty="0">
                <a:latin typeface="Calibri" pitchFamily="34" charset="0"/>
                <a:cs typeface="Calibri" pitchFamily="34" charset="0"/>
              </a:rPr>
              <a:t>Zaman kaybı</a:t>
            </a:r>
          </a:p>
          <a:p>
            <a:pPr marL="817200" lvl="1" indent="-252000">
              <a:spcAft>
                <a:spcPts val="600"/>
              </a:spcAft>
              <a:buClr>
                <a:srgbClr val="292929"/>
              </a:buClr>
              <a:buFont typeface="+mj-lt"/>
              <a:buAutoNum type="arabicPeriod"/>
              <a:defRPr/>
            </a:pPr>
            <a:r>
              <a:rPr lang="tr-TR" sz="2000" i="1" dirty="0">
                <a:latin typeface="Calibri" pitchFamily="34" charset="0"/>
                <a:cs typeface="Calibri" pitchFamily="34" charset="0"/>
              </a:rPr>
              <a:t>Para kaybı</a:t>
            </a:r>
          </a:p>
          <a:p>
            <a:pPr marL="817200" lvl="1" indent="-252000">
              <a:spcAft>
                <a:spcPts val="600"/>
              </a:spcAft>
              <a:buClr>
                <a:srgbClr val="292929"/>
              </a:buClr>
              <a:buFont typeface="+mj-lt"/>
              <a:buAutoNum type="arabicPeriod"/>
              <a:defRPr/>
            </a:pPr>
            <a:r>
              <a:rPr lang="tr-TR" sz="2000" i="1" dirty="0">
                <a:latin typeface="Calibri" pitchFamily="34" charset="0"/>
                <a:cs typeface="Calibri" pitchFamily="34" charset="0"/>
              </a:rPr>
              <a:t>Gereksiz</a:t>
            </a:r>
          </a:p>
          <a:p>
            <a:pPr marL="817200" lvl="1" indent="-252000">
              <a:spcAft>
                <a:spcPts val="600"/>
              </a:spcAft>
              <a:buClr>
                <a:srgbClr val="292929"/>
              </a:buClr>
              <a:buFont typeface="+mj-lt"/>
              <a:buAutoNum type="arabicPeriod"/>
              <a:defRPr/>
            </a:pPr>
            <a:r>
              <a:rPr lang="tr-TR" sz="2000" i="1" dirty="0">
                <a:latin typeface="Calibri" pitchFamily="34" charset="0"/>
                <a:cs typeface="Calibri" pitchFamily="34" charset="0"/>
              </a:rPr>
              <a:t>Kolay ulaşılamayan</a:t>
            </a:r>
          </a:p>
          <a:p>
            <a:pPr marL="817200" lvl="1" indent="-252000">
              <a:spcAft>
                <a:spcPts val="600"/>
              </a:spcAft>
              <a:buClr>
                <a:srgbClr val="292929"/>
              </a:buClr>
              <a:buFont typeface="+mj-lt"/>
              <a:buAutoNum type="arabicPeriod"/>
              <a:defRPr/>
            </a:pPr>
            <a:r>
              <a:rPr lang="tr-TR" sz="2000" i="1" dirty="0" smtClean="0">
                <a:latin typeface="Calibri" pitchFamily="34" charset="0"/>
                <a:cs typeface="Calibri" pitchFamily="34" charset="0"/>
              </a:rPr>
              <a:t>Angarya </a:t>
            </a:r>
            <a:endParaRPr lang="tr-TR" sz="2000" i="1" dirty="0">
              <a:latin typeface="Calibri" pitchFamily="34" charset="0"/>
              <a:cs typeface="Calibri" pitchFamily="34" charset="0"/>
            </a:endParaRPr>
          </a:p>
          <a:p>
            <a:pPr marL="817200" lvl="1" indent="-252000">
              <a:spcAft>
                <a:spcPts val="600"/>
              </a:spcAft>
              <a:buClr>
                <a:srgbClr val="292929"/>
              </a:buClr>
              <a:buFont typeface="+mj-lt"/>
              <a:buAutoNum type="arabicPeriod"/>
              <a:defRPr/>
            </a:pPr>
            <a:r>
              <a:rPr lang="tr-TR" sz="2000" i="1" dirty="0" smtClean="0">
                <a:latin typeface="Calibri" pitchFamily="34" charset="0"/>
                <a:cs typeface="Calibri" pitchFamily="34" charset="0"/>
              </a:rPr>
              <a:t>Pahalı </a:t>
            </a:r>
          </a:p>
          <a:p>
            <a:pPr marL="565200" lvl="1">
              <a:spcAft>
                <a:spcPts val="600"/>
              </a:spcAft>
              <a:buClr>
                <a:srgbClr val="292929"/>
              </a:buClr>
              <a:defRPr/>
            </a:pPr>
            <a:r>
              <a:rPr lang="tr-TR" sz="2000" i="1" dirty="0">
                <a:latin typeface="Calibri" pitchFamily="34" charset="0"/>
                <a:cs typeface="Calibri" pitchFamily="34" charset="0"/>
              </a:rPr>
              <a:t>	</a:t>
            </a:r>
            <a:r>
              <a:rPr lang="tr-TR" sz="2000" i="1" dirty="0" smtClean="0">
                <a:latin typeface="Calibri" pitchFamily="34" charset="0"/>
                <a:cs typeface="Calibri" pitchFamily="34" charset="0"/>
              </a:rPr>
              <a:t>	….bir iş olarak düşünürler</a:t>
            </a: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a:p>
            <a:pPr algn="ctr">
              <a:spcAft>
                <a:spcPts val="1200"/>
              </a:spcAft>
              <a:buClr>
                <a:srgbClr val="292929"/>
              </a:buClr>
              <a:defRPr/>
            </a:pP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ÖĞRENMEYİ ENGELLEYEN FAKTÖRLER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9316391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İŞVEREN ENGELLERİ</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108000">
              <a:spcAft>
                <a:spcPts val="600"/>
              </a:spcAft>
              <a:buClr>
                <a:srgbClr val="292929"/>
              </a:buClr>
              <a:defRPr/>
            </a:pPr>
            <a:endParaRPr lang="tr-TR" sz="2000" b="1" i="1" dirty="0" smtClean="0">
              <a:latin typeface="Calibri" pitchFamily="34" charset="0"/>
              <a:cs typeface="Calibri" pitchFamily="34" charset="0"/>
            </a:endParaRPr>
          </a:p>
          <a:p>
            <a:pPr marL="108000">
              <a:spcAft>
                <a:spcPts val="600"/>
              </a:spcAft>
              <a:buClr>
                <a:srgbClr val="292929"/>
              </a:buClr>
              <a:defRPr/>
            </a:pPr>
            <a:r>
              <a:rPr lang="tr-TR" sz="2000" b="1" i="1" dirty="0" smtClean="0">
                <a:latin typeface="Calibri" pitchFamily="34" charset="0"/>
                <a:cs typeface="Calibri" pitchFamily="34" charset="0"/>
              </a:rPr>
              <a:t>Bu Nedenle İşyerindeki Eğitimler;</a:t>
            </a:r>
          </a:p>
          <a:p>
            <a:pPr marL="360000" indent="-252000">
              <a:spcAft>
                <a:spcPts val="600"/>
              </a:spcAft>
              <a:buClr>
                <a:srgbClr val="292929"/>
              </a:buClr>
              <a:buFont typeface="+mj-lt"/>
              <a:buAutoNum type="arabicPeriod"/>
              <a:defRPr/>
            </a:pPr>
            <a:r>
              <a:rPr lang="tr-TR" sz="2000" i="1" dirty="0" smtClean="0">
                <a:latin typeface="Calibri" pitchFamily="34" charset="0"/>
                <a:cs typeface="Calibri" pitchFamily="34" charset="0"/>
              </a:rPr>
              <a:t>Yasal bir zorunluluğun </a:t>
            </a:r>
            <a:r>
              <a:rPr lang="tr-TR" sz="2000" i="1" dirty="0">
                <a:latin typeface="Calibri" pitchFamily="34" charset="0"/>
                <a:cs typeface="Calibri" pitchFamily="34" charset="0"/>
              </a:rPr>
              <a:t>yerine getirilmesi olarak </a:t>
            </a:r>
            <a:r>
              <a:rPr lang="tr-TR" sz="2000" i="1" dirty="0" smtClean="0">
                <a:latin typeface="Calibri" pitchFamily="34" charset="0"/>
                <a:cs typeface="Calibri" pitchFamily="34" charset="0"/>
              </a:rPr>
              <a:t>algılanır,</a:t>
            </a:r>
            <a:endParaRPr lang="tr-TR" sz="2000" i="1" dirty="0">
              <a:latin typeface="Calibri" pitchFamily="34" charset="0"/>
              <a:cs typeface="Calibri" pitchFamily="34" charset="0"/>
            </a:endParaRPr>
          </a:p>
          <a:p>
            <a:pPr marL="360000" indent="-252000">
              <a:spcAft>
                <a:spcPts val="600"/>
              </a:spcAft>
              <a:buClr>
                <a:srgbClr val="292929"/>
              </a:buClr>
              <a:buFont typeface="+mj-lt"/>
              <a:buAutoNum type="arabicPeriod"/>
              <a:defRPr/>
            </a:pPr>
            <a:r>
              <a:rPr lang="tr-TR" sz="2000" i="1" dirty="0" smtClean="0">
                <a:latin typeface="Calibri" pitchFamily="34" charset="0"/>
                <a:cs typeface="Calibri" pitchFamily="34" charset="0"/>
              </a:rPr>
              <a:t>İş </a:t>
            </a:r>
            <a:r>
              <a:rPr lang="tr-TR" sz="2000" i="1" dirty="0">
                <a:latin typeface="Calibri" pitchFamily="34" charset="0"/>
                <a:cs typeface="Calibri" pitchFamily="34" charset="0"/>
              </a:rPr>
              <a:t>kaybını </a:t>
            </a:r>
            <a:r>
              <a:rPr lang="tr-TR" sz="2000" i="1" dirty="0" smtClean="0">
                <a:latin typeface="Calibri" pitchFamily="34" charset="0"/>
                <a:cs typeface="Calibri" pitchFamily="34" charset="0"/>
              </a:rPr>
              <a:t>neden olmaması için;</a:t>
            </a:r>
          </a:p>
          <a:p>
            <a:pPr marL="828000" lvl="1" indent="-216000">
              <a:spcAft>
                <a:spcPts val="600"/>
              </a:spcAft>
              <a:buClr>
                <a:srgbClr val="292929"/>
              </a:buClr>
              <a:buFont typeface="+mj-lt"/>
              <a:buAutoNum type="alphaLcParenR"/>
              <a:defRPr/>
            </a:pPr>
            <a:r>
              <a:rPr lang="tr-TR" sz="2000" i="1" dirty="0" smtClean="0">
                <a:latin typeface="Calibri" pitchFamily="34" charset="0"/>
                <a:cs typeface="Calibri" pitchFamily="34" charset="0"/>
              </a:rPr>
              <a:t>Eğitime sürekli işinden kaytaranlar gönderilir,</a:t>
            </a:r>
          </a:p>
          <a:p>
            <a:pPr marL="828000" lvl="1" indent="-216000">
              <a:spcAft>
                <a:spcPts val="600"/>
              </a:spcAft>
              <a:buClr>
                <a:srgbClr val="292929"/>
              </a:buClr>
              <a:buFont typeface="+mj-lt"/>
              <a:buAutoNum type="alphaLcParenR"/>
              <a:defRPr/>
            </a:pPr>
            <a:r>
              <a:rPr lang="tr-TR" sz="2000" i="1" dirty="0" smtClean="0">
                <a:latin typeface="Calibri" pitchFamily="34" charset="0"/>
                <a:cs typeface="Calibri" pitchFamily="34" charset="0"/>
              </a:rPr>
              <a:t>Gerçekte </a:t>
            </a:r>
            <a:r>
              <a:rPr lang="tr-TR" sz="2000" i="1" dirty="0">
                <a:latin typeface="Calibri" pitchFamily="34" charset="0"/>
                <a:cs typeface="Calibri" pitchFamily="34" charset="0"/>
              </a:rPr>
              <a:t>eğitime ihtiyacı </a:t>
            </a:r>
            <a:r>
              <a:rPr lang="tr-TR" sz="2000" i="1" dirty="0" smtClean="0">
                <a:latin typeface="Calibri" pitchFamily="34" charset="0"/>
                <a:cs typeface="Calibri" pitchFamily="34" charset="0"/>
              </a:rPr>
              <a:t>olanlar gönderilmez,</a:t>
            </a:r>
          </a:p>
          <a:p>
            <a:pPr algn="ctr">
              <a:spcAft>
                <a:spcPts val="1200"/>
              </a:spcAft>
              <a:buClr>
                <a:srgbClr val="292929"/>
              </a:buClr>
              <a:defRPr/>
            </a:pPr>
            <a:endParaRPr lang="tr-TR" sz="2000" i="1" dirty="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ÖĞRENMEYİ ENGELLEYEN FAKTÖRLER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376336258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
        <p:nvSpPr>
          <p:cNvPr id="19" name="Rechteck 4"/>
          <p:cNvSpPr>
            <a:spLocks noChangeArrowheads="1"/>
          </p:cNvSpPr>
          <p:nvPr/>
        </p:nvSpPr>
        <p:spPr bwMode="auto">
          <a:xfrm>
            <a:off x="172005" y="2964563"/>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Ne Yapalım?</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Ortam»</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2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52412" y="681344"/>
            <a:ext cx="3956773" cy="219248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9762559"/>
      </p:ext>
    </p:extLst>
  </p:cSld>
  <p:clrMapOvr>
    <a:masterClrMapping/>
  </p:clrMapOvr>
  <p:transition>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noProof="1">
                <a:solidFill>
                  <a:schemeClr val="bg1"/>
                </a:solidFill>
                <a:effectLst>
                  <a:outerShdw blurRad="38100" dist="38100" dir="2700000" algn="tl">
                    <a:srgbClr val="000000">
                      <a:alpha val="43137"/>
                    </a:srgbClr>
                  </a:outerShdw>
                </a:effectLst>
                <a:latin typeface="Calibri" pitchFamily="34" charset="0"/>
                <a:cs typeface="Calibri" pitchFamily="34" charset="0"/>
              </a:rPr>
              <a:t>Hiçbirimiz hepimiz kadar akıllı değiliz…</a:t>
            </a: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0"/>
              </a:spcAft>
              <a:buClr>
                <a:srgbClr val="292929"/>
              </a:buClr>
              <a:defRPr/>
            </a:pPr>
            <a:endParaRPr lang="tr-TR" sz="2000" b="1" i="1" dirty="0" smtClean="0">
              <a:latin typeface="Calibri" pitchFamily="34" charset="0"/>
              <a:cs typeface="Calibri" pitchFamily="34" charset="0"/>
            </a:endParaRPr>
          </a:p>
          <a:p>
            <a:pPr algn="ctr">
              <a:spcAft>
                <a:spcPts val="0"/>
              </a:spcAft>
              <a:buClr>
                <a:srgbClr val="292929"/>
              </a:buClr>
              <a:defRPr/>
            </a:pPr>
            <a:r>
              <a:rPr lang="tr-TR" sz="2000" b="1" i="1" dirty="0" smtClean="0">
                <a:latin typeface="Calibri" pitchFamily="34" charset="0"/>
                <a:cs typeface="Calibri" pitchFamily="34" charset="0"/>
              </a:rPr>
              <a:t>Öğrencinin </a:t>
            </a:r>
            <a:r>
              <a:rPr lang="tr-TR" sz="2000" b="1" i="1" dirty="0">
                <a:latin typeface="Calibri" pitchFamily="34" charset="0"/>
                <a:cs typeface="Calibri" pitchFamily="34" charset="0"/>
              </a:rPr>
              <a:t>aktif katılımını sağlayan ve </a:t>
            </a:r>
          </a:p>
          <a:p>
            <a:pPr algn="ctr">
              <a:spcAft>
                <a:spcPts val="0"/>
              </a:spcAft>
              <a:buClr>
                <a:srgbClr val="292929"/>
              </a:buClr>
              <a:defRPr/>
            </a:pPr>
            <a:r>
              <a:rPr lang="tr-TR" sz="2000" b="1" i="1" dirty="0">
                <a:latin typeface="Calibri" pitchFamily="34" charset="0"/>
                <a:cs typeface="Calibri" pitchFamily="34" charset="0"/>
              </a:rPr>
              <a:t>eğiticinin kolaylaştırıcı, destekleyici </a:t>
            </a:r>
            <a:r>
              <a:rPr lang="tr-TR" sz="2000" b="1" i="1" dirty="0" smtClean="0">
                <a:latin typeface="Calibri" pitchFamily="34" charset="0"/>
                <a:cs typeface="Calibri" pitchFamily="34" charset="0"/>
              </a:rPr>
              <a:t>, </a:t>
            </a:r>
            <a:endParaRPr lang="tr-TR" sz="2000" b="1" i="1" dirty="0">
              <a:latin typeface="Calibri" pitchFamily="34" charset="0"/>
              <a:cs typeface="Calibri" pitchFamily="34" charset="0"/>
            </a:endParaRPr>
          </a:p>
          <a:p>
            <a:pPr algn="ctr">
              <a:spcAft>
                <a:spcPts val="0"/>
              </a:spcAft>
              <a:buClr>
                <a:srgbClr val="292929"/>
              </a:buClr>
              <a:defRPr/>
            </a:pPr>
            <a:r>
              <a:rPr lang="tr-TR" sz="2000" b="1" i="1" dirty="0">
                <a:latin typeface="Calibri" pitchFamily="34" charset="0"/>
                <a:cs typeface="Calibri" pitchFamily="34" charset="0"/>
              </a:rPr>
              <a:t>öğrenmeyi </a:t>
            </a:r>
            <a:r>
              <a:rPr lang="tr-TR" sz="2000" b="1" i="1" dirty="0" smtClean="0">
                <a:latin typeface="Calibri" pitchFamily="34" charset="0"/>
                <a:cs typeface="Calibri" pitchFamily="34" charset="0"/>
              </a:rPr>
              <a:t>sağlayan, rehberlik eden rol </a:t>
            </a:r>
            <a:r>
              <a:rPr lang="tr-TR" sz="2000" b="1" i="1" dirty="0">
                <a:latin typeface="Calibri" pitchFamily="34" charset="0"/>
                <a:cs typeface="Calibri" pitchFamily="34" charset="0"/>
              </a:rPr>
              <a:t>üstlendiği,</a:t>
            </a:r>
          </a:p>
          <a:p>
            <a:pPr algn="ctr">
              <a:spcAft>
                <a:spcPts val="0"/>
              </a:spcAft>
              <a:buClr>
                <a:srgbClr val="292929"/>
              </a:buClr>
              <a:defRPr/>
            </a:pPr>
            <a:r>
              <a:rPr lang="tr-TR" sz="2000" b="1" i="1" dirty="0">
                <a:latin typeface="Calibri" pitchFamily="34" charset="0"/>
                <a:cs typeface="Calibri" pitchFamily="34" charset="0"/>
              </a:rPr>
              <a:t>öğrenci merkezli </a:t>
            </a:r>
            <a:r>
              <a:rPr lang="tr-TR" sz="2000" b="1" i="1" dirty="0" smtClean="0">
                <a:latin typeface="Calibri" pitchFamily="34" charset="0"/>
                <a:cs typeface="Calibri" pitchFamily="34" charset="0"/>
              </a:rPr>
              <a:t>yaklaşım eğitimin </a:t>
            </a:r>
            <a:r>
              <a:rPr lang="tr-TR" sz="2000" b="1" i="1" dirty="0">
                <a:latin typeface="Calibri" pitchFamily="34" charset="0"/>
                <a:cs typeface="Calibri" pitchFamily="34" charset="0"/>
              </a:rPr>
              <a:t>temelini oluşturur.</a:t>
            </a:r>
          </a:p>
          <a:p>
            <a:pPr algn="ctr">
              <a:spcAft>
                <a:spcPts val="0"/>
              </a:spcAft>
              <a:buClr>
                <a:srgbClr val="292929"/>
              </a:buClr>
              <a:defRPr/>
            </a:pPr>
            <a:endParaRPr lang="tr-TR" sz="2000" b="1" i="1" dirty="0">
              <a:latin typeface="Calibri" pitchFamily="34" charset="0"/>
              <a:cs typeface="Calibri" pitchFamily="34" charset="0"/>
            </a:endParaRPr>
          </a:p>
          <a:p>
            <a:pPr algn="ctr">
              <a:spcAft>
                <a:spcPts val="0"/>
              </a:spcAft>
              <a:buClr>
                <a:srgbClr val="292929"/>
              </a:buClr>
              <a:defRPr/>
            </a:pPr>
            <a:r>
              <a:rPr lang="tr-TR" sz="2000" b="1" i="1" dirty="0">
                <a:latin typeface="Calibri" pitchFamily="34" charset="0"/>
                <a:cs typeface="Calibri" pitchFamily="34" charset="0"/>
              </a:rPr>
              <a:t>Katılımcı ve eğiticilerin karşılıklı etkileşimlerinin</a:t>
            </a:r>
          </a:p>
          <a:p>
            <a:pPr algn="ctr">
              <a:spcAft>
                <a:spcPts val="0"/>
              </a:spcAft>
              <a:buClr>
                <a:srgbClr val="292929"/>
              </a:buClr>
              <a:defRPr/>
            </a:pPr>
            <a:r>
              <a:rPr lang="tr-TR" sz="2000" b="1" i="1" dirty="0">
                <a:latin typeface="Calibri" pitchFamily="34" charset="0"/>
                <a:cs typeface="Calibri" pitchFamily="34" charset="0"/>
              </a:rPr>
              <a:t> sağlanması öğrenilenlerin kalıcı olmasını sağlar</a:t>
            </a:r>
          </a:p>
          <a:p>
            <a:pPr algn="ctr">
              <a:spcAft>
                <a:spcPts val="1200"/>
              </a:spcAft>
              <a:buClr>
                <a:srgbClr val="292929"/>
              </a:buClr>
              <a:defRPr/>
            </a:pPr>
            <a:endParaRPr lang="tr-TR" sz="2000" b="1" i="1" dirty="0" smtClean="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lvl="0"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Tree>
    <p:extLst>
      <p:ext uri="{BB962C8B-B14F-4D97-AF65-F5344CB8AC3E}">
        <p14:creationId xmlns:p14="http://schemas.microsoft.com/office/powerpoint/2010/main" val="15065704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İNTERAKTİF EĞİTİM AŞAMALARI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0"/>
              </a:spcAft>
              <a:buClr>
                <a:srgbClr val="292929"/>
              </a:buClr>
              <a:defRPr/>
            </a:pPr>
            <a:endParaRPr lang="tr-TR" sz="2000" b="1" i="1" dirty="0" smtClean="0">
              <a:solidFill>
                <a:srgbClr val="000000"/>
              </a:solidFill>
              <a:latin typeface="Calibri" pitchFamily="34" charset="0"/>
              <a:cs typeface="Calibri" pitchFamily="34" charset="0"/>
            </a:endParaRPr>
          </a:p>
          <a:p>
            <a:pPr marL="900000" lvl="1" indent="-288000">
              <a:spcAft>
                <a:spcPts val="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Başlangıç,</a:t>
            </a:r>
          </a:p>
          <a:p>
            <a:pPr marL="900000" lvl="1" indent="-288000">
              <a:spcAft>
                <a:spcPts val="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Isınma,</a:t>
            </a:r>
          </a:p>
          <a:p>
            <a:pPr marL="900000" lvl="1" indent="-288000">
              <a:spcAft>
                <a:spcPts val="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Sözlü iletişim,</a:t>
            </a:r>
          </a:p>
          <a:p>
            <a:pPr marL="900000" lvl="1" indent="-288000">
              <a:spcAft>
                <a:spcPts val="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Sözsüz iletişim,</a:t>
            </a:r>
          </a:p>
          <a:p>
            <a:pPr marL="900000" lvl="1" indent="-288000">
              <a:spcAft>
                <a:spcPts val="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Sunuma giriş,</a:t>
            </a:r>
          </a:p>
          <a:p>
            <a:pPr marL="900000" lvl="1" indent="-288000">
              <a:spcAft>
                <a:spcPts val="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Sunum özetleme,</a:t>
            </a:r>
            <a:endParaRPr lang="tr-TR" sz="2000" b="1" i="1" dirty="0" smtClean="0">
              <a:solidFill>
                <a:srgbClr val="000000"/>
              </a:solidFill>
              <a:latin typeface="Calibri" pitchFamily="34" charset="0"/>
              <a:cs typeface="Calibri" pitchFamily="34" charset="0"/>
            </a:endParaRPr>
          </a:p>
          <a:p>
            <a:pPr marL="900000" lvl="1" indent="-288000">
              <a:spcAft>
                <a:spcPts val="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Etkili soru sorma,</a:t>
            </a:r>
          </a:p>
          <a:p>
            <a:pPr marL="900000" lvl="1" indent="-288000">
              <a:spcAft>
                <a:spcPts val="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………….vb.</a:t>
            </a:r>
            <a:endParaRPr lang="tr-TR" sz="2000" b="1"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27236380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BAŞLANGIÇ </a:t>
            </a:r>
            <a:endParaRPr lang="tr-TR"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0"/>
              </a:spcAft>
              <a:buClr>
                <a:srgbClr val="292929"/>
              </a:buClr>
              <a:defRPr/>
            </a:pPr>
            <a:endParaRPr lang="tr-TR" sz="2000" i="1" dirty="0" smtClean="0">
              <a:solidFill>
                <a:srgbClr val="000000"/>
              </a:solidFill>
              <a:latin typeface="Calibri" pitchFamily="34" charset="0"/>
              <a:cs typeface="Calibri" pitchFamily="34" charset="0"/>
            </a:endParaRPr>
          </a:p>
          <a:p>
            <a:pPr marL="900000" lvl="1"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Tanışma</a:t>
            </a:r>
          </a:p>
          <a:p>
            <a:pPr marL="900000" lvl="1"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Kurs amaçları, öğrenim hedefleri</a:t>
            </a:r>
          </a:p>
          <a:p>
            <a:pPr marL="900000" lvl="1"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Etkinlikler</a:t>
            </a:r>
          </a:p>
          <a:p>
            <a:pPr marL="900000" lvl="1"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Beklentilerin öğrenilmesi</a:t>
            </a:r>
          </a:p>
          <a:p>
            <a:pPr marL="900000" lvl="1"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Kurs programı ve gereçleri</a:t>
            </a:r>
          </a:p>
          <a:p>
            <a:pPr marL="900000" lvl="1"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Tuvalet, telefon, yemek, çay</a:t>
            </a:r>
          </a:p>
          <a:p>
            <a:pPr marL="900000" lvl="1"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Katılımcıların sorularının </a:t>
            </a:r>
            <a:r>
              <a:rPr lang="tr-TR" sz="2000" i="1" dirty="0" smtClean="0">
                <a:solidFill>
                  <a:srgbClr val="000000"/>
                </a:solidFill>
                <a:latin typeface="Calibri" pitchFamily="34" charset="0"/>
                <a:cs typeface="Calibri" pitchFamily="34" charset="0"/>
              </a:rPr>
              <a:t>yanıtlanması</a:t>
            </a:r>
          </a:p>
          <a:p>
            <a:pPr marL="900000" lvl="1" indent="-288000">
              <a:spcAft>
                <a:spcPts val="0"/>
              </a:spcAft>
              <a:buClr>
                <a:srgbClr val="292929"/>
              </a:buClr>
              <a:buFont typeface="+mj-lt"/>
              <a:buAutoNum type="arabicPeriod"/>
              <a:defRPr/>
            </a:pPr>
            <a:endParaRPr lang="tr-TR" sz="2000" i="1" dirty="0">
              <a:solidFill>
                <a:srgbClr val="000000"/>
              </a:solidFill>
              <a:latin typeface="Calibri" pitchFamily="34" charset="0"/>
              <a:cs typeface="Calibri" pitchFamily="34" charset="0"/>
            </a:endParaRPr>
          </a:p>
          <a:p>
            <a:pPr marL="612000" lvl="1">
              <a:spcAft>
                <a:spcPts val="0"/>
              </a:spcAft>
              <a:buClr>
                <a:srgbClr val="292929"/>
              </a:buClr>
              <a:defRPr/>
            </a:pPr>
            <a:r>
              <a:rPr lang="tr-TR" sz="2000" i="1" dirty="0" smtClean="0">
                <a:solidFill>
                  <a:srgbClr val="000000"/>
                </a:solidFill>
                <a:latin typeface="Calibri" pitchFamily="34" charset="0"/>
                <a:cs typeface="Calibri" pitchFamily="34" charset="0"/>
              </a:rPr>
              <a:t>Belirlenmeli-açıklanmalı………………</a:t>
            </a: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3753534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ISINMA EGZERSİZLERİ</a:t>
            </a:r>
            <a:endParaRPr lang="tr-TR"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0"/>
              </a:spcAft>
              <a:buClr>
                <a:srgbClr val="292929"/>
              </a:buClr>
              <a:defRPr/>
            </a:pPr>
            <a:endParaRPr lang="tr-TR" sz="2000" b="1" i="1" dirty="0" smtClean="0">
              <a:solidFill>
                <a:srgbClr val="000000"/>
              </a:solidFill>
              <a:latin typeface="Calibri" pitchFamily="34" charset="0"/>
              <a:cs typeface="Calibri" pitchFamily="34" charset="0"/>
            </a:endParaRPr>
          </a:p>
          <a:p>
            <a:pPr marL="684000" lvl="1" indent="-324000">
              <a:spcAft>
                <a:spcPts val="600"/>
              </a:spcAft>
              <a:buClr>
                <a:srgbClr val="292929"/>
              </a:buClr>
              <a:buFont typeface="+mj-lt"/>
              <a:buAutoNum type="arabicPeriod"/>
              <a:defRPr/>
            </a:pPr>
            <a:r>
              <a:rPr lang="tr-TR" sz="2000" b="1" i="1" dirty="0">
                <a:solidFill>
                  <a:srgbClr val="000000"/>
                </a:solidFill>
                <a:latin typeface="Calibri" pitchFamily="34" charset="0"/>
                <a:cs typeface="Calibri" pitchFamily="34" charset="0"/>
              </a:rPr>
              <a:t>Etkin katılımı ve karşılıklı etkileşimi destekler</a:t>
            </a:r>
          </a:p>
          <a:p>
            <a:pPr marL="684000" lvl="1" indent="-324000">
              <a:spcAft>
                <a:spcPts val="600"/>
              </a:spcAft>
              <a:buClr>
                <a:srgbClr val="292929"/>
              </a:buClr>
              <a:buFont typeface="+mj-lt"/>
              <a:buAutoNum type="arabicPeriod"/>
              <a:defRPr/>
            </a:pPr>
            <a:r>
              <a:rPr lang="tr-TR" sz="2000" b="1" i="1" dirty="0">
                <a:solidFill>
                  <a:srgbClr val="000000"/>
                </a:solidFill>
                <a:latin typeface="Calibri" pitchFamily="34" charset="0"/>
                <a:cs typeface="Calibri" pitchFamily="34" charset="0"/>
              </a:rPr>
              <a:t>Katılımcıların endişelerinin giderilmesine yardımcı olur</a:t>
            </a:r>
          </a:p>
          <a:p>
            <a:pPr marL="684000" lvl="1" indent="-324000">
              <a:spcAft>
                <a:spcPts val="600"/>
              </a:spcAft>
              <a:buClr>
                <a:srgbClr val="292929"/>
              </a:buClr>
              <a:buFont typeface="+mj-lt"/>
              <a:buAutoNum type="arabicPeriod"/>
              <a:defRPr/>
            </a:pPr>
            <a:r>
              <a:rPr lang="tr-TR" sz="2000" b="1" i="1" dirty="0">
                <a:solidFill>
                  <a:srgbClr val="000000"/>
                </a:solidFill>
                <a:latin typeface="Calibri" pitchFamily="34" charset="0"/>
                <a:cs typeface="Calibri" pitchFamily="34" charset="0"/>
              </a:rPr>
              <a:t>Bu etkinliklere eğitmenin de katılması bütünleşmeyi ve daha kolay iletişim kurmayı sağlar</a:t>
            </a:r>
          </a:p>
          <a:p>
            <a:pPr algn="ctr">
              <a:spcAft>
                <a:spcPts val="1200"/>
              </a:spcAft>
              <a:buClr>
                <a:srgbClr val="292929"/>
              </a:buClr>
              <a:defRPr/>
            </a:pPr>
            <a:endParaRPr lang="tr-TR" sz="2000" b="1"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209568074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SÖZLÜ İLETİŞİM</a:t>
            </a:r>
            <a:endParaRPr lang="tr-TR"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0" indent="-288000">
              <a:spcAft>
                <a:spcPts val="0"/>
              </a:spcAft>
              <a:buClr>
                <a:srgbClr val="292929"/>
              </a:buClr>
              <a:buFont typeface="+mj-lt"/>
              <a:buAutoNum type="arabicPeriod"/>
              <a:defRPr/>
            </a:pPr>
            <a:r>
              <a:rPr lang="tr-TR" sz="2000" i="1" dirty="0" smtClean="0">
                <a:solidFill>
                  <a:srgbClr val="000000"/>
                </a:solidFill>
                <a:latin typeface="Calibri" pitchFamily="34" charset="0"/>
                <a:cs typeface="Calibri" pitchFamily="34" charset="0"/>
              </a:rPr>
              <a:t>Sesin </a:t>
            </a:r>
            <a:r>
              <a:rPr lang="tr-TR" sz="2000" i="1" dirty="0">
                <a:solidFill>
                  <a:srgbClr val="000000"/>
                </a:solidFill>
                <a:latin typeface="Calibri" pitchFamily="34" charset="0"/>
                <a:cs typeface="Calibri" pitchFamily="34" charset="0"/>
              </a:rPr>
              <a:t>tonu, vurgusu ve yüksekliği iyi ayarlanmalı</a:t>
            </a: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Her bölüm ve her konuya güçlü bir girişle başlanmalı</a:t>
            </a: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Katılımcılara adlarıyla seslenilmeli</a:t>
            </a: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Katılımcı soru ve görüşlerine önem verilmeli</a:t>
            </a: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Belli sözcük ve ifadeleri tekrar tekrar kullanmaktan </a:t>
            </a:r>
            <a:r>
              <a:rPr lang="tr-TR" sz="2000" i="1" dirty="0" smtClean="0">
                <a:solidFill>
                  <a:srgbClr val="000000"/>
                </a:solidFill>
                <a:latin typeface="Calibri" pitchFamily="34" charset="0"/>
                <a:cs typeface="Calibri" pitchFamily="34" charset="0"/>
              </a:rPr>
              <a:t>kaçınmalı</a:t>
            </a: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Sunum şekli ve temposu iyi ayarlanmalı (önemli bölümler daha yavaş)</a:t>
            </a:r>
          </a:p>
          <a:p>
            <a:pPr marL="360000" indent="-288000">
              <a:spcAft>
                <a:spcPts val="0"/>
              </a:spcAft>
              <a:buClr>
                <a:srgbClr val="292929"/>
              </a:buClr>
              <a:buFont typeface="+mj-lt"/>
              <a:buAutoNum type="arabicPeriod"/>
              <a:defRPr/>
            </a:pPr>
            <a:r>
              <a:rPr lang="tr-TR" sz="2000" i="1" dirty="0" smtClean="0">
                <a:solidFill>
                  <a:srgbClr val="000000"/>
                </a:solidFill>
                <a:latin typeface="Calibri" pitchFamily="34" charset="0"/>
                <a:cs typeface="Calibri" pitchFamily="34" charset="0"/>
              </a:rPr>
              <a:t>Konu geçişleri </a:t>
            </a:r>
            <a:r>
              <a:rPr lang="tr-TR" sz="2000" i="1" dirty="0">
                <a:solidFill>
                  <a:srgbClr val="000000"/>
                </a:solidFill>
                <a:latin typeface="Calibri" pitchFamily="34" charset="0"/>
                <a:cs typeface="Calibri" pitchFamily="34" charset="0"/>
              </a:rPr>
              <a:t>mantıklı ve yumuşak </a:t>
            </a:r>
            <a:r>
              <a:rPr lang="tr-TR" sz="2000" i="1" dirty="0" smtClean="0">
                <a:solidFill>
                  <a:srgbClr val="000000"/>
                </a:solidFill>
                <a:latin typeface="Calibri" pitchFamily="34" charset="0"/>
                <a:cs typeface="Calibri" pitchFamily="34" charset="0"/>
              </a:rPr>
              <a:t>olmalı</a:t>
            </a:r>
            <a:endParaRPr lang="tr-TR" sz="2000" i="1" dirty="0">
              <a:solidFill>
                <a:srgbClr val="000000"/>
              </a:solidFill>
              <a:latin typeface="Calibri" pitchFamily="34" charset="0"/>
              <a:cs typeface="Calibri" pitchFamily="34" charset="0"/>
            </a:endParaRP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Katılımcıların kabul edebileceği sözcükler </a:t>
            </a:r>
            <a:r>
              <a:rPr lang="tr-TR" sz="2000" i="1" dirty="0" smtClean="0">
                <a:solidFill>
                  <a:srgbClr val="000000"/>
                </a:solidFill>
                <a:latin typeface="Calibri" pitchFamily="34" charset="0"/>
                <a:cs typeface="Calibri" pitchFamily="34" charset="0"/>
              </a:rPr>
              <a:t>kullanılmalı</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232985884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SÖZSÜZ İLETİŞİM</a:t>
            </a:r>
            <a:endParaRPr lang="tr-TR"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İlk izlenim önemli (kılık, kıyafet),</a:t>
            </a: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Yüzleri okumak için göz teması kurulmalıdır</a:t>
            </a: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Olumlu yüz ifadeleri kullanılmalı</a:t>
            </a: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Eğitim salonu içinde hareketli olmalı</a:t>
            </a: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Yorumlarda veya soru yanıtlarken katılımcıya dönülmeli, baş hafifçe sallanarak ilgi hissettirilmeli, etkin katılım </a:t>
            </a:r>
            <a:r>
              <a:rPr lang="tr-TR" sz="2000" i="1" dirty="0" smtClean="0">
                <a:solidFill>
                  <a:srgbClr val="000000"/>
                </a:solidFill>
                <a:latin typeface="Calibri" pitchFamily="34" charset="0"/>
                <a:cs typeface="Calibri" pitchFamily="34" charset="0"/>
              </a:rPr>
              <a:t>sağlanmalı</a:t>
            </a: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Durmadan kımıldamak, ileri geri sallanmak, kalemle, anahtarla oynamak, para şıkırdatmak </a:t>
            </a:r>
            <a:r>
              <a:rPr lang="tr-TR" sz="2000" i="1" dirty="0" smtClean="0">
                <a:solidFill>
                  <a:srgbClr val="000000"/>
                </a:solidFill>
                <a:latin typeface="Calibri" pitchFamily="34" charset="0"/>
                <a:cs typeface="Calibri" pitchFamily="34" charset="0"/>
              </a:rPr>
              <a:t>gibi davranışlardan </a:t>
            </a:r>
            <a:r>
              <a:rPr lang="tr-TR" sz="2000" i="1" dirty="0">
                <a:solidFill>
                  <a:srgbClr val="000000"/>
                </a:solidFill>
                <a:latin typeface="Calibri" pitchFamily="34" charset="0"/>
                <a:cs typeface="Calibri" pitchFamily="34" charset="0"/>
              </a:rPr>
              <a:t>kaçınılmalı</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0362924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SÖZSÜZ İLETİŞİM</a:t>
            </a:r>
            <a:endParaRPr lang="tr-TR"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0" indent="-288000">
              <a:spcAft>
                <a:spcPts val="0"/>
              </a:spcAft>
              <a:buClr>
                <a:srgbClr val="292929"/>
              </a:buClr>
              <a:buFont typeface="+mj-lt"/>
              <a:buAutoNum type="arabicPeriod"/>
              <a:defRPr/>
            </a:pPr>
            <a:r>
              <a:rPr lang="tr-TR" sz="2000" i="1" dirty="0" smtClean="0">
                <a:solidFill>
                  <a:srgbClr val="000000"/>
                </a:solidFill>
                <a:latin typeface="Calibri" pitchFamily="34" charset="0"/>
                <a:cs typeface="Calibri" pitchFamily="34" charset="0"/>
              </a:rPr>
              <a:t>Kollar </a:t>
            </a:r>
            <a:r>
              <a:rPr lang="tr-TR" sz="2000" i="1" dirty="0">
                <a:solidFill>
                  <a:srgbClr val="000000"/>
                </a:solidFill>
                <a:latin typeface="Calibri" pitchFamily="34" charset="0"/>
                <a:cs typeface="Calibri" pitchFamily="34" charset="0"/>
              </a:rPr>
              <a:t>bağlanmamalı (Kapalı)</a:t>
            </a:r>
          </a:p>
          <a:p>
            <a:pPr marL="360000" indent="-288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Konuların hevesli ve coşkulu bir şekilde sunulması katılımcıların da coşkusunu artırır.</a:t>
            </a:r>
          </a:p>
          <a:p>
            <a:pPr marL="360000" indent="-288000">
              <a:spcAft>
                <a:spcPts val="0"/>
              </a:spcAft>
              <a:buClr>
                <a:srgbClr val="292929"/>
              </a:buClr>
              <a:buFont typeface="+mj-lt"/>
              <a:buAutoNum type="arabicPeriod"/>
              <a:defRPr/>
            </a:pP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48211647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SUNUMA GİRİŞ</a:t>
            </a:r>
            <a:endParaRPr lang="tr-TR"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Tüm grubun ilgisini </a:t>
            </a:r>
            <a:r>
              <a:rPr lang="tr-TR" sz="2000" i="1" dirty="0" smtClean="0">
                <a:solidFill>
                  <a:srgbClr val="000000"/>
                </a:solidFill>
                <a:latin typeface="Calibri" pitchFamily="34" charset="0"/>
                <a:cs typeface="Calibri" pitchFamily="34" charset="0"/>
              </a:rPr>
              <a:t>çekmeli,</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Sonradan verileceklere katılımcıları </a:t>
            </a:r>
            <a:r>
              <a:rPr lang="tr-TR" sz="2000" i="1" dirty="0" smtClean="0">
                <a:solidFill>
                  <a:srgbClr val="000000"/>
                </a:solidFill>
                <a:latin typeface="Calibri" pitchFamily="34" charset="0"/>
                <a:cs typeface="Calibri" pitchFamily="34" charset="0"/>
              </a:rPr>
              <a:t>hazırlamalı,</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Olumlu bir eğitim atmosferi </a:t>
            </a:r>
            <a:r>
              <a:rPr lang="tr-TR" sz="2000" i="1" dirty="0" smtClean="0">
                <a:solidFill>
                  <a:srgbClr val="000000"/>
                </a:solidFill>
                <a:latin typeface="Calibri" pitchFamily="34" charset="0"/>
                <a:cs typeface="Calibri" pitchFamily="34" charset="0"/>
              </a:rPr>
              <a:t>oluşturulmalı,</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Katılımcıların eğitmenin beklentilerini anlamalarını </a:t>
            </a:r>
            <a:r>
              <a:rPr lang="tr-TR" sz="2000" i="1" dirty="0" smtClean="0">
                <a:solidFill>
                  <a:srgbClr val="000000"/>
                </a:solidFill>
                <a:latin typeface="Calibri" pitchFamily="34" charset="0"/>
                <a:cs typeface="Calibri" pitchFamily="34" charset="0"/>
              </a:rPr>
              <a:t>sağlamalı,</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Konu hakkında bir dizi soru sorarak,</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Toplantının amaçlarını gözden geçirerek,</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Konunun daha önce işlenen bölümlerle bağlantısını kurarak,</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Kişisel deneyimleri paylaşarak,</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Gerçek yaşam </a:t>
            </a:r>
            <a:r>
              <a:rPr lang="tr-TR" sz="2000" i="1" dirty="0" smtClean="0">
                <a:solidFill>
                  <a:srgbClr val="000000"/>
                </a:solidFill>
                <a:latin typeface="Calibri" pitchFamily="34" charset="0"/>
                <a:cs typeface="Calibri" pitchFamily="34" charset="0"/>
              </a:rPr>
              <a:t>deneyimleri,</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29570204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SUNUMA GİRİŞ</a:t>
            </a:r>
            <a:endParaRPr lang="tr-TR"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Problem çözme etkinlikleri veya vaka </a:t>
            </a:r>
            <a:r>
              <a:rPr lang="tr-TR" sz="2000" i="1" dirty="0" smtClean="0">
                <a:solidFill>
                  <a:srgbClr val="000000"/>
                </a:solidFill>
                <a:latin typeface="Calibri" pitchFamily="34" charset="0"/>
                <a:cs typeface="Calibri" pitchFamily="34" charset="0"/>
              </a:rPr>
              <a:t>çalışması,</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Video filmi (görsel işitsel araç kullanarak</a:t>
            </a:r>
            <a:r>
              <a:rPr lang="tr-TR" sz="2000" i="1" dirty="0" smtClean="0">
                <a:solidFill>
                  <a:srgbClr val="000000"/>
                </a:solidFill>
                <a:latin typeface="Calibri" pitchFamily="34" charset="0"/>
                <a:cs typeface="Calibri" pitchFamily="34" charset="0"/>
              </a:rPr>
              <a:t>), </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Kışkırtıcı ifadeler kullanarak tepki </a:t>
            </a:r>
            <a:r>
              <a:rPr lang="tr-TR" sz="2000" i="1" dirty="0" smtClean="0">
                <a:solidFill>
                  <a:srgbClr val="000000"/>
                </a:solidFill>
                <a:latin typeface="Calibri" pitchFamily="34" charset="0"/>
                <a:cs typeface="Calibri" pitchFamily="34" charset="0"/>
              </a:rPr>
              <a:t>oluşturmak</a:t>
            </a:r>
            <a:r>
              <a:rPr lang="tr-TR" sz="2000" i="1" dirty="0">
                <a:solidFill>
                  <a:srgbClr val="000000"/>
                </a:solidFill>
                <a:latin typeface="Calibri" pitchFamily="34" charset="0"/>
                <a:cs typeface="Calibri" pitchFamily="34" charset="0"/>
              </a:rPr>
              <a:t>,</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CPR mankeni gibi modelleri kullanmak,</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Bir uzmandan yardım </a:t>
            </a:r>
            <a:r>
              <a:rPr lang="tr-TR" sz="2000" i="1" dirty="0" smtClean="0">
                <a:solidFill>
                  <a:srgbClr val="000000"/>
                </a:solidFill>
                <a:latin typeface="Calibri" pitchFamily="34" charset="0"/>
                <a:cs typeface="Calibri" pitchFamily="34" charset="0"/>
              </a:rPr>
              <a:t>almak,</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Oyun, oyunlaştırma veya taklit kullanmak,</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Konunun gelecekteki iş deneyimleriyle ilgisini kurmak</a:t>
            </a:r>
          </a:p>
          <a:p>
            <a:pPr marL="72000">
              <a:spcAft>
                <a:spcPts val="0"/>
              </a:spcAft>
              <a:buClr>
                <a:srgbClr val="292929"/>
              </a:buClr>
              <a:defRPr/>
            </a:pP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3824832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SUNUM ÖZETLEME</a:t>
            </a:r>
            <a:endParaRPr lang="tr-TR"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Kısa olmalı, ana noktaları toparlamalı, katılımcıların etkin katılımı </a:t>
            </a:r>
            <a:r>
              <a:rPr lang="tr-TR" sz="2000" i="1" dirty="0" smtClean="0">
                <a:solidFill>
                  <a:srgbClr val="000000"/>
                </a:solidFill>
                <a:latin typeface="Calibri" pitchFamily="34" charset="0"/>
                <a:cs typeface="Calibri" pitchFamily="34" charset="0"/>
              </a:rPr>
              <a:t>sağlanmalı,</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Katılımcılardan soru </a:t>
            </a:r>
            <a:r>
              <a:rPr lang="tr-TR" sz="2000" i="1" dirty="0" smtClean="0">
                <a:solidFill>
                  <a:srgbClr val="000000"/>
                </a:solidFill>
                <a:latin typeface="Calibri" pitchFamily="34" charset="0"/>
                <a:cs typeface="Calibri" pitchFamily="34" charset="0"/>
              </a:rPr>
              <a:t>sormaları istemeli,</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Katılımcılara soru </a:t>
            </a:r>
            <a:r>
              <a:rPr lang="tr-TR" sz="2000" i="1" dirty="0" smtClean="0">
                <a:solidFill>
                  <a:srgbClr val="000000"/>
                </a:solidFill>
                <a:latin typeface="Calibri" pitchFamily="34" charset="0"/>
                <a:cs typeface="Calibri" pitchFamily="34" charset="0"/>
              </a:rPr>
              <a:t>sormalı,</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Alıştırma veya test </a:t>
            </a:r>
            <a:r>
              <a:rPr lang="tr-TR" sz="2000" i="1" dirty="0" smtClean="0">
                <a:solidFill>
                  <a:srgbClr val="000000"/>
                </a:solidFill>
                <a:latin typeface="Calibri" pitchFamily="34" charset="0"/>
                <a:cs typeface="Calibri" pitchFamily="34" charset="0"/>
              </a:rPr>
              <a:t>çözmeli,</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Zaman varsa ana noktaları oyun içinde </a:t>
            </a:r>
            <a:r>
              <a:rPr lang="tr-TR" sz="2000" i="1" dirty="0" smtClean="0">
                <a:solidFill>
                  <a:srgbClr val="000000"/>
                </a:solidFill>
                <a:latin typeface="Calibri" pitchFamily="34" charset="0"/>
                <a:cs typeface="Calibri" pitchFamily="34" charset="0"/>
              </a:rPr>
              <a:t>tekrarlamalı,</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23077309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ETKİLİ SORU SORMA</a:t>
            </a:r>
            <a:endParaRPr lang="tr-TR"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14900" indent="-342900">
              <a:spcAft>
                <a:spcPts val="0"/>
              </a:spcAft>
              <a:buClr>
                <a:srgbClr val="292929"/>
              </a:buClr>
              <a:buFont typeface="Wingdings" pitchFamily="2" charset="2"/>
              <a:buChar char="ü"/>
              <a:defRPr/>
            </a:pPr>
            <a:endParaRPr lang="tr-TR" sz="2000" i="1" dirty="0" smtClean="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Soruyu </a:t>
            </a:r>
            <a:r>
              <a:rPr lang="tr-TR" sz="2000" i="1" dirty="0">
                <a:solidFill>
                  <a:srgbClr val="000000"/>
                </a:solidFill>
                <a:latin typeface="Calibri" pitchFamily="34" charset="0"/>
                <a:cs typeface="Calibri" pitchFamily="34" charset="0"/>
              </a:rPr>
              <a:t>tüm gruba yöneltme,</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Katılımcılardan birine önce adıyla seslenerek sorma,</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Soruyu sorma, duraklama ve sonra soruyu belli bir katılımcıya yöneltme,</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Katılımcının doğru yanıtını </a:t>
            </a:r>
            <a:r>
              <a:rPr lang="tr-TR" sz="2000" i="1" dirty="0" smtClean="0">
                <a:solidFill>
                  <a:srgbClr val="000000"/>
                </a:solidFill>
                <a:latin typeface="Calibri" pitchFamily="34" charset="0"/>
                <a:cs typeface="Calibri" pitchFamily="34" charset="0"/>
              </a:rPr>
              <a:t>tekrarlama,</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Doğru yanıtı </a:t>
            </a:r>
            <a:r>
              <a:rPr lang="tr-TR" sz="2000" i="1" dirty="0" smtClean="0">
                <a:solidFill>
                  <a:srgbClr val="000000"/>
                </a:solidFill>
                <a:latin typeface="Calibri" pitchFamily="34" charset="0"/>
                <a:cs typeface="Calibri" pitchFamily="34" charset="0"/>
              </a:rPr>
              <a:t>destekleme, ödüllendirme,</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Katılımcının yanıtı kısmen doğruysa, doğru bölüm onaylanmalı, hatalı bölüm </a:t>
            </a:r>
            <a:r>
              <a:rPr lang="tr-TR" sz="2000" i="1" dirty="0" smtClean="0">
                <a:solidFill>
                  <a:srgbClr val="000000"/>
                </a:solidFill>
                <a:latin typeface="Calibri" pitchFamily="34" charset="0"/>
                <a:cs typeface="Calibri" pitchFamily="34" charset="0"/>
              </a:rPr>
              <a:t>düzeltilmeli,</a:t>
            </a:r>
            <a:endParaRPr lang="tr-TR" sz="2000" i="1" dirty="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77088890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ETKİLİ SORU SORMA</a:t>
            </a:r>
            <a:endParaRPr lang="tr-TR"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14900" indent="-342900">
              <a:spcAft>
                <a:spcPts val="0"/>
              </a:spcAft>
              <a:buClr>
                <a:srgbClr val="292929"/>
              </a:buClr>
              <a:buFont typeface="Wingdings" pitchFamily="2" charset="2"/>
              <a:buChar char="ü"/>
              <a:defRPr/>
            </a:pPr>
            <a:endParaRPr lang="tr-TR" sz="2000" i="1" dirty="0" smtClean="0">
              <a:solidFill>
                <a:srgbClr val="000000"/>
              </a:solidFill>
              <a:latin typeface="Calibri" pitchFamily="34" charset="0"/>
              <a:cs typeface="Calibri" pitchFamily="34" charset="0"/>
            </a:endParaRPr>
          </a:p>
          <a:p>
            <a:pPr marL="414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Katılımcının </a:t>
            </a:r>
            <a:r>
              <a:rPr lang="tr-TR" sz="2000" i="1" dirty="0">
                <a:solidFill>
                  <a:srgbClr val="000000"/>
                </a:solidFill>
                <a:latin typeface="Calibri" pitchFamily="34" charset="0"/>
                <a:cs typeface="Calibri" pitchFamily="34" charset="0"/>
              </a:rPr>
              <a:t>yanıtı hatalıysa, eğitmen doğru yanıta götürmek için soruyu başka sözcüklerle yeniden ifade etmeli,</a:t>
            </a:r>
          </a:p>
          <a:p>
            <a:pPr marL="414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Katılımcı soruyu yanıtlamak için herhangi bir girişimde bulunmazsa, soru başka bir katılımcıya yöneltilmeli, beklenen yanıt alındıktan sonra ilk katılımcıya dönülerek tartışmaya katılması sağlanmalıdır.</a:t>
            </a:r>
          </a:p>
          <a:p>
            <a:pPr marL="414900" indent="-342900">
              <a:spcAft>
                <a:spcPts val="0"/>
              </a:spcAft>
              <a:buClr>
                <a:srgbClr val="292929"/>
              </a:buClr>
              <a:buFont typeface="Wingdings" pitchFamily="2" charset="2"/>
              <a:buChar char="ü"/>
              <a:defRPr/>
            </a:pP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ORTAMI OLUŞTURMAK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7493415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9" name="Rechteck 4"/>
          <p:cNvSpPr>
            <a:spLocks noChangeArrowheads="1"/>
          </p:cNvSpPr>
          <p:nvPr/>
        </p:nvSpPr>
        <p:spPr bwMode="auto">
          <a:xfrm>
            <a:off x="172005" y="2964563"/>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Eğitimde Program </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Geliştirme</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843700704"/>
      </p:ext>
    </p:extLst>
  </p:cSld>
  <p:clrMapOvr>
    <a:masterClrMapping/>
  </p:clrMapOvr>
  <p:transition>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EĞİTİM ARAÇLARI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9" name="Rectangle 55"/>
          <p:cNvSpPr>
            <a:spLocks noChangeArrowheads="1"/>
          </p:cNvSpPr>
          <p:nvPr/>
        </p:nvSpPr>
        <p:spPr bwMode="gray">
          <a:xfrm>
            <a:off x="54036" y="1222756"/>
            <a:ext cx="2878219" cy="565762"/>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000" b="1" dirty="0" smtClean="0">
                <a:solidFill>
                  <a:srgbClr val="FFFFFF"/>
                </a:solidFill>
                <a:latin typeface="Calibri" pitchFamily="34" charset="0"/>
                <a:cs typeface="Calibri" pitchFamily="34" charset="0"/>
              </a:rPr>
              <a:t>GÖRSEL ARAÇLAR</a:t>
            </a:r>
            <a:endParaRPr lang="tr-TR" sz="2000" b="1" dirty="0">
              <a:solidFill>
                <a:srgbClr val="FFFFFF"/>
              </a:solidFill>
              <a:latin typeface="Calibri" pitchFamily="34" charset="0"/>
              <a:cs typeface="Calibri" pitchFamily="34" charset="0"/>
            </a:endParaRPr>
          </a:p>
        </p:txBody>
      </p:sp>
      <p:sp>
        <p:nvSpPr>
          <p:cNvPr id="20" name="Rectangle 5"/>
          <p:cNvSpPr>
            <a:spLocks noChangeArrowheads="1"/>
          </p:cNvSpPr>
          <p:nvPr/>
        </p:nvSpPr>
        <p:spPr bwMode="gray">
          <a:xfrm>
            <a:off x="56515" y="1788516"/>
            <a:ext cx="2878219" cy="4149146"/>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Kitap, Dergi, Broşür</a:t>
            </a:r>
          </a:p>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Yazı Tahtaları</a:t>
            </a:r>
          </a:p>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Resimler</a:t>
            </a:r>
          </a:p>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Gerçek Eşyalar, Modeller</a:t>
            </a:r>
          </a:p>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Projektörler</a:t>
            </a:r>
          </a:p>
        </p:txBody>
      </p:sp>
      <p:sp>
        <p:nvSpPr>
          <p:cNvPr id="21" name="Rectangle 55"/>
          <p:cNvSpPr>
            <a:spLocks noChangeArrowheads="1"/>
          </p:cNvSpPr>
          <p:nvPr/>
        </p:nvSpPr>
        <p:spPr bwMode="gray">
          <a:xfrm>
            <a:off x="3122330" y="1222756"/>
            <a:ext cx="2878219" cy="565762"/>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000" b="1" dirty="0" smtClean="0">
                <a:solidFill>
                  <a:srgbClr val="FFFFFF"/>
                </a:solidFill>
                <a:latin typeface="Calibri" pitchFamily="34" charset="0"/>
                <a:cs typeface="Calibri" pitchFamily="34" charset="0"/>
              </a:rPr>
              <a:t>İŞİTSEL ARAÇLAR</a:t>
            </a:r>
            <a:endParaRPr lang="tr-TR" sz="2000" b="1" dirty="0">
              <a:solidFill>
                <a:srgbClr val="FFFFFF"/>
              </a:solidFill>
              <a:latin typeface="Calibri" pitchFamily="34" charset="0"/>
              <a:cs typeface="Calibri" pitchFamily="34" charset="0"/>
            </a:endParaRPr>
          </a:p>
        </p:txBody>
      </p:sp>
      <p:sp>
        <p:nvSpPr>
          <p:cNvPr id="22" name="Rectangle 5"/>
          <p:cNvSpPr>
            <a:spLocks noChangeArrowheads="1"/>
          </p:cNvSpPr>
          <p:nvPr/>
        </p:nvSpPr>
        <p:spPr bwMode="gray">
          <a:xfrm>
            <a:off x="3124809" y="1788516"/>
            <a:ext cx="2878219" cy="4149146"/>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Radyo, </a:t>
            </a:r>
          </a:p>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Teyp, </a:t>
            </a:r>
          </a:p>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Pikap, </a:t>
            </a:r>
          </a:p>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Ses Bantları</a:t>
            </a:r>
          </a:p>
        </p:txBody>
      </p:sp>
      <p:sp>
        <p:nvSpPr>
          <p:cNvPr id="24" name="Rectangle 55"/>
          <p:cNvSpPr>
            <a:spLocks noChangeArrowheads="1"/>
          </p:cNvSpPr>
          <p:nvPr/>
        </p:nvSpPr>
        <p:spPr bwMode="gray">
          <a:xfrm>
            <a:off x="6176952" y="1222756"/>
            <a:ext cx="2878219" cy="565762"/>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000" b="1" dirty="0" smtClean="0">
                <a:solidFill>
                  <a:srgbClr val="FFFFFF"/>
                </a:solidFill>
                <a:latin typeface="Calibri" pitchFamily="34" charset="0"/>
                <a:cs typeface="Calibri" pitchFamily="34" charset="0"/>
              </a:rPr>
              <a:t>GÖRSEL-İŞİTSEL ARAÇLAR</a:t>
            </a:r>
            <a:endParaRPr lang="tr-TR" sz="2000" b="1" dirty="0">
              <a:solidFill>
                <a:srgbClr val="FFFFFF"/>
              </a:solidFill>
              <a:latin typeface="Calibri" pitchFamily="34" charset="0"/>
              <a:cs typeface="Calibri" pitchFamily="34" charset="0"/>
            </a:endParaRPr>
          </a:p>
        </p:txBody>
      </p:sp>
      <p:sp>
        <p:nvSpPr>
          <p:cNvPr id="26" name="Rectangle 5"/>
          <p:cNvSpPr>
            <a:spLocks noChangeArrowheads="1"/>
          </p:cNvSpPr>
          <p:nvPr/>
        </p:nvSpPr>
        <p:spPr bwMode="gray">
          <a:xfrm>
            <a:off x="6179431" y="1788516"/>
            <a:ext cx="2878219" cy="4149146"/>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Film, </a:t>
            </a:r>
          </a:p>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Televizyon, </a:t>
            </a:r>
          </a:p>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Video, </a:t>
            </a:r>
          </a:p>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DVD, </a:t>
            </a:r>
          </a:p>
          <a:p>
            <a:pPr marL="252000" indent="-2160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Akıllı Tahtalar</a:t>
            </a:r>
          </a:p>
        </p:txBody>
      </p:sp>
    </p:spTree>
    <p:extLst>
      <p:ext uri="{BB962C8B-B14F-4D97-AF65-F5344CB8AC3E}">
        <p14:creationId xmlns:p14="http://schemas.microsoft.com/office/powerpoint/2010/main" val="2716405228"/>
      </p:ext>
    </p:extLst>
  </p:cSld>
  <p:clrMapOvr>
    <a:masterClrMapping/>
  </p:clrMapOvr>
  <p:transition>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Özellikler;</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50900" indent="-342900">
              <a:spcAft>
                <a:spcPts val="120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Sağlıklı ve </a:t>
            </a:r>
            <a:r>
              <a:rPr lang="tr-TR" sz="2000" b="1" i="1" dirty="0">
                <a:solidFill>
                  <a:srgbClr val="000000"/>
                </a:solidFill>
                <a:latin typeface="Calibri" pitchFamily="34" charset="0"/>
                <a:cs typeface="Calibri" pitchFamily="34" charset="0"/>
              </a:rPr>
              <a:t>dengeli </a:t>
            </a:r>
            <a:r>
              <a:rPr lang="tr-TR" sz="2000" b="1" i="1" dirty="0" smtClean="0">
                <a:solidFill>
                  <a:srgbClr val="000000"/>
                </a:solidFill>
                <a:latin typeface="Calibri" pitchFamily="34" charset="0"/>
                <a:cs typeface="Calibri" pitchFamily="34" charset="0"/>
              </a:rPr>
              <a:t>bir kişilik</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a:p>
            <a:pPr marL="450900" indent="-342900">
              <a:spcAft>
                <a:spcPts val="120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Yeterli bir </a:t>
            </a:r>
            <a:r>
              <a:rPr lang="tr-TR" sz="2000" b="1" i="1" dirty="0" smtClean="0">
                <a:solidFill>
                  <a:srgbClr val="000000"/>
                </a:solidFill>
                <a:latin typeface="Calibri" pitchFamily="34" charset="0"/>
                <a:cs typeface="Calibri" pitchFamily="34" charset="0"/>
              </a:rPr>
              <a:t>genel kültür</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a:p>
            <a:pPr marL="450900" indent="-342900">
              <a:spcAft>
                <a:spcPts val="120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Açık </a:t>
            </a:r>
            <a:r>
              <a:rPr lang="tr-TR" sz="2000" i="1" dirty="0">
                <a:solidFill>
                  <a:srgbClr val="000000"/>
                </a:solidFill>
                <a:latin typeface="Calibri" pitchFamily="34" charset="0"/>
                <a:cs typeface="Calibri" pitchFamily="34" charset="0"/>
              </a:rPr>
              <a:t>fikirlilik ve kendine </a:t>
            </a:r>
            <a:r>
              <a:rPr lang="tr-TR" sz="2000" i="1" dirty="0" smtClean="0">
                <a:solidFill>
                  <a:srgbClr val="000000"/>
                </a:solidFill>
                <a:latin typeface="Calibri" pitchFamily="34" charset="0"/>
                <a:cs typeface="Calibri" pitchFamily="34" charset="0"/>
              </a:rPr>
              <a:t>güven,</a:t>
            </a:r>
            <a:endParaRPr lang="tr-TR" sz="2000" i="1" dirty="0">
              <a:solidFill>
                <a:srgbClr val="000000"/>
              </a:solidFill>
              <a:latin typeface="Calibri" pitchFamily="34" charset="0"/>
              <a:cs typeface="Calibri" pitchFamily="34" charset="0"/>
            </a:endParaRPr>
          </a:p>
          <a:p>
            <a:pPr marL="450900" indent="-342900">
              <a:spcAft>
                <a:spcPts val="12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Mesleki ve toplumsal </a:t>
            </a:r>
            <a:r>
              <a:rPr lang="tr-TR" sz="2000" b="1" i="1" dirty="0">
                <a:solidFill>
                  <a:srgbClr val="000000"/>
                </a:solidFill>
                <a:latin typeface="Calibri" pitchFamily="34" charset="0"/>
                <a:cs typeface="Calibri" pitchFamily="34" charset="0"/>
              </a:rPr>
              <a:t>ideallere</a:t>
            </a:r>
            <a:r>
              <a:rPr lang="tr-TR" sz="2000" i="1" dirty="0">
                <a:solidFill>
                  <a:srgbClr val="000000"/>
                </a:solidFill>
                <a:latin typeface="Calibri" pitchFamily="34" charset="0"/>
                <a:cs typeface="Calibri" pitchFamily="34" charset="0"/>
              </a:rPr>
              <a:t> </a:t>
            </a:r>
            <a:r>
              <a:rPr lang="tr-TR" sz="2000" i="1" dirty="0" smtClean="0">
                <a:solidFill>
                  <a:srgbClr val="000000"/>
                </a:solidFill>
                <a:latin typeface="Calibri" pitchFamily="34" charset="0"/>
                <a:cs typeface="Calibri" pitchFamily="34" charset="0"/>
              </a:rPr>
              <a:t>bağlılık,</a:t>
            </a:r>
          </a:p>
          <a:p>
            <a:pPr marL="450900" indent="-342900">
              <a:spcAft>
                <a:spcPts val="120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Kendi </a:t>
            </a:r>
            <a:r>
              <a:rPr lang="tr-TR" sz="2000" i="1" dirty="0">
                <a:solidFill>
                  <a:srgbClr val="000000"/>
                </a:solidFill>
                <a:latin typeface="Calibri" pitchFamily="34" charset="0"/>
                <a:cs typeface="Calibri" pitchFamily="34" charset="0"/>
              </a:rPr>
              <a:t>konusu ve eğitim konusunda </a:t>
            </a:r>
            <a:r>
              <a:rPr lang="tr-TR" sz="2000" b="1" i="1" dirty="0">
                <a:solidFill>
                  <a:srgbClr val="000000"/>
                </a:solidFill>
                <a:latin typeface="Calibri" pitchFamily="34" charset="0"/>
                <a:cs typeface="Calibri" pitchFamily="34" charset="0"/>
              </a:rPr>
              <a:t>bilgi ve </a:t>
            </a:r>
            <a:r>
              <a:rPr lang="tr-TR" sz="2000" b="1" i="1" dirty="0" smtClean="0">
                <a:solidFill>
                  <a:srgbClr val="000000"/>
                </a:solidFill>
                <a:latin typeface="Calibri" pitchFamily="34" charset="0"/>
                <a:cs typeface="Calibri" pitchFamily="34" charset="0"/>
              </a:rPr>
              <a:t>beceri</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a:p>
            <a:pPr marL="450900" indent="-342900">
              <a:spcAft>
                <a:spcPts val="12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Yetişkin </a:t>
            </a:r>
            <a:r>
              <a:rPr lang="tr-TR" sz="2000" b="1" i="1" dirty="0">
                <a:solidFill>
                  <a:srgbClr val="000000"/>
                </a:solidFill>
                <a:latin typeface="Calibri" pitchFamily="34" charset="0"/>
                <a:cs typeface="Calibri" pitchFamily="34" charset="0"/>
              </a:rPr>
              <a:t>psikolojisi </a:t>
            </a:r>
            <a:r>
              <a:rPr lang="tr-TR" sz="2000" i="1" dirty="0">
                <a:solidFill>
                  <a:srgbClr val="000000"/>
                </a:solidFill>
                <a:latin typeface="Calibri" pitchFamily="34" charset="0"/>
                <a:cs typeface="Calibri" pitchFamily="34" charset="0"/>
              </a:rPr>
              <a:t>konusunda bilgi,</a:t>
            </a:r>
          </a:p>
          <a:p>
            <a:pPr marL="450900" indent="-342900">
              <a:spcAft>
                <a:spcPts val="120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Liderlik</a:t>
            </a:r>
            <a:r>
              <a:rPr lang="tr-TR" sz="2000" i="1" dirty="0" smtClean="0">
                <a:solidFill>
                  <a:srgbClr val="000000"/>
                </a:solidFill>
                <a:latin typeface="Calibri" pitchFamily="34" charset="0"/>
                <a:cs typeface="Calibri" pitchFamily="34" charset="0"/>
              </a:rPr>
              <a:t> </a:t>
            </a:r>
            <a:r>
              <a:rPr lang="tr-TR" sz="2000" i="1" dirty="0">
                <a:solidFill>
                  <a:srgbClr val="000000"/>
                </a:solidFill>
                <a:latin typeface="Calibri" pitchFamily="34" charset="0"/>
                <a:cs typeface="Calibri" pitchFamily="34" charset="0"/>
              </a:rPr>
              <a:t>vasfı</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EĞİTİCİNİN ÖZELLİKLERİ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3417273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Özellikler </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5598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522900" indent="-342900">
              <a:spcAft>
                <a:spcPts val="12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Eğlenceli, </a:t>
            </a:r>
            <a:r>
              <a:rPr lang="tr-TR" sz="2000" b="1" i="1" dirty="0">
                <a:solidFill>
                  <a:srgbClr val="000000"/>
                </a:solidFill>
                <a:latin typeface="Calibri" pitchFamily="34" charset="0"/>
                <a:cs typeface="Calibri" pitchFamily="34" charset="0"/>
              </a:rPr>
              <a:t>rahat bir ortam </a:t>
            </a:r>
            <a:r>
              <a:rPr lang="tr-TR" sz="2000" i="1" dirty="0" smtClean="0">
                <a:solidFill>
                  <a:srgbClr val="000000"/>
                </a:solidFill>
                <a:latin typeface="Calibri" pitchFamily="34" charset="0"/>
                <a:cs typeface="Calibri" pitchFamily="34" charset="0"/>
              </a:rPr>
              <a:t>oluşturmalı</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a:p>
            <a:pPr marL="522900" indent="-342900">
              <a:spcAft>
                <a:spcPts val="120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Katılımcının </a:t>
            </a:r>
            <a:r>
              <a:rPr lang="tr-TR" sz="2000" i="1" dirty="0">
                <a:solidFill>
                  <a:srgbClr val="000000"/>
                </a:solidFill>
                <a:latin typeface="Calibri" pitchFamily="34" charset="0"/>
                <a:cs typeface="Calibri" pitchFamily="34" charset="0"/>
              </a:rPr>
              <a:t>önceki </a:t>
            </a:r>
            <a:r>
              <a:rPr lang="tr-TR" sz="2000" b="1" i="1" dirty="0" smtClean="0">
                <a:solidFill>
                  <a:srgbClr val="000000"/>
                </a:solidFill>
                <a:latin typeface="Calibri" pitchFamily="34" charset="0"/>
                <a:cs typeface="Calibri" pitchFamily="34" charset="0"/>
              </a:rPr>
              <a:t>bildikleri-deneyimlerini </a:t>
            </a:r>
            <a:r>
              <a:rPr lang="tr-TR" sz="2000" i="1" dirty="0" smtClean="0">
                <a:solidFill>
                  <a:srgbClr val="000000"/>
                </a:solidFill>
                <a:latin typeface="Calibri" pitchFamily="34" charset="0"/>
                <a:cs typeface="Calibri" pitchFamily="34" charset="0"/>
              </a:rPr>
              <a:t> kullanmalarına izin vermeli,</a:t>
            </a:r>
            <a:endParaRPr lang="tr-TR" sz="2000" i="1" dirty="0">
              <a:solidFill>
                <a:srgbClr val="000000"/>
              </a:solidFill>
              <a:latin typeface="Calibri" pitchFamily="34" charset="0"/>
              <a:cs typeface="Calibri" pitchFamily="34" charset="0"/>
            </a:endParaRPr>
          </a:p>
          <a:p>
            <a:pPr marL="522900" indent="-342900">
              <a:spcAft>
                <a:spcPts val="12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Katılımcının neleri </a:t>
            </a:r>
            <a:r>
              <a:rPr lang="tr-TR" sz="2000" b="1" i="1" dirty="0">
                <a:solidFill>
                  <a:srgbClr val="000000"/>
                </a:solidFill>
                <a:latin typeface="Calibri" pitchFamily="34" charset="0"/>
                <a:cs typeface="Calibri" pitchFamily="34" charset="0"/>
              </a:rPr>
              <a:t>öğrenmek </a:t>
            </a:r>
            <a:r>
              <a:rPr lang="tr-TR" sz="2000" b="1" i="1" dirty="0" smtClean="0">
                <a:solidFill>
                  <a:srgbClr val="000000"/>
                </a:solidFill>
                <a:latin typeface="Calibri" pitchFamily="34" charset="0"/>
                <a:cs typeface="Calibri" pitchFamily="34" charset="0"/>
              </a:rPr>
              <a:t>istediği </a:t>
            </a:r>
            <a:r>
              <a:rPr lang="tr-TR" sz="2000" i="1" dirty="0">
                <a:solidFill>
                  <a:srgbClr val="000000"/>
                </a:solidFill>
                <a:latin typeface="Calibri" pitchFamily="34" charset="0"/>
                <a:cs typeface="Calibri" pitchFamily="34" charset="0"/>
              </a:rPr>
              <a:t>fark </a:t>
            </a:r>
            <a:r>
              <a:rPr lang="tr-TR" sz="2000" i="1" dirty="0" smtClean="0">
                <a:solidFill>
                  <a:srgbClr val="000000"/>
                </a:solidFill>
                <a:latin typeface="Calibri" pitchFamily="34" charset="0"/>
                <a:cs typeface="Calibri" pitchFamily="34" charset="0"/>
              </a:rPr>
              <a:t>etmeli,</a:t>
            </a:r>
            <a:endParaRPr lang="tr-TR" sz="2000" i="1" dirty="0" smtClean="0">
              <a:solidFill>
                <a:srgbClr val="000000"/>
              </a:solidFill>
              <a:latin typeface="Calibri" pitchFamily="34" charset="0"/>
              <a:cs typeface="Calibri" pitchFamily="34" charset="0"/>
            </a:endParaRPr>
          </a:p>
          <a:p>
            <a:pPr marL="522900" indent="-342900">
              <a:spcAft>
                <a:spcPts val="12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Değişik </a:t>
            </a:r>
            <a:r>
              <a:rPr lang="tr-TR" sz="2000" b="1" i="1" dirty="0">
                <a:solidFill>
                  <a:srgbClr val="000000"/>
                </a:solidFill>
                <a:latin typeface="Calibri" pitchFamily="34" charset="0"/>
                <a:cs typeface="Calibri" pitchFamily="34" charset="0"/>
              </a:rPr>
              <a:t>eğitim teknikleri </a:t>
            </a:r>
            <a:r>
              <a:rPr lang="tr-TR" sz="2000" i="1" dirty="0" smtClean="0">
                <a:solidFill>
                  <a:srgbClr val="000000"/>
                </a:solidFill>
                <a:latin typeface="Calibri" pitchFamily="34" charset="0"/>
                <a:cs typeface="Calibri" pitchFamily="34" charset="0"/>
              </a:rPr>
              <a:t>kullanmalı</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a:p>
            <a:pPr marL="522900" indent="-342900">
              <a:spcAft>
                <a:spcPts val="12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Beceriler için </a:t>
            </a:r>
            <a:r>
              <a:rPr lang="tr-TR" sz="2000" b="1" i="1" dirty="0">
                <a:solidFill>
                  <a:srgbClr val="000000"/>
                </a:solidFill>
                <a:latin typeface="Calibri" pitchFamily="34" charset="0"/>
                <a:cs typeface="Calibri" pitchFamily="34" charset="0"/>
              </a:rPr>
              <a:t>uygulama ortamı </a:t>
            </a:r>
            <a:r>
              <a:rPr lang="tr-TR" sz="2000" i="1" dirty="0" smtClean="0">
                <a:solidFill>
                  <a:srgbClr val="000000"/>
                </a:solidFill>
                <a:latin typeface="Calibri" pitchFamily="34" charset="0"/>
                <a:cs typeface="Calibri" pitchFamily="34" charset="0"/>
              </a:rPr>
              <a:t>hazırlamalı</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a:p>
            <a:pPr marL="522900" indent="-342900">
              <a:spcAft>
                <a:spcPts val="12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Sık sık </a:t>
            </a:r>
            <a:r>
              <a:rPr lang="tr-TR" sz="2000" b="1" i="1" dirty="0">
                <a:solidFill>
                  <a:srgbClr val="000000"/>
                </a:solidFill>
                <a:latin typeface="Calibri" pitchFamily="34" charset="0"/>
                <a:cs typeface="Calibri" pitchFamily="34" charset="0"/>
              </a:rPr>
              <a:t>geribildirim</a:t>
            </a:r>
            <a:r>
              <a:rPr lang="tr-TR" sz="2000" i="1" dirty="0">
                <a:solidFill>
                  <a:srgbClr val="000000"/>
                </a:solidFill>
                <a:latin typeface="Calibri" pitchFamily="34" charset="0"/>
                <a:cs typeface="Calibri" pitchFamily="34" charset="0"/>
              </a:rPr>
              <a:t> </a:t>
            </a:r>
            <a:r>
              <a:rPr lang="tr-TR" sz="2000" i="1" dirty="0" smtClean="0">
                <a:solidFill>
                  <a:srgbClr val="000000"/>
                </a:solidFill>
                <a:latin typeface="Calibri" pitchFamily="34" charset="0"/>
                <a:cs typeface="Calibri" pitchFamily="34" charset="0"/>
              </a:rPr>
              <a:t>vermeli</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a:p>
            <a:pPr marL="522900" indent="-342900">
              <a:spcAft>
                <a:spcPts val="12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Program hakkında </a:t>
            </a:r>
            <a:r>
              <a:rPr lang="tr-TR" sz="2000" b="1" i="1" dirty="0">
                <a:solidFill>
                  <a:srgbClr val="000000"/>
                </a:solidFill>
                <a:latin typeface="Calibri" pitchFamily="34" charset="0"/>
                <a:cs typeface="Calibri" pitchFamily="34" charset="0"/>
              </a:rPr>
              <a:t>sürekli </a:t>
            </a:r>
            <a:r>
              <a:rPr lang="tr-TR" sz="2000" b="1" i="1" dirty="0" smtClean="0">
                <a:solidFill>
                  <a:srgbClr val="000000"/>
                </a:solidFill>
                <a:latin typeface="Calibri" pitchFamily="34" charset="0"/>
                <a:cs typeface="Calibri" pitchFamily="34" charset="0"/>
              </a:rPr>
              <a:t>görüşleri </a:t>
            </a:r>
            <a:r>
              <a:rPr lang="tr-TR" sz="2000" i="1" dirty="0" smtClean="0">
                <a:solidFill>
                  <a:srgbClr val="000000"/>
                </a:solidFill>
                <a:latin typeface="Calibri" pitchFamily="34" charset="0"/>
                <a:cs typeface="Calibri" pitchFamily="34" charset="0"/>
              </a:rPr>
              <a:t>almalıdır.</a:t>
            </a: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EĞİTİCİNİN ÖZELLİKLERİ</a:t>
            </a:r>
            <a:endPar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8026434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MODERATÖR </a:t>
            </a:r>
            <a:r>
              <a:rPr lang="tr-TR" sz="1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«Başkan, Toplantı Başkanı, Forum Yöneticisi, Rehber»</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 </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900" b="1"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000" b="1" i="1" dirty="0">
                <a:solidFill>
                  <a:srgbClr val="000000"/>
                </a:solidFill>
                <a:latin typeface="Calibri" pitchFamily="34" charset="0"/>
                <a:cs typeface="Calibri" pitchFamily="34" charset="0"/>
              </a:rPr>
              <a:t>Çok katılımlı bir ortamda (eğitim ortamı, toplantı, forum </a:t>
            </a:r>
            <a:r>
              <a:rPr lang="tr-TR" sz="2000" b="1" i="1" dirty="0" smtClean="0">
                <a:solidFill>
                  <a:srgbClr val="000000"/>
                </a:solidFill>
                <a:latin typeface="Calibri" pitchFamily="34" charset="0"/>
                <a:cs typeface="Calibri" pitchFamily="34" charset="0"/>
              </a:rPr>
              <a:t>gibi) katılımcılar </a:t>
            </a:r>
            <a:r>
              <a:rPr lang="tr-TR" sz="2000" b="1" i="1" dirty="0">
                <a:solidFill>
                  <a:srgbClr val="000000"/>
                </a:solidFill>
                <a:latin typeface="Calibri" pitchFamily="34" charset="0"/>
                <a:cs typeface="Calibri" pitchFamily="34" charset="0"/>
              </a:rPr>
              <a:t>arasındaki </a:t>
            </a:r>
            <a:r>
              <a:rPr lang="tr-TR" sz="2000" b="1" i="1" dirty="0" smtClean="0">
                <a:solidFill>
                  <a:srgbClr val="000000"/>
                </a:solidFill>
                <a:latin typeface="Calibri" pitchFamily="34" charset="0"/>
                <a:cs typeface="Calibri" pitchFamily="34" charset="0"/>
              </a:rPr>
              <a:t>etkileşimleri yönlendiren, kolaylaştıran, arabuluculuk eden kişidir.</a:t>
            </a:r>
          </a:p>
          <a:p>
            <a:pPr algn="ctr">
              <a:spcAft>
                <a:spcPts val="1200"/>
              </a:spcAft>
              <a:buClr>
                <a:srgbClr val="292929"/>
              </a:buClr>
              <a:defRPr/>
            </a:pPr>
            <a:r>
              <a:rPr lang="tr-TR" sz="2000" b="1" i="1" dirty="0" smtClean="0">
                <a:solidFill>
                  <a:srgbClr val="000000"/>
                </a:solidFill>
                <a:latin typeface="Calibri" pitchFamily="34" charset="0"/>
                <a:cs typeface="Calibri" pitchFamily="34" charset="0"/>
              </a:rPr>
              <a:t>«</a:t>
            </a:r>
            <a:r>
              <a:rPr lang="tr-TR" sz="2000" b="1" i="1" dirty="0" err="1" smtClean="0">
                <a:solidFill>
                  <a:srgbClr val="000000"/>
                </a:solidFill>
                <a:latin typeface="Calibri" pitchFamily="34" charset="0"/>
                <a:cs typeface="Calibri" pitchFamily="34" charset="0"/>
              </a:rPr>
              <a:t>Moderatör</a:t>
            </a:r>
            <a:r>
              <a:rPr lang="tr-TR" sz="2000" b="1" i="1" dirty="0">
                <a:solidFill>
                  <a:srgbClr val="000000"/>
                </a:solidFill>
                <a:latin typeface="Calibri" pitchFamily="34" charset="0"/>
                <a:cs typeface="Calibri" pitchFamily="34" charset="0"/>
              </a:rPr>
              <a:t>; öğreten (eğitici) değil, öğrenme sürecini kolaylaştıran kişidir</a:t>
            </a:r>
            <a:r>
              <a:rPr lang="tr-TR" sz="2000" b="1" i="1" dirty="0" smtClean="0">
                <a:solidFill>
                  <a:srgbClr val="000000"/>
                </a:solidFill>
                <a:latin typeface="Calibri" pitchFamily="34" charset="0"/>
                <a:cs typeface="Calibri" pitchFamily="34" charset="0"/>
              </a:rPr>
              <a:t>.»</a:t>
            </a:r>
          </a:p>
          <a:p>
            <a:pPr algn="ctr">
              <a:spcAft>
                <a:spcPts val="1200"/>
              </a:spcAft>
              <a:buClr>
                <a:srgbClr val="292929"/>
              </a:buClr>
              <a:defRPr/>
            </a:pPr>
            <a:r>
              <a:rPr lang="tr-TR" sz="2000" b="1" i="1" dirty="0" smtClean="0">
                <a:solidFill>
                  <a:srgbClr val="000000"/>
                </a:solidFill>
                <a:latin typeface="Calibri" pitchFamily="34" charset="0"/>
                <a:cs typeface="Calibri" pitchFamily="34" charset="0"/>
              </a:rPr>
              <a:t>«İşbirliği yapan, bilgiye </a:t>
            </a:r>
            <a:r>
              <a:rPr lang="tr-TR" sz="2000" b="1" i="1" dirty="0">
                <a:solidFill>
                  <a:srgbClr val="000000"/>
                </a:solidFill>
                <a:latin typeface="Calibri" pitchFamily="34" charset="0"/>
                <a:cs typeface="Calibri" pitchFamily="34" charset="0"/>
              </a:rPr>
              <a:t>ulaşma ve </a:t>
            </a:r>
            <a:r>
              <a:rPr lang="tr-TR" sz="2000" b="1" i="1" dirty="0" smtClean="0">
                <a:solidFill>
                  <a:srgbClr val="000000"/>
                </a:solidFill>
                <a:latin typeface="Calibri" pitchFamily="34" charset="0"/>
                <a:cs typeface="Calibri" pitchFamily="34" charset="0"/>
              </a:rPr>
              <a:t>kullanmada rehberlik eden kendisi </a:t>
            </a:r>
            <a:r>
              <a:rPr lang="tr-TR" sz="2000" b="1" i="1" dirty="0">
                <a:solidFill>
                  <a:srgbClr val="000000"/>
                </a:solidFill>
                <a:latin typeface="Calibri" pitchFamily="34" charset="0"/>
                <a:cs typeface="Calibri" pitchFamily="34" charset="0"/>
              </a:rPr>
              <a:t>de </a:t>
            </a:r>
            <a:r>
              <a:rPr lang="tr-TR" sz="2000" b="1" i="1" dirty="0" smtClean="0">
                <a:solidFill>
                  <a:srgbClr val="000000"/>
                </a:solidFill>
                <a:latin typeface="Calibri" pitchFamily="34" charset="0"/>
                <a:cs typeface="Calibri" pitchFamily="34" charset="0"/>
              </a:rPr>
              <a:t>öğrenen kişidir.»</a:t>
            </a:r>
            <a:endParaRPr lang="tr-TR" sz="2000" b="1" i="1" dirty="0">
              <a:solidFill>
                <a:srgbClr val="000000"/>
              </a:solidFill>
              <a:latin typeface="Calibri" pitchFamily="34" charset="0"/>
              <a:cs typeface="Calibri" pitchFamily="34" charset="0"/>
            </a:endParaRPr>
          </a:p>
          <a:p>
            <a:pPr algn="ctr">
              <a:spcAft>
                <a:spcPts val="1200"/>
              </a:spcAft>
              <a:buClr>
                <a:srgbClr val="292929"/>
              </a:buClr>
              <a:defRPr/>
            </a:pPr>
            <a:endParaRPr lang="tr-TR" sz="2000" b="1"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EĞİTİCİNİN ÖZELLİKLERİ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4" y="4429124"/>
            <a:ext cx="1870311" cy="24288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70648" y="5365751"/>
            <a:ext cx="1590069" cy="15425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082660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fade">
                                      <p:cBhvr>
                                        <p:cTn id="2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8" name="Rectangle 5"/>
          <p:cNvSpPr>
            <a:spLocks noChangeArrowheads="1"/>
          </p:cNvSpPr>
          <p:nvPr/>
        </p:nvSpPr>
        <p:spPr bwMode="gray">
          <a:xfrm>
            <a:off x="4571074" y="1533324"/>
            <a:ext cx="4164012" cy="4178331"/>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16000" tIns="288000" rIns="36000" bIns="72000"/>
          <a:lstStyle/>
          <a:p>
            <a:pPr marL="190500" indent="-190500">
              <a:lnSpc>
                <a:spcPct val="90000"/>
              </a:lnSpc>
              <a:spcAft>
                <a:spcPct val="20000"/>
              </a:spcAft>
              <a:buClr>
                <a:srgbClr val="292929"/>
              </a:buClr>
              <a:buFont typeface="Wingdings" pitchFamily="2" charset="2"/>
              <a:buChar char="ü"/>
              <a:defRPr/>
            </a:pPr>
            <a:r>
              <a:rPr lang="tr-TR" sz="2800" i="1" dirty="0" smtClean="0">
                <a:solidFill>
                  <a:srgbClr val="000000"/>
                </a:solidFill>
                <a:latin typeface="Calibri" pitchFamily="34" charset="0"/>
                <a:cs typeface="Calibri" pitchFamily="34" charset="0"/>
              </a:rPr>
              <a:t>Gördü</a:t>
            </a:r>
          </a:p>
          <a:p>
            <a:pPr marL="190500" indent="-190500">
              <a:lnSpc>
                <a:spcPct val="90000"/>
              </a:lnSpc>
              <a:spcAft>
                <a:spcPct val="20000"/>
              </a:spcAft>
              <a:buClr>
                <a:srgbClr val="292929"/>
              </a:buClr>
              <a:buFont typeface="Wingdings" pitchFamily="2" charset="2"/>
              <a:buChar char="ü"/>
              <a:defRPr/>
            </a:pPr>
            <a:r>
              <a:rPr lang="tr-TR" sz="2800" i="1" dirty="0" smtClean="0">
                <a:solidFill>
                  <a:srgbClr val="000000"/>
                </a:solidFill>
                <a:latin typeface="Calibri" pitchFamily="34" charset="0"/>
                <a:cs typeface="Calibri" pitchFamily="34" charset="0"/>
              </a:rPr>
              <a:t>Duydu</a:t>
            </a:r>
          </a:p>
          <a:p>
            <a:pPr marL="190500" indent="-190500">
              <a:lnSpc>
                <a:spcPct val="90000"/>
              </a:lnSpc>
              <a:spcAft>
                <a:spcPct val="20000"/>
              </a:spcAft>
              <a:buClr>
                <a:srgbClr val="292929"/>
              </a:buClr>
              <a:buFont typeface="Wingdings" pitchFamily="2" charset="2"/>
              <a:buChar char="ü"/>
              <a:defRPr/>
            </a:pPr>
            <a:r>
              <a:rPr lang="tr-TR" sz="2800" i="1" dirty="0" smtClean="0">
                <a:solidFill>
                  <a:srgbClr val="000000"/>
                </a:solidFill>
                <a:latin typeface="Calibri" pitchFamily="34" charset="0"/>
                <a:cs typeface="Calibri" pitchFamily="34" charset="0"/>
              </a:rPr>
              <a:t>Doğru anladı</a:t>
            </a:r>
          </a:p>
          <a:p>
            <a:pPr marL="190500" indent="-190500">
              <a:lnSpc>
                <a:spcPct val="90000"/>
              </a:lnSpc>
              <a:spcAft>
                <a:spcPct val="20000"/>
              </a:spcAft>
              <a:buClr>
                <a:srgbClr val="292929"/>
              </a:buClr>
              <a:buFont typeface="Wingdings" pitchFamily="2" charset="2"/>
              <a:buChar char="ü"/>
              <a:defRPr/>
            </a:pPr>
            <a:r>
              <a:rPr lang="tr-TR" sz="2800" i="1" dirty="0" smtClean="0">
                <a:solidFill>
                  <a:srgbClr val="000000"/>
                </a:solidFill>
                <a:latin typeface="Calibri" pitchFamily="34" charset="0"/>
                <a:cs typeface="Calibri" pitchFamily="34" charset="0"/>
              </a:rPr>
              <a:t>Hak verdi </a:t>
            </a:r>
          </a:p>
          <a:p>
            <a:pPr marL="190500" indent="-190500">
              <a:lnSpc>
                <a:spcPct val="90000"/>
              </a:lnSpc>
              <a:spcAft>
                <a:spcPct val="20000"/>
              </a:spcAft>
              <a:buClr>
                <a:srgbClr val="292929"/>
              </a:buClr>
              <a:buFont typeface="Wingdings" pitchFamily="2" charset="2"/>
              <a:buChar char="ü"/>
              <a:defRPr/>
            </a:pPr>
            <a:r>
              <a:rPr lang="tr-TR" sz="2800" i="1" dirty="0" smtClean="0">
                <a:solidFill>
                  <a:srgbClr val="000000"/>
                </a:solidFill>
                <a:latin typeface="Calibri" pitchFamily="34" charset="0"/>
                <a:cs typeface="Calibri" pitchFamily="34" charset="0"/>
              </a:rPr>
              <a:t>İnandı</a:t>
            </a:r>
          </a:p>
          <a:p>
            <a:pPr marL="190500" indent="-190500">
              <a:lnSpc>
                <a:spcPct val="90000"/>
              </a:lnSpc>
              <a:spcAft>
                <a:spcPct val="20000"/>
              </a:spcAft>
              <a:buClr>
                <a:srgbClr val="292929"/>
              </a:buClr>
              <a:buFont typeface="Wingdings" pitchFamily="2" charset="2"/>
              <a:buChar char="ü"/>
              <a:defRPr/>
            </a:pPr>
            <a:r>
              <a:rPr lang="tr-TR" sz="2800" i="1" dirty="0" smtClean="0">
                <a:solidFill>
                  <a:srgbClr val="000000"/>
                </a:solidFill>
                <a:latin typeface="Calibri" pitchFamily="34" charset="0"/>
                <a:cs typeface="Calibri" pitchFamily="34" charset="0"/>
              </a:rPr>
              <a:t>Uyguladı </a:t>
            </a:r>
          </a:p>
          <a:p>
            <a:pPr marL="190500" indent="-190500">
              <a:lnSpc>
                <a:spcPct val="90000"/>
              </a:lnSpc>
              <a:spcAft>
                <a:spcPct val="20000"/>
              </a:spcAft>
              <a:buClr>
                <a:srgbClr val="292929"/>
              </a:buClr>
              <a:buFont typeface="Wingdings" pitchFamily="2" charset="2"/>
              <a:buChar char="ü"/>
              <a:defRPr/>
            </a:pPr>
            <a:r>
              <a:rPr lang="tr-TR" sz="2800" i="1" dirty="0" smtClean="0">
                <a:solidFill>
                  <a:srgbClr val="000000"/>
                </a:solidFill>
                <a:latin typeface="Calibri" pitchFamily="34" charset="0"/>
                <a:cs typeface="Calibri" pitchFamily="34" charset="0"/>
              </a:rPr>
              <a:t>Sürdürecek </a:t>
            </a:r>
          </a:p>
          <a:p>
            <a:pPr>
              <a:lnSpc>
                <a:spcPct val="90000"/>
              </a:lnSpc>
              <a:spcAft>
                <a:spcPct val="20000"/>
              </a:spcAft>
              <a:buClr>
                <a:srgbClr val="292929"/>
              </a:buClr>
              <a:defRPr/>
            </a:pPr>
            <a:r>
              <a:rPr lang="tr-TR" sz="2800" i="1" dirty="0">
                <a:solidFill>
                  <a:srgbClr val="000000"/>
                </a:solidFill>
                <a:latin typeface="Calibri" pitchFamily="34" charset="0"/>
                <a:cs typeface="Calibri" pitchFamily="34" charset="0"/>
              </a:rPr>
              <a:t> </a:t>
            </a:r>
            <a:r>
              <a:rPr lang="tr-TR" sz="2800" i="1" dirty="0" smtClean="0">
                <a:solidFill>
                  <a:srgbClr val="000000"/>
                </a:solidFill>
                <a:latin typeface="Calibri" pitchFamily="34" charset="0"/>
                <a:cs typeface="Calibri" pitchFamily="34" charset="0"/>
              </a:rPr>
              <a:t>                     </a:t>
            </a:r>
            <a:r>
              <a:rPr lang="tr-TR" sz="2000" i="1" dirty="0" smtClean="0">
                <a:solidFill>
                  <a:srgbClr val="000000"/>
                </a:solidFill>
                <a:latin typeface="Calibri" pitchFamily="34" charset="0"/>
                <a:cs typeface="Calibri" pitchFamily="34" charset="0"/>
              </a:rPr>
              <a:t>…anlamına gelmez</a:t>
            </a:r>
          </a:p>
          <a:p>
            <a:pPr marL="190500" indent="-190500">
              <a:lnSpc>
                <a:spcPct val="90000"/>
              </a:lnSpc>
              <a:spcAft>
                <a:spcPct val="20000"/>
              </a:spcAft>
              <a:buClr>
                <a:srgbClr val="292929"/>
              </a:buClr>
              <a:buFont typeface="Wingdings" pitchFamily="2" charset="2"/>
              <a:buChar char="§"/>
              <a:defRPr/>
            </a:pPr>
            <a:endParaRPr lang="tr-TR" sz="2000" dirty="0">
              <a:solidFill>
                <a:srgbClr val="000000"/>
              </a:solidFill>
              <a:latin typeface="Calibri" pitchFamily="34" charset="0"/>
              <a:cs typeface="Calibri" pitchFamily="34" charset="0"/>
            </a:endParaRPr>
          </a:p>
        </p:txBody>
      </p:sp>
      <p:sp>
        <p:nvSpPr>
          <p:cNvPr id="19" name="Rectangle 3"/>
          <p:cNvSpPr>
            <a:spLocks noChangeArrowheads="1"/>
          </p:cNvSpPr>
          <p:nvPr/>
        </p:nvSpPr>
        <p:spPr bwMode="gray">
          <a:xfrm>
            <a:off x="323850" y="1533324"/>
            <a:ext cx="4075113" cy="4178331"/>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16000" tIns="288000" rIns="36000" bIns="72000"/>
          <a:lstStyle/>
          <a:p>
            <a:pPr marL="647700" lvl="1" indent="-190500">
              <a:lnSpc>
                <a:spcPct val="90000"/>
              </a:lnSpc>
              <a:spcAft>
                <a:spcPct val="20000"/>
              </a:spcAft>
              <a:buClr>
                <a:srgbClr val="292929"/>
              </a:buClr>
              <a:buFont typeface="Wingdings" pitchFamily="2" charset="2"/>
              <a:buChar char="ü"/>
              <a:defRPr/>
            </a:pPr>
            <a:r>
              <a:rPr lang="tr-TR" sz="2800" b="1" i="1" dirty="0" smtClean="0">
                <a:solidFill>
                  <a:srgbClr val="000000"/>
                </a:solidFill>
                <a:latin typeface="Calibri" pitchFamily="34" charset="0"/>
                <a:cs typeface="Calibri" pitchFamily="34" charset="0"/>
              </a:rPr>
              <a:t>Gösterdim </a:t>
            </a:r>
          </a:p>
          <a:p>
            <a:pPr marL="647700" lvl="1" indent="-190500">
              <a:lnSpc>
                <a:spcPct val="90000"/>
              </a:lnSpc>
              <a:spcAft>
                <a:spcPct val="20000"/>
              </a:spcAft>
              <a:buClr>
                <a:srgbClr val="292929"/>
              </a:buClr>
              <a:buFont typeface="Wingdings" pitchFamily="2" charset="2"/>
              <a:buChar char="ü"/>
              <a:defRPr/>
            </a:pPr>
            <a:r>
              <a:rPr lang="tr-TR" sz="2800" b="1" i="1" dirty="0" smtClean="0">
                <a:solidFill>
                  <a:srgbClr val="000000"/>
                </a:solidFill>
                <a:latin typeface="Calibri" pitchFamily="34" charset="0"/>
                <a:cs typeface="Calibri" pitchFamily="34" charset="0"/>
              </a:rPr>
              <a:t>Söyledim 	</a:t>
            </a:r>
          </a:p>
          <a:p>
            <a:pPr marL="647700" lvl="1" indent="-190500">
              <a:lnSpc>
                <a:spcPct val="90000"/>
              </a:lnSpc>
              <a:spcAft>
                <a:spcPct val="20000"/>
              </a:spcAft>
              <a:buClr>
                <a:srgbClr val="292929"/>
              </a:buClr>
              <a:buFont typeface="Wingdings" pitchFamily="2" charset="2"/>
              <a:buChar char="ü"/>
              <a:defRPr/>
            </a:pPr>
            <a:r>
              <a:rPr lang="tr-TR" sz="2800" b="1" i="1" dirty="0" smtClean="0">
                <a:solidFill>
                  <a:srgbClr val="000000"/>
                </a:solidFill>
                <a:latin typeface="Calibri" pitchFamily="34" charset="0"/>
                <a:cs typeface="Calibri" pitchFamily="34" charset="0"/>
              </a:rPr>
              <a:t>Duydu 	</a:t>
            </a:r>
          </a:p>
          <a:p>
            <a:pPr marL="647700" lvl="1" indent="-190500">
              <a:lnSpc>
                <a:spcPct val="90000"/>
              </a:lnSpc>
              <a:spcAft>
                <a:spcPct val="20000"/>
              </a:spcAft>
              <a:buClr>
                <a:srgbClr val="292929"/>
              </a:buClr>
              <a:buFont typeface="Wingdings" pitchFamily="2" charset="2"/>
              <a:buChar char="ü"/>
              <a:defRPr/>
            </a:pPr>
            <a:r>
              <a:rPr lang="tr-TR" sz="2800" b="1" i="1" dirty="0" smtClean="0">
                <a:solidFill>
                  <a:srgbClr val="000000"/>
                </a:solidFill>
                <a:latin typeface="Calibri" pitchFamily="34" charset="0"/>
                <a:cs typeface="Calibri" pitchFamily="34" charset="0"/>
              </a:rPr>
              <a:t>Anladı 	</a:t>
            </a:r>
          </a:p>
          <a:p>
            <a:pPr marL="647700" lvl="1" indent="-190500">
              <a:lnSpc>
                <a:spcPct val="90000"/>
              </a:lnSpc>
              <a:spcAft>
                <a:spcPct val="20000"/>
              </a:spcAft>
              <a:buClr>
                <a:srgbClr val="292929"/>
              </a:buClr>
              <a:buFont typeface="Wingdings" pitchFamily="2" charset="2"/>
              <a:buChar char="ü"/>
              <a:defRPr/>
            </a:pPr>
            <a:r>
              <a:rPr lang="tr-TR" sz="2800" b="1" i="1" dirty="0" smtClean="0">
                <a:solidFill>
                  <a:srgbClr val="000000"/>
                </a:solidFill>
                <a:latin typeface="Calibri" pitchFamily="34" charset="0"/>
                <a:cs typeface="Calibri" pitchFamily="34" charset="0"/>
              </a:rPr>
              <a:t>Hak verdi</a:t>
            </a:r>
          </a:p>
          <a:p>
            <a:pPr marL="647700" lvl="1" indent="-190500">
              <a:lnSpc>
                <a:spcPct val="90000"/>
              </a:lnSpc>
              <a:spcAft>
                <a:spcPct val="20000"/>
              </a:spcAft>
              <a:buClr>
                <a:srgbClr val="292929"/>
              </a:buClr>
              <a:buFont typeface="Wingdings" pitchFamily="2" charset="2"/>
              <a:buChar char="ü"/>
              <a:defRPr/>
            </a:pPr>
            <a:r>
              <a:rPr lang="tr-TR" sz="2800" b="1" i="1" dirty="0" smtClean="0">
                <a:solidFill>
                  <a:srgbClr val="000000"/>
                </a:solidFill>
                <a:latin typeface="Calibri" pitchFamily="34" charset="0"/>
                <a:cs typeface="Calibri" pitchFamily="34" charset="0"/>
              </a:rPr>
              <a:t>İnandı 	</a:t>
            </a:r>
          </a:p>
          <a:p>
            <a:pPr marL="647700" lvl="1" indent="-190500">
              <a:lnSpc>
                <a:spcPct val="90000"/>
              </a:lnSpc>
              <a:spcAft>
                <a:spcPct val="20000"/>
              </a:spcAft>
              <a:buClr>
                <a:srgbClr val="292929"/>
              </a:buClr>
              <a:buFont typeface="Wingdings" pitchFamily="2" charset="2"/>
              <a:buChar char="ü"/>
              <a:defRPr/>
            </a:pPr>
            <a:r>
              <a:rPr lang="tr-TR" sz="2800" b="1" i="1" dirty="0" smtClean="0">
                <a:solidFill>
                  <a:srgbClr val="000000"/>
                </a:solidFill>
                <a:latin typeface="Calibri" pitchFamily="34" charset="0"/>
                <a:cs typeface="Calibri" pitchFamily="34" charset="0"/>
              </a:rPr>
              <a:t>Uyguladı 	</a:t>
            </a:r>
            <a:endParaRPr lang="tr-TR" sz="2800" b="1" i="1" dirty="0">
              <a:solidFill>
                <a:srgbClr val="000000"/>
              </a:solidFill>
              <a:latin typeface="Calibri" pitchFamily="34" charset="0"/>
              <a:cs typeface="Calibri" pitchFamily="34" charset="0"/>
            </a:endParaRPr>
          </a:p>
        </p:txBody>
      </p:sp>
      <p:sp>
        <p:nvSpPr>
          <p:cNvPr id="21" name="Rectangle 11"/>
          <p:cNvSpPr>
            <a:spLocks noChangeArrowheads="1"/>
          </p:cNvSpPr>
          <p:nvPr/>
        </p:nvSpPr>
        <p:spPr bwMode="gray">
          <a:xfrm>
            <a:off x="4560441" y="1172962"/>
            <a:ext cx="4164012" cy="360363"/>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smtClean="0">
                <a:solidFill>
                  <a:srgbClr val="FFFFFF"/>
                </a:solidFill>
                <a:effectLst>
                  <a:outerShdw blurRad="38100" dist="38100" dir="2700000" algn="tl">
                    <a:srgbClr val="000000">
                      <a:alpha val="43137"/>
                    </a:srgbClr>
                  </a:outerShdw>
                </a:effectLst>
                <a:latin typeface="Calibri" pitchFamily="34" charset="0"/>
                <a:cs typeface="Arial" pitchFamily="34" charset="0"/>
              </a:rPr>
              <a:t>Alan </a:t>
            </a:r>
            <a:endParaRPr lang="en-GB" sz="2400" b="1" dirty="0">
              <a:solidFill>
                <a:srgbClr val="FFFFFF"/>
              </a:solidFill>
              <a:effectLst>
                <a:outerShdw blurRad="38100" dist="38100" dir="2700000" algn="tl">
                  <a:srgbClr val="000000">
                    <a:alpha val="43137"/>
                  </a:srgbClr>
                </a:outerShdw>
              </a:effectLst>
              <a:latin typeface="Calibri" pitchFamily="34" charset="0"/>
              <a:cs typeface="Arial" pitchFamily="34" charset="0"/>
            </a:endParaRPr>
          </a:p>
        </p:txBody>
      </p:sp>
      <p:sp>
        <p:nvSpPr>
          <p:cNvPr id="22" name="Rectangle 7"/>
          <p:cNvSpPr>
            <a:spLocks noChangeArrowheads="1"/>
          </p:cNvSpPr>
          <p:nvPr/>
        </p:nvSpPr>
        <p:spPr bwMode="gray">
          <a:xfrm>
            <a:off x="323850" y="1172962"/>
            <a:ext cx="4075113" cy="360363"/>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smtClean="0">
                <a:solidFill>
                  <a:srgbClr val="FFFFFF"/>
                </a:solidFill>
                <a:effectLst>
                  <a:outerShdw blurRad="38100" dist="38100" dir="2700000" algn="tl">
                    <a:srgbClr val="000000">
                      <a:alpha val="43137"/>
                    </a:srgbClr>
                  </a:outerShdw>
                </a:effectLst>
                <a:latin typeface="Calibri" pitchFamily="34" charset="0"/>
                <a:cs typeface="Arial" pitchFamily="34" charset="0"/>
              </a:rPr>
              <a:t>Veren</a:t>
            </a:r>
            <a:endParaRPr lang="en-GB" sz="2400" b="1" dirty="0">
              <a:solidFill>
                <a:srgbClr val="FFFFFF"/>
              </a:solidFill>
              <a:effectLst>
                <a:outerShdw blurRad="38100" dist="38100" dir="2700000" algn="tl">
                  <a:srgbClr val="000000">
                    <a:alpha val="43137"/>
                  </a:srgbClr>
                </a:outerShdw>
              </a:effectLst>
              <a:latin typeface="Calibri" pitchFamily="34" charset="0"/>
              <a:cs typeface="Arial" pitchFamily="34" charset="0"/>
            </a:endParaRPr>
          </a:p>
        </p:txBody>
      </p:sp>
      <p:sp>
        <p:nvSpPr>
          <p:cNvPr id="24" name="Rectangle 11"/>
          <p:cNvSpPr>
            <a:spLocks noChangeArrowheads="1"/>
          </p:cNvSpPr>
          <p:nvPr/>
        </p:nvSpPr>
        <p:spPr bwMode="gray">
          <a:xfrm>
            <a:off x="4571074" y="1153912"/>
            <a:ext cx="4164012" cy="360363"/>
          </a:xfrm>
          <a:prstGeom prst="rect">
            <a:avLst/>
          </a:prstGeom>
          <a:solidFill>
            <a:schemeClr val="accent2"/>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smtClean="0">
                <a:solidFill>
                  <a:srgbClr val="FFFFFF"/>
                </a:solidFill>
                <a:effectLst>
                  <a:outerShdw blurRad="38100" dist="38100" dir="2700000" algn="tl">
                    <a:srgbClr val="000000">
                      <a:alpha val="43137"/>
                    </a:srgbClr>
                  </a:outerShdw>
                </a:effectLst>
                <a:latin typeface="Calibri" pitchFamily="34" charset="0"/>
                <a:cs typeface="Arial" pitchFamily="34" charset="0"/>
              </a:rPr>
              <a:t>Alan </a:t>
            </a:r>
            <a:endParaRPr lang="en-GB" sz="2400" b="1" dirty="0">
              <a:solidFill>
                <a:srgbClr val="FFFFFF"/>
              </a:solidFill>
              <a:effectLst>
                <a:outerShdw blurRad="38100" dist="38100" dir="2700000" algn="tl">
                  <a:srgbClr val="000000">
                    <a:alpha val="43137"/>
                  </a:srgbClr>
                </a:outerShdw>
              </a:effectLst>
              <a:latin typeface="Calibri" pitchFamily="34" charset="0"/>
              <a:cs typeface="Arial" pitchFamily="34" charset="0"/>
            </a:endParaRPr>
          </a:p>
        </p:txBody>
      </p:sp>
      <p:sp>
        <p:nvSpPr>
          <p:cNvPr id="26" name="Rectangle 7"/>
          <p:cNvSpPr>
            <a:spLocks noChangeArrowheads="1"/>
          </p:cNvSpPr>
          <p:nvPr/>
        </p:nvSpPr>
        <p:spPr bwMode="gray">
          <a:xfrm>
            <a:off x="323850" y="1163437"/>
            <a:ext cx="4075113" cy="360363"/>
          </a:xfrm>
          <a:prstGeom prst="rect">
            <a:avLst/>
          </a:prstGeom>
          <a:solidFill>
            <a:schemeClr val="tx2"/>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smtClean="0">
                <a:solidFill>
                  <a:srgbClr val="FFFFFF"/>
                </a:solidFill>
                <a:effectLst>
                  <a:outerShdw blurRad="38100" dist="38100" dir="2700000" algn="tl">
                    <a:srgbClr val="000000">
                      <a:alpha val="43137"/>
                    </a:srgbClr>
                  </a:outerShdw>
                </a:effectLst>
                <a:latin typeface="Calibri" pitchFamily="34" charset="0"/>
                <a:cs typeface="Arial" pitchFamily="34" charset="0"/>
              </a:rPr>
              <a:t>Veren</a:t>
            </a:r>
            <a:endParaRPr lang="en-GB" sz="2400" b="1" dirty="0">
              <a:solidFill>
                <a:srgbClr val="FFFFFF"/>
              </a:solidFill>
              <a:effectLst>
                <a:outerShdw blurRad="38100" dist="38100" dir="2700000" algn="tl">
                  <a:srgbClr val="000000">
                    <a:alpha val="43137"/>
                  </a:srgbClr>
                </a:outerShdw>
              </a:effectLst>
              <a:latin typeface="Calibri" pitchFamily="34" charset="0"/>
              <a:cs typeface="Arial" pitchFamily="34" charset="0"/>
            </a:endParaRPr>
          </a:p>
        </p:txBody>
      </p:sp>
      <p:grpSp>
        <p:nvGrpSpPr>
          <p:cNvPr id="27" name="Group 35"/>
          <p:cNvGrpSpPr>
            <a:grpSpLocks/>
          </p:cNvGrpSpPr>
          <p:nvPr/>
        </p:nvGrpSpPr>
        <p:grpSpPr bwMode="auto">
          <a:xfrm>
            <a:off x="3713163" y="1052312"/>
            <a:ext cx="568325" cy="568325"/>
            <a:chOff x="2339" y="904"/>
            <a:chExt cx="358" cy="358"/>
          </a:xfrm>
        </p:grpSpPr>
        <p:sp>
          <p:nvSpPr>
            <p:cNvPr id="28" name="Oval 27"/>
            <p:cNvSpPr>
              <a:spLocks noChangeArrowheads="1"/>
            </p:cNvSpPr>
            <p:nvPr/>
          </p:nvSpPr>
          <p:spPr bwMode="auto">
            <a:xfrm>
              <a:off x="2339" y="904"/>
              <a:ext cx="358" cy="358"/>
            </a:xfrm>
            <a:prstGeom prst="ellipse">
              <a:avLst/>
            </a:prstGeom>
            <a:gradFill rotWithShape="1">
              <a:gsLst>
                <a:gs pos="0">
                  <a:srgbClr val="ECECEC"/>
                </a:gs>
                <a:gs pos="100000">
                  <a:srgbClr val="B2B2B2"/>
                </a:gs>
              </a:gsLst>
              <a:path path="shape">
                <a:fillToRect l="50000" t="50000" r="50000" b="50000"/>
              </a:path>
            </a:gradFill>
            <a:ln w="28575">
              <a:solidFill>
                <a:schemeClr val="bg1"/>
              </a:solidFill>
              <a:round/>
              <a:headEnd/>
              <a:tailEnd/>
            </a:ln>
            <a:effectLst>
              <a:outerShdw dist="53882" dir="2700000" algn="ctr" rotWithShape="0">
                <a:srgbClr val="333333">
                  <a:alpha val="50000"/>
                </a:srgbClr>
              </a:outerShdw>
            </a:effectLst>
          </p:spPr>
          <p:txBody>
            <a:bodyPr wrap="none" anchor="ctr"/>
            <a:lstStyle/>
            <a:p>
              <a:pPr>
                <a:defRPr/>
              </a:pPr>
              <a:endParaRPr lang="de-DE">
                <a:solidFill>
                  <a:srgbClr val="000000"/>
                </a:solidFill>
              </a:endParaRPr>
            </a:p>
          </p:txBody>
        </p:sp>
        <p:sp>
          <p:nvSpPr>
            <p:cNvPr id="29" name="AutoShape 28"/>
            <p:cNvSpPr>
              <a:spLocks noChangeArrowheads="1"/>
            </p:cNvSpPr>
            <p:nvPr/>
          </p:nvSpPr>
          <p:spPr bwMode="auto">
            <a:xfrm>
              <a:off x="2418" y="989"/>
              <a:ext cx="200" cy="188"/>
            </a:xfrm>
            <a:prstGeom prst="plus">
              <a:avLst>
                <a:gd name="adj" fmla="val 34301"/>
              </a:avLst>
            </a:prstGeom>
            <a:gradFill rotWithShape="1">
              <a:gsLst>
                <a:gs pos="0">
                  <a:srgbClr val="4C7013"/>
                </a:gs>
                <a:gs pos="100000">
                  <a:srgbClr val="233409"/>
                </a:gs>
              </a:gsLst>
              <a:lin ang="2700000" scaled="1"/>
            </a:gradFill>
            <a:ln w="9525">
              <a:solidFill>
                <a:schemeClr val="bg1"/>
              </a:solidFill>
              <a:miter lim="800000"/>
              <a:headEnd/>
              <a:tailEnd/>
            </a:ln>
          </p:spPr>
          <p:txBody>
            <a:bodyPr wrap="none" anchor="ctr"/>
            <a:lstStyle/>
            <a:p>
              <a:endParaRPr lang="en-GB">
                <a:solidFill>
                  <a:srgbClr val="000000"/>
                </a:solidFill>
              </a:endParaRPr>
            </a:p>
          </p:txBody>
        </p:sp>
        <p:sp>
          <p:nvSpPr>
            <p:cNvPr id="30" name="Oval 29"/>
            <p:cNvSpPr>
              <a:spLocks noChangeArrowheads="1"/>
            </p:cNvSpPr>
            <p:nvPr/>
          </p:nvSpPr>
          <p:spPr bwMode="auto">
            <a:xfrm>
              <a:off x="2419" y="917"/>
              <a:ext cx="198" cy="139"/>
            </a:xfrm>
            <a:prstGeom prst="ellipse">
              <a:avLst/>
            </a:prstGeom>
            <a:gradFill rotWithShape="1">
              <a:gsLst>
                <a:gs pos="0">
                  <a:schemeClr val="bg1"/>
                </a:gs>
                <a:gs pos="100000">
                  <a:schemeClr val="bg1">
                    <a:gamma/>
                    <a:shade val="89020"/>
                    <a:invGamma/>
                    <a:alpha val="0"/>
                  </a:schemeClr>
                </a:gs>
              </a:gsLst>
              <a:lin ang="5400000" scaled="1"/>
            </a:gradFill>
            <a:ln w="9525">
              <a:noFill/>
              <a:round/>
              <a:headEnd/>
              <a:tailEnd/>
            </a:ln>
            <a:effectLst/>
          </p:spPr>
          <p:txBody>
            <a:bodyPr wrap="none" anchor="ctr"/>
            <a:lstStyle/>
            <a:p>
              <a:pPr>
                <a:defRPr/>
              </a:pPr>
              <a:endParaRPr lang="de-DE">
                <a:solidFill>
                  <a:srgbClr val="000000"/>
                </a:solidFill>
              </a:endParaRPr>
            </a:p>
          </p:txBody>
        </p:sp>
      </p:grpSp>
      <p:grpSp>
        <p:nvGrpSpPr>
          <p:cNvPr id="31" name="Group 31"/>
          <p:cNvGrpSpPr>
            <a:grpSpLocks/>
          </p:cNvGrpSpPr>
          <p:nvPr/>
        </p:nvGrpSpPr>
        <p:grpSpPr bwMode="auto">
          <a:xfrm>
            <a:off x="8030716" y="1052312"/>
            <a:ext cx="565150" cy="565150"/>
            <a:chOff x="1832" y="3056"/>
            <a:chExt cx="680" cy="680"/>
          </a:xfrm>
        </p:grpSpPr>
        <p:sp>
          <p:nvSpPr>
            <p:cNvPr id="32" name="Oval 32"/>
            <p:cNvSpPr>
              <a:spLocks noChangeArrowheads="1"/>
            </p:cNvSpPr>
            <p:nvPr/>
          </p:nvSpPr>
          <p:spPr bwMode="auto">
            <a:xfrm>
              <a:off x="1832" y="3056"/>
              <a:ext cx="680" cy="680"/>
            </a:xfrm>
            <a:prstGeom prst="ellipse">
              <a:avLst/>
            </a:prstGeom>
            <a:gradFill rotWithShape="1">
              <a:gsLst>
                <a:gs pos="0">
                  <a:srgbClr val="ECECEC"/>
                </a:gs>
                <a:gs pos="100000">
                  <a:srgbClr val="B2B2B2"/>
                </a:gs>
              </a:gsLst>
              <a:path path="shape">
                <a:fillToRect l="50000" t="50000" r="50000" b="50000"/>
              </a:path>
            </a:gradFill>
            <a:ln w="28575">
              <a:solidFill>
                <a:schemeClr val="bg1"/>
              </a:solidFill>
              <a:round/>
              <a:headEnd/>
              <a:tailEnd/>
            </a:ln>
            <a:effectLst>
              <a:outerShdw dist="53882" dir="2700000" algn="ctr" rotWithShape="0">
                <a:srgbClr val="333333">
                  <a:alpha val="50000"/>
                </a:srgbClr>
              </a:outerShdw>
            </a:effectLst>
          </p:spPr>
          <p:txBody>
            <a:bodyPr wrap="none" anchor="ctr"/>
            <a:lstStyle/>
            <a:p>
              <a:pPr>
                <a:defRPr/>
              </a:pPr>
              <a:endParaRPr lang="de-DE">
                <a:solidFill>
                  <a:srgbClr val="000000"/>
                </a:solidFill>
              </a:endParaRPr>
            </a:p>
          </p:txBody>
        </p:sp>
        <p:sp>
          <p:nvSpPr>
            <p:cNvPr id="33" name="Rectangle 33"/>
            <p:cNvSpPr>
              <a:spLocks noChangeArrowheads="1"/>
            </p:cNvSpPr>
            <p:nvPr/>
          </p:nvSpPr>
          <p:spPr bwMode="auto">
            <a:xfrm>
              <a:off x="1984" y="3341"/>
              <a:ext cx="376" cy="111"/>
            </a:xfrm>
            <a:prstGeom prst="rect">
              <a:avLst/>
            </a:prstGeom>
            <a:gradFill rotWithShape="1">
              <a:gsLst>
                <a:gs pos="0">
                  <a:srgbClr val="C40505"/>
                </a:gs>
                <a:gs pos="100000">
                  <a:srgbClr val="5B0202"/>
                </a:gs>
              </a:gsLst>
              <a:lin ang="2700000" scaled="1"/>
            </a:gradFill>
            <a:ln w="9525">
              <a:solidFill>
                <a:schemeClr val="bg1"/>
              </a:solidFill>
              <a:miter lim="800000"/>
              <a:headEnd/>
              <a:tailEnd/>
            </a:ln>
          </p:spPr>
          <p:txBody>
            <a:bodyPr wrap="none" anchor="ctr"/>
            <a:lstStyle/>
            <a:p>
              <a:endParaRPr lang="en-GB">
                <a:solidFill>
                  <a:srgbClr val="000000"/>
                </a:solidFill>
              </a:endParaRPr>
            </a:p>
          </p:txBody>
        </p:sp>
        <p:sp>
          <p:nvSpPr>
            <p:cNvPr id="34" name="Oval 34"/>
            <p:cNvSpPr>
              <a:spLocks noChangeArrowheads="1"/>
            </p:cNvSpPr>
            <p:nvPr/>
          </p:nvSpPr>
          <p:spPr bwMode="auto">
            <a:xfrm>
              <a:off x="1985" y="3081"/>
              <a:ext cx="374" cy="264"/>
            </a:xfrm>
            <a:prstGeom prst="ellipse">
              <a:avLst/>
            </a:prstGeom>
            <a:gradFill rotWithShape="1">
              <a:gsLst>
                <a:gs pos="0">
                  <a:schemeClr val="bg1"/>
                </a:gs>
                <a:gs pos="100000">
                  <a:schemeClr val="bg1">
                    <a:gamma/>
                    <a:shade val="89020"/>
                    <a:invGamma/>
                    <a:alpha val="0"/>
                  </a:schemeClr>
                </a:gs>
              </a:gsLst>
              <a:lin ang="5400000" scaled="1"/>
            </a:gradFill>
            <a:ln w="9525">
              <a:noFill/>
              <a:round/>
              <a:headEnd/>
              <a:tailEnd/>
            </a:ln>
            <a:effectLst/>
          </p:spPr>
          <p:txBody>
            <a:bodyPr wrap="none" anchor="ctr"/>
            <a:lstStyle/>
            <a:p>
              <a:pPr>
                <a:defRPr/>
              </a:pPr>
              <a:endParaRPr lang="de-DE">
                <a:solidFill>
                  <a:srgbClr val="000000"/>
                </a:solidFill>
              </a:endParaRPr>
            </a:p>
          </p:txBody>
        </p:sp>
      </p:grpSp>
      <p:sp>
        <p:nvSpPr>
          <p:cNvPr id="3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EĞİTİCİNİN ÖZELLİKLERİ</a:t>
            </a:r>
          </a:p>
        </p:txBody>
      </p:sp>
      <p:sp>
        <p:nvSpPr>
          <p:cNvPr id="36" name="Dikdörtgen 35"/>
          <p:cNvSpPr/>
          <p:nvPr/>
        </p:nvSpPr>
        <p:spPr>
          <a:xfrm>
            <a:off x="323850" y="5775454"/>
            <a:ext cx="8496300" cy="369332"/>
          </a:xfrm>
          <a:prstGeom prst="rect">
            <a:avLst/>
          </a:prstGeom>
        </p:spPr>
        <p:txBody>
          <a:bodyPr wrap="square">
            <a:spAutoFit/>
          </a:bodyPr>
          <a:lstStyle/>
          <a:p>
            <a:pPr algn="ctr" fontAlgn="auto">
              <a:spcBef>
                <a:spcPts val="0"/>
              </a:spcBef>
              <a:spcAft>
                <a:spcPts val="0"/>
              </a:spcAft>
              <a:defRPr/>
            </a:pPr>
            <a:r>
              <a:rPr lang="tr-TR" i="1" kern="0" dirty="0" smtClean="0">
                <a:solidFill>
                  <a:prstClr val="black"/>
                </a:solidFill>
                <a:latin typeface="Calibri" pitchFamily="34" charset="0"/>
                <a:cs typeface="Calibri" pitchFamily="34" charset="0"/>
              </a:rPr>
              <a:t>«Ne kadar bilirsen bil, söylediklerin karşındakinin anlayabildiği kadardır.» Mevlana</a:t>
            </a:r>
            <a:endParaRPr lang="tr-TR" i="1" kern="0" dirty="0" smtClean="0">
              <a:solidFill>
                <a:sysClr val="windowText" lastClr="000000"/>
              </a:solidFill>
              <a:latin typeface="Calibri" pitchFamily="34" charset="0"/>
              <a:cs typeface="Calibri" pitchFamily="34" charset="0"/>
            </a:endParaRPr>
          </a:p>
        </p:txBody>
      </p:sp>
    </p:spTree>
    <p:extLst>
      <p:ext uri="{BB962C8B-B14F-4D97-AF65-F5344CB8AC3E}">
        <p14:creationId xmlns:p14="http://schemas.microsoft.com/office/powerpoint/2010/main" val="7083558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300"/>
                                        <p:tgtEl>
                                          <p:spTgt spid="27"/>
                                        </p:tgtEl>
                                      </p:cBhvr>
                                    </p:animEffect>
                                  </p:childTnLst>
                                </p:cTn>
                              </p:par>
                            </p:childTnLst>
                          </p:cTn>
                        </p:par>
                        <p:par>
                          <p:cTn id="12" fill="hold">
                            <p:stCondLst>
                              <p:cond delay="80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300"/>
                            </p:stCondLst>
                            <p:childTnLst>
                              <p:par>
                                <p:cTn id="17" presetID="10" presetClass="entr" presetSubtype="0" fill="hold" grpId="0" nodeType="afterEffect">
                                  <p:stCondLst>
                                    <p:cond delay="150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3300"/>
                            </p:stCondLst>
                            <p:childTnLst>
                              <p:par>
                                <p:cTn id="21" presetID="10" presetClass="entr" presetSubtype="0" fill="hold"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300"/>
                                        <p:tgtEl>
                                          <p:spTgt spid="31"/>
                                        </p:tgtEl>
                                      </p:cBhvr>
                                    </p:animEffect>
                                  </p:childTnLst>
                                </p:cTn>
                              </p:par>
                            </p:childTnLst>
                          </p:cTn>
                        </p:par>
                        <p:par>
                          <p:cTn id="24" fill="hold">
                            <p:stCondLst>
                              <p:cond delay="3600"/>
                            </p:stCondLst>
                            <p:childTnLst>
                              <p:par>
                                <p:cTn id="25" presetID="10"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4100"/>
                            </p:stCondLst>
                            <p:childTnLst>
                              <p:par>
                                <p:cTn id="29" presetID="10" presetClass="entr" presetSubtype="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par>
                          <p:cTn id="32" fill="hold">
                            <p:stCondLst>
                              <p:cond delay="4600"/>
                            </p:stCondLst>
                            <p:childTnLst>
                              <p:par>
                                <p:cTn id="33" presetID="10"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1" grpId="0" animBg="1"/>
      <p:bldP spid="22" grpId="0" animBg="1"/>
      <p:bldP spid="24" grpId="0" animBg="1"/>
      <p:bldP spid="26"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3"/>
          <p:cNvGrpSpPr>
            <a:grpSpLocks/>
          </p:cNvGrpSpPr>
          <p:nvPr/>
        </p:nvGrpSpPr>
        <p:grpSpPr bwMode="auto">
          <a:xfrm>
            <a:off x="1588" y="0"/>
            <a:ext cx="9144000" cy="6858001"/>
            <a:chOff x="0" y="0"/>
            <a:chExt cx="5760" cy="3747"/>
          </a:xfrm>
        </p:grpSpPr>
        <p:sp>
          <p:nvSpPr>
            <p:cNvPr id="46107"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08"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en-US" dirty="0">
                <a:solidFill>
                  <a:srgbClr val="FFFFFF"/>
                </a:solidFill>
              </a:endParaRPr>
            </a:p>
          </p:txBody>
        </p:sp>
        <p:sp>
          <p:nvSpPr>
            <p:cNvPr id="46109" name="Rectangle 16"/>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10"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grpSp>
      <p:sp>
        <p:nvSpPr>
          <p:cNvPr id="217117" name="Rectangle 29"/>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46094" name="Rectangle 30"/>
          <p:cNvSpPr>
            <a:spLocks noChangeArrowheads="1"/>
          </p:cNvSpPr>
          <p:nvPr/>
        </p:nvSpPr>
        <p:spPr bwMode="auto">
          <a:xfrm>
            <a:off x="300038" y="411163"/>
            <a:ext cx="8520112" cy="647700"/>
          </a:xfrm>
          <a:prstGeom prst="rect">
            <a:avLst/>
          </a:prstGeom>
          <a:noFill/>
          <a:ln w="9525">
            <a:noFill/>
            <a:miter lim="800000"/>
            <a:headEnd/>
            <a:tailEnd/>
          </a:ln>
        </p:spPr>
        <p:txBody>
          <a:bodyPr/>
          <a:lstStyle/>
          <a:p>
            <a:pPr eaLnBrk="0" hangingPunct="0">
              <a:lnSpc>
                <a:spcPct val="90000"/>
              </a:lnSpc>
            </a:pPr>
            <a:endParaRPr lang="tr-TR" b="1" noProof="1">
              <a:solidFill>
                <a:srgbClr val="000000"/>
              </a:solidFill>
            </a:endParaRPr>
          </a:p>
        </p:txBody>
      </p:sp>
      <p:sp>
        <p:nvSpPr>
          <p:cNvPr id="2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27" name="Picture 125"/>
          <p:cNvPicPr>
            <a:picLocks noChangeAspect="1" noChangeArrowheads="1"/>
          </p:cNvPicPr>
          <p:nvPr/>
        </p:nvPicPr>
        <p:blipFill>
          <a:blip r:embed="rId3" cstate="print">
            <a:lum bright="-30000"/>
          </a:blip>
          <a:srcRect/>
          <a:stretch>
            <a:fillRect/>
          </a:stretch>
        </p:blipFill>
        <p:spPr bwMode="auto">
          <a:xfrm>
            <a:off x="2443163" y="4746625"/>
            <a:ext cx="4110037" cy="1138238"/>
          </a:xfrm>
          <a:prstGeom prst="rect">
            <a:avLst/>
          </a:prstGeom>
          <a:noFill/>
          <a:ln w="9525">
            <a:noFill/>
            <a:miter lim="800000"/>
            <a:headEnd/>
            <a:tailEnd/>
          </a:ln>
        </p:spPr>
      </p:pic>
      <p:grpSp>
        <p:nvGrpSpPr>
          <p:cNvPr id="28" name="Group 166"/>
          <p:cNvGrpSpPr>
            <a:grpSpLocks/>
          </p:cNvGrpSpPr>
          <p:nvPr/>
        </p:nvGrpSpPr>
        <p:grpSpPr bwMode="auto">
          <a:xfrm rot="10800000">
            <a:off x="2776538" y="1766888"/>
            <a:ext cx="3471862" cy="3467100"/>
            <a:chOff x="1749" y="1113"/>
            <a:chExt cx="2187" cy="2184"/>
          </a:xfrm>
        </p:grpSpPr>
        <p:sp>
          <p:nvSpPr>
            <p:cNvPr id="29" name="Oval 6"/>
            <p:cNvSpPr>
              <a:spLocks noChangeArrowheads="1"/>
            </p:cNvSpPr>
            <p:nvPr/>
          </p:nvSpPr>
          <p:spPr bwMode="gray">
            <a:xfrm>
              <a:off x="1749" y="1113"/>
              <a:ext cx="2187" cy="2184"/>
            </a:xfrm>
            <a:prstGeom prst="ellipse">
              <a:avLst/>
            </a:prstGeom>
            <a:solidFill>
              <a:srgbClr val="777777"/>
            </a:solidFill>
            <a:ln w="9525">
              <a:round/>
              <a:headEnd/>
              <a:tailEnd/>
            </a:ln>
            <a:scene3d>
              <a:camera prst="legacyPerspectiveTop"/>
              <a:lightRig rig="legacyFlat4" dir="t"/>
            </a:scene3d>
            <a:sp3d extrusionH="887400" prstMaterial="legacyMatte">
              <a:bevelT w="13500" h="13500" prst="angle"/>
              <a:bevelB w="13500" h="13500" prst="angle"/>
              <a:extrusionClr>
                <a:schemeClr val="bg1"/>
              </a:extrusionClr>
            </a:sp3d>
          </p:spPr>
          <p:txBody>
            <a:bodyPr>
              <a:flatTx/>
            </a:bodyPr>
            <a:lstStyle/>
            <a:p>
              <a:endParaRPr lang="en-GB">
                <a:solidFill>
                  <a:srgbClr val="000000"/>
                </a:solidFill>
              </a:endParaRPr>
            </a:p>
          </p:txBody>
        </p:sp>
        <p:sp>
          <p:nvSpPr>
            <p:cNvPr id="30" name="Oval 8"/>
            <p:cNvSpPr>
              <a:spLocks noChangeArrowheads="1"/>
            </p:cNvSpPr>
            <p:nvPr/>
          </p:nvSpPr>
          <p:spPr bwMode="gray">
            <a:xfrm>
              <a:off x="1756" y="1119"/>
              <a:ext cx="2173" cy="2172"/>
            </a:xfrm>
            <a:prstGeom prst="ellipse">
              <a:avLst/>
            </a:prstGeom>
            <a:gradFill rotWithShape="1">
              <a:gsLst>
                <a:gs pos="0">
                  <a:srgbClr val="9F9F9F"/>
                </a:gs>
                <a:gs pos="100000">
                  <a:srgbClr val="E4E4E4"/>
                </a:gs>
              </a:gsLst>
              <a:lin ang="2700000" scaled="1"/>
            </a:gradFill>
            <a:ln w="19050">
              <a:solidFill>
                <a:schemeClr val="bg1"/>
              </a:solidFill>
              <a:round/>
              <a:headEnd/>
              <a:tailEnd/>
            </a:ln>
          </p:spPr>
          <p:txBody>
            <a:bodyPr wrap="none" anchor="ctr"/>
            <a:lstStyle/>
            <a:p>
              <a:endParaRPr lang="en-GB">
                <a:solidFill>
                  <a:srgbClr val="000000"/>
                </a:solidFill>
              </a:endParaRPr>
            </a:p>
          </p:txBody>
        </p:sp>
        <p:sp>
          <p:nvSpPr>
            <p:cNvPr id="31" name="Oval 9"/>
            <p:cNvSpPr>
              <a:spLocks noChangeArrowheads="1"/>
            </p:cNvSpPr>
            <p:nvPr/>
          </p:nvSpPr>
          <p:spPr bwMode="gray">
            <a:xfrm>
              <a:off x="1980" y="1343"/>
              <a:ext cx="1726" cy="1725"/>
            </a:xfrm>
            <a:prstGeom prst="ellipse">
              <a:avLst/>
            </a:prstGeom>
            <a:gradFill rotWithShape="1">
              <a:gsLst>
                <a:gs pos="0">
                  <a:srgbClr val="FFFFFF"/>
                </a:gs>
                <a:gs pos="100000">
                  <a:srgbClr val="EAEAEA"/>
                </a:gs>
              </a:gsLst>
              <a:lin ang="2700000" scaled="1"/>
            </a:gradFill>
            <a:ln w="19050">
              <a:solidFill>
                <a:schemeClr val="bg1"/>
              </a:solidFill>
              <a:round/>
              <a:headEnd/>
              <a:tailEnd/>
            </a:ln>
          </p:spPr>
          <p:txBody>
            <a:bodyPr/>
            <a:lstStyle/>
            <a:p>
              <a:endParaRPr lang="en-GB">
                <a:solidFill>
                  <a:srgbClr val="000000"/>
                </a:solidFill>
              </a:endParaRPr>
            </a:p>
          </p:txBody>
        </p:sp>
        <p:sp>
          <p:nvSpPr>
            <p:cNvPr id="32" name="Oval 10"/>
            <p:cNvSpPr>
              <a:spLocks noChangeArrowheads="1"/>
            </p:cNvSpPr>
            <p:nvPr/>
          </p:nvSpPr>
          <p:spPr bwMode="gray">
            <a:xfrm>
              <a:off x="2196" y="1558"/>
              <a:ext cx="1293" cy="1294"/>
            </a:xfrm>
            <a:prstGeom prst="ellipse">
              <a:avLst/>
            </a:prstGeom>
            <a:gradFill rotWithShape="1">
              <a:gsLst>
                <a:gs pos="0">
                  <a:srgbClr val="333333"/>
                </a:gs>
                <a:gs pos="100000">
                  <a:srgbClr val="B1B1B1"/>
                </a:gs>
              </a:gsLst>
              <a:lin ang="2700000" scaled="1"/>
            </a:gradFill>
            <a:ln w="19050">
              <a:solidFill>
                <a:schemeClr val="bg1"/>
              </a:solidFill>
              <a:round/>
              <a:headEnd/>
              <a:tailEnd/>
            </a:ln>
          </p:spPr>
          <p:txBody>
            <a:bodyPr/>
            <a:lstStyle/>
            <a:p>
              <a:endParaRPr lang="en-GB">
                <a:solidFill>
                  <a:srgbClr val="000000"/>
                </a:solidFill>
              </a:endParaRPr>
            </a:p>
          </p:txBody>
        </p:sp>
        <p:sp>
          <p:nvSpPr>
            <p:cNvPr id="33" name="Oval 11"/>
            <p:cNvSpPr>
              <a:spLocks noChangeArrowheads="1"/>
            </p:cNvSpPr>
            <p:nvPr/>
          </p:nvSpPr>
          <p:spPr bwMode="gray">
            <a:xfrm>
              <a:off x="2400" y="1763"/>
              <a:ext cx="887" cy="884"/>
            </a:xfrm>
            <a:prstGeom prst="ellipse">
              <a:avLst/>
            </a:prstGeom>
            <a:gradFill rotWithShape="1">
              <a:gsLst>
                <a:gs pos="0">
                  <a:srgbClr val="FFFFFF"/>
                </a:gs>
                <a:gs pos="100000">
                  <a:srgbClr val="EAEAEA"/>
                </a:gs>
              </a:gsLst>
              <a:lin ang="2700000" scaled="1"/>
            </a:gradFill>
            <a:ln w="19050">
              <a:solidFill>
                <a:schemeClr val="bg1"/>
              </a:solidFill>
              <a:round/>
              <a:headEnd/>
              <a:tailEnd/>
            </a:ln>
          </p:spPr>
          <p:txBody>
            <a:bodyPr/>
            <a:lstStyle/>
            <a:p>
              <a:endParaRPr lang="en-GB">
                <a:solidFill>
                  <a:srgbClr val="000000"/>
                </a:solidFill>
              </a:endParaRPr>
            </a:p>
          </p:txBody>
        </p:sp>
        <p:sp>
          <p:nvSpPr>
            <p:cNvPr id="34" name="Oval 12"/>
            <p:cNvSpPr>
              <a:spLocks noChangeArrowheads="1"/>
            </p:cNvSpPr>
            <p:nvPr/>
          </p:nvSpPr>
          <p:spPr bwMode="gray">
            <a:xfrm flipV="1">
              <a:off x="2577" y="1951"/>
              <a:ext cx="533" cy="533"/>
            </a:xfrm>
            <a:prstGeom prst="ellipse">
              <a:avLst/>
            </a:prstGeom>
            <a:solidFill>
              <a:schemeClr val="accent2"/>
            </a:solidFill>
            <a:ln w="9525">
              <a:solidFill>
                <a:srgbClr val="E2E2E2"/>
              </a:solidFill>
              <a:round/>
              <a:headEnd/>
              <a:tailEnd/>
            </a:ln>
          </p:spPr>
          <p:txBody>
            <a:bodyPr rot="10800000"/>
            <a:lstStyle/>
            <a:p>
              <a:endParaRPr lang="en-GB">
                <a:solidFill>
                  <a:srgbClr val="000000"/>
                </a:solidFill>
              </a:endParaRPr>
            </a:p>
          </p:txBody>
        </p:sp>
      </p:grpSp>
      <p:grpSp>
        <p:nvGrpSpPr>
          <p:cNvPr id="35" name="Group 117"/>
          <p:cNvGrpSpPr>
            <a:grpSpLocks/>
          </p:cNvGrpSpPr>
          <p:nvPr/>
        </p:nvGrpSpPr>
        <p:grpSpPr bwMode="auto">
          <a:xfrm>
            <a:off x="3087296" y="2733675"/>
            <a:ext cx="609600" cy="609600"/>
            <a:chOff x="-180" y="2946"/>
            <a:chExt cx="384" cy="384"/>
          </a:xfrm>
        </p:grpSpPr>
        <p:sp>
          <p:nvSpPr>
            <p:cNvPr id="36" name="Oval 113"/>
            <p:cNvSpPr>
              <a:spLocks noChangeArrowheads="1"/>
            </p:cNvSpPr>
            <p:nvPr/>
          </p:nvSpPr>
          <p:spPr bwMode="auto">
            <a:xfrm>
              <a:off x="-120" y="3006"/>
              <a:ext cx="264" cy="264"/>
            </a:xfrm>
            <a:prstGeom prst="ellipse">
              <a:avLst/>
            </a:prstGeom>
            <a:noFill/>
            <a:ln w="9525">
              <a:solidFill>
                <a:schemeClr val="tx1"/>
              </a:solidFill>
              <a:round/>
              <a:headEnd/>
              <a:tailEnd/>
            </a:ln>
          </p:spPr>
          <p:txBody>
            <a:bodyPr wrap="none" anchor="ctr"/>
            <a:lstStyle/>
            <a:p>
              <a:endParaRPr lang="tr-TR">
                <a:solidFill>
                  <a:srgbClr val="000000"/>
                </a:solidFill>
              </a:endParaRPr>
            </a:p>
          </p:txBody>
        </p:sp>
        <p:sp>
          <p:nvSpPr>
            <p:cNvPr id="37" name="Oval 115"/>
            <p:cNvSpPr>
              <a:spLocks noChangeArrowheads="1"/>
            </p:cNvSpPr>
            <p:nvPr/>
          </p:nvSpPr>
          <p:spPr bwMode="auto">
            <a:xfrm>
              <a:off x="-44" y="3082"/>
              <a:ext cx="112" cy="112"/>
            </a:xfrm>
            <a:prstGeom prst="ellipse">
              <a:avLst/>
            </a:prstGeom>
            <a:solidFill>
              <a:srgbClr val="BCBCBC"/>
            </a:solidFill>
            <a:ln w="9525">
              <a:solidFill>
                <a:schemeClr val="tx1"/>
              </a:solidFill>
              <a:round/>
              <a:headEnd/>
              <a:tailEnd/>
            </a:ln>
          </p:spPr>
          <p:txBody>
            <a:bodyPr wrap="none" anchor="ctr"/>
            <a:lstStyle/>
            <a:p>
              <a:endParaRPr lang="tr-TR">
                <a:solidFill>
                  <a:srgbClr val="000000"/>
                </a:solidFill>
              </a:endParaRPr>
            </a:p>
          </p:txBody>
        </p:sp>
        <p:sp>
          <p:nvSpPr>
            <p:cNvPr id="38" name="Oval 116"/>
            <p:cNvSpPr>
              <a:spLocks noChangeArrowheads="1"/>
            </p:cNvSpPr>
            <p:nvPr/>
          </p:nvSpPr>
          <p:spPr bwMode="auto">
            <a:xfrm>
              <a:off x="-180" y="2946"/>
              <a:ext cx="384" cy="384"/>
            </a:xfrm>
            <a:prstGeom prst="ellipse">
              <a:avLst/>
            </a:prstGeom>
            <a:noFill/>
            <a:ln w="9525">
              <a:solidFill>
                <a:schemeClr val="tx1"/>
              </a:solidFill>
              <a:round/>
              <a:headEnd/>
              <a:tailEnd/>
            </a:ln>
          </p:spPr>
          <p:txBody>
            <a:bodyPr wrap="none" anchor="ctr"/>
            <a:lstStyle/>
            <a:p>
              <a:endParaRPr lang="tr-TR">
                <a:solidFill>
                  <a:srgbClr val="000000"/>
                </a:solidFill>
              </a:endParaRPr>
            </a:p>
          </p:txBody>
        </p:sp>
      </p:grpSp>
      <p:grpSp>
        <p:nvGrpSpPr>
          <p:cNvPr id="39" name="Group 135"/>
          <p:cNvGrpSpPr>
            <a:grpSpLocks/>
          </p:cNvGrpSpPr>
          <p:nvPr/>
        </p:nvGrpSpPr>
        <p:grpSpPr bwMode="auto">
          <a:xfrm>
            <a:off x="4888968" y="2663774"/>
            <a:ext cx="609600" cy="609600"/>
            <a:chOff x="-180" y="2946"/>
            <a:chExt cx="384" cy="384"/>
          </a:xfrm>
        </p:grpSpPr>
        <p:sp>
          <p:nvSpPr>
            <p:cNvPr id="40" name="Oval 136"/>
            <p:cNvSpPr>
              <a:spLocks noChangeArrowheads="1"/>
            </p:cNvSpPr>
            <p:nvPr/>
          </p:nvSpPr>
          <p:spPr bwMode="auto">
            <a:xfrm>
              <a:off x="-120" y="3006"/>
              <a:ext cx="264" cy="264"/>
            </a:xfrm>
            <a:prstGeom prst="ellipse">
              <a:avLst/>
            </a:prstGeom>
            <a:noFill/>
            <a:ln w="9525">
              <a:solidFill>
                <a:schemeClr val="tx1"/>
              </a:solidFill>
              <a:round/>
              <a:headEnd/>
              <a:tailEnd/>
            </a:ln>
          </p:spPr>
          <p:txBody>
            <a:bodyPr wrap="none" anchor="ctr"/>
            <a:lstStyle/>
            <a:p>
              <a:endParaRPr lang="tr-TR">
                <a:solidFill>
                  <a:srgbClr val="000000"/>
                </a:solidFill>
              </a:endParaRPr>
            </a:p>
          </p:txBody>
        </p:sp>
        <p:sp>
          <p:nvSpPr>
            <p:cNvPr id="41" name="Oval 137"/>
            <p:cNvSpPr>
              <a:spLocks noChangeArrowheads="1"/>
            </p:cNvSpPr>
            <p:nvPr/>
          </p:nvSpPr>
          <p:spPr bwMode="auto">
            <a:xfrm>
              <a:off x="-44" y="3082"/>
              <a:ext cx="112" cy="112"/>
            </a:xfrm>
            <a:prstGeom prst="ellipse">
              <a:avLst/>
            </a:prstGeom>
            <a:solidFill>
              <a:srgbClr val="5F5F5F"/>
            </a:solidFill>
            <a:ln w="9525">
              <a:solidFill>
                <a:schemeClr val="tx1"/>
              </a:solidFill>
              <a:round/>
              <a:headEnd/>
              <a:tailEnd/>
            </a:ln>
          </p:spPr>
          <p:txBody>
            <a:bodyPr wrap="none" anchor="ctr"/>
            <a:lstStyle/>
            <a:p>
              <a:endParaRPr lang="tr-TR">
                <a:solidFill>
                  <a:srgbClr val="000000"/>
                </a:solidFill>
              </a:endParaRPr>
            </a:p>
          </p:txBody>
        </p:sp>
        <p:sp>
          <p:nvSpPr>
            <p:cNvPr id="42" name="Oval 138"/>
            <p:cNvSpPr>
              <a:spLocks noChangeArrowheads="1"/>
            </p:cNvSpPr>
            <p:nvPr/>
          </p:nvSpPr>
          <p:spPr bwMode="auto">
            <a:xfrm>
              <a:off x="-180" y="2946"/>
              <a:ext cx="384" cy="384"/>
            </a:xfrm>
            <a:prstGeom prst="ellipse">
              <a:avLst/>
            </a:prstGeom>
            <a:noFill/>
            <a:ln w="9525">
              <a:solidFill>
                <a:schemeClr val="tx1"/>
              </a:solidFill>
              <a:round/>
              <a:headEnd/>
              <a:tailEnd/>
            </a:ln>
          </p:spPr>
          <p:txBody>
            <a:bodyPr wrap="none" anchor="ctr"/>
            <a:lstStyle/>
            <a:p>
              <a:endParaRPr lang="tr-TR">
                <a:solidFill>
                  <a:srgbClr val="000000"/>
                </a:solidFill>
              </a:endParaRPr>
            </a:p>
          </p:txBody>
        </p:sp>
      </p:grpSp>
      <p:grpSp>
        <p:nvGrpSpPr>
          <p:cNvPr id="43" name="Group 139"/>
          <p:cNvGrpSpPr>
            <a:grpSpLocks/>
          </p:cNvGrpSpPr>
          <p:nvPr/>
        </p:nvGrpSpPr>
        <p:grpSpPr bwMode="auto">
          <a:xfrm>
            <a:off x="4205892" y="3178341"/>
            <a:ext cx="609600" cy="609600"/>
            <a:chOff x="-180" y="2946"/>
            <a:chExt cx="384" cy="384"/>
          </a:xfrm>
        </p:grpSpPr>
        <p:sp>
          <p:nvSpPr>
            <p:cNvPr id="44" name="Oval 140"/>
            <p:cNvSpPr>
              <a:spLocks noChangeArrowheads="1"/>
            </p:cNvSpPr>
            <p:nvPr/>
          </p:nvSpPr>
          <p:spPr bwMode="auto">
            <a:xfrm>
              <a:off x="-120" y="3006"/>
              <a:ext cx="264" cy="264"/>
            </a:xfrm>
            <a:prstGeom prst="ellipse">
              <a:avLst/>
            </a:prstGeom>
            <a:noFill/>
            <a:ln w="9525">
              <a:solidFill>
                <a:schemeClr val="tx1"/>
              </a:solidFill>
              <a:round/>
              <a:headEnd/>
              <a:tailEnd/>
            </a:ln>
          </p:spPr>
          <p:txBody>
            <a:bodyPr wrap="none" anchor="ctr"/>
            <a:lstStyle/>
            <a:p>
              <a:endParaRPr lang="tr-TR">
                <a:solidFill>
                  <a:srgbClr val="000000"/>
                </a:solidFill>
              </a:endParaRPr>
            </a:p>
          </p:txBody>
        </p:sp>
        <p:sp>
          <p:nvSpPr>
            <p:cNvPr id="45" name="Oval 141"/>
            <p:cNvSpPr>
              <a:spLocks noChangeArrowheads="1"/>
            </p:cNvSpPr>
            <p:nvPr/>
          </p:nvSpPr>
          <p:spPr bwMode="auto">
            <a:xfrm>
              <a:off x="-44" y="3082"/>
              <a:ext cx="112" cy="112"/>
            </a:xfrm>
            <a:prstGeom prst="ellipse">
              <a:avLst/>
            </a:prstGeom>
            <a:solidFill>
              <a:srgbClr val="6D0303"/>
            </a:solidFill>
            <a:ln w="9525">
              <a:solidFill>
                <a:schemeClr val="tx1"/>
              </a:solidFill>
              <a:round/>
              <a:headEnd/>
              <a:tailEnd/>
            </a:ln>
          </p:spPr>
          <p:txBody>
            <a:bodyPr wrap="none" anchor="ctr"/>
            <a:lstStyle/>
            <a:p>
              <a:endParaRPr lang="tr-TR">
                <a:solidFill>
                  <a:srgbClr val="000000"/>
                </a:solidFill>
              </a:endParaRPr>
            </a:p>
          </p:txBody>
        </p:sp>
        <p:sp>
          <p:nvSpPr>
            <p:cNvPr id="46" name="Oval 142"/>
            <p:cNvSpPr>
              <a:spLocks noChangeArrowheads="1"/>
            </p:cNvSpPr>
            <p:nvPr/>
          </p:nvSpPr>
          <p:spPr bwMode="auto">
            <a:xfrm>
              <a:off x="-180" y="2946"/>
              <a:ext cx="384" cy="384"/>
            </a:xfrm>
            <a:prstGeom prst="ellipse">
              <a:avLst/>
            </a:prstGeom>
            <a:noFill/>
            <a:ln w="9525">
              <a:solidFill>
                <a:schemeClr val="tx1"/>
              </a:solidFill>
              <a:round/>
              <a:headEnd/>
              <a:tailEnd/>
            </a:ln>
          </p:spPr>
          <p:txBody>
            <a:bodyPr wrap="none" anchor="ctr"/>
            <a:lstStyle/>
            <a:p>
              <a:endParaRPr lang="tr-TR">
                <a:solidFill>
                  <a:srgbClr val="000000"/>
                </a:solidFill>
              </a:endParaRPr>
            </a:p>
          </p:txBody>
        </p:sp>
      </p:grpSp>
      <p:sp>
        <p:nvSpPr>
          <p:cNvPr id="47" name="Rectangle 7"/>
          <p:cNvSpPr>
            <a:spLocks noChangeArrowheads="1"/>
          </p:cNvSpPr>
          <p:nvPr/>
        </p:nvSpPr>
        <p:spPr bwMode="gray">
          <a:xfrm>
            <a:off x="677531" y="1622389"/>
            <a:ext cx="2219790" cy="554038"/>
          </a:xfrm>
          <a:prstGeom prst="rect">
            <a:avLst/>
          </a:prstGeom>
          <a:noFill/>
          <a:ln w="12700">
            <a:noFill/>
            <a:miter lim="800000"/>
            <a:headEnd/>
            <a:tailEnd/>
          </a:ln>
        </p:spPr>
        <p:txBody>
          <a:bodyPr lIns="0" tIns="0" rIns="0" bIns="0" anchor="ctr"/>
          <a:lstStyle/>
          <a:p>
            <a:pPr defTabSz="801688" eaLnBrk="0" hangingPunct="0"/>
            <a:r>
              <a:rPr lang="tr-TR" sz="1600" b="1" dirty="0" smtClean="0">
                <a:solidFill>
                  <a:srgbClr val="FFFFFF"/>
                </a:solidFill>
                <a:latin typeface="Calibri" pitchFamily="34" charset="0"/>
                <a:cs typeface="Calibri" pitchFamily="34" charset="0"/>
              </a:rPr>
              <a:t>DUYARSAM UNUTURUM</a:t>
            </a:r>
            <a:endParaRPr lang="en-GB" sz="1600" b="1" dirty="0">
              <a:solidFill>
                <a:srgbClr val="FFFFFF"/>
              </a:solidFill>
              <a:latin typeface="Calibri" pitchFamily="34" charset="0"/>
              <a:cs typeface="Calibri" pitchFamily="34" charset="0"/>
            </a:endParaRPr>
          </a:p>
        </p:txBody>
      </p:sp>
      <p:grpSp>
        <p:nvGrpSpPr>
          <p:cNvPr id="48" name="Group 203"/>
          <p:cNvGrpSpPr>
            <a:grpSpLocks/>
          </p:cNvGrpSpPr>
          <p:nvPr/>
        </p:nvGrpSpPr>
        <p:grpSpPr bwMode="auto">
          <a:xfrm rot="9000762">
            <a:off x="1455164" y="1994432"/>
            <a:ext cx="1655763" cy="1571625"/>
            <a:chOff x="3097" y="1092"/>
            <a:chExt cx="788" cy="748"/>
          </a:xfrm>
        </p:grpSpPr>
        <p:grpSp>
          <p:nvGrpSpPr>
            <p:cNvPr id="49" name="Group 204"/>
            <p:cNvGrpSpPr>
              <a:grpSpLocks/>
            </p:cNvGrpSpPr>
            <p:nvPr/>
          </p:nvGrpSpPr>
          <p:grpSpPr bwMode="auto">
            <a:xfrm>
              <a:off x="3146" y="1103"/>
              <a:ext cx="739" cy="737"/>
              <a:chOff x="3146" y="1103"/>
              <a:chExt cx="739" cy="737"/>
            </a:xfrm>
          </p:grpSpPr>
          <p:sp>
            <p:nvSpPr>
              <p:cNvPr id="60" name="Freeform 205"/>
              <p:cNvSpPr>
                <a:spLocks/>
              </p:cNvSpPr>
              <p:nvPr/>
            </p:nvSpPr>
            <p:spPr bwMode="gray">
              <a:xfrm rot="10521890">
                <a:off x="3146" y="1103"/>
                <a:ext cx="371" cy="414"/>
              </a:xfrm>
              <a:custGeom>
                <a:avLst/>
                <a:gdLst>
                  <a:gd name="T0" fmla="*/ 306 w 365"/>
                  <a:gd name="T1" fmla="*/ 321 h 456"/>
                  <a:gd name="T2" fmla="*/ 210 w 365"/>
                  <a:gd name="T3" fmla="*/ 212 h 456"/>
                  <a:gd name="T4" fmla="*/ 23 w 365"/>
                  <a:gd name="T5" fmla="*/ 42 h 456"/>
                  <a:gd name="T6" fmla="*/ 23 w 365"/>
                  <a:gd name="T7" fmla="*/ 86 h 456"/>
                  <a:gd name="T8" fmla="*/ 145 w 365"/>
                  <a:gd name="T9" fmla="*/ 276 h 456"/>
                  <a:gd name="T10" fmla="*/ 238 w 365"/>
                  <a:gd name="T11" fmla="*/ 382 h 456"/>
                  <a:gd name="T12" fmla="*/ 326 w 365"/>
                  <a:gd name="T13" fmla="*/ 451 h 456"/>
                  <a:gd name="T14" fmla="*/ 365 w 365"/>
                  <a:gd name="T15" fmla="*/ 412 h 456"/>
                  <a:gd name="T16" fmla="*/ 306 w 365"/>
                  <a:gd name="T17" fmla="*/ 321 h 4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5"/>
                  <a:gd name="T28" fmla="*/ 0 h 456"/>
                  <a:gd name="T29" fmla="*/ 365 w 365"/>
                  <a:gd name="T30" fmla="*/ 456 h 4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5" h="456">
                    <a:moveTo>
                      <a:pt x="306" y="321"/>
                    </a:moveTo>
                    <a:cubicBezTo>
                      <a:pt x="210" y="212"/>
                      <a:pt x="210" y="212"/>
                      <a:pt x="210" y="212"/>
                    </a:cubicBezTo>
                    <a:cubicBezTo>
                      <a:pt x="23" y="42"/>
                      <a:pt x="23" y="42"/>
                      <a:pt x="23" y="42"/>
                    </a:cubicBezTo>
                    <a:cubicBezTo>
                      <a:pt x="23" y="42"/>
                      <a:pt x="0" y="0"/>
                      <a:pt x="23" y="86"/>
                    </a:cubicBezTo>
                    <a:cubicBezTo>
                      <a:pt x="145" y="276"/>
                      <a:pt x="145" y="276"/>
                      <a:pt x="145" y="276"/>
                    </a:cubicBezTo>
                    <a:cubicBezTo>
                      <a:pt x="238" y="382"/>
                      <a:pt x="238" y="382"/>
                      <a:pt x="238" y="382"/>
                    </a:cubicBezTo>
                    <a:cubicBezTo>
                      <a:pt x="326" y="451"/>
                      <a:pt x="326" y="451"/>
                      <a:pt x="326" y="451"/>
                    </a:cubicBezTo>
                    <a:cubicBezTo>
                      <a:pt x="326" y="451"/>
                      <a:pt x="364" y="456"/>
                      <a:pt x="365" y="412"/>
                    </a:cubicBezTo>
                    <a:lnTo>
                      <a:pt x="306" y="321"/>
                    </a:lnTo>
                    <a:close/>
                  </a:path>
                </a:pathLst>
              </a:custGeom>
              <a:gradFill rotWithShape="1">
                <a:gsLst>
                  <a:gs pos="0">
                    <a:srgbClr val="00060B"/>
                  </a:gs>
                  <a:gs pos="100000">
                    <a:srgbClr val="0061B2"/>
                  </a:gs>
                </a:gsLst>
                <a:lin ang="0" scaled="1"/>
              </a:gradFill>
              <a:ln w="9525">
                <a:noFill/>
                <a:round/>
                <a:headEnd/>
                <a:tailEnd/>
              </a:ln>
            </p:spPr>
            <p:txBody>
              <a:bodyPr/>
              <a:lstStyle/>
              <a:p>
                <a:endParaRPr lang="tr-TR">
                  <a:solidFill>
                    <a:srgbClr val="000000"/>
                  </a:solidFill>
                </a:endParaRPr>
              </a:p>
            </p:txBody>
          </p:sp>
          <p:sp>
            <p:nvSpPr>
              <p:cNvPr id="61" name="Freeform 206"/>
              <p:cNvSpPr>
                <a:spLocks/>
              </p:cNvSpPr>
              <p:nvPr/>
            </p:nvSpPr>
            <p:spPr bwMode="gray">
              <a:xfrm rot="10521890">
                <a:off x="3376" y="1238"/>
                <a:ext cx="509" cy="347"/>
              </a:xfrm>
              <a:custGeom>
                <a:avLst/>
                <a:gdLst>
                  <a:gd name="T0" fmla="*/ 201 w 501"/>
                  <a:gd name="T1" fmla="*/ 0 h 383"/>
                  <a:gd name="T2" fmla="*/ 27 w 501"/>
                  <a:gd name="T3" fmla="*/ 50 h 383"/>
                  <a:gd name="T4" fmla="*/ 431 w 501"/>
                  <a:gd name="T5" fmla="*/ 383 h 383"/>
                  <a:gd name="T6" fmla="*/ 501 w 501"/>
                  <a:gd name="T7" fmla="*/ 317 h 383"/>
                  <a:gd name="T8" fmla="*/ 201 w 501"/>
                  <a:gd name="T9" fmla="*/ 0 h 383"/>
                  <a:gd name="T10" fmla="*/ 0 60000 65536"/>
                  <a:gd name="T11" fmla="*/ 0 60000 65536"/>
                  <a:gd name="T12" fmla="*/ 0 60000 65536"/>
                  <a:gd name="T13" fmla="*/ 0 60000 65536"/>
                  <a:gd name="T14" fmla="*/ 0 60000 65536"/>
                  <a:gd name="T15" fmla="*/ 0 w 501"/>
                  <a:gd name="T16" fmla="*/ 0 h 383"/>
                  <a:gd name="T17" fmla="*/ 501 w 501"/>
                  <a:gd name="T18" fmla="*/ 383 h 383"/>
                </a:gdLst>
                <a:ahLst/>
                <a:cxnLst>
                  <a:cxn ang="T10">
                    <a:pos x="T0" y="T1"/>
                  </a:cxn>
                  <a:cxn ang="T11">
                    <a:pos x="T2" y="T3"/>
                  </a:cxn>
                  <a:cxn ang="T12">
                    <a:pos x="T4" y="T5"/>
                  </a:cxn>
                  <a:cxn ang="T13">
                    <a:pos x="T6" y="T7"/>
                  </a:cxn>
                  <a:cxn ang="T14">
                    <a:pos x="T8" y="T9"/>
                  </a:cxn>
                </a:cxnLst>
                <a:rect l="T15" t="T16" r="T17" b="T18"/>
                <a:pathLst>
                  <a:path w="501" h="383">
                    <a:moveTo>
                      <a:pt x="201" y="0"/>
                    </a:moveTo>
                    <a:cubicBezTo>
                      <a:pt x="201" y="0"/>
                      <a:pt x="36" y="6"/>
                      <a:pt x="27" y="50"/>
                    </a:cubicBezTo>
                    <a:cubicBezTo>
                      <a:pt x="0" y="179"/>
                      <a:pt x="431" y="383"/>
                      <a:pt x="431" y="383"/>
                    </a:cubicBezTo>
                    <a:cubicBezTo>
                      <a:pt x="501" y="317"/>
                      <a:pt x="501" y="317"/>
                      <a:pt x="501" y="317"/>
                    </a:cubicBezTo>
                    <a:lnTo>
                      <a:pt x="201" y="0"/>
                    </a:lnTo>
                    <a:close/>
                  </a:path>
                </a:pathLst>
              </a:custGeom>
              <a:gradFill rotWithShape="1">
                <a:gsLst>
                  <a:gs pos="0">
                    <a:srgbClr val="69A2E1"/>
                  </a:gs>
                  <a:gs pos="100000">
                    <a:srgbClr val="A4C6ED"/>
                  </a:gs>
                </a:gsLst>
                <a:lin ang="18900000" scaled="1"/>
              </a:gradFill>
              <a:ln w="9525">
                <a:noFill/>
                <a:round/>
                <a:headEnd/>
                <a:tailEnd/>
              </a:ln>
            </p:spPr>
            <p:txBody>
              <a:bodyPr/>
              <a:lstStyle/>
              <a:p>
                <a:endParaRPr lang="tr-TR">
                  <a:solidFill>
                    <a:srgbClr val="000000"/>
                  </a:solidFill>
                </a:endParaRPr>
              </a:p>
            </p:txBody>
          </p:sp>
          <p:sp>
            <p:nvSpPr>
              <p:cNvPr id="62" name="Freeform 207"/>
              <p:cNvSpPr>
                <a:spLocks/>
              </p:cNvSpPr>
              <p:nvPr/>
            </p:nvSpPr>
            <p:spPr bwMode="gray">
              <a:xfrm rot="10521890">
                <a:off x="3304" y="1309"/>
                <a:ext cx="389" cy="531"/>
              </a:xfrm>
              <a:custGeom>
                <a:avLst/>
                <a:gdLst>
                  <a:gd name="T0" fmla="*/ 126 w 383"/>
                  <a:gd name="T1" fmla="*/ 5 h 586"/>
                  <a:gd name="T2" fmla="*/ 0 w 383"/>
                  <a:gd name="T3" fmla="*/ 269 h 586"/>
                  <a:gd name="T4" fmla="*/ 300 w 383"/>
                  <a:gd name="T5" fmla="*/ 586 h 586"/>
                  <a:gd name="T6" fmla="*/ 383 w 383"/>
                  <a:gd name="T7" fmla="*/ 442 h 586"/>
                  <a:gd name="T8" fmla="*/ 126 w 383"/>
                  <a:gd name="T9" fmla="*/ 5 h 586"/>
                  <a:gd name="T10" fmla="*/ 0 60000 65536"/>
                  <a:gd name="T11" fmla="*/ 0 60000 65536"/>
                  <a:gd name="T12" fmla="*/ 0 60000 65536"/>
                  <a:gd name="T13" fmla="*/ 0 60000 65536"/>
                  <a:gd name="T14" fmla="*/ 0 60000 65536"/>
                  <a:gd name="T15" fmla="*/ 0 w 383"/>
                  <a:gd name="T16" fmla="*/ 0 h 586"/>
                  <a:gd name="T17" fmla="*/ 383 w 383"/>
                  <a:gd name="T18" fmla="*/ 586 h 586"/>
                </a:gdLst>
                <a:ahLst/>
                <a:cxnLst>
                  <a:cxn ang="T10">
                    <a:pos x="T0" y="T1"/>
                  </a:cxn>
                  <a:cxn ang="T11">
                    <a:pos x="T2" y="T3"/>
                  </a:cxn>
                  <a:cxn ang="T12">
                    <a:pos x="T4" y="T5"/>
                  </a:cxn>
                  <a:cxn ang="T13">
                    <a:pos x="T6" y="T7"/>
                  </a:cxn>
                  <a:cxn ang="T14">
                    <a:pos x="T8" y="T9"/>
                  </a:cxn>
                </a:cxnLst>
                <a:rect l="T15" t="T16" r="T17" b="T18"/>
                <a:pathLst>
                  <a:path w="383" h="586">
                    <a:moveTo>
                      <a:pt x="126" y="5"/>
                    </a:moveTo>
                    <a:cubicBezTo>
                      <a:pt x="53" y="8"/>
                      <a:pt x="0" y="269"/>
                      <a:pt x="0" y="269"/>
                    </a:cubicBezTo>
                    <a:cubicBezTo>
                      <a:pt x="300" y="586"/>
                      <a:pt x="300" y="586"/>
                      <a:pt x="300" y="586"/>
                    </a:cubicBezTo>
                    <a:cubicBezTo>
                      <a:pt x="383" y="442"/>
                      <a:pt x="383" y="442"/>
                      <a:pt x="383" y="442"/>
                    </a:cubicBezTo>
                    <a:cubicBezTo>
                      <a:pt x="383" y="442"/>
                      <a:pt x="252" y="0"/>
                      <a:pt x="126" y="5"/>
                    </a:cubicBezTo>
                    <a:close/>
                  </a:path>
                </a:pathLst>
              </a:custGeom>
              <a:gradFill rotWithShape="1">
                <a:gsLst>
                  <a:gs pos="0">
                    <a:srgbClr val="8CB8E8"/>
                  </a:gs>
                  <a:gs pos="100000">
                    <a:srgbClr val="69A2E1"/>
                  </a:gs>
                </a:gsLst>
                <a:lin ang="5400000" scaled="1"/>
              </a:gradFill>
              <a:ln w="9525">
                <a:noFill/>
                <a:round/>
                <a:headEnd/>
                <a:tailEnd/>
              </a:ln>
            </p:spPr>
            <p:txBody>
              <a:bodyPr/>
              <a:lstStyle/>
              <a:p>
                <a:endParaRPr lang="tr-TR">
                  <a:solidFill>
                    <a:srgbClr val="000000"/>
                  </a:solidFill>
                </a:endParaRPr>
              </a:p>
            </p:txBody>
          </p:sp>
          <p:sp>
            <p:nvSpPr>
              <p:cNvPr id="63" name="Freeform 208"/>
              <p:cNvSpPr>
                <a:spLocks/>
              </p:cNvSpPr>
              <p:nvPr/>
            </p:nvSpPr>
            <p:spPr bwMode="gray">
              <a:xfrm rot="10521890">
                <a:off x="3374" y="1172"/>
                <a:ext cx="305" cy="422"/>
              </a:xfrm>
              <a:custGeom>
                <a:avLst/>
                <a:gdLst>
                  <a:gd name="T0" fmla="*/ 0 w 300"/>
                  <a:gd name="T1" fmla="*/ 0 h 466"/>
                  <a:gd name="T2" fmla="*/ 40 w 300"/>
                  <a:gd name="T3" fmla="*/ 280 h 466"/>
                  <a:gd name="T4" fmla="*/ 269 w 300"/>
                  <a:gd name="T5" fmla="*/ 466 h 466"/>
                  <a:gd name="T6" fmla="*/ 300 w 300"/>
                  <a:gd name="T7" fmla="*/ 317 h 466"/>
                  <a:gd name="T8" fmla="*/ 0 w 300"/>
                  <a:gd name="T9" fmla="*/ 0 h 466"/>
                  <a:gd name="T10" fmla="*/ 0 60000 65536"/>
                  <a:gd name="T11" fmla="*/ 0 60000 65536"/>
                  <a:gd name="T12" fmla="*/ 0 60000 65536"/>
                  <a:gd name="T13" fmla="*/ 0 60000 65536"/>
                  <a:gd name="T14" fmla="*/ 0 60000 65536"/>
                  <a:gd name="T15" fmla="*/ 0 w 300"/>
                  <a:gd name="T16" fmla="*/ 0 h 466"/>
                  <a:gd name="T17" fmla="*/ 300 w 300"/>
                  <a:gd name="T18" fmla="*/ 466 h 466"/>
                </a:gdLst>
                <a:ahLst/>
                <a:cxnLst>
                  <a:cxn ang="T10">
                    <a:pos x="T0" y="T1"/>
                  </a:cxn>
                  <a:cxn ang="T11">
                    <a:pos x="T2" y="T3"/>
                  </a:cxn>
                  <a:cxn ang="T12">
                    <a:pos x="T4" y="T5"/>
                  </a:cxn>
                  <a:cxn ang="T13">
                    <a:pos x="T6" y="T7"/>
                  </a:cxn>
                  <a:cxn ang="T14">
                    <a:pos x="T8" y="T9"/>
                  </a:cxn>
                </a:cxnLst>
                <a:rect l="T15" t="T16" r="T17" b="T18"/>
                <a:pathLst>
                  <a:path w="300" h="466">
                    <a:moveTo>
                      <a:pt x="0" y="0"/>
                    </a:moveTo>
                    <a:cubicBezTo>
                      <a:pt x="0" y="0"/>
                      <a:pt x="5" y="219"/>
                      <a:pt x="40" y="280"/>
                    </a:cubicBezTo>
                    <a:cubicBezTo>
                      <a:pt x="77" y="344"/>
                      <a:pt x="269" y="466"/>
                      <a:pt x="269" y="466"/>
                    </a:cubicBezTo>
                    <a:cubicBezTo>
                      <a:pt x="300" y="317"/>
                      <a:pt x="300" y="317"/>
                      <a:pt x="300" y="317"/>
                    </a:cubicBezTo>
                    <a:lnTo>
                      <a:pt x="0" y="0"/>
                    </a:lnTo>
                    <a:close/>
                  </a:path>
                </a:pathLst>
              </a:custGeom>
              <a:gradFill rotWithShape="1">
                <a:gsLst>
                  <a:gs pos="0">
                    <a:srgbClr val="0061B2"/>
                  </a:gs>
                  <a:gs pos="100000">
                    <a:srgbClr val="002D52"/>
                  </a:gs>
                </a:gsLst>
                <a:lin ang="18900000" scaled="1"/>
              </a:gradFill>
              <a:ln w="9525">
                <a:noFill/>
                <a:round/>
                <a:headEnd/>
                <a:tailEnd/>
              </a:ln>
            </p:spPr>
            <p:txBody>
              <a:bodyPr/>
              <a:lstStyle/>
              <a:p>
                <a:endParaRPr lang="tr-TR">
                  <a:solidFill>
                    <a:srgbClr val="000000"/>
                  </a:solidFill>
                </a:endParaRPr>
              </a:p>
            </p:txBody>
          </p:sp>
          <p:sp>
            <p:nvSpPr>
              <p:cNvPr id="64" name="Freeform 209"/>
              <p:cNvSpPr>
                <a:spLocks/>
              </p:cNvSpPr>
              <p:nvPr/>
            </p:nvSpPr>
            <p:spPr bwMode="gray">
              <a:xfrm rot="10521890">
                <a:off x="3244" y="1312"/>
                <a:ext cx="441" cy="321"/>
              </a:xfrm>
              <a:custGeom>
                <a:avLst/>
                <a:gdLst>
                  <a:gd name="T0" fmla="*/ 0 w 435"/>
                  <a:gd name="T1" fmla="*/ 37 h 354"/>
                  <a:gd name="T2" fmla="*/ 279 w 435"/>
                  <a:gd name="T3" fmla="*/ 35 h 354"/>
                  <a:gd name="T4" fmla="*/ 435 w 435"/>
                  <a:gd name="T5" fmla="*/ 300 h 354"/>
                  <a:gd name="T6" fmla="*/ 300 w 435"/>
                  <a:gd name="T7" fmla="*/ 354 h 354"/>
                  <a:gd name="T8" fmla="*/ 0 w 435"/>
                  <a:gd name="T9" fmla="*/ 37 h 354"/>
                  <a:gd name="T10" fmla="*/ 0 60000 65536"/>
                  <a:gd name="T11" fmla="*/ 0 60000 65536"/>
                  <a:gd name="T12" fmla="*/ 0 60000 65536"/>
                  <a:gd name="T13" fmla="*/ 0 60000 65536"/>
                  <a:gd name="T14" fmla="*/ 0 60000 65536"/>
                  <a:gd name="T15" fmla="*/ 0 w 435"/>
                  <a:gd name="T16" fmla="*/ 0 h 354"/>
                  <a:gd name="T17" fmla="*/ 435 w 435"/>
                  <a:gd name="T18" fmla="*/ 354 h 354"/>
                </a:gdLst>
                <a:ahLst/>
                <a:cxnLst>
                  <a:cxn ang="T10">
                    <a:pos x="T0" y="T1"/>
                  </a:cxn>
                  <a:cxn ang="T11">
                    <a:pos x="T2" y="T3"/>
                  </a:cxn>
                  <a:cxn ang="T12">
                    <a:pos x="T4" y="T5"/>
                  </a:cxn>
                  <a:cxn ang="T13">
                    <a:pos x="T6" y="T7"/>
                  </a:cxn>
                  <a:cxn ang="T14">
                    <a:pos x="T8" y="T9"/>
                  </a:cxn>
                </a:cxnLst>
                <a:rect l="T15" t="T16" r="T17" b="T18"/>
                <a:pathLst>
                  <a:path w="435" h="354">
                    <a:moveTo>
                      <a:pt x="0" y="37"/>
                    </a:moveTo>
                    <a:cubicBezTo>
                      <a:pt x="0" y="37"/>
                      <a:pt x="219" y="0"/>
                      <a:pt x="279" y="35"/>
                    </a:cubicBezTo>
                    <a:cubicBezTo>
                      <a:pt x="346" y="73"/>
                      <a:pt x="435" y="300"/>
                      <a:pt x="435" y="300"/>
                    </a:cubicBezTo>
                    <a:cubicBezTo>
                      <a:pt x="300" y="354"/>
                      <a:pt x="300" y="354"/>
                      <a:pt x="300" y="354"/>
                    </a:cubicBezTo>
                    <a:lnTo>
                      <a:pt x="0" y="37"/>
                    </a:lnTo>
                    <a:close/>
                  </a:path>
                </a:pathLst>
              </a:custGeom>
              <a:gradFill rotWithShape="1">
                <a:gsLst>
                  <a:gs pos="0">
                    <a:srgbClr val="001D36"/>
                  </a:gs>
                  <a:gs pos="100000">
                    <a:srgbClr val="0061B2"/>
                  </a:gs>
                </a:gsLst>
                <a:lin ang="2700000" scaled="1"/>
              </a:gradFill>
              <a:ln w="9525">
                <a:noFill/>
                <a:round/>
                <a:headEnd/>
                <a:tailEnd/>
              </a:ln>
            </p:spPr>
            <p:txBody>
              <a:bodyPr/>
              <a:lstStyle/>
              <a:p>
                <a:endParaRPr lang="tr-TR">
                  <a:solidFill>
                    <a:srgbClr val="000000"/>
                  </a:solidFill>
                </a:endParaRPr>
              </a:p>
            </p:txBody>
          </p:sp>
        </p:grpSp>
        <p:grpSp>
          <p:nvGrpSpPr>
            <p:cNvPr id="50" name="Group 210"/>
            <p:cNvGrpSpPr>
              <a:grpSpLocks/>
            </p:cNvGrpSpPr>
            <p:nvPr/>
          </p:nvGrpSpPr>
          <p:grpSpPr bwMode="auto">
            <a:xfrm>
              <a:off x="3097" y="1092"/>
              <a:ext cx="141" cy="122"/>
              <a:chOff x="3097" y="1092"/>
              <a:chExt cx="141" cy="122"/>
            </a:xfrm>
          </p:grpSpPr>
          <p:sp>
            <p:nvSpPr>
              <p:cNvPr id="58" name="Freeform 211"/>
              <p:cNvSpPr>
                <a:spLocks/>
              </p:cNvSpPr>
              <p:nvPr/>
            </p:nvSpPr>
            <p:spPr bwMode="gray">
              <a:xfrm rot="10521890">
                <a:off x="3097" y="1092"/>
                <a:ext cx="62" cy="61"/>
              </a:xfrm>
              <a:custGeom>
                <a:avLst/>
                <a:gdLst>
                  <a:gd name="T0" fmla="*/ 61 w 61"/>
                  <a:gd name="T1" fmla="*/ 68 h 68"/>
                  <a:gd name="T2" fmla="*/ 3 w 61"/>
                  <a:gd name="T3" fmla="*/ 16 h 68"/>
                  <a:gd name="T4" fmla="*/ 0 w 61"/>
                  <a:gd name="T5" fmla="*/ 13 h 68"/>
                  <a:gd name="T6" fmla="*/ 8 w 61"/>
                  <a:gd name="T7" fmla="*/ 0 h 68"/>
                  <a:gd name="T8" fmla="*/ 10 w 61"/>
                  <a:gd name="T9" fmla="*/ 3 h 68"/>
                  <a:gd name="T10" fmla="*/ 61 w 61"/>
                  <a:gd name="T11" fmla="*/ 67 h 68"/>
                  <a:gd name="T12" fmla="*/ 61 w 61"/>
                  <a:gd name="T13" fmla="*/ 68 h 68"/>
                  <a:gd name="T14" fmla="*/ 0 60000 65536"/>
                  <a:gd name="T15" fmla="*/ 0 60000 65536"/>
                  <a:gd name="T16" fmla="*/ 0 60000 65536"/>
                  <a:gd name="T17" fmla="*/ 0 60000 65536"/>
                  <a:gd name="T18" fmla="*/ 0 60000 65536"/>
                  <a:gd name="T19" fmla="*/ 0 60000 65536"/>
                  <a:gd name="T20" fmla="*/ 0 60000 65536"/>
                  <a:gd name="T21" fmla="*/ 0 w 61"/>
                  <a:gd name="T22" fmla="*/ 0 h 68"/>
                  <a:gd name="T23" fmla="*/ 61 w 61"/>
                  <a:gd name="T24" fmla="*/ 68 h 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 h="68">
                    <a:moveTo>
                      <a:pt x="61" y="68"/>
                    </a:moveTo>
                    <a:cubicBezTo>
                      <a:pt x="3" y="16"/>
                      <a:pt x="3" y="16"/>
                      <a:pt x="3" y="16"/>
                    </a:cubicBezTo>
                    <a:cubicBezTo>
                      <a:pt x="0" y="13"/>
                      <a:pt x="0" y="13"/>
                      <a:pt x="0" y="13"/>
                    </a:cubicBezTo>
                    <a:cubicBezTo>
                      <a:pt x="0" y="13"/>
                      <a:pt x="4" y="4"/>
                      <a:pt x="8" y="0"/>
                    </a:cubicBezTo>
                    <a:cubicBezTo>
                      <a:pt x="10" y="3"/>
                      <a:pt x="10" y="3"/>
                      <a:pt x="10" y="3"/>
                    </a:cubicBezTo>
                    <a:cubicBezTo>
                      <a:pt x="61" y="67"/>
                      <a:pt x="61" y="67"/>
                      <a:pt x="61" y="67"/>
                    </a:cubicBezTo>
                    <a:lnTo>
                      <a:pt x="61" y="68"/>
                    </a:lnTo>
                    <a:close/>
                  </a:path>
                </a:pathLst>
              </a:custGeom>
              <a:gradFill rotWithShape="1">
                <a:gsLst>
                  <a:gs pos="0">
                    <a:srgbClr val="764C00"/>
                  </a:gs>
                  <a:gs pos="100000">
                    <a:srgbClr val="FEA501"/>
                  </a:gs>
                </a:gsLst>
                <a:lin ang="2700000" scaled="1"/>
              </a:gradFill>
              <a:ln w="9525">
                <a:noFill/>
                <a:round/>
                <a:headEnd/>
                <a:tailEnd/>
              </a:ln>
            </p:spPr>
            <p:txBody>
              <a:bodyPr/>
              <a:lstStyle/>
              <a:p>
                <a:endParaRPr lang="tr-TR">
                  <a:solidFill>
                    <a:srgbClr val="000000"/>
                  </a:solidFill>
                </a:endParaRPr>
              </a:p>
            </p:txBody>
          </p:sp>
          <p:sp>
            <p:nvSpPr>
              <p:cNvPr id="59" name="Freeform 212"/>
              <p:cNvSpPr>
                <a:spLocks/>
              </p:cNvSpPr>
              <p:nvPr/>
            </p:nvSpPr>
            <p:spPr bwMode="gray">
              <a:xfrm rot="10521890">
                <a:off x="3131" y="1112"/>
                <a:ext cx="107" cy="102"/>
              </a:xfrm>
              <a:custGeom>
                <a:avLst/>
                <a:gdLst>
                  <a:gd name="T0" fmla="*/ 60 w 106"/>
                  <a:gd name="T1" fmla="*/ 0 h 113"/>
                  <a:gd name="T2" fmla="*/ 41 w 106"/>
                  <a:gd name="T3" fmla="*/ 41 h 113"/>
                  <a:gd name="T4" fmla="*/ 0 w 106"/>
                  <a:gd name="T5" fmla="*/ 56 h 113"/>
                  <a:gd name="T6" fmla="*/ 64 w 106"/>
                  <a:gd name="T7" fmla="*/ 106 h 113"/>
                  <a:gd name="T8" fmla="*/ 103 w 106"/>
                  <a:gd name="T9" fmla="*/ 67 h 113"/>
                  <a:gd name="T10" fmla="*/ 60 w 106"/>
                  <a:gd name="T11" fmla="*/ 0 h 113"/>
                  <a:gd name="T12" fmla="*/ 0 60000 65536"/>
                  <a:gd name="T13" fmla="*/ 0 60000 65536"/>
                  <a:gd name="T14" fmla="*/ 0 60000 65536"/>
                  <a:gd name="T15" fmla="*/ 0 60000 65536"/>
                  <a:gd name="T16" fmla="*/ 0 60000 65536"/>
                  <a:gd name="T17" fmla="*/ 0 60000 65536"/>
                  <a:gd name="T18" fmla="*/ 0 w 106"/>
                  <a:gd name="T19" fmla="*/ 0 h 113"/>
                  <a:gd name="T20" fmla="*/ 106 w 106"/>
                  <a:gd name="T21" fmla="*/ 113 h 113"/>
                </a:gdLst>
                <a:ahLst/>
                <a:cxnLst>
                  <a:cxn ang="T12">
                    <a:pos x="T0" y="T1"/>
                  </a:cxn>
                  <a:cxn ang="T13">
                    <a:pos x="T2" y="T3"/>
                  </a:cxn>
                  <a:cxn ang="T14">
                    <a:pos x="T4" y="T5"/>
                  </a:cxn>
                  <a:cxn ang="T15">
                    <a:pos x="T6" y="T7"/>
                  </a:cxn>
                  <a:cxn ang="T16">
                    <a:pos x="T8" y="T9"/>
                  </a:cxn>
                  <a:cxn ang="T17">
                    <a:pos x="T10" y="T11"/>
                  </a:cxn>
                </a:cxnLst>
                <a:rect l="T18" t="T19" r="T20" b="T21"/>
                <a:pathLst>
                  <a:path w="106" h="113">
                    <a:moveTo>
                      <a:pt x="60" y="0"/>
                    </a:moveTo>
                    <a:cubicBezTo>
                      <a:pt x="60" y="0"/>
                      <a:pt x="62" y="20"/>
                      <a:pt x="41" y="41"/>
                    </a:cubicBezTo>
                    <a:cubicBezTo>
                      <a:pt x="17" y="63"/>
                      <a:pt x="0" y="56"/>
                      <a:pt x="0" y="56"/>
                    </a:cubicBezTo>
                    <a:cubicBezTo>
                      <a:pt x="64" y="106"/>
                      <a:pt x="64" y="106"/>
                      <a:pt x="64" y="106"/>
                    </a:cubicBezTo>
                    <a:cubicBezTo>
                      <a:pt x="64" y="106"/>
                      <a:pt x="106" y="113"/>
                      <a:pt x="103" y="67"/>
                    </a:cubicBezTo>
                    <a:lnTo>
                      <a:pt x="60" y="0"/>
                    </a:lnTo>
                    <a:close/>
                  </a:path>
                </a:pathLst>
              </a:custGeom>
              <a:gradFill rotWithShape="1">
                <a:gsLst>
                  <a:gs pos="0">
                    <a:srgbClr val="000000"/>
                  </a:gs>
                  <a:gs pos="100000">
                    <a:srgbClr val="FEA501"/>
                  </a:gs>
                </a:gsLst>
                <a:lin ang="18900000" scaled="1"/>
              </a:gradFill>
              <a:ln w="9525">
                <a:noFill/>
                <a:round/>
                <a:headEnd/>
                <a:tailEnd/>
              </a:ln>
            </p:spPr>
            <p:txBody>
              <a:bodyPr/>
              <a:lstStyle/>
              <a:p>
                <a:endParaRPr lang="tr-TR">
                  <a:solidFill>
                    <a:srgbClr val="000000"/>
                  </a:solidFill>
                </a:endParaRPr>
              </a:p>
            </p:txBody>
          </p:sp>
        </p:grpSp>
        <p:grpSp>
          <p:nvGrpSpPr>
            <p:cNvPr id="51" name="Group 213"/>
            <p:cNvGrpSpPr>
              <a:grpSpLocks/>
            </p:cNvGrpSpPr>
            <p:nvPr/>
          </p:nvGrpSpPr>
          <p:grpSpPr bwMode="auto">
            <a:xfrm rot="10521890">
              <a:off x="3137" y="1122"/>
              <a:ext cx="96" cy="86"/>
              <a:chOff x="2760" y="2156"/>
              <a:chExt cx="224" cy="225"/>
            </a:xfrm>
          </p:grpSpPr>
          <p:sp>
            <p:nvSpPr>
              <p:cNvPr id="52" name="Freeform 214"/>
              <p:cNvSpPr>
                <a:spLocks/>
              </p:cNvSpPr>
              <p:nvPr/>
            </p:nvSpPr>
            <p:spPr bwMode="gray">
              <a:xfrm>
                <a:off x="2781" y="2180"/>
                <a:ext cx="142" cy="130"/>
              </a:xfrm>
              <a:custGeom>
                <a:avLst/>
                <a:gdLst>
                  <a:gd name="T0" fmla="*/ 57 w 60"/>
                  <a:gd name="T1" fmla="*/ 0 h 55"/>
                  <a:gd name="T2" fmla="*/ 41 w 60"/>
                  <a:gd name="T3" fmla="*/ 41 h 55"/>
                  <a:gd name="T4" fmla="*/ 0 w 60"/>
                  <a:gd name="T5" fmla="*/ 50 h 55"/>
                  <a:gd name="T6" fmla="*/ 43 w 60"/>
                  <a:gd name="T7" fmla="*/ 42 h 55"/>
                  <a:gd name="T8" fmla="*/ 57 w 60"/>
                  <a:gd name="T9" fmla="*/ 0 h 55"/>
                  <a:gd name="T10" fmla="*/ 0 60000 65536"/>
                  <a:gd name="T11" fmla="*/ 0 60000 65536"/>
                  <a:gd name="T12" fmla="*/ 0 60000 65536"/>
                  <a:gd name="T13" fmla="*/ 0 60000 65536"/>
                  <a:gd name="T14" fmla="*/ 0 60000 65536"/>
                  <a:gd name="T15" fmla="*/ 0 w 60"/>
                  <a:gd name="T16" fmla="*/ 0 h 55"/>
                  <a:gd name="T17" fmla="*/ 60 w 60"/>
                  <a:gd name="T18" fmla="*/ 55 h 55"/>
                </a:gdLst>
                <a:ahLst/>
                <a:cxnLst>
                  <a:cxn ang="T10">
                    <a:pos x="T0" y="T1"/>
                  </a:cxn>
                  <a:cxn ang="T11">
                    <a:pos x="T2" y="T3"/>
                  </a:cxn>
                  <a:cxn ang="T12">
                    <a:pos x="T4" y="T5"/>
                  </a:cxn>
                  <a:cxn ang="T13">
                    <a:pos x="T6" y="T7"/>
                  </a:cxn>
                  <a:cxn ang="T14">
                    <a:pos x="T8" y="T9"/>
                  </a:cxn>
                </a:cxnLst>
                <a:rect l="T15" t="T16" r="T17" b="T18"/>
                <a:pathLst>
                  <a:path w="60" h="55">
                    <a:moveTo>
                      <a:pt x="57" y="0"/>
                    </a:moveTo>
                    <a:cubicBezTo>
                      <a:pt x="58" y="15"/>
                      <a:pt x="53" y="31"/>
                      <a:pt x="41" y="41"/>
                    </a:cubicBezTo>
                    <a:cubicBezTo>
                      <a:pt x="30" y="51"/>
                      <a:pt x="14" y="53"/>
                      <a:pt x="0" y="50"/>
                    </a:cubicBezTo>
                    <a:cubicBezTo>
                      <a:pt x="14" y="55"/>
                      <a:pt x="31" y="53"/>
                      <a:pt x="43" y="42"/>
                    </a:cubicBezTo>
                    <a:cubicBezTo>
                      <a:pt x="55" y="32"/>
                      <a:pt x="60" y="16"/>
                      <a:pt x="57"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sp>
            <p:nvSpPr>
              <p:cNvPr id="53" name="Freeform 215"/>
              <p:cNvSpPr>
                <a:spLocks/>
              </p:cNvSpPr>
              <p:nvPr/>
            </p:nvSpPr>
            <p:spPr bwMode="gray">
              <a:xfrm>
                <a:off x="2760" y="2156"/>
                <a:ext cx="148" cy="137"/>
              </a:xfrm>
              <a:custGeom>
                <a:avLst/>
                <a:gdLst>
                  <a:gd name="T0" fmla="*/ 60 w 63"/>
                  <a:gd name="T1" fmla="*/ 0 h 58"/>
                  <a:gd name="T2" fmla="*/ 43 w 63"/>
                  <a:gd name="T3" fmla="*/ 43 h 58"/>
                  <a:gd name="T4" fmla="*/ 0 w 63"/>
                  <a:gd name="T5" fmla="*/ 53 h 58"/>
                  <a:gd name="T6" fmla="*/ 45 w 63"/>
                  <a:gd name="T7" fmla="*/ 45 h 58"/>
                  <a:gd name="T8" fmla="*/ 60 w 63"/>
                  <a:gd name="T9" fmla="*/ 0 h 58"/>
                  <a:gd name="T10" fmla="*/ 0 60000 65536"/>
                  <a:gd name="T11" fmla="*/ 0 60000 65536"/>
                  <a:gd name="T12" fmla="*/ 0 60000 65536"/>
                  <a:gd name="T13" fmla="*/ 0 60000 65536"/>
                  <a:gd name="T14" fmla="*/ 0 60000 65536"/>
                  <a:gd name="T15" fmla="*/ 0 w 63"/>
                  <a:gd name="T16" fmla="*/ 0 h 58"/>
                  <a:gd name="T17" fmla="*/ 63 w 63"/>
                  <a:gd name="T18" fmla="*/ 58 h 58"/>
                </a:gdLst>
                <a:ahLst/>
                <a:cxnLst>
                  <a:cxn ang="T10">
                    <a:pos x="T0" y="T1"/>
                  </a:cxn>
                  <a:cxn ang="T11">
                    <a:pos x="T2" y="T3"/>
                  </a:cxn>
                  <a:cxn ang="T12">
                    <a:pos x="T4" y="T5"/>
                  </a:cxn>
                  <a:cxn ang="T13">
                    <a:pos x="T6" y="T7"/>
                  </a:cxn>
                  <a:cxn ang="T14">
                    <a:pos x="T8" y="T9"/>
                  </a:cxn>
                </a:cxnLst>
                <a:rect l="T15" t="T16" r="T17" b="T18"/>
                <a:pathLst>
                  <a:path w="63" h="58">
                    <a:moveTo>
                      <a:pt x="60" y="0"/>
                    </a:moveTo>
                    <a:cubicBezTo>
                      <a:pt x="61" y="16"/>
                      <a:pt x="56" y="33"/>
                      <a:pt x="43" y="43"/>
                    </a:cubicBezTo>
                    <a:cubicBezTo>
                      <a:pt x="31" y="54"/>
                      <a:pt x="15" y="57"/>
                      <a:pt x="0" y="53"/>
                    </a:cubicBezTo>
                    <a:cubicBezTo>
                      <a:pt x="15" y="58"/>
                      <a:pt x="32" y="55"/>
                      <a:pt x="45" y="45"/>
                    </a:cubicBezTo>
                    <a:cubicBezTo>
                      <a:pt x="58" y="34"/>
                      <a:pt x="63" y="17"/>
                      <a:pt x="60"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sp>
            <p:nvSpPr>
              <p:cNvPr id="54" name="Freeform 216"/>
              <p:cNvSpPr>
                <a:spLocks/>
              </p:cNvSpPr>
              <p:nvPr/>
            </p:nvSpPr>
            <p:spPr bwMode="gray">
              <a:xfrm>
                <a:off x="2800" y="2201"/>
                <a:ext cx="137" cy="123"/>
              </a:xfrm>
              <a:custGeom>
                <a:avLst/>
                <a:gdLst>
                  <a:gd name="T0" fmla="*/ 55 w 58"/>
                  <a:gd name="T1" fmla="*/ 0 h 52"/>
                  <a:gd name="T2" fmla="*/ 40 w 58"/>
                  <a:gd name="T3" fmla="*/ 39 h 52"/>
                  <a:gd name="T4" fmla="*/ 0 w 58"/>
                  <a:gd name="T5" fmla="*/ 48 h 52"/>
                  <a:gd name="T6" fmla="*/ 41 w 58"/>
                  <a:gd name="T7" fmla="*/ 40 h 52"/>
                  <a:gd name="T8" fmla="*/ 55 w 58"/>
                  <a:gd name="T9" fmla="*/ 0 h 52"/>
                  <a:gd name="T10" fmla="*/ 0 60000 65536"/>
                  <a:gd name="T11" fmla="*/ 0 60000 65536"/>
                  <a:gd name="T12" fmla="*/ 0 60000 65536"/>
                  <a:gd name="T13" fmla="*/ 0 60000 65536"/>
                  <a:gd name="T14" fmla="*/ 0 60000 65536"/>
                  <a:gd name="T15" fmla="*/ 0 w 58"/>
                  <a:gd name="T16" fmla="*/ 0 h 52"/>
                  <a:gd name="T17" fmla="*/ 58 w 58"/>
                  <a:gd name="T18" fmla="*/ 52 h 52"/>
                </a:gdLst>
                <a:ahLst/>
                <a:cxnLst>
                  <a:cxn ang="T10">
                    <a:pos x="T0" y="T1"/>
                  </a:cxn>
                  <a:cxn ang="T11">
                    <a:pos x="T2" y="T3"/>
                  </a:cxn>
                  <a:cxn ang="T12">
                    <a:pos x="T4" y="T5"/>
                  </a:cxn>
                  <a:cxn ang="T13">
                    <a:pos x="T6" y="T7"/>
                  </a:cxn>
                  <a:cxn ang="T14">
                    <a:pos x="T8" y="T9"/>
                  </a:cxn>
                </a:cxnLst>
                <a:rect l="T15" t="T16" r="T17" b="T18"/>
                <a:pathLst>
                  <a:path w="58" h="52">
                    <a:moveTo>
                      <a:pt x="55" y="0"/>
                    </a:moveTo>
                    <a:cubicBezTo>
                      <a:pt x="57" y="15"/>
                      <a:pt x="52" y="29"/>
                      <a:pt x="40" y="39"/>
                    </a:cubicBezTo>
                    <a:cubicBezTo>
                      <a:pt x="29" y="48"/>
                      <a:pt x="14" y="51"/>
                      <a:pt x="0" y="48"/>
                    </a:cubicBezTo>
                    <a:cubicBezTo>
                      <a:pt x="15" y="52"/>
                      <a:pt x="30" y="50"/>
                      <a:pt x="41" y="40"/>
                    </a:cubicBezTo>
                    <a:cubicBezTo>
                      <a:pt x="53" y="30"/>
                      <a:pt x="58" y="15"/>
                      <a:pt x="55"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sp>
            <p:nvSpPr>
              <p:cNvPr id="55" name="Freeform 217"/>
              <p:cNvSpPr>
                <a:spLocks/>
              </p:cNvSpPr>
              <p:nvPr/>
            </p:nvSpPr>
            <p:spPr bwMode="gray">
              <a:xfrm>
                <a:off x="2856" y="2262"/>
                <a:ext cx="116" cy="104"/>
              </a:xfrm>
              <a:custGeom>
                <a:avLst/>
                <a:gdLst>
                  <a:gd name="T0" fmla="*/ 47 w 49"/>
                  <a:gd name="T1" fmla="*/ 0 h 44"/>
                  <a:gd name="T2" fmla="*/ 34 w 49"/>
                  <a:gd name="T3" fmla="*/ 33 h 44"/>
                  <a:gd name="T4" fmla="*/ 0 w 49"/>
                  <a:gd name="T5" fmla="*/ 40 h 44"/>
                  <a:gd name="T6" fmla="*/ 35 w 49"/>
                  <a:gd name="T7" fmla="*/ 34 h 44"/>
                  <a:gd name="T8" fmla="*/ 47 w 49"/>
                  <a:gd name="T9" fmla="*/ 0 h 44"/>
                  <a:gd name="T10" fmla="*/ 0 60000 65536"/>
                  <a:gd name="T11" fmla="*/ 0 60000 65536"/>
                  <a:gd name="T12" fmla="*/ 0 60000 65536"/>
                  <a:gd name="T13" fmla="*/ 0 60000 65536"/>
                  <a:gd name="T14" fmla="*/ 0 60000 65536"/>
                  <a:gd name="T15" fmla="*/ 0 w 49"/>
                  <a:gd name="T16" fmla="*/ 0 h 44"/>
                  <a:gd name="T17" fmla="*/ 49 w 49"/>
                  <a:gd name="T18" fmla="*/ 44 h 44"/>
                </a:gdLst>
                <a:ahLst/>
                <a:cxnLst>
                  <a:cxn ang="T10">
                    <a:pos x="T0" y="T1"/>
                  </a:cxn>
                  <a:cxn ang="T11">
                    <a:pos x="T2" y="T3"/>
                  </a:cxn>
                  <a:cxn ang="T12">
                    <a:pos x="T4" y="T5"/>
                  </a:cxn>
                  <a:cxn ang="T13">
                    <a:pos x="T6" y="T7"/>
                  </a:cxn>
                  <a:cxn ang="T14">
                    <a:pos x="T8" y="T9"/>
                  </a:cxn>
                </a:cxnLst>
                <a:rect l="T15" t="T16" r="T17" b="T18"/>
                <a:pathLst>
                  <a:path w="49" h="44">
                    <a:moveTo>
                      <a:pt x="47" y="0"/>
                    </a:moveTo>
                    <a:cubicBezTo>
                      <a:pt x="48" y="12"/>
                      <a:pt x="44" y="25"/>
                      <a:pt x="34" y="33"/>
                    </a:cubicBezTo>
                    <a:cubicBezTo>
                      <a:pt x="25" y="41"/>
                      <a:pt x="12" y="43"/>
                      <a:pt x="0" y="40"/>
                    </a:cubicBezTo>
                    <a:cubicBezTo>
                      <a:pt x="12" y="44"/>
                      <a:pt x="25" y="42"/>
                      <a:pt x="35" y="34"/>
                    </a:cubicBezTo>
                    <a:cubicBezTo>
                      <a:pt x="45" y="26"/>
                      <a:pt x="49" y="12"/>
                      <a:pt x="47"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sp>
            <p:nvSpPr>
              <p:cNvPr id="56" name="Freeform 218"/>
              <p:cNvSpPr>
                <a:spLocks/>
              </p:cNvSpPr>
              <p:nvPr/>
            </p:nvSpPr>
            <p:spPr bwMode="gray">
              <a:xfrm>
                <a:off x="2840" y="2244"/>
                <a:ext cx="120" cy="111"/>
              </a:xfrm>
              <a:custGeom>
                <a:avLst/>
                <a:gdLst>
                  <a:gd name="T0" fmla="*/ 49 w 51"/>
                  <a:gd name="T1" fmla="*/ 0 h 47"/>
                  <a:gd name="T2" fmla="*/ 35 w 51"/>
                  <a:gd name="T3" fmla="*/ 35 h 47"/>
                  <a:gd name="T4" fmla="*/ 0 w 51"/>
                  <a:gd name="T5" fmla="*/ 42 h 47"/>
                  <a:gd name="T6" fmla="*/ 37 w 51"/>
                  <a:gd name="T7" fmla="*/ 36 h 47"/>
                  <a:gd name="T8" fmla="*/ 49 w 51"/>
                  <a:gd name="T9" fmla="*/ 0 h 47"/>
                  <a:gd name="T10" fmla="*/ 0 60000 65536"/>
                  <a:gd name="T11" fmla="*/ 0 60000 65536"/>
                  <a:gd name="T12" fmla="*/ 0 60000 65536"/>
                  <a:gd name="T13" fmla="*/ 0 60000 65536"/>
                  <a:gd name="T14" fmla="*/ 0 60000 65536"/>
                  <a:gd name="T15" fmla="*/ 0 w 51"/>
                  <a:gd name="T16" fmla="*/ 0 h 47"/>
                  <a:gd name="T17" fmla="*/ 51 w 51"/>
                  <a:gd name="T18" fmla="*/ 47 h 47"/>
                </a:gdLst>
                <a:ahLst/>
                <a:cxnLst>
                  <a:cxn ang="T10">
                    <a:pos x="T0" y="T1"/>
                  </a:cxn>
                  <a:cxn ang="T11">
                    <a:pos x="T2" y="T3"/>
                  </a:cxn>
                  <a:cxn ang="T12">
                    <a:pos x="T4" y="T5"/>
                  </a:cxn>
                  <a:cxn ang="T13">
                    <a:pos x="T6" y="T7"/>
                  </a:cxn>
                  <a:cxn ang="T14">
                    <a:pos x="T8" y="T9"/>
                  </a:cxn>
                </a:cxnLst>
                <a:rect l="T15" t="T16" r="T17" b="T18"/>
                <a:pathLst>
                  <a:path w="51" h="47">
                    <a:moveTo>
                      <a:pt x="49" y="0"/>
                    </a:moveTo>
                    <a:cubicBezTo>
                      <a:pt x="50" y="13"/>
                      <a:pt x="46" y="26"/>
                      <a:pt x="35" y="35"/>
                    </a:cubicBezTo>
                    <a:cubicBezTo>
                      <a:pt x="26" y="43"/>
                      <a:pt x="12" y="46"/>
                      <a:pt x="0" y="42"/>
                    </a:cubicBezTo>
                    <a:cubicBezTo>
                      <a:pt x="12" y="47"/>
                      <a:pt x="26" y="45"/>
                      <a:pt x="37" y="36"/>
                    </a:cubicBezTo>
                    <a:cubicBezTo>
                      <a:pt x="47" y="27"/>
                      <a:pt x="51" y="13"/>
                      <a:pt x="49"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sp>
            <p:nvSpPr>
              <p:cNvPr id="57" name="Freeform 219"/>
              <p:cNvSpPr>
                <a:spLocks/>
              </p:cNvSpPr>
              <p:nvPr/>
            </p:nvSpPr>
            <p:spPr bwMode="gray">
              <a:xfrm>
                <a:off x="2873" y="2279"/>
                <a:ext cx="111" cy="102"/>
              </a:xfrm>
              <a:custGeom>
                <a:avLst/>
                <a:gdLst>
                  <a:gd name="T0" fmla="*/ 45 w 47"/>
                  <a:gd name="T1" fmla="*/ 0 h 43"/>
                  <a:gd name="T2" fmla="*/ 33 w 47"/>
                  <a:gd name="T3" fmla="*/ 32 h 43"/>
                  <a:gd name="T4" fmla="*/ 0 w 47"/>
                  <a:gd name="T5" fmla="*/ 39 h 43"/>
                  <a:gd name="T6" fmla="*/ 34 w 47"/>
                  <a:gd name="T7" fmla="*/ 33 h 43"/>
                  <a:gd name="T8" fmla="*/ 45 w 47"/>
                  <a:gd name="T9" fmla="*/ 0 h 43"/>
                  <a:gd name="T10" fmla="*/ 0 60000 65536"/>
                  <a:gd name="T11" fmla="*/ 0 60000 65536"/>
                  <a:gd name="T12" fmla="*/ 0 60000 65536"/>
                  <a:gd name="T13" fmla="*/ 0 60000 65536"/>
                  <a:gd name="T14" fmla="*/ 0 60000 65536"/>
                  <a:gd name="T15" fmla="*/ 0 w 47"/>
                  <a:gd name="T16" fmla="*/ 0 h 43"/>
                  <a:gd name="T17" fmla="*/ 47 w 47"/>
                  <a:gd name="T18" fmla="*/ 43 h 43"/>
                </a:gdLst>
                <a:ahLst/>
                <a:cxnLst>
                  <a:cxn ang="T10">
                    <a:pos x="T0" y="T1"/>
                  </a:cxn>
                  <a:cxn ang="T11">
                    <a:pos x="T2" y="T3"/>
                  </a:cxn>
                  <a:cxn ang="T12">
                    <a:pos x="T4" y="T5"/>
                  </a:cxn>
                  <a:cxn ang="T13">
                    <a:pos x="T6" y="T7"/>
                  </a:cxn>
                  <a:cxn ang="T14">
                    <a:pos x="T8" y="T9"/>
                  </a:cxn>
                </a:cxnLst>
                <a:rect l="T15" t="T16" r="T17" b="T18"/>
                <a:pathLst>
                  <a:path w="47" h="43">
                    <a:moveTo>
                      <a:pt x="45" y="0"/>
                    </a:moveTo>
                    <a:cubicBezTo>
                      <a:pt x="46" y="12"/>
                      <a:pt x="42" y="24"/>
                      <a:pt x="33" y="32"/>
                    </a:cubicBezTo>
                    <a:cubicBezTo>
                      <a:pt x="24" y="39"/>
                      <a:pt x="12" y="42"/>
                      <a:pt x="0" y="39"/>
                    </a:cubicBezTo>
                    <a:cubicBezTo>
                      <a:pt x="12" y="43"/>
                      <a:pt x="25" y="41"/>
                      <a:pt x="34" y="33"/>
                    </a:cubicBezTo>
                    <a:cubicBezTo>
                      <a:pt x="43" y="25"/>
                      <a:pt x="47" y="12"/>
                      <a:pt x="45"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grpSp>
      </p:grpSp>
      <p:grpSp>
        <p:nvGrpSpPr>
          <p:cNvPr id="65" name="Group 257"/>
          <p:cNvGrpSpPr>
            <a:grpSpLocks/>
          </p:cNvGrpSpPr>
          <p:nvPr/>
        </p:nvGrpSpPr>
        <p:grpSpPr bwMode="auto">
          <a:xfrm>
            <a:off x="5202238" y="1912938"/>
            <a:ext cx="1846262" cy="1365250"/>
            <a:chOff x="3295" y="1211"/>
            <a:chExt cx="1163" cy="860"/>
          </a:xfrm>
        </p:grpSpPr>
        <p:grpSp>
          <p:nvGrpSpPr>
            <p:cNvPr id="66" name="Group 254"/>
            <p:cNvGrpSpPr>
              <a:grpSpLocks/>
            </p:cNvGrpSpPr>
            <p:nvPr/>
          </p:nvGrpSpPr>
          <p:grpSpPr bwMode="auto">
            <a:xfrm>
              <a:off x="3420" y="1211"/>
              <a:ext cx="1038" cy="860"/>
              <a:chOff x="3420" y="1211"/>
              <a:chExt cx="1038" cy="860"/>
            </a:xfrm>
          </p:grpSpPr>
          <p:sp>
            <p:nvSpPr>
              <p:cNvPr id="77" name="Freeform 239"/>
              <p:cNvSpPr>
                <a:spLocks/>
              </p:cNvSpPr>
              <p:nvPr/>
            </p:nvSpPr>
            <p:spPr bwMode="gray">
              <a:xfrm rot="7223090">
                <a:off x="3448" y="1520"/>
                <a:ext cx="491" cy="548"/>
              </a:xfrm>
              <a:custGeom>
                <a:avLst/>
                <a:gdLst>
                  <a:gd name="T0" fmla="*/ 306 w 365"/>
                  <a:gd name="T1" fmla="*/ 321 h 456"/>
                  <a:gd name="T2" fmla="*/ 210 w 365"/>
                  <a:gd name="T3" fmla="*/ 212 h 456"/>
                  <a:gd name="T4" fmla="*/ 23 w 365"/>
                  <a:gd name="T5" fmla="*/ 42 h 456"/>
                  <a:gd name="T6" fmla="*/ 23 w 365"/>
                  <a:gd name="T7" fmla="*/ 86 h 456"/>
                  <a:gd name="T8" fmla="*/ 145 w 365"/>
                  <a:gd name="T9" fmla="*/ 276 h 456"/>
                  <a:gd name="T10" fmla="*/ 238 w 365"/>
                  <a:gd name="T11" fmla="*/ 382 h 456"/>
                  <a:gd name="T12" fmla="*/ 326 w 365"/>
                  <a:gd name="T13" fmla="*/ 451 h 456"/>
                  <a:gd name="T14" fmla="*/ 365 w 365"/>
                  <a:gd name="T15" fmla="*/ 412 h 456"/>
                  <a:gd name="T16" fmla="*/ 306 w 365"/>
                  <a:gd name="T17" fmla="*/ 321 h 4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5"/>
                  <a:gd name="T28" fmla="*/ 0 h 456"/>
                  <a:gd name="T29" fmla="*/ 365 w 365"/>
                  <a:gd name="T30" fmla="*/ 456 h 4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5" h="456">
                    <a:moveTo>
                      <a:pt x="306" y="321"/>
                    </a:moveTo>
                    <a:cubicBezTo>
                      <a:pt x="210" y="212"/>
                      <a:pt x="210" y="212"/>
                      <a:pt x="210" y="212"/>
                    </a:cubicBezTo>
                    <a:cubicBezTo>
                      <a:pt x="23" y="42"/>
                      <a:pt x="23" y="42"/>
                      <a:pt x="23" y="42"/>
                    </a:cubicBezTo>
                    <a:cubicBezTo>
                      <a:pt x="23" y="42"/>
                      <a:pt x="0" y="0"/>
                      <a:pt x="23" y="86"/>
                    </a:cubicBezTo>
                    <a:cubicBezTo>
                      <a:pt x="145" y="276"/>
                      <a:pt x="145" y="276"/>
                      <a:pt x="145" y="276"/>
                    </a:cubicBezTo>
                    <a:cubicBezTo>
                      <a:pt x="238" y="382"/>
                      <a:pt x="238" y="382"/>
                      <a:pt x="238" y="382"/>
                    </a:cubicBezTo>
                    <a:cubicBezTo>
                      <a:pt x="326" y="451"/>
                      <a:pt x="326" y="451"/>
                      <a:pt x="326" y="451"/>
                    </a:cubicBezTo>
                    <a:cubicBezTo>
                      <a:pt x="326" y="451"/>
                      <a:pt x="364" y="456"/>
                      <a:pt x="365" y="412"/>
                    </a:cubicBezTo>
                    <a:lnTo>
                      <a:pt x="306" y="321"/>
                    </a:lnTo>
                    <a:close/>
                  </a:path>
                </a:pathLst>
              </a:custGeom>
              <a:gradFill rotWithShape="1">
                <a:gsLst>
                  <a:gs pos="0">
                    <a:srgbClr val="00060B"/>
                  </a:gs>
                  <a:gs pos="100000">
                    <a:srgbClr val="0061B2"/>
                  </a:gs>
                </a:gsLst>
                <a:lin ang="0" scaled="1"/>
              </a:gradFill>
              <a:ln w="9525">
                <a:noFill/>
                <a:round/>
                <a:headEnd/>
                <a:tailEnd/>
              </a:ln>
            </p:spPr>
            <p:txBody>
              <a:bodyPr/>
              <a:lstStyle/>
              <a:p>
                <a:endParaRPr lang="tr-TR">
                  <a:solidFill>
                    <a:srgbClr val="000000"/>
                  </a:solidFill>
                </a:endParaRPr>
              </a:p>
            </p:txBody>
          </p:sp>
          <p:sp>
            <p:nvSpPr>
              <p:cNvPr id="78" name="Freeform 240"/>
              <p:cNvSpPr>
                <a:spLocks/>
              </p:cNvSpPr>
              <p:nvPr/>
            </p:nvSpPr>
            <p:spPr bwMode="gray">
              <a:xfrm rot="7223090">
                <a:off x="3694" y="1318"/>
                <a:ext cx="674" cy="459"/>
              </a:xfrm>
              <a:custGeom>
                <a:avLst/>
                <a:gdLst>
                  <a:gd name="T0" fmla="*/ 201 w 501"/>
                  <a:gd name="T1" fmla="*/ 0 h 383"/>
                  <a:gd name="T2" fmla="*/ 27 w 501"/>
                  <a:gd name="T3" fmla="*/ 50 h 383"/>
                  <a:gd name="T4" fmla="*/ 431 w 501"/>
                  <a:gd name="T5" fmla="*/ 383 h 383"/>
                  <a:gd name="T6" fmla="*/ 501 w 501"/>
                  <a:gd name="T7" fmla="*/ 317 h 383"/>
                  <a:gd name="T8" fmla="*/ 201 w 501"/>
                  <a:gd name="T9" fmla="*/ 0 h 383"/>
                  <a:gd name="T10" fmla="*/ 0 60000 65536"/>
                  <a:gd name="T11" fmla="*/ 0 60000 65536"/>
                  <a:gd name="T12" fmla="*/ 0 60000 65536"/>
                  <a:gd name="T13" fmla="*/ 0 60000 65536"/>
                  <a:gd name="T14" fmla="*/ 0 60000 65536"/>
                  <a:gd name="T15" fmla="*/ 0 w 501"/>
                  <a:gd name="T16" fmla="*/ 0 h 383"/>
                  <a:gd name="T17" fmla="*/ 501 w 501"/>
                  <a:gd name="T18" fmla="*/ 383 h 383"/>
                </a:gdLst>
                <a:ahLst/>
                <a:cxnLst>
                  <a:cxn ang="T10">
                    <a:pos x="T0" y="T1"/>
                  </a:cxn>
                  <a:cxn ang="T11">
                    <a:pos x="T2" y="T3"/>
                  </a:cxn>
                  <a:cxn ang="T12">
                    <a:pos x="T4" y="T5"/>
                  </a:cxn>
                  <a:cxn ang="T13">
                    <a:pos x="T6" y="T7"/>
                  </a:cxn>
                  <a:cxn ang="T14">
                    <a:pos x="T8" y="T9"/>
                  </a:cxn>
                </a:cxnLst>
                <a:rect l="T15" t="T16" r="T17" b="T18"/>
                <a:pathLst>
                  <a:path w="501" h="383">
                    <a:moveTo>
                      <a:pt x="201" y="0"/>
                    </a:moveTo>
                    <a:cubicBezTo>
                      <a:pt x="201" y="0"/>
                      <a:pt x="36" y="6"/>
                      <a:pt x="27" y="50"/>
                    </a:cubicBezTo>
                    <a:cubicBezTo>
                      <a:pt x="0" y="179"/>
                      <a:pt x="431" y="383"/>
                      <a:pt x="431" y="383"/>
                    </a:cubicBezTo>
                    <a:cubicBezTo>
                      <a:pt x="501" y="317"/>
                      <a:pt x="501" y="317"/>
                      <a:pt x="501" y="317"/>
                    </a:cubicBezTo>
                    <a:lnTo>
                      <a:pt x="201" y="0"/>
                    </a:lnTo>
                    <a:close/>
                  </a:path>
                </a:pathLst>
              </a:custGeom>
              <a:gradFill rotWithShape="1">
                <a:gsLst>
                  <a:gs pos="0">
                    <a:srgbClr val="69A2E1"/>
                  </a:gs>
                  <a:gs pos="100000">
                    <a:srgbClr val="A4C6ED"/>
                  </a:gs>
                </a:gsLst>
                <a:lin ang="18900000" scaled="1"/>
              </a:gradFill>
              <a:ln w="9525">
                <a:noFill/>
                <a:round/>
                <a:headEnd/>
                <a:tailEnd/>
              </a:ln>
            </p:spPr>
            <p:txBody>
              <a:bodyPr/>
              <a:lstStyle/>
              <a:p>
                <a:endParaRPr lang="tr-TR">
                  <a:solidFill>
                    <a:srgbClr val="000000"/>
                  </a:solidFill>
                </a:endParaRPr>
              </a:p>
            </p:txBody>
          </p:sp>
          <p:sp>
            <p:nvSpPr>
              <p:cNvPr id="79" name="Freeform 241"/>
              <p:cNvSpPr>
                <a:spLocks/>
              </p:cNvSpPr>
              <p:nvPr/>
            </p:nvSpPr>
            <p:spPr bwMode="gray">
              <a:xfrm rot="7223090">
                <a:off x="3849" y="1463"/>
                <a:ext cx="515" cy="702"/>
              </a:xfrm>
              <a:custGeom>
                <a:avLst/>
                <a:gdLst>
                  <a:gd name="T0" fmla="*/ 126 w 383"/>
                  <a:gd name="T1" fmla="*/ 5 h 586"/>
                  <a:gd name="T2" fmla="*/ 0 w 383"/>
                  <a:gd name="T3" fmla="*/ 269 h 586"/>
                  <a:gd name="T4" fmla="*/ 300 w 383"/>
                  <a:gd name="T5" fmla="*/ 586 h 586"/>
                  <a:gd name="T6" fmla="*/ 383 w 383"/>
                  <a:gd name="T7" fmla="*/ 442 h 586"/>
                  <a:gd name="T8" fmla="*/ 126 w 383"/>
                  <a:gd name="T9" fmla="*/ 5 h 586"/>
                  <a:gd name="T10" fmla="*/ 0 60000 65536"/>
                  <a:gd name="T11" fmla="*/ 0 60000 65536"/>
                  <a:gd name="T12" fmla="*/ 0 60000 65536"/>
                  <a:gd name="T13" fmla="*/ 0 60000 65536"/>
                  <a:gd name="T14" fmla="*/ 0 60000 65536"/>
                  <a:gd name="T15" fmla="*/ 0 w 383"/>
                  <a:gd name="T16" fmla="*/ 0 h 586"/>
                  <a:gd name="T17" fmla="*/ 383 w 383"/>
                  <a:gd name="T18" fmla="*/ 586 h 586"/>
                </a:gdLst>
                <a:ahLst/>
                <a:cxnLst>
                  <a:cxn ang="T10">
                    <a:pos x="T0" y="T1"/>
                  </a:cxn>
                  <a:cxn ang="T11">
                    <a:pos x="T2" y="T3"/>
                  </a:cxn>
                  <a:cxn ang="T12">
                    <a:pos x="T4" y="T5"/>
                  </a:cxn>
                  <a:cxn ang="T13">
                    <a:pos x="T6" y="T7"/>
                  </a:cxn>
                  <a:cxn ang="T14">
                    <a:pos x="T8" y="T9"/>
                  </a:cxn>
                </a:cxnLst>
                <a:rect l="T15" t="T16" r="T17" b="T18"/>
                <a:pathLst>
                  <a:path w="383" h="586">
                    <a:moveTo>
                      <a:pt x="126" y="5"/>
                    </a:moveTo>
                    <a:cubicBezTo>
                      <a:pt x="53" y="8"/>
                      <a:pt x="0" y="269"/>
                      <a:pt x="0" y="269"/>
                    </a:cubicBezTo>
                    <a:cubicBezTo>
                      <a:pt x="300" y="586"/>
                      <a:pt x="300" y="586"/>
                      <a:pt x="300" y="586"/>
                    </a:cubicBezTo>
                    <a:cubicBezTo>
                      <a:pt x="383" y="442"/>
                      <a:pt x="383" y="442"/>
                      <a:pt x="383" y="442"/>
                    </a:cubicBezTo>
                    <a:cubicBezTo>
                      <a:pt x="383" y="442"/>
                      <a:pt x="252" y="0"/>
                      <a:pt x="126" y="5"/>
                    </a:cubicBezTo>
                    <a:close/>
                  </a:path>
                </a:pathLst>
              </a:custGeom>
              <a:gradFill rotWithShape="1">
                <a:gsLst>
                  <a:gs pos="0">
                    <a:srgbClr val="8CB8E8"/>
                  </a:gs>
                  <a:gs pos="100000">
                    <a:srgbClr val="69A2E1"/>
                  </a:gs>
                </a:gsLst>
                <a:lin ang="5400000" scaled="1"/>
              </a:gradFill>
              <a:ln w="9525">
                <a:noFill/>
                <a:round/>
                <a:headEnd/>
                <a:tailEnd/>
              </a:ln>
            </p:spPr>
            <p:txBody>
              <a:bodyPr/>
              <a:lstStyle/>
              <a:p>
                <a:endParaRPr lang="tr-TR">
                  <a:solidFill>
                    <a:srgbClr val="000000"/>
                  </a:solidFill>
                </a:endParaRPr>
              </a:p>
            </p:txBody>
          </p:sp>
          <p:sp>
            <p:nvSpPr>
              <p:cNvPr id="80" name="Freeform 242"/>
              <p:cNvSpPr>
                <a:spLocks/>
              </p:cNvSpPr>
              <p:nvPr/>
            </p:nvSpPr>
            <p:spPr bwMode="gray">
              <a:xfrm rot="7223090">
                <a:off x="3719" y="1358"/>
                <a:ext cx="403" cy="559"/>
              </a:xfrm>
              <a:custGeom>
                <a:avLst/>
                <a:gdLst>
                  <a:gd name="T0" fmla="*/ 0 w 300"/>
                  <a:gd name="T1" fmla="*/ 0 h 466"/>
                  <a:gd name="T2" fmla="*/ 40 w 300"/>
                  <a:gd name="T3" fmla="*/ 280 h 466"/>
                  <a:gd name="T4" fmla="*/ 269 w 300"/>
                  <a:gd name="T5" fmla="*/ 466 h 466"/>
                  <a:gd name="T6" fmla="*/ 300 w 300"/>
                  <a:gd name="T7" fmla="*/ 317 h 466"/>
                  <a:gd name="T8" fmla="*/ 0 w 300"/>
                  <a:gd name="T9" fmla="*/ 0 h 466"/>
                  <a:gd name="T10" fmla="*/ 0 60000 65536"/>
                  <a:gd name="T11" fmla="*/ 0 60000 65536"/>
                  <a:gd name="T12" fmla="*/ 0 60000 65536"/>
                  <a:gd name="T13" fmla="*/ 0 60000 65536"/>
                  <a:gd name="T14" fmla="*/ 0 60000 65536"/>
                  <a:gd name="T15" fmla="*/ 0 w 300"/>
                  <a:gd name="T16" fmla="*/ 0 h 466"/>
                  <a:gd name="T17" fmla="*/ 300 w 300"/>
                  <a:gd name="T18" fmla="*/ 466 h 466"/>
                </a:gdLst>
                <a:ahLst/>
                <a:cxnLst>
                  <a:cxn ang="T10">
                    <a:pos x="T0" y="T1"/>
                  </a:cxn>
                  <a:cxn ang="T11">
                    <a:pos x="T2" y="T3"/>
                  </a:cxn>
                  <a:cxn ang="T12">
                    <a:pos x="T4" y="T5"/>
                  </a:cxn>
                  <a:cxn ang="T13">
                    <a:pos x="T6" y="T7"/>
                  </a:cxn>
                  <a:cxn ang="T14">
                    <a:pos x="T8" y="T9"/>
                  </a:cxn>
                </a:cxnLst>
                <a:rect l="T15" t="T16" r="T17" b="T18"/>
                <a:pathLst>
                  <a:path w="300" h="466">
                    <a:moveTo>
                      <a:pt x="0" y="0"/>
                    </a:moveTo>
                    <a:cubicBezTo>
                      <a:pt x="0" y="0"/>
                      <a:pt x="5" y="219"/>
                      <a:pt x="40" y="280"/>
                    </a:cubicBezTo>
                    <a:cubicBezTo>
                      <a:pt x="77" y="344"/>
                      <a:pt x="269" y="466"/>
                      <a:pt x="269" y="466"/>
                    </a:cubicBezTo>
                    <a:cubicBezTo>
                      <a:pt x="300" y="317"/>
                      <a:pt x="300" y="317"/>
                      <a:pt x="300" y="317"/>
                    </a:cubicBezTo>
                    <a:lnTo>
                      <a:pt x="0" y="0"/>
                    </a:lnTo>
                    <a:close/>
                  </a:path>
                </a:pathLst>
              </a:custGeom>
              <a:gradFill rotWithShape="1">
                <a:gsLst>
                  <a:gs pos="0">
                    <a:srgbClr val="0061B2"/>
                  </a:gs>
                  <a:gs pos="100000">
                    <a:srgbClr val="002D52"/>
                  </a:gs>
                </a:gsLst>
                <a:lin ang="18900000" scaled="1"/>
              </a:gradFill>
              <a:ln w="9525">
                <a:noFill/>
                <a:round/>
                <a:headEnd/>
                <a:tailEnd/>
              </a:ln>
            </p:spPr>
            <p:txBody>
              <a:bodyPr/>
              <a:lstStyle/>
              <a:p>
                <a:endParaRPr lang="tr-TR">
                  <a:solidFill>
                    <a:srgbClr val="000000"/>
                  </a:solidFill>
                </a:endParaRPr>
              </a:p>
            </p:txBody>
          </p:sp>
          <p:sp>
            <p:nvSpPr>
              <p:cNvPr id="81" name="Freeform 243"/>
              <p:cNvSpPr>
                <a:spLocks/>
              </p:cNvSpPr>
              <p:nvPr/>
            </p:nvSpPr>
            <p:spPr bwMode="gray">
              <a:xfrm rot="7223090">
                <a:off x="3679" y="1560"/>
                <a:ext cx="583" cy="425"/>
              </a:xfrm>
              <a:custGeom>
                <a:avLst/>
                <a:gdLst>
                  <a:gd name="T0" fmla="*/ 0 w 435"/>
                  <a:gd name="T1" fmla="*/ 37 h 354"/>
                  <a:gd name="T2" fmla="*/ 279 w 435"/>
                  <a:gd name="T3" fmla="*/ 35 h 354"/>
                  <a:gd name="T4" fmla="*/ 435 w 435"/>
                  <a:gd name="T5" fmla="*/ 300 h 354"/>
                  <a:gd name="T6" fmla="*/ 300 w 435"/>
                  <a:gd name="T7" fmla="*/ 354 h 354"/>
                  <a:gd name="T8" fmla="*/ 0 w 435"/>
                  <a:gd name="T9" fmla="*/ 37 h 354"/>
                  <a:gd name="T10" fmla="*/ 0 60000 65536"/>
                  <a:gd name="T11" fmla="*/ 0 60000 65536"/>
                  <a:gd name="T12" fmla="*/ 0 60000 65536"/>
                  <a:gd name="T13" fmla="*/ 0 60000 65536"/>
                  <a:gd name="T14" fmla="*/ 0 60000 65536"/>
                  <a:gd name="T15" fmla="*/ 0 w 435"/>
                  <a:gd name="T16" fmla="*/ 0 h 354"/>
                  <a:gd name="T17" fmla="*/ 435 w 435"/>
                  <a:gd name="T18" fmla="*/ 354 h 354"/>
                </a:gdLst>
                <a:ahLst/>
                <a:cxnLst>
                  <a:cxn ang="T10">
                    <a:pos x="T0" y="T1"/>
                  </a:cxn>
                  <a:cxn ang="T11">
                    <a:pos x="T2" y="T3"/>
                  </a:cxn>
                  <a:cxn ang="T12">
                    <a:pos x="T4" y="T5"/>
                  </a:cxn>
                  <a:cxn ang="T13">
                    <a:pos x="T6" y="T7"/>
                  </a:cxn>
                  <a:cxn ang="T14">
                    <a:pos x="T8" y="T9"/>
                  </a:cxn>
                </a:cxnLst>
                <a:rect l="T15" t="T16" r="T17" b="T18"/>
                <a:pathLst>
                  <a:path w="435" h="354">
                    <a:moveTo>
                      <a:pt x="0" y="37"/>
                    </a:moveTo>
                    <a:cubicBezTo>
                      <a:pt x="0" y="37"/>
                      <a:pt x="219" y="0"/>
                      <a:pt x="279" y="35"/>
                    </a:cubicBezTo>
                    <a:cubicBezTo>
                      <a:pt x="346" y="73"/>
                      <a:pt x="435" y="300"/>
                      <a:pt x="435" y="300"/>
                    </a:cubicBezTo>
                    <a:cubicBezTo>
                      <a:pt x="300" y="354"/>
                      <a:pt x="300" y="354"/>
                      <a:pt x="300" y="354"/>
                    </a:cubicBezTo>
                    <a:lnTo>
                      <a:pt x="0" y="37"/>
                    </a:lnTo>
                    <a:close/>
                  </a:path>
                </a:pathLst>
              </a:custGeom>
              <a:gradFill rotWithShape="1">
                <a:gsLst>
                  <a:gs pos="0">
                    <a:srgbClr val="001D36"/>
                  </a:gs>
                  <a:gs pos="100000">
                    <a:srgbClr val="0061B2"/>
                  </a:gs>
                </a:gsLst>
                <a:lin ang="2700000" scaled="1"/>
              </a:gradFill>
              <a:ln w="9525">
                <a:noFill/>
                <a:round/>
                <a:headEnd/>
                <a:tailEnd/>
              </a:ln>
            </p:spPr>
            <p:txBody>
              <a:bodyPr/>
              <a:lstStyle/>
              <a:p>
                <a:endParaRPr lang="tr-TR">
                  <a:solidFill>
                    <a:srgbClr val="000000"/>
                  </a:solidFill>
                </a:endParaRPr>
              </a:p>
            </p:txBody>
          </p:sp>
        </p:grpSp>
        <p:grpSp>
          <p:nvGrpSpPr>
            <p:cNvPr id="67" name="Group 256"/>
            <p:cNvGrpSpPr>
              <a:grpSpLocks/>
            </p:cNvGrpSpPr>
            <p:nvPr/>
          </p:nvGrpSpPr>
          <p:grpSpPr bwMode="auto">
            <a:xfrm>
              <a:off x="3295" y="1770"/>
              <a:ext cx="195" cy="143"/>
              <a:chOff x="3295" y="1770"/>
              <a:chExt cx="195" cy="143"/>
            </a:xfrm>
          </p:grpSpPr>
          <p:sp>
            <p:nvSpPr>
              <p:cNvPr id="75" name="Freeform 245"/>
              <p:cNvSpPr>
                <a:spLocks/>
              </p:cNvSpPr>
              <p:nvPr/>
            </p:nvSpPr>
            <p:spPr bwMode="gray">
              <a:xfrm rot="7223090">
                <a:off x="3295" y="1831"/>
                <a:ext cx="82" cy="81"/>
              </a:xfrm>
              <a:custGeom>
                <a:avLst/>
                <a:gdLst>
                  <a:gd name="T0" fmla="*/ 61 w 61"/>
                  <a:gd name="T1" fmla="*/ 68 h 68"/>
                  <a:gd name="T2" fmla="*/ 3 w 61"/>
                  <a:gd name="T3" fmla="*/ 16 h 68"/>
                  <a:gd name="T4" fmla="*/ 0 w 61"/>
                  <a:gd name="T5" fmla="*/ 13 h 68"/>
                  <a:gd name="T6" fmla="*/ 8 w 61"/>
                  <a:gd name="T7" fmla="*/ 0 h 68"/>
                  <a:gd name="T8" fmla="*/ 10 w 61"/>
                  <a:gd name="T9" fmla="*/ 3 h 68"/>
                  <a:gd name="T10" fmla="*/ 61 w 61"/>
                  <a:gd name="T11" fmla="*/ 67 h 68"/>
                  <a:gd name="T12" fmla="*/ 61 w 61"/>
                  <a:gd name="T13" fmla="*/ 68 h 68"/>
                  <a:gd name="T14" fmla="*/ 0 60000 65536"/>
                  <a:gd name="T15" fmla="*/ 0 60000 65536"/>
                  <a:gd name="T16" fmla="*/ 0 60000 65536"/>
                  <a:gd name="T17" fmla="*/ 0 60000 65536"/>
                  <a:gd name="T18" fmla="*/ 0 60000 65536"/>
                  <a:gd name="T19" fmla="*/ 0 60000 65536"/>
                  <a:gd name="T20" fmla="*/ 0 60000 65536"/>
                  <a:gd name="T21" fmla="*/ 0 w 61"/>
                  <a:gd name="T22" fmla="*/ 0 h 68"/>
                  <a:gd name="T23" fmla="*/ 61 w 61"/>
                  <a:gd name="T24" fmla="*/ 68 h 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 h="68">
                    <a:moveTo>
                      <a:pt x="61" y="68"/>
                    </a:moveTo>
                    <a:cubicBezTo>
                      <a:pt x="3" y="16"/>
                      <a:pt x="3" y="16"/>
                      <a:pt x="3" y="16"/>
                    </a:cubicBezTo>
                    <a:cubicBezTo>
                      <a:pt x="0" y="13"/>
                      <a:pt x="0" y="13"/>
                      <a:pt x="0" y="13"/>
                    </a:cubicBezTo>
                    <a:cubicBezTo>
                      <a:pt x="0" y="13"/>
                      <a:pt x="4" y="4"/>
                      <a:pt x="8" y="0"/>
                    </a:cubicBezTo>
                    <a:cubicBezTo>
                      <a:pt x="10" y="3"/>
                      <a:pt x="10" y="3"/>
                      <a:pt x="10" y="3"/>
                    </a:cubicBezTo>
                    <a:cubicBezTo>
                      <a:pt x="61" y="67"/>
                      <a:pt x="61" y="67"/>
                      <a:pt x="61" y="67"/>
                    </a:cubicBezTo>
                    <a:lnTo>
                      <a:pt x="61" y="68"/>
                    </a:lnTo>
                    <a:close/>
                  </a:path>
                </a:pathLst>
              </a:custGeom>
              <a:gradFill rotWithShape="1">
                <a:gsLst>
                  <a:gs pos="0">
                    <a:srgbClr val="764C00"/>
                  </a:gs>
                  <a:gs pos="100000">
                    <a:srgbClr val="FEA501"/>
                  </a:gs>
                </a:gsLst>
                <a:lin ang="2700000" scaled="1"/>
              </a:gradFill>
              <a:ln w="9525">
                <a:noFill/>
                <a:round/>
                <a:headEnd/>
                <a:tailEnd/>
              </a:ln>
            </p:spPr>
            <p:txBody>
              <a:bodyPr/>
              <a:lstStyle/>
              <a:p>
                <a:endParaRPr lang="tr-TR">
                  <a:solidFill>
                    <a:srgbClr val="000000"/>
                  </a:solidFill>
                </a:endParaRPr>
              </a:p>
            </p:txBody>
          </p:sp>
          <p:sp>
            <p:nvSpPr>
              <p:cNvPr id="76" name="Freeform 246"/>
              <p:cNvSpPr>
                <a:spLocks/>
              </p:cNvSpPr>
              <p:nvPr/>
            </p:nvSpPr>
            <p:spPr bwMode="gray">
              <a:xfrm rot="7223090">
                <a:off x="3352" y="1773"/>
                <a:ext cx="142" cy="135"/>
              </a:xfrm>
              <a:custGeom>
                <a:avLst/>
                <a:gdLst>
                  <a:gd name="T0" fmla="*/ 60 w 106"/>
                  <a:gd name="T1" fmla="*/ 0 h 113"/>
                  <a:gd name="T2" fmla="*/ 41 w 106"/>
                  <a:gd name="T3" fmla="*/ 41 h 113"/>
                  <a:gd name="T4" fmla="*/ 0 w 106"/>
                  <a:gd name="T5" fmla="*/ 56 h 113"/>
                  <a:gd name="T6" fmla="*/ 64 w 106"/>
                  <a:gd name="T7" fmla="*/ 106 h 113"/>
                  <a:gd name="T8" fmla="*/ 103 w 106"/>
                  <a:gd name="T9" fmla="*/ 67 h 113"/>
                  <a:gd name="T10" fmla="*/ 60 w 106"/>
                  <a:gd name="T11" fmla="*/ 0 h 113"/>
                  <a:gd name="T12" fmla="*/ 0 60000 65536"/>
                  <a:gd name="T13" fmla="*/ 0 60000 65536"/>
                  <a:gd name="T14" fmla="*/ 0 60000 65536"/>
                  <a:gd name="T15" fmla="*/ 0 60000 65536"/>
                  <a:gd name="T16" fmla="*/ 0 60000 65536"/>
                  <a:gd name="T17" fmla="*/ 0 60000 65536"/>
                  <a:gd name="T18" fmla="*/ 0 w 106"/>
                  <a:gd name="T19" fmla="*/ 0 h 113"/>
                  <a:gd name="T20" fmla="*/ 106 w 106"/>
                  <a:gd name="T21" fmla="*/ 113 h 113"/>
                </a:gdLst>
                <a:ahLst/>
                <a:cxnLst>
                  <a:cxn ang="T12">
                    <a:pos x="T0" y="T1"/>
                  </a:cxn>
                  <a:cxn ang="T13">
                    <a:pos x="T2" y="T3"/>
                  </a:cxn>
                  <a:cxn ang="T14">
                    <a:pos x="T4" y="T5"/>
                  </a:cxn>
                  <a:cxn ang="T15">
                    <a:pos x="T6" y="T7"/>
                  </a:cxn>
                  <a:cxn ang="T16">
                    <a:pos x="T8" y="T9"/>
                  </a:cxn>
                  <a:cxn ang="T17">
                    <a:pos x="T10" y="T11"/>
                  </a:cxn>
                </a:cxnLst>
                <a:rect l="T18" t="T19" r="T20" b="T21"/>
                <a:pathLst>
                  <a:path w="106" h="113">
                    <a:moveTo>
                      <a:pt x="60" y="0"/>
                    </a:moveTo>
                    <a:cubicBezTo>
                      <a:pt x="60" y="0"/>
                      <a:pt x="62" y="20"/>
                      <a:pt x="41" y="41"/>
                    </a:cubicBezTo>
                    <a:cubicBezTo>
                      <a:pt x="17" y="63"/>
                      <a:pt x="0" y="56"/>
                      <a:pt x="0" y="56"/>
                    </a:cubicBezTo>
                    <a:cubicBezTo>
                      <a:pt x="64" y="106"/>
                      <a:pt x="64" y="106"/>
                      <a:pt x="64" y="106"/>
                    </a:cubicBezTo>
                    <a:cubicBezTo>
                      <a:pt x="64" y="106"/>
                      <a:pt x="106" y="113"/>
                      <a:pt x="103" y="67"/>
                    </a:cubicBezTo>
                    <a:lnTo>
                      <a:pt x="60" y="0"/>
                    </a:lnTo>
                    <a:close/>
                  </a:path>
                </a:pathLst>
              </a:custGeom>
              <a:gradFill rotWithShape="1">
                <a:gsLst>
                  <a:gs pos="0">
                    <a:srgbClr val="000000"/>
                  </a:gs>
                  <a:gs pos="100000">
                    <a:srgbClr val="FEA501"/>
                  </a:gs>
                </a:gsLst>
                <a:lin ang="18900000" scaled="1"/>
              </a:gradFill>
              <a:ln w="9525">
                <a:noFill/>
                <a:round/>
                <a:headEnd/>
                <a:tailEnd/>
              </a:ln>
            </p:spPr>
            <p:txBody>
              <a:bodyPr/>
              <a:lstStyle/>
              <a:p>
                <a:endParaRPr lang="tr-TR">
                  <a:solidFill>
                    <a:srgbClr val="000000"/>
                  </a:solidFill>
                </a:endParaRPr>
              </a:p>
            </p:txBody>
          </p:sp>
        </p:grpSp>
        <p:grpSp>
          <p:nvGrpSpPr>
            <p:cNvPr id="68" name="Group 255"/>
            <p:cNvGrpSpPr>
              <a:grpSpLocks/>
            </p:cNvGrpSpPr>
            <p:nvPr/>
          </p:nvGrpSpPr>
          <p:grpSpPr bwMode="auto">
            <a:xfrm>
              <a:off x="3357" y="1793"/>
              <a:ext cx="133" cy="92"/>
              <a:chOff x="3357" y="1793"/>
              <a:chExt cx="133" cy="92"/>
            </a:xfrm>
          </p:grpSpPr>
          <p:sp>
            <p:nvSpPr>
              <p:cNvPr id="69" name="Freeform 248"/>
              <p:cNvSpPr>
                <a:spLocks/>
              </p:cNvSpPr>
              <p:nvPr/>
            </p:nvSpPr>
            <p:spPr bwMode="gray">
              <a:xfrm rot="7223090">
                <a:off x="3402" y="1805"/>
                <a:ext cx="80" cy="66"/>
              </a:xfrm>
              <a:custGeom>
                <a:avLst/>
                <a:gdLst>
                  <a:gd name="T0" fmla="*/ 57 w 60"/>
                  <a:gd name="T1" fmla="*/ 0 h 55"/>
                  <a:gd name="T2" fmla="*/ 41 w 60"/>
                  <a:gd name="T3" fmla="*/ 41 h 55"/>
                  <a:gd name="T4" fmla="*/ 0 w 60"/>
                  <a:gd name="T5" fmla="*/ 50 h 55"/>
                  <a:gd name="T6" fmla="*/ 43 w 60"/>
                  <a:gd name="T7" fmla="*/ 42 h 55"/>
                  <a:gd name="T8" fmla="*/ 57 w 60"/>
                  <a:gd name="T9" fmla="*/ 0 h 55"/>
                  <a:gd name="T10" fmla="*/ 0 60000 65536"/>
                  <a:gd name="T11" fmla="*/ 0 60000 65536"/>
                  <a:gd name="T12" fmla="*/ 0 60000 65536"/>
                  <a:gd name="T13" fmla="*/ 0 60000 65536"/>
                  <a:gd name="T14" fmla="*/ 0 60000 65536"/>
                  <a:gd name="T15" fmla="*/ 0 w 60"/>
                  <a:gd name="T16" fmla="*/ 0 h 55"/>
                  <a:gd name="T17" fmla="*/ 60 w 60"/>
                  <a:gd name="T18" fmla="*/ 55 h 55"/>
                </a:gdLst>
                <a:ahLst/>
                <a:cxnLst>
                  <a:cxn ang="T10">
                    <a:pos x="T0" y="T1"/>
                  </a:cxn>
                  <a:cxn ang="T11">
                    <a:pos x="T2" y="T3"/>
                  </a:cxn>
                  <a:cxn ang="T12">
                    <a:pos x="T4" y="T5"/>
                  </a:cxn>
                  <a:cxn ang="T13">
                    <a:pos x="T6" y="T7"/>
                  </a:cxn>
                  <a:cxn ang="T14">
                    <a:pos x="T8" y="T9"/>
                  </a:cxn>
                </a:cxnLst>
                <a:rect l="T15" t="T16" r="T17" b="T18"/>
                <a:pathLst>
                  <a:path w="60" h="55">
                    <a:moveTo>
                      <a:pt x="57" y="0"/>
                    </a:moveTo>
                    <a:cubicBezTo>
                      <a:pt x="58" y="15"/>
                      <a:pt x="53" y="31"/>
                      <a:pt x="41" y="41"/>
                    </a:cubicBezTo>
                    <a:cubicBezTo>
                      <a:pt x="30" y="51"/>
                      <a:pt x="14" y="53"/>
                      <a:pt x="0" y="50"/>
                    </a:cubicBezTo>
                    <a:cubicBezTo>
                      <a:pt x="14" y="55"/>
                      <a:pt x="31" y="53"/>
                      <a:pt x="43" y="42"/>
                    </a:cubicBezTo>
                    <a:cubicBezTo>
                      <a:pt x="55" y="32"/>
                      <a:pt x="60" y="16"/>
                      <a:pt x="57"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sp>
            <p:nvSpPr>
              <p:cNvPr id="70" name="Freeform 249"/>
              <p:cNvSpPr>
                <a:spLocks/>
              </p:cNvSpPr>
              <p:nvPr/>
            </p:nvSpPr>
            <p:spPr bwMode="gray">
              <a:xfrm rot="7223090">
                <a:off x="3414" y="1800"/>
                <a:ext cx="84" cy="69"/>
              </a:xfrm>
              <a:custGeom>
                <a:avLst/>
                <a:gdLst>
                  <a:gd name="T0" fmla="*/ 60 w 63"/>
                  <a:gd name="T1" fmla="*/ 0 h 58"/>
                  <a:gd name="T2" fmla="*/ 43 w 63"/>
                  <a:gd name="T3" fmla="*/ 43 h 58"/>
                  <a:gd name="T4" fmla="*/ 0 w 63"/>
                  <a:gd name="T5" fmla="*/ 53 h 58"/>
                  <a:gd name="T6" fmla="*/ 45 w 63"/>
                  <a:gd name="T7" fmla="*/ 45 h 58"/>
                  <a:gd name="T8" fmla="*/ 60 w 63"/>
                  <a:gd name="T9" fmla="*/ 0 h 58"/>
                  <a:gd name="T10" fmla="*/ 0 60000 65536"/>
                  <a:gd name="T11" fmla="*/ 0 60000 65536"/>
                  <a:gd name="T12" fmla="*/ 0 60000 65536"/>
                  <a:gd name="T13" fmla="*/ 0 60000 65536"/>
                  <a:gd name="T14" fmla="*/ 0 60000 65536"/>
                  <a:gd name="T15" fmla="*/ 0 w 63"/>
                  <a:gd name="T16" fmla="*/ 0 h 58"/>
                  <a:gd name="T17" fmla="*/ 63 w 63"/>
                  <a:gd name="T18" fmla="*/ 58 h 58"/>
                </a:gdLst>
                <a:ahLst/>
                <a:cxnLst>
                  <a:cxn ang="T10">
                    <a:pos x="T0" y="T1"/>
                  </a:cxn>
                  <a:cxn ang="T11">
                    <a:pos x="T2" y="T3"/>
                  </a:cxn>
                  <a:cxn ang="T12">
                    <a:pos x="T4" y="T5"/>
                  </a:cxn>
                  <a:cxn ang="T13">
                    <a:pos x="T6" y="T7"/>
                  </a:cxn>
                  <a:cxn ang="T14">
                    <a:pos x="T8" y="T9"/>
                  </a:cxn>
                </a:cxnLst>
                <a:rect l="T15" t="T16" r="T17" b="T18"/>
                <a:pathLst>
                  <a:path w="63" h="58">
                    <a:moveTo>
                      <a:pt x="60" y="0"/>
                    </a:moveTo>
                    <a:cubicBezTo>
                      <a:pt x="61" y="16"/>
                      <a:pt x="56" y="33"/>
                      <a:pt x="43" y="43"/>
                    </a:cubicBezTo>
                    <a:cubicBezTo>
                      <a:pt x="31" y="54"/>
                      <a:pt x="15" y="57"/>
                      <a:pt x="0" y="53"/>
                    </a:cubicBezTo>
                    <a:cubicBezTo>
                      <a:pt x="15" y="58"/>
                      <a:pt x="32" y="55"/>
                      <a:pt x="45" y="45"/>
                    </a:cubicBezTo>
                    <a:cubicBezTo>
                      <a:pt x="58" y="34"/>
                      <a:pt x="63" y="17"/>
                      <a:pt x="60"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sp>
            <p:nvSpPr>
              <p:cNvPr id="71" name="Freeform 250"/>
              <p:cNvSpPr>
                <a:spLocks/>
              </p:cNvSpPr>
              <p:nvPr/>
            </p:nvSpPr>
            <p:spPr bwMode="gray">
              <a:xfrm rot="7223090">
                <a:off x="3390" y="1811"/>
                <a:ext cx="77" cy="62"/>
              </a:xfrm>
              <a:custGeom>
                <a:avLst/>
                <a:gdLst>
                  <a:gd name="T0" fmla="*/ 55 w 58"/>
                  <a:gd name="T1" fmla="*/ 0 h 52"/>
                  <a:gd name="T2" fmla="*/ 40 w 58"/>
                  <a:gd name="T3" fmla="*/ 39 h 52"/>
                  <a:gd name="T4" fmla="*/ 0 w 58"/>
                  <a:gd name="T5" fmla="*/ 48 h 52"/>
                  <a:gd name="T6" fmla="*/ 41 w 58"/>
                  <a:gd name="T7" fmla="*/ 40 h 52"/>
                  <a:gd name="T8" fmla="*/ 55 w 58"/>
                  <a:gd name="T9" fmla="*/ 0 h 52"/>
                  <a:gd name="T10" fmla="*/ 0 60000 65536"/>
                  <a:gd name="T11" fmla="*/ 0 60000 65536"/>
                  <a:gd name="T12" fmla="*/ 0 60000 65536"/>
                  <a:gd name="T13" fmla="*/ 0 60000 65536"/>
                  <a:gd name="T14" fmla="*/ 0 60000 65536"/>
                  <a:gd name="T15" fmla="*/ 0 w 58"/>
                  <a:gd name="T16" fmla="*/ 0 h 52"/>
                  <a:gd name="T17" fmla="*/ 58 w 58"/>
                  <a:gd name="T18" fmla="*/ 52 h 52"/>
                </a:gdLst>
                <a:ahLst/>
                <a:cxnLst>
                  <a:cxn ang="T10">
                    <a:pos x="T0" y="T1"/>
                  </a:cxn>
                  <a:cxn ang="T11">
                    <a:pos x="T2" y="T3"/>
                  </a:cxn>
                  <a:cxn ang="T12">
                    <a:pos x="T4" y="T5"/>
                  </a:cxn>
                  <a:cxn ang="T13">
                    <a:pos x="T6" y="T7"/>
                  </a:cxn>
                  <a:cxn ang="T14">
                    <a:pos x="T8" y="T9"/>
                  </a:cxn>
                </a:cxnLst>
                <a:rect l="T15" t="T16" r="T17" b="T18"/>
                <a:pathLst>
                  <a:path w="58" h="52">
                    <a:moveTo>
                      <a:pt x="55" y="0"/>
                    </a:moveTo>
                    <a:cubicBezTo>
                      <a:pt x="57" y="15"/>
                      <a:pt x="52" y="29"/>
                      <a:pt x="40" y="39"/>
                    </a:cubicBezTo>
                    <a:cubicBezTo>
                      <a:pt x="29" y="48"/>
                      <a:pt x="14" y="51"/>
                      <a:pt x="0" y="48"/>
                    </a:cubicBezTo>
                    <a:cubicBezTo>
                      <a:pt x="15" y="52"/>
                      <a:pt x="30" y="50"/>
                      <a:pt x="41" y="40"/>
                    </a:cubicBezTo>
                    <a:cubicBezTo>
                      <a:pt x="53" y="30"/>
                      <a:pt x="58" y="15"/>
                      <a:pt x="55"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sp>
            <p:nvSpPr>
              <p:cNvPr id="72" name="Freeform 251"/>
              <p:cNvSpPr>
                <a:spLocks/>
              </p:cNvSpPr>
              <p:nvPr/>
            </p:nvSpPr>
            <p:spPr bwMode="gray">
              <a:xfrm rot="7223090">
                <a:off x="3361" y="1825"/>
                <a:ext cx="66" cy="52"/>
              </a:xfrm>
              <a:custGeom>
                <a:avLst/>
                <a:gdLst>
                  <a:gd name="T0" fmla="*/ 47 w 49"/>
                  <a:gd name="T1" fmla="*/ 0 h 44"/>
                  <a:gd name="T2" fmla="*/ 34 w 49"/>
                  <a:gd name="T3" fmla="*/ 33 h 44"/>
                  <a:gd name="T4" fmla="*/ 0 w 49"/>
                  <a:gd name="T5" fmla="*/ 40 h 44"/>
                  <a:gd name="T6" fmla="*/ 35 w 49"/>
                  <a:gd name="T7" fmla="*/ 34 h 44"/>
                  <a:gd name="T8" fmla="*/ 47 w 49"/>
                  <a:gd name="T9" fmla="*/ 0 h 44"/>
                  <a:gd name="T10" fmla="*/ 0 60000 65536"/>
                  <a:gd name="T11" fmla="*/ 0 60000 65536"/>
                  <a:gd name="T12" fmla="*/ 0 60000 65536"/>
                  <a:gd name="T13" fmla="*/ 0 60000 65536"/>
                  <a:gd name="T14" fmla="*/ 0 60000 65536"/>
                  <a:gd name="T15" fmla="*/ 0 w 49"/>
                  <a:gd name="T16" fmla="*/ 0 h 44"/>
                  <a:gd name="T17" fmla="*/ 49 w 49"/>
                  <a:gd name="T18" fmla="*/ 44 h 44"/>
                </a:gdLst>
                <a:ahLst/>
                <a:cxnLst>
                  <a:cxn ang="T10">
                    <a:pos x="T0" y="T1"/>
                  </a:cxn>
                  <a:cxn ang="T11">
                    <a:pos x="T2" y="T3"/>
                  </a:cxn>
                  <a:cxn ang="T12">
                    <a:pos x="T4" y="T5"/>
                  </a:cxn>
                  <a:cxn ang="T13">
                    <a:pos x="T6" y="T7"/>
                  </a:cxn>
                  <a:cxn ang="T14">
                    <a:pos x="T8" y="T9"/>
                  </a:cxn>
                </a:cxnLst>
                <a:rect l="T15" t="T16" r="T17" b="T18"/>
                <a:pathLst>
                  <a:path w="49" h="44">
                    <a:moveTo>
                      <a:pt x="47" y="0"/>
                    </a:moveTo>
                    <a:cubicBezTo>
                      <a:pt x="48" y="12"/>
                      <a:pt x="44" y="25"/>
                      <a:pt x="34" y="33"/>
                    </a:cubicBezTo>
                    <a:cubicBezTo>
                      <a:pt x="25" y="41"/>
                      <a:pt x="12" y="43"/>
                      <a:pt x="0" y="40"/>
                    </a:cubicBezTo>
                    <a:cubicBezTo>
                      <a:pt x="12" y="44"/>
                      <a:pt x="25" y="42"/>
                      <a:pt x="35" y="34"/>
                    </a:cubicBezTo>
                    <a:cubicBezTo>
                      <a:pt x="45" y="26"/>
                      <a:pt x="49" y="12"/>
                      <a:pt x="47"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sp>
            <p:nvSpPr>
              <p:cNvPr id="73" name="Freeform 252"/>
              <p:cNvSpPr>
                <a:spLocks/>
              </p:cNvSpPr>
              <p:nvPr/>
            </p:nvSpPr>
            <p:spPr bwMode="gray">
              <a:xfrm rot="7223090">
                <a:off x="3370" y="1819"/>
                <a:ext cx="68" cy="56"/>
              </a:xfrm>
              <a:custGeom>
                <a:avLst/>
                <a:gdLst>
                  <a:gd name="T0" fmla="*/ 49 w 51"/>
                  <a:gd name="T1" fmla="*/ 0 h 47"/>
                  <a:gd name="T2" fmla="*/ 35 w 51"/>
                  <a:gd name="T3" fmla="*/ 35 h 47"/>
                  <a:gd name="T4" fmla="*/ 0 w 51"/>
                  <a:gd name="T5" fmla="*/ 42 h 47"/>
                  <a:gd name="T6" fmla="*/ 37 w 51"/>
                  <a:gd name="T7" fmla="*/ 36 h 47"/>
                  <a:gd name="T8" fmla="*/ 49 w 51"/>
                  <a:gd name="T9" fmla="*/ 0 h 47"/>
                  <a:gd name="T10" fmla="*/ 0 60000 65536"/>
                  <a:gd name="T11" fmla="*/ 0 60000 65536"/>
                  <a:gd name="T12" fmla="*/ 0 60000 65536"/>
                  <a:gd name="T13" fmla="*/ 0 60000 65536"/>
                  <a:gd name="T14" fmla="*/ 0 60000 65536"/>
                  <a:gd name="T15" fmla="*/ 0 w 51"/>
                  <a:gd name="T16" fmla="*/ 0 h 47"/>
                  <a:gd name="T17" fmla="*/ 51 w 51"/>
                  <a:gd name="T18" fmla="*/ 47 h 47"/>
                </a:gdLst>
                <a:ahLst/>
                <a:cxnLst>
                  <a:cxn ang="T10">
                    <a:pos x="T0" y="T1"/>
                  </a:cxn>
                  <a:cxn ang="T11">
                    <a:pos x="T2" y="T3"/>
                  </a:cxn>
                  <a:cxn ang="T12">
                    <a:pos x="T4" y="T5"/>
                  </a:cxn>
                  <a:cxn ang="T13">
                    <a:pos x="T6" y="T7"/>
                  </a:cxn>
                  <a:cxn ang="T14">
                    <a:pos x="T8" y="T9"/>
                  </a:cxn>
                </a:cxnLst>
                <a:rect l="T15" t="T16" r="T17" b="T18"/>
                <a:pathLst>
                  <a:path w="51" h="47">
                    <a:moveTo>
                      <a:pt x="49" y="0"/>
                    </a:moveTo>
                    <a:cubicBezTo>
                      <a:pt x="50" y="13"/>
                      <a:pt x="46" y="26"/>
                      <a:pt x="35" y="35"/>
                    </a:cubicBezTo>
                    <a:cubicBezTo>
                      <a:pt x="26" y="43"/>
                      <a:pt x="12" y="46"/>
                      <a:pt x="0" y="42"/>
                    </a:cubicBezTo>
                    <a:cubicBezTo>
                      <a:pt x="12" y="47"/>
                      <a:pt x="26" y="45"/>
                      <a:pt x="37" y="36"/>
                    </a:cubicBezTo>
                    <a:cubicBezTo>
                      <a:pt x="47" y="27"/>
                      <a:pt x="51" y="13"/>
                      <a:pt x="49"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sp>
            <p:nvSpPr>
              <p:cNvPr id="74" name="Freeform 253"/>
              <p:cNvSpPr>
                <a:spLocks/>
              </p:cNvSpPr>
              <p:nvPr/>
            </p:nvSpPr>
            <p:spPr bwMode="gray">
              <a:xfrm rot="7223090">
                <a:off x="3351" y="1828"/>
                <a:ext cx="63" cy="52"/>
              </a:xfrm>
              <a:custGeom>
                <a:avLst/>
                <a:gdLst>
                  <a:gd name="T0" fmla="*/ 45 w 47"/>
                  <a:gd name="T1" fmla="*/ 0 h 43"/>
                  <a:gd name="T2" fmla="*/ 33 w 47"/>
                  <a:gd name="T3" fmla="*/ 32 h 43"/>
                  <a:gd name="T4" fmla="*/ 0 w 47"/>
                  <a:gd name="T5" fmla="*/ 39 h 43"/>
                  <a:gd name="T6" fmla="*/ 34 w 47"/>
                  <a:gd name="T7" fmla="*/ 33 h 43"/>
                  <a:gd name="T8" fmla="*/ 45 w 47"/>
                  <a:gd name="T9" fmla="*/ 0 h 43"/>
                  <a:gd name="T10" fmla="*/ 0 60000 65536"/>
                  <a:gd name="T11" fmla="*/ 0 60000 65536"/>
                  <a:gd name="T12" fmla="*/ 0 60000 65536"/>
                  <a:gd name="T13" fmla="*/ 0 60000 65536"/>
                  <a:gd name="T14" fmla="*/ 0 60000 65536"/>
                  <a:gd name="T15" fmla="*/ 0 w 47"/>
                  <a:gd name="T16" fmla="*/ 0 h 43"/>
                  <a:gd name="T17" fmla="*/ 47 w 47"/>
                  <a:gd name="T18" fmla="*/ 43 h 43"/>
                </a:gdLst>
                <a:ahLst/>
                <a:cxnLst>
                  <a:cxn ang="T10">
                    <a:pos x="T0" y="T1"/>
                  </a:cxn>
                  <a:cxn ang="T11">
                    <a:pos x="T2" y="T3"/>
                  </a:cxn>
                  <a:cxn ang="T12">
                    <a:pos x="T4" y="T5"/>
                  </a:cxn>
                  <a:cxn ang="T13">
                    <a:pos x="T6" y="T7"/>
                  </a:cxn>
                  <a:cxn ang="T14">
                    <a:pos x="T8" y="T9"/>
                  </a:cxn>
                </a:cxnLst>
                <a:rect l="T15" t="T16" r="T17" b="T18"/>
                <a:pathLst>
                  <a:path w="47" h="43">
                    <a:moveTo>
                      <a:pt x="45" y="0"/>
                    </a:moveTo>
                    <a:cubicBezTo>
                      <a:pt x="46" y="12"/>
                      <a:pt x="42" y="24"/>
                      <a:pt x="33" y="32"/>
                    </a:cubicBezTo>
                    <a:cubicBezTo>
                      <a:pt x="24" y="39"/>
                      <a:pt x="12" y="42"/>
                      <a:pt x="0" y="39"/>
                    </a:cubicBezTo>
                    <a:cubicBezTo>
                      <a:pt x="12" y="43"/>
                      <a:pt x="25" y="41"/>
                      <a:pt x="34" y="33"/>
                    </a:cubicBezTo>
                    <a:cubicBezTo>
                      <a:pt x="43" y="25"/>
                      <a:pt x="47" y="12"/>
                      <a:pt x="45" y="0"/>
                    </a:cubicBezTo>
                    <a:close/>
                  </a:path>
                </a:pathLst>
              </a:custGeom>
              <a:gradFill rotWithShape="1">
                <a:gsLst>
                  <a:gs pos="0">
                    <a:srgbClr val="001D36"/>
                  </a:gs>
                  <a:gs pos="50000">
                    <a:srgbClr val="0061B2"/>
                  </a:gs>
                  <a:gs pos="100000">
                    <a:srgbClr val="001D36"/>
                  </a:gs>
                </a:gsLst>
                <a:lin ang="18900000" scaled="1"/>
              </a:gradFill>
              <a:ln w="9525">
                <a:noFill/>
                <a:round/>
                <a:headEnd/>
                <a:tailEnd/>
              </a:ln>
            </p:spPr>
            <p:txBody>
              <a:bodyPr/>
              <a:lstStyle/>
              <a:p>
                <a:endParaRPr lang="tr-TR">
                  <a:solidFill>
                    <a:srgbClr val="000000"/>
                  </a:solidFill>
                </a:endParaRPr>
              </a:p>
            </p:txBody>
          </p:sp>
        </p:grpSp>
      </p:grpSp>
      <p:grpSp>
        <p:nvGrpSpPr>
          <p:cNvPr id="82" name="Group 295"/>
          <p:cNvGrpSpPr>
            <a:grpSpLocks/>
          </p:cNvGrpSpPr>
          <p:nvPr/>
        </p:nvGrpSpPr>
        <p:grpSpPr bwMode="auto">
          <a:xfrm>
            <a:off x="4512468" y="3483141"/>
            <a:ext cx="1547813" cy="1592263"/>
            <a:chOff x="2860" y="2298"/>
            <a:chExt cx="975" cy="1003"/>
          </a:xfrm>
        </p:grpSpPr>
        <p:grpSp>
          <p:nvGrpSpPr>
            <p:cNvPr id="83" name="Group 292"/>
            <p:cNvGrpSpPr>
              <a:grpSpLocks/>
            </p:cNvGrpSpPr>
            <p:nvPr/>
          </p:nvGrpSpPr>
          <p:grpSpPr bwMode="auto">
            <a:xfrm>
              <a:off x="2900" y="2334"/>
              <a:ext cx="935" cy="967"/>
              <a:chOff x="2900" y="2334"/>
              <a:chExt cx="935" cy="967"/>
            </a:xfrm>
          </p:grpSpPr>
          <p:sp>
            <p:nvSpPr>
              <p:cNvPr id="94" name="Freeform 277"/>
              <p:cNvSpPr>
                <a:spLocks/>
              </p:cNvSpPr>
              <p:nvPr/>
            </p:nvSpPr>
            <p:spPr bwMode="gray">
              <a:xfrm rot="-10756093">
                <a:off x="2900" y="2334"/>
                <a:ext cx="476" cy="532"/>
              </a:xfrm>
              <a:custGeom>
                <a:avLst/>
                <a:gdLst>
                  <a:gd name="T0" fmla="*/ 306 w 365"/>
                  <a:gd name="T1" fmla="*/ 321 h 456"/>
                  <a:gd name="T2" fmla="*/ 210 w 365"/>
                  <a:gd name="T3" fmla="*/ 212 h 456"/>
                  <a:gd name="T4" fmla="*/ 23 w 365"/>
                  <a:gd name="T5" fmla="*/ 42 h 456"/>
                  <a:gd name="T6" fmla="*/ 23 w 365"/>
                  <a:gd name="T7" fmla="*/ 86 h 456"/>
                  <a:gd name="T8" fmla="*/ 145 w 365"/>
                  <a:gd name="T9" fmla="*/ 276 h 456"/>
                  <a:gd name="T10" fmla="*/ 238 w 365"/>
                  <a:gd name="T11" fmla="*/ 382 h 456"/>
                  <a:gd name="T12" fmla="*/ 326 w 365"/>
                  <a:gd name="T13" fmla="*/ 451 h 456"/>
                  <a:gd name="T14" fmla="*/ 365 w 365"/>
                  <a:gd name="T15" fmla="*/ 412 h 456"/>
                  <a:gd name="T16" fmla="*/ 306 w 365"/>
                  <a:gd name="T17" fmla="*/ 321 h 4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5"/>
                  <a:gd name="T28" fmla="*/ 0 h 456"/>
                  <a:gd name="T29" fmla="*/ 365 w 365"/>
                  <a:gd name="T30" fmla="*/ 456 h 45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5" h="456">
                    <a:moveTo>
                      <a:pt x="306" y="321"/>
                    </a:moveTo>
                    <a:cubicBezTo>
                      <a:pt x="210" y="212"/>
                      <a:pt x="210" y="212"/>
                      <a:pt x="210" y="212"/>
                    </a:cubicBezTo>
                    <a:cubicBezTo>
                      <a:pt x="23" y="42"/>
                      <a:pt x="23" y="42"/>
                      <a:pt x="23" y="42"/>
                    </a:cubicBezTo>
                    <a:cubicBezTo>
                      <a:pt x="23" y="42"/>
                      <a:pt x="0" y="0"/>
                      <a:pt x="23" y="86"/>
                    </a:cubicBezTo>
                    <a:cubicBezTo>
                      <a:pt x="145" y="276"/>
                      <a:pt x="145" y="276"/>
                      <a:pt x="145" y="276"/>
                    </a:cubicBezTo>
                    <a:cubicBezTo>
                      <a:pt x="238" y="382"/>
                      <a:pt x="238" y="382"/>
                      <a:pt x="238" y="382"/>
                    </a:cubicBezTo>
                    <a:cubicBezTo>
                      <a:pt x="326" y="451"/>
                      <a:pt x="326" y="451"/>
                      <a:pt x="326" y="451"/>
                    </a:cubicBezTo>
                    <a:cubicBezTo>
                      <a:pt x="326" y="451"/>
                      <a:pt x="364" y="456"/>
                      <a:pt x="365" y="412"/>
                    </a:cubicBezTo>
                    <a:lnTo>
                      <a:pt x="306" y="321"/>
                    </a:lnTo>
                    <a:close/>
                  </a:path>
                </a:pathLst>
              </a:custGeom>
              <a:gradFill rotWithShape="1">
                <a:gsLst>
                  <a:gs pos="0">
                    <a:srgbClr val="AB0505"/>
                  </a:gs>
                  <a:gs pos="100000">
                    <a:srgbClr val="4F0202"/>
                  </a:gs>
                </a:gsLst>
                <a:lin ang="0" scaled="1"/>
              </a:gradFill>
              <a:ln w="9525">
                <a:noFill/>
                <a:round/>
                <a:headEnd/>
                <a:tailEnd/>
              </a:ln>
            </p:spPr>
            <p:txBody>
              <a:bodyPr rot="10800000" vert="eaVert"/>
              <a:lstStyle/>
              <a:p>
                <a:endParaRPr lang="tr-TR">
                  <a:solidFill>
                    <a:srgbClr val="000000"/>
                  </a:solidFill>
                </a:endParaRPr>
              </a:p>
            </p:txBody>
          </p:sp>
          <p:sp>
            <p:nvSpPr>
              <p:cNvPr id="95" name="Freeform 278"/>
              <p:cNvSpPr>
                <a:spLocks/>
              </p:cNvSpPr>
              <p:nvPr/>
            </p:nvSpPr>
            <p:spPr bwMode="gray">
              <a:xfrm rot="-10756093">
                <a:off x="3181" y="2543"/>
                <a:ext cx="654" cy="446"/>
              </a:xfrm>
              <a:custGeom>
                <a:avLst/>
                <a:gdLst>
                  <a:gd name="T0" fmla="*/ 201 w 501"/>
                  <a:gd name="T1" fmla="*/ 0 h 383"/>
                  <a:gd name="T2" fmla="*/ 27 w 501"/>
                  <a:gd name="T3" fmla="*/ 50 h 383"/>
                  <a:gd name="T4" fmla="*/ 431 w 501"/>
                  <a:gd name="T5" fmla="*/ 383 h 383"/>
                  <a:gd name="T6" fmla="*/ 501 w 501"/>
                  <a:gd name="T7" fmla="*/ 317 h 383"/>
                  <a:gd name="T8" fmla="*/ 201 w 501"/>
                  <a:gd name="T9" fmla="*/ 0 h 383"/>
                  <a:gd name="T10" fmla="*/ 0 60000 65536"/>
                  <a:gd name="T11" fmla="*/ 0 60000 65536"/>
                  <a:gd name="T12" fmla="*/ 0 60000 65536"/>
                  <a:gd name="T13" fmla="*/ 0 60000 65536"/>
                  <a:gd name="T14" fmla="*/ 0 60000 65536"/>
                  <a:gd name="T15" fmla="*/ 0 w 501"/>
                  <a:gd name="T16" fmla="*/ 0 h 383"/>
                  <a:gd name="T17" fmla="*/ 501 w 501"/>
                  <a:gd name="T18" fmla="*/ 383 h 383"/>
                </a:gdLst>
                <a:ahLst/>
                <a:cxnLst>
                  <a:cxn ang="T10">
                    <a:pos x="T0" y="T1"/>
                  </a:cxn>
                  <a:cxn ang="T11">
                    <a:pos x="T2" y="T3"/>
                  </a:cxn>
                  <a:cxn ang="T12">
                    <a:pos x="T4" y="T5"/>
                  </a:cxn>
                  <a:cxn ang="T13">
                    <a:pos x="T6" y="T7"/>
                  </a:cxn>
                  <a:cxn ang="T14">
                    <a:pos x="T8" y="T9"/>
                  </a:cxn>
                </a:cxnLst>
                <a:rect l="T15" t="T16" r="T17" b="T18"/>
                <a:pathLst>
                  <a:path w="501" h="383">
                    <a:moveTo>
                      <a:pt x="201" y="0"/>
                    </a:moveTo>
                    <a:cubicBezTo>
                      <a:pt x="201" y="0"/>
                      <a:pt x="36" y="6"/>
                      <a:pt x="27" y="50"/>
                    </a:cubicBezTo>
                    <a:cubicBezTo>
                      <a:pt x="0" y="179"/>
                      <a:pt x="431" y="383"/>
                      <a:pt x="431" y="383"/>
                    </a:cubicBezTo>
                    <a:cubicBezTo>
                      <a:pt x="501" y="317"/>
                      <a:pt x="501" y="317"/>
                      <a:pt x="501" y="317"/>
                    </a:cubicBezTo>
                    <a:lnTo>
                      <a:pt x="201" y="0"/>
                    </a:lnTo>
                    <a:close/>
                  </a:path>
                </a:pathLst>
              </a:custGeom>
              <a:solidFill>
                <a:srgbClr val="AB0505"/>
              </a:solidFill>
              <a:ln w="9525">
                <a:noFill/>
                <a:round/>
                <a:headEnd/>
                <a:tailEnd/>
              </a:ln>
            </p:spPr>
            <p:txBody>
              <a:bodyPr rot="10800000" vert="eaVert"/>
              <a:lstStyle/>
              <a:p>
                <a:endParaRPr lang="tr-TR">
                  <a:solidFill>
                    <a:srgbClr val="000000"/>
                  </a:solidFill>
                </a:endParaRPr>
              </a:p>
            </p:txBody>
          </p:sp>
          <p:sp>
            <p:nvSpPr>
              <p:cNvPr id="96" name="Freeform 279"/>
              <p:cNvSpPr>
                <a:spLocks/>
              </p:cNvSpPr>
              <p:nvPr/>
            </p:nvSpPr>
            <p:spPr bwMode="gray">
              <a:xfrm rot="-10756093">
                <a:off x="3070" y="2619"/>
                <a:ext cx="499" cy="682"/>
              </a:xfrm>
              <a:custGeom>
                <a:avLst/>
                <a:gdLst>
                  <a:gd name="T0" fmla="*/ 126 w 383"/>
                  <a:gd name="T1" fmla="*/ 5 h 586"/>
                  <a:gd name="T2" fmla="*/ 0 w 383"/>
                  <a:gd name="T3" fmla="*/ 269 h 586"/>
                  <a:gd name="T4" fmla="*/ 300 w 383"/>
                  <a:gd name="T5" fmla="*/ 586 h 586"/>
                  <a:gd name="T6" fmla="*/ 383 w 383"/>
                  <a:gd name="T7" fmla="*/ 442 h 586"/>
                  <a:gd name="T8" fmla="*/ 126 w 383"/>
                  <a:gd name="T9" fmla="*/ 5 h 586"/>
                  <a:gd name="T10" fmla="*/ 0 60000 65536"/>
                  <a:gd name="T11" fmla="*/ 0 60000 65536"/>
                  <a:gd name="T12" fmla="*/ 0 60000 65536"/>
                  <a:gd name="T13" fmla="*/ 0 60000 65536"/>
                  <a:gd name="T14" fmla="*/ 0 60000 65536"/>
                  <a:gd name="T15" fmla="*/ 0 w 383"/>
                  <a:gd name="T16" fmla="*/ 0 h 586"/>
                  <a:gd name="T17" fmla="*/ 383 w 383"/>
                  <a:gd name="T18" fmla="*/ 586 h 586"/>
                </a:gdLst>
                <a:ahLst/>
                <a:cxnLst>
                  <a:cxn ang="T10">
                    <a:pos x="T0" y="T1"/>
                  </a:cxn>
                  <a:cxn ang="T11">
                    <a:pos x="T2" y="T3"/>
                  </a:cxn>
                  <a:cxn ang="T12">
                    <a:pos x="T4" y="T5"/>
                  </a:cxn>
                  <a:cxn ang="T13">
                    <a:pos x="T6" y="T7"/>
                  </a:cxn>
                  <a:cxn ang="T14">
                    <a:pos x="T8" y="T9"/>
                  </a:cxn>
                </a:cxnLst>
                <a:rect l="T15" t="T16" r="T17" b="T18"/>
                <a:pathLst>
                  <a:path w="383" h="586">
                    <a:moveTo>
                      <a:pt x="126" y="5"/>
                    </a:moveTo>
                    <a:cubicBezTo>
                      <a:pt x="53" y="8"/>
                      <a:pt x="0" y="269"/>
                      <a:pt x="0" y="269"/>
                    </a:cubicBezTo>
                    <a:cubicBezTo>
                      <a:pt x="300" y="586"/>
                      <a:pt x="300" y="586"/>
                      <a:pt x="300" y="586"/>
                    </a:cubicBezTo>
                    <a:cubicBezTo>
                      <a:pt x="383" y="442"/>
                      <a:pt x="383" y="442"/>
                      <a:pt x="383" y="442"/>
                    </a:cubicBezTo>
                    <a:cubicBezTo>
                      <a:pt x="383" y="442"/>
                      <a:pt x="252" y="0"/>
                      <a:pt x="126" y="5"/>
                    </a:cubicBezTo>
                    <a:close/>
                  </a:path>
                </a:pathLst>
              </a:custGeom>
              <a:solidFill>
                <a:srgbClr val="AB0505"/>
              </a:solidFill>
              <a:ln w="9525">
                <a:noFill/>
                <a:round/>
                <a:headEnd/>
                <a:tailEnd/>
              </a:ln>
            </p:spPr>
            <p:txBody>
              <a:bodyPr rot="10800000" vert="eaVert"/>
              <a:lstStyle/>
              <a:p>
                <a:endParaRPr lang="tr-TR">
                  <a:solidFill>
                    <a:srgbClr val="000000"/>
                  </a:solidFill>
                </a:endParaRPr>
              </a:p>
            </p:txBody>
          </p:sp>
          <p:sp>
            <p:nvSpPr>
              <p:cNvPr id="97" name="Freeform 280"/>
              <p:cNvSpPr>
                <a:spLocks/>
              </p:cNvSpPr>
              <p:nvPr/>
            </p:nvSpPr>
            <p:spPr bwMode="gray">
              <a:xfrm rot="-10756093">
                <a:off x="3183" y="2446"/>
                <a:ext cx="391" cy="542"/>
              </a:xfrm>
              <a:custGeom>
                <a:avLst/>
                <a:gdLst>
                  <a:gd name="T0" fmla="*/ 0 w 300"/>
                  <a:gd name="T1" fmla="*/ 0 h 466"/>
                  <a:gd name="T2" fmla="*/ 40 w 300"/>
                  <a:gd name="T3" fmla="*/ 280 h 466"/>
                  <a:gd name="T4" fmla="*/ 269 w 300"/>
                  <a:gd name="T5" fmla="*/ 466 h 466"/>
                  <a:gd name="T6" fmla="*/ 300 w 300"/>
                  <a:gd name="T7" fmla="*/ 317 h 466"/>
                  <a:gd name="T8" fmla="*/ 0 w 300"/>
                  <a:gd name="T9" fmla="*/ 0 h 466"/>
                  <a:gd name="T10" fmla="*/ 0 60000 65536"/>
                  <a:gd name="T11" fmla="*/ 0 60000 65536"/>
                  <a:gd name="T12" fmla="*/ 0 60000 65536"/>
                  <a:gd name="T13" fmla="*/ 0 60000 65536"/>
                  <a:gd name="T14" fmla="*/ 0 60000 65536"/>
                  <a:gd name="T15" fmla="*/ 0 w 300"/>
                  <a:gd name="T16" fmla="*/ 0 h 466"/>
                  <a:gd name="T17" fmla="*/ 300 w 300"/>
                  <a:gd name="T18" fmla="*/ 466 h 466"/>
                </a:gdLst>
                <a:ahLst/>
                <a:cxnLst>
                  <a:cxn ang="T10">
                    <a:pos x="T0" y="T1"/>
                  </a:cxn>
                  <a:cxn ang="T11">
                    <a:pos x="T2" y="T3"/>
                  </a:cxn>
                  <a:cxn ang="T12">
                    <a:pos x="T4" y="T5"/>
                  </a:cxn>
                  <a:cxn ang="T13">
                    <a:pos x="T6" y="T7"/>
                  </a:cxn>
                  <a:cxn ang="T14">
                    <a:pos x="T8" y="T9"/>
                  </a:cxn>
                </a:cxnLst>
                <a:rect l="T15" t="T16" r="T17" b="T18"/>
                <a:pathLst>
                  <a:path w="300" h="466">
                    <a:moveTo>
                      <a:pt x="0" y="0"/>
                    </a:moveTo>
                    <a:cubicBezTo>
                      <a:pt x="0" y="0"/>
                      <a:pt x="5" y="219"/>
                      <a:pt x="40" y="280"/>
                    </a:cubicBezTo>
                    <a:cubicBezTo>
                      <a:pt x="77" y="344"/>
                      <a:pt x="269" y="466"/>
                      <a:pt x="269" y="466"/>
                    </a:cubicBezTo>
                    <a:cubicBezTo>
                      <a:pt x="300" y="317"/>
                      <a:pt x="300" y="317"/>
                      <a:pt x="300" y="317"/>
                    </a:cubicBezTo>
                    <a:lnTo>
                      <a:pt x="0" y="0"/>
                    </a:lnTo>
                    <a:close/>
                  </a:path>
                </a:pathLst>
              </a:custGeom>
              <a:gradFill rotWithShape="1">
                <a:gsLst>
                  <a:gs pos="0">
                    <a:srgbClr val="C40505"/>
                  </a:gs>
                  <a:gs pos="100000">
                    <a:srgbClr val="5B0202"/>
                  </a:gs>
                </a:gsLst>
                <a:lin ang="18900000" scaled="1"/>
              </a:gradFill>
              <a:ln w="9525">
                <a:noFill/>
                <a:round/>
                <a:headEnd/>
                <a:tailEnd/>
              </a:ln>
            </p:spPr>
            <p:txBody>
              <a:bodyPr/>
              <a:lstStyle/>
              <a:p>
                <a:endParaRPr lang="tr-TR">
                  <a:solidFill>
                    <a:srgbClr val="000000"/>
                  </a:solidFill>
                </a:endParaRPr>
              </a:p>
            </p:txBody>
          </p:sp>
          <p:sp>
            <p:nvSpPr>
              <p:cNvPr id="98" name="Freeform 281"/>
              <p:cNvSpPr>
                <a:spLocks/>
              </p:cNvSpPr>
              <p:nvPr/>
            </p:nvSpPr>
            <p:spPr bwMode="gray">
              <a:xfrm rot="-10756093">
                <a:off x="3006" y="2617"/>
                <a:ext cx="566" cy="413"/>
              </a:xfrm>
              <a:custGeom>
                <a:avLst/>
                <a:gdLst>
                  <a:gd name="T0" fmla="*/ 0 w 435"/>
                  <a:gd name="T1" fmla="*/ 37 h 354"/>
                  <a:gd name="T2" fmla="*/ 279 w 435"/>
                  <a:gd name="T3" fmla="*/ 35 h 354"/>
                  <a:gd name="T4" fmla="*/ 435 w 435"/>
                  <a:gd name="T5" fmla="*/ 300 h 354"/>
                  <a:gd name="T6" fmla="*/ 300 w 435"/>
                  <a:gd name="T7" fmla="*/ 354 h 354"/>
                  <a:gd name="T8" fmla="*/ 0 w 435"/>
                  <a:gd name="T9" fmla="*/ 37 h 354"/>
                  <a:gd name="T10" fmla="*/ 0 60000 65536"/>
                  <a:gd name="T11" fmla="*/ 0 60000 65536"/>
                  <a:gd name="T12" fmla="*/ 0 60000 65536"/>
                  <a:gd name="T13" fmla="*/ 0 60000 65536"/>
                  <a:gd name="T14" fmla="*/ 0 60000 65536"/>
                  <a:gd name="T15" fmla="*/ 0 w 435"/>
                  <a:gd name="T16" fmla="*/ 0 h 354"/>
                  <a:gd name="T17" fmla="*/ 435 w 435"/>
                  <a:gd name="T18" fmla="*/ 354 h 354"/>
                </a:gdLst>
                <a:ahLst/>
                <a:cxnLst>
                  <a:cxn ang="T10">
                    <a:pos x="T0" y="T1"/>
                  </a:cxn>
                  <a:cxn ang="T11">
                    <a:pos x="T2" y="T3"/>
                  </a:cxn>
                  <a:cxn ang="T12">
                    <a:pos x="T4" y="T5"/>
                  </a:cxn>
                  <a:cxn ang="T13">
                    <a:pos x="T6" y="T7"/>
                  </a:cxn>
                  <a:cxn ang="T14">
                    <a:pos x="T8" y="T9"/>
                  </a:cxn>
                </a:cxnLst>
                <a:rect l="T15" t="T16" r="T17" b="T18"/>
                <a:pathLst>
                  <a:path w="435" h="354">
                    <a:moveTo>
                      <a:pt x="0" y="37"/>
                    </a:moveTo>
                    <a:cubicBezTo>
                      <a:pt x="0" y="37"/>
                      <a:pt x="219" y="0"/>
                      <a:pt x="279" y="35"/>
                    </a:cubicBezTo>
                    <a:cubicBezTo>
                      <a:pt x="346" y="73"/>
                      <a:pt x="435" y="300"/>
                      <a:pt x="435" y="300"/>
                    </a:cubicBezTo>
                    <a:cubicBezTo>
                      <a:pt x="300" y="354"/>
                      <a:pt x="300" y="354"/>
                      <a:pt x="300" y="354"/>
                    </a:cubicBezTo>
                    <a:lnTo>
                      <a:pt x="0" y="37"/>
                    </a:lnTo>
                    <a:close/>
                  </a:path>
                </a:pathLst>
              </a:custGeom>
              <a:gradFill rotWithShape="1">
                <a:gsLst>
                  <a:gs pos="0">
                    <a:srgbClr val="6D0303"/>
                  </a:gs>
                  <a:gs pos="100000">
                    <a:srgbClr val="320101"/>
                  </a:gs>
                </a:gsLst>
                <a:lin ang="2700000" scaled="1"/>
              </a:gradFill>
              <a:ln w="9525">
                <a:noFill/>
                <a:round/>
                <a:headEnd/>
                <a:tailEnd/>
              </a:ln>
            </p:spPr>
            <p:txBody>
              <a:bodyPr rot="10800000" vert="eaVert"/>
              <a:lstStyle/>
              <a:p>
                <a:endParaRPr lang="tr-TR">
                  <a:solidFill>
                    <a:srgbClr val="000000"/>
                  </a:solidFill>
                </a:endParaRPr>
              </a:p>
            </p:txBody>
          </p:sp>
        </p:grpSp>
        <p:grpSp>
          <p:nvGrpSpPr>
            <p:cNvPr id="84" name="Group 294"/>
            <p:cNvGrpSpPr>
              <a:grpSpLocks/>
            </p:cNvGrpSpPr>
            <p:nvPr/>
          </p:nvGrpSpPr>
          <p:grpSpPr bwMode="auto">
            <a:xfrm>
              <a:off x="2860" y="2298"/>
              <a:ext cx="176" cy="164"/>
              <a:chOff x="2860" y="2298"/>
              <a:chExt cx="176" cy="164"/>
            </a:xfrm>
          </p:grpSpPr>
          <p:sp>
            <p:nvSpPr>
              <p:cNvPr id="92" name="Freeform 283"/>
              <p:cNvSpPr>
                <a:spLocks/>
              </p:cNvSpPr>
              <p:nvPr/>
            </p:nvSpPr>
            <p:spPr bwMode="gray">
              <a:xfrm rot="-10756093">
                <a:off x="2860" y="2298"/>
                <a:ext cx="80" cy="79"/>
              </a:xfrm>
              <a:custGeom>
                <a:avLst/>
                <a:gdLst>
                  <a:gd name="T0" fmla="*/ 61 w 61"/>
                  <a:gd name="T1" fmla="*/ 68 h 68"/>
                  <a:gd name="T2" fmla="*/ 3 w 61"/>
                  <a:gd name="T3" fmla="*/ 16 h 68"/>
                  <a:gd name="T4" fmla="*/ 0 w 61"/>
                  <a:gd name="T5" fmla="*/ 13 h 68"/>
                  <a:gd name="T6" fmla="*/ 8 w 61"/>
                  <a:gd name="T7" fmla="*/ 0 h 68"/>
                  <a:gd name="T8" fmla="*/ 10 w 61"/>
                  <a:gd name="T9" fmla="*/ 3 h 68"/>
                  <a:gd name="T10" fmla="*/ 61 w 61"/>
                  <a:gd name="T11" fmla="*/ 67 h 68"/>
                  <a:gd name="T12" fmla="*/ 61 w 61"/>
                  <a:gd name="T13" fmla="*/ 68 h 68"/>
                  <a:gd name="T14" fmla="*/ 0 60000 65536"/>
                  <a:gd name="T15" fmla="*/ 0 60000 65536"/>
                  <a:gd name="T16" fmla="*/ 0 60000 65536"/>
                  <a:gd name="T17" fmla="*/ 0 60000 65536"/>
                  <a:gd name="T18" fmla="*/ 0 60000 65536"/>
                  <a:gd name="T19" fmla="*/ 0 60000 65536"/>
                  <a:gd name="T20" fmla="*/ 0 60000 65536"/>
                  <a:gd name="T21" fmla="*/ 0 w 61"/>
                  <a:gd name="T22" fmla="*/ 0 h 68"/>
                  <a:gd name="T23" fmla="*/ 61 w 61"/>
                  <a:gd name="T24" fmla="*/ 68 h 6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1" h="68">
                    <a:moveTo>
                      <a:pt x="61" y="68"/>
                    </a:moveTo>
                    <a:cubicBezTo>
                      <a:pt x="3" y="16"/>
                      <a:pt x="3" y="16"/>
                      <a:pt x="3" y="16"/>
                    </a:cubicBezTo>
                    <a:cubicBezTo>
                      <a:pt x="0" y="13"/>
                      <a:pt x="0" y="13"/>
                      <a:pt x="0" y="13"/>
                    </a:cubicBezTo>
                    <a:cubicBezTo>
                      <a:pt x="0" y="13"/>
                      <a:pt x="4" y="4"/>
                      <a:pt x="8" y="0"/>
                    </a:cubicBezTo>
                    <a:cubicBezTo>
                      <a:pt x="10" y="3"/>
                      <a:pt x="10" y="3"/>
                      <a:pt x="10" y="3"/>
                    </a:cubicBezTo>
                    <a:cubicBezTo>
                      <a:pt x="61" y="67"/>
                      <a:pt x="61" y="67"/>
                      <a:pt x="61" y="67"/>
                    </a:cubicBezTo>
                    <a:lnTo>
                      <a:pt x="61" y="68"/>
                    </a:lnTo>
                    <a:close/>
                  </a:path>
                </a:pathLst>
              </a:custGeom>
              <a:gradFill rotWithShape="1">
                <a:gsLst>
                  <a:gs pos="0">
                    <a:srgbClr val="666666"/>
                  </a:gs>
                  <a:gs pos="100000">
                    <a:srgbClr val="DDDDDD"/>
                  </a:gs>
                </a:gsLst>
                <a:lin ang="2700000" scaled="1"/>
              </a:gradFill>
              <a:ln w="9525">
                <a:noFill/>
                <a:round/>
                <a:headEnd/>
                <a:tailEnd/>
              </a:ln>
            </p:spPr>
            <p:txBody>
              <a:bodyPr/>
              <a:lstStyle/>
              <a:p>
                <a:endParaRPr lang="tr-TR">
                  <a:solidFill>
                    <a:srgbClr val="000000"/>
                  </a:solidFill>
                </a:endParaRPr>
              </a:p>
            </p:txBody>
          </p:sp>
          <p:sp>
            <p:nvSpPr>
              <p:cNvPr id="93" name="Freeform 284"/>
              <p:cNvSpPr>
                <a:spLocks/>
              </p:cNvSpPr>
              <p:nvPr/>
            </p:nvSpPr>
            <p:spPr bwMode="gray">
              <a:xfrm rot="-10756093">
                <a:off x="2899" y="2331"/>
                <a:ext cx="137" cy="131"/>
              </a:xfrm>
              <a:custGeom>
                <a:avLst/>
                <a:gdLst>
                  <a:gd name="T0" fmla="*/ 60 w 106"/>
                  <a:gd name="T1" fmla="*/ 0 h 113"/>
                  <a:gd name="T2" fmla="*/ 41 w 106"/>
                  <a:gd name="T3" fmla="*/ 41 h 113"/>
                  <a:gd name="T4" fmla="*/ 0 w 106"/>
                  <a:gd name="T5" fmla="*/ 56 h 113"/>
                  <a:gd name="T6" fmla="*/ 64 w 106"/>
                  <a:gd name="T7" fmla="*/ 106 h 113"/>
                  <a:gd name="T8" fmla="*/ 103 w 106"/>
                  <a:gd name="T9" fmla="*/ 67 h 113"/>
                  <a:gd name="T10" fmla="*/ 60 w 106"/>
                  <a:gd name="T11" fmla="*/ 0 h 113"/>
                  <a:gd name="T12" fmla="*/ 0 60000 65536"/>
                  <a:gd name="T13" fmla="*/ 0 60000 65536"/>
                  <a:gd name="T14" fmla="*/ 0 60000 65536"/>
                  <a:gd name="T15" fmla="*/ 0 60000 65536"/>
                  <a:gd name="T16" fmla="*/ 0 60000 65536"/>
                  <a:gd name="T17" fmla="*/ 0 60000 65536"/>
                  <a:gd name="T18" fmla="*/ 0 w 106"/>
                  <a:gd name="T19" fmla="*/ 0 h 113"/>
                  <a:gd name="T20" fmla="*/ 106 w 106"/>
                  <a:gd name="T21" fmla="*/ 113 h 113"/>
                </a:gdLst>
                <a:ahLst/>
                <a:cxnLst>
                  <a:cxn ang="T12">
                    <a:pos x="T0" y="T1"/>
                  </a:cxn>
                  <a:cxn ang="T13">
                    <a:pos x="T2" y="T3"/>
                  </a:cxn>
                  <a:cxn ang="T14">
                    <a:pos x="T4" y="T5"/>
                  </a:cxn>
                  <a:cxn ang="T15">
                    <a:pos x="T6" y="T7"/>
                  </a:cxn>
                  <a:cxn ang="T16">
                    <a:pos x="T8" y="T9"/>
                  </a:cxn>
                  <a:cxn ang="T17">
                    <a:pos x="T10" y="T11"/>
                  </a:cxn>
                </a:cxnLst>
                <a:rect l="T18" t="T19" r="T20" b="T21"/>
                <a:pathLst>
                  <a:path w="106" h="113">
                    <a:moveTo>
                      <a:pt x="60" y="0"/>
                    </a:moveTo>
                    <a:cubicBezTo>
                      <a:pt x="60" y="0"/>
                      <a:pt x="62" y="20"/>
                      <a:pt x="41" y="41"/>
                    </a:cubicBezTo>
                    <a:cubicBezTo>
                      <a:pt x="17" y="63"/>
                      <a:pt x="0" y="56"/>
                      <a:pt x="0" y="56"/>
                    </a:cubicBezTo>
                    <a:cubicBezTo>
                      <a:pt x="64" y="106"/>
                      <a:pt x="64" y="106"/>
                      <a:pt x="64" y="106"/>
                    </a:cubicBezTo>
                    <a:cubicBezTo>
                      <a:pt x="64" y="106"/>
                      <a:pt x="106" y="113"/>
                      <a:pt x="103" y="67"/>
                    </a:cubicBezTo>
                    <a:lnTo>
                      <a:pt x="60" y="0"/>
                    </a:lnTo>
                    <a:close/>
                  </a:path>
                </a:pathLst>
              </a:custGeom>
              <a:gradFill rotWithShape="1">
                <a:gsLst>
                  <a:gs pos="0">
                    <a:srgbClr val="000000"/>
                  </a:gs>
                  <a:gs pos="100000">
                    <a:srgbClr val="FEA501"/>
                  </a:gs>
                </a:gsLst>
                <a:lin ang="18900000" scaled="1"/>
              </a:gradFill>
              <a:ln w="9525">
                <a:noFill/>
                <a:round/>
                <a:headEnd/>
                <a:tailEnd/>
              </a:ln>
            </p:spPr>
            <p:txBody>
              <a:bodyPr rot="10800000" vert="eaVert"/>
              <a:lstStyle/>
              <a:p>
                <a:endParaRPr lang="tr-TR">
                  <a:solidFill>
                    <a:srgbClr val="000000"/>
                  </a:solidFill>
                </a:endParaRPr>
              </a:p>
            </p:txBody>
          </p:sp>
        </p:grpSp>
        <p:grpSp>
          <p:nvGrpSpPr>
            <p:cNvPr id="85" name="Group 293"/>
            <p:cNvGrpSpPr>
              <a:grpSpLocks/>
            </p:cNvGrpSpPr>
            <p:nvPr/>
          </p:nvGrpSpPr>
          <p:grpSpPr bwMode="auto">
            <a:xfrm>
              <a:off x="2905" y="2343"/>
              <a:ext cx="124" cy="110"/>
              <a:chOff x="2905" y="2343"/>
              <a:chExt cx="124" cy="110"/>
            </a:xfrm>
          </p:grpSpPr>
          <p:sp>
            <p:nvSpPr>
              <p:cNvPr id="86" name="Freeform 286"/>
              <p:cNvSpPr>
                <a:spLocks/>
              </p:cNvSpPr>
              <p:nvPr/>
            </p:nvSpPr>
            <p:spPr bwMode="gray">
              <a:xfrm rot="-10756093">
                <a:off x="2939" y="2378"/>
                <a:ext cx="78" cy="63"/>
              </a:xfrm>
              <a:custGeom>
                <a:avLst/>
                <a:gdLst>
                  <a:gd name="T0" fmla="*/ 57 w 60"/>
                  <a:gd name="T1" fmla="*/ 0 h 55"/>
                  <a:gd name="T2" fmla="*/ 41 w 60"/>
                  <a:gd name="T3" fmla="*/ 41 h 55"/>
                  <a:gd name="T4" fmla="*/ 0 w 60"/>
                  <a:gd name="T5" fmla="*/ 50 h 55"/>
                  <a:gd name="T6" fmla="*/ 43 w 60"/>
                  <a:gd name="T7" fmla="*/ 42 h 55"/>
                  <a:gd name="T8" fmla="*/ 57 w 60"/>
                  <a:gd name="T9" fmla="*/ 0 h 55"/>
                  <a:gd name="T10" fmla="*/ 0 60000 65536"/>
                  <a:gd name="T11" fmla="*/ 0 60000 65536"/>
                  <a:gd name="T12" fmla="*/ 0 60000 65536"/>
                  <a:gd name="T13" fmla="*/ 0 60000 65536"/>
                  <a:gd name="T14" fmla="*/ 0 60000 65536"/>
                  <a:gd name="T15" fmla="*/ 0 w 60"/>
                  <a:gd name="T16" fmla="*/ 0 h 55"/>
                  <a:gd name="T17" fmla="*/ 60 w 60"/>
                  <a:gd name="T18" fmla="*/ 55 h 55"/>
                </a:gdLst>
                <a:ahLst/>
                <a:cxnLst>
                  <a:cxn ang="T10">
                    <a:pos x="T0" y="T1"/>
                  </a:cxn>
                  <a:cxn ang="T11">
                    <a:pos x="T2" y="T3"/>
                  </a:cxn>
                  <a:cxn ang="T12">
                    <a:pos x="T4" y="T5"/>
                  </a:cxn>
                  <a:cxn ang="T13">
                    <a:pos x="T6" y="T7"/>
                  </a:cxn>
                  <a:cxn ang="T14">
                    <a:pos x="T8" y="T9"/>
                  </a:cxn>
                </a:cxnLst>
                <a:rect l="T15" t="T16" r="T17" b="T18"/>
                <a:pathLst>
                  <a:path w="60" h="55">
                    <a:moveTo>
                      <a:pt x="57" y="0"/>
                    </a:moveTo>
                    <a:cubicBezTo>
                      <a:pt x="58" y="15"/>
                      <a:pt x="53" y="31"/>
                      <a:pt x="41" y="41"/>
                    </a:cubicBezTo>
                    <a:cubicBezTo>
                      <a:pt x="30" y="51"/>
                      <a:pt x="14" y="53"/>
                      <a:pt x="0" y="50"/>
                    </a:cubicBezTo>
                    <a:cubicBezTo>
                      <a:pt x="14" y="55"/>
                      <a:pt x="31" y="53"/>
                      <a:pt x="43" y="42"/>
                    </a:cubicBezTo>
                    <a:cubicBezTo>
                      <a:pt x="55" y="32"/>
                      <a:pt x="60" y="16"/>
                      <a:pt x="57" y="0"/>
                    </a:cubicBezTo>
                    <a:close/>
                  </a:path>
                </a:pathLst>
              </a:custGeom>
              <a:gradFill rotWithShape="1">
                <a:gsLst>
                  <a:gs pos="0">
                    <a:srgbClr val="3F1111"/>
                  </a:gs>
                  <a:gs pos="50000">
                    <a:srgbClr val="D03737"/>
                  </a:gs>
                  <a:gs pos="100000">
                    <a:srgbClr val="3F1111"/>
                  </a:gs>
                </a:gsLst>
                <a:lin ang="18900000" scaled="1"/>
              </a:gradFill>
              <a:ln w="9525">
                <a:noFill/>
                <a:round/>
                <a:headEnd/>
                <a:tailEnd/>
              </a:ln>
            </p:spPr>
            <p:txBody>
              <a:bodyPr/>
              <a:lstStyle/>
              <a:p>
                <a:endParaRPr lang="tr-TR">
                  <a:solidFill>
                    <a:srgbClr val="000000"/>
                  </a:solidFill>
                </a:endParaRPr>
              </a:p>
            </p:txBody>
          </p:sp>
          <p:sp>
            <p:nvSpPr>
              <p:cNvPr id="87" name="Freeform 287"/>
              <p:cNvSpPr>
                <a:spLocks/>
              </p:cNvSpPr>
              <p:nvPr/>
            </p:nvSpPr>
            <p:spPr bwMode="gray">
              <a:xfrm rot="-10756093">
                <a:off x="2947" y="2386"/>
                <a:ext cx="82" cy="67"/>
              </a:xfrm>
              <a:custGeom>
                <a:avLst/>
                <a:gdLst>
                  <a:gd name="T0" fmla="*/ 60 w 63"/>
                  <a:gd name="T1" fmla="*/ 0 h 58"/>
                  <a:gd name="T2" fmla="*/ 43 w 63"/>
                  <a:gd name="T3" fmla="*/ 43 h 58"/>
                  <a:gd name="T4" fmla="*/ 0 w 63"/>
                  <a:gd name="T5" fmla="*/ 53 h 58"/>
                  <a:gd name="T6" fmla="*/ 45 w 63"/>
                  <a:gd name="T7" fmla="*/ 45 h 58"/>
                  <a:gd name="T8" fmla="*/ 60 w 63"/>
                  <a:gd name="T9" fmla="*/ 0 h 58"/>
                  <a:gd name="T10" fmla="*/ 0 60000 65536"/>
                  <a:gd name="T11" fmla="*/ 0 60000 65536"/>
                  <a:gd name="T12" fmla="*/ 0 60000 65536"/>
                  <a:gd name="T13" fmla="*/ 0 60000 65536"/>
                  <a:gd name="T14" fmla="*/ 0 60000 65536"/>
                  <a:gd name="T15" fmla="*/ 0 w 63"/>
                  <a:gd name="T16" fmla="*/ 0 h 58"/>
                  <a:gd name="T17" fmla="*/ 63 w 63"/>
                  <a:gd name="T18" fmla="*/ 58 h 58"/>
                </a:gdLst>
                <a:ahLst/>
                <a:cxnLst>
                  <a:cxn ang="T10">
                    <a:pos x="T0" y="T1"/>
                  </a:cxn>
                  <a:cxn ang="T11">
                    <a:pos x="T2" y="T3"/>
                  </a:cxn>
                  <a:cxn ang="T12">
                    <a:pos x="T4" y="T5"/>
                  </a:cxn>
                  <a:cxn ang="T13">
                    <a:pos x="T6" y="T7"/>
                  </a:cxn>
                  <a:cxn ang="T14">
                    <a:pos x="T8" y="T9"/>
                  </a:cxn>
                </a:cxnLst>
                <a:rect l="T15" t="T16" r="T17" b="T18"/>
                <a:pathLst>
                  <a:path w="63" h="58">
                    <a:moveTo>
                      <a:pt x="60" y="0"/>
                    </a:moveTo>
                    <a:cubicBezTo>
                      <a:pt x="61" y="16"/>
                      <a:pt x="56" y="33"/>
                      <a:pt x="43" y="43"/>
                    </a:cubicBezTo>
                    <a:cubicBezTo>
                      <a:pt x="31" y="54"/>
                      <a:pt x="15" y="57"/>
                      <a:pt x="0" y="53"/>
                    </a:cubicBezTo>
                    <a:cubicBezTo>
                      <a:pt x="15" y="58"/>
                      <a:pt x="32" y="55"/>
                      <a:pt x="45" y="45"/>
                    </a:cubicBezTo>
                    <a:cubicBezTo>
                      <a:pt x="58" y="34"/>
                      <a:pt x="63" y="17"/>
                      <a:pt x="60" y="0"/>
                    </a:cubicBezTo>
                    <a:close/>
                  </a:path>
                </a:pathLst>
              </a:custGeom>
              <a:gradFill rotWithShape="1">
                <a:gsLst>
                  <a:gs pos="0">
                    <a:srgbClr val="3F1111"/>
                  </a:gs>
                  <a:gs pos="50000">
                    <a:srgbClr val="D03737"/>
                  </a:gs>
                  <a:gs pos="100000">
                    <a:srgbClr val="3F1111"/>
                  </a:gs>
                </a:gsLst>
                <a:lin ang="18900000" scaled="1"/>
              </a:gradFill>
              <a:ln w="9525">
                <a:noFill/>
                <a:round/>
                <a:headEnd/>
                <a:tailEnd/>
              </a:ln>
            </p:spPr>
            <p:txBody>
              <a:bodyPr/>
              <a:lstStyle/>
              <a:p>
                <a:endParaRPr lang="tr-TR">
                  <a:solidFill>
                    <a:srgbClr val="000000"/>
                  </a:solidFill>
                </a:endParaRPr>
              </a:p>
            </p:txBody>
          </p:sp>
          <p:sp>
            <p:nvSpPr>
              <p:cNvPr id="88" name="Freeform 288"/>
              <p:cNvSpPr>
                <a:spLocks/>
              </p:cNvSpPr>
              <p:nvPr/>
            </p:nvSpPr>
            <p:spPr bwMode="gray">
              <a:xfrm rot="-10756093">
                <a:off x="2931" y="2372"/>
                <a:ext cx="76" cy="60"/>
              </a:xfrm>
              <a:custGeom>
                <a:avLst/>
                <a:gdLst>
                  <a:gd name="T0" fmla="*/ 55 w 58"/>
                  <a:gd name="T1" fmla="*/ 0 h 52"/>
                  <a:gd name="T2" fmla="*/ 40 w 58"/>
                  <a:gd name="T3" fmla="*/ 39 h 52"/>
                  <a:gd name="T4" fmla="*/ 0 w 58"/>
                  <a:gd name="T5" fmla="*/ 48 h 52"/>
                  <a:gd name="T6" fmla="*/ 41 w 58"/>
                  <a:gd name="T7" fmla="*/ 40 h 52"/>
                  <a:gd name="T8" fmla="*/ 55 w 58"/>
                  <a:gd name="T9" fmla="*/ 0 h 52"/>
                  <a:gd name="T10" fmla="*/ 0 60000 65536"/>
                  <a:gd name="T11" fmla="*/ 0 60000 65536"/>
                  <a:gd name="T12" fmla="*/ 0 60000 65536"/>
                  <a:gd name="T13" fmla="*/ 0 60000 65536"/>
                  <a:gd name="T14" fmla="*/ 0 60000 65536"/>
                  <a:gd name="T15" fmla="*/ 0 w 58"/>
                  <a:gd name="T16" fmla="*/ 0 h 52"/>
                  <a:gd name="T17" fmla="*/ 58 w 58"/>
                  <a:gd name="T18" fmla="*/ 52 h 52"/>
                </a:gdLst>
                <a:ahLst/>
                <a:cxnLst>
                  <a:cxn ang="T10">
                    <a:pos x="T0" y="T1"/>
                  </a:cxn>
                  <a:cxn ang="T11">
                    <a:pos x="T2" y="T3"/>
                  </a:cxn>
                  <a:cxn ang="T12">
                    <a:pos x="T4" y="T5"/>
                  </a:cxn>
                  <a:cxn ang="T13">
                    <a:pos x="T6" y="T7"/>
                  </a:cxn>
                  <a:cxn ang="T14">
                    <a:pos x="T8" y="T9"/>
                  </a:cxn>
                </a:cxnLst>
                <a:rect l="T15" t="T16" r="T17" b="T18"/>
                <a:pathLst>
                  <a:path w="58" h="52">
                    <a:moveTo>
                      <a:pt x="55" y="0"/>
                    </a:moveTo>
                    <a:cubicBezTo>
                      <a:pt x="57" y="15"/>
                      <a:pt x="52" y="29"/>
                      <a:pt x="40" y="39"/>
                    </a:cubicBezTo>
                    <a:cubicBezTo>
                      <a:pt x="29" y="48"/>
                      <a:pt x="14" y="51"/>
                      <a:pt x="0" y="48"/>
                    </a:cubicBezTo>
                    <a:cubicBezTo>
                      <a:pt x="15" y="52"/>
                      <a:pt x="30" y="50"/>
                      <a:pt x="41" y="40"/>
                    </a:cubicBezTo>
                    <a:cubicBezTo>
                      <a:pt x="53" y="30"/>
                      <a:pt x="58" y="15"/>
                      <a:pt x="55" y="0"/>
                    </a:cubicBezTo>
                    <a:close/>
                  </a:path>
                </a:pathLst>
              </a:custGeom>
              <a:gradFill rotWithShape="1">
                <a:gsLst>
                  <a:gs pos="0">
                    <a:srgbClr val="3F1111"/>
                  </a:gs>
                  <a:gs pos="50000">
                    <a:srgbClr val="D03737"/>
                  </a:gs>
                  <a:gs pos="100000">
                    <a:srgbClr val="3F1111"/>
                  </a:gs>
                </a:gsLst>
                <a:lin ang="18900000" scaled="1"/>
              </a:gradFill>
              <a:ln w="9525">
                <a:noFill/>
                <a:round/>
                <a:headEnd/>
                <a:tailEnd/>
              </a:ln>
            </p:spPr>
            <p:txBody>
              <a:bodyPr/>
              <a:lstStyle/>
              <a:p>
                <a:endParaRPr lang="tr-TR">
                  <a:solidFill>
                    <a:srgbClr val="000000"/>
                  </a:solidFill>
                </a:endParaRPr>
              </a:p>
            </p:txBody>
          </p:sp>
          <p:sp>
            <p:nvSpPr>
              <p:cNvPr id="89" name="Freeform 289"/>
              <p:cNvSpPr>
                <a:spLocks/>
              </p:cNvSpPr>
              <p:nvPr/>
            </p:nvSpPr>
            <p:spPr bwMode="gray">
              <a:xfrm rot="-10756093">
                <a:off x="2913" y="2349"/>
                <a:ext cx="64" cy="51"/>
              </a:xfrm>
              <a:custGeom>
                <a:avLst/>
                <a:gdLst>
                  <a:gd name="T0" fmla="*/ 47 w 49"/>
                  <a:gd name="T1" fmla="*/ 0 h 44"/>
                  <a:gd name="T2" fmla="*/ 34 w 49"/>
                  <a:gd name="T3" fmla="*/ 33 h 44"/>
                  <a:gd name="T4" fmla="*/ 0 w 49"/>
                  <a:gd name="T5" fmla="*/ 40 h 44"/>
                  <a:gd name="T6" fmla="*/ 35 w 49"/>
                  <a:gd name="T7" fmla="*/ 34 h 44"/>
                  <a:gd name="T8" fmla="*/ 47 w 49"/>
                  <a:gd name="T9" fmla="*/ 0 h 44"/>
                  <a:gd name="T10" fmla="*/ 0 60000 65536"/>
                  <a:gd name="T11" fmla="*/ 0 60000 65536"/>
                  <a:gd name="T12" fmla="*/ 0 60000 65536"/>
                  <a:gd name="T13" fmla="*/ 0 60000 65536"/>
                  <a:gd name="T14" fmla="*/ 0 60000 65536"/>
                  <a:gd name="T15" fmla="*/ 0 w 49"/>
                  <a:gd name="T16" fmla="*/ 0 h 44"/>
                  <a:gd name="T17" fmla="*/ 49 w 49"/>
                  <a:gd name="T18" fmla="*/ 44 h 44"/>
                </a:gdLst>
                <a:ahLst/>
                <a:cxnLst>
                  <a:cxn ang="T10">
                    <a:pos x="T0" y="T1"/>
                  </a:cxn>
                  <a:cxn ang="T11">
                    <a:pos x="T2" y="T3"/>
                  </a:cxn>
                  <a:cxn ang="T12">
                    <a:pos x="T4" y="T5"/>
                  </a:cxn>
                  <a:cxn ang="T13">
                    <a:pos x="T6" y="T7"/>
                  </a:cxn>
                  <a:cxn ang="T14">
                    <a:pos x="T8" y="T9"/>
                  </a:cxn>
                </a:cxnLst>
                <a:rect l="T15" t="T16" r="T17" b="T18"/>
                <a:pathLst>
                  <a:path w="49" h="44">
                    <a:moveTo>
                      <a:pt x="47" y="0"/>
                    </a:moveTo>
                    <a:cubicBezTo>
                      <a:pt x="48" y="12"/>
                      <a:pt x="44" y="25"/>
                      <a:pt x="34" y="33"/>
                    </a:cubicBezTo>
                    <a:cubicBezTo>
                      <a:pt x="25" y="41"/>
                      <a:pt x="12" y="43"/>
                      <a:pt x="0" y="40"/>
                    </a:cubicBezTo>
                    <a:cubicBezTo>
                      <a:pt x="12" y="44"/>
                      <a:pt x="25" y="42"/>
                      <a:pt x="35" y="34"/>
                    </a:cubicBezTo>
                    <a:cubicBezTo>
                      <a:pt x="45" y="26"/>
                      <a:pt x="49" y="12"/>
                      <a:pt x="47" y="0"/>
                    </a:cubicBezTo>
                    <a:close/>
                  </a:path>
                </a:pathLst>
              </a:custGeom>
              <a:gradFill rotWithShape="1">
                <a:gsLst>
                  <a:gs pos="0">
                    <a:srgbClr val="3F1111"/>
                  </a:gs>
                  <a:gs pos="50000">
                    <a:srgbClr val="D03737"/>
                  </a:gs>
                  <a:gs pos="100000">
                    <a:srgbClr val="3F1111"/>
                  </a:gs>
                </a:gsLst>
                <a:lin ang="18900000" scaled="1"/>
              </a:gradFill>
              <a:ln w="9525">
                <a:noFill/>
                <a:round/>
                <a:headEnd/>
                <a:tailEnd/>
              </a:ln>
            </p:spPr>
            <p:txBody>
              <a:bodyPr/>
              <a:lstStyle/>
              <a:p>
                <a:endParaRPr lang="tr-TR">
                  <a:solidFill>
                    <a:srgbClr val="000000"/>
                  </a:solidFill>
                </a:endParaRPr>
              </a:p>
            </p:txBody>
          </p:sp>
          <p:sp>
            <p:nvSpPr>
              <p:cNvPr id="90" name="Freeform 290"/>
              <p:cNvSpPr>
                <a:spLocks/>
              </p:cNvSpPr>
              <p:nvPr/>
            </p:nvSpPr>
            <p:spPr bwMode="gray">
              <a:xfrm rot="-10756093">
                <a:off x="2918" y="2356"/>
                <a:ext cx="67" cy="54"/>
              </a:xfrm>
              <a:custGeom>
                <a:avLst/>
                <a:gdLst>
                  <a:gd name="T0" fmla="*/ 49 w 51"/>
                  <a:gd name="T1" fmla="*/ 0 h 47"/>
                  <a:gd name="T2" fmla="*/ 35 w 51"/>
                  <a:gd name="T3" fmla="*/ 35 h 47"/>
                  <a:gd name="T4" fmla="*/ 0 w 51"/>
                  <a:gd name="T5" fmla="*/ 42 h 47"/>
                  <a:gd name="T6" fmla="*/ 37 w 51"/>
                  <a:gd name="T7" fmla="*/ 36 h 47"/>
                  <a:gd name="T8" fmla="*/ 49 w 51"/>
                  <a:gd name="T9" fmla="*/ 0 h 47"/>
                  <a:gd name="T10" fmla="*/ 0 60000 65536"/>
                  <a:gd name="T11" fmla="*/ 0 60000 65536"/>
                  <a:gd name="T12" fmla="*/ 0 60000 65536"/>
                  <a:gd name="T13" fmla="*/ 0 60000 65536"/>
                  <a:gd name="T14" fmla="*/ 0 60000 65536"/>
                  <a:gd name="T15" fmla="*/ 0 w 51"/>
                  <a:gd name="T16" fmla="*/ 0 h 47"/>
                  <a:gd name="T17" fmla="*/ 51 w 51"/>
                  <a:gd name="T18" fmla="*/ 47 h 47"/>
                </a:gdLst>
                <a:ahLst/>
                <a:cxnLst>
                  <a:cxn ang="T10">
                    <a:pos x="T0" y="T1"/>
                  </a:cxn>
                  <a:cxn ang="T11">
                    <a:pos x="T2" y="T3"/>
                  </a:cxn>
                  <a:cxn ang="T12">
                    <a:pos x="T4" y="T5"/>
                  </a:cxn>
                  <a:cxn ang="T13">
                    <a:pos x="T6" y="T7"/>
                  </a:cxn>
                  <a:cxn ang="T14">
                    <a:pos x="T8" y="T9"/>
                  </a:cxn>
                </a:cxnLst>
                <a:rect l="T15" t="T16" r="T17" b="T18"/>
                <a:pathLst>
                  <a:path w="51" h="47">
                    <a:moveTo>
                      <a:pt x="49" y="0"/>
                    </a:moveTo>
                    <a:cubicBezTo>
                      <a:pt x="50" y="13"/>
                      <a:pt x="46" y="26"/>
                      <a:pt x="35" y="35"/>
                    </a:cubicBezTo>
                    <a:cubicBezTo>
                      <a:pt x="26" y="43"/>
                      <a:pt x="12" y="46"/>
                      <a:pt x="0" y="42"/>
                    </a:cubicBezTo>
                    <a:cubicBezTo>
                      <a:pt x="12" y="47"/>
                      <a:pt x="26" y="45"/>
                      <a:pt x="37" y="36"/>
                    </a:cubicBezTo>
                    <a:cubicBezTo>
                      <a:pt x="47" y="27"/>
                      <a:pt x="51" y="13"/>
                      <a:pt x="49" y="0"/>
                    </a:cubicBezTo>
                    <a:close/>
                  </a:path>
                </a:pathLst>
              </a:custGeom>
              <a:gradFill rotWithShape="1">
                <a:gsLst>
                  <a:gs pos="0">
                    <a:srgbClr val="3F1111"/>
                  </a:gs>
                  <a:gs pos="50000">
                    <a:srgbClr val="D03737"/>
                  </a:gs>
                  <a:gs pos="100000">
                    <a:srgbClr val="3F1111"/>
                  </a:gs>
                </a:gsLst>
                <a:lin ang="18900000" scaled="1"/>
              </a:gradFill>
              <a:ln w="9525">
                <a:noFill/>
                <a:round/>
                <a:headEnd/>
                <a:tailEnd/>
              </a:ln>
            </p:spPr>
            <p:txBody>
              <a:bodyPr/>
              <a:lstStyle/>
              <a:p>
                <a:endParaRPr lang="tr-TR">
                  <a:solidFill>
                    <a:srgbClr val="000000"/>
                  </a:solidFill>
                </a:endParaRPr>
              </a:p>
            </p:txBody>
          </p:sp>
          <p:sp>
            <p:nvSpPr>
              <p:cNvPr id="91" name="Freeform 291"/>
              <p:cNvSpPr>
                <a:spLocks/>
              </p:cNvSpPr>
              <p:nvPr/>
            </p:nvSpPr>
            <p:spPr bwMode="gray">
              <a:xfrm rot="-10756093">
                <a:off x="2905" y="2343"/>
                <a:ext cx="61" cy="50"/>
              </a:xfrm>
              <a:custGeom>
                <a:avLst/>
                <a:gdLst>
                  <a:gd name="T0" fmla="*/ 45 w 47"/>
                  <a:gd name="T1" fmla="*/ 0 h 43"/>
                  <a:gd name="T2" fmla="*/ 33 w 47"/>
                  <a:gd name="T3" fmla="*/ 32 h 43"/>
                  <a:gd name="T4" fmla="*/ 0 w 47"/>
                  <a:gd name="T5" fmla="*/ 39 h 43"/>
                  <a:gd name="T6" fmla="*/ 34 w 47"/>
                  <a:gd name="T7" fmla="*/ 33 h 43"/>
                  <a:gd name="T8" fmla="*/ 45 w 47"/>
                  <a:gd name="T9" fmla="*/ 0 h 43"/>
                  <a:gd name="T10" fmla="*/ 0 60000 65536"/>
                  <a:gd name="T11" fmla="*/ 0 60000 65536"/>
                  <a:gd name="T12" fmla="*/ 0 60000 65536"/>
                  <a:gd name="T13" fmla="*/ 0 60000 65536"/>
                  <a:gd name="T14" fmla="*/ 0 60000 65536"/>
                  <a:gd name="T15" fmla="*/ 0 w 47"/>
                  <a:gd name="T16" fmla="*/ 0 h 43"/>
                  <a:gd name="T17" fmla="*/ 47 w 47"/>
                  <a:gd name="T18" fmla="*/ 43 h 43"/>
                </a:gdLst>
                <a:ahLst/>
                <a:cxnLst>
                  <a:cxn ang="T10">
                    <a:pos x="T0" y="T1"/>
                  </a:cxn>
                  <a:cxn ang="T11">
                    <a:pos x="T2" y="T3"/>
                  </a:cxn>
                  <a:cxn ang="T12">
                    <a:pos x="T4" y="T5"/>
                  </a:cxn>
                  <a:cxn ang="T13">
                    <a:pos x="T6" y="T7"/>
                  </a:cxn>
                  <a:cxn ang="T14">
                    <a:pos x="T8" y="T9"/>
                  </a:cxn>
                </a:cxnLst>
                <a:rect l="T15" t="T16" r="T17" b="T18"/>
                <a:pathLst>
                  <a:path w="47" h="43">
                    <a:moveTo>
                      <a:pt x="45" y="0"/>
                    </a:moveTo>
                    <a:cubicBezTo>
                      <a:pt x="46" y="12"/>
                      <a:pt x="42" y="24"/>
                      <a:pt x="33" y="32"/>
                    </a:cubicBezTo>
                    <a:cubicBezTo>
                      <a:pt x="24" y="39"/>
                      <a:pt x="12" y="42"/>
                      <a:pt x="0" y="39"/>
                    </a:cubicBezTo>
                    <a:cubicBezTo>
                      <a:pt x="12" y="43"/>
                      <a:pt x="25" y="41"/>
                      <a:pt x="34" y="33"/>
                    </a:cubicBezTo>
                    <a:cubicBezTo>
                      <a:pt x="43" y="25"/>
                      <a:pt x="47" y="12"/>
                      <a:pt x="45" y="0"/>
                    </a:cubicBezTo>
                    <a:close/>
                  </a:path>
                </a:pathLst>
              </a:custGeom>
              <a:gradFill rotWithShape="1">
                <a:gsLst>
                  <a:gs pos="0">
                    <a:srgbClr val="3F1111"/>
                  </a:gs>
                  <a:gs pos="50000">
                    <a:srgbClr val="D03737"/>
                  </a:gs>
                  <a:gs pos="100000">
                    <a:srgbClr val="3F1111"/>
                  </a:gs>
                </a:gsLst>
                <a:lin ang="18900000" scaled="1"/>
              </a:gradFill>
              <a:ln w="9525">
                <a:noFill/>
                <a:round/>
                <a:headEnd/>
                <a:tailEnd/>
              </a:ln>
            </p:spPr>
            <p:txBody>
              <a:bodyPr/>
              <a:lstStyle/>
              <a:p>
                <a:endParaRPr lang="tr-TR">
                  <a:solidFill>
                    <a:srgbClr val="000000"/>
                  </a:solidFill>
                </a:endParaRPr>
              </a:p>
            </p:txBody>
          </p:sp>
        </p:grpSp>
      </p:grpSp>
      <p:sp>
        <p:nvSpPr>
          <p:cNvPr id="99" name="Rectangle 72"/>
          <p:cNvSpPr txBox="1">
            <a:spLocks noChangeArrowheads="1"/>
          </p:cNvSpPr>
          <p:nvPr/>
        </p:nvSpPr>
        <p:spPr bwMode="hidden">
          <a:xfrm>
            <a:off x="280988" y="5635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dirty="0">
                <a:solidFill>
                  <a:srgbClr val="FFFFFF"/>
                </a:solidFill>
                <a:latin typeface="Calibri" pitchFamily="34" charset="0"/>
                <a:cs typeface="Calibri" pitchFamily="34" charset="0"/>
              </a:rPr>
              <a:t>EĞİTİCİNİN ÖZELLİKLERİ</a:t>
            </a:r>
          </a:p>
        </p:txBody>
      </p:sp>
      <p:sp>
        <p:nvSpPr>
          <p:cNvPr id="100" name="Rectangle 7"/>
          <p:cNvSpPr>
            <a:spLocks noChangeArrowheads="1"/>
          </p:cNvSpPr>
          <p:nvPr/>
        </p:nvSpPr>
        <p:spPr bwMode="gray">
          <a:xfrm>
            <a:off x="5650659" y="1542180"/>
            <a:ext cx="2219790" cy="554038"/>
          </a:xfrm>
          <a:prstGeom prst="rect">
            <a:avLst/>
          </a:prstGeom>
          <a:noFill/>
          <a:ln w="12700">
            <a:noFill/>
            <a:miter lim="800000"/>
            <a:headEnd/>
            <a:tailEnd/>
          </a:ln>
        </p:spPr>
        <p:txBody>
          <a:bodyPr lIns="0" tIns="0" rIns="0" bIns="0" anchor="ctr"/>
          <a:lstStyle/>
          <a:p>
            <a:pPr defTabSz="801688" eaLnBrk="0" hangingPunct="0"/>
            <a:r>
              <a:rPr lang="tr-TR" sz="1600" b="1" dirty="0" smtClean="0">
                <a:solidFill>
                  <a:srgbClr val="FFFFFF"/>
                </a:solidFill>
                <a:latin typeface="Calibri" pitchFamily="34" charset="0"/>
                <a:cs typeface="Calibri" pitchFamily="34" charset="0"/>
              </a:rPr>
              <a:t>GÖRÜRSEM HATIRLARIM</a:t>
            </a:r>
            <a:endParaRPr lang="en-GB" sz="1600" b="1" dirty="0">
              <a:solidFill>
                <a:srgbClr val="FFFFFF"/>
              </a:solidFill>
              <a:latin typeface="Calibri" pitchFamily="34" charset="0"/>
              <a:cs typeface="Calibri" pitchFamily="34" charset="0"/>
            </a:endParaRPr>
          </a:p>
        </p:txBody>
      </p:sp>
      <p:sp>
        <p:nvSpPr>
          <p:cNvPr id="101" name="Rectangle 7"/>
          <p:cNvSpPr>
            <a:spLocks noChangeArrowheads="1"/>
          </p:cNvSpPr>
          <p:nvPr/>
        </p:nvSpPr>
        <p:spPr bwMode="gray">
          <a:xfrm>
            <a:off x="5797087" y="4526381"/>
            <a:ext cx="2219790" cy="554038"/>
          </a:xfrm>
          <a:prstGeom prst="rect">
            <a:avLst/>
          </a:prstGeom>
          <a:noFill/>
          <a:ln w="12700">
            <a:noFill/>
            <a:miter lim="800000"/>
            <a:headEnd/>
            <a:tailEnd/>
          </a:ln>
        </p:spPr>
        <p:txBody>
          <a:bodyPr lIns="0" tIns="0" rIns="0" bIns="0" anchor="ctr"/>
          <a:lstStyle/>
          <a:p>
            <a:pPr defTabSz="801688" eaLnBrk="0" hangingPunct="0"/>
            <a:r>
              <a:rPr lang="tr-TR" sz="1600" b="1" dirty="0" smtClean="0">
                <a:solidFill>
                  <a:srgbClr val="000000"/>
                </a:solidFill>
                <a:latin typeface="Calibri" pitchFamily="34" charset="0"/>
                <a:cs typeface="Calibri" pitchFamily="34" charset="0"/>
              </a:rPr>
              <a:t>YAPARSAM ÖĞRENİRİM</a:t>
            </a:r>
            <a:endParaRPr lang="en-GB" sz="1600" b="1" dirty="0">
              <a:solidFill>
                <a:srgbClr val="000000"/>
              </a:solidFill>
              <a:latin typeface="Calibri" pitchFamily="34" charset="0"/>
              <a:cs typeface="Calibri" pitchFamily="34" charset="0"/>
            </a:endParaRPr>
          </a:p>
        </p:txBody>
      </p:sp>
      <p:sp>
        <p:nvSpPr>
          <p:cNvPr id="102" name="Dikdörtgen 101"/>
          <p:cNvSpPr/>
          <p:nvPr/>
        </p:nvSpPr>
        <p:spPr>
          <a:xfrm>
            <a:off x="3214396" y="5515531"/>
            <a:ext cx="2620459" cy="338554"/>
          </a:xfrm>
          <a:prstGeom prst="rect">
            <a:avLst/>
          </a:prstGeom>
        </p:spPr>
        <p:txBody>
          <a:bodyPr wrap="square">
            <a:spAutoFit/>
          </a:bodyPr>
          <a:lstStyle/>
          <a:p>
            <a:pPr algn="ctr" fontAlgn="auto">
              <a:spcAft>
                <a:spcPts val="0"/>
              </a:spcAft>
              <a:defRPr/>
            </a:pPr>
            <a:r>
              <a:rPr lang="tr-TR" sz="1600" i="1" dirty="0">
                <a:solidFill>
                  <a:srgbClr val="000000"/>
                </a:solidFill>
                <a:latin typeface="Calibri" pitchFamily="34" charset="0"/>
                <a:cs typeface="Calibri" pitchFamily="34" charset="0"/>
              </a:rPr>
              <a:t>Konfüçyüs</a:t>
            </a:r>
          </a:p>
        </p:txBody>
      </p:sp>
    </p:spTree>
    <p:extLst>
      <p:ext uri="{BB962C8B-B14F-4D97-AF65-F5344CB8AC3E}">
        <p14:creationId xmlns:p14="http://schemas.microsoft.com/office/powerpoint/2010/main" val="6437337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17117"/>
                                        </p:tgtEl>
                                      </p:cBhvr>
                                    </p:animEffect>
                                    <p:animScale>
                                      <p:cBhvr>
                                        <p:cTn id="7" dur="1500" autoRev="1" fill="hold"/>
                                        <p:tgtEl>
                                          <p:spTgt spid="217117"/>
                                        </p:tgtEl>
                                      </p:cBhvr>
                                      <p:by x="105000" y="105000"/>
                                    </p:animScale>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300"/>
                                        <p:tgtEl>
                                          <p:spTgt spid="47"/>
                                        </p:tgtEl>
                                      </p:cBhvr>
                                    </p:animEffect>
                                  </p:childTnLst>
                                </p:cTn>
                              </p:par>
                            </p:childTnLst>
                          </p:cTn>
                        </p:par>
                        <p:par>
                          <p:cTn id="12" fill="hold">
                            <p:stCondLst>
                              <p:cond delay="3300"/>
                            </p:stCondLst>
                            <p:childTnLst>
                              <p:par>
                                <p:cTn id="13" presetID="2" presetClass="entr" presetSubtype="8" fill="hold" nodeType="afterEffect">
                                  <p:stCondLst>
                                    <p:cond delay="20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200" fill="hold"/>
                                        <p:tgtEl>
                                          <p:spTgt spid="48"/>
                                        </p:tgtEl>
                                        <p:attrNameLst>
                                          <p:attrName>ppt_x</p:attrName>
                                        </p:attrNameLst>
                                      </p:cBhvr>
                                      <p:tavLst>
                                        <p:tav tm="0">
                                          <p:val>
                                            <p:strVal val="0-#ppt_w/2"/>
                                          </p:val>
                                        </p:tav>
                                        <p:tav tm="100000">
                                          <p:val>
                                            <p:strVal val="#ppt_x"/>
                                          </p:val>
                                        </p:tav>
                                      </p:tavLst>
                                    </p:anim>
                                    <p:anim calcmode="lin" valueType="num">
                                      <p:cBhvr additive="base">
                                        <p:cTn id="16" dur="200" fill="hold"/>
                                        <p:tgtEl>
                                          <p:spTgt spid="48"/>
                                        </p:tgtEl>
                                        <p:attrNameLst>
                                          <p:attrName>ppt_y</p:attrName>
                                        </p:attrNameLst>
                                      </p:cBhvr>
                                      <p:tavLst>
                                        <p:tav tm="0">
                                          <p:val>
                                            <p:strVal val="#ppt_y"/>
                                          </p:val>
                                        </p:tav>
                                        <p:tav tm="100000">
                                          <p:val>
                                            <p:strVal val="#ppt_y"/>
                                          </p:val>
                                        </p:tav>
                                      </p:tavLst>
                                    </p:anim>
                                  </p:childTnLst>
                                </p:cTn>
                              </p:par>
                              <p:par>
                                <p:cTn id="17" presetID="6" presetClass="entr" presetSubtype="32" fill="hold" nodeType="withEffect">
                                  <p:stCondLst>
                                    <p:cond delay="300"/>
                                  </p:stCondLst>
                                  <p:childTnLst>
                                    <p:set>
                                      <p:cBhvr>
                                        <p:cTn id="18" dur="1" fill="hold">
                                          <p:stCondLst>
                                            <p:cond delay="0"/>
                                          </p:stCondLst>
                                        </p:cTn>
                                        <p:tgtEl>
                                          <p:spTgt spid="35"/>
                                        </p:tgtEl>
                                        <p:attrNameLst>
                                          <p:attrName>style.visibility</p:attrName>
                                        </p:attrNameLst>
                                      </p:cBhvr>
                                      <p:to>
                                        <p:strVal val="visible"/>
                                      </p:to>
                                    </p:set>
                                    <p:animEffect transition="in" filter="circle(out)">
                                      <p:cBhvr>
                                        <p:cTn id="19" dur="500"/>
                                        <p:tgtEl>
                                          <p:spTgt spid="35"/>
                                        </p:tgtEl>
                                      </p:cBhvr>
                                    </p:animEffect>
                                  </p:childTnLst>
                                </p:cTn>
                              </p:par>
                            </p:childTnLst>
                          </p:cTn>
                        </p:par>
                        <p:par>
                          <p:cTn id="20" fill="hold">
                            <p:stCondLst>
                              <p:cond delay="4100"/>
                            </p:stCondLst>
                            <p:childTnLst>
                              <p:par>
                                <p:cTn id="21" presetID="2" presetClass="entr" presetSubtype="2" fill="hold" nodeType="afterEffect">
                                  <p:stCondLst>
                                    <p:cond delay="200"/>
                                  </p:stCondLst>
                                  <p:childTnLst>
                                    <p:set>
                                      <p:cBhvr>
                                        <p:cTn id="22" dur="1" fill="hold">
                                          <p:stCondLst>
                                            <p:cond delay="0"/>
                                          </p:stCondLst>
                                        </p:cTn>
                                        <p:tgtEl>
                                          <p:spTgt spid="65"/>
                                        </p:tgtEl>
                                        <p:attrNameLst>
                                          <p:attrName>style.visibility</p:attrName>
                                        </p:attrNameLst>
                                      </p:cBhvr>
                                      <p:to>
                                        <p:strVal val="visible"/>
                                      </p:to>
                                    </p:set>
                                    <p:anim calcmode="lin" valueType="num">
                                      <p:cBhvr additive="base">
                                        <p:cTn id="23" dur="200" fill="hold"/>
                                        <p:tgtEl>
                                          <p:spTgt spid="65"/>
                                        </p:tgtEl>
                                        <p:attrNameLst>
                                          <p:attrName>ppt_x</p:attrName>
                                        </p:attrNameLst>
                                      </p:cBhvr>
                                      <p:tavLst>
                                        <p:tav tm="0">
                                          <p:val>
                                            <p:strVal val="1+#ppt_w/2"/>
                                          </p:val>
                                        </p:tav>
                                        <p:tav tm="100000">
                                          <p:val>
                                            <p:strVal val="#ppt_x"/>
                                          </p:val>
                                        </p:tav>
                                      </p:tavLst>
                                    </p:anim>
                                    <p:anim calcmode="lin" valueType="num">
                                      <p:cBhvr additive="base">
                                        <p:cTn id="24" dur="200" fill="hold"/>
                                        <p:tgtEl>
                                          <p:spTgt spid="65"/>
                                        </p:tgtEl>
                                        <p:attrNameLst>
                                          <p:attrName>ppt_y</p:attrName>
                                        </p:attrNameLst>
                                      </p:cBhvr>
                                      <p:tavLst>
                                        <p:tav tm="0">
                                          <p:val>
                                            <p:strVal val="#ppt_y"/>
                                          </p:val>
                                        </p:tav>
                                        <p:tav tm="100000">
                                          <p:val>
                                            <p:strVal val="#ppt_y"/>
                                          </p:val>
                                        </p:tav>
                                      </p:tavLst>
                                    </p:anim>
                                  </p:childTnLst>
                                </p:cTn>
                              </p:par>
                            </p:childTnLst>
                          </p:cTn>
                        </p:par>
                        <p:par>
                          <p:cTn id="25" fill="hold">
                            <p:stCondLst>
                              <p:cond delay="4500"/>
                            </p:stCondLst>
                            <p:childTnLst>
                              <p:par>
                                <p:cTn id="26" presetID="10" presetClass="entr" presetSubtype="0" fill="hold" grpId="0" nodeType="afterEffect">
                                  <p:stCondLst>
                                    <p:cond delay="0"/>
                                  </p:stCondLst>
                                  <p:childTnLst>
                                    <p:set>
                                      <p:cBhvr>
                                        <p:cTn id="27" dur="1" fill="hold">
                                          <p:stCondLst>
                                            <p:cond delay="0"/>
                                          </p:stCondLst>
                                        </p:cTn>
                                        <p:tgtEl>
                                          <p:spTgt spid="100"/>
                                        </p:tgtEl>
                                        <p:attrNameLst>
                                          <p:attrName>style.visibility</p:attrName>
                                        </p:attrNameLst>
                                      </p:cBhvr>
                                      <p:to>
                                        <p:strVal val="visible"/>
                                      </p:to>
                                    </p:set>
                                    <p:animEffect transition="in" filter="fade">
                                      <p:cBhvr>
                                        <p:cTn id="28" dur="300"/>
                                        <p:tgtEl>
                                          <p:spTgt spid="100"/>
                                        </p:tgtEl>
                                      </p:cBhvr>
                                    </p:animEffect>
                                  </p:childTnLst>
                                </p:cTn>
                              </p:par>
                              <p:par>
                                <p:cTn id="29" presetID="6" presetClass="entr" presetSubtype="32" fill="hold" nodeType="withEffect">
                                  <p:stCondLst>
                                    <p:cond delay="300"/>
                                  </p:stCondLst>
                                  <p:childTnLst>
                                    <p:set>
                                      <p:cBhvr>
                                        <p:cTn id="30" dur="1" fill="hold">
                                          <p:stCondLst>
                                            <p:cond delay="0"/>
                                          </p:stCondLst>
                                        </p:cTn>
                                        <p:tgtEl>
                                          <p:spTgt spid="39"/>
                                        </p:tgtEl>
                                        <p:attrNameLst>
                                          <p:attrName>style.visibility</p:attrName>
                                        </p:attrNameLst>
                                      </p:cBhvr>
                                      <p:to>
                                        <p:strVal val="visible"/>
                                      </p:to>
                                    </p:set>
                                    <p:animEffect transition="in" filter="circle(out)">
                                      <p:cBhvr>
                                        <p:cTn id="31" dur="500"/>
                                        <p:tgtEl>
                                          <p:spTgt spid="39"/>
                                        </p:tgtEl>
                                      </p:cBhvr>
                                    </p:animEffect>
                                  </p:childTnLst>
                                </p:cTn>
                              </p:par>
                            </p:childTnLst>
                          </p:cTn>
                        </p:par>
                        <p:par>
                          <p:cTn id="32" fill="hold">
                            <p:stCondLst>
                              <p:cond delay="5300"/>
                            </p:stCondLst>
                            <p:childTnLst>
                              <p:par>
                                <p:cTn id="33" presetID="2" presetClass="entr" presetSubtype="6" fill="hold" nodeType="afterEffect">
                                  <p:stCondLst>
                                    <p:cond delay="200"/>
                                  </p:stCondLst>
                                  <p:childTnLst>
                                    <p:set>
                                      <p:cBhvr>
                                        <p:cTn id="34" dur="1" fill="hold">
                                          <p:stCondLst>
                                            <p:cond delay="0"/>
                                          </p:stCondLst>
                                        </p:cTn>
                                        <p:tgtEl>
                                          <p:spTgt spid="82"/>
                                        </p:tgtEl>
                                        <p:attrNameLst>
                                          <p:attrName>style.visibility</p:attrName>
                                        </p:attrNameLst>
                                      </p:cBhvr>
                                      <p:to>
                                        <p:strVal val="visible"/>
                                      </p:to>
                                    </p:set>
                                    <p:anim calcmode="lin" valueType="num">
                                      <p:cBhvr additive="base">
                                        <p:cTn id="35" dur="200" fill="hold"/>
                                        <p:tgtEl>
                                          <p:spTgt spid="82"/>
                                        </p:tgtEl>
                                        <p:attrNameLst>
                                          <p:attrName>ppt_x</p:attrName>
                                        </p:attrNameLst>
                                      </p:cBhvr>
                                      <p:tavLst>
                                        <p:tav tm="0">
                                          <p:val>
                                            <p:strVal val="1+#ppt_w/2"/>
                                          </p:val>
                                        </p:tav>
                                        <p:tav tm="100000">
                                          <p:val>
                                            <p:strVal val="#ppt_x"/>
                                          </p:val>
                                        </p:tav>
                                      </p:tavLst>
                                    </p:anim>
                                    <p:anim calcmode="lin" valueType="num">
                                      <p:cBhvr additive="base">
                                        <p:cTn id="36" dur="200" fill="hold"/>
                                        <p:tgtEl>
                                          <p:spTgt spid="82"/>
                                        </p:tgtEl>
                                        <p:attrNameLst>
                                          <p:attrName>ppt_y</p:attrName>
                                        </p:attrNameLst>
                                      </p:cBhvr>
                                      <p:tavLst>
                                        <p:tav tm="0">
                                          <p:val>
                                            <p:strVal val="1+#ppt_h/2"/>
                                          </p:val>
                                        </p:tav>
                                        <p:tav tm="100000">
                                          <p:val>
                                            <p:strVal val="#ppt_y"/>
                                          </p:val>
                                        </p:tav>
                                      </p:tavLst>
                                    </p:anim>
                                  </p:childTnLst>
                                </p:cTn>
                              </p:par>
                            </p:childTnLst>
                          </p:cTn>
                        </p:par>
                        <p:par>
                          <p:cTn id="37" fill="hold">
                            <p:stCondLst>
                              <p:cond delay="5700"/>
                            </p:stCondLst>
                            <p:childTnLst>
                              <p:par>
                                <p:cTn id="38" presetID="10" presetClass="entr" presetSubtype="0" fill="hold" grpId="0" nodeType="afterEffect">
                                  <p:stCondLst>
                                    <p:cond delay="0"/>
                                  </p:stCondLst>
                                  <p:childTnLst>
                                    <p:set>
                                      <p:cBhvr>
                                        <p:cTn id="39" dur="1" fill="hold">
                                          <p:stCondLst>
                                            <p:cond delay="0"/>
                                          </p:stCondLst>
                                        </p:cTn>
                                        <p:tgtEl>
                                          <p:spTgt spid="101"/>
                                        </p:tgtEl>
                                        <p:attrNameLst>
                                          <p:attrName>style.visibility</p:attrName>
                                        </p:attrNameLst>
                                      </p:cBhvr>
                                      <p:to>
                                        <p:strVal val="visible"/>
                                      </p:to>
                                    </p:set>
                                    <p:animEffect transition="in" filter="fade">
                                      <p:cBhvr>
                                        <p:cTn id="40" dur="300"/>
                                        <p:tgtEl>
                                          <p:spTgt spid="101"/>
                                        </p:tgtEl>
                                      </p:cBhvr>
                                    </p:animEffect>
                                  </p:childTnLst>
                                </p:cTn>
                              </p:par>
                              <p:par>
                                <p:cTn id="41" presetID="6" presetClass="entr" presetSubtype="32" fill="hold" nodeType="withEffect">
                                  <p:stCondLst>
                                    <p:cond delay="300"/>
                                  </p:stCondLst>
                                  <p:childTnLst>
                                    <p:set>
                                      <p:cBhvr>
                                        <p:cTn id="42" dur="1" fill="hold">
                                          <p:stCondLst>
                                            <p:cond delay="0"/>
                                          </p:stCondLst>
                                        </p:cTn>
                                        <p:tgtEl>
                                          <p:spTgt spid="43"/>
                                        </p:tgtEl>
                                        <p:attrNameLst>
                                          <p:attrName>style.visibility</p:attrName>
                                        </p:attrNameLst>
                                      </p:cBhvr>
                                      <p:to>
                                        <p:strVal val="visible"/>
                                      </p:to>
                                    </p:set>
                                    <p:animEffect transition="in" filter="circle(out)">
                                      <p:cBhvr>
                                        <p:cTn id="43" dur="500"/>
                                        <p:tgtEl>
                                          <p:spTgt spid="4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02"/>
                                        </p:tgtEl>
                                        <p:attrNameLst>
                                          <p:attrName>style.visibility</p:attrName>
                                        </p:attrNameLst>
                                      </p:cBhvr>
                                      <p:to>
                                        <p:strVal val="visible"/>
                                      </p:to>
                                    </p:set>
                                    <p:animEffect transition="in" filter="fade">
                                      <p:cBhvr>
                                        <p:cTn id="46"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117" grpId="0" animBg="1"/>
      <p:bldP spid="47" grpId="0"/>
      <p:bldP spid="100" grpId="0"/>
      <p:bldP spid="101" grpId="0"/>
      <p:bldP spid="102"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HAFIZA</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900" b="1"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000" b="1" i="1" dirty="0">
                <a:solidFill>
                  <a:srgbClr val="000000"/>
                </a:solidFill>
                <a:latin typeface="Calibri" pitchFamily="34" charset="0"/>
                <a:cs typeface="Calibri" pitchFamily="34" charset="0"/>
              </a:rPr>
              <a:t>Günlük yaşamda her uyarıcı bilgi olarak hafızaya alınır. Ancak, bilinçaltı bu bilgilerin önemliliğine karar verir ve bilgi saklanır veya 15 </a:t>
            </a:r>
            <a:r>
              <a:rPr lang="tr-TR" sz="2000" b="1" i="1" dirty="0" smtClean="0">
                <a:solidFill>
                  <a:srgbClr val="000000"/>
                </a:solidFill>
                <a:latin typeface="Calibri" pitchFamily="34" charset="0"/>
                <a:cs typeface="Calibri" pitchFamily="34" charset="0"/>
              </a:rPr>
              <a:t>saniyede </a:t>
            </a:r>
            <a:r>
              <a:rPr lang="tr-TR" sz="2000" b="1" i="1" dirty="0" smtClean="0">
                <a:solidFill>
                  <a:srgbClr val="000000"/>
                </a:solidFill>
                <a:latin typeface="Calibri" pitchFamily="34" charset="0"/>
                <a:cs typeface="Calibri" pitchFamily="34" charset="0"/>
              </a:rPr>
              <a:t>silinirler (</a:t>
            </a:r>
            <a:r>
              <a:rPr lang="tr-TR" sz="2000" b="1" i="1" dirty="0" smtClean="0">
                <a:solidFill>
                  <a:srgbClr val="000000"/>
                </a:solidFill>
                <a:latin typeface="Calibri" pitchFamily="34" charset="0"/>
                <a:cs typeface="Calibri" pitchFamily="34" charset="0"/>
              </a:rPr>
              <a:t>unutulur)</a:t>
            </a:r>
          </a:p>
          <a:p>
            <a:pPr algn="ctr">
              <a:spcAft>
                <a:spcPts val="1200"/>
              </a:spcAft>
              <a:buClr>
                <a:srgbClr val="292929"/>
              </a:buClr>
              <a:defRPr/>
            </a:pPr>
            <a:endParaRPr lang="tr-TR" sz="2000" b="1" i="1" dirty="0">
              <a:solidFill>
                <a:srgbClr val="000000"/>
              </a:solidFill>
              <a:latin typeface="Calibri" pitchFamily="34" charset="0"/>
              <a:cs typeface="Calibri" pitchFamily="34" charset="0"/>
            </a:endParaRPr>
          </a:p>
          <a:p>
            <a:pPr algn="ctr">
              <a:spcAft>
                <a:spcPts val="1200"/>
              </a:spcAft>
              <a:buClr>
                <a:srgbClr val="292929"/>
              </a:buClr>
              <a:defRPr/>
            </a:pPr>
            <a:r>
              <a:rPr lang="tr-TR" sz="2000" b="1" i="1" dirty="0" smtClean="0">
                <a:solidFill>
                  <a:srgbClr val="000000"/>
                </a:solidFill>
                <a:latin typeface="Calibri" pitchFamily="34" charset="0"/>
                <a:cs typeface="Calibri" pitchFamily="34" charset="0"/>
              </a:rPr>
              <a:t>Öyleyse; eğitimin alıcılığını ve kalıcılığını artırıcı farklı eğitim yöntemleri aynı anda kullanılmalıdır.</a:t>
            </a:r>
            <a:endParaRPr lang="tr-TR" sz="2000" b="1" i="1" dirty="0">
              <a:solidFill>
                <a:srgbClr val="000000"/>
              </a:solidFill>
              <a:latin typeface="Calibri" pitchFamily="34" charset="0"/>
              <a:cs typeface="Calibri" pitchFamily="34" charset="0"/>
            </a:endParaRPr>
          </a:p>
          <a:p>
            <a:pPr algn="ctr">
              <a:spcAft>
                <a:spcPts val="1200"/>
              </a:spcAft>
              <a:buClr>
                <a:srgbClr val="292929"/>
              </a:buClr>
              <a:defRPr/>
            </a:pPr>
            <a:endParaRPr lang="tr-TR" sz="2000" b="1"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EĞİTİMDE </a:t>
            </a: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ALICILIK VE KALICILIK</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4594199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EĞİTİMDE ALICILIK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2" name="Grup 1"/>
          <p:cNvGrpSpPr/>
          <p:nvPr/>
        </p:nvGrpSpPr>
        <p:grpSpPr>
          <a:xfrm>
            <a:off x="300037" y="1400174"/>
            <a:ext cx="8520113" cy="4213817"/>
            <a:chOff x="300037" y="1400174"/>
            <a:chExt cx="8520113" cy="4213817"/>
          </a:xfrm>
        </p:grpSpPr>
        <p:graphicFrame>
          <p:nvGraphicFramePr>
            <p:cNvPr id="20" name="Group 3"/>
            <p:cNvGraphicFramePr>
              <a:graphicFrameLocks/>
            </p:cNvGraphicFramePr>
            <p:nvPr>
              <p:extLst>
                <p:ext uri="{D42A27DB-BD31-4B8C-83A1-F6EECF244321}">
                  <p14:modId xmlns:p14="http://schemas.microsoft.com/office/powerpoint/2010/main" val="420336271"/>
                </p:ext>
              </p:extLst>
            </p:nvPr>
          </p:nvGraphicFramePr>
          <p:xfrm>
            <a:off x="300037" y="1400174"/>
            <a:ext cx="8520113" cy="4213817"/>
          </p:xfrm>
          <a:graphic>
            <a:graphicData uri="http://schemas.openxmlformats.org/drawingml/2006/table">
              <a:tbl>
                <a:tblPr>
                  <a:tableStyleId>{616DA210-FB5B-4158-B5E0-FEB733F419BA}</a:tableStyleId>
                </a:tblPr>
                <a:tblGrid>
                  <a:gridCol w="6983265"/>
                  <a:gridCol w="1536848"/>
                </a:tblGrid>
                <a:tr h="57140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800" b="1" u="none" strike="noStrike" cap="none" normalizeH="0" baseline="0" dirty="0" smtClean="0">
                            <a:ln>
                              <a:noFill/>
                            </a:ln>
                            <a:effectLst/>
                            <a:latin typeface="Calibri" pitchFamily="34" charset="0"/>
                            <a:cs typeface="Calibri" pitchFamily="34" charset="0"/>
                          </a:rPr>
                          <a:t>Eğitim Yöntemi</a:t>
                        </a:r>
                        <a:endParaRPr kumimoji="0" lang="tr-TR" sz="28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800" b="1" u="none" strike="noStrike" cap="none" normalizeH="0" baseline="0" dirty="0" smtClean="0">
                            <a:ln>
                              <a:noFill/>
                            </a:ln>
                            <a:effectLst/>
                            <a:latin typeface="Calibri" pitchFamily="34" charset="0"/>
                            <a:cs typeface="Calibri" pitchFamily="34" charset="0"/>
                          </a:rPr>
                          <a:t>Alıcılık %</a:t>
                        </a:r>
                        <a:endParaRPr kumimoji="0" lang="tr-TR" sz="2800" b="1" i="0" u="none" strike="noStrike" cap="none" normalizeH="0" baseline="0" dirty="0" smtClean="0">
                          <a:ln>
                            <a:noFill/>
                          </a:ln>
                          <a:solidFill>
                            <a:schemeClr val="tx1"/>
                          </a:solidFill>
                          <a:effectLst/>
                          <a:latin typeface="Calibri" pitchFamily="34" charset="0"/>
                          <a:cs typeface="Calibri" pitchFamily="34" charset="0"/>
                        </a:endParaRPr>
                      </a:p>
                    </a:txBody>
                    <a:tcPr horzOverflow="overflow"/>
                  </a:tc>
                </a:tr>
                <a:tr h="74572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effectLst/>
                            <a:latin typeface="Calibri" pitchFamily="34" charset="0"/>
                            <a:cs typeface="Calibri" pitchFamily="34" charset="0"/>
                          </a:rPr>
                          <a:t>İşiterek (İ)</a:t>
                        </a:r>
                        <a:endParaRPr kumimoji="0" lang="tr-TR" sz="2400" b="0" i="1" u="none" strike="noStrike" cap="none" normalizeH="0" baseline="0" dirty="0" smtClean="0">
                          <a:ln>
                            <a:noFill/>
                          </a:ln>
                          <a:solidFill>
                            <a:schemeClr val="tx1"/>
                          </a:solidFill>
                          <a:effectLst/>
                          <a:latin typeface="Calibri" pitchFamily="34"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effectLst/>
                            <a:latin typeface="Calibri" pitchFamily="34" charset="0"/>
                            <a:cs typeface="Calibri" pitchFamily="34" charset="0"/>
                          </a:rPr>
                          <a:t>20</a:t>
                        </a:r>
                        <a:endParaRPr kumimoji="0" lang="tr-TR" sz="2400" b="0" i="1" u="none" strike="noStrike" cap="none" normalizeH="0" baseline="0" dirty="0" smtClean="0">
                          <a:ln>
                            <a:noFill/>
                          </a:ln>
                          <a:solidFill>
                            <a:schemeClr val="tx1"/>
                          </a:solidFill>
                          <a:effectLst/>
                          <a:latin typeface="Calibri" pitchFamily="34" charset="0"/>
                          <a:cs typeface="Calibri" pitchFamily="34" charset="0"/>
                        </a:endParaRPr>
                      </a:p>
                    </a:txBody>
                    <a:tcPr marL="90000" marR="90000" marT="46800" marB="46800" anchor="ctr" anchorCtr="1" horzOverflow="overflow"/>
                  </a:tc>
                </a:tr>
                <a:tr h="7013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effectLst/>
                            <a:latin typeface="Calibri" pitchFamily="34" charset="0"/>
                            <a:cs typeface="Calibri" pitchFamily="34" charset="0"/>
                          </a:rPr>
                          <a:t>Görerek (G)</a:t>
                        </a:r>
                        <a:endParaRPr kumimoji="0" lang="tr-TR" sz="2400" b="0" i="1" u="none" strike="noStrike" cap="none" normalizeH="0" baseline="0" dirty="0" smtClean="0">
                          <a:ln>
                            <a:noFill/>
                          </a:ln>
                          <a:solidFill>
                            <a:schemeClr val="tx1"/>
                          </a:solidFill>
                          <a:effectLst/>
                          <a:latin typeface="Calibri" pitchFamily="34"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effectLst/>
                            <a:latin typeface="Calibri" pitchFamily="34" charset="0"/>
                            <a:cs typeface="Calibri" pitchFamily="34" charset="0"/>
                          </a:rPr>
                          <a:t>30</a:t>
                        </a:r>
                        <a:endParaRPr kumimoji="0" lang="tr-TR" sz="2400" b="0" i="1" u="none" strike="noStrike" cap="none" normalizeH="0" baseline="0" dirty="0" smtClean="0">
                          <a:ln>
                            <a:noFill/>
                          </a:ln>
                          <a:solidFill>
                            <a:schemeClr val="tx1"/>
                          </a:solidFill>
                          <a:effectLst/>
                          <a:latin typeface="Calibri" pitchFamily="34" charset="0"/>
                          <a:cs typeface="Calibri" pitchFamily="34" charset="0"/>
                        </a:endParaRPr>
                      </a:p>
                    </a:txBody>
                    <a:tcPr marL="90000" marR="90000" marT="46800" marB="46800" anchor="ctr" anchorCtr="1" horzOverflow="overflow"/>
                  </a:tc>
                </a:tr>
                <a:tr h="70392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effectLst/>
                            <a:latin typeface="Calibri" pitchFamily="34" charset="0"/>
                            <a:cs typeface="Calibri" pitchFamily="34" charset="0"/>
                          </a:rPr>
                          <a:t>İşiterek + Görerek </a:t>
                        </a:r>
                        <a:endParaRPr kumimoji="0" lang="tr-TR" sz="2400" b="0" i="1" u="none" strike="noStrike" cap="none" normalizeH="0" baseline="0" dirty="0" smtClean="0">
                          <a:ln>
                            <a:noFill/>
                          </a:ln>
                          <a:solidFill>
                            <a:schemeClr val="tx1"/>
                          </a:solidFill>
                          <a:effectLst/>
                          <a:latin typeface="Calibri" pitchFamily="34"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effectLst/>
                            <a:latin typeface="Calibri" pitchFamily="34" charset="0"/>
                            <a:cs typeface="Calibri" pitchFamily="34" charset="0"/>
                          </a:rPr>
                          <a:t>50</a:t>
                        </a:r>
                        <a:endParaRPr kumimoji="0" lang="tr-TR" sz="2400" b="0" i="1" u="none" strike="noStrike" cap="none" normalizeH="0" baseline="0" dirty="0" smtClean="0">
                          <a:ln>
                            <a:noFill/>
                          </a:ln>
                          <a:solidFill>
                            <a:schemeClr val="tx1"/>
                          </a:solidFill>
                          <a:effectLst/>
                          <a:latin typeface="Calibri" pitchFamily="34" charset="0"/>
                          <a:cs typeface="Calibri" pitchFamily="34" charset="0"/>
                        </a:endParaRPr>
                      </a:p>
                    </a:txBody>
                    <a:tcPr marL="90000" marR="90000" marT="46800" marB="46800" anchor="ctr" anchorCtr="1" horzOverflow="overflow"/>
                  </a:tc>
                </a:tr>
                <a:tr h="74572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effectLst/>
                            <a:latin typeface="Calibri" pitchFamily="34" charset="0"/>
                            <a:cs typeface="Calibri" pitchFamily="34" charset="0"/>
                          </a:rPr>
                          <a:t>İ+G+ İfade Ederek (İE)</a:t>
                        </a:r>
                        <a:endParaRPr kumimoji="0" lang="tr-TR" sz="2400" b="0" i="1" u="none" strike="noStrike" cap="none" normalizeH="0" baseline="0" dirty="0" smtClean="0">
                          <a:ln>
                            <a:noFill/>
                          </a:ln>
                          <a:solidFill>
                            <a:schemeClr val="tx1"/>
                          </a:solidFill>
                          <a:effectLst/>
                          <a:latin typeface="Calibri" pitchFamily="34"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effectLst/>
                            <a:latin typeface="Calibri" pitchFamily="34" charset="0"/>
                            <a:cs typeface="Calibri" pitchFamily="34" charset="0"/>
                          </a:rPr>
                          <a:t>70</a:t>
                        </a:r>
                        <a:endParaRPr kumimoji="0" lang="tr-TR" sz="2400" b="0" i="1" u="none" strike="noStrike" cap="none" normalizeH="0" baseline="0" dirty="0" smtClean="0">
                          <a:ln>
                            <a:noFill/>
                          </a:ln>
                          <a:solidFill>
                            <a:schemeClr val="tx1"/>
                          </a:solidFill>
                          <a:effectLst/>
                          <a:latin typeface="Calibri" pitchFamily="34" charset="0"/>
                          <a:cs typeface="Calibri" pitchFamily="34" charset="0"/>
                        </a:endParaRPr>
                      </a:p>
                    </a:txBody>
                    <a:tcPr marL="90000" marR="90000" marT="46800" marB="46800" anchor="ctr" anchorCtr="1" horzOverflow="overflow"/>
                  </a:tc>
                </a:tr>
                <a:tr h="745722">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tr-TR" sz="2400" b="0" i="1" u="none" strike="noStrike" cap="none" normalizeH="0" baseline="0" dirty="0" smtClean="0">
                            <a:ln>
                              <a:noFill/>
                            </a:ln>
                            <a:effectLst/>
                            <a:latin typeface="Calibri" pitchFamily="34" charset="0"/>
                            <a:cs typeface="Calibri" pitchFamily="34" charset="0"/>
                          </a:rPr>
                          <a:t>İ+G+İE+ Yaparak (Y)</a:t>
                        </a:r>
                        <a:endParaRPr kumimoji="0" lang="tr-TR" sz="2400" b="0" i="1" u="none" strike="noStrike" cap="none" normalizeH="0" baseline="0" dirty="0" smtClean="0">
                          <a:ln>
                            <a:noFill/>
                          </a:ln>
                          <a:solidFill>
                            <a:schemeClr val="tx1"/>
                          </a:solidFill>
                          <a:effectLst/>
                          <a:latin typeface="Calibri" pitchFamily="34" charset="0"/>
                          <a:cs typeface="Calibri" pitchFamily="34" charset="0"/>
                        </a:endParaRPr>
                      </a:p>
                    </a:txBody>
                    <a:tcPr marL="90000" marR="90000" marT="46800" marB="46800"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effectLst/>
                            <a:latin typeface="Calibri" pitchFamily="34" charset="0"/>
                            <a:cs typeface="Calibri" pitchFamily="34" charset="0"/>
                          </a:rPr>
                          <a:t>90</a:t>
                        </a:r>
                        <a:endParaRPr kumimoji="0" lang="tr-TR" sz="2400" b="0" i="1" u="none" strike="noStrike" cap="none" normalizeH="0" baseline="0" dirty="0" smtClean="0">
                          <a:ln>
                            <a:noFill/>
                          </a:ln>
                          <a:solidFill>
                            <a:schemeClr val="tx1"/>
                          </a:solidFill>
                          <a:effectLst/>
                          <a:latin typeface="Calibri" pitchFamily="34" charset="0"/>
                          <a:cs typeface="Calibri" pitchFamily="34" charset="0"/>
                        </a:endParaRPr>
                      </a:p>
                    </a:txBody>
                    <a:tcPr marL="90000" marR="90000" marT="46800" marB="46800" anchor="ctr" anchorCtr="1" horzOverflow="overflow"/>
                  </a:tc>
                </a:tr>
              </a:tbl>
            </a:graphicData>
          </a:graphic>
        </p:graphicFrame>
        <p:pic>
          <p:nvPicPr>
            <p:cNvPr id="7" name="Picture 10" descr="http://t0.gstatic.com/images?q=tbn:ANd9GcTBQVSVSuIJz8C8lFudKyZAd0WVCoS46iSOwycOPAkZnJLtSD5z"/>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7552" y="4153931"/>
              <a:ext cx="702000" cy="6624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descr="http://www.varbak.com/galeri/g%C3%B6z-nb16576.jpg"/>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7552" y="2740968"/>
              <a:ext cx="702000" cy="648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descr="http://t2.gstatic.com/images?q=tbn:ANd9GcRHNGbJSRzzNk3-cdpai3B8Bfkt7mZrAEza6oT3LFCtMTxT5bD_"/>
            <p:cNvPicPr preferRelativeResize="0">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47552" y="2013365"/>
              <a:ext cx="702000" cy="6624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4" descr="http://t2.gstatic.com/images?q=tbn:ANd9GcRHNGbJSRzzNk3-cdpai3B8Bfkt7mZrAEza6oT3LFCtMTxT5bD_"/>
            <p:cNvPicPr preferRelativeResize="0">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13653" y="3436900"/>
              <a:ext cx="702000" cy="6624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8" descr="http://www.varbak.com/galeri/g%C3%B6z-nb16576.jpg"/>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8185" y="3442133"/>
              <a:ext cx="702000" cy="648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4" descr="http://t2.gstatic.com/images?q=tbn:ANd9GcRHNGbJSRzzNk3-cdpai3B8Bfkt7mZrAEza6oT3LFCtMTxT5bD_"/>
            <p:cNvPicPr preferRelativeResize="0">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58488" y="4163098"/>
              <a:ext cx="702000" cy="6624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descr="http://www.varbak.com/galeri/g%C3%B6z-nb16576.jpg"/>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03020" y="4168331"/>
              <a:ext cx="702000" cy="648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0" descr="http://t0.gstatic.com/images?q=tbn:ANd9GcTBQVSVSuIJz8C8lFudKyZAd0WVCoS46iSOwycOPAkZnJLtSD5z"/>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1171" y="4898119"/>
              <a:ext cx="702000" cy="6624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 descr="http://t2.gstatic.com/images?q=tbn:ANd9GcRHNGbJSRzzNk3-cdpai3B8Bfkt7mZrAEza6oT3LFCtMTxT5bD_"/>
            <p:cNvPicPr preferRelativeResize="0">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22107" y="4907286"/>
              <a:ext cx="702000" cy="6624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8" descr="http://www.varbak.com/galeri/g%C3%B6z-nb16576.jpg"/>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6639" y="4912519"/>
              <a:ext cx="702000" cy="648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4" descr="http://www.gutto.com.tr/images/avuc.png"/>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48802" y="4909255"/>
              <a:ext cx="702000" cy="648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19436724"/>
      </p:ext>
    </p:extLst>
  </p:cSld>
  <p:clrMapOvr>
    <a:masterClrMapping/>
  </p:clrMapOvr>
  <p:transition>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EĞİTİMDE KALICILIK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up 2"/>
          <p:cNvGrpSpPr/>
          <p:nvPr/>
        </p:nvGrpSpPr>
        <p:grpSpPr>
          <a:xfrm>
            <a:off x="406533" y="1239805"/>
            <a:ext cx="8222456" cy="4941903"/>
            <a:chOff x="321469" y="1239805"/>
            <a:chExt cx="8222456" cy="4941903"/>
          </a:xfrm>
        </p:grpSpPr>
        <p:graphicFrame>
          <p:nvGraphicFramePr>
            <p:cNvPr id="20" name="Group 3"/>
            <p:cNvGraphicFramePr>
              <a:graphicFrameLocks/>
            </p:cNvGraphicFramePr>
            <p:nvPr>
              <p:extLst>
                <p:ext uri="{D42A27DB-BD31-4B8C-83A1-F6EECF244321}">
                  <p14:modId xmlns:p14="http://schemas.microsoft.com/office/powerpoint/2010/main" val="3887626903"/>
                </p:ext>
              </p:extLst>
            </p:nvPr>
          </p:nvGraphicFramePr>
          <p:xfrm>
            <a:off x="321469" y="1239805"/>
            <a:ext cx="8222456" cy="4941903"/>
          </p:xfrm>
          <a:graphic>
            <a:graphicData uri="http://schemas.openxmlformats.org/drawingml/2006/table">
              <a:tbl>
                <a:tblPr/>
                <a:tblGrid>
                  <a:gridCol w="6755606"/>
                  <a:gridCol w="1466850"/>
                </a:tblGrid>
                <a:tr h="671192">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1" i="0" u="none" strike="noStrike" cap="none" normalizeH="0" baseline="0" dirty="0" smtClean="0">
                            <a:ln>
                              <a:noFill/>
                            </a:ln>
                            <a:solidFill>
                              <a:schemeClr val="tx1"/>
                            </a:solidFill>
                            <a:effectLst/>
                            <a:latin typeface="Calibri" pitchFamily="34" charset="0"/>
                            <a:cs typeface="Calibri" pitchFamily="34" charset="0"/>
                          </a:rPr>
                          <a:t>Eğitim Yöntemi – Hatırlama Oranları</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1" i="0" u="none" strike="noStrike" cap="none" normalizeH="0" baseline="0" dirty="0" smtClean="0">
                            <a:ln>
                              <a:noFill/>
                            </a:ln>
                            <a:solidFill>
                              <a:schemeClr val="tx1"/>
                            </a:solidFill>
                            <a:effectLst/>
                            <a:latin typeface="Calibri" pitchFamily="34" charset="0"/>
                            <a:cs typeface="Calibri" pitchFamily="34" charset="0"/>
                          </a:rPr>
                          <a:t>Hatırlama</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1600" b="0" i="0" u="none" strike="noStrike" cap="none" normalizeH="0" baseline="0" dirty="0" smtClean="0">
                            <a:ln>
                              <a:noFill/>
                            </a:ln>
                            <a:solidFill>
                              <a:schemeClr val="tx1"/>
                            </a:solidFill>
                            <a:effectLst/>
                            <a:latin typeface="Calibri" pitchFamily="34" charset="0"/>
                            <a:cs typeface="Calibri" pitchFamily="34" charset="0"/>
                          </a:rPr>
                          <a:t>(3 Gün Sonra)</a:t>
                        </a:r>
                      </a:p>
                    </a:txBody>
                    <a:tcPr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2521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b="0" i="1" u="none" strike="noStrike" cap="none" normalizeH="0" baseline="0" dirty="0" smtClean="0">
                            <a:ln>
                              <a:noFill/>
                            </a:ln>
                            <a:solidFill>
                              <a:schemeClr val="tx1"/>
                            </a:solidFill>
                            <a:effectLst/>
                            <a:latin typeface="Calibri" pitchFamily="34" charset="0"/>
                            <a:cs typeface="Calibri" pitchFamily="34" charset="0"/>
                          </a:rPr>
                          <a:t>Okuma </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solidFill>
                              <a:schemeClr val="tx1"/>
                            </a:solidFill>
                            <a:effectLst/>
                            <a:latin typeface="Calibri" pitchFamily="34" charset="0"/>
                            <a:cs typeface="Calibri" pitchFamily="34" charset="0"/>
                          </a:rPr>
                          <a:t>10</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203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b="0" i="1" u="none" strike="noStrike" cap="none" normalizeH="0" baseline="0" dirty="0" smtClean="0">
                            <a:ln>
                              <a:noFill/>
                            </a:ln>
                            <a:solidFill>
                              <a:schemeClr val="tx1"/>
                            </a:solidFill>
                            <a:effectLst/>
                            <a:latin typeface="Calibri" pitchFamily="34" charset="0"/>
                            <a:cs typeface="Calibri" pitchFamily="34" charset="0"/>
                          </a:rPr>
                          <a:t>Duyma</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solidFill>
                              <a:schemeClr val="tx1"/>
                            </a:solidFill>
                            <a:effectLst/>
                            <a:latin typeface="Calibri" pitchFamily="34" charset="0"/>
                            <a:cs typeface="Calibri" pitchFamily="34" charset="0"/>
                          </a:rPr>
                          <a:t>20</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45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b="0" i="1" u="none" strike="noStrike" cap="none" normalizeH="0" baseline="0" dirty="0" smtClean="0">
                            <a:ln>
                              <a:noFill/>
                            </a:ln>
                            <a:solidFill>
                              <a:schemeClr val="tx1"/>
                            </a:solidFill>
                            <a:effectLst/>
                            <a:latin typeface="Calibri" pitchFamily="34" charset="0"/>
                            <a:cs typeface="Calibri" pitchFamily="34" charset="0"/>
                          </a:rPr>
                          <a:t>Görme</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solidFill>
                              <a:schemeClr val="tx1"/>
                            </a:solidFill>
                            <a:effectLst/>
                            <a:latin typeface="Calibri" pitchFamily="34" charset="0"/>
                            <a:cs typeface="Calibri" pitchFamily="34" charset="0"/>
                          </a:rPr>
                          <a:t>30</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0290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b="0" i="1" u="none" strike="noStrike" cap="none" normalizeH="0" baseline="0" dirty="0" smtClean="0">
                            <a:ln>
                              <a:noFill/>
                            </a:ln>
                            <a:solidFill>
                              <a:schemeClr val="tx1"/>
                            </a:solidFill>
                            <a:effectLst/>
                            <a:latin typeface="Calibri" pitchFamily="34" charset="0"/>
                            <a:cs typeface="Calibri" pitchFamily="34" charset="0"/>
                          </a:rPr>
                          <a:t>Görme + Duyma</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solidFill>
                              <a:schemeClr val="tx1"/>
                            </a:solidFill>
                            <a:effectLst/>
                            <a:latin typeface="Calibri" pitchFamily="34" charset="0"/>
                            <a:cs typeface="Calibri" pitchFamily="34" charset="0"/>
                          </a:rPr>
                          <a:t>50</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868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b="0" i="1" u="none" strike="noStrike" cap="none" normalizeH="0" baseline="0" dirty="0" smtClean="0">
                            <a:ln>
                              <a:noFill/>
                            </a:ln>
                            <a:solidFill>
                              <a:schemeClr val="tx1"/>
                            </a:solidFill>
                            <a:effectLst/>
                            <a:latin typeface="Calibri" pitchFamily="34" charset="0"/>
                            <a:cs typeface="Calibri" pitchFamily="34" charset="0"/>
                          </a:rPr>
                          <a:t>Görme-Duyma-Söyleme</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solidFill>
                              <a:schemeClr val="tx1"/>
                            </a:solidFill>
                            <a:effectLst/>
                            <a:latin typeface="Calibri" pitchFamily="34" charset="0"/>
                            <a:cs typeface="Calibri" pitchFamily="34" charset="0"/>
                          </a:rPr>
                          <a:t>80</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868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tr-TR" sz="2000" b="0" i="1" u="none" strike="noStrike" cap="none" normalizeH="0" baseline="0" dirty="0" smtClean="0">
                            <a:ln>
                              <a:noFill/>
                            </a:ln>
                            <a:solidFill>
                              <a:schemeClr val="tx1"/>
                            </a:solidFill>
                            <a:effectLst/>
                            <a:latin typeface="Calibri" pitchFamily="34" charset="0"/>
                            <a:cs typeface="Calibri" pitchFamily="34" charset="0"/>
                          </a:rPr>
                          <a:t>Görme-Duyma-Söyleme-Yapma</a:t>
                        </a:r>
                      </a:p>
                    </a:txBody>
                    <a:tcPr marL="90000" marR="90000" marT="46800" marB="46800"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tr-TR" sz="2400" b="0" i="1" u="none" strike="noStrike" cap="none" normalizeH="0" baseline="0" dirty="0" smtClean="0">
                            <a:ln>
                              <a:noFill/>
                            </a:ln>
                            <a:solidFill>
                              <a:schemeClr val="tx1"/>
                            </a:solidFill>
                            <a:effectLst/>
                            <a:latin typeface="Calibri" pitchFamily="34" charset="0"/>
                            <a:cs typeface="Calibri" pitchFamily="34" charset="0"/>
                          </a:rPr>
                          <a:t>90</a:t>
                        </a:r>
                      </a:p>
                    </a:txBody>
                    <a:tcPr marL="90000" marR="90000" marT="46800" marB="46800"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pSp>
          <p:nvGrpSpPr>
            <p:cNvPr id="2" name="Grup 1"/>
            <p:cNvGrpSpPr/>
            <p:nvPr/>
          </p:nvGrpSpPr>
          <p:grpSpPr>
            <a:xfrm>
              <a:off x="4214959" y="2014441"/>
              <a:ext cx="2867697" cy="4159435"/>
              <a:chOff x="4214959" y="1929377"/>
              <a:chExt cx="2867697" cy="4159435"/>
            </a:xfrm>
          </p:grpSpPr>
          <p:pic>
            <p:nvPicPr>
              <p:cNvPr id="6" name="Picture 4" descr="http://t2.gstatic.com/images?q=tbn:ANd9GcRHNGbJSRzzNk3-cdpai3B8Bfkt7mZrAEza6oT3LFCtMTxT5bD_"/>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62721" y="2657527"/>
                <a:ext cx="684000" cy="6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8" descr="http://www.varbak.com/galeri/g%C3%B6z-nb16576.jpg"/>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6066" y="3334814"/>
                <a:ext cx="702000" cy="6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t0.gstatic.com/images?q=tbn:ANd9GcTBQVSVSuIJz8C8lFudKyZAd0WVCoS46iSOwycOPAkZnJLtSD5z"/>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61141" y="4732113"/>
                <a:ext cx="702000" cy="6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4" descr="http://www.gutto.com.tr/images/avuc.png"/>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80656" y="5437045"/>
                <a:ext cx="702000" cy="648000"/>
              </a:xfrm>
              <a:prstGeom prst="rect">
                <a:avLst/>
              </a:prstGeom>
              <a:noFill/>
              <a:ln w="9525">
                <a:solidFill>
                  <a:schemeClr val="bg1">
                    <a:lumMod val="95000"/>
                  </a:schemeClr>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2" descr="http://t0.gstatic.com/images?q=tbn:ANd9GcQNk8DVpYDSnrF1ptjZkO4lM4LDEDqOtxP4y2bPtjZUZdLoKl5-hA"/>
              <p:cNvPicPr preferRelativeResize="0">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71774" y="1929377"/>
                <a:ext cx="684000" cy="68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8" descr="http://www.varbak.com/galeri/g%C3%B6z-nb16576.jpg"/>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4978" y="4031581"/>
                <a:ext cx="702000" cy="6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4" descr="http://t2.gstatic.com/images?q=tbn:ANd9GcRHNGbJSRzzNk3-cdpai3B8Bfkt7mZrAEza6oT3LFCtMTxT5bD_"/>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7611" y="4031581"/>
                <a:ext cx="684000" cy="6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8" descr="http://www.varbak.com/galeri/g%C3%B6z-nb16576.jpg"/>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1491" y="4732113"/>
                <a:ext cx="702000" cy="6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4" descr="http://t2.gstatic.com/images?q=tbn:ANd9GcRHNGbJSRzzNk3-cdpai3B8Bfkt7mZrAEza6oT3LFCtMTxT5bD_"/>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54124" y="4732113"/>
                <a:ext cx="684000" cy="6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0" descr="http://t0.gstatic.com/images?q=tbn:ANd9GcTBQVSVSuIJz8C8lFudKyZAd0WVCoS46iSOwycOPAkZnJLtSD5z"/>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4609" y="5426412"/>
                <a:ext cx="702000" cy="6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8" descr="http://www.varbak.com/galeri/g%C3%B6z-nb16576.jpg"/>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14959" y="5426412"/>
                <a:ext cx="702000" cy="6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4" descr="http://t2.gstatic.com/images?q=tbn:ANd9GcRHNGbJSRzzNk3-cdpai3B8Bfkt7mZrAEza6oT3LFCtMTxT5bD_"/>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27592" y="5426412"/>
                <a:ext cx="684000" cy="6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3973066664"/>
      </p:ext>
    </p:extLst>
  </p:cSld>
  <p:clrMapOvr>
    <a:masterClrMapping/>
  </p:clrMapOvr>
  <p:transition>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ÖĞRETİM </a:t>
            </a: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TEKNİKLERİ</a:t>
            </a:r>
            <a:endParaRPr lang="en-GB" sz="3200" b="1" dirty="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11 Metin kutusu"/>
          <p:cNvSpPr txBox="1"/>
          <p:nvPr/>
        </p:nvSpPr>
        <p:spPr>
          <a:xfrm>
            <a:off x="3248949" y="2062110"/>
            <a:ext cx="1131626" cy="1838975"/>
          </a:xfrm>
          <a:prstGeom prst="rect">
            <a:avLst/>
          </a:prstGeom>
          <a:noFill/>
        </p:spPr>
        <p:txBody>
          <a:bodyPr wrap="square" rtlCol="0">
            <a:prstTxWarp prst="textPlain">
              <a:avLst/>
            </a:prstTxWarp>
            <a:spAutoFit/>
          </a:bodyPr>
          <a:lstStyle/>
          <a:p>
            <a:r>
              <a:rPr lang="tr-TR" sz="45000" b="1" spc="200" dirty="0" smtClean="0">
                <a:ln w="29210">
                  <a:solidFill>
                    <a:schemeClr val="accent3">
                      <a:tint val="10000"/>
                    </a:schemeClr>
                  </a:solidFill>
                </a:ln>
                <a:solidFill>
                  <a:srgbClr val="9DC2EB"/>
                </a:solidFill>
                <a:effectLst>
                  <a:innerShdw blurRad="63500" dist="50800" dir="13500000">
                    <a:prstClr val="black">
                      <a:alpha val="50000"/>
                    </a:prstClr>
                  </a:innerShdw>
                </a:effectLst>
                <a:latin typeface="GungsuhChe" pitchFamily="49" charset="-127"/>
                <a:ea typeface="GungsuhChe" pitchFamily="49" charset="-127"/>
              </a:rPr>
              <a:t>?</a:t>
            </a:r>
            <a:endParaRPr lang="tr-TR" sz="45000" b="1" spc="200" dirty="0">
              <a:ln w="29210">
                <a:solidFill>
                  <a:schemeClr val="accent3">
                    <a:tint val="10000"/>
                  </a:schemeClr>
                </a:solidFill>
              </a:ln>
              <a:solidFill>
                <a:srgbClr val="9DC2EB"/>
              </a:solidFill>
              <a:effectLst>
                <a:innerShdw blurRad="63500" dist="50800" dir="13500000">
                  <a:prstClr val="black">
                    <a:alpha val="50000"/>
                  </a:prstClr>
                </a:innerShdw>
              </a:effectLst>
              <a:latin typeface="GungsuhChe" pitchFamily="49" charset="-127"/>
              <a:ea typeface="GungsuhChe" pitchFamily="49" charset="-127"/>
            </a:endParaRPr>
          </a:p>
        </p:txBody>
      </p:sp>
      <p:grpSp>
        <p:nvGrpSpPr>
          <p:cNvPr id="12" name="Grup 11"/>
          <p:cNvGrpSpPr/>
          <p:nvPr/>
        </p:nvGrpSpPr>
        <p:grpSpPr>
          <a:xfrm>
            <a:off x="199898" y="973139"/>
            <a:ext cx="8737017" cy="4973801"/>
            <a:chOff x="216975" y="1058864"/>
            <a:chExt cx="8737017" cy="4973801"/>
          </a:xfrm>
        </p:grpSpPr>
        <p:sp>
          <p:nvSpPr>
            <p:cNvPr id="13" name="Rectangle 5"/>
            <p:cNvSpPr>
              <a:spLocks noChangeArrowheads="1"/>
            </p:cNvSpPr>
            <p:nvPr/>
          </p:nvSpPr>
          <p:spPr bwMode="gray">
            <a:xfrm>
              <a:off x="4642323" y="1533324"/>
              <a:ext cx="4311669" cy="4499341"/>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16000" tIns="288000" rIns="36000" bIns="72000"/>
            <a:lstStyle/>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Bireyselleştirilmiş öğretim </a:t>
              </a:r>
            </a:p>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Programlı öğretim</a:t>
              </a:r>
            </a:p>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Bilgisayar destekli öğretim </a:t>
              </a:r>
            </a:p>
          </p:txBody>
        </p:sp>
        <p:sp>
          <p:nvSpPr>
            <p:cNvPr id="14" name="Rectangle 3"/>
            <p:cNvSpPr>
              <a:spLocks noChangeArrowheads="1"/>
            </p:cNvSpPr>
            <p:nvPr/>
          </p:nvSpPr>
          <p:spPr bwMode="gray">
            <a:xfrm>
              <a:off x="216975" y="1533324"/>
              <a:ext cx="4219618" cy="4499341"/>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16000" tIns="288000" rIns="36000" bIns="72000"/>
            <a:lstStyle/>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Sunum,</a:t>
              </a:r>
            </a:p>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Drama ve Rol Yapma </a:t>
              </a:r>
            </a:p>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Grup Tartışmaları (İkili Tartışmalar),</a:t>
              </a:r>
            </a:p>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Soru-Cevap </a:t>
              </a:r>
            </a:p>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Beyin fırtınası (Brain </a:t>
              </a:r>
              <a:r>
                <a:rPr lang="tr-TR" sz="2000" i="1" dirty="0" err="1">
                  <a:solidFill>
                    <a:srgbClr val="000000"/>
                  </a:solidFill>
                  <a:latin typeface="Calibri" pitchFamily="34" charset="0"/>
                  <a:cs typeface="Calibri" pitchFamily="34" charset="0"/>
                </a:rPr>
                <a:t>Storming</a:t>
              </a:r>
              <a:r>
                <a:rPr lang="tr-TR" sz="2000" i="1" dirty="0">
                  <a:solidFill>
                    <a:srgbClr val="000000"/>
                  </a:solidFill>
                  <a:latin typeface="Calibri" pitchFamily="34" charset="0"/>
                  <a:cs typeface="Calibri" pitchFamily="34" charset="0"/>
                </a:rPr>
                <a:t>)</a:t>
              </a:r>
            </a:p>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Gösteri (</a:t>
              </a:r>
              <a:r>
                <a:rPr lang="tr-TR" sz="2000" i="1" dirty="0" err="1">
                  <a:solidFill>
                    <a:srgbClr val="000000"/>
                  </a:solidFill>
                  <a:latin typeface="Calibri" pitchFamily="34" charset="0"/>
                  <a:cs typeface="Calibri" pitchFamily="34" charset="0"/>
                </a:rPr>
                <a:t>Demonstration</a:t>
              </a:r>
              <a:r>
                <a:rPr lang="tr-TR" sz="2000" i="1" dirty="0">
                  <a:solidFill>
                    <a:srgbClr val="000000"/>
                  </a:solidFill>
                  <a:latin typeface="Calibri" pitchFamily="34" charset="0"/>
                  <a:cs typeface="Calibri" pitchFamily="34" charset="0"/>
                </a:rPr>
                <a:t>)</a:t>
              </a:r>
            </a:p>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Benzetim (</a:t>
              </a:r>
              <a:r>
                <a:rPr lang="tr-TR" sz="2000" i="1" dirty="0" err="1">
                  <a:solidFill>
                    <a:srgbClr val="000000"/>
                  </a:solidFill>
                  <a:latin typeface="Calibri" pitchFamily="34" charset="0"/>
                  <a:cs typeface="Calibri" pitchFamily="34" charset="0"/>
                </a:rPr>
                <a:t>Simulation</a:t>
              </a:r>
              <a:r>
                <a:rPr lang="tr-TR" sz="2000" i="1" dirty="0">
                  <a:solidFill>
                    <a:srgbClr val="000000"/>
                  </a:solidFill>
                  <a:latin typeface="Calibri" pitchFamily="34" charset="0"/>
                  <a:cs typeface="Calibri" pitchFamily="34" charset="0"/>
                </a:rPr>
                <a:t>)</a:t>
              </a:r>
            </a:p>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Eğitsel Oyunlar, </a:t>
              </a:r>
            </a:p>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Örnek Olay İncelemeleri,</a:t>
              </a:r>
            </a:p>
            <a:p>
              <a:pPr marL="190500" indent="-190500">
                <a:lnSpc>
                  <a:spcPct val="90000"/>
                </a:lnSpc>
                <a:spcAft>
                  <a:spcPct val="2000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Video Gösterimleri</a:t>
              </a:r>
              <a:r>
                <a:rPr lang="tr-TR" sz="2000" i="1" dirty="0" smtClean="0">
                  <a:solidFill>
                    <a:srgbClr val="000000"/>
                  </a:solidFill>
                  <a:latin typeface="Calibri" pitchFamily="34" charset="0"/>
                  <a:cs typeface="Calibri" pitchFamily="34" charset="0"/>
                </a:rPr>
                <a:t>,</a:t>
              </a:r>
            </a:p>
            <a:p>
              <a:pPr marL="190500" indent="-190500">
                <a:lnSpc>
                  <a:spcPct val="90000"/>
                </a:lnSpc>
                <a:spcAft>
                  <a:spcPct val="2000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……………………vb.</a:t>
              </a:r>
              <a:endParaRPr lang="tr-TR" sz="2000" i="1" dirty="0" smtClean="0">
                <a:solidFill>
                  <a:srgbClr val="000000"/>
                </a:solidFill>
                <a:latin typeface="Calibri" pitchFamily="34" charset="0"/>
                <a:cs typeface="Calibri" pitchFamily="34" charset="0"/>
              </a:endParaRPr>
            </a:p>
            <a:p>
              <a:pPr marL="190500" indent="-190500">
                <a:lnSpc>
                  <a:spcPct val="90000"/>
                </a:lnSpc>
                <a:spcAft>
                  <a:spcPct val="20000"/>
                </a:spcAft>
                <a:buClr>
                  <a:srgbClr val="292929"/>
                </a:buClr>
                <a:buFont typeface="Wingdings" pitchFamily="2" charset="2"/>
                <a:buChar char="ü"/>
                <a:defRPr/>
              </a:pPr>
              <a:endParaRPr lang="tr-TR" sz="2000" i="1" dirty="0">
                <a:solidFill>
                  <a:srgbClr val="000000"/>
                </a:solidFill>
                <a:latin typeface="Calibri" pitchFamily="34" charset="0"/>
                <a:cs typeface="Calibri" pitchFamily="34" charset="0"/>
              </a:endParaRPr>
            </a:p>
          </p:txBody>
        </p:sp>
        <p:sp>
          <p:nvSpPr>
            <p:cNvPr id="15" name="Rectangle 11"/>
            <p:cNvSpPr>
              <a:spLocks noChangeArrowheads="1"/>
            </p:cNvSpPr>
            <p:nvPr/>
          </p:nvSpPr>
          <p:spPr bwMode="gray">
            <a:xfrm>
              <a:off x="4631690" y="1172962"/>
              <a:ext cx="4311669" cy="360363"/>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smtClean="0">
                  <a:solidFill>
                    <a:srgbClr val="FFFFFF"/>
                  </a:solidFill>
                  <a:effectLst>
                    <a:outerShdw blurRad="38100" dist="38100" dir="2700000" algn="tl">
                      <a:srgbClr val="000000">
                        <a:alpha val="43137"/>
                      </a:srgbClr>
                    </a:outerShdw>
                  </a:effectLst>
                  <a:latin typeface="Calibri" pitchFamily="34" charset="0"/>
                  <a:cs typeface="Arial" pitchFamily="34" charset="0"/>
                </a:rPr>
                <a:t>Alan </a:t>
              </a:r>
              <a:endParaRPr lang="en-GB" sz="2400" b="1" dirty="0">
                <a:solidFill>
                  <a:srgbClr val="FFFFFF"/>
                </a:solidFill>
                <a:effectLst>
                  <a:outerShdw blurRad="38100" dist="38100" dir="2700000" algn="tl">
                    <a:srgbClr val="000000">
                      <a:alpha val="43137"/>
                    </a:srgbClr>
                  </a:outerShdw>
                </a:effectLst>
                <a:latin typeface="Calibri" pitchFamily="34" charset="0"/>
                <a:cs typeface="Arial" pitchFamily="34" charset="0"/>
              </a:endParaRPr>
            </a:p>
          </p:txBody>
        </p:sp>
        <p:sp>
          <p:nvSpPr>
            <p:cNvPr id="16" name="Rectangle 7"/>
            <p:cNvSpPr>
              <a:spLocks noChangeArrowheads="1"/>
            </p:cNvSpPr>
            <p:nvPr/>
          </p:nvSpPr>
          <p:spPr bwMode="gray">
            <a:xfrm>
              <a:off x="216975" y="1172962"/>
              <a:ext cx="4219618" cy="360363"/>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smtClean="0">
                  <a:solidFill>
                    <a:srgbClr val="FFFFFF"/>
                  </a:solidFill>
                  <a:effectLst>
                    <a:outerShdw blurRad="38100" dist="38100" dir="2700000" algn="tl">
                      <a:srgbClr val="000000">
                        <a:alpha val="43137"/>
                      </a:srgbClr>
                    </a:outerShdw>
                  </a:effectLst>
                  <a:latin typeface="Calibri" pitchFamily="34" charset="0"/>
                  <a:cs typeface="Arial" pitchFamily="34" charset="0"/>
                </a:rPr>
                <a:t>Veren</a:t>
              </a:r>
              <a:endParaRPr lang="en-GB" sz="2400" b="1" dirty="0">
                <a:solidFill>
                  <a:srgbClr val="FFFFFF"/>
                </a:solidFill>
                <a:effectLst>
                  <a:outerShdw blurRad="38100" dist="38100" dir="2700000" algn="tl">
                    <a:srgbClr val="000000">
                      <a:alpha val="43137"/>
                    </a:srgbClr>
                  </a:outerShdw>
                </a:effectLst>
                <a:latin typeface="Calibri" pitchFamily="34" charset="0"/>
                <a:cs typeface="Arial" pitchFamily="34" charset="0"/>
              </a:endParaRPr>
            </a:p>
          </p:txBody>
        </p:sp>
        <p:sp>
          <p:nvSpPr>
            <p:cNvPr id="17" name="Rectangle 11"/>
            <p:cNvSpPr>
              <a:spLocks noChangeArrowheads="1"/>
            </p:cNvSpPr>
            <p:nvPr/>
          </p:nvSpPr>
          <p:spPr bwMode="gray">
            <a:xfrm>
              <a:off x="4642323" y="1058864"/>
              <a:ext cx="4311669" cy="455412"/>
            </a:xfrm>
            <a:prstGeom prst="rect">
              <a:avLst/>
            </a:prstGeom>
            <a:solidFill>
              <a:schemeClr val="accent2"/>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smtClean="0">
                  <a:solidFill>
                    <a:srgbClr val="FFFFFF"/>
                  </a:solidFill>
                  <a:effectLst>
                    <a:outerShdw blurRad="38100" dist="38100" dir="2700000" algn="tl">
                      <a:srgbClr val="000000">
                        <a:alpha val="43137"/>
                      </a:srgbClr>
                    </a:outerShdw>
                  </a:effectLst>
                  <a:latin typeface="Calibri" pitchFamily="34" charset="0"/>
                  <a:cs typeface="Arial" pitchFamily="34" charset="0"/>
                </a:rPr>
                <a:t> Bireysel Öğretim Teknikleri</a:t>
              </a:r>
              <a:endParaRPr lang="en-GB" sz="2400" b="1" dirty="0">
                <a:solidFill>
                  <a:srgbClr val="FFFFFF"/>
                </a:solidFill>
                <a:effectLst>
                  <a:outerShdw blurRad="38100" dist="38100" dir="2700000" algn="tl">
                    <a:srgbClr val="000000">
                      <a:alpha val="43137"/>
                    </a:srgbClr>
                  </a:outerShdw>
                </a:effectLst>
                <a:latin typeface="Calibri" pitchFamily="34" charset="0"/>
                <a:cs typeface="Arial" pitchFamily="34" charset="0"/>
              </a:endParaRPr>
            </a:p>
          </p:txBody>
        </p:sp>
        <p:sp>
          <p:nvSpPr>
            <p:cNvPr id="20" name="Rectangle 7"/>
            <p:cNvSpPr>
              <a:spLocks noChangeArrowheads="1"/>
            </p:cNvSpPr>
            <p:nvPr/>
          </p:nvSpPr>
          <p:spPr bwMode="gray">
            <a:xfrm>
              <a:off x="216975" y="1068389"/>
              <a:ext cx="4219618" cy="455412"/>
            </a:xfrm>
            <a:prstGeom prst="rect">
              <a:avLst/>
            </a:prstGeom>
            <a:solidFill>
              <a:schemeClr val="tx2"/>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smtClean="0">
                  <a:solidFill>
                    <a:srgbClr val="FFFFFF"/>
                  </a:solidFill>
                  <a:effectLst>
                    <a:outerShdw blurRad="38100" dist="38100" dir="2700000" algn="tl">
                      <a:srgbClr val="000000">
                        <a:alpha val="43137"/>
                      </a:srgbClr>
                    </a:outerShdw>
                  </a:effectLst>
                  <a:latin typeface="Calibri" pitchFamily="34" charset="0"/>
                  <a:cs typeface="Arial" pitchFamily="34" charset="0"/>
                </a:rPr>
                <a:t>Grupla Öğretim Teknikleri</a:t>
              </a:r>
              <a:endParaRPr lang="en-GB" sz="2400" b="1" dirty="0">
                <a:solidFill>
                  <a:srgbClr val="FFFFFF"/>
                </a:solidFill>
                <a:effectLst>
                  <a:outerShdw blurRad="38100" dist="38100" dir="2700000" algn="tl">
                    <a:srgbClr val="000000">
                      <a:alpha val="43137"/>
                    </a:srgbClr>
                  </a:outerShdw>
                </a:effectLst>
                <a:latin typeface="Calibri" pitchFamily="34" charset="0"/>
                <a:cs typeface="Arial" pitchFamily="34" charset="0"/>
              </a:endParaRPr>
            </a:p>
          </p:txBody>
        </p:sp>
      </p:grpSp>
    </p:spTree>
    <p:extLst>
      <p:ext uri="{BB962C8B-B14F-4D97-AF65-F5344CB8AC3E}">
        <p14:creationId xmlns:p14="http://schemas.microsoft.com/office/powerpoint/2010/main" val="357091025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ircle(in)">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chemeClr val="bg1"/>
                </a:solidFill>
                <a:effectLst>
                  <a:outerShdw blurRad="38100" dist="38100" dir="2700000" algn="tl">
                    <a:srgbClr val="000000">
                      <a:alpha val="43137"/>
                    </a:srgbClr>
                  </a:outerShdw>
                </a:effectLst>
                <a:latin typeface="Calibri" pitchFamily="34" charset="0"/>
                <a:cs typeface="Calibri" pitchFamily="34" charset="0"/>
              </a:rPr>
              <a:t>EN İYİ ÖĞRETME TEKNİĞİ</a:t>
            </a:r>
            <a:endParaRPr lang="de-DE" sz="2000" b="1" noProof="1">
              <a:solidFill>
                <a:schemeClr val="bg1"/>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900" b="1" i="1" dirty="0" smtClean="0">
              <a:latin typeface="Calibri" pitchFamily="34" charset="0"/>
              <a:cs typeface="Calibri" pitchFamily="34" charset="0"/>
            </a:endParaRPr>
          </a:p>
          <a:p>
            <a:pPr algn="ctr">
              <a:spcAft>
                <a:spcPts val="1200"/>
              </a:spcAft>
              <a:buClr>
                <a:srgbClr val="292929"/>
              </a:buClr>
              <a:defRPr/>
            </a:pPr>
            <a:endParaRPr lang="tr-TR" sz="2000" i="1" dirty="0" smtClean="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AÇIKLAMA</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
        <p:nvSpPr>
          <p:cNvPr id="8" name="Metin kutusu 7"/>
          <p:cNvSpPr txBox="1"/>
          <p:nvPr/>
        </p:nvSpPr>
        <p:spPr>
          <a:xfrm>
            <a:off x="2733675" y="3881234"/>
            <a:ext cx="6076950" cy="1200329"/>
          </a:xfrm>
          <a:prstGeom prst="rect">
            <a:avLst/>
          </a:prstGeom>
          <a:noFill/>
        </p:spPr>
        <p:txBody>
          <a:bodyPr wrap="square" rtlCol="0">
            <a:spAutoFit/>
          </a:bodyPr>
          <a:lstStyle/>
          <a:p>
            <a:pPr algn="ctr">
              <a:spcAft>
                <a:spcPts val="600"/>
              </a:spcAft>
            </a:pPr>
            <a:r>
              <a:rPr lang="tr-TR" sz="2400" b="1" i="1" dirty="0">
                <a:latin typeface="Calibri" pitchFamily="34" charset="0"/>
                <a:cs typeface="Calibri" pitchFamily="34" charset="0"/>
              </a:rPr>
              <a:t>Öğretimde en iyi yöntem yoktur</a:t>
            </a:r>
            <a:r>
              <a:rPr lang="tr-TR" sz="2400" b="1" i="1" dirty="0" smtClean="0">
                <a:latin typeface="Calibri" pitchFamily="34" charset="0"/>
                <a:cs typeface="Calibri" pitchFamily="34" charset="0"/>
              </a:rPr>
              <a:t>!!!</a:t>
            </a:r>
          </a:p>
          <a:p>
            <a:pPr algn="ctr">
              <a:spcAft>
                <a:spcPts val="600"/>
              </a:spcAft>
            </a:pPr>
            <a:r>
              <a:rPr lang="tr-TR" sz="2400" b="1" i="1" dirty="0" smtClean="0">
                <a:solidFill>
                  <a:srgbClr val="6B9B1A"/>
                </a:solidFill>
                <a:latin typeface="Calibri" pitchFamily="34" charset="0"/>
                <a:cs typeface="Calibri" pitchFamily="34" charset="0"/>
              </a:rPr>
              <a:t>Yöntemi; eğitimin amacı belirler</a:t>
            </a:r>
            <a:r>
              <a:rPr lang="tr-TR" sz="2400" b="1" i="1" dirty="0" smtClean="0">
                <a:solidFill>
                  <a:srgbClr val="6B9B1A"/>
                </a:solidFill>
                <a:latin typeface="Calibri" pitchFamily="34" charset="0"/>
                <a:cs typeface="Calibri" pitchFamily="34" charset="0"/>
              </a:rPr>
              <a:t>…</a:t>
            </a:r>
          </a:p>
          <a:p>
            <a:pPr algn="ctr">
              <a:spcAft>
                <a:spcPts val="600"/>
              </a:spcAft>
            </a:pPr>
            <a:r>
              <a:rPr lang="tr-TR" sz="1400" b="1" i="1" dirty="0" smtClean="0">
                <a:solidFill>
                  <a:srgbClr val="FF0000"/>
                </a:solidFill>
                <a:latin typeface="Calibri" pitchFamily="34" charset="0"/>
                <a:cs typeface="Calibri" pitchFamily="34" charset="0"/>
              </a:rPr>
              <a:t>«Ancak; Ne kadar fazla duyu organına hitap edilirse, o kadar başarılı olunur!!!»</a:t>
            </a:r>
            <a:endParaRPr lang="tr-TR" sz="1400" b="1" i="1" dirty="0">
              <a:solidFill>
                <a:srgbClr val="FF0000"/>
              </a:solidFill>
              <a:latin typeface="Calibri" pitchFamily="34" charset="0"/>
              <a:cs typeface="Calibri" pitchFamily="34" charset="0"/>
            </a:endParaRPr>
          </a:p>
        </p:txBody>
      </p:sp>
      <p:sp>
        <p:nvSpPr>
          <p:cNvPr id="22" name="11 Metin kutusu"/>
          <p:cNvSpPr txBox="1"/>
          <p:nvPr/>
        </p:nvSpPr>
        <p:spPr>
          <a:xfrm>
            <a:off x="5163474" y="2059430"/>
            <a:ext cx="1131626" cy="1838975"/>
          </a:xfrm>
          <a:prstGeom prst="rect">
            <a:avLst/>
          </a:prstGeom>
          <a:noFill/>
        </p:spPr>
        <p:txBody>
          <a:bodyPr wrap="square" rtlCol="0">
            <a:prstTxWarp prst="textPlain">
              <a:avLst/>
            </a:prstTxWarp>
            <a:spAutoFit/>
          </a:bodyPr>
          <a:lstStyle/>
          <a:p>
            <a:r>
              <a:rPr lang="tr-TR" sz="45000" b="1" spc="200" dirty="0" smtClean="0">
                <a:ln w="29210">
                  <a:solidFill>
                    <a:schemeClr val="accent3">
                      <a:tint val="10000"/>
                    </a:schemeClr>
                  </a:solidFill>
                </a:ln>
                <a:solidFill>
                  <a:srgbClr val="9DC2EB"/>
                </a:solidFill>
                <a:effectLst>
                  <a:innerShdw blurRad="63500" dist="50800" dir="13500000">
                    <a:prstClr val="black">
                      <a:alpha val="50000"/>
                    </a:prstClr>
                  </a:innerShdw>
                </a:effectLst>
                <a:latin typeface="GungsuhChe" pitchFamily="49" charset="-127"/>
                <a:ea typeface="GungsuhChe" pitchFamily="49" charset="-127"/>
              </a:rPr>
              <a:t>?</a:t>
            </a:r>
            <a:endParaRPr lang="tr-TR" sz="45000" b="1" spc="200" dirty="0">
              <a:ln w="29210">
                <a:solidFill>
                  <a:schemeClr val="accent3">
                    <a:tint val="10000"/>
                  </a:schemeClr>
                </a:solidFill>
              </a:ln>
              <a:solidFill>
                <a:srgbClr val="9DC2EB"/>
              </a:solidFill>
              <a:effectLst>
                <a:innerShdw blurRad="63500" dist="50800" dir="13500000">
                  <a:prstClr val="black">
                    <a:alpha val="50000"/>
                  </a:prstClr>
                </a:innerShdw>
              </a:effectLst>
              <a:latin typeface="GungsuhChe" pitchFamily="49" charset="-127"/>
              <a:ea typeface="GungsuhChe" pitchFamily="49" charset="-127"/>
            </a:endParaRPr>
          </a:p>
        </p:txBody>
      </p:sp>
    </p:spTree>
    <p:extLst>
      <p:ext uri="{BB962C8B-B14F-4D97-AF65-F5344CB8AC3E}">
        <p14:creationId xmlns:p14="http://schemas.microsoft.com/office/powerpoint/2010/main" val="426327936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6"/>
                                        </p:tgtEl>
                                        <p:attrNameLst>
                                          <p:attrName>style.visibility</p:attrName>
                                        </p:attrNameLst>
                                      </p:cBhvr>
                                      <p:to>
                                        <p:strVal val="visible"/>
                                      </p:to>
                                    </p:set>
                                    <p:animEffect transition="in" filter="wipe(left)">
                                      <p:cBhvr>
                                        <p:cTn id="10" dur="500"/>
                                        <p:tgtEl>
                                          <p:spTgt spid="58456"/>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7"/>
                                        </p:tgtEl>
                                        <p:attrNameLst>
                                          <p:attrName>style.visibility</p:attrName>
                                        </p:attrNameLst>
                                      </p:cBhvr>
                                      <p:to>
                                        <p:strVal val="visible"/>
                                      </p:to>
                                    </p:set>
                                    <p:animEffect transition="in" filter="wipe(left)">
                                      <p:cBhvr>
                                        <p:cTn id="13" dur="500"/>
                                        <p:tgtEl>
                                          <p:spTgt spid="58457"/>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8" grpId="0"/>
      <p:bldP spid="22"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İNTERAKTİF EĞİTİM YÖNTEMLERİNİN ETKİNLİĞİ </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7" name="5 İçerik Yer Tutucusu"/>
          <p:cNvGraphicFramePr>
            <a:graphicFrameLocks/>
          </p:cNvGraphicFramePr>
          <p:nvPr>
            <p:extLst>
              <p:ext uri="{D42A27DB-BD31-4B8C-83A1-F6EECF244321}">
                <p14:modId xmlns:p14="http://schemas.microsoft.com/office/powerpoint/2010/main" val="3583219762"/>
              </p:ext>
            </p:extLst>
          </p:nvPr>
        </p:nvGraphicFramePr>
        <p:xfrm>
          <a:off x="144000" y="1306288"/>
          <a:ext cx="8906494" cy="4739635"/>
        </p:xfrm>
        <a:graphic>
          <a:graphicData uri="http://schemas.openxmlformats.org/drawingml/2006/table">
            <a:tbl>
              <a:tblPr firstRow="1" bandRow="1"/>
              <a:tblGrid>
                <a:gridCol w="2041060"/>
                <a:gridCol w="1366641"/>
                <a:gridCol w="1548955"/>
                <a:gridCol w="1394059"/>
                <a:gridCol w="1394059"/>
                <a:gridCol w="1161720"/>
              </a:tblGrid>
              <a:tr h="902522">
                <a:tc>
                  <a:txBody>
                    <a:bodyPr/>
                    <a:lstStyle>
                      <a:lvl1pPr marL="0" algn="l" defTabSz="914400" rtl="0" eaLnBrk="1" latinLnBrk="0" hangingPunct="1">
                        <a:defRPr sz="1800" b="1" kern="1200">
                          <a:solidFill>
                            <a:schemeClr val="tx1"/>
                          </a:solidFill>
                          <a:latin typeface="Calibri"/>
                        </a:defRPr>
                      </a:lvl1pPr>
                      <a:lvl2pPr marL="457200" algn="l" defTabSz="914400" rtl="0" eaLnBrk="1" latinLnBrk="0" hangingPunct="1">
                        <a:defRPr sz="1800" b="1" kern="1200">
                          <a:solidFill>
                            <a:schemeClr val="tx1"/>
                          </a:solidFill>
                          <a:latin typeface="Calibri"/>
                        </a:defRPr>
                      </a:lvl2pPr>
                      <a:lvl3pPr marL="914400" algn="l" defTabSz="914400" rtl="0" eaLnBrk="1" latinLnBrk="0" hangingPunct="1">
                        <a:defRPr sz="1800" b="1" kern="1200">
                          <a:solidFill>
                            <a:schemeClr val="tx1"/>
                          </a:solidFill>
                          <a:latin typeface="Calibri"/>
                        </a:defRPr>
                      </a:lvl3pPr>
                      <a:lvl4pPr marL="1371600" algn="l" defTabSz="914400" rtl="0" eaLnBrk="1" latinLnBrk="0" hangingPunct="1">
                        <a:defRPr sz="1800" b="1" kern="1200">
                          <a:solidFill>
                            <a:schemeClr val="tx1"/>
                          </a:solidFill>
                          <a:latin typeface="Calibri"/>
                        </a:defRPr>
                      </a:lvl4pPr>
                      <a:lvl5pPr marL="1828800" algn="l" defTabSz="914400" rtl="0" eaLnBrk="1" latinLnBrk="0" hangingPunct="1">
                        <a:defRPr sz="1800" b="1" kern="1200">
                          <a:solidFill>
                            <a:schemeClr val="tx1"/>
                          </a:solidFill>
                          <a:latin typeface="Calibri"/>
                        </a:defRPr>
                      </a:lvl5pPr>
                      <a:lvl6pPr marL="2286000" algn="l" defTabSz="914400" rtl="0" eaLnBrk="1" latinLnBrk="0" hangingPunct="1">
                        <a:defRPr sz="1800" b="1" kern="1200">
                          <a:solidFill>
                            <a:schemeClr val="tx1"/>
                          </a:solidFill>
                          <a:latin typeface="Calibri"/>
                        </a:defRPr>
                      </a:lvl6pPr>
                      <a:lvl7pPr marL="2743200" algn="l" defTabSz="914400" rtl="0" eaLnBrk="1" latinLnBrk="0" hangingPunct="1">
                        <a:defRPr sz="1800" b="1" kern="1200">
                          <a:solidFill>
                            <a:schemeClr val="tx1"/>
                          </a:solidFill>
                          <a:latin typeface="Calibri"/>
                        </a:defRPr>
                      </a:lvl7pPr>
                      <a:lvl8pPr marL="3200400" algn="l" defTabSz="914400" rtl="0" eaLnBrk="1" latinLnBrk="0" hangingPunct="1">
                        <a:defRPr sz="1800" b="1" kern="1200">
                          <a:solidFill>
                            <a:schemeClr val="tx1"/>
                          </a:solidFill>
                          <a:latin typeface="Calibri"/>
                        </a:defRPr>
                      </a:lvl8pPr>
                      <a:lvl9pPr marL="3657600" algn="l" defTabSz="914400" rtl="0" eaLnBrk="1" latinLnBrk="0" hangingPunct="1">
                        <a:defRPr sz="1800" b="1" kern="1200">
                          <a:solidFill>
                            <a:schemeClr val="tx1"/>
                          </a:solidFill>
                          <a:latin typeface="Calibri"/>
                        </a:defRPr>
                      </a:lvl9pPr>
                    </a:lstStyle>
                    <a:p>
                      <a:pPr algn="ctr"/>
                      <a:r>
                        <a:rPr lang="tr-TR" sz="1600" dirty="0" smtClean="0"/>
                        <a:t>YÖNTEM</a:t>
                      </a:r>
                      <a:endParaRPr lang="tr-TR" sz="1600" dirty="0"/>
                    </a:p>
                  </a:txBody>
                  <a:tcPr marL="91439" marR="91439" marT="45715" marB="45715" anchor="ctr">
                    <a:lnL w="12700" cmpd="sng">
                      <a:solidFill>
                        <a:srgbClr val="4F81BD"/>
                      </a:solidFill>
                    </a:lnL>
                    <a:lnR w="12700" cmpd="sng">
                      <a:solidFill>
                        <a:srgbClr val="4F81BD"/>
                      </a:solidFill>
                    </a:lnR>
                    <a:lnT w="12700" cmpd="sng">
                      <a:solidFill>
                        <a:srgbClr val="4F81BD"/>
                      </a:solidFill>
                    </a:lnT>
                    <a:lnB w="254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tx1"/>
                          </a:solidFill>
                          <a:latin typeface="Calibri"/>
                        </a:defRPr>
                      </a:lvl1pPr>
                      <a:lvl2pPr marL="457200" algn="l" defTabSz="914400" rtl="0" eaLnBrk="1" latinLnBrk="0" hangingPunct="1">
                        <a:defRPr sz="1800" b="1" kern="1200">
                          <a:solidFill>
                            <a:schemeClr val="tx1"/>
                          </a:solidFill>
                          <a:latin typeface="Calibri"/>
                        </a:defRPr>
                      </a:lvl2pPr>
                      <a:lvl3pPr marL="914400" algn="l" defTabSz="914400" rtl="0" eaLnBrk="1" latinLnBrk="0" hangingPunct="1">
                        <a:defRPr sz="1800" b="1" kern="1200">
                          <a:solidFill>
                            <a:schemeClr val="tx1"/>
                          </a:solidFill>
                          <a:latin typeface="Calibri"/>
                        </a:defRPr>
                      </a:lvl3pPr>
                      <a:lvl4pPr marL="1371600" algn="l" defTabSz="914400" rtl="0" eaLnBrk="1" latinLnBrk="0" hangingPunct="1">
                        <a:defRPr sz="1800" b="1" kern="1200">
                          <a:solidFill>
                            <a:schemeClr val="tx1"/>
                          </a:solidFill>
                          <a:latin typeface="Calibri"/>
                        </a:defRPr>
                      </a:lvl4pPr>
                      <a:lvl5pPr marL="1828800" algn="l" defTabSz="914400" rtl="0" eaLnBrk="1" latinLnBrk="0" hangingPunct="1">
                        <a:defRPr sz="1800" b="1" kern="1200">
                          <a:solidFill>
                            <a:schemeClr val="tx1"/>
                          </a:solidFill>
                          <a:latin typeface="Calibri"/>
                        </a:defRPr>
                      </a:lvl5pPr>
                      <a:lvl6pPr marL="2286000" algn="l" defTabSz="914400" rtl="0" eaLnBrk="1" latinLnBrk="0" hangingPunct="1">
                        <a:defRPr sz="1800" b="1" kern="1200">
                          <a:solidFill>
                            <a:schemeClr val="tx1"/>
                          </a:solidFill>
                          <a:latin typeface="Calibri"/>
                        </a:defRPr>
                      </a:lvl6pPr>
                      <a:lvl7pPr marL="2743200" algn="l" defTabSz="914400" rtl="0" eaLnBrk="1" latinLnBrk="0" hangingPunct="1">
                        <a:defRPr sz="1800" b="1" kern="1200">
                          <a:solidFill>
                            <a:schemeClr val="tx1"/>
                          </a:solidFill>
                          <a:latin typeface="Calibri"/>
                        </a:defRPr>
                      </a:lvl7pPr>
                      <a:lvl8pPr marL="3200400" algn="l" defTabSz="914400" rtl="0" eaLnBrk="1" latinLnBrk="0" hangingPunct="1">
                        <a:defRPr sz="1800" b="1" kern="1200">
                          <a:solidFill>
                            <a:schemeClr val="tx1"/>
                          </a:solidFill>
                          <a:latin typeface="Calibri"/>
                        </a:defRPr>
                      </a:lvl8pPr>
                      <a:lvl9pPr marL="3657600" algn="l" defTabSz="914400" rtl="0" eaLnBrk="1" latinLnBrk="0" hangingPunct="1">
                        <a:defRPr sz="1800" b="1" kern="1200">
                          <a:solidFill>
                            <a:schemeClr val="tx1"/>
                          </a:solidFill>
                          <a:latin typeface="Calibri"/>
                        </a:defRPr>
                      </a:lvl9pPr>
                    </a:lstStyle>
                    <a:p>
                      <a:pPr algn="ctr"/>
                      <a:r>
                        <a:rPr lang="tr-TR" sz="1600" dirty="0" smtClean="0"/>
                        <a:t>Bilgi </a:t>
                      </a:r>
                    </a:p>
                    <a:p>
                      <a:pPr algn="ctr"/>
                      <a:r>
                        <a:rPr lang="tr-TR" sz="1600" dirty="0" smtClean="0"/>
                        <a:t>Kazandırma</a:t>
                      </a:r>
                      <a:endParaRPr lang="tr-TR" sz="1600" dirty="0"/>
                    </a:p>
                  </a:txBody>
                  <a:tcPr marL="91439" marR="91439" marT="45715" marB="45715" anchor="ctr">
                    <a:lnL w="12700" cmpd="sng">
                      <a:solidFill>
                        <a:srgbClr val="4F81BD"/>
                      </a:solidFill>
                    </a:lnL>
                    <a:lnR w="12700" cmpd="sng">
                      <a:solidFill>
                        <a:srgbClr val="4F81BD"/>
                      </a:solidFill>
                    </a:lnR>
                    <a:lnT w="12700" cmpd="sng">
                      <a:solidFill>
                        <a:srgbClr val="4F81BD"/>
                      </a:solidFill>
                    </a:lnT>
                    <a:lnB w="254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tx1"/>
                          </a:solidFill>
                          <a:latin typeface="Calibri"/>
                        </a:defRPr>
                      </a:lvl1pPr>
                      <a:lvl2pPr marL="457200" algn="l" defTabSz="914400" rtl="0" eaLnBrk="1" latinLnBrk="0" hangingPunct="1">
                        <a:defRPr sz="1800" b="1" kern="1200">
                          <a:solidFill>
                            <a:schemeClr val="tx1"/>
                          </a:solidFill>
                          <a:latin typeface="Calibri"/>
                        </a:defRPr>
                      </a:lvl2pPr>
                      <a:lvl3pPr marL="914400" algn="l" defTabSz="914400" rtl="0" eaLnBrk="1" latinLnBrk="0" hangingPunct="1">
                        <a:defRPr sz="1800" b="1" kern="1200">
                          <a:solidFill>
                            <a:schemeClr val="tx1"/>
                          </a:solidFill>
                          <a:latin typeface="Calibri"/>
                        </a:defRPr>
                      </a:lvl3pPr>
                      <a:lvl4pPr marL="1371600" algn="l" defTabSz="914400" rtl="0" eaLnBrk="1" latinLnBrk="0" hangingPunct="1">
                        <a:defRPr sz="1800" b="1" kern="1200">
                          <a:solidFill>
                            <a:schemeClr val="tx1"/>
                          </a:solidFill>
                          <a:latin typeface="Calibri"/>
                        </a:defRPr>
                      </a:lvl4pPr>
                      <a:lvl5pPr marL="1828800" algn="l" defTabSz="914400" rtl="0" eaLnBrk="1" latinLnBrk="0" hangingPunct="1">
                        <a:defRPr sz="1800" b="1" kern="1200">
                          <a:solidFill>
                            <a:schemeClr val="tx1"/>
                          </a:solidFill>
                          <a:latin typeface="Calibri"/>
                        </a:defRPr>
                      </a:lvl5pPr>
                      <a:lvl6pPr marL="2286000" algn="l" defTabSz="914400" rtl="0" eaLnBrk="1" latinLnBrk="0" hangingPunct="1">
                        <a:defRPr sz="1800" b="1" kern="1200">
                          <a:solidFill>
                            <a:schemeClr val="tx1"/>
                          </a:solidFill>
                          <a:latin typeface="Calibri"/>
                        </a:defRPr>
                      </a:lvl6pPr>
                      <a:lvl7pPr marL="2743200" algn="l" defTabSz="914400" rtl="0" eaLnBrk="1" latinLnBrk="0" hangingPunct="1">
                        <a:defRPr sz="1800" b="1" kern="1200">
                          <a:solidFill>
                            <a:schemeClr val="tx1"/>
                          </a:solidFill>
                          <a:latin typeface="Calibri"/>
                        </a:defRPr>
                      </a:lvl7pPr>
                      <a:lvl8pPr marL="3200400" algn="l" defTabSz="914400" rtl="0" eaLnBrk="1" latinLnBrk="0" hangingPunct="1">
                        <a:defRPr sz="1800" b="1" kern="1200">
                          <a:solidFill>
                            <a:schemeClr val="tx1"/>
                          </a:solidFill>
                          <a:latin typeface="Calibri"/>
                        </a:defRPr>
                      </a:lvl8pPr>
                      <a:lvl9pPr marL="3657600" algn="l" defTabSz="914400" rtl="0" eaLnBrk="1" latinLnBrk="0" hangingPunct="1">
                        <a:defRPr sz="1800" b="1" kern="1200">
                          <a:solidFill>
                            <a:schemeClr val="tx1"/>
                          </a:solidFill>
                          <a:latin typeface="Calibri"/>
                        </a:defRPr>
                      </a:lvl9pPr>
                    </a:lstStyle>
                    <a:p>
                      <a:pPr algn="ctr"/>
                      <a:r>
                        <a:rPr lang="tr-TR" sz="1600" dirty="0" smtClean="0"/>
                        <a:t>Davranış Değiştirme</a:t>
                      </a:r>
                      <a:endParaRPr lang="tr-TR" sz="1600" dirty="0"/>
                    </a:p>
                  </a:txBody>
                  <a:tcPr marL="91439" marR="91439" marT="45715" marB="45715" anchor="ctr">
                    <a:lnL w="12700" cmpd="sng">
                      <a:solidFill>
                        <a:srgbClr val="4F81BD"/>
                      </a:solidFill>
                    </a:lnL>
                    <a:lnR w="12700" cmpd="sng">
                      <a:solidFill>
                        <a:srgbClr val="4F81BD"/>
                      </a:solidFill>
                    </a:lnR>
                    <a:lnT w="12700" cmpd="sng">
                      <a:solidFill>
                        <a:srgbClr val="4F81BD"/>
                      </a:solidFill>
                    </a:lnT>
                    <a:lnB w="254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tx1"/>
                          </a:solidFill>
                          <a:latin typeface="Calibri"/>
                        </a:defRPr>
                      </a:lvl1pPr>
                      <a:lvl2pPr marL="457200" algn="l" defTabSz="914400" rtl="0" eaLnBrk="1" latinLnBrk="0" hangingPunct="1">
                        <a:defRPr sz="1800" b="1" kern="1200">
                          <a:solidFill>
                            <a:schemeClr val="tx1"/>
                          </a:solidFill>
                          <a:latin typeface="Calibri"/>
                        </a:defRPr>
                      </a:lvl2pPr>
                      <a:lvl3pPr marL="914400" algn="l" defTabSz="914400" rtl="0" eaLnBrk="1" latinLnBrk="0" hangingPunct="1">
                        <a:defRPr sz="1800" b="1" kern="1200">
                          <a:solidFill>
                            <a:schemeClr val="tx1"/>
                          </a:solidFill>
                          <a:latin typeface="Calibri"/>
                        </a:defRPr>
                      </a:lvl3pPr>
                      <a:lvl4pPr marL="1371600" algn="l" defTabSz="914400" rtl="0" eaLnBrk="1" latinLnBrk="0" hangingPunct="1">
                        <a:defRPr sz="1800" b="1" kern="1200">
                          <a:solidFill>
                            <a:schemeClr val="tx1"/>
                          </a:solidFill>
                          <a:latin typeface="Calibri"/>
                        </a:defRPr>
                      </a:lvl4pPr>
                      <a:lvl5pPr marL="1828800" algn="l" defTabSz="914400" rtl="0" eaLnBrk="1" latinLnBrk="0" hangingPunct="1">
                        <a:defRPr sz="1800" b="1" kern="1200">
                          <a:solidFill>
                            <a:schemeClr val="tx1"/>
                          </a:solidFill>
                          <a:latin typeface="Calibri"/>
                        </a:defRPr>
                      </a:lvl5pPr>
                      <a:lvl6pPr marL="2286000" algn="l" defTabSz="914400" rtl="0" eaLnBrk="1" latinLnBrk="0" hangingPunct="1">
                        <a:defRPr sz="1800" b="1" kern="1200">
                          <a:solidFill>
                            <a:schemeClr val="tx1"/>
                          </a:solidFill>
                          <a:latin typeface="Calibri"/>
                        </a:defRPr>
                      </a:lvl6pPr>
                      <a:lvl7pPr marL="2743200" algn="l" defTabSz="914400" rtl="0" eaLnBrk="1" latinLnBrk="0" hangingPunct="1">
                        <a:defRPr sz="1800" b="1" kern="1200">
                          <a:solidFill>
                            <a:schemeClr val="tx1"/>
                          </a:solidFill>
                          <a:latin typeface="Calibri"/>
                        </a:defRPr>
                      </a:lvl7pPr>
                      <a:lvl8pPr marL="3200400" algn="l" defTabSz="914400" rtl="0" eaLnBrk="1" latinLnBrk="0" hangingPunct="1">
                        <a:defRPr sz="1800" b="1" kern="1200">
                          <a:solidFill>
                            <a:schemeClr val="tx1"/>
                          </a:solidFill>
                          <a:latin typeface="Calibri"/>
                        </a:defRPr>
                      </a:lvl8pPr>
                      <a:lvl9pPr marL="3657600" algn="l" defTabSz="914400" rtl="0" eaLnBrk="1" latinLnBrk="0" hangingPunct="1">
                        <a:defRPr sz="1800" b="1" kern="1200">
                          <a:solidFill>
                            <a:schemeClr val="tx1"/>
                          </a:solidFill>
                          <a:latin typeface="Calibri"/>
                        </a:defRPr>
                      </a:lvl9pPr>
                    </a:lstStyle>
                    <a:p>
                      <a:pPr algn="ctr"/>
                      <a:r>
                        <a:rPr lang="tr-TR" sz="1600" dirty="0" smtClean="0"/>
                        <a:t>Problem</a:t>
                      </a:r>
                      <a:r>
                        <a:rPr lang="tr-TR" sz="1600" baseline="0" dirty="0" smtClean="0"/>
                        <a:t> </a:t>
                      </a:r>
                      <a:r>
                        <a:rPr lang="tr-TR" sz="1600" dirty="0" smtClean="0"/>
                        <a:t>Çözme Becerisi</a:t>
                      </a:r>
                      <a:endParaRPr lang="tr-TR" sz="1600" dirty="0"/>
                    </a:p>
                  </a:txBody>
                  <a:tcPr marL="91439" marR="91439" marT="45715" marB="45715" anchor="ctr">
                    <a:lnL w="12700" cmpd="sng">
                      <a:solidFill>
                        <a:srgbClr val="4F81BD"/>
                      </a:solidFill>
                    </a:lnL>
                    <a:lnR w="12700" cmpd="sng">
                      <a:solidFill>
                        <a:srgbClr val="4F81BD"/>
                      </a:solidFill>
                    </a:lnR>
                    <a:lnT w="12700" cmpd="sng">
                      <a:solidFill>
                        <a:srgbClr val="4F81BD"/>
                      </a:solidFill>
                    </a:lnT>
                    <a:lnB w="254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tx1"/>
                          </a:solidFill>
                          <a:latin typeface="Calibri"/>
                        </a:defRPr>
                      </a:lvl1pPr>
                      <a:lvl2pPr marL="457200" algn="l" defTabSz="914400" rtl="0" eaLnBrk="1" latinLnBrk="0" hangingPunct="1">
                        <a:defRPr sz="1800" b="1" kern="1200">
                          <a:solidFill>
                            <a:schemeClr val="tx1"/>
                          </a:solidFill>
                          <a:latin typeface="Calibri"/>
                        </a:defRPr>
                      </a:lvl2pPr>
                      <a:lvl3pPr marL="914400" algn="l" defTabSz="914400" rtl="0" eaLnBrk="1" latinLnBrk="0" hangingPunct="1">
                        <a:defRPr sz="1800" b="1" kern="1200">
                          <a:solidFill>
                            <a:schemeClr val="tx1"/>
                          </a:solidFill>
                          <a:latin typeface="Calibri"/>
                        </a:defRPr>
                      </a:lvl3pPr>
                      <a:lvl4pPr marL="1371600" algn="l" defTabSz="914400" rtl="0" eaLnBrk="1" latinLnBrk="0" hangingPunct="1">
                        <a:defRPr sz="1800" b="1" kern="1200">
                          <a:solidFill>
                            <a:schemeClr val="tx1"/>
                          </a:solidFill>
                          <a:latin typeface="Calibri"/>
                        </a:defRPr>
                      </a:lvl4pPr>
                      <a:lvl5pPr marL="1828800" algn="l" defTabSz="914400" rtl="0" eaLnBrk="1" latinLnBrk="0" hangingPunct="1">
                        <a:defRPr sz="1800" b="1" kern="1200">
                          <a:solidFill>
                            <a:schemeClr val="tx1"/>
                          </a:solidFill>
                          <a:latin typeface="Calibri"/>
                        </a:defRPr>
                      </a:lvl5pPr>
                      <a:lvl6pPr marL="2286000" algn="l" defTabSz="914400" rtl="0" eaLnBrk="1" latinLnBrk="0" hangingPunct="1">
                        <a:defRPr sz="1800" b="1" kern="1200">
                          <a:solidFill>
                            <a:schemeClr val="tx1"/>
                          </a:solidFill>
                          <a:latin typeface="Calibri"/>
                        </a:defRPr>
                      </a:lvl6pPr>
                      <a:lvl7pPr marL="2743200" algn="l" defTabSz="914400" rtl="0" eaLnBrk="1" latinLnBrk="0" hangingPunct="1">
                        <a:defRPr sz="1800" b="1" kern="1200">
                          <a:solidFill>
                            <a:schemeClr val="tx1"/>
                          </a:solidFill>
                          <a:latin typeface="Calibri"/>
                        </a:defRPr>
                      </a:lvl7pPr>
                      <a:lvl8pPr marL="3200400" algn="l" defTabSz="914400" rtl="0" eaLnBrk="1" latinLnBrk="0" hangingPunct="1">
                        <a:defRPr sz="1800" b="1" kern="1200">
                          <a:solidFill>
                            <a:schemeClr val="tx1"/>
                          </a:solidFill>
                          <a:latin typeface="Calibri"/>
                        </a:defRPr>
                      </a:lvl8pPr>
                      <a:lvl9pPr marL="3657600" algn="l" defTabSz="914400" rtl="0" eaLnBrk="1" latinLnBrk="0" hangingPunct="1">
                        <a:defRPr sz="1800" b="1" kern="1200">
                          <a:solidFill>
                            <a:schemeClr val="tx1"/>
                          </a:solidFill>
                          <a:latin typeface="Calibri"/>
                        </a:defRPr>
                      </a:lvl9pPr>
                    </a:lstStyle>
                    <a:p>
                      <a:pPr algn="ctr"/>
                      <a:r>
                        <a:rPr lang="tr-TR" sz="1600" dirty="0" smtClean="0"/>
                        <a:t>İnsanlar</a:t>
                      </a:r>
                    </a:p>
                    <a:p>
                      <a:pPr algn="ctr"/>
                      <a:r>
                        <a:rPr lang="tr-TR" sz="1600" dirty="0" smtClean="0"/>
                        <a:t>Arası İlişki Becerisi</a:t>
                      </a:r>
                      <a:endParaRPr lang="tr-TR" sz="1600" dirty="0"/>
                    </a:p>
                  </a:txBody>
                  <a:tcPr marL="91439" marR="91439" marT="45715" marB="45715" anchor="ctr">
                    <a:lnL w="12700" cmpd="sng">
                      <a:solidFill>
                        <a:srgbClr val="4F81BD"/>
                      </a:solidFill>
                    </a:lnL>
                    <a:lnR w="12700" cmpd="sng">
                      <a:solidFill>
                        <a:srgbClr val="4F81BD"/>
                      </a:solidFill>
                    </a:lnR>
                    <a:lnT w="12700" cmpd="sng">
                      <a:solidFill>
                        <a:srgbClr val="4F81BD"/>
                      </a:solidFill>
                    </a:lnT>
                    <a:lnB w="254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tx1"/>
                          </a:solidFill>
                          <a:latin typeface="Calibri"/>
                        </a:defRPr>
                      </a:lvl1pPr>
                      <a:lvl2pPr marL="457200" algn="l" defTabSz="914400" rtl="0" eaLnBrk="1" latinLnBrk="0" hangingPunct="1">
                        <a:defRPr sz="1800" b="1" kern="1200">
                          <a:solidFill>
                            <a:schemeClr val="tx1"/>
                          </a:solidFill>
                          <a:latin typeface="Calibri"/>
                        </a:defRPr>
                      </a:lvl2pPr>
                      <a:lvl3pPr marL="914400" algn="l" defTabSz="914400" rtl="0" eaLnBrk="1" latinLnBrk="0" hangingPunct="1">
                        <a:defRPr sz="1800" b="1" kern="1200">
                          <a:solidFill>
                            <a:schemeClr val="tx1"/>
                          </a:solidFill>
                          <a:latin typeface="Calibri"/>
                        </a:defRPr>
                      </a:lvl3pPr>
                      <a:lvl4pPr marL="1371600" algn="l" defTabSz="914400" rtl="0" eaLnBrk="1" latinLnBrk="0" hangingPunct="1">
                        <a:defRPr sz="1800" b="1" kern="1200">
                          <a:solidFill>
                            <a:schemeClr val="tx1"/>
                          </a:solidFill>
                          <a:latin typeface="Calibri"/>
                        </a:defRPr>
                      </a:lvl4pPr>
                      <a:lvl5pPr marL="1828800" algn="l" defTabSz="914400" rtl="0" eaLnBrk="1" latinLnBrk="0" hangingPunct="1">
                        <a:defRPr sz="1800" b="1" kern="1200">
                          <a:solidFill>
                            <a:schemeClr val="tx1"/>
                          </a:solidFill>
                          <a:latin typeface="Calibri"/>
                        </a:defRPr>
                      </a:lvl5pPr>
                      <a:lvl6pPr marL="2286000" algn="l" defTabSz="914400" rtl="0" eaLnBrk="1" latinLnBrk="0" hangingPunct="1">
                        <a:defRPr sz="1800" b="1" kern="1200">
                          <a:solidFill>
                            <a:schemeClr val="tx1"/>
                          </a:solidFill>
                          <a:latin typeface="Calibri"/>
                        </a:defRPr>
                      </a:lvl6pPr>
                      <a:lvl7pPr marL="2743200" algn="l" defTabSz="914400" rtl="0" eaLnBrk="1" latinLnBrk="0" hangingPunct="1">
                        <a:defRPr sz="1800" b="1" kern="1200">
                          <a:solidFill>
                            <a:schemeClr val="tx1"/>
                          </a:solidFill>
                          <a:latin typeface="Calibri"/>
                        </a:defRPr>
                      </a:lvl7pPr>
                      <a:lvl8pPr marL="3200400" algn="l" defTabSz="914400" rtl="0" eaLnBrk="1" latinLnBrk="0" hangingPunct="1">
                        <a:defRPr sz="1800" b="1" kern="1200">
                          <a:solidFill>
                            <a:schemeClr val="tx1"/>
                          </a:solidFill>
                          <a:latin typeface="Calibri"/>
                        </a:defRPr>
                      </a:lvl8pPr>
                      <a:lvl9pPr marL="3657600" algn="l" defTabSz="914400" rtl="0" eaLnBrk="1" latinLnBrk="0" hangingPunct="1">
                        <a:defRPr sz="1800" b="1" kern="1200">
                          <a:solidFill>
                            <a:schemeClr val="tx1"/>
                          </a:solidFill>
                          <a:latin typeface="Calibri"/>
                        </a:defRPr>
                      </a:lvl9pPr>
                    </a:lstStyle>
                    <a:p>
                      <a:pPr algn="ctr"/>
                      <a:r>
                        <a:rPr lang="tr-TR" sz="1600" dirty="0" smtClean="0"/>
                        <a:t>El </a:t>
                      </a:r>
                    </a:p>
                    <a:p>
                      <a:pPr algn="ctr"/>
                      <a:r>
                        <a:rPr lang="tr-TR" sz="1600" dirty="0" smtClean="0"/>
                        <a:t>Becerisi</a:t>
                      </a:r>
                      <a:endParaRPr lang="tr-TR" sz="1600" dirty="0"/>
                    </a:p>
                  </a:txBody>
                  <a:tcPr marL="91439" marR="91439" marT="45715" marB="45715" anchor="ctr">
                    <a:lnL w="12700" cmpd="sng">
                      <a:solidFill>
                        <a:srgbClr val="4F81BD"/>
                      </a:solidFill>
                    </a:lnL>
                    <a:lnR w="12700" cmpd="sng">
                      <a:solidFill>
                        <a:srgbClr val="4F81BD"/>
                      </a:solidFill>
                    </a:lnR>
                    <a:lnT w="12700" cmpd="sng">
                      <a:solidFill>
                        <a:srgbClr val="4F81BD"/>
                      </a:solidFill>
                    </a:lnT>
                    <a:lnB w="25400" cmpd="sng">
                      <a:solidFill>
                        <a:srgbClr val="4F81BD"/>
                      </a:solidFill>
                    </a:lnB>
                    <a:lnTlToBr w="12700" cmpd="sng">
                      <a:noFill/>
                      <a:prstDash val="solid"/>
                    </a:lnTlToBr>
                    <a:lnBlToTr w="12700" cmpd="sng">
                      <a:noFill/>
                      <a:prstDash val="solid"/>
                    </a:lnBlToTr>
                    <a:noFill/>
                  </a:tcPr>
                </a:tc>
              </a:tr>
              <a:tr h="5481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tr-TR" sz="2000" b="1" i="1" dirty="0" smtClean="0">
                          <a:latin typeface="Calibri" pitchFamily="34" charset="0"/>
                          <a:cs typeface="Calibri" pitchFamily="34" charset="0"/>
                        </a:rPr>
                        <a:t>Sınıf Dersi</a:t>
                      </a:r>
                      <a:endParaRPr lang="tr-TR" sz="2000" b="1" i="1" dirty="0">
                        <a:latin typeface="Calibri" pitchFamily="34" charset="0"/>
                        <a:cs typeface="Calibri" pitchFamily="34" charset="0"/>
                      </a:endParaRPr>
                    </a:p>
                  </a:txBody>
                  <a:tcPr marL="91439" marR="91439" marT="45715" marB="45715" anchorCtr="1">
                    <a:lnL w="12700" cmpd="sng">
                      <a:solidFill>
                        <a:srgbClr val="4F81BD"/>
                      </a:solidFill>
                    </a:lnL>
                    <a:lnR w="12700" cmpd="sng">
                      <a:solidFill>
                        <a:srgbClr val="4F81BD"/>
                      </a:solidFill>
                    </a:lnR>
                    <a:lnT w="254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8</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254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4</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254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5</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254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3</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254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1</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254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r>
              <a:tr h="5481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tr-TR" sz="2000" b="1" i="1" dirty="0" smtClean="0">
                          <a:latin typeface="Calibri" pitchFamily="34" charset="0"/>
                          <a:cs typeface="Calibri" pitchFamily="34" charset="0"/>
                        </a:rPr>
                        <a:t>Tartışma</a:t>
                      </a:r>
                      <a:endParaRPr lang="tr-TR" sz="2000" b="1" i="1" dirty="0">
                        <a:latin typeface="Calibri" pitchFamily="34" charset="0"/>
                        <a:cs typeface="Calibri" pitchFamily="34" charset="0"/>
                      </a:endParaRPr>
                    </a:p>
                  </a:txBody>
                  <a:tcPr marL="91439" marR="91439" marT="45715" marB="45715" anchorCtr="1">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9</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10</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7</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8</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3</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r>
              <a:tr h="5481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tr-TR" sz="2000" b="1" i="1" dirty="0" smtClean="0">
                          <a:latin typeface="Calibri" pitchFamily="34" charset="0"/>
                          <a:cs typeface="Calibri" pitchFamily="34" charset="0"/>
                        </a:rPr>
                        <a:t>Slayt, Video, Film</a:t>
                      </a:r>
                      <a:endParaRPr lang="tr-TR" sz="2000" b="1" i="1" dirty="0">
                        <a:latin typeface="Calibri" pitchFamily="34" charset="0"/>
                        <a:cs typeface="Calibri" pitchFamily="34" charset="0"/>
                      </a:endParaRPr>
                    </a:p>
                  </a:txBody>
                  <a:tcPr marL="91439" marR="91439" marT="45715" marB="45715" anchorCtr="1">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7</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4</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5</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2</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5</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r>
              <a:tr h="5481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tr-TR" sz="2000" b="1" i="1" dirty="0" smtClean="0">
                          <a:latin typeface="Calibri" pitchFamily="34" charset="0"/>
                          <a:cs typeface="Calibri" pitchFamily="34" charset="0"/>
                        </a:rPr>
                        <a:t>Role </a:t>
                      </a:r>
                      <a:r>
                        <a:rPr lang="tr-TR" sz="2000" b="1" i="1" dirty="0" err="1" smtClean="0">
                          <a:latin typeface="Calibri" pitchFamily="34" charset="0"/>
                          <a:cs typeface="Calibri" pitchFamily="34" charset="0"/>
                        </a:rPr>
                        <a:t>Play</a:t>
                      </a:r>
                      <a:endParaRPr lang="tr-TR" sz="2000" b="1" i="1" dirty="0">
                        <a:latin typeface="Calibri" pitchFamily="34" charset="0"/>
                        <a:cs typeface="Calibri" pitchFamily="34" charset="0"/>
                      </a:endParaRPr>
                    </a:p>
                  </a:txBody>
                  <a:tcPr marL="91439" marR="91439" marT="45715" marB="45715" anchorCtr="1">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5</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9</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9</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9</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4</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r>
              <a:tr h="5481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tr-TR" sz="2000" b="1" i="1" dirty="0" smtClean="0">
                          <a:latin typeface="Calibri" pitchFamily="34" charset="0"/>
                          <a:cs typeface="Calibri" pitchFamily="34" charset="0"/>
                        </a:rPr>
                        <a:t>Vaka Çalışması</a:t>
                      </a:r>
                      <a:endParaRPr lang="tr-TR" sz="2000" b="1" i="1" dirty="0">
                        <a:latin typeface="Calibri" pitchFamily="34" charset="0"/>
                        <a:cs typeface="Calibri" pitchFamily="34" charset="0"/>
                      </a:endParaRPr>
                    </a:p>
                  </a:txBody>
                  <a:tcPr marL="91439" marR="91439" marT="45715" marB="45715" anchorCtr="1">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6</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8</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10</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4</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5</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solidFill>
                      <a:srgbClr val="4F81BD">
                        <a:alpha val="20000"/>
                      </a:srgbClr>
                    </a:solidFill>
                  </a:tcPr>
                </a:tc>
              </a:tr>
              <a:tr h="5481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a:r>
                        <a:rPr lang="tr-TR" sz="2000" b="1" i="1" dirty="0" smtClean="0">
                          <a:latin typeface="Calibri" pitchFamily="34" charset="0"/>
                          <a:cs typeface="Calibri" pitchFamily="34" charset="0"/>
                        </a:rPr>
                        <a:t>Koçluk</a:t>
                      </a:r>
                      <a:endParaRPr lang="tr-TR" sz="2000" b="1" i="1" dirty="0">
                        <a:latin typeface="Calibri" pitchFamily="34" charset="0"/>
                        <a:cs typeface="Calibri" pitchFamily="34" charset="0"/>
                      </a:endParaRPr>
                    </a:p>
                  </a:txBody>
                  <a:tcPr marL="91439" marR="91439" marT="45715" marB="45715" anchorCtr="1">
                    <a:lnL w="12700" cmpd="sng">
                      <a:solidFill>
                        <a:srgbClr val="4F81BD"/>
                      </a:solidFill>
                    </a:lnL>
                    <a:lnR w="12700" cmpd="sng">
                      <a:solidFill>
                        <a:srgbClr val="4F81BD"/>
                      </a:solidFill>
                    </a:lnR>
                    <a:lnT w="12700" cmpd="sng">
                      <a:solidFill>
                        <a:srgbClr val="4F81BD"/>
                      </a:solidFill>
                    </a:lnT>
                    <a:lnB w="12700" cap="flat" cmpd="sng" algn="ctr">
                      <a:solidFill>
                        <a:srgbClr val="4F81B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6</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ap="flat" cmpd="sng" algn="ctr">
                      <a:solidFill>
                        <a:srgbClr val="4F81B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7</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ap="flat" cmpd="sng" algn="ctr">
                      <a:solidFill>
                        <a:srgbClr val="4F81B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9</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ap="flat" cmpd="sng" algn="ctr">
                      <a:solidFill>
                        <a:srgbClr val="4F81B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8</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ap="flat" cmpd="sng" algn="ctr">
                      <a:solidFill>
                        <a:srgbClr val="4F81BD"/>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r>
                        <a:rPr lang="tr-TR" sz="2000" dirty="0" smtClean="0">
                          <a:latin typeface="Calibri" pitchFamily="34" charset="0"/>
                          <a:cs typeface="Calibri" pitchFamily="34" charset="0"/>
                        </a:rPr>
                        <a:t>10</a:t>
                      </a:r>
                      <a:endParaRPr lang="tr-TR" sz="2000" dirty="0">
                        <a:latin typeface="Calibri" pitchFamily="34" charset="0"/>
                        <a:cs typeface="Calibri" pitchFamily="34" charset="0"/>
                      </a:endParaRPr>
                    </a:p>
                  </a:txBody>
                  <a:tcPr marL="91439" marR="91439" marT="45715" marB="45715" anchor="ctr">
                    <a:lnL w="12700" cmpd="sng">
                      <a:solidFill>
                        <a:srgbClr val="4F81BD"/>
                      </a:solidFill>
                    </a:lnL>
                    <a:lnR w="12700" cmpd="sng">
                      <a:solidFill>
                        <a:srgbClr val="4F81BD"/>
                      </a:solidFill>
                    </a:lnR>
                    <a:lnT w="12700" cmpd="sng">
                      <a:solidFill>
                        <a:srgbClr val="4F81BD"/>
                      </a:solidFill>
                    </a:lnT>
                    <a:lnB w="12700" cap="flat" cmpd="sng" algn="ctr">
                      <a:solidFill>
                        <a:srgbClr val="4F81BD"/>
                      </a:solidFill>
                      <a:prstDash val="solid"/>
                      <a:round/>
                      <a:headEnd type="none" w="med" len="med"/>
                      <a:tailEnd type="none" w="med" len="med"/>
                    </a:lnB>
                    <a:lnTlToBr w="12700" cmpd="sng">
                      <a:noFill/>
                      <a:prstDash val="solid"/>
                    </a:lnTlToBr>
                    <a:lnBlToTr w="12700" cmpd="sng">
                      <a:noFill/>
                      <a:prstDash val="solid"/>
                    </a:lnBlToTr>
                    <a:noFill/>
                  </a:tcPr>
                </a:tc>
              </a:tr>
              <a:tr h="548159">
                <a:tc gridSpan="6">
                  <a:txBody>
                    <a:bodyPr/>
                    <a:lstStyle/>
                    <a:p>
                      <a:pPr algn="l"/>
                      <a:r>
                        <a:rPr lang="tr-TR" sz="2400" b="1" i="1" dirty="0" smtClean="0">
                          <a:latin typeface="Calibri" pitchFamily="34" charset="0"/>
                          <a:cs typeface="Calibri" pitchFamily="34" charset="0"/>
                        </a:rPr>
                        <a:t>(1=Çok Kötü; 10=Çok İyi)</a:t>
                      </a:r>
                      <a:endParaRPr lang="tr-TR" sz="2400" b="1" i="1" dirty="0">
                        <a:latin typeface="Calibri" pitchFamily="34" charset="0"/>
                        <a:cs typeface="Calibri" pitchFamily="34" charset="0"/>
                      </a:endParaRPr>
                    </a:p>
                  </a:txBody>
                  <a:tcPr marL="91439" marR="91439" marT="45715" marB="45715" anchorCtr="1">
                    <a:lnL w="12700" cmpd="sng">
                      <a:solidFill>
                        <a:srgbClr val="4F81BD"/>
                      </a:solidFill>
                    </a:lnL>
                    <a:lnR w="12700" cap="flat" cmpd="sng" algn="ctr">
                      <a:solidFill>
                        <a:srgbClr val="4F81BD"/>
                      </a:solidFill>
                      <a:prstDash val="solid"/>
                      <a:round/>
                      <a:headEnd type="none" w="med" len="med"/>
                      <a:tailEnd type="none" w="med" len="med"/>
                    </a:lnR>
                    <a:lnT w="12700" cmpd="sng">
                      <a:solidFill>
                        <a:srgbClr val="4F81BD"/>
                      </a:solidFill>
                    </a:lnT>
                    <a:lnB w="12700" cap="flat" cmpd="sng" algn="ctr">
                      <a:solidFill>
                        <a:srgbClr val="4F81BD"/>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a:endParaRPr lang="tr-TR" sz="2000" dirty="0">
                        <a:latin typeface="Calibri" pitchFamily="34" charset="0"/>
                        <a:cs typeface="Calibri" pitchFamily="34" charset="0"/>
                      </a:endParaRPr>
                    </a:p>
                  </a:txBody>
                  <a:tcPr marL="91439" marR="91439" marT="45715" marB="45715" anchorCtr="1">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hMerge="1">
                  <a:txBody>
                    <a:bodyPr/>
                    <a:lstStyle/>
                    <a:p>
                      <a:pPr algn="ctr"/>
                      <a:endParaRPr lang="tr-TR" sz="2000" dirty="0">
                        <a:latin typeface="Calibri" pitchFamily="34" charset="0"/>
                        <a:cs typeface="Calibri" pitchFamily="34" charset="0"/>
                      </a:endParaRPr>
                    </a:p>
                  </a:txBody>
                  <a:tcPr marL="91439" marR="91439" marT="45715" marB="45715" anchorCtr="1">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hMerge="1">
                  <a:txBody>
                    <a:bodyPr/>
                    <a:lstStyle/>
                    <a:p>
                      <a:pPr algn="ctr"/>
                      <a:endParaRPr lang="tr-TR" sz="2000" dirty="0">
                        <a:latin typeface="Calibri" pitchFamily="34" charset="0"/>
                        <a:cs typeface="Calibri" pitchFamily="34" charset="0"/>
                      </a:endParaRPr>
                    </a:p>
                  </a:txBody>
                  <a:tcPr marL="91439" marR="91439" marT="45715" marB="45715" anchorCtr="1">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hMerge="1">
                  <a:txBody>
                    <a:bodyPr/>
                    <a:lstStyle/>
                    <a:p>
                      <a:pPr algn="ctr"/>
                      <a:endParaRPr lang="tr-TR" sz="2000" dirty="0">
                        <a:latin typeface="Calibri" pitchFamily="34" charset="0"/>
                        <a:cs typeface="Calibri" pitchFamily="34" charset="0"/>
                      </a:endParaRPr>
                    </a:p>
                  </a:txBody>
                  <a:tcPr marL="91439" marR="91439" marT="45715" marB="45715" anchorCtr="1">
                    <a:lnL w="12700" cap="flat" cmpd="sng" algn="ctr">
                      <a:solidFill>
                        <a:srgbClr val="4F81BD"/>
                      </a:solidFill>
                      <a:prstDash val="solid"/>
                      <a:round/>
                      <a:headEnd type="none" w="med" len="med"/>
                      <a:tailEnd type="none" w="med" len="med"/>
                    </a:lnL>
                    <a:lnR w="12700" cap="flat" cmpd="sng" algn="ctr">
                      <a:solidFill>
                        <a:srgbClr val="4F81BD"/>
                      </a:solidFill>
                      <a:prstDash val="solid"/>
                      <a:round/>
                      <a:headEnd type="none" w="med" len="med"/>
                      <a:tailEnd type="none" w="med" len="med"/>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c hMerge="1">
                  <a:txBody>
                    <a:bodyPr/>
                    <a:lstStyle/>
                    <a:p>
                      <a:pPr algn="ctr"/>
                      <a:endParaRPr lang="tr-TR" sz="2000" dirty="0">
                        <a:latin typeface="Calibri" pitchFamily="34" charset="0"/>
                        <a:cs typeface="Calibri" pitchFamily="34" charset="0"/>
                      </a:endParaRPr>
                    </a:p>
                  </a:txBody>
                  <a:tcPr marL="91439" marR="91439" marT="45715" marB="45715" anchorCtr="1">
                    <a:lnL w="12700" cap="flat" cmpd="sng" algn="ctr">
                      <a:solidFill>
                        <a:srgbClr val="4F81BD"/>
                      </a:solidFill>
                      <a:prstDash val="solid"/>
                      <a:round/>
                      <a:headEnd type="none" w="med" len="med"/>
                      <a:tailEnd type="none" w="med" len="med"/>
                    </a:lnL>
                    <a:lnR w="12700" cmpd="sng">
                      <a:solidFill>
                        <a:srgbClr val="4F81BD"/>
                      </a:solidFill>
                    </a:lnR>
                    <a:lnT w="12700" cmpd="sng">
                      <a:solidFill>
                        <a:srgbClr val="4F81BD"/>
                      </a:solidFill>
                    </a:lnT>
                    <a:lnB w="12700" cmpd="sng">
                      <a:solidFill>
                        <a:srgbClr val="4F81BD"/>
                      </a:solidFill>
                    </a:lnB>
                    <a:lnTlToBr w="12700" cmpd="sng">
                      <a:noFill/>
                      <a:prstDash val="solid"/>
                    </a:lnTlToBr>
                    <a:lnBlToTr w="12700" cmpd="sng">
                      <a:noFill/>
                      <a:prstDash val="solid"/>
                    </a:lnBlToTr>
                    <a:noFill/>
                  </a:tcPr>
                </a:tc>
              </a:tr>
            </a:tbl>
          </a:graphicData>
        </a:graphic>
      </p:graphicFrame>
      <p:sp>
        <p:nvSpPr>
          <p:cNvPr id="6" name="Oval 5"/>
          <p:cNvSpPr>
            <a:spLocks noChangeAspect="1"/>
          </p:cNvSpPr>
          <p:nvPr/>
        </p:nvSpPr>
        <p:spPr>
          <a:xfrm>
            <a:off x="2686050" y="2851544"/>
            <a:ext cx="360000" cy="360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8" name="Oval 7"/>
          <p:cNvSpPr>
            <a:spLocks noChangeAspect="1"/>
          </p:cNvSpPr>
          <p:nvPr/>
        </p:nvSpPr>
        <p:spPr>
          <a:xfrm>
            <a:off x="4143375" y="2842019"/>
            <a:ext cx="360000" cy="360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9" name="Oval 8"/>
          <p:cNvSpPr>
            <a:spLocks noChangeAspect="1"/>
          </p:cNvSpPr>
          <p:nvPr/>
        </p:nvSpPr>
        <p:spPr>
          <a:xfrm>
            <a:off x="5619750" y="4499369"/>
            <a:ext cx="360000" cy="360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10" name="Oval 9"/>
          <p:cNvSpPr>
            <a:spLocks noChangeAspect="1"/>
          </p:cNvSpPr>
          <p:nvPr/>
        </p:nvSpPr>
        <p:spPr>
          <a:xfrm>
            <a:off x="7019925" y="3946919"/>
            <a:ext cx="360000" cy="360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11" name="Oval 10"/>
          <p:cNvSpPr>
            <a:spLocks noChangeAspect="1"/>
          </p:cNvSpPr>
          <p:nvPr/>
        </p:nvSpPr>
        <p:spPr>
          <a:xfrm>
            <a:off x="8286750" y="5051819"/>
            <a:ext cx="360000" cy="360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Tree>
    <p:extLst>
      <p:ext uri="{BB962C8B-B14F-4D97-AF65-F5344CB8AC3E}">
        <p14:creationId xmlns:p14="http://schemas.microsoft.com/office/powerpoint/2010/main" val="61808473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heel(1)">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1)">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heel(1)">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SUNUM TEKNİĞİ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9" name="Rectangle 55"/>
          <p:cNvSpPr>
            <a:spLocks noChangeArrowheads="1"/>
          </p:cNvSpPr>
          <p:nvPr/>
        </p:nvSpPr>
        <p:spPr bwMode="gray">
          <a:xfrm>
            <a:off x="145159" y="1162329"/>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Kullanım Amacı</a:t>
            </a:r>
            <a:endParaRPr lang="tr-TR" b="1" i="1" dirty="0">
              <a:solidFill>
                <a:srgbClr val="FFFFFF"/>
              </a:solidFill>
              <a:latin typeface="Calibri" pitchFamily="34" charset="0"/>
              <a:cs typeface="Calibri" pitchFamily="34" charset="0"/>
            </a:endParaRPr>
          </a:p>
        </p:txBody>
      </p:sp>
      <p:sp>
        <p:nvSpPr>
          <p:cNvPr id="20" name="Rectangle 5"/>
          <p:cNvSpPr>
            <a:spLocks noChangeArrowheads="1"/>
          </p:cNvSpPr>
          <p:nvPr/>
        </p:nvSpPr>
        <p:spPr bwMode="gray">
          <a:xfrm>
            <a:off x="147638" y="1522691"/>
            <a:ext cx="2062162" cy="4186993"/>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Yeni bir konu </a:t>
            </a:r>
            <a:r>
              <a:rPr lang="tr-TR" sz="1600" i="1" dirty="0" smtClean="0">
                <a:solidFill>
                  <a:srgbClr val="000000"/>
                </a:solidFill>
                <a:latin typeface="Calibri" pitchFamily="34" charset="0"/>
                <a:cs typeface="Calibri" pitchFamily="34" charset="0"/>
              </a:rPr>
              <a:t>tanıtılırken</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Bir durum, </a:t>
            </a:r>
            <a:r>
              <a:rPr lang="tr-TR" sz="1600" i="1" dirty="0" smtClean="0">
                <a:solidFill>
                  <a:srgbClr val="000000"/>
                </a:solidFill>
                <a:latin typeface="Calibri" pitchFamily="34" charset="0"/>
                <a:cs typeface="Calibri" pitchFamily="34" charset="0"/>
              </a:rPr>
              <a:t>görüş, </a:t>
            </a:r>
            <a:r>
              <a:rPr lang="tr-TR" sz="1600" i="1" dirty="0">
                <a:solidFill>
                  <a:srgbClr val="000000"/>
                </a:solidFill>
                <a:latin typeface="Calibri" pitchFamily="34" charset="0"/>
                <a:cs typeface="Calibri" pitchFamily="34" charset="0"/>
              </a:rPr>
              <a:t>sentez </a:t>
            </a:r>
            <a:r>
              <a:rPr lang="tr-TR" sz="1600" i="1" dirty="0" smtClean="0">
                <a:solidFill>
                  <a:srgbClr val="000000"/>
                </a:solidFill>
                <a:latin typeface="Calibri" pitchFamily="34" charset="0"/>
                <a:cs typeface="Calibri" pitchFamily="34" charset="0"/>
              </a:rPr>
              <a:t>aktarılırken</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Büyük gruplara ulaşmak </a:t>
            </a:r>
            <a:r>
              <a:rPr lang="tr-TR" sz="1600" i="1" dirty="0" smtClean="0">
                <a:solidFill>
                  <a:srgbClr val="000000"/>
                </a:solidFill>
                <a:latin typeface="Calibri" pitchFamily="34" charset="0"/>
                <a:cs typeface="Calibri" pitchFamily="34" charset="0"/>
              </a:rPr>
              <a:t>gerekirse</a:t>
            </a:r>
            <a:endParaRPr lang="tr-TR" sz="1600" i="1" dirty="0">
              <a:solidFill>
                <a:srgbClr val="000000"/>
              </a:solidFill>
              <a:latin typeface="Calibri" pitchFamily="34" charset="0"/>
              <a:cs typeface="Calibri" pitchFamily="34" charset="0"/>
            </a:endParaRPr>
          </a:p>
        </p:txBody>
      </p:sp>
      <p:sp>
        <p:nvSpPr>
          <p:cNvPr id="21" name="Rectangle 55"/>
          <p:cNvSpPr>
            <a:spLocks noChangeArrowheads="1"/>
          </p:cNvSpPr>
          <p:nvPr/>
        </p:nvSpPr>
        <p:spPr bwMode="gray">
          <a:xfrm>
            <a:off x="2383534" y="1162329"/>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Avantajları</a:t>
            </a:r>
            <a:endParaRPr lang="tr-TR" b="1" i="1" dirty="0">
              <a:solidFill>
                <a:srgbClr val="FFFFFF"/>
              </a:solidFill>
              <a:latin typeface="Calibri" pitchFamily="34" charset="0"/>
              <a:cs typeface="Calibri" pitchFamily="34" charset="0"/>
            </a:endParaRPr>
          </a:p>
        </p:txBody>
      </p:sp>
      <p:sp>
        <p:nvSpPr>
          <p:cNvPr id="22" name="Rectangle 5"/>
          <p:cNvSpPr>
            <a:spLocks noChangeArrowheads="1"/>
          </p:cNvSpPr>
          <p:nvPr/>
        </p:nvSpPr>
        <p:spPr bwMode="gray">
          <a:xfrm>
            <a:off x="2386013" y="1522691"/>
            <a:ext cx="2062162" cy="4186993"/>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Kısa zamanda fazla materyal </a:t>
            </a:r>
            <a:r>
              <a:rPr lang="tr-TR" sz="1600" i="1" dirty="0" smtClean="0">
                <a:solidFill>
                  <a:srgbClr val="000000"/>
                </a:solidFill>
                <a:latin typeface="Calibri" pitchFamily="34" charset="0"/>
                <a:cs typeface="Calibri" pitchFamily="34" charset="0"/>
              </a:rPr>
              <a:t>aktarılabilir</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Kalabalık gruba </a:t>
            </a:r>
            <a:r>
              <a:rPr lang="tr-TR" sz="1600" i="1" dirty="0" smtClean="0">
                <a:solidFill>
                  <a:srgbClr val="000000"/>
                </a:solidFill>
                <a:latin typeface="Calibri" pitchFamily="34" charset="0"/>
                <a:cs typeface="Calibri" pitchFamily="34" charset="0"/>
              </a:rPr>
              <a:t>ulaşılır</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Her tür öğrenciye </a:t>
            </a:r>
            <a:r>
              <a:rPr lang="tr-TR" sz="1600" i="1" dirty="0" smtClean="0">
                <a:solidFill>
                  <a:srgbClr val="000000"/>
                </a:solidFill>
                <a:latin typeface="Calibri" pitchFamily="34" charset="0"/>
                <a:cs typeface="Calibri" pitchFamily="34" charset="0"/>
              </a:rPr>
              <a:t>uyarlanabilir</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Eğiticinin en fazla kontrolünde olan yöntemdir </a:t>
            </a:r>
          </a:p>
        </p:txBody>
      </p:sp>
      <p:sp>
        <p:nvSpPr>
          <p:cNvPr id="24" name="Rectangle 55"/>
          <p:cNvSpPr>
            <a:spLocks noChangeArrowheads="1"/>
          </p:cNvSpPr>
          <p:nvPr/>
        </p:nvSpPr>
        <p:spPr bwMode="gray">
          <a:xfrm>
            <a:off x="4637652" y="1162329"/>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Dezavantajları</a:t>
            </a:r>
            <a:endParaRPr lang="tr-TR" b="1" i="1" dirty="0">
              <a:solidFill>
                <a:srgbClr val="FFFFFF"/>
              </a:solidFill>
              <a:latin typeface="Calibri" pitchFamily="34" charset="0"/>
              <a:cs typeface="Calibri" pitchFamily="34" charset="0"/>
            </a:endParaRPr>
          </a:p>
        </p:txBody>
      </p:sp>
      <p:sp>
        <p:nvSpPr>
          <p:cNvPr id="26" name="Rectangle 5"/>
          <p:cNvSpPr>
            <a:spLocks noChangeArrowheads="1"/>
          </p:cNvSpPr>
          <p:nvPr/>
        </p:nvSpPr>
        <p:spPr bwMode="gray">
          <a:xfrm>
            <a:off x="4640131" y="1522691"/>
            <a:ext cx="2062162" cy="4186993"/>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Tek yönlü iletişimdir, öğrenici </a:t>
            </a:r>
            <a:r>
              <a:rPr lang="tr-TR" sz="1600" i="1" dirty="0" smtClean="0">
                <a:solidFill>
                  <a:srgbClr val="000000"/>
                </a:solidFill>
                <a:latin typeface="Calibri" pitchFamily="34" charset="0"/>
                <a:cs typeface="Calibri" pitchFamily="34" charset="0"/>
              </a:rPr>
              <a:t>pasiftir </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Eğitimcinin etkili bir sunu yapma becerisi </a:t>
            </a:r>
            <a:r>
              <a:rPr lang="tr-TR" sz="1600" i="1" dirty="0" smtClean="0">
                <a:solidFill>
                  <a:srgbClr val="000000"/>
                </a:solidFill>
                <a:latin typeface="Calibri" pitchFamily="34" charset="0"/>
                <a:cs typeface="Calibri" pitchFamily="34" charset="0"/>
              </a:rPr>
              <a:t>olmalıdır </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Beceri </a:t>
            </a:r>
            <a:r>
              <a:rPr lang="tr-TR" sz="1600" i="1" dirty="0" smtClean="0">
                <a:solidFill>
                  <a:srgbClr val="000000"/>
                </a:solidFill>
                <a:latin typeface="Calibri" pitchFamily="34" charset="0"/>
                <a:cs typeface="Calibri" pitchFamily="34" charset="0"/>
              </a:rPr>
              <a:t>kazanma, davranış </a:t>
            </a:r>
            <a:r>
              <a:rPr lang="tr-TR" sz="1600" i="1" dirty="0">
                <a:solidFill>
                  <a:srgbClr val="000000"/>
                </a:solidFill>
                <a:latin typeface="Calibri" pitchFamily="34" charset="0"/>
                <a:cs typeface="Calibri" pitchFamily="34" charset="0"/>
              </a:rPr>
              <a:t>değiştirme için uygun </a:t>
            </a:r>
            <a:r>
              <a:rPr lang="tr-TR" sz="1600" i="1" dirty="0" smtClean="0">
                <a:solidFill>
                  <a:srgbClr val="000000"/>
                </a:solidFill>
                <a:latin typeface="Calibri" pitchFamily="34" charset="0"/>
                <a:cs typeface="Calibri" pitchFamily="34" charset="0"/>
              </a:rPr>
              <a:t>değildir</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Uygulamalı yöntemlerle desteklenmediği takdirde kalıcılık fazla </a:t>
            </a:r>
            <a:r>
              <a:rPr lang="tr-TR" sz="1600" i="1" dirty="0" smtClean="0">
                <a:solidFill>
                  <a:srgbClr val="000000"/>
                </a:solidFill>
                <a:latin typeface="Calibri" pitchFamily="34" charset="0"/>
                <a:cs typeface="Calibri" pitchFamily="34" charset="0"/>
              </a:rPr>
              <a:t>değildir</a:t>
            </a:r>
            <a:endParaRPr lang="tr-TR" sz="1600" i="1" dirty="0">
              <a:solidFill>
                <a:srgbClr val="000000"/>
              </a:solidFill>
              <a:latin typeface="Calibri" pitchFamily="34" charset="0"/>
              <a:cs typeface="Calibri" pitchFamily="34" charset="0"/>
            </a:endParaRPr>
          </a:p>
        </p:txBody>
      </p:sp>
      <p:sp>
        <p:nvSpPr>
          <p:cNvPr id="27" name="Rectangle 55"/>
          <p:cNvSpPr>
            <a:spLocks noChangeArrowheads="1"/>
          </p:cNvSpPr>
          <p:nvPr/>
        </p:nvSpPr>
        <p:spPr bwMode="gray">
          <a:xfrm>
            <a:off x="6916101" y="1162329"/>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Yapılacaklar - İşlem</a:t>
            </a:r>
            <a:endParaRPr lang="tr-TR" b="1" i="1" dirty="0">
              <a:solidFill>
                <a:srgbClr val="FFFFFF"/>
              </a:solidFill>
              <a:latin typeface="Calibri" pitchFamily="34" charset="0"/>
              <a:cs typeface="Calibri" pitchFamily="34" charset="0"/>
            </a:endParaRPr>
          </a:p>
        </p:txBody>
      </p:sp>
      <p:sp>
        <p:nvSpPr>
          <p:cNvPr id="28" name="Rectangle 5"/>
          <p:cNvSpPr>
            <a:spLocks noChangeArrowheads="1"/>
          </p:cNvSpPr>
          <p:nvPr/>
        </p:nvSpPr>
        <p:spPr bwMode="gray">
          <a:xfrm>
            <a:off x="6909185" y="1522691"/>
            <a:ext cx="2062162" cy="4186993"/>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Konuya </a:t>
            </a:r>
            <a:r>
              <a:rPr lang="tr-TR" sz="1600" i="1" dirty="0" smtClean="0">
                <a:solidFill>
                  <a:srgbClr val="000000"/>
                </a:solidFill>
                <a:latin typeface="Calibri" pitchFamily="34" charset="0"/>
                <a:cs typeface="Calibri" pitchFamily="34" charset="0"/>
              </a:rPr>
              <a:t>bir giriş </a:t>
            </a:r>
            <a:r>
              <a:rPr lang="tr-TR" sz="1600" i="1" dirty="0">
                <a:solidFill>
                  <a:srgbClr val="000000"/>
                </a:solidFill>
                <a:latin typeface="Calibri" pitchFamily="34" charset="0"/>
                <a:cs typeface="Calibri" pitchFamily="34" charset="0"/>
              </a:rPr>
              <a:t>yaparak neler </a:t>
            </a:r>
            <a:r>
              <a:rPr lang="tr-TR" sz="1600" i="1" dirty="0" smtClean="0">
                <a:solidFill>
                  <a:srgbClr val="000000"/>
                </a:solidFill>
                <a:latin typeface="Calibri" pitchFamily="34" charset="0"/>
                <a:cs typeface="Calibri" pitchFamily="34" charset="0"/>
              </a:rPr>
              <a:t>söyleyeceği </a:t>
            </a:r>
            <a:r>
              <a:rPr lang="tr-TR" sz="1600" i="1" dirty="0">
                <a:solidFill>
                  <a:srgbClr val="000000"/>
                </a:solidFill>
                <a:latin typeface="Calibri" pitchFamily="34" charset="0"/>
                <a:cs typeface="Calibri" pitchFamily="34" charset="0"/>
              </a:rPr>
              <a:t>görsel araçlar kullanarak </a:t>
            </a:r>
            <a:r>
              <a:rPr lang="tr-TR" sz="1600" i="1" dirty="0" smtClean="0">
                <a:solidFill>
                  <a:srgbClr val="000000"/>
                </a:solidFill>
                <a:latin typeface="Calibri" pitchFamily="34" charset="0"/>
                <a:cs typeface="Calibri" pitchFamily="34" charset="0"/>
              </a:rPr>
              <a:t>anlatılmalı</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Önemli noktalar </a:t>
            </a:r>
            <a:r>
              <a:rPr lang="tr-TR" sz="1600" i="1" dirty="0" smtClean="0">
                <a:solidFill>
                  <a:srgbClr val="000000"/>
                </a:solidFill>
                <a:latin typeface="Calibri" pitchFamily="34" charset="0"/>
                <a:cs typeface="Calibri" pitchFamily="34" charset="0"/>
              </a:rPr>
              <a:t>özetlenmeli</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Katılımcıların soru sorması </a:t>
            </a:r>
            <a:r>
              <a:rPr lang="tr-TR" sz="1600" i="1" dirty="0" smtClean="0">
                <a:solidFill>
                  <a:srgbClr val="000000"/>
                </a:solidFill>
                <a:latin typeface="Calibri" pitchFamily="34" charset="0"/>
                <a:cs typeface="Calibri" pitchFamily="34" charset="0"/>
              </a:rPr>
              <a:t>istenmelidir</a:t>
            </a:r>
            <a:endParaRPr lang="tr-TR" sz="1600"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214638595"/>
      </p:ext>
    </p:extLst>
  </p:cSld>
  <p:clrMapOvr>
    <a:masterClrMapping/>
  </p:clrMapOvr>
  <p:transition>
    <p:fad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ROL YAPMA TEKNİĞİ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3" name="Rectangle 55"/>
          <p:cNvSpPr>
            <a:spLocks noChangeArrowheads="1"/>
          </p:cNvSpPr>
          <p:nvPr/>
        </p:nvSpPr>
        <p:spPr bwMode="gray">
          <a:xfrm>
            <a:off x="145159" y="1141063"/>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Kullanım Amacı</a:t>
            </a:r>
            <a:endParaRPr lang="tr-TR" b="1" i="1" dirty="0">
              <a:solidFill>
                <a:srgbClr val="FFFFFF"/>
              </a:solidFill>
              <a:latin typeface="Calibri" pitchFamily="34" charset="0"/>
              <a:cs typeface="Calibri" pitchFamily="34" charset="0"/>
            </a:endParaRPr>
          </a:p>
        </p:txBody>
      </p:sp>
      <p:sp>
        <p:nvSpPr>
          <p:cNvPr id="14" name="Rectangle 5"/>
          <p:cNvSpPr>
            <a:spLocks noChangeArrowheads="1"/>
          </p:cNvSpPr>
          <p:nvPr/>
        </p:nvSpPr>
        <p:spPr bwMode="gray">
          <a:xfrm>
            <a:off x="147638" y="1501425"/>
            <a:ext cx="2062162" cy="4261422"/>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Tutum değiştirme</a:t>
            </a: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Eylemlerin başkaları üzerindeki etkilerini ve tepkilerini izleme </a:t>
            </a: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Problem çözmede değişik yaklaşımlar </a:t>
            </a:r>
            <a:r>
              <a:rPr lang="tr-TR" sz="1600" i="1" dirty="0" smtClean="0">
                <a:solidFill>
                  <a:srgbClr val="000000"/>
                </a:solidFill>
                <a:latin typeface="Calibri" pitchFamily="34" charset="0"/>
                <a:cs typeface="Calibri" pitchFamily="34" charset="0"/>
              </a:rPr>
              <a:t>kazandırma</a:t>
            </a:r>
            <a:endParaRPr lang="tr-TR" sz="1600" i="1" dirty="0">
              <a:solidFill>
                <a:srgbClr val="000000"/>
              </a:solidFill>
              <a:latin typeface="Calibri" pitchFamily="34" charset="0"/>
              <a:cs typeface="Calibri" pitchFamily="34" charset="0"/>
            </a:endParaRPr>
          </a:p>
        </p:txBody>
      </p:sp>
      <p:sp>
        <p:nvSpPr>
          <p:cNvPr id="15" name="Rectangle 55"/>
          <p:cNvSpPr>
            <a:spLocks noChangeArrowheads="1"/>
          </p:cNvSpPr>
          <p:nvPr/>
        </p:nvSpPr>
        <p:spPr bwMode="gray">
          <a:xfrm>
            <a:off x="2383534" y="1141063"/>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Avantajları</a:t>
            </a:r>
            <a:endParaRPr lang="tr-TR" b="1" i="1" dirty="0">
              <a:solidFill>
                <a:srgbClr val="FFFFFF"/>
              </a:solidFill>
              <a:latin typeface="Calibri" pitchFamily="34" charset="0"/>
              <a:cs typeface="Calibri" pitchFamily="34" charset="0"/>
            </a:endParaRPr>
          </a:p>
        </p:txBody>
      </p:sp>
      <p:sp>
        <p:nvSpPr>
          <p:cNvPr id="16" name="Rectangle 5"/>
          <p:cNvSpPr>
            <a:spLocks noChangeArrowheads="1"/>
          </p:cNvSpPr>
          <p:nvPr/>
        </p:nvSpPr>
        <p:spPr bwMode="gray">
          <a:xfrm>
            <a:off x="2386013" y="1501425"/>
            <a:ext cx="2062162" cy="4261422"/>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smtClean="0">
                <a:solidFill>
                  <a:srgbClr val="000000"/>
                </a:solidFill>
                <a:latin typeface="Calibri" pitchFamily="34" charset="0"/>
                <a:cs typeface="Calibri" pitchFamily="34" charset="0"/>
              </a:rPr>
              <a:t>Uyarıcı</a:t>
            </a:r>
            <a:r>
              <a:rPr lang="tr-TR" sz="1600" i="1" dirty="0">
                <a:solidFill>
                  <a:srgbClr val="000000"/>
                </a:solidFill>
                <a:latin typeface="Calibri" pitchFamily="34" charset="0"/>
                <a:cs typeface="Calibri" pitchFamily="34" charset="0"/>
              </a:rPr>
              <a:t> </a:t>
            </a:r>
            <a:r>
              <a:rPr lang="tr-TR" sz="1600" i="1" dirty="0" smtClean="0">
                <a:solidFill>
                  <a:srgbClr val="000000"/>
                </a:solidFill>
                <a:latin typeface="Calibri" pitchFamily="34" charset="0"/>
                <a:cs typeface="Calibri" pitchFamily="34" charset="0"/>
              </a:rPr>
              <a:t>ve eğlendirici</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Grubun dikkatini </a:t>
            </a:r>
            <a:r>
              <a:rPr lang="tr-TR" sz="1600" i="1" dirty="0" smtClean="0">
                <a:solidFill>
                  <a:srgbClr val="000000"/>
                </a:solidFill>
                <a:latin typeface="Calibri" pitchFamily="34" charset="0"/>
                <a:cs typeface="Calibri" pitchFamily="34" charset="0"/>
              </a:rPr>
              <a:t>toplayı</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Gerçek yaşama </a:t>
            </a:r>
            <a:r>
              <a:rPr lang="tr-TR" sz="1600" i="1" dirty="0" smtClean="0">
                <a:solidFill>
                  <a:srgbClr val="000000"/>
                </a:solidFill>
                <a:latin typeface="Calibri" pitchFamily="34" charset="0"/>
                <a:cs typeface="Calibri" pitchFamily="34" charset="0"/>
              </a:rPr>
              <a:t>benzer</a:t>
            </a:r>
            <a:endParaRPr lang="tr-TR" sz="1600" i="1" dirty="0">
              <a:solidFill>
                <a:srgbClr val="000000"/>
              </a:solidFill>
              <a:latin typeface="Calibri" pitchFamily="34" charset="0"/>
              <a:cs typeface="Calibri" pitchFamily="34" charset="0"/>
            </a:endParaRPr>
          </a:p>
        </p:txBody>
      </p:sp>
      <p:sp>
        <p:nvSpPr>
          <p:cNvPr id="17" name="Rectangle 55"/>
          <p:cNvSpPr>
            <a:spLocks noChangeArrowheads="1"/>
          </p:cNvSpPr>
          <p:nvPr/>
        </p:nvSpPr>
        <p:spPr bwMode="gray">
          <a:xfrm>
            <a:off x="4637652" y="1141063"/>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Dezavantajları</a:t>
            </a:r>
            <a:endParaRPr lang="tr-TR" b="1" i="1" dirty="0">
              <a:solidFill>
                <a:srgbClr val="FFFFFF"/>
              </a:solidFill>
              <a:latin typeface="Calibri" pitchFamily="34" charset="0"/>
              <a:cs typeface="Calibri" pitchFamily="34" charset="0"/>
            </a:endParaRPr>
          </a:p>
        </p:txBody>
      </p:sp>
      <p:sp>
        <p:nvSpPr>
          <p:cNvPr id="18" name="Rectangle 5"/>
          <p:cNvSpPr>
            <a:spLocks noChangeArrowheads="1"/>
          </p:cNvSpPr>
          <p:nvPr/>
        </p:nvSpPr>
        <p:spPr bwMode="gray">
          <a:xfrm>
            <a:off x="4640131" y="1501425"/>
            <a:ext cx="2062162" cy="4261422"/>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Rol yapmada yazılı bir metin </a:t>
            </a:r>
            <a:r>
              <a:rPr lang="tr-TR" sz="1600" i="1" dirty="0" smtClean="0">
                <a:solidFill>
                  <a:srgbClr val="000000"/>
                </a:solidFill>
                <a:latin typeface="Calibri" pitchFamily="34" charset="0"/>
                <a:cs typeface="Calibri" pitchFamily="34" charset="0"/>
              </a:rPr>
              <a:t>izlenmez </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Başarı </a:t>
            </a:r>
            <a:r>
              <a:rPr lang="tr-TR" sz="1600" i="1" dirty="0" smtClean="0">
                <a:solidFill>
                  <a:srgbClr val="000000"/>
                </a:solidFill>
                <a:latin typeface="Calibri" pitchFamily="34" charset="0"/>
                <a:cs typeface="Calibri" pitchFamily="34" charset="0"/>
              </a:rPr>
              <a:t>olmak için </a:t>
            </a:r>
            <a:r>
              <a:rPr lang="tr-TR" sz="1600" i="1" dirty="0">
                <a:solidFill>
                  <a:srgbClr val="000000"/>
                </a:solidFill>
                <a:latin typeface="Calibri" pitchFamily="34" charset="0"/>
                <a:cs typeface="Calibri" pitchFamily="34" charset="0"/>
              </a:rPr>
              <a:t>oyuncunun rolünü </a:t>
            </a:r>
            <a:r>
              <a:rPr lang="tr-TR" sz="1600" i="1" dirty="0" smtClean="0">
                <a:solidFill>
                  <a:srgbClr val="000000"/>
                </a:solidFill>
                <a:latin typeface="Calibri" pitchFamily="34" charset="0"/>
                <a:cs typeface="Calibri" pitchFamily="34" charset="0"/>
              </a:rPr>
              <a:t>iyi </a:t>
            </a:r>
            <a:r>
              <a:rPr lang="tr-TR" sz="1600" i="1" dirty="0">
                <a:solidFill>
                  <a:srgbClr val="000000"/>
                </a:solidFill>
                <a:latin typeface="Calibri" pitchFamily="34" charset="0"/>
                <a:cs typeface="Calibri" pitchFamily="34" charset="0"/>
              </a:rPr>
              <a:t>anlaması </a:t>
            </a:r>
            <a:r>
              <a:rPr lang="tr-TR" sz="1600" i="1" dirty="0" smtClean="0">
                <a:solidFill>
                  <a:srgbClr val="000000"/>
                </a:solidFill>
                <a:latin typeface="Calibri" pitchFamily="34" charset="0"/>
                <a:cs typeface="Calibri" pitchFamily="34" charset="0"/>
              </a:rPr>
              <a:t>gerekir</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smtClean="0">
                <a:solidFill>
                  <a:srgbClr val="000000"/>
                </a:solidFill>
                <a:latin typeface="Calibri" pitchFamily="34" charset="0"/>
                <a:cs typeface="Calibri" pitchFamily="34" charset="0"/>
              </a:rPr>
              <a:t>Başarı için oyuncuların </a:t>
            </a:r>
            <a:r>
              <a:rPr lang="tr-TR" sz="1600" i="1" dirty="0">
                <a:solidFill>
                  <a:srgbClr val="000000"/>
                </a:solidFill>
                <a:latin typeface="Calibri" pitchFamily="34" charset="0"/>
                <a:cs typeface="Calibri" pitchFamily="34" charset="0"/>
              </a:rPr>
              <a:t>kendilerini rollerine </a:t>
            </a:r>
            <a:r>
              <a:rPr lang="tr-TR" sz="1600" i="1" dirty="0" smtClean="0">
                <a:solidFill>
                  <a:srgbClr val="000000"/>
                </a:solidFill>
                <a:latin typeface="Calibri" pitchFamily="34" charset="0"/>
                <a:cs typeface="Calibri" pitchFamily="34" charset="0"/>
              </a:rPr>
              <a:t>kaptırmaları gerekir </a:t>
            </a:r>
            <a:r>
              <a:rPr lang="tr-TR" sz="1600" i="1" dirty="0">
                <a:solidFill>
                  <a:srgbClr val="000000"/>
                </a:solidFill>
                <a:latin typeface="Calibri" pitchFamily="34" charset="0"/>
                <a:cs typeface="Calibri" pitchFamily="34" charset="0"/>
              </a:rPr>
              <a:t>	</a:t>
            </a:r>
          </a:p>
        </p:txBody>
      </p:sp>
      <p:sp>
        <p:nvSpPr>
          <p:cNvPr id="29" name="Rectangle 55"/>
          <p:cNvSpPr>
            <a:spLocks noChangeArrowheads="1"/>
          </p:cNvSpPr>
          <p:nvPr/>
        </p:nvSpPr>
        <p:spPr bwMode="gray">
          <a:xfrm>
            <a:off x="6906706" y="1141063"/>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Yapılacaklar - İşlem</a:t>
            </a:r>
            <a:endParaRPr lang="tr-TR" b="1" i="1" dirty="0">
              <a:solidFill>
                <a:srgbClr val="FFFFFF"/>
              </a:solidFill>
              <a:latin typeface="Calibri" pitchFamily="34" charset="0"/>
              <a:cs typeface="Calibri" pitchFamily="34" charset="0"/>
            </a:endParaRPr>
          </a:p>
        </p:txBody>
      </p:sp>
      <p:sp>
        <p:nvSpPr>
          <p:cNvPr id="30" name="Rectangle 5"/>
          <p:cNvSpPr>
            <a:spLocks noChangeArrowheads="1"/>
          </p:cNvSpPr>
          <p:nvPr/>
        </p:nvSpPr>
        <p:spPr bwMode="gray">
          <a:xfrm>
            <a:off x="6909185" y="1501425"/>
            <a:ext cx="2062162" cy="4261422"/>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Oyuncular rollerine </a:t>
            </a:r>
            <a:r>
              <a:rPr lang="tr-TR" sz="1600" i="1" dirty="0" smtClean="0">
                <a:solidFill>
                  <a:srgbClr val="000000"/>
                </a:solidFill>
                <a:latin typeface="Calibri" pitchFamily="34" charset="0"/>
                <a:cs typeface="Calibri" pitchFamily="34" charset="0"/>
              </a:rPr>
              <a:t>hazırlanmalı</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smtClean="0">
                <a:solidFill>
                  <a:srgbClr val="000000"/>
                </a:solidFill>
                <a:latin typeface="Calibri" pitchFamily="34" charset="0"/>
                <a:cs typeface="Calibri" pitchFamily="34" charset="0"/>
              </a:rPr>
              <a:t>Ortam oluşturulmalı</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Rol </a:t>
            </a:r>
            <a:r>
              <a:rPr lang="tr-TR" sz="1600" i="1" dirty="0" smtClean="0">
                <a:solidFill>
                  <a:srgbClr val="000000"/>
                </a:solidFill>
                <a:latin typeface="Calibri" pitchFamily="34" charset="0"/>
                <a:cs typeface="Calibri" pitchFamily="34" charset="0"/>
              </a:rPr>
              <a:t>seyredilmeli</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Oyunculara teşekkür </a:t>
            </a:r>
            <a:r>
              <a:rPr lang="tr-TR" sz="1600" i="1" dirty="0" smtClean="0">
                <a:solidFill>
                  <a:srgbClr val="000000"/>
                </a:solidFill>
                <a:latin typeface="Calibri" pitchFamily="34" charset="0"/>
                <a:cs typeface="Calibri" pitchFamily="34" charset="0"/>
              </a:rPr>
              <a:t>edilmeli</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Gözlemcilerin gözlemi paylaşılmalı</a:t>
            </a: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Farklı olan tepkiler </a:t>
            </a:r>
            <a:r>
              <a:rPr lang="tr-TR" sz="1600" i="1" dirty="0" smtClean="0">
                <a:solidFill>
                  <a:srgbClr val="000000"/>
                </a:solidFill>
                <a:latin typeface="Calibri" pitchFamily="34" charset="0"/>
                <a:cs typeface="Calibri" pitchFamily="34" charset="0"/>
              </a:rPr>
              <a:t>tartışılmalı</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Durumun kendi yaşantılarıyla ilgisi </a:t>
            </a:r>
            <a:r>
              <a:rPr lang="tr-TR" sz="1600" i="1" dirty="0" smtClean="0">
                <a:solidFill>
                  <a:srgbClr val="000000"/>
                </a:solidFill>
                <a:latin typeface="Calibri" pitchFamily="34" charset="0"/>
                <a:cs typeface="Calibri" pitchFamily="34" charset="0"/>
              </a:rPr>
              <a:t>sorulmalı</a:t>
            </a:r>
            <a:endParaRPr lang="tr-TR" sz="1600" i="1" dirty="0">
              <a:solidFill>
                <a:srgbClr val="000000"/>
              </a:solidFill>
              <a:latin typeface="Calibri" pitchFamily="34" charset="0"/>
              <a:cs typeface="Calibri" pitchFamily="34" charset="0"/>
            </a:endParaRPr>
          </a:p>
          <a:p>
            <a:pPr marL="36000">
              <a:lnSpc>
                <a:spcPct val="90000"/>
              </a:lnSpc>
              <a:spcAft>
                <a:spcPct val="20000"/>
              </a:spcAft>
              <a:buClr>
                <a:srgbClr val="292929"/>
              </a:buClr>
              <a:defRPr/>
            </a:pPr>
            <a:endParaRPr lang="tr-TR" sz="1600"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792867171"/>
      </p:ext>
    </p:extLst>
  </p:cSld>
  <p:clrMapOvr>
    <a:masterClrMapping/>
  </p:clrMapOvr>
  <p:transition>
    <p:fad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KÜÇÜK GRUP </a:t>
            </a: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TARTIŞMASI TEKNİĞİ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1" name="Rectangle 55"/>
          <p:cNvSpPr>
            <a:spLocks noChangeArrowheads="1"/>
          </p:cNvSpPr>
          <p:nvPr/>
        </p:nvSpPr>
        <p:spPr bwMode="gray">
          <a:xfrm>
            <a:off x="145159" y="1203325"/>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Kullanım Amacı</a:t>
            </a:r>
            <a:endParaRPr lang="tr-TR" b="1" i="1" dirty="0">
              <a:solidFill>
                <a:srgbClr val="FFFFFF"/>
              </a:solidFill>
              <a:latin typeface="Calibri" pitchFamily="34" charset="0"/>
              <a:cs typeface="Calibri" pitchFamily="34" charset="0"/>
            </a:endParaRPr>
          </a:p>
        </p:txBody>
      </p:sp>
      <p:sp>
        <p:nvSpPr>
          <p:cNvPr id="32" name="Rectangle 5"/>
          <p:cNvSpPr>
            <a:spLocks noChangeArrowheads="1"/>
          </p:cNvSpPr>
          <p:nvPr/>
        </p:nvSpPr>
        <p:spPr bwMode="gray">
          <a:xfrm>
            <a:off x="147638" y="1563687"/>
            <a:ext cx="2062162" cy="4446588"/>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Problem çözüm becerisi </a:t>
            </a:r>
            <a:r>
              <a:rPr lang="tr-TR" sz="1600" i="1" dirty="0" smtClean="0">
                <a:solidFill>
                  <a:srgbClr val="000000"/>
                </a:solidFill>
                <a:latin typeface="Calibri" pitchFamily="34" charset="0"/>
                <a:cs typeface="Calibri" pitchFamily="34" charset="0"/>
              </a:rPr>
              <a:t>kazandırma</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Katılımcıların birbirlerinden öğrenmelerini </a:t>
            </a:r>
            <a:r>
              <a:rPr lang="tr-TR" sz="1600" i="1" dirty="0" smtClean="0">
                <a:solidFill>
                  <a:srgbClr val="000000"/>
                </a:solidFill>
                <a:latin typeface="Calibri" pitchFamily="34" charset="0"/>
                <a:cs typeface="Calibri" pitchFamily="34" charset="0"/>
              </a:rPr>
              <a:t>sağlama</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Öğrenme sürecinde katılımcılara sorumluluk duygusu </a:t>
            </a:r>
            <a:r>
              <a:rPr lang="tr-TR" sz="1600" i="1" dirty="0" smtClean="0">
                <a:solidFill>
                  <a:srgbClr val="000000"/>
                </a:solidFill>
                <a:latin typeface="Calibri" pitchFamily="34" charset="0"/>
                <a:cs typeface="Calibri" pitchFamily="34" charset="0"/>
              </a:rPr>
              <a:t>verme</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Ekip çalışmasını </a:t>
            </a:r>
            <a:r>
              <a:rPr lang="tr-TR" sz="1600" i="1" dirty="0" smtClean="0">
                <a:solidFill>
                  <a:srgbClr val="000000"/>
                </a:solidFill>
                <a:latin typeface="Calibri" pitchFamily="34" charset="0"/>
                <a:cs typeface="Calibri" pitchFamily="34" charset="0"/>
              </a:rPr>
              <a:t>destekleme</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Kişisel değerleri açığa </a:t>
            </a:r>
            <a:r>
              <a:rPr lang="tr-TR" sz="1600" i="1" dirty="0" smtClean="0">
                <a:solidFill>
                  <a:srgbClr val="000000"/>
                </a:solidFill>
                <a:latin typeface="Calibri" pitchFamily="34" charset="0"/>
                <a:cs typeface="Calibri" pitchFamily="34" charset="0"/>
              </a:rPr>
              <a:t>çıkarma</a:t>
            </a: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 4-6 kişilik gruplara </a:t>
            </a:r>
          </a:p>
          <a:p>
            <a:pPr marL="93150" indent="-108000">
              <a:lnSpc>
                <a:spcPct val="90000"/>
              </a:lnSpc>
              <a:spcAft>
                <a:spcPct val="20000"/>
              </a:spcAft>
              <a:buClr>
                <a:srgbClr val="292929"/>
              </a:buClr>
              <a:buFont typeface="Wingdings" pitchFamily="2" charset="2"/>
              <a:buChar char="§"/>
              <a:defRPr/>
            </a:pPr>
            <a:endParaRPr lang="tr-TR" sz="1600" i="1" dirty="0">
              <a:solidFill>
                <a:srgbClr val="000000"/>
              </a:solidFill>
              <a:latin typeface="Calibri" pitchFamily="34" charset="0"/>
              <a:cs typeface="Calibri" pitchFamily="34" charset="0"/>
            </a:endParaRPr>
          </a:p>
        </p:txBody>
      </p:sp>
      <p:sp>
        <p:nvSpPr>
          <p:cNvPr id="33" name="Rectangle 55"/>
          <p:cNvSpPr>
            <a:spLocks noChangeArrowheads="1"/>
          </p:cNvSpPr>
          <p:nvPr/>
        </p:nvSpPr>
        <p:spPr bwMode="gray">
          <a:xfrm>
            <a:off x="2383534" y="1203325"/>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Avantajları</a:t>
            </a:r>
            <a:endParaRPr lang="tr-TR" b="1" i="1" dirty="0">
              <a:solidFill>
                <a:srgbClr val="FFFFFF"/>
              </a:solidFill>
              <a:latin typeface="Calibri" pitchFamily="34" charset="0"/>
              <a:cs typeface="Calibri" pitchFamily="34" charset="0"/>
            </a:endParaRPr>
          </a:p>
        </p:txBody>
      </p:sp>
      <p:sp>
        <p:nvSpPr>
          <p:cNvPr id="34" name="Rectangle 5"/>
          <p:cNvSpPr>
            <a:spLocks noChangeArrowheads="1"/>
          </p:cNvSpPr>
          <p:nvPr/>
        </p:nvSpPr>
        <p:spPr bwMode="gray">
          <a:xfrm>
            <a:off x="2386013" y="1563687"/>
            <a:ext cx="2062162" cy="4446588"/>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Öğrenicilere öğrenmelerini kontrol etme yeteneği </a:t>
            </a:r>
            <a:r>
              <a:rPr lang="tr-TR" sz="1600" i="1" dirty="0" smtClean="0">
                <a:solidFill>
                  <a:srgbClr val="000000"/>
                </a:solidFill>
                <a:latin typeface="Calibri" pitchFamily="34" charset="0"/>
                <a:cs typeface="Calibri" pitchFamily="34" charset="0"/>
              </a:rPr>
              <a:t>geliştirir</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Paylaşmayı </a:t>
            </a:r>
            <a:r>
              <a:rPr lang="tr-TR" sz="1600" i="1" dirty="0" smtClean="0">
                <a:solidFill>
                  <a:srgbClr val="000000"/>
                </a:solidFill>
                <a:latin typeface="Calibri" pitchFamily="34" charset="0"/>
                <a:cs typeface="Calibri" pitchFamily="34" charset="0"/>
              </a:rPr>
              <a:t>destekler</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Tartışma ile alınan dersin netleşmesini ve güçlenmesini </a:t>
            </a:r>
            <a:r>
              <a:rPr lang="tr-TR" sz="1600" i="1" dirty="0" smtClean="0">
                <a:solidFill>
                  <a:srgbClr val="000000"/>
                </a:solidFill>
                <a:latin typeface="Calibri" pitchFamily="34" charset="0"/>
                <a:cs typeface="Calibri" pitchFamily="34" charset="0"/>
              </a:rPr>
              <a:t>sağlar</a:t>
            </a:r>
            <a:endParaRPr lang="tr-TR" sz="1600" i="1" dirty="0">
              <a:solidFill>
                <a:srgbClr val="000000"/>
              </a:solidFill>
              <a:latin typeface="Calibri" pitchFamily="34" charset="0"/>
              <a:cs typeface="Calibri" pitchFamily="34" charset="0"/>
            </a:endParaRPr>
          </a:p>
        </p:txBody>
      </p:sp>
      <p:sp>
        <p:nvSpPr>
          <p:cNvPr id="35" name="Rectangle 55"/>
          <p:cNvSpPr>
            <a:spLocks noChangeArrowheads="1"/>
          </p:cNvSpPr>
          <p:nvPr/>
        </p:nvSpPr>
        <p:spPr bwMode="gray">
          <a:xfrm>
            <a:off x="4637652" y="1203325"/>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Dezavantajları</a:t>
            </a:r>
            <a:endParaRPr lang="tr-TR" b="1" i="1" dirty="0">
              <a:solidFill>
                <a:srgbClr val="FFFFFF"/>
              </a:solidFill>
              <a:latin typeface="Calibri" pitchFamily="34" charset="0"/>
              <a:cs typeface="Calibri" pitchFamily="34" charset="0"/>
            </a:endParaRPr>
          </a:p>
        </p:txBody>
      </p:sp>
      <p:sp>
        <p:nvSpPr>
          <p:cNvPr id="36" name="Rectangle 5"/>
          <p:cNvSpPr>
            <a:spLocks noChangeArrowheads="1"/>
          </p:cNvSpPr>
          <p:nvPr/>
        </p:nvSpPr>
        <p:spPr bwMode="gray">
          <a:xfrm>
            <a:off x="4640131" y="1563687"/>
            <a:ext cx="2062162" cy="4446588"/>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Gruptan istenen iş net </a:t>
            </a:r>
            <a:r>
              <a:rPr lang="tr-TR" sz="1600" i="1" dirty="0" smtClean="0">
                <a:solidFill>
                  <a:srgbClr val="000000"/>
                </a:solidFill>
                <a:latin typeface="Calibri" pitchFamily="34" charset="0"/>
                <a:cs typeface="Calibri" pitchFamily="34" charset="0"/>
              </a:rPr>
              <a:t>olmalıdır </a:t>
            </a:r>
          </a:p>
          <a:p>
            <a:pPr marL="93150" indent="-108000">
              <a:lnSpc>
                <a:spcPct val="90000"/>
              </a:lnSpc>
              <a:spcAft>
                <a:spcPct val="20000"/>
              </a:spcAft>
              <a:buClr>
                <a:srgbClr val="292929"/>
              </a:buClr>
              <a:buFont typeface="Wingdings" pitchFamily="2" charset="2"/>
              <a:buChar char="§"/>
              <a:defRPr/>
            </a:pPr>
            <a:r>
              <a:rPr lang="tr-TR" sz="1600" i="1" dirty="0" smtClean="0">
                <a:solidFill>
                  <a:srgbClr val="000000"/>
                </a:solidFill>
                <a:latin typeface="Calibri" pitchFamily="34" charset="0"/>
                <a:cs typeface="Calibri" pitchFamily="34" charset="0"/>
              </a:rPr>
              <a:t>Zaman </a:t>
            </a:r>
            <a:r>
              <a:rPr lang="tr-TR" sz="1600" i="1" dirty="0">
                <a:solidFill>
                  <a:srgbClr val="000000"/>
                </a:solidFill>
                <a:latin typeface="Calibri" pitchFamily="34" charset="0"/>
                <a:cs typeface="Calibri" pitchFamily="34" charset="0"/>
              </a:rPr>
              <a:t>sınırı </a:t>
            </a:r>
            <a:r>
              <a:rPr lang="tr-TR" sz="1600" i="1" dirty="0" smtClean="0">
                <a:solidFill>
                  <a:srgbClr val="000000"/>
                </a:solidFill>
                <a:latin typeface="Calibri" pitchFamily="34" charset="0"/>
                <a:cs typeface="Calibri" pitchFamily="34" charset="0"/>
              </a:rPr>
              <a:t>verilmelidir</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Katılımcılar aynı fikirde olmasalar da birbirlerini </a:t>
            </a:r>
            <a:r>
              <a:rPr lang="tr-TR" sz="1600" i="1" dirty="0" smtClean="0">
                <a:solidFill>
                  <a:srgbClr val="000000"/>
                </a:solidFill>
                <a:latin typeface="Calibri" pitchFamily="34" charset="0"/>
                <a:cs typeface="Calibri" pitchFamily="34" charset="0"/>
              </a:rPr>
              <a:t>dinlemeli </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Grup tartışması yalnızca </a:t>
            </a:r>
            <a:r>
              <a:rPr lang="tr-TR" sz="1600" i="1" dirty="0" smtClean="0">
                <a:solidFill>
                  <a:srgbClr val="000000"/>
                </a:solidFill>
                <a:latin typeface="Calibri" pitchFamily="34" charset="0"/>
                <a:cs typeface="Calibri" pitchFamily="34" charset="0"/>
              </a:rPr>
              <a:t>bir </a:t>
            </a:r>
            <a:r>
              <a:rPr lang="tr-TR" sz="1600" i="1" dirty="0">
                <a:solidFill>
                  <a:srgbClr val="000000"/>
                </a:solidFill>
                <a:latin typeface="Calibri" pitchFamily="34" charset="0"/>
                <a:cs typeface="Calibri" pitchFamily="34" charset="0"/>
              </a:rPr>
              <a:t>ya da </a:t>
            </a:r>
            <a:r>
              <a:rPr lang="tr-TR" sz="1600" i="1" dirty="0" smtClean="0">
                <a:solidFill>
                  <a:srgbClr val="000000"/>
                </a:solidFill>
                <a:latin typeface="Calibri" pitchFamily="34" charset="0"/>
                <a:cs typeface="Calibri" pitchFamily="34" charset="0"/>
              </a:rPr>
              <a:t>iki </a:t>
            </a:r>
            <a:r>
              <a:rPr lang="tr-TR" sz="1600" i="1" dirty="0">
                <a:solidFill>
                  <a:srgbClr val="000000"/>
                </a:solidFill>
                <a:latin typeface="Calibri" pitchFamily="34" charset="0"/>
                <a:cs typeface="Calibri" pitchFamily="34" charset="0"/>
              </a:rPr>
              <a:t>kişi tarafından </a:t>
            </a:r>
            <a:r>
              <a:rPr lang="tr-TR" sz="1600" i="1" dirty="0" smtClean="0">
                <a:solidFill>
                  <a:srgbClr val="000000"/>
                </a:solidFill>
                <a:latin typeface="Calibri" pitchFamily="34" charset="0"/>
                <a:cs typeface="Calibri" pitchFamily="34" charset="0"/>
              </a:rPr>
              <a:t>yönlendirilmemelidir</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Sorular tartışmanın yönetimine yardımcı </a:t>
            </a:r>
            <a:r>
              <a:rPr lang="tr-TR" sz="1600" i="1" dirty="0" smtClean="0">
                <a:solidFill>
                  <a:srgbClr val="000000"/>
                </a:solidFill>
                <a:latin typeface="Calibri" pitchFamily="34" charset="0"/>
                <a:cs typeface="Calibri" pitchFamily="34" charset="0"/>
              </a:rPr>
              <a:t>olmalıdır</a:t>
            </a:r>
          </a:p>
          <a:p>
            <a:pPr marL="93150" indent="-108000">
              <a:lnSpc>
                <a:spcPct val="90000"/>
              </a:lnSpc>
              <a:spcAft>
                <a:spcPct val="20000"/>
              </a:spcAft>
              <a:buClr>
                <a:srgbClr val="292929"/>
              </a:buClr>
              <a:buFont typeface="Wingdings" pitchFamily="2" charset="2"/>
              <a:buChar char="§"/>
              <a:defRPr/>
            </a:pPr>
            <a:r>
              <a:rPr lang="tr-TR" sz="1600" i="1" dirty="0" smtClean="0">
                <a:solidFill>
                  <a:srgbClr val="000000"/>
                </a:solidFill>
                <a:latin typeface="Calibri" pitchFamily="34" charset="0"/>
                <a:cs typeface="Calibri" pitchFamily="34" charset="0"/>
              </a:rPr>
              <a:t>Herkes </a:t>
            </a:r>
            <a:r>
              <a:rPr lang="tr-TR" sz="1600" i="1" dirty="0">
                <a:solidFill>
                  <a:srgbClr val="000000"/>
                </a:solidFill>
                <a:latin typeface="Calibri" pitchFamily="34" charset="0"/>
                <a:cs typeface="Calibri" pitchFamily="34" charset="0"/>
              </a:rPr>
              <a:t>katılım için </a:t>
            </a:r>
            <a:r>
              <a:rPr lang="tr-TR" sz="1600" i="1" dirty="0" smtClean="0">
                <a:solidFill>
                  <a:srgbClr val="000000"/>
                </a:solidFill>
                <a:latin typeface="Calibri" pitchFamily="34" charset="0"/>
                <a:cs typeface="Calibri" pitchFamily="34" charset="0"/>
              </a:rPr>
              <a:t>cesaretlendirilmeli</a:t>
            </a:r>
            <a:endParaRPr lang="tr-TR" sz="1600" i="1" dirty="0">
              <a:solidFill>
                <a:srgbClr val="000000"/>
              </a:solidFill>
              <a:latin typeface="Calibri" pitchFamily="34" charset="0"/>
              <a:cs typeface="Calibri" pitchFamily="34" charset="0"/>
            </a:endParaRPr>
          </a:p>
        </p:txBody>
      </p:sp>
      <p:sp>
        <p:nvSpPr>
          <p:cNvPr id="37" name="Rectangle 55"/>
          <p:cNvSpPr>
            <a:spLocks noChangeArrowheads="1"/>
          </p:cNvSpPr>
          <p:nvPr/>
        </p:nvSpPr>
        <p:spPr bwMode="gray">
          <a:xfrm>
            <a:off x="6896073" y="1203325"/>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Yapılacaklar - İşlem</a:t>
            </a:r>
            <a:endParaRPr lang="tr-TR" b="1" i="1" dirty="0">
              <a:solidFill>
                <a:srgbClr val="FFFFFF"/>
              </a:solidFill>
              <a:latin typeface="Calibri" pitchFamily="34" charset="0"/>
              <a:cs typeface="Calibri" pitchFamily="34" charset="0"/>
            </a:endParaRPr>
          </a:p>
        </p:txBody>
      </p:sp>
      <p:sp>
        <p:nvSpPr>
          <p:cNvPr id="38" name="Rectangle 5"/>
          <p:cNvSpPr>
            <a:spLocks noChangeArrowheads="1"/>
          </p:cNvSpPr>
          <p:nvPr/>
        </p:nvSpPr>
        <p:spPr bwMode="gray">
          <a:xfrm>
            <a:off x="6899660" y="1563687"/>
            <a:ext cx="2062162" cy="4446588"/>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Grupları 4-7 kişiden </a:t>
            </a:r>
            <a:r>
              <a:rPr lang="tr-TR" sz="1600" i="1" dirty="0" smtClean="0">
                <a:solidFill>
                  <a:srgbClr val="000000"/>
                </a:solidFill>
                <a:latin typeface="Calibri" pitchFamily="34" charset="0"/>
                <a:cs typeface="Calibri" pitchFamily="34" charset="0"/>
              </a:rPr>
              <a:t>oluşturulmalı</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Ne </a:t>
            </a:r>
            <a:r>
              <a:rPr lang="tr-TR" sz="1600" i="1" dirty="0" smtClean="0">
                <a:solidFill>
                  <a:srgbClr val="000000"/>
                </a:solidFill>
                <a:latin typeface="Calibri" pitchFamily="34" charset="0"/>
                <a:cs typeface="Calibri" pitchFamily="34" charset="0"/>
              </a:rPr>
              <a:t>tartışılacağı</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Tartışma yöneticisi, kayıtçı </a:t>
            </a:r>
            <a:r>
              <a:rPr lang="tr-TR" sz="1600" i="1" dirty="0" smtClean="0">
                <a:solidFill>
                  <a:srgbClr val="000000"/>
                </a:solidFill>
                <a:latin typeface="Calibri" pitchFamily="34" charset="0"/>
                <a:cs typeface="Calibri" pitchFamily="34" charset="0"/>
              </a:rPr>
              <a:t>ve sunucu </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İşin anlaşıldığından emin </a:t>
            </a:r>
            <a:r>
              <a:rPr lang="tr-TR" sz="1600" i="1" dirty="0" smtClean="0">
                <a:solidFill>
                  <a:srgbClr val="000000"/>
                </a:solidFill>
                <a:latin typeface="Calibri" pitchFamily="34" charset="0"/>
                <a:cs typeface="Calibri" pitchFamily="34" charset="0"/>
              </a:rPr>
              <a:t>olunmalı</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Tartışma için zaman </a:t>
            </a:r>
            <a:r>
              <a:rPr lang="tr-TR" sz="1600" i="1" dirty="0" smtClean="0">
                <a:solidFill>
                  <a:srgbClr val="000000"/>
                </a:solidFill>
                <a:latin typeface="Calibri" pitchFamily="34" charset="0"/>
                <a:cs typeface="Calibri" pitchFamily="34" charset="0"/>
              </a:rPr>
              <a:t>verilmeli </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Bulgular sunucu tarafından büyük gruba </a:t>
            </a:r>
            <a:r>
              <a:rPr lang="tr-TR" sz="1600" i="1" dirty="0" smtClean="0">
                <a:solidFill>
                  <a:srgbClr val="000000"/>
                </a:solidFill>
                <a:latin typeface="Calibri" pitchFamily="34" charset="0"/>
                <a:cs typeface="Calibri" pitchFamily="34" charset="0"/>
              </a:rPr>
              <a:t>sunulmalı</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Temel noktalar </a:t>
            </a:r>
            <a:r>
              <a:rPr lang="tr-TR" sz="1600" i="1" dirty="0" smtClean="0">
                <a:solidFill>
                  <a:srgbClr val="000000"/>
                </a:solidFill>
                <a:latin typeface="Calibri" pitchFamily="34" charset="0"/>
                <a:cs typeface="Calibri" pitchFamily="34" charset="0"/>
              </a:rPr>
              <a:t>belirlenmeli</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Bu alıştırmadan ne öğrendikleri </a:t>
            </a:r>
            <a:r>
              <a:rPr lang="tr-TR" sz="1600" i="1" dirty="0" smtClean="0">
                <a:solidFill>
                  <a:srgbClr val="000000"/>
                </a:solidFill>
                <a:latin typeface="Calibri" pitchFamily="34" charset="0"/>
                <a:cs typeface="Calibri" pitchFamily="34" charset="0"/>
              </a:rPr>
              <a:t>sorulmalı</a:t>
            </a:r>
            <a:endParaRPr lang="tr-TR" sz="1600"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2810913985"/>
      </p:ext>
    </p:extLst>
  </p:cSld>
  <p:clrMapOvr>
    <a:masterClrMapping/>
  </p:clrMapOvr>
  <p:transition>
    <p:fad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SORU-CEVAP TEKNİĞİ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3" name="Rectangle 55"/>
          <p:cNvSpPr>
            <a:spLocks noChangeArrowheads="1"/>
          </p:cNvSpPr>
          <p:nvPr/>
        </p:nvSpPr>
        <p:spPr bwMode="gray">
          <a:xfrm>
            <a:off x="145159" y="1203325"/>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Kullanım Amacı</a:t>
            </a:r>
            <a:endParaRPr lang="tr-TR" b="1" i="1" dirty="0">
              <a:solidFill>
                <a:srgbClr val="FFFFFF"/>
              </a:solidFill>
              <a:latin typeface="Calibri" pitchFamily="34" charset="0"/>
              <a:cs typeface="Calibri" pitchFamily="34" charset="0"/>
            </a:endParaRPr>
          </a:p>
        </p:txBody>
      </p:sp>
      <p:sp>
        <p:nvSpPr>
          <p:cNvPr id="14" name="Rectangle 5"/>
          <p:cNvSpPr>
            <a:spLocks noChangeArrowheads="1"/>
          </p:cNvSpPr>
          <p:nvPr/>
        </p:nvSpPr>
        <p:spPr bwMode="gray">
          <a:xfrm>
            <a:off x="147638" y="1563687"/>
            <a:ext cx="2062162" cy="4446588"/>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Öğrenicilerin bildiklerini tazelemeleri </a:t>
            </a:r>
            <a:r>
              <a:rPr lang="tr-TR" sz="1600" i="1" dirty="0" smtClean="0">
                <a:solidFill>
                  <a:srgbClr val="000000"/>
                </a:solidFill>
                <a:latin typeface="Calibri" pitchFamily="34" charset="0"/>
                <a:cs typeface="Calibri" pitchFamily="34" charset="0"/>
              </a:rPr>
              <a:t>için</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Daha önceden öğrenilenleri gözden geçirmek </a:t>
            </a:r>
            <a:r>
              <a:rPr lang="tr-TR" sz="1600" i="1" dirty="0" smtClean="0">
                <a:solidFill>
                  <a:srgbClr val="000000"/>
                </a:solidFill>
                <a:latin typeface="Calibri" pitchFamily="34" charset="0"/>
                <a:cs typeface="Calibri" pitchFamily="34" charset="0"/>
              </a:rPr>
              <a:t>için</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Öğrencilerin hatırlama, ilişkilendirerek analiz etme yeteneklerini </a:t>
            </a:r>
            <a:r>
              <a:rPr lang="tr-TR" sz="1600" i="1" dirty="0" smtClean="0">
                <a:solidFill>
                  <a:srgbClr val="000000"/>
                </a:solidFill>
                <a:latin typeface="Calibri" pitchFamily="34" charset="0"/>
                <a:cs typeface="Calibri" pitchFamily="34" charset="0"/>
              </a:rPr>
              <a:t>değerlendirmede</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Öğrenilenleri kontrol etmede</a:t>
            </a:r>
          </a:p>
        </p:txBody>
      </p:sp>
      <p:sp>
        <p:nvSpPr>
          <p:cNvPr id="15" name="Rectangle 55"/>
          <p:cNvSpPr>
            <a:spLocks noChangeArrowheads="1"/>
          </p:cNvSpPr>
          <p:nvPr/>
        </p:nvSpPr>
        <p:spPr bwMode="gray">
          <a:xfrm>
            <a:off x="2383534" y="1203325"/>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Avantajları</a:t>
            </a:r>
            <a:endParaRPr lang="tr-TR" b="1" i="1" dirty="0">
              <a:solidFill>
                <a:srgbClr val="FFFFFF"/>
              </a:solidFill>
              <a:latin typeface="Calibri" pitchFamily="34" charset="0"/>
              <a:cs typeface="Calibri" pitchFamily="34" charset="0"/>
            </a:endParaRPr>
          </a:p>
        </p:txBody>
      </p:sp>
      <p:sp>
        <p:nvSpPr>
          <p:cNvPr id="16" name="Rectangle 5"/>
          <p:cNvSpPr>
            <a:spLocks noChangeArrowheads="1"/>
          </p:cNvSpPr>
          <p:nvPr/>
        </p:nvSpPr>
        <p:spPr bwMode="gray">
          <a:xfrm>
            <a:off x="2386013" y="1563687"/>
            <a:ext cx="2062162" cy="4446588"/>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Eğiticiye öğrenicilerin bilgi ve uygulamalarını kolayca değerlendirme </a:t>
            </a:r>
            <a:r>
              <a:rPr lang="tr-TR" sz="1600" i="1" dirty="0" smtClean="0">
                <a:solidFill>
                  <a:srgbClr val="000000"/>
                </a:solidFill>
                <a:latin typeface="Calibri" pitchFamily="34" charset="0"/>
                <a:cs typeface="Calibri" pitchFamily="34" charset="0"/>
              </a:rPr>
              <a:t>imkanı </a:t>
            </a:r>
            <a:r>
              <a:rPr lang="tr-TR" sz="1600" i="1" dirty="0">
                <a:solidFill>
                  <a:srgbClr val="000000"/>
                </a:solidFill>
                <a:latin typeface="Calibri" pitchFamily="34" charset="0"/>
                <a:cs typeface="Calibri" pitchFamily="34" charset="0"/>
              </a:rPr>
              <a:t>verir</a:t>
            </a: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İlgiyi uyandırır, düşünme sürecini harekete geçirir</a:t>
            </a: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Kendini açıklama fırsatı </a:t>
            </a:r>
            <a:r>
              <a:rPr lang="tr-TR" sz="1600" i="1" dirty="0" smtClean="0">
                <a:solidFill>
                  <a:srgbClr val="000000"/>
                </a:solidFill>
                <a:latin typeface="Calibri" pitchFamily="34" charset="0"/>
                <a:cs typeface="Calibri" pitchFamily="34" charset="0"/>
              </a:rPr>
              <a:t>sağlar</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Doğru verilmiş yanıtlar öğrenicilerin aklındaki şüpheleri </a:t>
            </a:r>
            <a:r>
              <a:rPr lang="tr-TR" sz="1600" i="1" dirty="0" smtClean="0">
                <a:solidFill>
                  <a:srgbClr val="000000"/>
                </a:solidFill>
                <a:latin typeface="Calibri" pitchFamily="34" charset="0"/>
                <a:cs typeface="Calibri" pitchFamily="34" charset="0"/>
              </a:rPr>
              <a:t>uzaklaştırır</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Düşüncelerin yorumlanması ve şekillenmesine </a:t>
            </a:r>
            <a:r>
              <a:rPr lang="tr-TR" sz="1600" i="1" dirty="0" smtClean="0">
                <a:solidFill>
                  <a:srgbClr val="000000"/>
                </a:solidFill>
                <a:latin typeface="Calibri" pitchFamily="34" charset="0"/>
                <a:cs typeface="Calibri" pitchFamily="34" charset="0"/>
              </a:rPr>
              <a:t>imkan sağlar</a:t>
            </a:r>
            <a:endParaRPr lang="tr-TR" sz="1600" i="1" dirty="0">
              <a:solidFill>
                <a:srgbClr val="000000"/>
              </a:solidFill>
              <a:latin typeface="Calibri" pitchFamily="34" charset="0"/>
              <a:cs typeface="Calibri" pitchFamily="34" charset="0"/>
            </a:endParaRPr>
          </a:p>
        </p:txBody>
      </p:sp>
      <p:sp>
        <p:nvSpPr>
          <p:cNvPr id="17" name="Rectangle 55"/>
          <p:cNvSpPr>
            <a:spLocks noChangeArrowheads="1"/>
          </p:cNvSpPr>
          <p:nvPr/>
        </p:nvSpPr>
        <p:spPr bwMode="gray">
          <a:xfrm>
            <a:off x="4637652" y="1203325"/>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Dezavantajları</a:t>
            </a:r>
            <a:endParaRPr lang="tr-TR" b="1" i="1" dirty="0">
              <a:solidFill>
                <a:srgbClr val="FFFFFF"/>
              </a:solidFill>
              <a:latin typeface="Calibri" pitchFamily="34" charset="0"/>
              <a:cs typeface="Calibri" pitchFamily="34" charset="0"/>
            </a:endParaRPr>
          </a:p>
        </p:txBody>
      </p:sp>
      <p:sp>
        <p:nvSpPr>
          <p:cNvPr id="18" name="Rectangle 5"/>
          <p:cNvSpPr>
            <a:spLocks noChangeArrowheads="1"/>
          </p:cNvSpPr>
          <p:nvPr/>
        </p:nvSpPr>
        <p:spPr bwMode="gray">
          <a:xfrm>
            <a:off x="4640131" y="1563687"/>
            <a:ext cx="2062162" cy="4446588"/>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smtClean="0">
                <a:solidFill>
                  <a:srgbClr val="000000"/>
                </a:solidFill>
                <a:latin typeface="Calibri" pitchFamily="34" charset="0"/>
                <a:cs typeface="Calibri" pitchFamily="34" charset="0"/>
              </a:rPr>
              <a:t>Hızlı ve </a:t>
            </a:r>
            <a:r>
              <a:rPr lang="tr-TR" sz="1600" i="1" dirty="0">
                <a:solidFill>
                  <a:srgbClr val="000000"/>
                </a:solidFill>
                <a:latin typeface="Calibri" pitchFamily="34" charset="0"/>
                <a:cs typeface="Calibri" pitchFamily="34" charset="0"/>
              </a:rPr>
              <a:t>net düşünme yeteneği </a:t>
            </a:r>
            <a:r>
              <a:rPr lang="tr-TR" sz="1600" i="1" dirty="0" smtClean="0">
                <a:solidFill>
                  <a:srgbClr val="000000"/>
                </a:solidFill>
                <a:latin typeface="Calibri" pitchFamily="34" charset="0"/>
                <a:cs typeface="Calibri" pitchFamily="34" charset="0"/>
              </a:rPr>
              <a:t>ile </a:t>
            </a:r>
            <a:r>
              <a:rPr lang="tr-TR" sz="1600" i="1" dirty="0">
                <a:solidFill>
                  <a:srgbClr val="000000"/>
                </a:solidFill>
                <a:latin typeface="Calibri" pitchFamily="34" charset="0"/>
                <a:cs typeface="Calibri" pitchFamily="34" charset="0"/>
              </a:rPr>
              <a:t>kullandığı dile hakim </a:t>
            </a:r>
            <a:r>
              <a:rPr lang="tr-TR" sz="1600" i="1" dirty="0" smtClean="0">
                <a:solidFill>
                  <a:srgbClr val="000000"/>
                </a:solidFill>
                <a:latin typeface="Calibri" pitchFamily="34" charset="0"/>
                <a:cs typeface="Calibri" pitchFamily="34" charset="0"/>
              </a:rPr>
              <a:t>olması gerekir </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Anlaşılamayan soruları yeni sözcüklerle </a:t>
            </a:r>
            <a:r>
              <a:rPr lang="tr-TR" sz="1600" i="1" dirty="0" smtClean="0">
                <a:solidFill>
                  <a:srgbClr val="000000"/>
                </a:solidFill>
                <a:latin typeface="Calibri" pitchFamily="34" charset="0"/>
                <a:cs typeface="Calibri" pitchFamily="34" charset="0"/>
              </a:rPr>
              <a:t>tekrarlayabilmesi </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Öğrenicilerin soru ve cevaplarını göreceli olarak </a:t>
            </a:r>
            <a:r>
              <a:rPr lang="tr-TR" sz="1600" i="1" dirty="0" smtClean="0">
                <a:solidFill>
                  <a:srgbClr val="000000"/>
                </a:solidFill>
                <a:latin typeface="Calibri" pitchFamily="34" charset="0"/>
                <a:cs typeface="Calibri" pitchFamily="34" charset="0"/>
              </a:rPr>
              <a:t>değerlendirmesine </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İlgiyi canlı tutmak ve tekrardan kaçınmak için farklı soru sorma tekniklerini kullanabilmesine </a:t>
            </a:r>
            <a:r>
              <a:rPr lang="tr-TR" sz="1600" i="1" dirty="0" smtClean="0">
                <a:solidFill>
                  <a:srgbClr val="000000"/>
                </a:solidFill>
                <a:latin typeface="Calibri" pitchFamily="34" charset="0"/>
                <a:cs typeface="Calibri" pitchFamily="34" charset="0"/>
              </a:rPr>
              <a:t>bağlıdır</a:t>
            </a:r>
            <a:endParaRPr lang="tr-TR" sz="1600" i="1" dirty="0">
              <a:solidFill>
                <a:srgbClr val="000000"/>
              </a:solidFill>
              <a:latin typeface="Calibri" pitchFamily="34" charset="0"/>
              <a:cs typeface="Calibri" pitchFamily="34" charset="0"/>
            </a:endParaRPr>
          </a:p>
        </p:txBody>
      </p:sp>
      <p:sp>
        <p:nvSpPr>
          <p:cNvPr id="19" name="Rectangle 55"/>
          <p:cNvSpPr>
            <a:spLocks noChangeArrowheads="1"/>
          </p:cNvSpPr>
          <p:nvPr/>
        </p:nvSpPr>
        <p:spPr bwMode="gray">
          <a:xfrm>
            <a:off x="6906706" y="1203325"/>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Yapılacaklar - İşlem</a:t>
            </a:r>
            <a:endParaRPr lang="tr-TR" b="1" i="1" dirty="0">
              <a:solidFill>
                <a:srgbClr val="FFFFFF"/>
              </a:solidFill>
              <a:latin typeface="Calibri" pitchFamily="34" charset="0"/>
              <a:cs typeface="Calibri" pitchFamily="34" charset="0"/>
            </a:endParaRPr>
          </a:p>
        </p:txBody>
      </p:sp>
      <p:sp>
        <p:nvSpPr>
          <p:cNvPr id="20" name="Rectangle 5"/>
          <p:cNvSpPr>
            <a:spLocks noChangeArrowheads="1"/>
          </p:cNvSpPr>
          <p:nvPr/>
        </p:nvSpPr>
        <p:spPr bwMode="gray">
          <a:xfrm>
            <a:off x="6899660" y="1563687"/>
            <a:ext cx="2062162" cy="4446588"/>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Sorular önceden planlanmalı, amacı belli </a:t>
            </a:r>
            <a:r>
              <a:rPr lang="tr-TR" sz="1600" i="1" dirty="0" smtClean="0">
                <a:solidFill>
                  <a:srgbClr val="000000"/>
                </a:solidFill>
                <a:latin typeface="Calibri" pitchFamily="34" charset="0"/>
                <a:cs typeface="Calibri" pitchFamily="34" charset="0"/>
              </a:rPr>
              <a:t>olmalı </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Her soruda bir durum </a:t>
            </a:r>
            <a:r>
              <a:rPr lang="tr-TR" sz="1600" i="1" dirty="0" smtClean="0">
                <a:solidFill>
                  <a:srgbClr val="000000"/>
                </a:solidFill>
                <a:latin typeface="Calibri" pitchFamily="34" charset="0"/>
                <a:cs typeface="Calibri" pitchFamily="34" charset="0"/>
              </a:rPr>
              <a:t>sorulmalı</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Soru 1 katılımcıya sorulmalı, cevap için zaman </a:t>
            </a:r>
            <a:r>
              <a:rPr lang="tr-TR" sz="1600" i="1" dirty="0" smtClean="0">
                <a:solidFill>
                  <a:srgbClr val="000000"/>
                </a:solidFill>
                <a:latin typeface="Calibri" pitchFamily="34" charset="0"/>
                <a:cs typeface="Calibri" pitchFamily="34" charset="0"/>
              </a:rPr>
              <a:t>bırakılmalı </a:t>
            </a:r>
            <a:endParaRPr lang="tr-TR" sz="1600" i="1" dirty="0">
              <a:solidFill>
                <a:srgbClr val="000000"/>
              </a:solidFill>
              <a:latin typeface="Calibri" pitchFamily="34" charset="0"/>
              <a:cs typeface="Calibri" pitchFamily="34" charset="0"/>
            </a:endParaRPr>
          </a:p>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Katılımcının verdiği </a:t>
            </a:r>
            <a:r>
              <a:rPr lang="tr-TR" sz="1600" i="1" dirty="0" smtClean="0">
                <a:solidFill>
                  <a:srgbClr val="000000"/>
                </a:solidFill>
                <a:latin typeface="Calibri" pitchFamily="34" charset="0"/>
                <a:cs typeface="Calibri" pitchFamily="34" charset="0"/>
              </a:rPr>
              <a:t>yanıt; </a:t>
            </a:r>
            <a:r>
              <a:rPr lang="tr-TR" sz="1600" i="1" dirty="0">
                <a:solidFill>
                  <a:srgbClr val="000000"/>
                </a:solidFill>
                <a:latin typeface="Calibri" pitchFamily="34" charset="0"/>
                <a:cs typeface="Calibri" pitchFamily="34" charset="0"/>
              </a:rPr>
              <a:t>doğruysa desteklenmeli, kısmen doğruysa doğru bölüm onaylanmalı, yanlış bölüm </a:t>
            </a:r>
            <a:r>
              <a:rPr lang="tr-TR" sz="1600" i="1" dirty="0" smtClean="0">
                <a:solidFill>
                  <a:srgbClr val="000000"/>
                </a:solidFill>
                <a:latin typeface="Calibri" pitchFamily="34" charset="0"/>
                <a:cs typeface="Calibri" pitchFamily="34" charset="0"/>
              </a:rPr>
              <a:t>düzeltilmeli, tamamen </a:t>
            </a:r>
            <a:r>
              <a:rPr lang="tr-TR" sz="1600" i="1" dirty="0">
                <a:solidFill>
                  <a:srgbClr val="000000"/>
                </a:solidFill>
                <a:latin typeface="Calibri" pitchFamily="34" charset="0"/>
                <a:cs typeface="Calibri" pitchFamily="34" charset="0"/>
              </a:rPr>
              <a:t>hatalı ise eleştirel bir tavır almadan doğru yanıt </a:t>
            </a:r>
            <a:r>
              <a:rPr lang="tr-TR" sz="1600" i="1" dirty="0" smtClean="0">
                <a:solidFill>
                  <a:srgbClr val="000000"/>
                </a:solidFill>
                <a:latin typeface="Calibri" pitchFamily="34" charset="0"/>
                <a:cs typeface="Calibri" pitchFamily="34" charset="0"/>
              </a:rPr>
              <a:t>verilmelidir</a:t>
            </a:r>
            <a:endParaRPr lang="tr-TR" sz="1600"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4092791956"/>
      </p:ext>
    </p:extLst>
  </p:cSld>
  <p:clrMapOvr>
    <a:masterClrMapping/>
  </p:clrMapOvr>
  <p:transition>
    <p:fad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COACH </a:t>
            </a: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 </a:t>
            </a: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KOÇLUK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55"/>
          <p:cNvSpPr>
            <a:spLocks noChangeArrowheads="1"/>
          </p:cNvSpPr>
          <p:nvPr/>
        </p:nvSpPr>
        <p:spPr bwMode="gray">
          <a:xfrm>
            <a:off x="227011" y="1203325"/>
            <a:ext cx="8667569"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algn="ctr" defTabSz="801688" eaLnBrk="0" hangingPunct="0">
              <a:defRPr/>
            </a:pPr>
            <a:r>
              <a:rPr lang="tr-TR" sz="2000" b="1" i="1" dirty="0" smtClean="0">
                <a:solidFill>
                  <a:srgbClr val="FFFFFF"/>
                </a:solidFill>
                <a:latin typeface="Calibri" pitchFamily="34" charset="0"/>
                <a:cs typeface="Calibri" pitchFamily="34" charset="0"/>
              </a:rPr>
              <a:t>Yetiştiricilik </a:t>
            </a:r>
            <a:r>
              <a:rPr lang="tr-TR" sz="2000" b="1" i="1" dirty="0">
                <a:solidFill>
                  <a:srgbClr val="FFFFFF"/>
                </a:solidFill>
                <a:latin typeface="Calibri" pitchFamily="34" charset="0"/>
                <a:cs typeface="Calibri" pitchFamily="34" charset="0"/>
              </a:rPr>
              <a:t>Modeli</a:t>
            </a:r>
            <a:endParaRPr lang="tr-TR" sz="2000" b="1" i="1" dirty="0">
              <a:solidFill>
                <a:srgbClr val="FFFFFF"/>
              </a:solidFill>
              <a:latin typeface="Calibri" pitchFamily="34" charset="0"/>
              <a:cs typeface="Calibri" pitchFamily="34" charset="0"/>
            </a:endParaRPr>
          </a:p>
        </p:txBody>
      </p:sp>
      <p:sp>
        <p:nvSpPr>
          <p:cNvPr id="22" name="Rectangle 5"/>
          <p:cNvSpPr>
            <a:spLocks noChangeArrowheads="1"/>
          </p:cNvSpPr>
          <p:nvPr/>
        </p:nvSpPr>
        <p:spPr bwMode="gray">
          <a:xfrm>
            <a:off x="231797" y="1563687"/>
            <a:ext cx="8662784" cy="4446588"/>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16000" indent="-216000">
              <a:lnSpc>
                <a:spcPct val="90000"/>
              </a:lnSpc>
              <a:spcAft>
                <a:spcPts val="600"/>
              </a:spcAft>
              <a:buClr>
                <a:srgbClr val="292929"/>
              </a:buClr>
              <a:buFont typeface="+mj-lt"/>
              <a:buAutoNum type="arabicParenR"/>
              <a:defRPr/>
            </a:pPr>
            <a:r>
              <a:rPr lang="tr-TR" sz="2000" b="1" dirty="0" smtClean="0">
                <a:solidFill>
                  <a:srgbClr val="000000"/>
                </a:solidFill>
                <a:latin typeface="Calibri" pitchFamily="34" charset="0"/>
                <a:cs typeface="Calibri" pitchFamily="34" charset="0"/>
              </a:rPr>
              <a:t>C (</a:t>
            </a:r>
            <a:r>
              <a:rPr lang="tr-TR" sz="2000" b="1" dirty="0" err="1" smtClean="0">
                <a:solidFill>
                  <a:srgbClr val="000000"/>
                </a:solidFill>
                <a:latin typeface="Calibri" pitchFamily="34" charset="0"/>
                <a:cs typeface="Calibri" pitchFamily="34" charset="0"/>
              </a:rPr>
              <a:t>Clear</a:t>
            </a:r>
            <a:r>
              <a:rPr lang="tr-TR" sz="2000" b="1" dirty="0" smtClean="0">
                <a:solidFill>
                  <a:srgbClr val="000000"/>
                </a:solidFill>
                <a:latin typeface="Calibri" pitchFamily="34" charset="0"/>
                <a:cs typeface="Calibri" pitchFamily="34" charset="0"/>
              </a:rPr>
              <a:t> </a:t>
            </a:r>
            <a:r>
              <a:rPr lang="tr-TR" sz="2000" b="1" dirty="0" err="1">
                <a:solidFill>
                  <a:srgbClr val="000000"/>
                </a:solidFill>
                <a:latin typeface="Calibri" pitchFamily="34" charset="0"/>
                <a:cs typeface="Calibri" pitchFamily="34" charset="0"/>
              </a:rPr>
              <a:t>Performance</a:t>
            </a:r>
            <a:r>
              <a:rPr lang="tr-TR" sz="2000" b="1" dirty="0">
                <a:solidFill>
                  <a:srgbClr val="000000"/>
                </a:solidFill>
                <a:latin typeface="Calibri" pitchFamily="34" charset="0"/>
                <a:cs typeface="Calibri" pitchFamily="34" charset="0"/>
              </a:rPr>
              <a:t> Model)  Açık net performans modeli; </a:t>
            </a:r>
            <a:r>
              <a:rPr lang="tr-TR" sz="2000" dirty="0">
                <a:solidFill>
                  <a:srgbClr val="000000"/>
                </a:solidFill>
                <a:latin typeface="Calibri" pitchFamily="34" charset="0"/>
                <a:cs typeface="Calibri" pitchFamily="34" charset="0"/>
              </a:rPr>
              <a:t>öğrenmeleri beklenen beceriler açık bir şekilde gösterilmeli</a:t>
            </a:r>
          </a:p>
          <a:p>
            <a:pPr marL="216000" indent="-216000">
              <a:lnSpc>
                <a:spcPct val="90000"/>
              </a:lnSpc>
              <a:spcAft>
                <a:spcPts val="600"/>
              </a:spcAft>
              <a:buClr>
                <a:srgbClr val="292929"/>
              </a:buClr>
              <a:buFont typeface="+mj-lt"/>
              <a:buAutoNum type="arabicParenR"/>
              <a:defRPr/>
            </a:pPr>
            <a:r>
              <a:rPr lang="tr-TR" sz="2000" b="1" dirty="0">
                <a:solidFill>
                  <a:srgbClr val="000000"/>
                </a:solidFill>
                <a:latin typeface="Calibri" pitchFamily="34" charset="0"/>
                <a:cs typeface="Calibri" pitchFamily="34" charset="0"/>
              </a:rPr>
              <a:t>O (</a:t>
            </a:r>
            <a:r>
              <a:rPr lang="tr-TR" sz="2000" b="1" dirty="0" err="1">
                <a:solidFill>
                  <a:srgbClr val="000000"/>
                </a:solidFill>
                <a:latin typeface="Calibri" pitchFamily="34" charset="0"/>
                <a:cs typeface="Calibri" pitchFamily="34" charset="0"/>
              </a:rPr>
              <a:t>Openness</a:t>
            </a:r>
            <a:r>
              <a:rPr lang="tr-TR" sz="2000" b="1" dirty="0">
                <a:solidFill>
                  <a:srgbClr val="000000"/>
                </a:solidFill>
                <a:latin typeface="Calibri" pitchFamily="34" charset="0"/>
                <a:cs typeface="Calibri" pitchFamily="34" charset="0"/>
              </a:rPr>
              <a:t> </a:t>
            </a:r>
            <a:r>
              <a:rPr lang="tr-TR" sz="2000" b="1" dirty="0" err="1">
                <a:solidFill>
                  <a:srgbClr val="000000"/>
                </a:solidFill>
                <a:latin typeface="Calibri" pitchFamily="34" charset="0"/>
                <a:cs typeface="Calibri" pitchFamily="34" charset="0"/>
              </a:rPr>
              <a:t>to</a:t>
            </a:r>
            <a:r>
              <a:rPr lang="tr-TR" sz="2000" b="1" dirty="0">
                <a:solidFill>
                  <a:srgbClr val="000000"/>
                </a:solidFill>
                <a:latin typeface="Calibri" pitchFamily="34" charset="0"/>
                <a:cs typeface="Calibri" pitchFamily="34" charset="0"/>
              </a:rPr>
              <a:t> Learning) Öğrenmeye açık olma; </a:t>
            </a:r>
            <a:r>
              <a:rPr lang="tr-TR" sz="2000" dirty="0">
                <a:solidFill>
                  <a:srgbClr val="000000"/>
                </a:solidFill>
                <a:latin typeface="Calibri" pitchFamily="34" charset="0"/>
                <a:cs typeface="Calibri" pitchFamily="34" charset="0"/>
              </a:rPr>
              <a:t>eğitmen yeni becerileri </a:t>
            </a:r>
            <a:r>
              <a:rPr lang="tr-TR" sz="2000" dirty="0" smtClean="0">
                <a:solidFill>
                  <a:srgbClr val="000000"/>
                </a:solidFill>
                <a:latin typeface="Calibri" pitchFamily="34" charset="0"/>
                <a:cs typeface="Calibri" pitchFamily="34" charset="0"/>
              </a:rPr>
              <a:t>öğrenme </a:t>
            </a:r>
            <a:r>
              <a:rPr lang="tr-TR" sz="2000" dirty="0">
                <a:solidFill>
                  <a:srgbClr val="000000"/>
                </a:solidFill>
                <a:latin typeface="Calibri" pitchFamily="34" charset="0"/>
                <a:cs typeface="Calibri" pitchFamily="34" charset="0"/>
              </a:rPr>
              <a:t>ve kullanmaya daha hazır bir ortam yaratacak etkinlikleri eğitime katmalı</a:t>
            </a:r>
          </a:p>
          <a:p>
            <a:pPr marL="216000" indent="-216000">
              <a:lnSpc>
                <a:spcPct val="90000"/>
              </a:lnSpc>
              <a:spcAft>
                <a:spcPts val="600"/>
              </a:spcAft>
              <a:buClr>
                <a:srgbClr val="292929"/>
              </a:buClr>
              <a:buFont typeface="+mj-lt"/>
              <a:buAutoNum type="arabicParenR"/>
              <a:defRPr/>
            </a:pPr>
            <a:r>
              <a:rPr lang="tr-TR" sz="2000" b="1" dirty="0">
                <a:solidFill>
                  <a:srgbClr val="000000"/>
                </a:solidFill>
                <a:latin typeface="Calibri" pitchFamily="34" charset="0"/>
                <a:cs typeface="Calibri" pitchFamily="34" charset="0"/>
              </a:rPr>
              <a:t>A (</a:t>
            </a:r>
            <a:r>
              <a:rPr lang="tr-TR" sz="2000" b="1" dirty="0" err="1">
                <a:solidFill>
                  <a:srgbClr val="000000"/>
                </a:solidFill>
                <a:latin typeface="Calibri" pitchFamily="34" charset="0"/>
                <a:cs typeface="Calibri" pitchFamily="34" charset="0"/>
              </a:rPr>
              <a:t>Assess</a:t>
            </a:r>
            <a:r>
              <a:rPr lang="tr-TR" sz="2000" b="1" dirty="0">
                <a:solidFill>
                  <a:srgbClr val="000000"/>
                </a:solidFill>
                <a:latin typeface="Calibri" pitchFamily="34" charset="0"/>
                <a:cs typeface="Calibri" pitchFamily="34" charset="0"/>
              </a:rPr>
              <a:t> </a:t>
            </a:r>
            <a:r>
              <a:rPr lang="tr-TR" sz="2000" b="1" dirty="0" err="1">
                <a:solidFill>
                  <a:srgbClr val="000000"/>
                </a:solidFill>
                <a:latin typeface="Calibri" pitchFamily="34" charset="0"/>
                <a:cs typeface="Calibri" pitchFamily="34" charset="0"/>
              </a:rPr>
              <a:t>Performance</a:t>
            </a:r>
            <a:r>
              <a:rPr lang="tr-TR" sz="2000" b="1" dirty="0">
                <a:solidFill>
                  <a:srgbClr val="000000"/>
                </a:solidFill>
                <a:latin typeface="Calibri" pitchFamily="34" charset="0"/>
                <a:cs typeface="Calibri" pitchFamily="34" charset="0"/>
              </a:rPr>
              <a:t>) Performansın değerlendirilmesi; </a:t>
            </a:r>
            <a:r>
              <a:rPr lang="tr-TR" sz="2000" dirty="0">
                <a:solidFill>
                  <a:srgbClr val="000000"/>
                </a:solidFill>
                <a:latin typeface="Calibri" pitchFamily="34" charset="0"/>
                <a:cs typeface="Calibri" pitchFamily="34" charset="0"/>
              </a:rPr>
              <a:t>beceri kursu öğrenilen becerilerdeki yeterliliği ölçebilmeli</a:t>
            </a:r>
          </a:p>
          <a:p>
            <a:pPr marL="216000" indent="-216000">
              <a:lnSpc>
                <a:spcPct val="90000"/>
              </a:lnSpc>
              <a:spcAft>
                <a:spcPts val="600"/>
              </a:spcAft>
              <a:buClr>
                <a:srgbClr val="292929"/>
              </a:buClr>
              <a:buFont typeface="+mj-lt"/>
              <a:buAutoNum type="arabicParenR"/>
              <a:defRPr/>
            </a:pPr>
            <a:r>
              <a:rPr lang="tr-TR" sz="2000" b="1" dirty="0">
                <a:solidFill>
                  <a:srgbClr val="000000"/>
                </a:solidFill>
                <a:latin typeface="Calibri" pitchFamily="34" charset="0"/>
                <a:cs typeface="Calibri" pitchFamily="34" charset="0"/>
              </a:rPr>
              <a:t>C (</a:t>
            </a:r>
            <a:r>
              <a:rPr lang="tr-TR" sz="2000" b="1" dirty="0" err="1">
                <a:solidFill>
                  <a:srgbClr val="000000"/>
                </a:solidFill>
                <a:latin typeface="Calibri" pitchFamily="34" charset="0"/>
                <a:cs typeface="Calibri" pitchFamily="34" charset="0"/>
              </a:rPr>
              <a:t>Communication</a:t>
            </a:r>
            <a:r>
              <a:rPr lang="tr-TR" sz="2000" b="1" dirty="0">
                <a:solidFill>
                  <a:srgbClr val="000000"/>
                </a:solidFill>
                <a:latin typeface="Calibri" pitchFamily="34" charset="0"/>
                <a:cs typeface="Calibri" pitchFamily="34" charset="0"/>
              </a:rPr>
              <a:t>) İletişim;</a:t>
            </a:r>
            <a:r>
              <a:rPr lang="tr-TR" sz="2000" dirty="0">
                <a:solidFill>
                  <a:srgbClr val="000000"/>
                </a:solidFill>
                <a:latin typeface="Calibri" pitchFamily="34" charset="0"/>
                <a:cs typeface="Calibri" pitchFamily="34" charset="0"/>
              </a:rPr>
              <a:t> yetiştirici ile katılımcı arasında iki yönlü iletişim olmalı</a:t>
            </a:r>
          </a:p>
          <a:p>
            <a:pPr marL="216000" indent="-216000">
              <a:lnSpc>
                <a:spcPct val="90000"/>
              </a:lnSpc>
              <a:spcAft>
                <a:spcPts val="600"/>
              </a:spcAft>
              <a:buClr>
                <a:srgbClr val="292929"/>
              </a:buClr>
              <a:buFont typeface="+mj-lt"/>
              <a:buAutoNum type="arabicParenR"/>
              <a:defRPr/>
            </a:pPr>
            <a:r>
              <a:rPr lang="tr-TR" sz="2000" b="1" dirty="0">
                <a:solidFill>
                  <a:srgbClr val="000000"/>
                </a:solidFill>
                <a:latin typeface="Calibri" pitchFamily="34" charset="0"/>
                <a:cs typeface="Calibri" pitchFamily="34" charset="0"/>
              </a:rPr>
              <a:t>H (Help </a:t>
            </a:r>
            <a:r>
              <a:rPr lang="tr-TR" sz="2000" b="1" dirty="0" err="1">
                <a:solidFill>
                  <a:srgbClr val="000000"/>
                </a:solidFill>
                <a:latin typeface="Calibri" pitchFamily="34" charset="0"/>
                <a:cs typeface="Calibri" pitchFamily="34" charset="0"/>
              </a:rPr>
              <a:t>and</a:t>
            </a:r>
            <a:r>
              <a:rPr lang="tr-TR" sz="2000" b="1" dirty="0">
                <a:solidFill>
                  <a:srgbClr val="000000"/>
                </a:solidFill>
                <a:latin typeface="Calibri" pitchFamily="34" charset="0"/>
                <a:cs typeface="Calibri" pitchFamily="34" charset="0"/>
              </a:rPr>
              <a:t> </a:t>
            </a:r>
            <a:r>
              <a:rPr lang="tr-TR" sz="2000" b="1" dirty="0" err="1">
                <a:solidFill>
                  <a:srgbClr val="000000"/>
                </a:solidFill>
                <a:latin typeface="Calibri" pitchFamily="34" charset="0"/>
                <a:cs typeface="Calibri" pitchFamily="34" charset="0"/>
              </a:rPr>
              <a:t>Follow-up</a:t>
            </a:r>
            <a:r>
              <a:rPr lang="tr-TR" sz="2000" b="1" dirty="0">
                <a:solidFill>
                  <a:srgbClr val="000000"/>
                </a:solidFill>
                <a:latin typeface="Calibri" pitchFamily="34" charset="0"/>
                <a:cs typeface="Calibri" pitchFamily="34" charset="0"/>
              </a:rPr>
              <a:t>) Yardım ve izlem; </a:t>
            </a:r>
            <a:r>
              <a:rPr lang="tr-TR" sz="2000" dirty="0">
                <a:solidFill>
                  <a:srgbClr val="000000"/>
                </a:solidFill>
                <a:latin typeface="Calibri" pitchFamily="34" charset="0"/>
                <a:cs typeface="Calibri" pitchFamily="34" charset="0"/>
              </a:rPr>
              <a:t>Katılımcıların işyerlerine döndükten sonra becerileri uygulayabilmeleri ve bu sırada ortaya çıkan engelleri aşabilmeleri için katılımcılar daha geri dönmeden izlem ziyaret planlarının yapılması</a:t>
            </a:r>
            <a:endParaRPr lang="tr-TR" sz="2000"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3462926551"/>
      </p:ext>
    </p:extLst>
  </p:cSld>
  <p:clrMapOvr>
    <a:masterClrMapping/>
  </p:clrMapOvr>
  <p:transition>
    <p:fad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BEYİN </a:t>
            </a: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FIRTINASA TEKNİĞİ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3" name="Rectangle 55"/>
          <p:cNvSpPr>
            <a:spLocks noChangeArrowheads="1"/>
          </p:cNvSpPr>
          <p:nvPr/>
        </p:nvSpPr>
        <p:spPr bwMode="gray">
          <a:xfrm>
            <a:off x="145159" y="1203325"/>
            <a:ext cx="2062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Kullanım Amacı</a:t>
            </a:r>
            <a:endParaRPr lang="tr-TR" b="1" i="1" dirty="0">
              <a:solidFill>
                <a:srgbClr val="FFFFFF"/>
              </a:solidFill>
              <a:latin typeface="Calibri" pitchFamily="34" charset="0"/>
              <a:cs typeface="Calibri" pitchFamily="34" charset="0"/>
            </a:endParaRPr>
          </a:p>
        </p:txBody>
      </p:sp>
      <p:sp>
        <p:nvSpPr>
          <p:cNvPr id="14" name="Rectangle 5"/>
          <p:cNvSpPr>
            <a:spLocks noChangeArrowheads="1"/>
          </p:cNvSpPr>
          <p:nvPr/>
        </p:nvSpPr>
        <p:spPr bwMode="gray">
          <a:xfrm>
            <a:off x="147638" y="1563687"/>
            <a:ext cx="2062162" cy="4446588"/>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93150" indent="-108000">
              <a:lnSpc>
                <a:spcPct val="90000"/>
              </a:lnSpc>
              <a:spcAft>
                <a:spcPct val="20000"/>
              </a:spcAft>
              <a:buClr>
                <a:srgbClr val="292929"/>
              </a:buClr>
              <a:buFont typeface="Wingdings" pitchFamily="2" charset="2"/>
              <a:buChar char="§"/>
              <a:defRPr/>
            </a:pPr>
            <a:r>
              <a:rPr lang="tr-TR" sz="1600" i="1" dirty="0">
                <a:solidFill>
                  <a:srgbClr val="000000"/>
                </a:solidFill>
                <a:latin typeface="Calibri" pitchFamily="34" charset="0"/>
                <a:cs typeface="Calibri" pitchFamily="34" charset="0"/>
              </a:rPr>
              <a:t>Belli bir konu ya da sorun hakkında görüşler, düşünceler veya çözümler </a:t>
            </a:r>
            <a:r>
              <a:rPr lang="tr-TR" sz="1600" i="1" dirty="0" smtClean="0">
                <a:solidFill>
                  <a:srgbClr val="000000"/>
                </a:solidFill>
                <a:latin typeface="Calibri" pitchFamily="34" charset="0"/>
                <a:cs typeface="Calibri" pitchFamily="34" charset="0"/>
              </a:rPr>
              <a:t>üretmek için</a:t>
            </a:r>
            <a:endParaRPr lang="tr-TR" sz="1600" i="1" dirty="0">
              <a:solidFill>
                <a:srgbClr val="000000"/>
              </a:solidFill>
              <a:latin typeface="Calibri" pitchFamily="34" charset="0"/>
              <a:cs typeface="Calibri" pitchFamily="34" charset="0"/>
            </a:endParaRPr>
          </a:p>
        </p:txBody>
      </p:sp>
      <p:sp>
        <p:nvSpPr>
          <p:cNvPr id="21" name="Rectangle 55"/>
          <p:cNvSpPr>
            <a:spLocks noChangeArrowheads="1"/>
          </p:cNvSpPr>
          <p:nvPr/>
        </p:nvSpPr>
        <p:spPr bwMode="gray">
          <a:xfrm>
            <a:off x="2396693" y="1203325"/>
            <a:ext cx="6497887"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algn="ctr" defTabSz="801688" eaLnBrk="0" hangingPunct="0">
              <a:defRPr/>
            </a:pPr>
            <a:r>
              <a:rPr lang="tr-TR" b="1" i="1" dirty="0" smtClean="0">
                <a:solidFill>
                  <a:srgbClr val="FFFFFF"/>
                </a:solidFill>
                <a:latin typeface="Calibri" pitchFamily="34" charset="0"/>
                <a:cs typeface="Calibri" pitchFamily="34" charset="0"/>
              </a:rPr>
              <a:t>Yapılacaklar - İşlem</a:t>
            </a:r>
            <a:endParaRPr lang="tr-TR" b="1" i="1" dirty="0">
              <a:solidFill>
                <a:srgbClr val="FFFFFF"/>
              </a:solidFill>
              <a:latin typeface="Calibri" pitchFamily="34" charset="0"/>
              <a:cs typeface="Calibri" pitchFamily="34" charset="0"/>
            </a:endParaRPr>
          </a:p>
        </p:txBody>
      </p:sp>
      <p:sp>
        <p:nvSpPr>
          <p:cNvPr id="22" name="Rectangle 5"/>
          <p:cNvSpPr>
            <a:spLocks noChangeArrowheads="1"/>
          </p:cNvSpPr>
          <p:nvPr/>
        </p:nvSpPr>
        <p:spPr bwMode="gray">
          <a:xfrm>
            <a:off x="2400281" y="1563687"/>
            <a:ext cx="6494300" cy="4446588"/>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 indent="-180000">
              <a:lnSpc>
                <a:spcPct val="90000"/>
              </a:lnSpc>
              <a:spcAft>
                <a:spcPct val="20000"/>
              </a:spcAft>
              <a:buClr>
                <a:srgbClr val="292929"/>
              </a:buClr>
              <a:buFont typeface="+mj-lt"/>
              <a:buAutoNum type="arabicPeriod"/>
              <a:defRPr/>
            </a:pPr>
            <a:r>
              <a:rPr lang="tr-TR" sz="1600" dirty="0">
                <a:solidFill>
                  <a:srgbClr val="000000"/>
                </a:solidFill>
                <a:latin typeface="Calibri" pitchFamily="34" charset="0"/>
                <a:cs typeface="Calibri" pitchFamily="34" charset="0"/>
              </a:rPr>
              <a:t>Beyin fırtınası yaptırmak için bir konu belirlenmeli,</a:t>
            </a:r>
          </a:p>
          <a:p>
            <a:pPr marL="656100" lvl="1" indent="-342900">
              <a:lnSpc>
                <a:spcPct val="90000"/>
              </a:lnSpc>
              <a:spcAft>
                <a:spcPct val="20000"/>
              </a:spcAft>
              <a:buClr>
                <a:srgbClr val="292929"/>
              </a:buClr>
              <a:buFont typeface="+mj-lt"/>
              <a:buAutoNum type="alphaLcPeriod"/>
              <a:defRPr/>
            </a:pPr>
            <a:r>
              <a:rPr lang="tr-TR" sz="1600" b="1" dirty="0">
                <a:solidFill>
                  <a:srgbClr val="000000"/>
                </a:solidFill>
                <a:latin typeface="Calibri" pitchFamily="34" charset="0"/>
                <a:cs typeface="Calibri" pitchFamily="34" charset="0"/>
              </a:rPr>
              <a:t>"... deyince ne anlıyorsunuz?" , </a:t>
            </a:r>
          </a:p>
          <a:p>
            <a:pPr marL="656100" lvl="1" indent="-342900">
              <a:lnSpc>
                <a:spcPct val="90000"/>
              </a:lnSpc>
              <a:spcAft>
                <a:spcPct val="20000"/>
              </a:spcAft>
              <a:buClr>
                <a:srgbClr val="292929"/>
              </a:buClr>
              <a:buFont typeface="+mj-lt"/>
              <a:buAutoNum type="alphaLcPeriod"/>
              <a:defRPr/>
            </a:pPr>
            <a:r>
              <a:rPr lang="tr-TR" sz="1600" b="1" dirty="0">
                <a:solidFill>
                  <a:srgbClr val="000000"/>
                </a:solidFill>
                <a:latin typeface="Calibri" pitchFamily="34" charset="0"/>
                <a:cs typeface="Calibri" pitchFamily="34" charset="0"/>
              </a:rPr>
              <a:t>"... durumunda neler yapılabilir?" ya da</a:t>
            </a:r>
          </a:p>
          <a:p>
            <a:pPr marL="656100" lvl="1" indent="-342900">
              <a:lnSpc>
                <a:spcPct val="90000"/>
              </a:lnSpc>
              <a:spcAft>
                <a:spcPct val="20000"/>
              </a:spcAft>
              <a:buClr>
                <a:srgbClr val="292929"/>
              </a:buClr>
              <a:buFont typeface="+mj-lt"/>
              <a:buAutoNum type="alphaLcPeriod"/>
              <a:defRPr/>
            </a:pPr>
            <a:r>
              <a:rPr lang="tr-TR" sz="1600" b="1" dirty="0">
                <a:solidFill>
                  <a:srgbClr val="000000"/>
                </a:solidFill>
                <a:latin typeface="Calibri" pitchFamily="34" charset="0"/>
                <a:cs typeface="Calibri" pitchFamily="34" charset="0"/>
              </a:rPr>
              <a:t>"... size neyi çağrıştırıyor?" gibi soruları kullanabilirsiniz</a:t>
            </a:r>
            <a:r>
              <a:rPr lang="tr-TR" sz="1600" dirty="0">
                <a:solidFill>
                  <a:srgbClr val="000000"/>
                </a:solidFill>
                <a:latin typeface="Calibri" pitchFamily="34" charset="0"/>
                <a:cs typeface="Calibri" pitchFamily="34" charset="0"/>
              </a:rPr>
              <a:t>. </a:t>
            </a:r>
            <a:endParaRPr lang="tr-TR" sz="1600" dirty="0" smtClean="0">
              <a:solidFill>
                <a:srgbClr val="000000"/>
              </a:solidFill>
              <a:latin typeface="Calibri" pitchFamily="34" charset="0"/>
              <a:cs typeface="Calibri" pitchFamily="34" charset="0"/>
            </a:endParaRPr>
          </a:p>
          <a:p>
            <a:pPr marL="656100" lvl="1" indent="-342900">
              <a:lnSpc>
                <a:spcPct val="90000"/>
              </a:lnSpc>
              <a:spcAft>
                <a:spcPct val="20000"/>
              </a:spcAft>
              <a:buClr>
                <a:srgbClr val="292929"/>
              </a:buClr>
              <a:buFont typeface="+mj-lt"/>
              <a:buAutoNum type="alphaLcPeriod"/>
              <a:defRPr/>
            </a:pPr>
            <a:endParaRPr lang="tr-TR" sz="1600" dirty="0">
              <a:solidFill>
                <a:srgbClr val="000000"/>
              </a:solidFill>
              <a:latin typeface="Calibri" pitchFamily="34" charset="0"/>
              <a:cs typeface="Calibri" pitchFamily="34" charset="0"/>
            </a:endParaRPr>
          </a:p>
          <a:p>
            <a:pPr marL="36000" indent="-180000">
              <a:lnSpc>
                <a:spcPct val="90000"/>
              </a:lnSpc>
              <a:spcAft>
                <a:spcPct val="20000"/>
              </a:spcAft>
              <a:buClr>
                <a:srgbClr val="292929"/>
              </a:buClr>
              <a:buFont typeface="+mj-lt"/>
              <a:buAutoNum type="arabicPeriod"/>
              <a:defRPr/>
            </a:pPr>
            <a:r>
              <a:rPr lang="tr-TR" sz="1600" dirty="0">
                <a:solidFill>
                  <a:srgbClr val="000000"/>
                </a:solidFill>
                <a:latin typeface="Calibri" pitchFamily="34" charset="0"/>
                <a:cs typeface="Calibri" pitchFamily="34" charset="0"/>
              </a:rPr>
              <a:t>Her bir beyin fırtınasında sadece tek bir soru sorulmalı,</a:t>
            </a:r>
          </a:p>
          <a:p>
            <a:pPr marL="36000" indent="-180000">
              <a:lnSpc>
                <a:spcPct val="90000"/>
              </a:lnSpc>
              <a:spcAft>
                <a:spcPct val="20000"/>
              </a:spcAft>
              <a:buClr>
                <a:srgbClr val="292929"/>
              </a:buClr>
              <a:buFont typeface="+mj-lt"/>
              <a:buAutoNum type="arabicPeriod"/>
              <a:defRPr/>
            </a:pPr>
            <a:r>
              <a:rPr lang="tr-TR" sz="1600" dirty="0">
                <a:solidFill>
                  <a:srgbClr val="000000"/>
                </a:solidFill>
                <a:latin typeface="Calibri" pitchFamily="34" charset="0"/>
                <a:cs typeface="Calibri" pitchFamily="34" charset="0"/>
              </a:rPr>
              <a:t>Beyin fırtınasının temel kurallarını gruba </a:t>
            </a:r>
            <a:r>
              <a:rPr lang="tr-TR" sz="1600" dirty="0" smtClean="0">
                <a:solidFill>
                  <a:srgbClr val="000000"/>
                </a:solidFill>
                <a:latin typeface="Calibri" pitchFamily="34" charset="0"/>
                <a:cs typeface="Calibri" pitchFamily="34" charset="0"/>
              </a:rPr>
              <a:t>açıklanmalı</a:t>
            </a:r>
            <a:r>
              <a:rPr lang="tr-TR" sz="1600" dirty="0">
                <a:solidFill>
                  <a:srgbClr val="000000"/>
                </a:solidFill>
                <a:latin typeface="Calibri" pitchFamily="34" charset="0"/>
                <a:cs typeface="Calibri" pitchFamily="34" charset="0"/>
              </a:rPr>
              <a:t>;</a:t>
            </a:r>
          </a:p>
          <a:p>
            <a:pPr marL="656100" lvl="1" indent="-342900">
              <a:lnSpc>
                <a:spcPct val="90000"/>
              </a:lnSpc>
              <a:spcAft>
                <a:spcPct val="20000"/>
              </a:spcAft>
              <a:buClr>
                <a:srgbClr val="292929"/>
              </a:buClr>
              <a:buFont typeface="+mj-lt"/>
              <a:buAutoNum type="alphaLcPeriod"/>
              <a:defRPr/>
            </a:pPr>
            <a:r>
              <a:rPr lang="tr-TR" sz="1600" dirty="0" smtClean="0">
                <a:solidFill>
                  <a:srgbClr val="000000"/>
                </a:solidFill>
                <a:latin typeface="Calibri" pitchFamily="34" charset="0"/>
                <a:cs typeface="Calibri" pitchFamily="34" charset="0"/>
              </a:rPr>
              <a:t>Herkes aklına gelen her şeyi söyleyebilir, bütün fikirler kabul edilecek. </a:t>
            </a:r>
          </a:p>
          <a:p>
            <a:pPr marL="656100" lvl="1" indent="-342900">
              <a:lnSpc>
                <a:spcPct val="90000"/>
              </a:lnSpc>
              <a:spcAft>
                <a:spcPct val="20000"/>
              </a:spcAft>
              <a:buClr>
                <a:srgbClr val="292929"/>
              </a:buClr>
              <a:buFont typeface="+mj-lt"/>
              <a:buAutoNum type="alphaLcPeriod"/>
              <a:defRPr/>
            </a:pPr>
            <a:r>
              <a:rPr lang="tr-TR" sz="1600" dirty="0" smtClean="0">
                <a:solidFill>
                  <a:srgbClr val="000000"/>
                </a:solidFill>
                <a:latin typeface="Calibri" pitchFamily="34" charset="0"/>
                <a:cs typeface="Calibri" pitchFamily="34" charset="0"/>
              </a:rPr>
              <a:t>Söylenenlerin hepsi tahtaya/kağıda yazılacak, </a:t>
            </a:r>
          </a:p>
          <a:p>
            <a:pPr marL="656100" lvl="1" indent="-342900">
              <a:lnSpc>
                <a:spcPct val="90000"/>
              </a:lnSpc>
              <a:spcAft>
                <a:spcPct val="20000"/>
              </a:spcAft>
              <a:buClr>
                <a:srgbClr val="292929"/>
              </a:buClr>
              <a:buFont typeface="+mj-lt"/>
              <a:buAutoNum type="alphaLcPeriod"/>
              <a:defRPr/>
            </a:pPr>
            <a:r>
              <a:rPr lang="tr-TR" sz="1600" dirty="0" smtClean="0">
                <a:solidFill>
                  <a:srgbClr val="000000"/>
                </a:solidFill>
                <a:latin typeface="Calibri" pitchFamily="34" charset="0"/>
                <a:cs typeface="Calibri" pitchFamily="34" charset="0"/>
              </a:rPr>
              <a:t>Hiç bir fikir/öneri beyin fırtınası sırasında eleştirilmeyecek, tartışılmayacak </a:t>
            </a:r>
          </a:p>
          <a:p>
            <a:pPr marL="656100" lvl="1" indent="-342900">
              <a:lnSpc>
                <a:spcPct val="90000"/>
              </a:lnSpc>
              <a:spcAft>
                <a:spcPct val="20000"/>
              </a:spcAft>
              <a:buClr>
                <a:srgbClr val="292929"/>
              </a:buClr>
              <a:buFont typeface="+mj-lt"/>
              <a:buAutoNum type="alphaLcPeriod"/>
              <a:defRPr/>
            </a:pPr>
            <a:r>
              <a:rPr lang="tr-TR" sz="1600" dirty="0" smtClean="0">
                <a:solidFill>
                  <a:srgbClr val="000000"/>
                </a:solidFill>
                <a:latin typeface="Calibri" pitchFamily="34" charset="0"/>
                <a:cs typeface="Calibri" pitchFamily="34" charset="0"/>
              </a:rPr>
              <a:t>Beyin fırtınası belli bir tempo içinde yapılacak, </a:t>
            </a:r>
          </a:p>
          <a:p>
            <a:pPr marL="656100" lvl="1" indent="-342900">
              <a:lnSpc>
                <a:spcPct val="90000"/>
              </a:lnSpc>
              <a:spcAft>
                <a:spcPct val="20000"/>
              </a:spcAft>
              <a:buClr>
                <a:srgbClr val="292929"/>
              </a:buClr>
              <a:buFont typeface="+mj-lt"/>
              <a:buAutoNum type="alphaLcPeriod"/>
              <a:defRPr/>
            </a:pPr>
            <a:r>
              <a:rPr lang="tr-TR" sz="1600" dirty="0" smtClean="0">
                <a:solidFill>
                  <a:srgbClr val="000000"/>
                </a:solidFill>
                <a:latin typeface="Calibri" pitchFamily="34" charset="0"/>
                <a:cs typeface="Calibri" pitchFamily="34" charset="0"/>
              </a:rPr>
              <a:t>Öneriler listesi bitirildikten sonra başa dönüp hepsi teker teker tartışılacak.</a:t>
            </a:r>
          </a:p>
          <a:p>
            <a:pPr marL="36000" indent="-180000">
              <a:lnSpc>
                <a:spcPct val="90000"/>
              </a:lnSpc>
              <a:spcAft>
                <a:spcPct val="20000"/>
              </a:spcAft>
              <a:buClr>
                <a:srgbClr val="292929"/>
              </a:buClr>
              <a:buFont typeface="+mj-lt"/>
              <a:buAutoNum type="arabicPeriod"/>
              <a:defRPr/>
            </a:pPr>
            <a:r>
              <a:rPr lang="tr-TR" sz="1600" dirty="0" smtClean="0">
                <a:solidFill>
                  <a:srgbClr val="000000"/>
                </a:solidFill>
                <a:latin typeface="Calibri" pitchFamily="34" charset="0"/>
                <a:cs typeface="Calibri" pitchFamily="34" charset="0"/>
              </a:rPr>
              <a:t>Kısa </a:t>
            </a:r>
            <a:r>
              <a:rPr lang="tr-TR" sz="1600" dirty="0">
                <a:solidFill>
                  <a:srgbClr val="000000"/>
                </a:solidFill>
                <a:latin typeface="Calibri" pitchFamily="34" charset="0"/>
                <a:cs typeface="Calibri" pitchFamily="34" charset="0"/>
              </a:rPr>
              <a:t>bir özetle (bir-iki cümlelik) konu </a:t>
            </a:r>
            <a:r>
              <a:rPr lang="tr-TR" sz="1600" dirty="0" smtClean="0">
                <a:solidFill>
                  <a:srgbClr val="000000"/>
                </a:solidFill>
                <a:latin typeface="Calibri" pitchFamily="34" charset="0"/>
                <a:cs typeface="Calibri" pitchFamily="34" charset="0"/>
              </a:rPr>
              <a:t>toparlanacaktır.</a:t>
            </a:r>
            <a:endParaRPr lang="tr-TR" sz="1600"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1970586180"/>
      </p:ext>
    </p:extLst>
  </p:cSld>
  <p:clrMapOvr>
    <a:masterClrMapping/>
  </p:clrMapOvr>
  <p:transition>
    <p:fad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BEYİN </a:t>
            </a: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FIRTINASI TEKNİĞİ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9" name="Tablo 8"/>
          <p:cNvGraphicFramePr>
            <a:graphicFrameLocks noGrp="1"/>
          </p:cNvGraphicFramePr>
          <p:nvPr>
            <p:extLst>
              <p:ext uri="{D42A27DB-BD31-4B8C-83A1-F6EECF244321}">
                <p14:modId xmlns:p14="http://schemas.microsoft.com/office/powerpoint/2010/main" val="2352807633"/>
              </p:ext>
            </p:extLst>
          </p:nvPr>
        </p:nvGraphicFramePr>
        <p:xfrm>
          <a:off x="214589" y="1058864"/>
          <a:ext cx="8714821" cy="5056187"/>
        </p:xfrm>
        <a:graphic>
          <a:graphicData uri="http://schemas.openxmlformats.org/drawingml/2006/table">
            <a:tbl>
              <a:tblPr>
                <a:tableStyleId>{775DCB02-9BB8-47FD-8907-85C794F793BA}</a:tableStyleId>
              </a:tblPr>
              <a:tblGrid>
                <a:gridCol w="272992"/>
                <a:gridCol w="961405"/>
                <a:gridCol w="272992"/>
                <a:gridCol w="356076"/>
                <a:gridCol w="356076"/>
                <a:gridCol w="356076"/>
                <a:gridCol w="356076"/>
                <a:gridCol w="356076"/>
                <a:gridCol w="356076"/>
                <a:gridCol w="47407"/>
                <a:gridCol w="1023718"/>
                <a:gridCol w="356076"/>
                <a:gridCol w="356076"/>
                <a:gridCol w="356076"/>
                <a:gridCol w="356076"/>
                <a:gridCol w="356076"/>
                <a:gridCol w="356076"/>
                <a:gridCol w="47407"/>
                <a:gridCol w="525212"/>
                <a:gridCol w="1290776"/>
              </a:tblGrid>
              <a:tr h="343953">
                <a:tc gridSpan="20">
                  <a:txBody>
                    <a:bodyPr/>
                    <a:lstStyle/>
                    <a:p>
                      <a:pPr algn="ctr" fontAlgn="ctr"/>
                      <a:r>
                        <a:rPr lang="tr-TR" sz="1500" u="none" strike="noStrike" dirty="0">
                          <a:effectLst/>
                        </a:rPr>
                        <a:t>PROBLEM ÇÖZME TEKNİĞİ</a:t>
                      </a:r>
                      <a:endParaRPr lang="tr-TR" sz="1500" b="1" i="0" u="none" strike="noStrike" dirty="0">
                        <a:solidFill>
                          <a:srgbClr val="000000"/>
                        </a:solidFill>
                        <a:effectLst/>
                        <a:latin typeface="Cambria"/>
                      </a:endParaRPr>
                    </a:p>
                  </a:txBody>
                  <a:tcPr marL="7760" marR="7760" marT="776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384561">
                <a:tc gridSpan="3">
                  <a:txBody>
                    <a:bodyPr/>
                    <a:lstStyle/>
                    <a:p>
                      <a:pPr algn="ctr" fontAlgn="ctr"/>
                      <a:r>
                        <a:rPr lang="tr-TR" sz="900" u="none" strike="noStrike" dirty="0">
                          <a:effectLst/>
                        </a:rPr>
                        <a:t>PROBLEM</a:t>
                      </a:r>
                      <a:endParaRPr lang="tr-TR" sz="900" b="1" i="0" u="none" strike="noStrike" dirty="0">
                        <a:solidFill>
                          <a:srgbClr val="000000"/>
                        </a:solidFill>
                        <a:effectLst/>
                        <a:latin typeface="Calibri"/>
                      </a:endParaRPr>
                    </a:p>
                  </a:txBody>
                  <a:tcPr marL="7760" marR="7760" marT="7760" marB="0" anchor="ctr">
                    <a:solidFill>
                      <a:srgbClr val="FFC000"/>
                    </a:solidFill>
                  </a:tcPr>
                </a:tc>
                <a:tc hMerge="1">
                  <a:txBody>
                    <a:bodyPr/>
                    <a:lstStyle/>
                    <a:p>
                      <a:endParaRPr lang="tr-TR"/>
                    </a:p>
                  </a:txBody>
                  <a:tcPr/>
                </a:tc>
                <a:tc hMerge="1">
                  <a:txBody>
                    <a:bodyPr/>
                    <a:lstStyle/>
                    <a:p>
                      <a:endParaRPr lang="tr-TR"/>
                    </a:p>
                  </a:txBody>
                  <a:tcPr/>
                </a:tc>
                <a:tc gridSpan="6">
                  <a:txBody>
                    <a:bodyPr/>
                    <a:lstStyle/>
                    <a:p>
                      <a:pPr algn="ctr" fontAlgn="ctr"/>
                      <a:r>
                        <a:rPr lang="tr-TR" sz="800" u="none" strike="noStrike" dirty="0">
                          <a:effectLst/>
                        </a:rPr>
                        <a:t>Söz konusu problem tanımlanacak</a:t>
                      </a:r>
                      <a:endParaRPr lang="tr-TR" sz="800" b="0" i="0" u="none" strike="noStrike" dirty="0">
                        <a:solidFill>
                          <a:srgbClr val="000000"/>
                        </a:solidFill>
                        <a:effectLst/>
                        <a:latin typeface="Calibri"/>
                      </a:endParaRPr>
                    </a:p>
                  </a:txBody>
                  <a:tcPr marL="7760" marR="7760" marT="7760" marB="0" anchor="ctr">
                    <a:solidFill>
                      <a:srgbClr val="FFC0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ctr" fontAlgn="ctr"/>
                      <a:r>
                        <a:rPr lang="tr-TR" sz="900" u="none" strike="noStrike">
                          <a:effectLst/>
                        </a:rPr>
                        <a:t> </a:t>
                      </a:r>
                      <a:endParaRPr lang="tr-TR" sz="900" b="0" i="0" u="none" strike="noStrike">
                        <a:solidFill>
                          <a:srgbClr val="000000"/>
                        </a:solidFill>
                        <a:effectLst/>
                        <a:latin typeface="Calibri"/>
                      </a:endParaRPr>
                    </a:p>
                  </a:txBody>
                  <a:tcPr marL="7760" marR="7760" marT="7760" marB="0" anchor="ctr">
                    <a:solidFill>
                      <a:srgbClr val="FFC000"/>
                    </a:solidFill>
                  </a:tcPr>
                </a:tc>
                <a:tc>
                  <a:txBody>
                    <a:bodyPr/>
                    <a:lstStyle/>
                    <a:p>
                      <a:pPr algn="ctr" fontAlgn="ctr"/>
                      <a:r>
                        <a:rPr lang="tr-TR" sz="900" u="none" strike="noStrike" dirty="0">
                          <a:effectLst/>
                        </a:rPr>
                        <a:t>PROBLEM</a:t>
                      </a:r>
                      <a:endParaRPr lang="tr-TR" sz="900" b="1" i="0" u="none" strike="noStrike" dirty="0">
                        <a:solidFill>
                          <a:srgbClr val="000000"/>
                        </a:solidFill>
                        <a:effectLst/>
                        <a:latin typeface="Calibri"/>
                      </a:endParaRPr>
                    </a:p>
                  </a:txBody>
                  <a:tcPr marL="7760" marR="7760" marT="7760" marB="0" anchor="ctr">
                    <a:solidFill>
                      <a:srgbClr val="FFC000"/>
                    </a:solidFill>
                  </a:tcPr>
                </a:tc>
                <a:tc gridSpan="6">
                  <a:txBody>
                    <a:bodyPr/>
                    <a:lstStyle/>
                    <a:p>
                      <a:pPr algn="ctr" fontAlgn="ctr"/>
                      <a:r>
                        <a:rPr lang="tr-TR" sz="800" u="none" strike="noStrike" dirty="0">
                          <a:effectLst/>
                        </a:rPr>
                        <a:t>Çözülmesi gereken problem tanımlanacak</a:t>
                      </a:r>
                      <a:endParaRPr lang="tr-TR" sz="800" b="0" i="0" u="none" strike="noStrike" dirty="0">
                        <a:solidFill>
                          <a:srgbClr val="000000"/>
                        </a:solidFill>
                        <a:effectLst/>
                        <a:latin typeface="Calibri"/>
                      </a:endParaRPr>
                    </a:p>
                  </a:txBody>
                  <a:tcPr marL="7760" marR="7760" marT="7760" marB="0" anchor="ctr">
                    <a:solidFill>
                      <a:srgbClr val="FFC0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ctr" fontAlgn="ctr"/>
                      <a:r>
                        <a:rPr lang="tr-TR" sz="900" u="none" strike="noStrike">
                          <a:effectLst/>
                        </a:rPr>
                        <a:t> </a:t>
                      </a:r>
                      <a:endParaRPr lang="tr-TR" sz="900" b="0" i="0" u="none" strike="noStrike">
                        <a:solidFill>
                          <a:srgbClr val="000000"/>
                        </a:solidFill>
                        <a:effectLst/>
                        <a:latin typeface="Calibri"/>
                      </a:endParaRPr>
                    </a:p>
                  </a:txBody>
                  <a:tcPr marL="7760" marR="7760" marT="7760" marB="0" anchor="ctr">
                    <a:solidFill>
                      <a:srgbClr val="FFC000"/>
                    </a:solidFill>
                  </a:tcPr>
                </a:tc>
                <a:tc gridSpan="2">
                  <a:txBody>
                    <a:bodyPr/>
                    <a:lstStyle/>
                    <a:p>
                      <a:pPr algn="ctr" fontAlgn="ctr"/>
                      <a:r>
                        <a:rPr lang="tr-TR" sz="800" u="none" strike="noStrike" dirty="0">
                          <a:effectLst/>
                        </a:rPr>
                        <a:t>Takip problemi nasıl çözülecek?</a:t>
                      </a:r>
                      <a:endParaRPr lang="tr-TR" sz="800" b="0" i="0" u="none" strike="noStrike" dirty="0">
                        <a:solidFill>
                          <a:srgbClr val="000000"/>
                        </a:solidFill>
                        <a:effectLst/>
                        <a:latin typeface="Calibri"/>
                      </a:endParaRPr>
                    </a:p>
                  </a:txBody>
                  <a:tcPr marL="7760" marR="7760" marT="7760" marB="0" anchor="ctr">
                    <a:solidFill>
                      <a:srgbClr val="FFC000"/>
                    </a:solidFill>
                  </a:tcPr>
                </a:tc>
                <a:tc hMerge="1">
                  <a:txBody>
                    <a:bodyPr/>
                    <a:lstStyle/>
                    <a:p>
                      <a:endParaRPr lang="tr-TR"/>
                    </a:p>
                  </a:txBody>
                  <a:tcPr/>
                </a:tc>
              </a:tr>
              <a:tr h="599201">
                <a:tc rowSpan="3">
                  <a:txBody>
                    <a:bodyPr/>
                    <a:lstStyle/>
                    <a:p>
                      <a:pPr algn="ctr" fontAlgn="ctr"/>
                      <a:r>
                        <a:rPr lang="tr-TR" sz="800" u="none" strike="noStrike">
                          <a:effectLst/>
                        </a:rPr>
                        <a:t>NO</a:t>
                      </a:r>
                      <a:endParaRPr lang="tr-TR" sz="800" b="1" i="0" u="none" strike="noStrike">
                        <a:solidFill>
                          <a:srgbClr val="000000"/>
                        </a:solidFill>
                        <a:effectLst/>
                        <a:latin typeface="Calibri"/>
                      </a:endParaRPr>
                    </a:p>
                  </a:txBody>
                  <a:tcPr marL="7760" marR="7760" marT="7760" marB="0" anchor="ctr"/>
                </a:tc>
                <a:tc gridSpan="2">
                  <a:txBody>
                    <a:bodyPr/>
                    <a:lstStyle/>
                    <a:p>
                      <a:pPr algn="ctr" fontAlgn="ctr"/>
                      <a:r>
                        <a:rPr lang="tr-TR" sz="800" u="none" strike="noStrike">
                          <a:effectLst/>
                        </a:rPr>
                        <a:t>BEYİN FIRTINASI </a:t>
                      </a:r>
                      <a:br>
                        <a:rPr lang="tr-TR" sz="800" u="none" strike="noStrike">
                          <a:effectLst/>
                        </a:rPr>
                      </a:br>
                      <a:r>
                        <a:rPr lang="tr-TR" sz="800" u="none" strike="noStrike">
                          <a:effectLst/>
                        </a:rPr>
                        <a:t>"1.Adım=Fikirler?"</a:t>
                      </a:r>
                      <a:endParaRPr lang="tr-TR" sz="800" b="1" i="0" u="none" strike="noStrike">
                        <a:solidFill>
                          <a:srgbClr val="000000"/>
                        </a:solidFill>
                        <a:effectLst/>
                        <a:latin typeface="Calibri"/>
                      </a:endParaRPr>
                    </a:p>
                  </a:txBody>
                  <a:tcPr marL="7760" marR="7760" marT="7760" marB="0" anchor="ctr"/>
                </a:tc>
                <a:tc hMerge="1">
                  <a:txBody>
                    <a:bodyPr/>
                    <a:lstStyle/>
                    <a:p>
                      <a:endParaRPr lang="tr-TR"/>
                    </a:p>
                  </a:txBody>
                  <a:tcPr/>
                </a:tc>
                <a:tc gridSpan="6">
                  <a:txBody>
                    <a:bodyPr/>
                    <a:lstStyle/>
                    <a:p>
                      <a:pPr algn="ctr" fontAlgn="ctr"/>
                      <a:r>
                        <a:rPr lang="tr-TR" sz="800" u="none" strike="noStrike" dirty="0">
                          <a:effectLst/>
                        </a:rPr>
                        <a:t>BALIK KILÇIĞI DİYAGRAMI</a:t>
                      </a:r>
                      <a:br>
                        <a:rPr lang="tr-TR" sz="800" u="none" strike="noStrike" dirty="0">
                          <a:effectLst/>
                        </a:rPr>
                      </a:br>
                      <a:r>
                        <a:rPr lang="tr-TR" sz="800" u="none" strike="noStrike" dirty="0">
                          <a:effectLst/>
                        </a:rPr>
                        <a:t> "2.Adım=Nedenler?"</a:t>
                      </a:r>
                      <a:endParaRPr lang="tr-TR" sz="800" b="1" i="0" u="none" strike="noStrike" dirty="0">
                        <a:solidFill>
                          <a:srgbClr val="000000"/>
                        </a:solidFill>
                        <a:effectLst/>
                        <a:latin typeface="Calibri"/>
                      </a:endParaRPr>
                    </a:p>
                  </a:txBody>
                  <a:tcPr marL="7760" marR="7760" marT="776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rowSpan="19">
                  <a:txBody>
                    <a:bodyPr/>
                    <a:lstStyle/>
                    <a:p>
                      <a:pPr algn="ctr" fontAlgn="ctr"/>
                      <a:r>
                        <a:rPr lang="tr-TR" sz="900" u="none" strike="noStrike">
                          <a:effectLst/>
                        </a:rPr>
                        <a:t> </a:t>
                      </a:r>
                      <a:endParaRPr lang="tr-TR" sz="900" b="1" i="0" u="none" strike="noStrike">
                        <a:solidFill>
                          <a:srgbClr val="FFFFFF"/>
                        </a:solidFill>
                        <a:effectLst/>
                        <a:latin typeface="Calibri"/>
                      </a:endParaRPr>
                    </a:p>
                  </a:txBody>
                  <a:tcPr marL="7760" marR="7760" marT="7760" marB="0" anchor="ctr"/>
                </a:tc>
                <a:tc>
                  <a:txBody>
                    <a:bodyPr/>
                    <a:lstStyle/>
                    <a:p>
                      <a:pPr algn="ctr" fontAlgn="ctr"/>
                      <a:r>
                        <a:rPr lang="tr-TR" sz="800" u="none" strike="noStrike">
                          <a:effectLst/>
                        </a:rPr>
                        <a:t>NİÇİN/NİÇİN</a:t>
                      </a:r>
                      <a:br>
                        <a:rPr lang="tr-TR" sz="800" u="none" strike="noStrike">
                          <a:effectLst/>
                        </a:rPr>
                      </a:br>
                      <a:r>
                        <a:rPr lang="tr-TR" sz="800" u="none" strike="noStrike">
                          <a:effectLst/>
                        </a:rPr>
                        <a:t>"4.Adım=Fikirler?"</a:t>
                      </a:r>
                      <a:endParaRPr lang="tr-TR" sz="800" b="1" i="0" u="none" strike="noStrike">
                        <a:solidFill>
                          <a:srgbClr val="000000"/>
                        </a:solidFill>
                        <a:effectLst/>
                        <a:latin typeface="Calibri"/>
                      </a:endParaRPr>
                    </a:p>
                  </a:txBody>
                  <a:tcPr marL="7760" marR="7760" marT="7760" marB="0" anchor="ctr"/>
                </a:tc>
                <a:tc gridSpan="6">
                  <a:txBody>
                    <a:bodyPr/>
                    <a:lstStyle/>
                    <a:p>
                      <a:pPr algn="ctr" fontAlgn="ctr"/>
                      <a:r>
                        <a:rPr lang="tr-TR" sz="800" u="none" strike="noStrike">
                          <a:effectLst/>
                        </a:rPr>
                        <a:t>BALIK KILÇIĞI DİYAGRAMI</a:t>
                      </a:r>
                      <a:br>
                        <a:rPr lang="tr-TR" sz="800" u="none" strike="noStrike">
                          <a:effectLst/>
                        </a:rPr>
                      </a:br>
                      <a:r>
                        <a:rPr lang="tr-TR" sz="800" u="none" strike="noStrike">
                          <a:effectLst/>
                        </a:rPr>
                        <a:t> "4.1.Adım=Nedenler?"</a:t>
                      </a:r>
                      <a:endParaRPr lang="tr-TR" sz="800" b="1" i="0" u="none" strike="noStrike">
                        <a:solidFill>
                          <a:srgbClr val="000000"/>
                        </a:solidFill>
                        <a:effectLst/>
                        <a:latin typeface="Calibri"/>
                      </a:endParaRPr>
                    </a:p>
                  </a:txBody>
                  <a:tcPr marL="7760" marR="7760" marT="776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rowSpan="19">
                  <a:txBody>
                    <a:bodyPr/>
                    <a:lstStyle/>
                    <a:p>
                      <a:pPr algn="ctr" fontAlgn="ctr"/>
                      <a:r>
                        <a:rPr lang="tr-TR" sz="900" u="none" strike="noStrike">
                          <a:effectLst/>
                        </a:rPr>
                        <a:t> </a:t>
                      </a:r>
                      <a:endParaRPr lang="tr-TR" sz="900" b="1" i="0" u="none" strike="noStrike">
                        <a:solidFill>
                          <a:srgbClr val="FFFFFF"/>
                        </a:solidFill>
                        <a:effectLst/>
                        <a:latin typeface="Calibri"/>
                      </a:endParaRPr>
                    </a:p>
                  </a:txBody>
                  <a:tcPr marL="7760" marR="7760" marT="7760" marB="0" anchor="ctr"/>
                </a:tc>
                <a:tc gridSpan="2">
                  <a:txBody>
                    <a:bodyPr/>
                    <a:lstStyle/>
                    <a:p>
                      <a:pPr algn="ctr" fontAlgn="ctr"/>
                      <a:r>
                        <a:rPr lang="tr-TR" sz="800" u="none" strike="noStrike">
                          <a:effectLst/>
                        </a:rPr>
                        <a:t>NASIL/NASIL</a:t>
                      </a:r>
                      <a:br>
                        <a:rPr lang="tr-TR" sz="800" u="none" strike="noStrike">
                          <a:effectLst/>
                        </a:rPr>
                      </a:br>
                      <a:r>
                        <a:rPr lang="tr-TR" sz="800" u="none" strike="noStrike">
                          <a:effectLst/>
                        </a:rPr>
                        <a:t> "5.Adım"</a:t>
                      </a:r>
                      <a:endParaRPr lang="tr-TR" sz="800" b="1" i="0" u="none" strike="noStrike">
                        <a:solidFill>
                          <a:srgbClr val="000000"/>
                        </a:solidFill>
                        <a:effectLst/>
                        <a:latin typeface="Calibri"/>
                      </a:endParaRPr>
                    </a:p>
                  </a:txBody>
                  <a:tcPr marL="7760" marR="7760" marT="7760" marB="0" anchor="ctr"/>
                </a:tc>
                <a:tc hMerge="1">
                  <a:txBody>
                    <a:bodyPr/>
                    <a:lstStyle/>
                    <a:p>
                      <a:endParaRPr lang="tr-TR"/>
                    </a:p>
                  </a:txBody>
                  <a:tcPr/>
                </a:tc>
              </a:tr>
              <a:tr h="188711">
                <a:tc vMerge="1">
                  <a:txBody>
                    <a:bodyPr/>
                    <a:lstStyle/>
                    <a:p>
                      <a:endParaRPr lang="tr-TR"/>
                    </a:p>
                  </a:txBody>
                  <a:tcPr/>
                </a:tc>
                <a:tc rowSpan="2" gridSpan="2">
                  <a:txBody>
                    <a:bodyPr/>
                    <a:lstStyle/>
                    <a:p>
                      <a:pPr algn="ctr" fontAlgn="ctr"/>
                      <a:r>
                        <a:rPr lang="tr-TR" sz="700" u="none" strike="noStrike" dirty="0">
                          <a:effectLst/>
                        </a:rPr>
                        <a:t>EKİBİN FİKİRLERİ</a:t>
                      </a:r>
                      <a:endParaRPr lang="tr-TR" sz="700" b="0" i="0" u="none" strike="noStrike" dirty="0">
                        <a:solidFill>
                          <a:srgbClr val="000000"/>
                        </a:solidFill>
                        <a:effectLst/>
                        <a:latin typeface="Calibri"/>
                      </a:endParaRPr>
                    </a:p>
                  </a:txBody>
                  <a:tcPr marL="7760" marR="7760" marT="7760" marB="0" anchor="ctr"/>
                </a:tc>
                <a:tc rowSpan="2" hMerge="1">
                  <a:txBody>
                    <a:bodyPr/>
                    <a:lstStyle/>
                    <a:p>
                      <a:endParaRPr lang="tr-TR"/>
                    </a:p>
                  </a:txBody>
                  <a:tcPr/>
                </a:tc>
                <a:tc gridSpan="6">
                  <a:txBody>
                    <a:bodyPr/>
                    <a:lstStyle/>
                    <a:p>
                      <a:pPr algn="ctr" fontAlgn="ctr"/>
                      <a:r>
                        <a:rPr lang="tr-TR" sz="800" u="none" strike="noStrike">
                          <a:effectLst/>
                        </a:rPr>
                        <a:t>Muhtemel Faktörler</a:t>
                      </a:r>
                      <a:endParaRPr lang="tr-TR" sz="800" b="1" i="0" u="none" strike="noStrike">
                        <a:solidFill>
                          <a:srgbClr val="000000"/>
                        </a:solidFill>
                        <a:effectLst/>
                        <a:latin typeface="Calibri"/>
                      </a:endParaRPr>
                    </a:p>
                  </a:txBody>
                  <a:tcPr marL="7760" marR="7760" marT="776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vMerge="1">
                  <a:txBody>
                    <a:bodyPr/>
                    <a:lstStyle/>
                    <a:p>
                      <a:endParaRPr lang="tr-TR"/>
                    </a:p>
                  </a:txBody>
                  <a:tcPr/>
                </a:tc>
                <a:tc rowSpan="2">
                  <a:txBody>
                    <a:bodyPr/>
                    <a:lstStyle/>
                    <a:p>
                      <a:pPr algn="ctr" fontAlgn="ctr"/>
                      <a:r>
                        <a:rPr lang="tr-TR" sz="700" u="none" strike="noStrike">
                          <a:effectLst/>
                        </a:rPr>
                        <a:t>EKİBİN FİKİRLERİ</a:t>
                      </a:r>
                      <a:endParaRPr lang="tr-TR" sz="700" b="0" i="0" u="none" strike="noStrike">
                        <a:solidFill>
                          <a:srgbClr val="000000"/>
                        </a:solidFill>
                        <a:effectLst/>
                        <a:latin typeface="Calibri"/>
                      </a:endParaRPr>
                    </a:p>
                  </a:txBody>
                  <a:tcPr marL="7760" marR="7760" marT="7760" marB="0" anchor="ctr"/>
                </a:tc>
                <a:tc gridSpan="6">
                  <a:txBody>
                    <a:bodyPr/>
                    <a:lstStyle/>
                    <a:p>
                      <a:pPr algn="ctr" fontAlgn="ctr"/>
                      <a:r>
                        <a:rPr lang="tr-TR" sz="800" u="none" strike="noStrike">
                          <a:effectLst/>
                        </a:rPr>
                        <a:t>Muhtemel Faktörler</a:t>
                      </a:r>
                      <a:endParaRPr lang="tr-TR" sz="800" b="1" i="0" u="none" strike="noStrike">
                        <a:solidFill>
                          <a:srgbClr val="000000"/>
                        </a:solidFill>
                        <a:effectLst/>
                        <a:latin typeface="Calibri"/>
                      </a:endParaRPr>
                    </a:p>
                  </a:txBody>
                  <a:tcPr marL="7760" marR="7760" marT="776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vMerge="1">
                  <a:txBody>
                    <a:bodyPr/>
                    <a:lstStyle/>
                    <a:p>
                      <a:endParaRPr lang="tr-TR"/>
                    </a:p>
                  </a:txBody>
                  <a:tcPr/>
                </a:tc>
                <a:tc rowSpan="3" gridSpan="2">
                  <a:txBody>
                    <a:bodyPr/>
                    <a:lstStyle/>
                    <a:p>
                      <a:pPr algn="ctr" fontAlgn="ctr"/>
                      <a:r>
                        <a:rPr lang="tr-TR" sz="800" u="none" strike="noStrike" dirty="0">
                          <a:effectLst/>
                        </a:rPr>
                        <a:t>PLANLAMA: "5N1K"</a:t>
                      </a:r>
                      <a:endParaRPr lang="tr-TR" sz="800" b="1" i="0" u="none" strike="noStrike" dirty="0">
                        <a:solidFill>
                          <a:srgbClr val="000000"/>
                        </a:solidFill>
                        <a:effectLst/>
                        <a:latin typeface="Calibri"/>
                      </a:endParaRPr>
                    </a:p>
                  </a:txBody>
                  <a:tcPr marL="7760" marR="7760" marT="7760" marB="0" anchor="ctr">
                    <a:solidFill>
                      <a:schemeClr val="bg2">
                        <a:lumMod val="20000"/>
                        <a:lumOff val="80000"/>
                      </a:schemeClr>
                    </a:solidFill>
                  </a:tcPr>
                </a:tc>
                <a:tc rowSpan="3" hMerge="1">
                  <a:txBody>
                    <a:bodyPr/>
                    <a:lstStyle/>
                    <a:p>
                      <a:endParaRPr lang="tr-TR"/>
                    </a:p>
                  </a:txBody>
                  <a:tcPr/>
                </a:tc>
              </a:tr>
              <a:tr h="313014">
                <a:tc vMerge="1">
                  <a:txBody>
                    <a:bodyPr/>
                    <a:lstStyle/>
                    <a:p>
                      <a:endParaRPr lang="tr-TR"/>
                    </a:p>
                  </a:txBody>
                  <a:tcPr/>
                </a:tc>
                <a:tc gridSpan="2" vMerge="1">
                  <a:txBody>
                    <a:bodyPr/>
                    <a:lstStyle/>
                    <a:p>
                      <a:endParaRPr lang="tr-TR"/>
                    </a:p>
                  </a:txBody>
                  <a:tcPr/>
                </a:tc>
                <a:tc hMerge="1" vMerge="1">
                  <a:txBody>
                    <a:bodyPr/>
                    <a:lstStyle/>
                    <a:p>
                      <a:endParaRPr lang="tr-TR"/>
                    </a:p>
                  </a:txBody>
                  <a:tcPr/>
                </a:tc>
                <a:tc>
                  <a:txBody>
                    <a:bodyPr/>
                    <a:lstStyle/>
                    <a:p>
                      <a:pPr algn="ctr" fontAlgn="ctr"/>
                      <a:r>
                        <a:rPr lang="tr-TR" sz="400" u="none" strike="noStrike" dirty="0">
                          <a:effectLst/>
                        </a:rPr>
                        <a:t>ÖRGÜT</a:t>
                      </a:r>
                      <a:endParaRPr lang="tr-TR" sz="400" b="0" i="0" u="none" strike="noStrike" dirty="0">
                        <a:solidFill>
                          <a:srgbClr val="000000"/>
                        </a:solidFill>
                        <a:effectLst/>
                        <a:latin typeface="Calibri"/>
                      </a:endParaRPr>
                    </a:p>
                  </a:txBody>
                  <a:tcPr marL="7760" marR="7760" marT="7760" marB="0" anchor="ctr"/>
                </a:tc>
                <a:tc>
                  <a:txBody>
                    <a:bodyPr/>
                    <a:lstStyle/>
                    <a:p>
                      <a:pPr algn="ctr" fontAlgn="ctr"/>
                      <a:r>
                        <a:rPr lang="tr-TR" sz="400" u="none" strike="noStrike" dirty="0">
                          <a:effectLst/>
                        </a:rPr>
                        <a:t>EKONOMİK</a:t>
                      </a:r>
                      <a:endParaRPr lang="tr-TR" sz="400" b="0" i="0" u="none" strike="noStrike" dirty="0">
                        <a:solidFill>
                          <a:srgbClr val="000000"/>
                        </a:solidFill>
                        <a:effectLst/>
                        <a:latin typeface="Calibri"/>
                      </a:endParaRPr>
                    </a:p>
                  </a:txBody>
                  <a:tcPr marL="7760" marR="7760" marT="7760" marB="0" anchor="ctr"/>
                </a:tc>
                <a:tc>
                  <a:txBody>
                    <a:bodyPr/>
                    <a:lstStyle/>
                    <a:p>
                      <a:pPr algn="ctr" fontAlgn="ctr"/>
                      <a:r>
                        <a:rPr lang="tr-TR" sz="400" u="none" strike="noStrike" dirty="0">
                          <a:effectLst/>
                        </a:rPr>
                        <a:t> </a:t>
                      </a:r>
                      <a:endParaRPr lang="tr-TR" sz="400" b="0" i="0" u="none" strike="noStrike" dirty="0">
                        <a:solidFill>
                          <a:srgbClr val="000000"/>
                        </a:solidFill>
                        <a:effectLst/>
                        <a:latin typeface="Calibri"/>
                      </a:endParaRPr>
                    </a:p>
                  </a:txBody>
                  <a:tcPr marL="7760" marR="7760" marT="7760" marB="0" anchor="ctr"/>
                </a:tc>
                <a:tc>
                  <a:txBody>
                    <a:bodyPr/>
                    <a:lstStyle/>
                    <a:p>
                      <a:pPr algn="ctr" fontAlgn="ctr"/>
                      <a:r>
                        <a:rPr lang="tr-TR" sz="400" u="none" strike="noStrike" dirty="0">
                          <a:effectLst/>
                        </a:rPr>
                        <a:t> </a:t>
                      </a:r>
                      <a:endParaRPr lang="tr-TR" sz="400" b="0" i="0" u="none" strike="noStrike" dirty="0">
                        <a:solidFill>
                          <a:srgbClr val="000000"/>
                        </a:solidFill>
                        <a:effectLst/>
                        <a:latin typeface="Calibri"/>
                      </a:endParaRPr>
                    </a:p>
                  </a:txBody>
                  <a:tcPr marL="7760" marR="7760" marT="7760" marB="0" anchor="ctr"/>
                </a:tc>
                <a:tc>
                  <a:txBody>
                    <a:bodyPr/>
                    <a:lstStyle/>
                    <a:p>
                      <a:pPr algn="ctr" fontAlgn="ctr"/>
                      <a:r>
                        <a:rPr lang="tr-TR" sz="400" u="none" strike="noStrike" dirty="0">
                          <a:effectLst/>
                        </a:rPr>
                        <a:t> </a:t>
                      </a:r>
                      <a:endParaRPr lang="tr-TR" sz="400" b="0" i="0" u="none" strike="noStrike" dirty="0">
                        <a:solidFill>
                          <a:srgbClr val="000000"/>
                        </a:solidFill>
                        <a:effectLst/>
                        <a:latin typeface="Calibri"/>
                      </a:endParaRPr>
                    </a:p>
                  </a:txBody>
                  <a:tcPr marL="7760" marR="7760" marT="7760" marB="0" anchor="ctr"/>
                </a:tc>
                <a:tc>
                  <a:txBody>
                    <a:bodyPr/>
                    <a:lstStyle/>
                    <a:p>
                      <a:pPr algn="ctr" fontAlgn="ctr"/>
                      <a:r>
                        <a:rPr lang="tr-TR" sz="400" u="none" strike="noStrike" dirty="0">
                          <a:effectLst/>
                        </a:rPr>
                        <a:t>DİĞER</a:t>
                      </a:r>
                      <a:endParaRPr lang="tr-TR" sz="400" b="0" i="0" u="none" strike="noStrike" dirty="0">
                        <a:solidFill>
                          <a:srgbClr val="000000"/>
                        </a:solidFill>
                        <a:effectLst/>
                        <a:latin typeface="Calibri"/>
                      </a:endParaRPr>
                    </a:p>
                  </a:txBody>
                  <a:tcPr marL="7760" marR="7760" marT="7760" marB="0" anchor="ctr"/>
                </a:tc>
                <a:tc vMerge="1">
                  <a:txBody>
                    <a:bodyPr/>
                    <a:lstStyle/>
                    <a:p>
                      <a:endParaRPr lang="tr-TR"/>
                    </a:p>
                  </a:txBody>
                  <a:tcPr/>
                </a:tc>
                <a:tc vMerge="1">
                  <a:txBody>
                    <a:bodyPr/>
                    <a:lstStyle/>
                    <a:p>
                      <a:endParaRPr lang="tr-TR"/>
                    </a:p>
                  </a:txBody>
                  <a:tcPr/>
                </a:tc>
                <a:tc>
                  <a:txBody>
                    <a:bodyPr/>
                    <a:lstStyle/>
                    <a:p>
                      <a:pPr algn="ctr" fontAlgn="ctr"/>
                      <a:r>
                        <a:rPr lang="tr-TR" sz="400" u="none" strike="noStrike">
                          <a:effectLst/>
                        </a:rPr>
                        <a:t>ÖRGÜT</a:t>
                      </a:r>
                      <a:endParaRPr lang="tr-TR" sz="400" b="0" i="0" u="none" strike="noStrike">
                        <a:solidFill>
                          <a:srgbClr val="000000"/>
                        </a:solidFill>
                        <a:effectLst/>
                        <a:latin typeface="Calibri"/>
                      </a:endParaRPr>
                    </a:p>
                  </a:txBody>
                  <a:tcPr marL="7760" marR="7760" marT="7760" marB="0" anchor="ctr"/>
                </a:tc>
                <a:tc>
                  <a:txBody>
                    <a:bodyPr/>
                    <a:lstStyle/>
                    <a:p>
                      <a:pPr algn="ctr" fontAlgn="ctr"/>
                      <a:r>
                        <a:rPr lang="tr-TR" sz="400" u="none" strike="noStrike">
                          <a:effectLst/>
                        </a:rPr>
                        <a:t>EKONOMİK</a:t>
                      </a:r>
                      <a:endParaRPr lang="tr-TR" sz="400" b="0" i="0" u="none" strike="noStrike">
                        <a:solidFill>
                          <a:srgbClr val="000000"/>
                        </a:solidFill>
                        <a:effectLst/>
                        <a:latin typeface="Calibri"/>
                      </a:endParaRPr>
                    </a:p>
                  </a:txBody>
                  <a:tcPr marL="7760" marR="7760" marT="7760" marB="0" anchor="ctr"/>
                </a:tc>
                <a:tc>
                  <a:txBody>
                    <a:bodyPr/>
                    <a:lstStyle/>
                    <a:p>
                      <a:pPr algn="ctr" fontAlgn="ctr"/>
                      <a:r>
                        <a:rPr lang="tr-TR" sz="400" u="none" strike="noStrike">
                          <a:effectLst/>
                        </a:rPr>
                        <a:t> </a:t>
                      </a:r>
                      <a:endParaRPr lang="tr-TR" sz="400" b="0" i="0" u="none" strike="noStrike">
                        <a:solidFill>
                          <a:srgbClr val="000000"/>
                        </a:solidFill>
                        <a:effectLst/>
                        <a:latin typeface="Calibri"/>
                      </a:endParaRPr>
                    </a:p>
                  </a:txBody>
                  <a:tcPr marL="7760" marR="7760" marT="7760" marB="0" anchor="ctr"/>
                </a:tc>
                <a:tc>
                  <a:txBody>
                    <a:bodyPr/>
                    <a:lstStyle/>
                    <a:p>
                      <a:pPr algn="ctr" fontAlgn="ctr"/>
                      <a:r>
                        <a:rPr lang="tr-TR" sz="400" u="none" strike="noStrike">
                          <a:effectLst/>
                        </a:rPr>
                        <a:t> </a:t>
                      </a:r>
                      <a:endParaRPr lang="tr-TR" sz="400" b="0" i="0" u="none" strike="noStrike">
                        <a:solidFill>
                          <a:srgbClr val="000000"/>
                        </a:solidFill>
                        <a:effectLst/>
                        <a:latin typeface="Calibri"/>
                      </a:endParaRPr>
                    </a:p>
                  </a:txBody>
                  <a:tcPr marL="7760" marR="7760" marT="7760" marB="0" anchor="ctr"/>
                </a:tc>
                <a:tc>
                  <a:txBody>
                    <a:bodyPr/>
                    <a:lstStyle/>
                    <a:p>
                      <a:pPr algn="ctr" fontAlgn="ctr"/>
                      <a:r>
                        <a:rPr lang="tr-TR" sz="400" u="none" strike="noStrike">
                          <a:effectLst/>
                        </a:rPr>
                        <a:t> </a:t>
                      </a:r>
                      <a:endParaRPr lang="tr-TR" sz="400" b="0" i="0" u="none" strike="noStrike">
                        <a:solidFill>
                          <a:srgbClr val="000000"/>
                        </a:solidFill>
                        <a:effectLst/>
                        <a:latin typeface="Calibri"/>
                      </a:endParaRPr>
                    </a:p>
                  </a:txBody>
                  <a:tcPr marL="7760" marR="7760" marT="7760" marB="0" anchor="ctr"/>
                </a:tc>
                <a:tc>
                  <a:txBody>
                    <a:bodyPr/>
                    <a:lstStyle/>
                    <a:p>
                      <a:pPr algn="ctr" fontAlgn="ctr"/>
                      <a:r>
                        <a:rPr lang="tr-TR" sz="400" u="none" strike="noStrike">
                          <a:effectLst/>
                        </a:rPr>
                        <a:t>DİĞER</a:t>
                      </a:r>
                      <a:endParaRPr lang="tr-TR" sz="400" b="0" i="0" u="none" strike="noStrike">
                        <a:solidFill>
                          <a:srgbClr val="000000"/>
                        </a:solidFill>
                        <a:effectLst/>
                        <a:latin typeface="Calibri"/>
                      </a:endParaRPr>
                    </a:p>
                  </a:txBody>
                  <a:tcPr marL="7760" marR="7760" marT="7760" marB="0" anchor="ctr"/>
                </a:tc>
                <a:tc vMerge="1">
                  <a:txBody>
                    <a:bodyPr/>
                    <a:lstStyle/>
                    <a:p>
                      <a:endParaRPr lang="tr-TR"/>
                    </a:p>
                  </a:txBody>
                  <a:tcPr/>
                </a:tc>
                <a:tc gridSpan="2" vMerge="1">
                  <a:txBody>
                    <a:bodyPr/>
                    <a:lstStyle/>
                    <a:p>
                      <a:endParaRPr lang="tr-TR"/>
                    </a:p>
                  </a:txBody>
                  <a:tcPr/>
                </a:tc>
                <a:tc hMerge="1" vMerge="1">
                  <a:txBody>
                    <a:bodyPr/>
                    <a:lstStyle/>
                    <a:p>
                      <a:endParaRPr lang="tr-TR"/>
                    </a:p>
                  </a:txBody>
                  <a:tcPr/>
                </a:tc>
              </a:tr>
              <a:tr h="196753">
                <a:tc>
                  <a:txBody>
                    <a:bodyPr/>
                    <a:lstStyle/>
                    <a:p>
                      <a:pPr algn="ctr" fontAlgn="ctr"/>
                      <a:r>
                        <a:rPr lang="tr-TR" sz="700" u="none" strike="noStrike" dirty="0">
                          <a:effectLst/>
                        </a:rPr>
                        <a:t>1</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X</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a:effectLst/>
                        </a:rPr>
                        <a:t>x</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gridSpan="2" vMerge="1">
                  <a:txBody>
                    <a:bodyPr/>
                    <a:lstStyle/>
                    <a:p>
                      <a:endParaRPr lang="tr-TR"/>
                    </a:p>
                  </a:txBody>
                  <a:tcPr/>
                </a:tc>
                <a:tc hMerge="1" vMerge="1">
                  <a:txBody>
                    <a:bodyPr/>
                    <a:lstStyle/>
                    <a:p>
                      <a:endParaRPr lang="tr-TR"/>
                    </a:p>
                  </a:txBody>
                  <a:tcPr/>
                </a:tc>
              </a:tr>
              <a:tr h="196753">
                <a:tc>
                  <a:txBody>
                    <a:bodyPr/>
                    <a:lstStyle/>
                    <a:p>
                      <a:pPr algn="ctr" fontAlgn="ctr"/>
                      <a:r>
                        <a:rPr lang="tr-TR" sz="700" u="none" strike="noStrike" dirty="0">
                          <a:effectLst/>
                        </a:rPr>
                        <a:t>2</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rowSpan="2">
                  <a:txBody>
                    <a:bodyPr/>
                    <a:lstStyle/>
                    <a:p>
                      <a:pPr algn="l" fontAlgn="ctr"/>
                      <a:r>
                        <a:rPr lang="tr-TR" sz="700" u="none" strike="noStrike">
                          <a:effectLst/>
                        </a:rPr>
                        <a:t>NE?</a:t>
                      </a:r>
                      <a:endParaRPr lang="tr-TR" sz="700" b="0" i="0" u="none" strike="noStrike">
                        <a:solidFill>
                          <a:srgbClr val="000000"/>
                        </a:solidFill>
                        <a:effectLst/>
                        <a:latin typeface="Calibri"/>
                      </a:endParaRPr>
                    </a:p>
                  </a:txBody>
                  <a:tcPr marL="7760" marR="7760" marT="7760" marB="0" anchor="ctr">
                    <a:solidFill>
                      <a:schemeClr val="bg2">
                        <a:lumMod val="20000"/>
                        <a:lumOff val="80000"/>
                      </a:schemeClr>
                    </a:solidFill>
                  </a:tcPr>
                </a:tc>
                <a:tc row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bg2">
                        <a:lumMod val="20000"/>
                        <a:lumOff val="80000"/>
                      </a:schemeClr>
                    </a:solidFill>
                  </a:tcPr>
                </a:tc>
              </a:tr>
              <a:tr h="196753">
                <a:tc>
                  <a:txBody>
                    <a:bodyPr/>
                    <a:lstStyle/>
                    <a:p>
                      <a:pPr algn="ctr" fontAlgn="ctr"/>
                      <a:r>
                        <a:rPr lang="tr-TR" sz="700" u="none" strike="noStrike" dirty="0">
                          <a:effectLst/>
                        </a:rPr>
                        <a:t>3</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vMerge="1">
                  <a:txBody>
                    <a:bodyPr/>
                    <a:lstStyle/>
                    <a:p>
                      <a:endParaRPr lang="tr-TR"/>
                    </a:p>
                  </a:txBody>
                  <a:tcPr/>
                </a:tc>
                <a:tc vMerge="1">
                  <a:txBody>
                    <a:bodyPr/>
                    <a:lstStyle/>
                    <a:p>
                      <a:endParaRPr lang="tr-TR"/>
                    </a:p>
                  </a:txBody>
                  <a:tcPr/>
                </a:tc>
              </a:tr>
              <a:tr h="196753">
                <a:tc>
                  <a:txBody>
                    <a:bodyPr/>
                    <a:lstStyle/>
                    <a:p>
                      <a:pPr algn="ctr" fontAlgn="ctr"/>
                      <a:r>
                        <a:rPr lang="tr-TR" sz="700" u="none" strike="noStrike">
                          <a:effectLst/>
                        </a:rPr>
                        <a:t>4</a:t>
                      </a:r>
                      <a:endParaRPr lang="tr-TR" sz="700" b="0" i="0" u="none" strike="noStrike">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rowSpan="2">
                  <a:txBody>
                    <a:bodyPr/>
                    <a:lstStyle/>
                    <a:p>
                      <a:pPr algn="l" fontAlgn="ctr"/>
                      <a:r>
                        <a:rPr lang="tr-TR" sz="700" u="none" strike="noStrike">
                          <a:effectLst/>
                        </a:rPr>
                        <a:t>NEREDE?</a:t>
                      </a:r>
                      <a:endParaRPr lang="tr-TR" sz="700" b="0" i="0" u="none" strike="noStrike">
                        <a:solidFill>
                          <a:srgbClr val="000000"/>
                        </a:solidFill>
                        <a:effectLst/>
                        <a:latin typeface="Calibri"/>
                      </a:endParaRPr>
                    </a:p>
                  </a:txBody>
                  <a:tcPr marL="7760" marR="7760" marT="7760" marB="0" anchor="ctr">
                    <a:solidFill>
                      <a:schemeClr val="bg2">
                        <a:lumMod val="20000"/>
                        <a:lumOff val="80000"/>
                      </a:schemeClr>
                    </a:solidFill>
                  </a:tcPr>
                </a:tc>
                <a:tc row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bg2">
                        <a:lumMod val="20000"/>
                        <a:lumOff val="80000"/>
                      </a:schemeClr>
                    </a:solidFill>
                  </a:tcPr>
                </a:tc>
              </a:tr>
              <a:tr h="196753">
                <a:tc>
                  <a:txBody>
                    <a:bodyPr/>
                    <a:lstStyle/>
                    <a:p>
                      <a:pPr algn="ctr" fontAlgn="ctr"/>
                      <a:r>
                        <a:rPr lang="tr-TR" sz="700" u="none" strike="noStrike" dirty="0">
                          <a:effectLst/>
                        </a:rPr>
                        <a:t>5</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vMerge="1">
                  <a:txBody>
                    <a:bodyPr/>
                    <a:lstStyle/>
                    <a:p>
                      <a:endParaRPr lang="tr-TR"/>
                    </a:p>
                  </a:txBody>
                  <a:tcPr/>
                </a:tc>
                <a:tc vMerge="1">
                  <a:txBody>
                    <a:bodyPr/>
                    <a:lstStyle/>
                    <a:p>
                      <a:endParaRPr lang="tr-TR"/>
                    </a:p>
                  </a:txBody>
                  <a:tcPr/>
                </a:tc>
              </a:tr>
              <a:tr h="196753">
                <a:tc>
                  <a:txBody>
                    <a:bodyPr/>
                    <a:lstStyle/>
                    <a:p>
                      <a:pPr algn="ctr" fontAlgn="ctr"/>
                      <a:r>
                        <a:rPr lang="tr-TR" sz="700" u="none" strike="noStrike">
                          <a:effectLst/>
                        </a:rPr>
                        <a:t>6</a:t>
                      </a:r>
                      <a:endParaRPr lang="tr-TR" sz="700" b="0" i="0" u="none" strike="noStrike">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rowSpan="2">
                  <a:txBody>
                    <a:bodyPr/>
                    <a:lstStyle/>
                    <a:p>
                      <a:pPr algn="l" fontAlgn="ctr"/>
                      <a:r>
                        <a:rPr lang="tr-TR" sz="700" u="none" strike="noStrike">
                          <a:effectLst/>
                        </a:rPr>
                        <a:t>NE ZAMAN?</a:t>
                      </a:r>
                      <a:endParaRPr lang="tr-TR" sz="700" b="0" i="0" u="none" strike="noStrike">
                        <a:solidFill>
                          <a:srgbClr val="000000"/>
                        </a:solidFill>
                        <a:effectLst/>
                        <a:latin typeface="Calibri"/>
                      </a:endParaRPr>
                    </a:p>
                  </a:txBody>
                  <a:tcPr marL="7760" marR="7760" marT="7760" marB="0" anchor="ctr">
                    <a:solidFill>
                      <a:schemeClr val="bg2">
                        <a:lumMod val="20000"/>
                        <a:lumOff val="80000"/>
                      </a:schemeClr>
                    </a:solidFill>
                  </a:tcPr>
                </a:tc>
                <a:tc row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bg2">
                        <a:lumMod val="20000"/>
                        <a:lumOff val="80000"/>
                      </a:schemeClr>
                    </a:solidFill>
                  </a:tcPr>
                </a:tc>
              </a:tr>
              <a:tr h="196753">
                <a:tc>
                  <a:txBody>
                    <a:bodyPr/>
                    <a:lstStyle/>
                    <a:p>
                      <a:pPr algn="ctr" fontAlgn="ctr"/>
                      <a:r>
                        <a:rPr lang="tr-TR" sz="700" u="none" strike="noStrike">
                          <a:effectLst/>
                        </a:rPr>
                        <a:t>7</a:t>
                      </a:r>
                      <a:endParaRPr lang="tr-TR" sz="700" b="0" i="0" u="none" strike="noStrike">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vMerge="1">
                  <a:txBody>
                    <a:bodyPr/>
                    <a:lstStyle/>
                    <a:p>
                      <a:endParaRPr lang="tr-TR"/>
                    </a:p>
                  </a:txBody>
                  <a:tcPr/>
                </a:tc>
                <a:tc vMerge="1">
                  <a:txBody>
                    <a:bodyPr/>
                    <a:lstStyle/>
                    <a:p>
                      <a:endParaRPr lang="tr-TR"/>
                    </a:p>
                  </a:txBody>
                  <a:tcPr/>
                </a:tc>
              </a:tr>
              <a:tr h="196753">
                <a:tc>
                  <a:txBody>
                    <a:bodyPr/>
                    <a:lstStyle/>
                    <a:p>
                      <a:pPr algn="ctr" fontAlgn="ctr"/>
                      <a:r>
                        <a:rPr lang="tr-TR" sz="700" u="none" strike="noStrike" dirty="0">
                          <a:effectLst/>
                        </a:rPr>
                        <a:t>8</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rowSpan="2">
                  <a:txBody>
                    <a:bodyPr/>
                    <a:lstStyle/>
                    <a:p>
                      <a:pPr algn="l" fontAlgn="ctr"/>
                      <a:r>
                        <a:rPr lang="tr-TR" sz="700" u="none" strike="noStrike">
                          <a:effectLst/>
                        </a:rPr>
                        <a:t>NİÇİN?</a:t>
                      </a:r>
                      <a:endParaRPr lang="tr-TR" sz="700" b="0" i="0" u="none" strike="noStrike">
                        <a:solidFill>
                          <a:srgbClr val="000000"/>
                        </a:solidFill>
                        <a:effectLst/>
                        <a:latin typeface="Calibri"/>
                      </a:endParaRPr>
                    </a:p>
                  </a:txBody>
                  <a:tcPr marL="7760" marR="7760" marT="7760" marB="0" anchor="ctr">
                    <a:solidFill>
                      <a:schemeClr val="bg2">
                        <a:lumMod val="20000"/>
                        <a:lumOff val="80000"/>
                      </a:schemeClr>
                    </a:solidFill>
                  </a:tcPr>
                </a:tc>
                <a:tc row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bg2">
                        <a:lumMod val="20000"/>
                        <a:lumOff val="80000"/>
                      </a:schemeClr>
                    </a:solidFill>
                  </a:tcPr>
                </a:tc>
              </a:tr>
              <a:tr h="196753">
                <a:tc>
                  <a:txBody>
                    <a:bodyPr/>
                    <a:lstStyle/>
                    <a:p>
                      <a:pPr algn="ctr" fontAlgn="ctr"/>
                      <a:r>
                        <a:rPr lang="tr-TR" sz="700" u="none" strike="noStrike" dirty="0">
                          <a:effectLst/>
                        </a:rPr>
                        <a:t>9</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vMerge="1">
                  <a:txBody>
                    <a:bodyPr/>
                    <a:lstStyle/>
                    <a:p>
                      <a:endParaRPr lang="tr-TR"/>
                    </a:p>
                  </a:txBody>
                  <a:tcPr/>
                </a:tc>
                <a:tc vMerge="1">
                  <a:txBody>
                    <a:bodyPr/>
                    <a:lstStyle/>
                    <a:p>
                      <a:endParaRPr lang="tr-TR"/>
                    </a:p>
                  </a:txBody>
                  <a:tcPr/>
                </a:tc>
              </a:tr>
              <a:tr h="196753">
                <a:tc>
                  <a:txBody>
                    <a:bodyPr/>
                    <a:lstStyle/>
                    <a:p>
                      <a:pPr algn="ctr" fontAlgn="ctr"/>
                      <a:r>
                        <a:rPr lang="tr-TR" sz="700" u="none" strike="noStrike" dirty="0">
                          <a:effectLst/>
                        </a:rPr>
                        <a:t>10</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rowSpan="2">
                  <a:txBody>
                    <a:bodyPr/>
                    <a:lstStyle/>
                    <a:p>
                      <a:pPr algn="l" fontAlgn="ctr"/>
                      <a:r>
                        <a:rPr lang="tr-TR" sz="700" u="none" strike="noStrike">
                          <a:effectLst/>
                        </a:rPr>
                        <a:t>NASIL?</a:t>
                      </a:r>
                      <a:endParaRPr lang="tr-TR" sz="700" b="0" i="0" u="none" strike="noStrike">
                        <a:solidFill>
                          <a:srgbClr val="000000"/>
                        </a:solidFill>
                        <a:effectLst/>
                        <a:latin typeface="Calibri"/>
                      </a:endParaRPr>
                    </a:p>
                  </a:txBody>
                  <a:tcPr marL="7760" marR="7760" marT="7760" marB="0" anchor="ctr">
                    <a:solidFill>
                      <a:schemeClr val="bg2">
                        <a:lumMod val="20000"/>
                        <a:lumOff val="80000"/>
                      </a:schemeClr>
                    </a:solidFill>
                  </a:tcPr>
                </a:tc>
                <a:tc row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bg2">
                        <a:lumMod val="20000"/>
                        <a:lumOff val="80000"/>
                      </a:schemeClr>
                    </a:solidFill>
                  </a:tcPr>
                </a:tc>
              </a:tr>
              <a:tr h="196753">
                <a:tc>
                  <a:txBody>
                    <a:bodyPr/>
                    <a:lstStyle/>
                    <a:p>
                      <a:pPr algn="ctr" fontAlgn="ctr"/>
                      <a:r>
                        <a:rPr lang="tr-TR" sz="700" u="none" strike="noStrike" dirty="0">
                          <a:effectLst/>
                        </a:rPr>
                        <a:t>11</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vMerge="1">
                  <a:txBody>
                    <a:bodyPr/>
                    <a:lstStyle/>
                    <a:p>
                      <a:endParaRPr lang="tr-TR"/>
                    </a:p>
                  </a:txBody>
                  <a:tcPr/>
                </a:tc>
                <a:tc vMerge="1">
                  <a:txBody>
                    <a:bodyPr/>
                    <a:lstStyle/>
                    <a:p>
                      <a:endParaRPr lang="tr-TR"/>
                    </a:p>
                  </a:txBody>
                  <a:tcPr/>
                </a:tc>
              </a:tr>
              <a:tr h="196753">
                <a:tc>
                  <a:txBody>
                    <a:bodyPr/>
                    <a:lstStyle/>
                    <a:p>
                      <a:pPr algn="ctr" fontAlgn="ctr"/>
                      <a:r>
                        <a:rPr lang="tr-TR" sz="700" u="none" strike="noStrike" dirty="0">
                          <a:effectLst/>
                        </a:rPr>
                        <a:t>12</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rowSpan="2">
                  <a:txBody>
                    <a:bodyPr/>
                    <a:lstStyle/>
                    <a:p>
                      <a:pPr algn="l" fontAlgn="ctr"/>
                      <a:r>
                        <a:rPr lang="tr-TR" sz="700" u="none" strike="noStrike">
                          <a:effectLst/>
                        </a:rPr>
                        <a:t>KİM?</a:t>
                      </a:r>
                      <a:endParaRPr lang="tr-TR" sz="700" b="0" i="0" u="none" strike="noStrike">
                        <a:solidFill>
                          <a:srgbClr val="000000"/>
                        </a:solidFill>
                        <a:effectLst/>
                        <a:latin typeface="Calibri"/>
                      </a:endParaRPr>
                    </a:p>
                  </a:txBody>
                  <a:tcPr marL="7760" marR="7760" marT="7760" marB="0" anchor="ctr">
                    <a:solidFill>
                      <a:schemeClr val="bg2">
                        <a:lumMod val="20000"/>
                        <a:lumOff val="80000"/>
                      </a:schemeClr>
                    </a:solidFill>
                  </a:tcPr>
                </a:tc>
                <a:tc row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bg2">
                        <a:lumMod val="20000"/>
                        <a:lumOff val="80000"/>
                      </a:schemeClr>
                    </a:solidFill>
                  </a:tcPr>
                </a:tc>
              </a:tr>
              <a:tr h="196753">
                <a:tc>
                  <a:txBody>
                    <a:bodyPr/>
                    <a:lstStyle/>
                    <a:p>
                      <a:pPr algn="ctr" fontAlgn="ctr"/>
                      <a:r>
                        <a:rPr lang="tr-TR" sz="700" u="none" strike="noStrike">
                          <a:effectLst/>
                        </a:rPr>
                        <a:t>13</a:t>
                      </a:r>
                      <a:endParaRPr lang="tr-TR" sz="700" b="0" i="0" u="none" strike="noStrike">
                        <a:solidFill>
                          <a:srgbClr val="000000"/>
                        </a:solidFill>
                        <a:effectLst/>
                        <a:latin typeface="Calibri"/>
                      </a:endParaRPr>
                    </a:p>
                  </a:txBody>
                  <a:tcPr marL="7760" marR="7760" marT="7760" marB="0" anchor="ctr">
                    <a:solidFill>
                      <a:schemeClr val="tx2">
                        <a:lumMod val="40000"/>
                        <a:lumOff val="60000"/>
                      </a:schemeClr>
                    </a:solidFill>
                  </a:tcPr>
                </a:tc>
                <a:tc gridSpan="2">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hMerge="1">
                  <a:txBody>
                    <a:bodyPr/>
                    <a:lstStyle/>
                    <a:p>
                      <a:endParaRPr lang="tr-TR"/>
                    </a:p>
                  </a:txBody>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a:txBody>
                    <a:bodyPr/>
                    <a:lstStyle/>
                    <a:p>
                      <a:pPr algn="l" fontAlgn="ctr"/>
                      <a:r>
                        <a:rPr lang="tr-TR" sz="700" u="none" strike="noStrike" dirty="0">
                          <a:effectLst/>
                        </a:rPr>
                        <a:t> </a:t>
                      </a:r>
                      <a:endParaRPr lang="tr-TR" sz="700" b="0" i="0" u="none" strike="noStrike" dirty="0">
                        <a:solidFill>
                          <a:srgbClr val="000000"/>
                        </a:solidFill>
                        <a:effectLst/>
                        <a:latin typeface="Calibri"/>
                      </a:endParaRPr>
                    </a:p>
                  </a:txBody>
                  <a:tcPr marL="7760" marR="7760" marT="7760" marB="0" anchor="ctr">
                    <a:solidFill>
                      <a:schemeClr val="tx2">
                        <a:lumMod val="40000"/>
                        <a:lumOff val="60000"/>
                      </a:schemeClr>
                    </a:solidFill>
                  </a:tcP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 </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vMerge="1">
                  <a:txBody>
                    <a:bodyPr/>
                    <a:lstStyle/>
                    <a:p>
                      <a:endParaRPr lang="tr-TR"/>
                    </a:p>
                  </a:txBody>
                  <a:tcPr/>
                </a:tc>
                <a:tc vMerge="1">
                  <a:txBody>
                    <a:bodyPr/>
                    <a:lstStyle/>
                    <a:p>
                      <a:endParaRPr lang="tr-TR"/>
                    </a:p>
                  </a:txBody>
                  <a:tcPr/>
                </a:tc>
              </a:tr>
              <a:tr h="239680">
                <a:tc rowSpan="3" gridSpan="2">
                  <a:txBody>
                    <a:bodyPr/>
                    <a:lstStyle/>
                    <a:p>
                      <a:pPr algn="ctr" fontAlgn="ctr"/>
                      <a:r>
                        <a:rPr lang="tr-TR" sz="800" u="none" strike="noStrike">
                          <a:effectLst/>
                        </a:rPr>
                        <a:t>PARETO (80/20) PRENSİBİ                  </a:t>
                      </a:r>
                      <a:br>
                        <a:rPr lang="tr-TR" sz="800" u="none" strike="noStrike">
                          <a:effectLst/>
                        </a:rPr>
                      </a:br>
                      <a:r>
                        <a:rPr lang="tr-TR" sz="800" u="none" strike="noStrike">
                          <a:effectLst/>
                        </a:rPr>
                        <a:t>"3.Adım"</a:t>
                      </a:r>
                      <a:endParaRPr lang="tr-TR" sz="800" b="1" i="0" u="none" strike="noStrike">
                        <a:solidFill>
                          <a:srgbClr val="000000"/>
                        </a:solidFill>
                        <a:effectLst/>
                        <a:latin typeface="Calibri"/>
                      </a:endParaRPr>
                    </a:p>
                  </a:txBody>
                  <a:tcPr marL="7760" marR="7760" marT="7760" marB="0" anchor="ctr"/>
                </a:tc>
                <a:tc rowSpan="3" hMerge="1">
                  <a:txBody>
                    <a:bodyPr/>
                    <a:lstStyle/>
                    <a:p>
                      <a:endParaRPr lang="tr-TR"/>
                    </a:p>
                  </a:txBody>
                  <a:tcPr/>
                </a:tc>
                <a:tc>
                  <a:txBody>
                    <a:bodyPr/>
                    <a:lstStyle/>
                    <a:p>
                      <a:pPr algn="l" fontAlgn="ctr"/>
                      <a:r>
                        <a:rPr lang="tr-TR" sz="700" u="none" strike="noStrike">
                          <a:effectLst/>
                        </a:rPr>
                        <a:t>Sayı</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1</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dirty="0">
                          <a:effectLst/>
                        </a:rPr>
                        <a:t>0</a:t>
                      </a:r>
                      <a:endParaRPr lang="tr-TR" sz="700" b="1" i="0" u="none" strike="noStrike" dirty="0">
                        <a:solidFill>
                          <a:srgbClr val="000000"/>
                        </a:solidFill>
                        <a:effectLst/>
                        <a:latin typeface="Calibri"/>
                      </a:endParaRPr>
                    </a:p>
                  </a:txBody>
                  <a:tcPr marL="7760" marR="7760" marT="7760" marB="0" anchor="ctr"/>
                </a:tc>
                <a:tc vMerge="1">
                  <a:txBody>
                    <a:bodyPr/>
                    <a:lstStyle/>
                    <a:p>
                      <a:endParaRPr lang="tr-TR"/>
                    </a:p>
                  </a:txBody>
                  <a:tcPr/>
                </a:tc>
                <a:tc rowSpan="3">
                  <a:txBody>
                    <a:bodyPr/>
                    <a:lstStyle/>
                    <a:p>
                      <a:pPr algn="ctr" fontAlgn="ctr"/>
                      <a:r>
                        <a:rPr lang="tr-TR" sz="800" u="none" strike="noStrike" dirty="0">
                          <a:effectLst/>
                        </a:rPr>
                        <a:t>PARETO (80/20) PRENSİBİ                  </a:t>
                      </a:r>
                      <a:br>
                        <a:rPr lang="tr-TR" sz="800" u="none" strike="noStrike" dirty="0">
                          <a:effectLst/>
                        </a:rPr>
                      </a:br>
                      <a:r>
                        <a:rPr lang="tr-TR" sz="800" u="none" strike="noStrike" dirty="0">
                          <a:effectLst/>
                        </a:rPr>
                        <a:t>"4.2.Adım"</a:t>
                      </a:r>
                      <a:endParaRPr lang="tr-TR" sz="800" b="1" i="0" u="none" strike="noStrike" dirty="0">
                        <a:solidFill>
                          <a:srgbClr val="000000"/>
                        </a:solidFill>
                        <a:effectLst/>
                        <a:latin typeface="Calibri"/>
                      </a:endParaRPr>
                    </a:p>
                  </a:txBody>
                  <a:tcPr marL="7760" marR="7760" marT="7760" marB="0" anchor="ctr"/>
                </a:tc>
                <a:tc>
                  <a:txBody>
                    <a:bodyPr/>
                    <a:lstStyle/>
                    <a:p>
                      <a:pPr algn="ctr" fontAlgn="ctr"/>
                      <a:r>
                        <a:rPr lang="tr-TR" sz="700" u="none" strike="noStrike">
                          <a:effectLst/>
                        </a:rPr>
                        <a:t>1</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vMerge="1">
                  <a:txBody>
                    <a:bodyPr/>
                    <a:lstStyle/>
                    <a:p>
                      <a:endParaRPr lang="tr-TR"/>
                    </a:p>
                  </a:txBody>
                  <a:tcPr/>
                </a:tc>
                <a:tc gridSpan="2">
                  <a:txBody>
                    <a:bodyPr/>
                    <a:lstStyle/>
                    <a:p>
                      <a:pPr algn="ctr" fontAlgn="ctr"/>
                      <a:r>
                        <a:rPr lang="tr-TR" sz="800" u="none" strike="noStrike" dirty="0">
                          <a:effectLst/>
                        </a:rPr>
                        <a:t>YÜRÜT</a:t>
                      </a:r>
                      <a:endParaRPr lang="tr-TR" sz="800" b="0" i="0" u="none" strike="noStrike" dirty="0">
                        <a:solidFill>
                          <a:srgbClr val="000000"/>
                        </a:solidFill>
                        <a:effectLst/>
                        <a:latin typeface="Calibri"/>
                      </a:endParaRPr>
                    </a:p>
                  </a:txBody>
                  <a:tcPr marL="7760" marR="7760" marT="7760" marB="0" anchor="ctr"/>
                </a:tc>
                <a:tc hMerge="1">
                  <a:txBody>
                    <a:bodyPr/>
                    <a:lstStyle/>
                    <a:p>
                      <a:endParaRPr lang="tr-TR"/>
                    </a:p>
                  </a:txBody>
                  <a:tcPr/>
                </a:tc>
              </a:tr>
              <a:tr h="214639">
                <a:tc gridSpan="2" vMerge="1">
                  <a:txBody>
                    <a:bodyPr/>
                    <a:lstStyle/>
                    <a:p>
                      <a:endParaRPr lang="tr-TR"/>
                    </a:p>
                  </a:txBody>
                  <a:tcPr/>
                </a:tc>
                <a:tc hMerge="1" vMerge="1">
                  <a:txBody>
                    <a:bodyPr/>
                    <a:lstStyle/>
                    <a:p>
                      <a:endParaRPr lang="tr-TR"/>
                    </a:p>
                  </a:txBody>
                  <a:tcPr/>
                </a:tc>
                <a:tc>
                  <a:txBody>
                    <a:bodyPr/>
                    <a:lstStyle/>
                    <a:p>
                      <a:pPr algn="l" fontAlgn="ctr"/>
                      <a:r>
                        <a:rPr lang="tr-TR" sz="700" u="none" strike="noStrike">
                          <a:effectLst/>
                        </a:rPr>
                        <a:t>Oran</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100</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vMerge="1">
                  <a:txBody>
                    <a:bodyPr/>
                    <a:lstStyle/>
                    <a:p>
                      <a:endParaRPr lang="tr-TR"/>
                    </a:p>
                  </a:txBody>
                  <a:tcPr/>
                </a:tc>
                <a:tc>
                  <a:txBody>
                    <a:bodyPr/>
                    <a:lstStyle/>
                    <a:p>
                      <a:pPr algn="ctr" fontAlgn="ctr"/>
                      <a:r>
                        <a:rPr lang="tr-TR" sz="700" u="none" strike="noStrike">
                          <a:effectLst/>
                        </a:rPr>
                        <a:t>100</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0" i="0" u="none" strike="noStrike">
                        <a:solidFill>
                          <a:srgbClr val="000000"/>
                        </a:solidFill>
                        <a:effectLst/>
                        <a:latin typeface="Calibri"/>
                      </a:endParaRPr>
                    </a:p>
                  </a:txBody>
                  <a:tcPr marL="7760" marR="7760" marT="7760" marB="0" anchor="ctr"/>
                </a:tc>
                <a:tc vMerge="1">
                  <a:txBody>
                    <a:bodyPr/>
                    <a:lstStyle/>
                    <a:p>
                      <a:endParaRPr lang="tr-TR"/>
                    </a:p>
                  </a:txBody>
                  <a:tcPr/>
                </a:tc>
                <a:tc gridSpan="2">
                  <a:txBody>
                    <a:bodyPr/>
                    <a:lstStyle/>
                    <a:p>
                      <a:pPr algn="ctr" fontAlgn="ctr"/>
                      <a:r>
                        <a:rPr lang="tr-TR" sz="800" u="none" strike="noStrike">
                          <a:effectLst/>
                        </a:rPr>
                        <a:t>DENETLE</a:t>
                      </a:r>
                      <a:endParaRPr lang="tr-TR" sz="800" b="0" i="0" u="none" strike="noStrike">
                        <a:solidFill>
                          <a:srgbClr val="000000"/>
                        </a:solidFill>
                        <a:effectLst/>
                        <a:latin typeface="Calibri"/>
                      </a:endParaRPr>
                    </a:p>
                  </a:txBody>
                  <a:tcPr marL="7760" marR="7760" marT="7760" marB="0" anchor="ctr"/>
                </a:tc>
                <a:tc hMerge="1">
                  <a:txBody>
                    <a:bodyPr/>
                    <a:lstStyle/>
                    <a:p>
                      <a:endParaRPr lang="tr-TR"/>
                    </a:p>
                  </a:txBody>
                  <a:tcPr/>
                </a:tc>
              </a:tr>
              <a:tr h="214639">
                <a:tc gridSpan="2" vMerge="1">
                  <a:txBody>
                    <a:bodyPr/>
                    <a:lstStyle/>
                    <a:p>
                      <a:endParaRPr lang="tr-TR"/>
                    </a:p>
                  </a:txBody>
                  <a:tcPr/>
                </a:tc>
                <a:tc hMerge="1" vMerge="1">
                  <a:txBody>
                    <a:bodyPr/>
                    <a:lstStyle/>
                    <a:p>
                      <a:endParaRPr lang="tr-TR"/>
                    </a:p>
                  </a:txBody>
                  <a:tcPr/>
                </a:tc>
                <a:tc>
                  <a:txBody>
                    <a:bodyPr/>
                    <a:lstStyle/>
                    <a:p>
                      <a:pPr algn="l" fontAlgn="ctr"/>
                      <a:r>
                        <a:rPr lang="tr-TR" sz="700" u="none" strike="noStrike">
                          <a:effectLst/>
                        </a:rPr>
                        <a:t>Çöz</a:t>
                      </a:r>
                      <a:endParaRPr lang="tr-TR" sz="700" b="0"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vMerge="1">
                  <a:txBody>
                    <a:bodyPr/>
                    <a:lstStyle/>
                    <a:p>
                      <a:endParaRPr lang="tr-TR"/>
                    </a:p>
                  </a:txBody>
                  <a:tcPr/>
                </a:tc>
                <a:tc vMerge="1">
                  <a:txBody>
                    <a:bodyPr/>
                    <a:lstStyle/>
                    <a:p>
                      <a:endParaRPr lang="tr-TR"/>
                    </a:p>
                  </a:txBody>
                  <a:tcP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a:txBody>
                    <a:bodyPr/>
                    <a:lstStyle/>
                    <a:p>
                      <a:pPr algn="ctr" fontAlgn="ctr"/>
                      <a:r>
                        <a:rPr lang="tr-TR" sz="700" u="none" strike="noStrike">
                          <a:effectLst/>
                        </a:rPr>
                        <a:t>0</a:t>
                      </a:r>
                      <a:endParaRPr lang="tr-TR" sz="700" b="1" i="0" u="none" strike="noStrike">
                        <a:solidFill>
                          <a:srgbClr val="000000"/>
                        </a:solidFill>
                        <a:effectLst/>
                        <a:latin typeface="Calibri"/>
                      </a:endParaRPr>
                    </a:p>
                  </a:txBody>
                  <a:tcPr marL="7760" marR="7760" marT="7760" marB="0" anchor="ctr"/>
                </a:tc>
                <a:tc vMerge="1">
                  <a:txBody>
                    <a:bodyPr/>
                    <a:lstStyle/>
                    <a:p>
                      <a:endParaRPr lang="tr-TR"/>
                    </a:p>
                  </a:txBody>
                  <a:tcPr/>
                </a:tc>
                <a:tc gridSpan="2">
                  <a:txBody>
                    <a:bodyPr/>
                    <a:lstStyle/>
                    <a:p>
                      <a:pPr algn="ctr" fontAlgn="ctr"/>
                      <a:r>
                        <a:rPr lang="tr-TR" sz="800" u="none" strike="noStrike" dirty="0">
                          <a:effectLst/>
                        </a:rPr>
                        <a:t>HAREKETE GEÇ</a:t>
                      </a:r>
                      <a:endParaRPr lang="tr-TR" sz="800" b="0" i="0" u="none" strike="noStrike" dirty="0">
                        <a:solidFill>
                          <a:srgbClr val="000000"/>
                        </a:solidFill>
                        <a:effectLst/>
                        <a:latin typeface="Calibri"/>
                      </a:endParaRPr>
                    </a:p>
                  </a:txBody>
                  <a:tcPr marL="7760" marR="7760" marT="7760" marB="0" anchor="ctr"/>
                </a:tc>
                <a:tc hMerge="1">
                  <a:txBody>
                    <a:bodyPr/>
                    <a:lstStyle/>
                    <a:p>
                      <a:endParaRPr lang="tr-TR"/>
                    </a:p>
                  </a:txBody>
                  <a:tcPr/>
                </a:tc>
              </a:tr>
            </a:tbl>
          </a:graphicData>
        </a:graphic>
      </p:graphicFrame>
    </p:spTree>
    <p:extLst>
      <p:ext uri="{BB962C8B-B14F-4D97-AF65-F5344CB8AC3E}">
        <p14:creationId xmlns:p14="http://schemas.microsoft.com/office/powerpoint/2010/main" val="2381358031"/>
      </p:ext>
    </p:extLst>
  </p:cSld>
  <p:clrMapOvr>
    <a:masterClrMapping/>
  </p:clrMapOvr>
  <p:transition>
    <p:fad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18" name="Tablo 17"/>
          <p:cNvGraphicFramePr>
            <a:graphicFrameLocks noGrp="1"/>
          </p:cNvGraphicFramePr>
          <p:nvPr>
            <p:extLst>
              <p:ext uri="{D42A27DB-BD31-4B8C-83A1-F6EECF244321}">
                <p14:modId xmlns:p14="http://schemas.microsoft.com/office/powerpoint/2010/main" val="4099690816"/>
              </p:ext>
            </p:extLst>
          </p:nvPr>
        </p:nvGraphicFramePr>
        <p:xfrm>
          <a:off x="371475" y="1277938"/>
          <a:ext cx="8367730" cy="1871664"/>
        </p:xfrm>
        <a:graphic>
          <a:graphicData uri="http://schemas.openxmlformats.org/drawingml/2006/table">
            <a:tbl>
              <a:tblPr>
                <a:tableStyleId>{BC89EF96-8CEA-46FF-86C4-4CE0E7609802}</a:tableStyleId>
              </a:tblPr>
              <a:tblGrid>
                <a:gridCol w="228600"/>
                <a:gridCol w="254836"/>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gridCol w="231891"/>
              </a:tblGrid>
              <a:tr h="179864">
                <a:tc>
                  <a:txBody>
                    <a:bodyPr/>
                    <a:lstStyle/>
                    <a:p>
                      <a:pPr algn="l" fontAlgn="ctr"/>
                      <a:endParaRPr lang="tr-TR" sz="800" b="0" i="0" u="none" strike="noStrike" dirty="0">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ctr" fontAlgn="ctr"/>
                      <a:endParaRPr lang="tr-TR" sz="800" b="1" i="0" u="none" strike="noStrike" dirty="0">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r>
              <a:tr h="179864">
                <a:tc>
                  <a:txBody>
                    <a:bodyPr/>
                    <a:lstStyle/>
                    <a:p>
                      <a:pPr algn="l" fontAlgn="ctr"/>
                      <a:endParaRPr lang="tr-TR" sz="800" b="0" i="0" u="none" strike="noStrike" dirty="0">
                        <a:solidFill>
                          <a:srgbClr val="000000"/>
                        </a:solidFill>
                        <a:effectLst/>
                        <a:latin typeface="Calibri"/>
                      </a:endParaRPr>
                    </a:p>
                  </a:txBody>
                  <a:tcPr marL="0" marR="0" marT="0" marB="0" anchor="ctr"/>
                </a:tc>
                <a:tc>
                  <a:txBody>
                    <a:bodyPr/>
                    <a:lstStyle/>
                    <a:p>
                      <a:pPr algn="l" fontAlgn="b"/>
                      <a:endParaRPr lang="tr-TR" sz="900" b="0" i="0" u="none" strike="noStrike">
                        <a:effectLst/>
                        <a:latin typeface="Arial"/>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dirty="0">
                        <a:solidFill>
                          <a:srgbClr val="000000"/>
                        </a:solidFill>
                        <a:effectLst/>
                        <a:latin typeface="Calibri"/>
                      </a:endParaRPr>
                    </a:p>
                  </a:txBody>
                  <a:tcPr marL="0" marR="0" marT="0" marB="0" anchor="ct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rowSpan="4" gridSpan="10">
                  <a:txBody>
                    <a:bodyPr/>
                    <a:lstStyle/>
                    <a:p>
                      <a:pPr algn="ctr" fontAlgn="ctr"/>
                      <a:r>
                        <a:rPr lang="tr-TR" sz="1300" u="none" strike="noStrike" dirty="0">
                          <a:effectLst/>
                        </a:rPr>
                        <a:t>Bir problemin sonsuz nedeni </a:t>
                      </a:r>
                      <a:br>
                        <a:rPr lang="tr-TR" sz="1300" u="none" strike="noStrike" dirty="0">
                          <a:effectLst/>
                        </a:rPr>
                      </a:br>
                      <a:r>
                        <a:rPr lang="tr-TR" sz="1300" u="none" strike="noStrike" dirty="0">
                          <a:effectLst/>
                        </a:rPr>
                        <a:t>vardır ve her nedeni çözmek için harcanan </a:t>
                      </a:r>
                      <a:r>
                        <a:rPr lang="tr-TR" sz="1300" u="none" strike="noStrike" dirty="0" smtClean="0">
                          <a:effectLst/>
                        </a:rPr>
                        <a:t>zaman, emek,</a:t>
                      </a:r>
                      <a:r>
                        <a:rPr lang="tr-TR" sz="1300" u="none" strike="noStrike" baseline="0" dirty="0" smtClean="0">
                          <a:effectLst/>
                        </a:rPr>
                        <a:t> para</a:t>
                      </a:r>
                      <a:r>
                        <a:rPr lang="tr-TR" sz="1300" u="none" strike="noStrike" dirty="0" smtClean="0">
                          <a:effectLst/>
                        </a:rPr>
                        <a:t> </a:t>
                      </a:r>
                      <a:r>
                        <a:rPr lang="tr-TR" sz="1300" u="none" strike="noStrike" dirty="0">
                          <a:effectLst/>
                        </a:rPr>
                        <a:t>eşittir.</a:t>
                      </a:r>
                      <a:endParaRPr lang="tr-TR" sz="1300" b="0" i="0" u="none" strike="noStrike" dirty="0">
                        <a:solidFill>
                          <a:srgbClr val="000000"/>
                        </a:solidFill>
                        <a:effectLst/>
                        <a:latin typeface="Calibri"/>
                      </a:endParaRPr>
                    </a:p>
                  </a:txBody>
                  <a:tcPr marL="0" marR="0" marT="0" marB="0" anchor="ctr"/>
                </a:tc>
                <a:tc rowSpan="4" hMerge="1">
                  <a:txBody>
                    <a:bodyPr/>
                    <a:lstStyle/>
                    <a:p>
                      <a:endParaRPr lang="tr-TR"/>
                    </a:p>
                  </a:txBody>
                  <a:tcPr/>
                </a:tc>
                <a:tc rowSpan="4" hMerge="1">
                  <a:txBody>
                    <a:bodyPr/>
                    <a:lstStyle/>
                    <a:p>
                      <a:endParaRPr lang="tr-TR"/>
                    </a:p>
                  </a:txBody>
                  <a:tcPr/>
                </a:tc>
                <a:tc rowSpan="4" hMerge="1">
                  <a:txBody>
                    <a:bodyPr/>
                    <a:lstStyle/>
                    <a:p>
                      <a:endParaRPr lang="tr-TR"/>
                    </a:p>
                  </a:txBody>
                  <a:tcPr/>
                </a:tc>
                <a:tc rowSpan="4" hMerge="1">
                  <a:txBody>
                    <a:bodyPr/>
                    <a:lstStyle/>
                    <a:p>
                      <a:endParaRPr lang="tr-TR"/>
                    </a:p>
                  </a:txBody>
                  <a:tcPr/>
                </a:tc>
                <a:tc rowSpan="4" hMerge="1">
                  <a:txBody>
                    <a:bodyPr/>
                    <a:lstStyle/>
                    <a:p>
                      <a:endParaRPr lang="tr-TR"/>
                    </a:p>
                  </a:txBody>
                  <a:tcPr/>
                </a:tc>
                <a:tc rowSpan="4" hMerge="1">
                  <a:txBody>
                    <a:bodyPr/>
                    <a:lstStyle/>
                    <a:p>
                      <a:endParaRPr lang="tr-TR"/>
                    </a:p>
                  </a:txBody>
                  <a:tcPr/>
                </a:tc>
                <a:tc rowSpan="4" hMerge="1">
                  <a:txBody>
                    <a:bodyPr/>
                    <a:lstStyle/>
                    <a:p>
                      <a:endParaRPr lang="tr-TR"/>
                    </a:p>
                  </a:txBody>
                  <a:tcPr/>
                </a:tc>
                <a:tc rowSpan="4" hMerge="1">
                  <a:txBody>
                    <a:bodyPr/>
                    <a:lstStyle/>
                    <a:p>
                      <a:endParaRPr lang="tr-TR"/>
                    </a:p>
                  </a:txBody>
                  <a:tcPr/>
                </a:tc>
                <a:tc rowSpan="4" hMerge="1">
                  <a:txBody>
                    <a:bodyPr/>
                    <a:lstStyle/>
                    <a:p>
                      <a:endParaRPr lang="tr-TR"/>
                    </a:p>
                  </a:txBody>
                  <a:tcP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r>
              <a:tr h="179864">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gridSpan="10"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r>
              <a:tr h="179864">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dirty="0">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gridSpan="10"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r>
              <a:tr h="179864">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gridSpan="10"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r>
              <a:tr h="179864">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dirty="0">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r>
              <a:tr h="179864">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r>
              <a:tr h="179864">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dirty="0">
                        <a:solidFill>
                          <a:srgbClr val="000000"/>
                        </a:solidFill>
                        <a:effectLst/>
                        <a:latin typeface="Calibri"/>
                      </a:endParaRPr>
                    </a:p>
                  </a:txBody>
                  <a:tcPr marL="0" marR="0" marT="0" marB="0" anchor="ctr">
                    <a:solidFill>
                      <a:schemeClr val="bg1">
                        <a:lumMod val="50000"/>
                      </a:schemeClr>
                    </a:solidFill>
                  </a:tcP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r>
              <a:tr h="179864">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r>
                        <a:rPr lang="tr-TR" sz="800" b="0" i="0" u="none" strike="noStrike" dirty="0" smtClean="0">
                          <a:solidFill>
                            <a:srgbClr val="000000"/>
                          </a:solidFill>
                          <a:effectLst/>
                          <a:latin typeface="Calibri"/>
                        </a:rPr>
                        <a:t>-</a:t>
                      </a:r>
                      <a:r>
                        <a:rPr lang="tr-TR" sz="800" u="none" strike="noStrike" dirty="0" smtClean="0">
                          <a:effectLst/>
                        </a:rPr>
                        <a:t>∞</a:t>
                      </a:r>
                      <a:endParaRPr lang="tr-TR" sz="800" b="0" i="0" u="none" strike="noStrike" dirty="0">
                        <a:solidFill>
                          <a:srgbClr val="000000"/>
                        </a:solidFill>
                        <a:effectLst/>
                        <a:latin typeface="Calibri"/>
                      </a:endParaRPr>
                    </a:p>
                  </a:txBody>
                  <a:tcPr marL="0" marR="0" marT="0" marB="0" anchor="ct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tc>
                <a:tc>
                  <a:txBody>
                    <a:bodyPr/>
                    <a:lstStyle/>
                    <a:p>
                      <a:pPr algn="l" fontAlgn="ctr"/>
                      <a:r>
                        <a:rPr lang="tr-TR" sz="800" u="none" strike="noStrike" dirty="0">
                          <a:effectLst/>
                        </a:rPr>
                        <a:t> </a:t>
                      </a:r>
                      <a:r>
                        <a:rPr lang="tr-TR" sz="800" u="none" strike="noStrike" dirty="0" smtClean="0">
                          <a:effectLst/>
                        </a:rPr>
                        <a:t>-3</a:t>
                      </a:r>
                      <a:endParaRPr lang="tr-TR" sz="800" b="1" i="0" u="none" strike="noStrike" dirty="0">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tc>
                <a:tc>
                  <a:txBody>
                    <a:bodyPr/>
                    <a:lstStyle/>
                    <a:p>
                      <a:pPr algn="ctr" fontAlgn="ctr"/>
                      <a:r>
                        <a:rPr lang="tr-TR" sz="800" u="none" strike="noStrike" dirty="0">
                          <a:effectLst/>
                        </a:rPr>
                        <a:t> </a:t>
                      </a:r>
                      <a:endParaRPr lang="tr-TR" sz="800" b="1" i="0" u="none" strike="noStrike" dirty="0">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endParaRPr lang="tr-TR" sz="800" b="1" i="0" u="none" strike="noStrike" dirty="0">
                        <a:solidFill>
                          <a:srgbClr val="000000"/>
                        </a:solidFill>
                        <a:effectLst/>
                        <a:latin typeface="Calibri"/>
                      </a:endParaRPr>
                    </a:p>
                  </a:txBody>
                  <a:tcPr marL="0" marR="0" marT="0" marB="0" anchor="ctr"/>
                </a:tc>
                <a:tc>
                  <a:txBody>
                    <a:bodyPr/>
                    <a:lstStyle/>
                    <a:p>
                      <a:pPr marL="0" marR="0" indent="0" algn="r" defTabSz="914400" rtl="0" eaLnBrk="1" fontAlgn="ctr" latinLnBrk="0" hangingPunct="1">
                        <a:lnSpc>
                          <a:spcPct val="100000"/>
                        </a:lnSpc>
                        <a:spcBef>
                          <a:spcPts val="0"/>
                        </a:spcBef>
                        <a:spcAft>
                          <a:spcPts val="0"/>
                        </a:spcAft>
                        <a:buClrTx/>
                        <a:buSzTx/>
                        <a:buFontTx/>
                        <a:buNone/>
                        <a:tabLst/>
                        <a:defRPr/>
                      </a:pPr>
                      <a:r>
                        <a:rPr lang="tr-TR" sz="800" u="none" strike="noStrike" dirty="0" smtClean="0">
                          <a:effectLst/>
                        </a:rPr>
                        <a:t> +3</a:t>
                      </a:r>
                      <a:endParaRPr lang="tr-TR" sz="800" b="1" i="0" u="none" strike="noStrike" dirty="0" smtClean="0">
                        <a:solidFill>
                          <a:srgbClr val="000000"/>
                        </a:solidFill>
                        <a:effectLst/>
                        <a:latin typeface="Calibri"/>
                      </a:endParaRPr>
                    </a:p>
                  </a:txBody>
                  <a:tcPr marL="0" marR="0" marT="0" marB="0" anchor="ctr"/>
                </a:tc>
                <a:tc>
                  <a:txBody>
                    <a:bodyPr/>
                    <a:lstStyle/>
                    <a:p>
                      <a:pPr algn="ctr" fontAlgn="ctr"/>
                      <a:endParaRPr lang="tr-TR" sz="800" b="1" i="0" u="none" strike="noStrike">
                        <a:solidFill>
                          <a:srgbClr val="000000"/>
                        </a:solidFill>
                        <a:effectLst/>
                        <a:latin typeface="Calibri"/>
                      </a:endParaRPr>
                    </a:p>
                  </a:txBody>
                  <a:tcPr marL="0" marR="0" marT="0" marB="0" anchor="ct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tc>
                <a:tc>
                  <a:txBody>
                    <a:bodyPr/>
                    <a:lstStyle/>
                    <a:p>
                      <a:pPr algn="ctr" fontAlgn="ctr"/>
                      <a:r>
                        <a:rPr lang="tr-TR" sz="800" u="none" strike="noStrike">
                          <a:effectLst/>
                        </a:rPr>
                        <a:t> </a:t>
                      </a:r>
                      <a:endParaRPr lang="tr-TR" sz="800" b="1" i="0" u="none" strike="noStrike">
                        <a:solidFill>
                          <a:srgbClr val="000000"/>
                        </a:solidFill>
                        <a:effectLst/>
                        <a:latin typeface="Calibri"/>
                      </a:endParaRPr>
                    </a:p>
                  </a:txBody>
                  <a:tcPr marL="0" marR="0" marT="0" marB="0" anchor="ctr"/>
                </a:tc>
                <a:tc>
                  <a:txBody>
                    <a:bodyPr/>
                    <a:lstStyle/>
                    <a:p>
                      <a:pPr algn="l" fontAlgn="ctr"/>
                      <a:r>
                        <a:rPr lang="tr-TR" sz="800" u="none" strike="noStrike">
                          <a:effectLst/>
                        </a:rPr>
                        <a:t> </a:t>
                      </a:r>
                      <a:endParaRPr lang="tr-TR" sz="800" b="0" i="0" u="none" strike="noStrike">
                        <a:solidFill>
                          <a:srgbClr val="000000"/>
                        </a:solidFill>
                        <a:effectLst/>
                        <a:latin typeface="Calibri"/>
                      </a:endParaRPr>
                    </a:p>
                  </a:txBody>
                  <a:tcPr marL="0" marR="0" marT="0" marB="0" anchor="ctr"/>
                </a:tc>
                <a:tc>
                  <a:txBody>
                    <a:bodyPr/>
                    <a:lstStyle/>
                    <a:p>
                      <a:pPr algn="l" fontAlgn="ctr"/>
                      <a:r>
                        <a:rPr lang="tr-TR" sz="800" u="none" strike="noStrike">
                          <a:effectLst/>
                        </a:rPr>
                        <a:t> </a:t>
                      </a:r>
                      <a:endParaRPr lang="tr-TR" sz="800" b="0" i="0" u="none" strike="noStrike">
                        <a:solidFill>
                          <a:srgbClr val="000000"/>
                        </a:solidFill>
                        <a:effectLst/>
                        <a:latin typeface="Calibri"/>
                      </a:endParaRPr>
                    </a:p>
                  </a:txBody>
                  <a:tcPr marL="0" marR="0" marT="0" marB="0" anchor="ctr"/>
                </a:tc>
                <a:tc>
                  <a:txBody>
                    <a:bodyPr/>
                    <a:lstStyle/>
                    <a:p>
                      <a:pPr algn="l" fontAlgn="ctr"/>
                      <a:r>
                        <a:rPr lang="tr-TR" sz="800" u="none" strike="noStrike">
                          <a:effectLst/>
                        </a:rPr>
                        <a:t> </a:t>
                      </a:r>
                      <a:endParaRPr lang="tr-TR" sz="800" b="0" i="0" u="none" strike="noStrike">
                        <a:solidFill>
                          <a:srgbClr val="000000"/>
                        </a:solidFill>
                        <a:effectLst/>
                        <a:latin typeface="Calibri"/>
                      </a:endParaRPr>
                    </a:p>
                  </a:txBody>
                  <a:tcPr marL="0" marR="0" marT="0" marB="0" anchor="ctr"/>
                </a:tc>
                <a:tc>
                  <a:txBody>
                    <a:bodyPr/>
                    <a:lstStyle/>
                    <a:p>
                      <a:pPr algn="l" fontAlgn="ctr"/>
                      <a:r>
                        <a:rPr lang="tr-TR" sz="800" u="none" strike="noStrike">
                          <a:effectLst/>
                        </a:rPr>
                        <a:t> </a:t>
                      </a: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r>
                        <a:rPr lang="tr-TR" sz="800" b="0" i="0" u="none" strike="noStrike" dirty="0" smtClean="0">
                          <a:solidFill>
                            <a:srgbClr val="000000"/>
                          </a:solidFill>
                          <a:effectLst/>
                          <a:latin typeface="Calibri"/>
                        </a:rPr>
                        <a:t>+</a:t>
                      </a:r>
                      <a:r>
                        <a:rPr lang="tr-TR" sz="800" u="none" strike="noStrike" dirty="0" smtClean="0">
                          <a:effectLst/>
                        </a:rPr>
                        <a:t>∞</a:t>
                      </a:r>
                      <a:endParaRPr lang="tr-TR" sz="800" b="0" i="0" u="none" strike="noStrike" dirty="0">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c>
                  <a:txBody>
                    <a:bodyPr/>
                    <a:lstStyle/>
                    <a:p>
                      <a:pPr algn="l" fontAlgn="ctr"/>
                      <a:endParaRPr lang="tr-TR" sz="800" b="0" i="0" u="none" strike="noStrike">
                        <a:solidFill>
                          <a:srgbClr val="000000"/>
                        </a:solidFill>
                        <a:effectLst/>
                        <a:latin typeface="Calibri"/>
                      </a:endParaRPr>
                    </a:p>
                  </a:txBody>
                  <a:tcPr marL="0" marR="0" marT="0" marB="0" anchor="ctr"/>
                </a:tc>
              </a:tr>
              <a:tr h="179864">
                <a:tc>
                  <a:txBody>
                    <a:bodyPr/>
                    <a:lstStyle/>
                    <a:p>
                      <a:pPr algn="l" fontAlgn="ctr"/>
                      <a:r>
                        <a:rPr lang="tr-TR" sz="700" u="none" strike="noStrike">
                          <a:effectLst/>
                        </a:rPr>
                        <a:t> </a:t>
                      </a:r>
                      <a:endParaRPr lang="tr-TR" sz="700" b="0" i="0" u="none" strike="noStrike">
                        <a:solidFill>
                          <a:srgbClr val="000000"/>
                        </a:solidFill>
                        <a:effectLst/>
                        <a:latin typeface="Calibri"/>
                      </a:endParaRPr>
                    </a:p>
                  </a:txBody>
                  <a:tcPr marL="0" marR="0" marT="0" marB="0" anchor="ctr"/>
                </a:tc>
                <a:tc>
                  <a:txBody>
                    <a:bodyPr/>
                    <a:lstStyle/>
                    <a:p>
                      <a:pPr algn="l" fontAlgn="ctr"/>
                      <a:r>
                        <a:rPr lang="tr-TR" sz="700" u="none" strike="noStrike">
                          <a:effectLst/>
                        </a:rPr>
                        <a:t> </a:t>
                      </a:r>
                      <a:endParaRPr lang="tr-TR" sz="700" b="0" i="0" u="none" strike="noStrike">
                        <a:solidFill>
                          <a:srgbClr val="000000"/>
                        </a:solidFill>
                        <a:effectLst/>
                        <a:latin typeface="Calibri"/>
                      </a:endParaRPr>
                    </a:p>
                  </a:txBody>
                  <a:tcPr marL="0" marR="0" marT="0" marB="0" anchor="ctr"/>
                </a:tc>
                <a:tc>
                  <a:txBody>
                    <a:bodyPr/>
                    <a:lstStyle/>
                    <a:p>
                      <a:pPr algn="l" fontAlgn="ctr"/>
                      <a:r>
                        <a:rPr lang="tr-TR" sz="700" u="none" strike="noStrike">
                          <a:effectLst/>
                        </a:rPr>
                        <a:t> </a:t>
                      </a:r>
                      <a:endParaRPr lang="tr-TR" sz="700" b="0"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ctr" fontAlgn="ctr"/>
                      <a:r>
                        <a:rPr lang="tr-TR" sz="700" u="none" strike="noStrike">
                          <a:effectLst/>
                        </a:rPr>
                        <a:t> </a:t>
                      </a:r>
                      <a:endParaRPr lang="tr-TR" sz="700" b="1" i="0" u="none" strike="noStrike">
                        <a:solidFill>
                          <a:srgbClr val="000000"/>
                        </a:solidFill>
                        <a:effectLst/>
                        <a:latin typeface="Calibri"/>
                      </a:endParaRPr>
                    </a:p>
                  </a:txBody>
                  <a:tcPr marL="0" marR="0" marT="0" marB="0" anchor="ctr"/>
                </a:tc>
                <a:tc>
                  <a:txBody>
                    <a:bodyPr/>
                    <a:lstStyle/>
                    <a:p>
                      <a:pPr algn="l" fontAlgn="ctr"/>
                      <a:r>
                        <a:rPr lang="tr-TR" sz="700" u="none" strike="noStrike">
                          <a:effectLst/>
                        </a:rPr>
                        <a:t> </a:t>
                      </a:r>
                      <a:endParaRPr lang="tr-TR" sz="700" b="0" i="0" u="none" strike="noStrike">
                        <a:solidFill>
                          <a:srgbClr val="000000"/>
                        </a:solidFill>
                        <a:effectLst/>
                        <a:latin typeface="Calibri"/>
                      </a:endParaRPr>
                    </a:p>
                  </a:txBody>
                  <a:tcPr marL="0" marR="0" marT="0" marB="0" anchor="ctr"/>
                </a:tc>
                <a:tc>
                  <a:txBody>
                    <a:bodyPr/>
                    <a:lstStyle/>
                    <a:p>
                      <a:pPr algn="l" fontAlgn="ctr"/>
                      <a:r>
                        <a:rPr lang="tr-TR" sz="700" u="none" strike="noStrike">
                          <a:effectLst/>
                        </a:rPr>
                        <a:t> </a:t>
                      </a:r>
                      <a:endParaRPr lang="tr-TR" sz="700" b="0" i="0" u="none" strike="noStrike">
                        <a:solidFill>
                          <a:srgbClr val="000000"/>
                        </a:solidFill>
                        <a:effectLst/>
                        <a:latin typeface="Calibri"/>
                      </a:endParaRPr>
                    </a:p>
                  </a:txBody>
                  <a:tcPr marL="0" marR="0" marT="0" marB="0" anchor="ctr"/>
                </a:tc>
                <a:tc>
                  <a:txBody>
                    <a:bodyPr/>
                    <a:lstStyle/>
                    <a:p>
                      <a:pPr algn="l" fontAlgn="ctr"/>
                      <a:r>
                        <a:rPr lang="tr-TR" sz="700" u="none" strike="noStrike">
                          <a:effectLst/>
                        </a:rPr>
                        <a:t> </a:t>
                      </a:r>
                      <a:endParaRPr lang="tr-TR" sz="700" b="0" i="0" u="none" strike="noStrike">
                        <a:solidFill>
                          <a:srgbClr val="000000"/>
                        </a:solidFill>
                        <a:effectLst/>
                        <a:latin typeface="Calibri"/>
                      </a:endParaRPr>
                    </a:p>
                  </a:txBody>
                  <a:tcPr marL="0" marR="0" marT="0" marB="0" anchor="ctr"/>
                </a:tc>
                <a:tc>
                  <a:txBody>
                    <a:bodyPr/>
                    <a:lstStyle/>
                    <a:p>
                      <a:pPr algn="l" fontAlgn="ctr"/>
                      <a:r>
                        <a:rPr lang="tr-TR" sz="700" u="none" strike="noStrike">
                          <a:effectLst/>
                        </a:rPr>
                        <a:t> </a:t>
                      </a:r>
                      <a:endParaRPr lang="tr-TR" sz="700" b="0" i="0" u="none" strike="noStrike">
                        <a:solidFill>
                          <a:srgbClr val="000000"/>
                        </a:solidFill>
                        <a:effectLst/>
                        <a:latin typeface="Calibri"/>
                      </a:endParaRPr>
                    </a:p>
                  </a:txBody>
                  <a:tcPr marL="0" marR="0" marT="0" marB="0" anchor="ctr"/>
                </a:tc>
                <a:tc>
                  <a:txBody>
                    <a:bodyPr/>
                    <a:lstStyle/>
                    <a:p>
                      <a:pPr algn="l" fontAlgn="ctr"/>
                      <a:r>
                        <a:rPr lang="tr-TR" sz="700" u="none" strike="noStrike">
                          <a:effectLst/>
                        </a:rPr>
                        <a:t> </a:t>
                      </a:r>
                      <a:endParaRPr lang="tr-TR" sz="700" b="0" i="0" u="none" strike="noStrike">
                        <a:solidFill>
                          <a:srgbClr val="000000"/>
                        </a:solidFill>
                        <a:effectLst/>
                        <a:latin typeface="Calibri"/>
                      </a:endParaRPr>
                    </a:p>
                  </a:txBody>
                  <a:tcPr marL="0" marR="0" marT="0" marB="0" anchor="ctr"/>
                </a:tc>
                <a:tc>
                  <a:txBody>
                    <a:bodyPr/>
                    <a:lstStyle/>
                    <a:p>
                      <a:pPr algn="l" fontAlgn="ctr"/>
                      <a:r>
                        <a:rPr lang="tr-TR" sz="700" u="none" strike="noStrike">
                          <a:effectLst/>
                        </a:rPr>
                        <a:t> </a:t>
                      </a:r>
                      <a:endParaRPr lang="tr-TR" sz="700" b="0" i="0" u="none" strike="noStrike">
                        <a:solidFill>
                          <a:srgbClr val="000000"/>
                        </a:solidFill>
                        <a:effectLst/>
                        <a:latin typeface="Calibri"/>
                      </a:endParaRPr>
                    </a:p>
                  </a:txBody>
                  <a:tcPr marL="0" marR="0" marT="0" marB="0" anchor="ctr"/>
                </a:tc>
                <a:tc>
                  <a:txBody>
                    <a:bodyPr/>
                    <a:lstStyle/>
                    <a:p>
                      <a:pPr algn="l" fontAlgn="ctr"/>
                      <a:r>
                        <a:rPr lang="tr-TR" sz="700" u="none" strike="noStrike">
                          <a:effectLst/>
                        </a:rPr>
                        <a:t> </a:t>
                      </a:r>
                      <a:endParaRPr lang="tr-TR" sz="700" b="0" i="0" u="none" strike="noStrike">
                        <a:solidFill>
                          <a:srgbClr val="000000"/>
                        </a:solidFill>
                        <a:effectLst/>
                        <a:latin typeface="Calibri"/>
                      </a:endParaRPr>
                    </a:p>
                  </a:txBody>
                  <a:tcPr marL="0" marR="0" marT="0" marB="0" anchor="ctr"/>
                </a:tc>
                <a:tc>
                  <a:txBody>
                    <a:bodyPr/>
                    <a:lstStyle/>
                    <a:p>
                      <a:pPr algn="l" fontAlgn="ctr"/>
                      <a:r>
                        <a:rPr lang="tr-TR" sz="700" u="none" strike="noStrike">
                          <a:effectLst/>
                        </a:rPr>
                        <a:t> </a:t>
                      </a:r>
                      <a:endParaRPr lang="tr-TR" sz="700" b="0" i="0" u="none" strike="noStrike">
                        <a:solidFill>
                          <a:srgbClr val="000000"/>
                        </a:solidFill>
                        <a:effectLst/>
                        <a:latin typeface="Calibri"/>
                      </a:endParaRPr>
                    </a:p>
                  </a:txBody>
                  <a:tcPr marL="0" marR="0" marT="0" marB="0" anchor="ctr"/>
                </a:tc>
                <a:tc>
                  <a:txBody>
                    <a:bodyPr/>
                    <a:lstStyle/>
                    <a:p>
                      <a:pPr algn="l" fontAlgn="ctr"/>
                      <a:endParaRPr lang="tr-TR" sz="700" b="0" i="0" u="none" strike="noStrike">
                        <a:solidFill>
                          <a:srgbClr val="000000"/>
                        </a:solidFill>
                        <a:effectLst/>
                        <a:latin typeface="Calibri"/>
                      </a:endParaRPr>
                    </a:p>
                  </a:txBody>
                  <a:tcPr marL="0" marR="0" marT="0" marB="0" anchor="ctr"/>
                </a:tc>
                <a:tc>
                  <a:txBody>
                    <a:bodyPr/>
                    <a:lstStyle/>
                    <a:p>
                      <a:pPr algn="l" fontAlgn="ctr"/>
                      <a:endParaRPr lang="tr-TR" sz="700" b="0" i="0" u="none" strike="noStrike">
                        <a:solidFill>
                          <a:srgbClr val="000000"/>
                        </a:solidFill>
                        <a:effectLst/>
                        <a:latin typeface="Calibri"/>
                      </a:endParaRPr>
                    </a:p>
                  </a:txBody>
                  <a:tcPr marL="0" marR="0" marT="0" marB="0" anchor="ctr"/>
                </a:tc>
                <a:tc>
                  <a:txBody>
                    <a:bodyPr/>
                    <a:lstStyle/>
                    <a:p>
                      <a:pPr algn="l" fontAlgn="ctr"/>
                      <a:endParaRPr lang="tr-TR" sz="700" b="0" i="0" u="none" strike="noStrike" dirty="0">
                        <a:solidFill>
                          <a:srgbClr val="000000"/>
                        </a:solidFill>
                        <a:effectLst/>
                        <a:latin typeface="Calibri"/>
                      </a:endParaRPr>
                    </a:p>
                  </a:txBody>
                  <a:tcPr marL="0" marR="0" marT="0" marB="0" anchor="ctr"/>
                </a:tc>
              </a:tr>
            </a:tbl>
          </a:graphicData>
        </a:graphic>
      </p:graphicFrame>
      <p:sp>
        <p:nvSpPr>
          <p:cNvPr id="19" name="29 Serbest Form"/>
          <p:cNvSpPr/>
          <p:nvPr/>
        </p:nvSpPr>
        <p:spPr>
          <a:xfrm>
            <a:off x="752475" y="3151187"/>
            <a:ext cx="6762750" cy="45719"/>
          </a:xfrm>
          <a:custGeom>
            <a:avLst/>
            <a:gdLst>
              <a:gd name="connsiteX0" fmla="*/ 0 w 1000125"/>
              <a:gd name="connsiteY0" fmla="*/ 0 h 0"/>
              <a:gd name="connsiteX1" fmla="*/ 1000125 w 1000125"/>
              <a:gd name="connsiteY1" fmla="*/ 0 h 0"/>
            </a:gdLst>
            <a:ahLst/>
            <a:cxnLst>
              <a:cxn ang="0">
                <a:pos x="connsiteX0" y="connsiteY0"/>
              </a:cxn>
              <a:cxn ang="0">
                <a:pos x="connsiteX1" y="connsiteY1"/>
              </a:cxn>
            </a:cxnLst>
            <a:rect l="l" t="t" r="r" b="b"/>
            <a:pathLst>
              <a:path w="1000125">
                <a:moveTo>
                  <a:pt x="0" y="0"/>
                </a:moveTo>
                <a:lnTo>
                  <a:pt x="1000125" y="0"/>
                </a:lnTo>
              </a:path>
            </a:pathLst>
          </a:custGeom>
          <a:ln w="50800"/>
          <a:effectLst/>
        </p:spPr>
        <p:style>
          <a:lnRef idx="3">
            <a:schemeClr val="accent4"/>
          </a:lnRef>
          <a:fillRef idx="0">
            <a:schemeClr val="accent4"/>
          </a:fillRef>
          <a:effectRef idx="2">
            <a:schemeClr val="accent4"/>
          </a:effectRef>
          <a:fontRef idx="minor">
            <a:schemeClr val="tx1"/>
          </a:fontRef>
        </p:style>
        <p:txBody>
          <a:bodyPr rtlCol="0" anchor="ct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marL="0" indent="0" algn="ctr"/>
            <a:endParaRPr lang="tr-TR" sz="1100">
              <a:solidFill>
                <a:schemeClr val="tx1"/>
              </a:solidFill>
              <a:latin typeface="+mn-lt"/>
              <a:ea typeface="+mn-ea"/>
              <a:cs typeface="+mn-cs"/>
            </a:endParaRPr>
          </a:p>
        </p:txBody>
      </p:sp>
      <p:sp>
        <p:nvSpPr>
          <p:cNvPr id="20" name="Serbest Form 19"/>
          <p:cNvSpPr/>
          <p:nvPr/>
        </p:nvSpPr>
        <p:spPr>
          <a:xfrm>
            <a:off x="876300" y="1409700"/>
            <a:ext cx="6581775" cy="1523509"/>
          </a:xfrm>
          <a:custGeom>
            <a:avLst/>
            <a:gdLst>
              <a:gd name="connsiteX0" fmla="*/ 0 w 6105525"/>
              <a:gd name="connsiteY0" fmla="*/ 1476375 h 1523509"/>
              <a:gd name="connsiteX1" fmla="*/ 190500 w 6105525"/>
              <a:gd name="connsiteY1" fmla="*/ 1485900 h 1523509"/>
              <a:gd name="connsiteX2" fmla="*/ 238125 w 6105525"/>
              <a:gd name="connsiteY2" fmla="*/ 1495425 h 1523509"/>
              <a:gd name="connsiteX3" fmla="*/ 1038225 w 6105525"/>
              <a:gd name="connsiteY3" fmla="*/ 1504950 h 1523509"/>
              <a:gd name="connsiteX4" fmla="*/ 1514475 w 6105525"/>
              <a:gd name="connsiteY4" fmla="*/ 1504950 h 1523509"/>
              <a:gd name="connsiteX5" fmla="*/ 1543050 w 6105525"/>
              <a:gd name="connsiteY5" fmla="*/ 1495425 h 1523509"/>
              <a:gd name="connsiteX6" fmla="*/ 1562100 w 6105525"/>
              <a:gd name="connsiteY6" fmla="*/ 1466850 h 1523509"/>
              <a:gd name="connsiteX7" fmla="*/ 1600200 w 6105525"/>
              <a:gd name="connsiteY7" fmla="*/ 1438275 h 1523509"/>
              <a:gd name="connsiteX8" fmla="*/ 1628775 w 6105525"/>
              <a:gd name="connsiteY8" fmla="*/ 1381125 h 1523509"/>
              <a:gd name="connsiteX9" fmla="*/ 1657350 w 6105525"/>
              <a:gd name="connsiteY9" fmla="*/ 1371600 h 1523509"/>
              <a:gd name="connsiteX10" fmla="*/ 1704975 w 6105525"/>
              <a:gd name="connsiteY10" fmla="*/ 1285875 h 1523509"/>
              <a:gd name="connsiteX11" fmla="*/ 1714500 w 6105525"/>
              <a:gd name="connsiteY11" fmla="*/ 1257300 h 1523509"/>
              <a:gd name="connsiteX12" fmla="*/ 1752600 w 6105525"/>
              <a:gd name="connsiteY12" fmla="*/ 1200150 h 1523509"/>
              <a:gd name="connsiteX13" fmla="*/ 1781175 w 6105525"/>
              <a:gd name="connsiteY13" fmla="*/ 1143000 h 1523509"/>
              <a:gd name="connsiteX14" fmla="*/ 1800225 w 6105525"/>
              <a:gd name="connsiteY14" fmla="*/ 1104900 h 1523509"/>
              <a:gd name="connsiteX15" fmla="*/ 1838325 w 6105525"/>
              <a:gd name="connsiteY15" fmla="*/ 1047750 h 1523509"/>
              <a:gd name="connsiteX16" fmla="*/ 1866900 w 6105525"/>
              <a:gd name="connsiteY16" fmla="*/ 990600 h 1523509"/>
              <a:gd name="connsiteX17" fmla="*/ 1885950 w 6105525"/>
              <a:gd name="connsiteY17" fmla="*/ 933450 h 1523509"/>
              <a:gd name="connsiteX18" fmla="*/ 1924050 w 6105525"/>
              <a:gd name="connsiteY18" fmla="*/ 866775 h 1523509"/>
              <a:gd name="connsiteX19" fmla="*/ 1933575 w 6105525"/>
              <a:gd name="connsiteY19" fmla="*/ 838200 h 1523509"/>
              <a:gd name="connsiteX20" fmla="*/ 1943100 w 6105525"/>
              <a:gd name="connsiteY20" fmla="*/ 800100 h 1523509"/>
              <a:gd name="connsiteX21" fmla="*/ 1962150 w 6105525"/>
              <a:gd name="connsiteY21" fmla="*/ 771525 h 1523509"/>
              <a:gd name="connsiteX22" fmla="*/ 1981200 w 6105525"/>
              <a:gd name="connsiteY22" fmla="*/ 714375 h 1523509"/>
              <a:gd name="connsiteX23" fmla="*/ 1990725 w 6105525"/>
              <a:gd name="connsiteY23" fmla="*/ 676275 h 1523509"/>
              <a:gd name="connsiteX24" fmla="*/ 2009775 w 6105525"/>
              <a:gd name="connsiteY24" fmla="*/ 647700 h 1523509"/>
              <a:gd name="connsiteX25" fmla="*/ 2019300 w 6105525"/>
              <a:gd name="connsiteY25" fmla="*/ 619125 h 1523509"/>
              <a:gd name="connsiteX26" fmla="*/ 2038350 w 6105525"/>
              <a:gd name="connsiteY26" fmla="*/ 590550 h 1523509"/>
              <a:gd name="connsiteX27" fmla="*/ 2047875 w 6105525"/>
              <a:gd name="connsiteY27" fmla="*/ 561975 h 1523509"/>
              <a:gd name="connsiteX28" fmla="*/ 2066925 w 6105525"/>
              <a:gd name="connsiteY28" fmla="*/ 533400 h 1523509"/>
              <a:gd name="connsiteX29" fmla="*/ 2076450 w 6105525"/>
              <a:gd name="connsiteY29" fmla="*/ 504825 h 1523509"/>
              <a:gd name="connsiteX30" fmla="*/ 2095500 w 6105525"/>
              <a:gd name="connsiteY30" fmla="*/ 476250 h 1523509"/>
              <a:gd name="connsiteX31" fmla="*/ 2105025 w 6105525"/>
              <a:gd name="connsiteY31" fmla="*/ 447675 h 1523509"/>
              <a:gd name="connsiteX32" fmla="*/ 2124075 w 6105525"/>
              <a:gd name="connsiteY32" fmla="*/ 419100 h 1523509"/>
              <a:gd name="connsiteX33" fmla="*/ 2133600 w 6105525"/>
              <a:gd name="connsiteY33" fmla="*/ 390525 h 1523509"/>
              <a:gd name="connsiteX34" fmla="*/ 2162175 w 6105525"/>
              <a:gd name="connsiteY34" fmla="*/ 361950 h 1523509"/>
              <a:gd name="connsiteX35" fmla="*/ 2171700 w 6105525"/>
              <a:gd name="connsiteY35" fmla="*/ 333375 h 1523509"/>
              <a:gd name="connsiteX36" fmla="*/ 2228850 w 6105525"/>
              <a:gd name="connsiteY36" fmla="*/ 247650 h 1523509"/>
              <a:gd name="connsiteX37" fmla="*/ 2266950 w 6105525"/>
              <a:gd name="connsiteY37" fmla="*/ 190500 h 1523509"/>
              <a:gd name="connsiteX38" fmla="*/ 2286000 w 6105525"/>
              <a:gd name="connsiteY38" fmla="*/ 161925 h 1523509"/>
              <a:gd name="connsiteX39" fmla="*/ 2343150 w 6105525"/>
              <a:gd name="connsiteY39" fmla="*/ 114300 h 1523509"/>
              <a:gd name="connsiteX40" fmla="*/ 2390775 w 6105525"/>
              <a:gd name="connsiteY40" fmla="*/ 76200 h 1523509"/>
              <a:gd name="connsiteX41" fmla="*/ 2476500 w 6105525"/>
              <a:gd name="connsiteY41" fmla="*/ 28575 h 1523509"/>
              <a:gd name="connsiteX42" fmla="*/ 2533650 w 6105525"/>
              <a:gd name="connsiteY42" fmla="*/ 9525 h 1523509"/>
              <a:gd name="connsiteX43" fmla="*/ 2562225 w 6105525"/>
              <a:gd name="connsiteY43" fmla="*/ 0 h 1523509"/>
              <a:gd name="connsiteX44" fmla="*/ 2809875 w 6105525"/>
              <a:gd name="connsiteY44" fmla="*/ 9525 h 1523509"/>
              <a:gd name="connsiteX45" fmla="*/ 2867025 w 6105525"/>
              <a:gd name="connsiteY45" fmla="*/ 28575 h 1523509"/>
              <a:gd name="connsiteX46" fmla="*/ 2895600 w 6105525"/>
              <a:gd name="connsiteY46" fmla="*/ 47625 h 1523509"/>
              <a:gd name="connsiteX47" fmla="*/ 2914650 w 6105525"/>
              <a:gd name="connsiteY47" fmla="*/ 76200 h 1523509"/>
              <a:gd name="connsiteX48" fmla="*/ 2971800 w 6105525"/>
              <a:gd name="connsiteY48" fmla="*/ 114300 h 1523509"/>
              <a:gd name="connsiteX49" fmla="*/ 2990850 w 6105525"/>
              <a:gd name="connsiteY49" fmla="*/ 142875 h 1523509"/>
              <a:gd name="connsiteX50" fmla="*/ 3019425 w 6105525"/>
              <a:gd name="connsiteY50" fmla="*/ 171450 h 1523509"/>
              <a:gd name="connsiteX51" fmla="*/ 3038475 w 6105525"/>
              <a:gd name="connsiteY51" fmla="*/ 200025 h 1523509"/>
              <a:gd name="connsiteX52" fmla="*/ 3067050 w 6105525"/>
              <a:gd name="connsiteY52" fmla="*/ 219075 h 1523509"/>
              <a:gd name="connsiteX53" fmla="*/ 3076575 w 6105525"/>
              <a:gd name="connsiteY53" fmla="*/ 247650 h 1523509"/>
              <a:gd name="connsiteX54" fmla="*/ 3124200 w 6105525"/>
              <a:gd name="connsiteY54" fmla="*/ 304800 h 1523509"/>
              <a:gd name="connsiteX55" fmla="*/ 3133725 w 6105525"/>
              <a:gd name="connsiteY55" fmla="*/ 333375 h 1523509"/>
              <a:gd name="connsiteX56" fmla="*/ 3181350 w 6105525"/>
              <a:gd name="connsiteY56" fmla="*/ 390525 h 1523509"/>
              <a:gd name="connsiteX57" fmla="*/ 3209925 w 6105525"/>
              <a:gd name="connsiteY57" fmla="*/ 447675 h 1523509"/>
              <a:gd name="connsiteX58" fmla="*/ 3238500 w 6105525"/>
              <a:gd name="connsiteY58" fmla="*/ 514350 h 1523509"/>
              <a:gd name="connsiteX59" fmla="*/ 3267075 w 6105525"/>
              <a:gd name="connsiteY59" fmla="*/ 542925 h 1523509"/>
              <a:gd name="connsiteX60" fmla="*/ 3305175 w 6105525"/>
              <a:gd name="connsiteY60" fmla="*/ 600075 h 1523509"/>
              <a:gd name="connsiteX61" fmla="*/ 3333750 w 6105525"/>
              <a:gd name="connsiteY61" fmla="*/ 628650 h 1523509"/>
              <a:gd name="connsiteX62" fmla="*/ 3371850 w 6105525"/>
              <a:gd name="connsiteY62" fmla="*/ 685800 h 1523509"/>
              <a:gd name="connsiteX63" fmla="*/ 3381375 w 6105525"/>
              <a:gd name="connsiteY63" fmla="*/ 714375 h 1523509"/>
              <a:gd name="connsiteX64" fmla="*/ 3409950 w 6105525"/>
              <a:gd name="connsiteY64" fmla="*/ 742950 h 1523509"/>
              <a:gd name="connsiteX65" fmla="*/ 3457575 w 6105525"/>
              <a:gd name="connsiteY65" fmla="*/ 828675 h 1523509"/>
              <a:gd name="connsiteX66" fmla="*/ 3486150 w 6105525"/>
              <a:gd name="connsiteY66" fmla="*/ 847725 h 1523509"/>
              <a:gd name="connsiteX67" fmla="*/ 3533775 w 6105525"/>
              <a:gd name="connsiteY67" fmla="*/ 933450 h 1523509"/>
              <a:gd name="connsiteX68" fmla="*/ 3590925 w 6105525"/>
              <a:gd name="connsiteY68" fmla="*/ 990600 h 1523509"/>
              <a:gd name="connsiteX69" fmla="*/ 3629025 w 6105525"/>
              <a:gd name="connsiteY69" fmla="*/ 1047750 h 1523509"/>
              <a:gd name="connsiteX70" fmla="*/ 3648075 w 6105525"/>
              <a:gd name="connsiteY70" fmla="*/ 1076325 h 1523509"/>
              <a:gd name="connsiteX71" fmla="*/ 3705225 w 6105525"/>
              <a:gd name="connsiteY71" fmla="*/ 1123950 h 1523509"/>
              <a:gd name="connsiteX72" fmla="*/ 3743325 w 6105525"/>
              <a:gd name="connsiteY72" fmla="*/ 1171575 h 1523509"/>
              <a:gd name="connsiteX73" fmla="*/ 3781425 w 6105525"/>
              <a:gd name="connsiteY73" fmla="*/ 1228725 h 1523509"/>
              <a:gd name="connsiteX74" fmla="*/ 3838575 w 6105525"/>
              <a:gd name="connsiteY74" fmla="*/ 1285875 h 1523509"/>
              <a:gd name="connsiteX75" fmla="*/ 3867150 w 6105525"/>
              <a:gd name="connsiteY75" fmla="*/ 1304925 h 1523509"/>
              <a:gd name="connsiteX76" fmla="*/ 3895725 w 6105525"/>
              <a:gd name="connsiteY76" fmla="*/ 1333500 h 1523509"/>
              <a:gd name="connsiteX77" fmla="*/ 3952875 w 6105525"/>
              <a:gd name="connsiteY77" fmla="*/ 1371600 h 1523509"/>
              <a:gd name="connsiteX78" fmla="*/ 4010025 w 6105525"/>
              <a:gd name="connsiteY78" fmla="*/ 1419225 h 1523509"/>
              <a:gd name="connsiteX79" fmla="*/ 4038600 w 6105525"/>
              <a:gd name="connsiteY79" fmla="*/ 1428750 h 1523509"/>
              <a:gd name="connsiteX80" fmla="*/ 4067175 w 6105525"/>
              <a:gd name="connsiteY80" fmla="*/ 1447800 h 1523509"/>
              <a:gd name="connsiteX81" fmla="*/ 4095750 w 6105525"/>
              <a:gd name="connsiteY81" fmla="*/ 1457325 h 1523509"/>
              <a:gd name="connsiteX82" fmla="*/ 4152900 w 6105525"/>
              <a:gd name="connsiteY82" fmla="*/ 1495425 h 1523509"/>
              <a:gd name="connsiteX83" fmla="*/ 4286250 w 6105525"/>
              <a:gd name="connsiteY83" fmla="*/ 1514475 h 1523509"/>
              <a:gd name="connsiteX84" fmla="*/ 4924425 w 6105525"/>
              <a:gd name="connsiteY84" fmla="*/ 1504950 h 1523509"/>
              <a:gd name="connsiteX85" fmla="*/ 5734050 w 6105525"/>
              <a:gd name="connsiteY85" fmla="*/ 1514475 h 1523509"/>
              <a:gd name="connsiteX86" fmla="*/ 6105525 w 6105525"/>
              <a:gd name="connsiteY86" fmla="*/ 1514475 h 152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6105525" h="1523509">
                <a:moveTo>
                  <a:pt x="0" y="1476375"/>
                </a:moveTo>
                <a:cubicBezTo>
                  <a:pt x="63500" y="1479550"/>
                  <a:pt x="127123" y="1480830"/>
                  <a:pt x="190500" y="1485900"/>
                </a:cubicBezTo>
                <a:cubicBezTo>
                  <a:pt x="206638" y="1487191"/>
                  <a:pt x="221940" y="1495061"/>
                  <a:pt x="238125" y="1495425"/>
                </a:cubicBezTo>
                <a:cubicBezTo>
                  <a:pt x="504777" y="1501417"/>
                  <a:pt x="771525" y="1501775"/>
                  <a:pt x="1038225" y="1504950"/>
                </a:cubicBezTo>
                <a:cubicBezTo>
                  <a:pt x="1227468" y="1536491"/>
                  <a:pt x="1117611" y="1521838"/>
                  <a:pt x="1514475" y="1504950"/>
                </a:cubicBezTo>
                <a:cubicBezTo>
                  <a:pt x="1524506" y="1504523"/>
                  <a:pt x="1533525" y="1498600"/>
                  <a:pt x="1543050" y="1495425"/>
                </a:cubicBezTo>
                <a:cubicBezTo>
                  <a:pt x="1549400" y="1485900"/>
                  <a:pt x="1554005" y="1474945"/>
                  <a:pt x="1562100" y="1466850"/>
                </a:cubicBezTo>
                <a:cubicBezTo>
                  <a:pt x="1573325" y="1455625"/>
                  <a:pt x="1590037" y="1450471"/>
                  <a:pt x="1600200" y="1438275"/>
                </a:cubicBezTo>
                <a:cubicBezTo>
                  <a:pt x="1634711" y="1396862"/>
                  <a:pt x="1579795" y="1420309"/>
                  <a:pt x="1628775" y="1381125"/>
                </a:cubicBezTo>
                <a:cubicBezTo>
                  <a:pt x="1636615" y="1374853"/>
                  <a:pt x="1647825" y="1374775"/>
                  <a:pt x="1657350" y="1371600"/>
                </a:cubicBezTo>
                <a:cubicBezTo>
                  <a:pt x="1680660" y="1301671"/>
                  <a:pt x="1662201" y="1328649"/>
                  <a:pt x="1704975" y="1285875"/>
                </a:cubicBezTo>
                <a:cubicBezTo>
                  <a:pt x="1708150" y="1276350"/>
                  <a:pt x="1709624" y="1266077"/>
                  <a:pt x="1714500" y="1257300"/>
                </a:cubicBezTo>
                <a:cubicBezTo>
                  <a:pt x="1725619" y="1237286"/>
                  <a:pt x="1745360" y="1221870"/>
                  <a:pt x="1752600" y="1200150"/>
                </a:cubicBezTo>
                <a:cubicBezTo>
                  <a:pt x="1770064" y="1147759"/>
                  <a:pt x="1751632" y="1194701"/>
                  <a:pt x="1781175" y="1143000"/>
                </a:cubicBezTo>
                <a:cubicBezTo>
                  <a:pt x="1788220" y="1130672"/>
                  <a:pt x="1792920" y="1117076"/>
                  <a:pt x="1800225" y="1104900"/>
                </a:cubicBezTo>
                <a:cubicBezTo>
                  <a:pt x="1812005" y="1085267"/>
                  <a:pt x="1831085" y="1069470"/>
                  <a:pt x="1838325" y="1047750"/>
                </a:cubicBezTo>
                <a:cubicBezTo>
                  <a:pt x="1873063" y="943537"/>
                  <a:pt x="1817661" y="1101387"/>
                  <a:pt x="1866900" y="990600"/>
                </a:cubicBezTo>
                <a:cubicBezTo>
                  <a:pt x="1875055" y="972250"/>
                  <a:pt x="1874811" y="950158"/>
                  <a:pt x="1885950" y="933450"/>
                </a:cubicBezTo>
                <a:cubicBezTo>
                  <a:pt x="1905082" y="904752"/>
                  <a:pt x="1909548" y="900612"/>
                  <a:pt x="1924050" y="866775"/>
                </a:cubicBezTo>
                <a:cubicBezTo>
                  <a:pt x="1928005" y="857547"/>
                  <a:pt x="1930817" y="847854"/>
                  <a:pt x="1933575" y="838200"/>
                </a:cubicBezTo>
                <a:cubicBezTo>
                  <a:pt x="1937171" y="825613"/>
                  <a:pt x="1937943" y="812132"/>
                  <a:pt x="1943100" y="800100"/>
                </a:cubicBezTo>
                <a:cubicBezTo>
                  <a:pt x="1947609" y="789578"/>
                  <a:pt x="1957501" y="781986"/>
                  <a:pt x="1962150" y="771525"/>
                </a:cubicBezTo>
                <a:cubicBezTo>
                  <a:pt x="1970305" y="753175"/>
                  <a:pt x="1976330" y="733856"/>
                  <a:pt x="1981200" y="714375"/>
                </a:cubicBezTo>
                <a:cubicBezTo>
                  <a:pt x="1984375" y="701675"/>
                  <a:pt x="1985568" y="688307"/>
                  <a:pt x="1990725" y="676275"/>
                </a:cubicBezTo>
                <a:cubicBezTo>
                  <a:pt x="1995234" y="665753"/>
                  <a:pt x="2004655" y="657939"/>
                  <a:pt x="2009775" y="647700"/>
                </a:cubicBezTo>
                <a:cubicBezTo>
                  <a:pt x="2014265" y="638720"/>
                  <a:pt x="2014810" y="628105"/>
                  <a:pt x="2019300" y="619125"/>
                </a:cubicBezTo>
                <a:cubicBezTo>
                  <a:pt x="2024420" y="608886"/>
                  <a:pt x="2033230" y="600789"/>
                  <a:pt x="2038350" y="590550"/>
                </a:cubicBezTo>
                <a:cubicBezTo>
                  <a:pt x="2042840" y="581570"/>
                  <a:pt x="2043385" y="570955"/>
                  <a:pt x="2047875" y="561975"/>
                </a:cubicBezTo>
                <a:cubicBezTo>
                  <a:pt x="2052995" y="551736"/>
                  <a:pt x="2061805" y="543639"/>
                  <a:pt x="2066925" y="533400"/>
                </a:cubicBezTo>
                <a:cubicBezTo>
                  <a:pt x="2071415" y="524420"/>
                  <a:pt x="2071960" y="513805"/>
                  <a:pt x="2076450" y="504825"/>
                </a:cubicBezTo>
                <a:cubicBezTo>
                  <a:pt x="2081570" y="494586"/>
                  <a:pt x="2090380" y="486489"/>
                  <a:pt x="2095500" y="476250"/>
                </a:cubicBezTo>
                <a:cubicBezTo>
                  <a:pt x="2099990" y="467270"/>
                  <a:pt x="2100535" y="456655"/>
                  <a:pt x="2105025" y="447675"/>
                </a:cubicBezTo>
                <a:cubicBezTo>
                  <a:pt x="2110145" y="437436"/>
                  <a:pt x="2118955" y="429339"/>
                  <a:pt x="2124075" y="419100"/>
                </a:cubicBezTo>
                <a:cubicBezTo>
                  <a:pt x="2128565" y="410120"/>
                  <a:pt x="2128031" y="398879"/>
                  <a:pt x="2133600" y="390525"/>
                </a:cubicBezTo>
                <a:cubicBezTo>
                  <a:pt x="2141072" y="379317"/>
                  <a:pt x="2152650" y="371475"/>
                  <a:pt x="2162175" y="361950"/>
                </a:cubicBezTo>
                <a:cubicBezTo>
                  <a:pt x="2165350" y="352425"/>
                  <a:pt x="2166824" y="342152"/>
                  <a:pt x="2171700" y="333375"/>
                </a:cubicBezTo>
                <a:lnTo>
                  <a:pt x="2228850" y="247650"/>
                </a:lnTo>
                <a:lnTo>
                  <a:pt x="2266950" y="190500"/>
                </a:lnTo>
                <a:cubicBezTo>
                  <a:pt x="2273300" y="180975"/>
                  <a:pt x="2277905" y="170020"/>
                  <a:pt x="2286000" y="161925"/>
                </a:cubicBezTo>
                <a:cubicBezTo>
                  <a:pt x="2322670" y="125255"/>
                  <a:pt x="2303367" y="140822"/>
                  <a:pt x="2343150" y="114300"/>
                </a:cubicBezTo>
                <a:cubicBezTo>
                  <a:pt x="2385755" y="50393"/>
                  <a:pt x="2335566" y="113006"/>
                  <a:pt x="2390775" y="76200"/>
                </a:cubicBezTo>
                <a:cubicBezTo>
                  <a:pt x="2476323" y="19168"/>
                  <a:pt x="2342807" y="73139"/>
                  <a:pt x="2476500" y="28575"/>
                </a:cubicBezTo>
                <a:lnTo>
                  <a:pt x="2533650" y="9525"/>
                </a:lnTo>
                <a:lnTo>
                  <a:pt x="2562225" y="0"/>
                </a:lnTo>
                <a:cubicBezTo>
                  <a:pt x="2644775" y="3175"/>
                  <a:pt x="2727625" y="1814"/>
                  <a:pt x="2809875" y="9525"/>
                </a:cubicBezTo>
                <a:cubicBezTo>
                  <a:pt x="2829868" y="11399"/>
                  <a:pt x="2850317" y="17436"/>
                  <a:pt x="2867025" y="28575"/>
                </a:cubicBezTo>
                <a:lnTo>
                  <a:pt x="2895600" y="47625"/>
                </a:lnTo>
                <a:cubicBezTo>
                  <a:pt x="2901950" y="57150"/>
                  <a:pt x="2905711" y="69049"/>
                  <a:pt x="2914650" y="76200"/>
                </a:cubicBezTo>
                <a:cubicBezTo>
                  <a:pt x="2990956" y="137244"/>
                  <a:pt x="2889233" y="15220"/>
                  <a:pt x="2971800" y="114300"/>
                </a:cubicBezTo>
                <a:cubicBezTo>
                  <a:pt x="2979129" y="123094"/>
                  <a:pt x="2983521" y="134081"/>
                  <a:pt x="2990850" y="142875"/>
                </a:cubicBezTo>
                <a:cubicBezTo>
                  <a:pt x="2999474" y="153223"/>
                  <a:pt x="3010801" y="161102"/>
                  <a:pt x="3019425" y="171450"/>
                </a:cubicBezTo>
                <a:cubicBezTo>
                  <a:pt x="3026754" y="180244"/>
                  <a:pt x="3030380" y="191930"/>
                  <a:pt x="3038475" y="200025"/>
                </a:cubicBezTo>
                <a:cubicBezTo>
                  <a:pt x="3046570" y="208120"/>
                  <a:pt x="3057525" y="212725"/>
                  <a:pt x="3067050" y="219075"/>
                </a:cubicBezTo>
                <a:cubicBezTo>
                  <a:pt x="3070225" y="228600"/>
                  <a:pt x="3071006" y="239296"/>
                  <a:pt x="3076575" y="247650"/>
                </a:cubicBezTo>
                <a:cubicBezTo>
                  <a:pt x="3118706" y="310847"/>
                  <a:pt x="3093037" y="242474"/>
                  <a:pt x="3124200" y="304800"/>
                </a:cubicBezTo>
                <a:cubicBezTo>
                  <a:pt x="3128690" y="313780"/>
                  <a:pt x="3129235" y="324395"/>
                  <a:pt x="3133725" y="333375"/>
                </a:cubicBezTo>
                <a:cubicBezTo>
                  <a:pt x="3146986" y="359897"/>
                  <a:pt x="3160284" y="369459"/>
                  <a:pt x="3181350" y="390525"/>
                </a:cubicBezTo>
                <a:cubicBezTo>
                  <a:pt x="3205291" y="462349"/>
                  <a:pt x="3172996" y="373817"/>
                  <a:pt x="3209925" y="447675"/>
                </a:cubicBezTo>
                <a:cubicBezTo>
                  <a:pt x="3230653" y="489132"/>
                  <a:pt x="3205466" y="468102"/>
                  <a:pt x="3238500" y="514350"/>
                </a:cubicBezTo>
                <a:cubicBezTo>
                  <a:pt x="3246330" y="525311"/>
                  <a:pt x="3258805" y="532292"/>
                  <a:pt x="3267075" y="542925"/>
                </a:cubicBezTo>
                <a:cubicBezTo>
                  <a:pt x="3281131" y="560997"/>
                  <a:pt x="3288986" y="583886"/>
                  <a:pt x="3305175" y="600075"/>
                </a:cubicBezTo>
                <a:cubicBezTo>
                  <a:pt x="3314700" y="609600"/>
                  <a:pt x="3325480" y="618017"/>
                  <a:pt x="3333750" y="628650"/>
                </a:cubicBezTo>
                <a:cubicBezTo>
                  <a:pt x="3347806" y="646722"/>
                  <a:pt x="3364610" y="664080"/>
                  <a:pt x="3371850" y="685800"/>
                </a:cubicBezTo>
                <a:cubicBezTo>
                  <a:pt x="3375025" y="695325"/>
                  <a:pt x="3375806" y="706021"/>
                  <a:pt x="3381375" y="714375"/>
                </a:cubicBezTo>
                <a:cubicBezTo>
                  <a:pt x="3388847" y="725583"/>
                  <a:pt x="3400425" y="733425"/>
                  <a:pt x="3409950" y="742950"/>
                </a:cubicBezTo>
                <a:cubicBezTo>
                  <a:pt x="3419876" y="772727"/>
                  <a:pt x="3429502" y="809960"/>
                  <a:pt x="3457575" y="828675"/>
                </a:cubicBezTo>
                <a:lnTo>
                  <a:pt x="3486150" y="847725"/>
                </a:lnTo>
                <a:cubicBezTo>
                  <a:pt x="3498128" y="883658"/>
                  <a:pt x="3501023" y="900698"/>
                  <a:pt x="3533775" y="933450"/>
                </a:cubicBezTo>
                <a:lnTo>
                  <a:pt x="3590925" y="990600"/>
                </a:lnTo>
                <a:cubicBezTo>
                  <a:pt x="3607664" y="1040818"/>
                  <a:pt x="3589387" y="1000184"/>
                  <a:pt x="3629025" y="1047750"/>
                </a:cubicBezTo>
                <a:cubicBezTo>
                  <a:pt x="3636354" y="1056544"/>
                  <a:pt x="3640746" y="1067531"/>
                  <a:pt x="3648075" y="1076325"/>
                </a:cubicBezTo>
                <a:cubicBezTo>
                  <a:pt x="3670994" y="1103827"/>
                  <a:pt x="3677128" y="1105219"/>
                  <a:pt x="3705225" y="1123950"/>
                </a:cubicBezTo>
                <a:cubicBezTo>
                  <a:pt x="3726675" y="1188300"/>
                  <a:pt x="3696927" y="1118549"/>
                  <a:pt x="3743325" y="1171575"/>
                </a:cubicBezTo>
                <a:cubicBezTo>
                  <a:pt x="3758402" y="1188805"/>
                  <a:pt x="3765236" y="1212536"/>
                  <a:pt x="3781425" y="1228725"/>
                </a:cubicBezTo>
                <a:cubicBezTo>
                  <a:pt x="3800475" y="1247775"/>
                  <a:pt x="3816159" y="1270931"/>
                  <a:pt x="3838575" y="1285875"/>
                </a:cubicBezTo>
                <a:cubicBezTo>
                  <a:pt x="3848100" y="1292225"/>
                  <a:pt x="3858356" y="1297596"/>
                  <a:pt x="3867150" y="1304925"/>
                </a:cubicBezTo>
                <a:cubicBezTo>
                  <a:pt x="3877498" y="1313549"/>
                  <a:pt x="3885092" y="1325230"/>
                  <a:pt x="3895725" y="1333500"/>
                </a:cubicBezTo>
                <a:cubicBezTo>
                  <a:pt x="3913797" y="1347556"/>
                  <a:pt x="3936686" y="1355411"/>
                  <a:pt x="3952875" y="1371600"/>
                </a:cubicBezTo>
                <a:cubicBezTo>
                  <a:pt x="3973941" y="1392666"/>
                  <a:pt x="3983503" y="1405964"/>
                  <a:pt x="4010025" y="1419225"/>
                </a:cubicBezTo>
                <a:cubicBezTo>
                  <a:pt x="4019005" y="1423715"/>
                  <a:pt x="4029620" y="1424260"/>
                  <a:pt x="4038600" y="1428750"/>
                </a:cubicBezTo>
                <a:cubicBezTo>
                  <a:pt x="4048839" y="1433870"/>
                  <a:pt x="4056936" y="1442680"/>
                  <a:pt x="4067175" y="1447800"/>
                </a:cubicBezTo>
                <a:cubicBezTo>
                  <a:pt x="4076155" y="1452290"/>
                  <a:pt x="4086973" y="1452449"/>
                  <a:pt x="4095750" y="1457325"/>
                </a:cubicBezTo>
                <a:cubicBezTo>
                  <a:pt x="4115764" y="1468444"/>
                  <a:pt x="4130449" y="1490935"/>
                  <a:pt x="4152900" y="1495425"/>
                </a:cubicBezTo>
                <a:cubicBezTo>
                  <a:pt x="4228718" y="1510589"/>
                  <a:pt x="4184435" y="1503162"/>
                  <a:pt x="4286250" y="1514475"/>
                </a:cubicBezTo>
                <a:lnTo>
                  <a:pt x="4924425" y="1504950"/>
                </a:lnTo>
                <a:cubicBezTo>
                  <a:pt x="5194319" y="1504950"/>
                  <a:pt x="5464165" y="1512299"/>
                  <a:pt x="5734050" y="1514475"/>
                </a:cubicBezTo>
                <a:lnTo>
                  <a:pt x="6105525" y="1514475"/>
                </a:lnTo>
              </a:path>
            </a:pathLst>
          </a:custGeom>
          <a:ln>
            <a:solidFill>
              <a:srgbClr val="C00000"/>
            </a:solidFill>
          </a:ln>
        </p:spPr>
        <p:style>
          <a:lnRef idx="2">
            <a:schemeClr val="accent4"/>
          </a:lnRef>
          <a:fillRef idx="0">
            <a:schemeClr val="accent4"/>
          </a:fillRef>
          <a:effectRef idx="1">
            <a:schemeClr val="accent4"/>
          </a:effectRef>
          <a:fontRef idx="minor">
            <a:schemeClr val="tx1"/>
          </a:fontRef>
        </p:style>
        <p:txBody>
          <a:bodyPr rtlCol="0" anchor="ctr"/>
          <a:lstStyle/>
          <a:p>
            <a:pPr algn="ctr"/>
            <a:endParaRPr lang="tr-T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PARETO PRENSİBİ</a:t>
            </a:r>
          </a:p>
        </p:txBody>
      </p:sp>
      <p:graphicFrame>
        <p:nvGraphicFramePr>
          <p:cNvPr id="22" name="Tablo 21"/>
          <p:cNvGraphicFramePr>
            <a:graphicFrameLocks noGrp="1"/>
          </p:cNvGraphicFramePr>
          <p:nvPr>
            <p:extLst>
              <p:ext uri="{D42A27DB-BD31-4B8C-83A1-F6EECF244321}">
                <p14:modId xmlns:p14="http://schemas.microsoft.com/office/powerpoint/2010/main" val="1034656408"/>
              </p:ext>
            </p:extLst>
          </p:nvPr>
        </p:nvGraphicFramePr>
        <p:xfrm>
          <a:off x="377825" y="1285875"/>
          <a:ext cx="2540000" cy="904629"/>
        </p:xfrm>
        <a:graphic>
          <a:graphicData uri="http://schemas.openxmlformats.org/drawingml/2006/table">
            <a:tbl>
              <a:tblPr>
                <a:tableStyleId>{5C22544A-7EE6-4342-B048-85BDC9FD1C3A}</a:tableStyleId>
              </a:tblPr>
              <a:tblGrid>
                <a:gridCol w="2540000"/>
              </a:tblGrid>
              <a:tr h="904629">
                <a:tc>
                  <a:txBody>
                    <a:bodyPr/>
                    <a:lstStyle/>
                    <a:p>
                      <a:pPr algn="ctr" fontAlgn="ctr"/>
                      <a:r>
                        <a:rPr lang="tr-TR" sz="1400" u="none" strike="noStrike" dirty="0">
                          <a:effectLst/>
                          <a:latin typeface="Calibri" pitchFamily="34" charset="0"/>
                          <a:cs typeface="Calibri" pitchFamily="34" charset="0"/>
                        </a:rPr>
                        <a:t>Bir sorunun en önemli %20'sini çözersek, %80'nini çözmüş oluruz. </a:t>
                      </a:r>
                      <a:endParaRPr lang="tr-TR" sz="1400" b="0" i="0" u="none" strike="noStrike" dirty="0">
                        <a:solidFill>
                          <a:srgbClr val="000000"/>
                        </a:solidFill>
                        <a:effectLst/>
                        <a:latin typeface="Calibri" pitchFamily="34" charset="0"/>
                        <a:cs typeface="Calibri" pitchFamily="34" charset="0"/>
                      </a:endParaRPr>
                    </a:p>
                  </a:txBody>
                  <a:tcPr marL="9525" marR="9525" marT="9525" marB="0" anchor="ctr">
                    <a:solidFill>
                      <a:schemeClr val="bg1"/>
                    </a:solidFill>
                  </a:tcPr>
                </a:tc>
              </a:tr>
            </a:tbl>
          </a:graphicData>
        </a:graphic>
      </p:graphicFrame>
    </p:spTree>
    <p:extLst>
      <p:ext uri="{BB962C8B-B14F-4D97-AF65-F5344CB8AC3E}">
        <p14:creationId xmlns:p14="http://schemas.microsoft.com/office/powerpoint/2010/main" val="2556391185"/>
      </p:ext>
    </p:extLst>
  </p:cSld>
  <p:clrMapOvr>
    <a:masterClrMapping/>
  </p:clrMapOvr>
  <p:transition>
    <p:fad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105275"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Serbest Form 5"/>
          <p:cNvSpPr/>
          <p:nvPr/>
        </p:nvSpPr>
        <p:spPr>
          <a:xfrm>
            <a:off x="5084197" y="1102616"/>
            <a:ext cx="830460" cy="830460"/>
          </a:xfrm>
          <a:custGeom>
            <a:avLst/>
            <a:gdLst>
              <a:gd name="connsiteX0" fmla="*/ 0 w 830460"/>
              <a:gd name="connsiteY0" fmla="*/ 0 h 830460"/>
              <a:gd name="connsiteX1" fmla="*/ 830460 w 830460"/>
              <a:gd name="connsiteY1" fmla="*/ 0 h 830460"/>
              <a:gd name="connsiteX2" fmla="*/ 830460 w 830460"/>
              <a:gd name="connsiteY2" fmla="*/ 830460 h 830460"/>
              <a:gd name="connsiteX3" fmla="*/ 0 w 830460"/>
              <a:gd name="connsiteY3" fmla="*/ 830460 h 830460"/>
              <a:gd name="connsiteX4" fmla="*/ 0 w 830460"/>
              <a:gd name="connsiteY4" fmla="*/ 0 h 830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460" h="830460">
                <a:moveTo>
                  <a:pt x="0" y="0"/>
                </a:moveTo>
                <a:lnTo>
                  <a:pt x="830460" y="0"/>
                </a:lnTo>
                <a:lnTo>
                  <a:pt x="830460" y="830460"/>
                </a:lnTo>
                <a:lnTo>
                  <a:pt x="0" y="8304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5400" tIns="25400" rIns="25400" bIns="25400" numCol="1" spcCol="1270" anchor="ctr" anchorCtr="0">
            <a:noAutofit/>
          </a:bodyPr>
          <a:lstStyle/>
          <a:p>
            <a:pPr algn="ctr" defTabSz="889000">
              <a:lnSpc>
                <a:spcPct val="90000"/>
              </a:lnSpc>
              <a:spcAft>
                <a:spcPct val="35000"/>
              </a:spcAft>
            </a:pPr>
            <a:endParaRPr lang="tr-TR" sz="2000">
              <a:solidFill>
                <a:srgbClr val="000000">
                  <a:hueOff val="0"/>
                  <a:satOff val="0"/>
                  <a:lumOff val="0"/>
                  <a:alphaOff val="0"/>
                </a:srgbClr>
              </a:solidFill>
            </a:endParaRPr>
          </a:p>
        </p:txBody>
      </p:sp>
      <p:sp>
        <p:nvSpPr>
          <p:cNvPr id="8" name="Serbest Form 7"/>
          <p:cNvSpPr/>
          <p:nvPr/>
        </p:nvSpPr>
        <p:spPr>
          <a:xfrm>
            <a:off x="5602050" y="1956494"/>
            <a:ext cx="830460" cy="830460"/>
          </a:xfrm>
          <a:custGeom>
            <a:avLst/>
            <a:gdLst>
              <a:gd name="connsiteX0" fmla="*/ 0 w 830460"/>
              <a:gd name="connsiteY0" fmla="*/ 0 h 830460"/>
              <a:gd name="connsiteX1" fmla="*/ 830460 w 830460"/>
              <a:gd name="connsiteY1" fmla="*/ 0 h 830460"/>
              <a:gd name="connsiteX2" fmla="*/ 830460 w 830460"/>
              <a:gd name="connsiteY2" fmla="*/ 830460 h 830460"/>
              <a:gd name="connsiteX3" fmla="*/ 0 w 830460"/>
              <a:gd name="connsiteY3" fmla="*/ 830460 h 830460"/>
              <a:gd name="connsiteX4" fmla="*/ 0 w 830460"/>
              <a:gd name="connsiteY4" fmla="*/ 0 h 830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460" h="830460">
                <a:moveTo>
                  <a:pt x="0" y="0"/>
                </a:moveTo>
                <a:lnTo>
                  <a:pt x="830460" y="0"/>
                </a:lnTo>
                <a:lnTo>
                  <a:pt x="830460" y="830460"/>
                </a:lnTo>
                <a:lnTo>
                  <a:pt x="0" y="8304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5400" tIns="25400" rIns="25400" bIns="25400" numCol="1" spcCol="1270" anchor="ctr" anchorCtr="0">
            <a:noAutofit/>
          </a:bodyPr>
          <a:lstStyle/>
          <a:p>
            <a:pPr algn="ctr" defTabSz="889000">
              <a:lnSpc>
                <a:spcPct val="90000"/>
              </a:lnSpc>
              <a:spcAft>
                <a:spcPct val="35000"/>
              </a:spcAft>
            </a:pPr>
            <a:endParaRPr lang="tr-TR" sz="2000">
              <a:solidFill>
                <a:srgbClr val="000000">
                  <a:hueOff val="0"/>
                  <a:satOff val="0"/>
                  <a:lumOff val="0"/>
                  <a:alphaOff val="0"/>
                </a:srgbClr>
              </a:solidFill>
            </a:endParaRPr>
          </a:p>
        </p:txBody>
      </p:sp>
      <p:sp>
        <p:nvSpPr>
          <p:cNvPr id="12" name="Serbest Form 11"/>
          <p:cNvSpPr/>
          <p:nvPr/>
        </p:nvSpPr>
        <p:spPr>
          <a:xfrm>
            <a:off x="4674622" y="3562847"/>
            <a:ext cx="830460" cy="830460"/>
          </a:xfrm>
          <a:custGeom>
            <a:avLst/>
            <a:gdLst>
              <a:gd name="connsiteX0" fmla="*/ 0 w 830460"/>
              <a:gd name="connsiteY0" fmla="*/ 0 h 830460"/>
              <a:gd name="connsiteX1" fmla="*/ 830460 w 830460"/>
              <a:gd name="connsiteY1" fmla="*/ 0 h 830460"/>
              <a:gd name="connsiteX2" fmla="*/ 830460 w 830460"/>
              <a:gd name="connsiteY2" fmla="*/ 830460 h 830460"/>
              <a:gd name="connsiteX3" fmla="*/ 0 w 830460"/>
              <a:gd name="connsiteY3" fmla="*/ 830460 h 830460"/>
              <a:gd name="connsiteX4" fmla="*/ 0 w 830460"/>
              <a:gd name="connsiteY4" fmla="*/ 0 h 830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460" h="830460">
                <a:moveTo>
                  <a:pt x="0" y="0"/>
                </a:moveTo>
                <a:lnTo>
                  <a:pt x="830460" y="0"/>
                </a:lnTo>
                <a:lnTo>
                  <a:pt x="830460" y="830460"/>
                </a:lnTo>
                <a:lnTo>
                  <a:pt x="0" y="8304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5400" tIns="25400" rIns="25400" bIns="25400" numCol="1" spcCol="1270" anchor="ctr" anchorCtr="0">
            <a:noAutofit/>
          </a:bodyPr>
          <a:lstStyle/>
          <a:p>
            <a:pPr algn="ctr" defTabSz="889000">
              <a:lnSpc>
                <a:spcPct val="90000"/>
              </a:lnSpc>
              <a:spcAft>
                <a:spcPct val="35000"/>
              </a:spcAft>
            </a:pPr>
            <a:endParaRPr lang="tr-TR" sz="2000">
              <a:solidFill>
                <a:srgbClr val="000000">
                  <a:hueOff val="0"/>
                  <a:satOff val="0"/>
                  <a:lumOff val="0"/>
                  <a:alphaOff val="0"/>
                </a:srgbClr>
              </a:solidFill>
            </a:endParaRPr>
          </a:p>
        </p:txBody>
      </p:sp>
      <p:sp>
        <p:nvSpPr>
          <p:cNvPr id="14" name="Serbest Form 13"/>
          <p:cNvSpPr/>
          <p:nvPr/>
        </p:nvSpPr>
        <p:spPr>
          <a:xfrm>
            <a:off x="2819766" y="3562847"/>
            <a:ext cx="830460" cy="830460"/>
          </a:xfrm>
          <a:custGeom>
            <a:avLst/>
            <a:gdLst>
              <a:gd name="connsiteX0" fmla="*/ 0 w 830460"/>
              <a:gd name="connsiteY0" fmla="*/ 0 h 830460"/>
              <a:gd name="connsiteX1" fmla="*/ 830460 w 830460"/>
              <a:gd name="connsiteY1" fmla="*/ 0 h 830460"/>
              <a:gd name="connsiteX2" fmla="*/ 830460 w 830460"/>
              <a:gd name="connsiteY2" fmla="*/ 830460 h 830460"/>
              <a:gd name="connsiteX3" fmla="*/ 0 w 830460"/>
              <a:gd name="connsiteY3" fmla="*/ 830460 h 830460"/>
              <a:gd name="connsiteX4" fmla="*/ 0 w 830460"/>
              <a:gd name="connsiteY4" fmla="*/ 0 h 830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0460" h="830460">
                <a:moveTo>
                  <a:pt x="0" y="0"/>
                </a:moveTo>
                <a:lnTo>
                  <a:pt x="830460" y="0"/>
                </a:lnTo>
                <a:lnTo>
                  <a:pt x="830460" y="830460"/>
                </a:lnTo>
                <a:lnTo>
                  <a:pt x="0" y="83046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5400" tIns="25400" rIns="25400" bIns="25400" numCol="1" spcCol="1270" anchor="ctr" anchorCtr="0">
            <a:noAutofit/>
          </a:bodyPr>
          <a:lstStyle/>
          <a:p>
            <a:pPr algn="ctr" defTabSz="889000">
              <a:lnSpc>
                <a:spcPct val="90000"/>
              </a:lnSpc>
              <a:spcAft>
                <a:spcPct val="35000"/>
              </a:spcAft>
            </a:pPr>
            <a:endParaRPr lang="tr-TR" sz="2000">
              <a:solidFill>
                <a:srgbClr val="000000">
                  <a:hueOff val="0"/>
                  <a:satOff val="0"/>
                  <a:lumOff val="0"/>
                  <a:alphaOff val="0"/>
                </a:srgbClr>
              </a:solidFill>
            </a:endParaRPr>
          </a:p>
        </p:txBody>
      </p:sp>
      <p:sp>
        <p:nvSpPr>
          <p:cNvPr id="22" name="Dikdörtgen 21"/>
          <p:cNvSpPr/>
          <p:nvPr/>
        </p:nvSpPr>
        <p:spPr>
          <a:xfrm>
            <a:off x="1352550" y="556122"/>
            <a:ext cx="4562107" cy="3319974"/>
          </a:xfrm>
          <a:prstGeom prst="rect">
            <a:avLst/>
          </a:prstGeom>
          <a:ln>
            <a:noFill/>
          </a:ln>
          <a:effectLst>
            <a:glow rad="228600">
              <a:srgbClr val="004074">
                <a:alpha val="86000"/>
              </a:srgbClr>
            </a:glow>
            <a:outerShdw blurRad="50800" dist="38100" dir="5400000" algn="t" rotWithShape="0">
              <a:prstClr val="black">
                <a:alpha val="40000"/>
              </a:prstClr>
            </a:outerShdw>
          </a:effectLst>
          <a:scene3d>
            <a:camera prst="perspectiveRelaxed" fov="1200000">
              <a:rot lat="19872883" lon="21218374" rev="412125"/>
            </a:camera>
            <a:lightRig rig="soft" dir="t"/>
            <a:backdrop>
              <a:anchor x="0" y="0" z="-210000"/>
              <a:norm dx="0" dy="0" dz="914400"/>
              <a:up dx="0" dy="914400" dz="0"/>
            </a:backdrop>
          </a:scene3d>
        </p:spPr>
      </p:sp>
      <p:sp>
        <p:nvSpPr>
          <p:cNvPr id="13" name="Rectangle 3"/>
          <p:cNvSpPr txBox="1">
            <a:spLocks noChangeArrowheads="1"/>
          </p:cNvSpPr>
          <p:nvPr/>
        </p:nvSpPr>
        <p:spPr bwMode="auto">
          <a:xfrm>
            <a:off x="7013960" y="6348346"/>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0" name="Rectangle 30"/>
          <p:cNvSpPr>
            <a:spLocks noChangeArrowheads="1"/>
          </p:cNvSpPr>
          <p:nvPr/>
        </p:nvSpPr>
        <p:spPr bwMode="auto">
          <a:xfrm>
            <a:off x="661963" y="1157279"/>
            <a:ext cx="2424134" cy="503941"/>
          </a:xfrm>
          <a:prstGeom prst="rect">
            <a:avLst/>
          </a:prstGeom>
          <a:solidFill>
            <a:srgbClr val="004986"/>
          </a:solidFill>
          <a:ln w="9525">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spcBef>
                <a:spcPct val="20000"/>
              </a:spcBef>
              <a:spcAft>
                <a:spcPts val="0"/>
              </a:spcAft>
              <a:buClr>
                <a:srgbClr val="FFFF00"/>
              </a:buClr>
              <a:defRPr/>
            </a:pPr>
            <a:r>
              <a:rPr kumimoji="1" lang="tr-TR" sz="3600" b="1" kern="0" dirty="0" smtClean="0">
                <a:solidFill>
                  <a:srgbClr val="FFFFFF"/>
                </a:solidFill>
                <a:effectLst>
                  <a:outerShdw blurRad="38100" dist="38100" dir="2700000" algn="tl">
                    <a:srgbClr val="000000"/>
                  </a:outerShdw>
                </a:effectLst>
                <a:latin typeface="Calibri" pitchFamily="34" charset="0"/>
              </a:rPr>
              <a:t>Ne</a:t>
            </a:r>
            <a:endParaRPr kumimoji="1" lang="tr-TR" sz="3600" b="1" kern="0" dirty="0">
              <a:solidFill>
                <a:srgbClr val="FFFFFF"/>
              </a:solidFill>
              <a:effectLst>
                <a:outerShdw blurRad="38100" dist="38100" dir="2700000" algn="tl">
                  <a:srgbClr val="000000"/>
                </a:outerShdw>
              </a:effectLst>
              <a:latin typeface="Calibri" pitchFamily="34" charset="0"/>
            </a:endParaRPr>
          </a:p>
        </p:txBody>
      </p:sp>
      <p:sp>
        <p:nvSpPr>
          <p:cNvPr id="11" name="Rectangle 31"/>
          <p:cNvSpPr>
            <a:spLocks noChangeArrowheads="1"/>
          </p:cNvSpPr>
          <p:nvPr/>
        </p:nvSpPr>
        <p:spPr bwMode="auto">
          <a:xfrm>
            <a:off x="3233731" y="1147763"/>
            <a:ext cx="270000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400" kern="0" dirty="0" smtClean="0">
                <a:solidFill>
                  <a:srgbClr val="FFFFFF"/>
                </a:solidFill>
                <a:latin typeface="Calibri" pitchFamily="34" charset="0"/>
              </a:rPr>
              <a:t>Ne yapılıyor</a:t>
            </a:r>
            <a:r>
              <a:rPr kumimoji="1" lang="tr-TR" sz="2400" kern="0" dirty="0">
                <a:solidFill>
                  <a:srgbClr val="FFFFFF"/>
                </a:solidFill>
                <a:latin typeface="Calibri" pitchFamily="34" charset="0"/>
              </a:rPr>
              <a:t>?</a:t>
            </a:r>
          </a:p>
        </p:txBody>
      </p:sp>
      <p:sp>
        <p:nvSpPr>
          <p:cNvPr id="16" name="Rectangle 32"/>
          <p:cNvSpPr>
            <a:spLocks noChangeArrowheads="1"/>
          </p:cNvSpPr>
          <p:nvPr/>
        </p:nvSpPr>
        <p:spPr bwMode="auto">
          <a:xfrm>
            <a:off x="6091251" y="1147763"/>
            <a:ext cx="250033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000" b="1" kern="0" dirty="0" smtClean="0">
                <a:solidFill>
                  <a:srgbClr val="FFFFFF"/>
                </a:solidFill>
                <a:latin typeface="Calibri" pitchFamily="34" charset="0"/>
              </a:rPr>
              <a:t>Ne yapılmalı</a:t>
            </a:r>
            <a:r>
              <a:rPr kumimoji="1" lang="tr-TR" sz="2000" b="1" kern="0" dirty="0">
                <a:solidFill>
                  <a:srgbClr val="FFFFFF"/>
                </a:solidFill>
                <a:latin typeface="Calibri" pitchFamily="34" charset="0"/>
              </a:rPr>
              <a:t>?</a:t>
            </a:r>
          </a:p>
        </p:txBody>
      </p:sp>
      <p:sp>
        <p:nvSpPr>
          <p:cNvPr id="17" name="Rectangle 33"/>
          <p:cNvSpPr>
            <a:spLocks noChangeArrowheads="1"/>
          </p:cNvSpPr>
          <p:nvPr/>
        </p:nvSpPr>
        <p:spPr bwMode="auto">
          <a:xfrm>
            <a:off x="661963" y="1893879"/>
            <a:ext cx="2424134" cy="503941"/>
          </a:xfrm>
          <a:prstGeom prst="rect">
            <a:avLst/>
          </a:prstGeom>
          <a:solidFill>
            <a:srgbClr val="004986"/>
          </a:solidFill>
          <a:ln w="9525">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spcBef>
                <a:spcPct val="20000"/>
              </a:spcBef>
              <a:spcAft>
                <a:spcPts val="0"/>
              </a:spcAft>
              <a:buClr>
                <a:srgbClr val="FFFF00"/>
              </a:buClr>
              <a:defRPr/>
            </a:pPr>
            <a:r>
              <a:rPr kumimoji="1" lang="tr-TR" sz="3600" b="1" kern="0" dirty="0" smtClean="0">
                <a:solidFill>
                  <a:srgbClr val="FFFFFF"/>
                </a:solidFill>
                <a:effectLst>
                  <a:outerShdw blurRad="38100" dist="38100" dir="2700000" algn="tl">
                    <a:srgbClr val="000000"/>
                  </a:outerShdw>
                </a:effectLst>
                <a:latin typeface="Calibri" pitchFamily="34" charset="0"/>
              </a:rPr>
              <a:t>Nerede</a:t>
            </a:r>
            <a:endParaRPr kumimoji="1" lang="tr-TR" sz="3600" b="1" kern="0" dirty="0">
              <a:solidFill>
                <a:srgbClr val="FFFFFF"/>
              </a:solidFill>
              <a:effectLst>
                <a:outerShdw blurRad="38100" dist="38100" dir="2700000" algn="tl">
                  <a:srgbClr val="000000"/>
                </a:outerShdw>
              </a:effectLst>
              <a:latin typeface="Calibri" pitchFamily="34" charset="0"/>
            </a:endParaRPr>
          </a:p>
        </p:txBody>
      </p:sp>
      <p:sp>
        <p:nvSpPr>
          <p:cNvPr id="18" name="Rectangle 34"/>
          <p:cNvSpPr>
            <a:spLocks noChangeArrowheads="1"/>
          </p:cNvSpPr>
          <p:nvPr/>
        </p:nvSpPr>
        <p:spPr bwMode="auto">
          <a:xfrm>
            <a:off x="3235319" y="1884363"/>
            <a:ext cx="270000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400" kern="0" dirty="0" smtClean="0">
                <a:solidFill>
                  <a:srgbClr val="FFFFFF"/>
                </a:solidFill>
                <a:latin typeface="Calibri" pitchFamily="34" charset="0"/>
              </a:rPr>
              <a:t>Nerede yapılıyor?</a:t>
            </a:r>
          </a:p>
        </p:txBody>
      </p:sp>
      <p:sp>
        <p:nvSpPr>
          <p:cNvPr id="19" name="Rectangle 35"/>
          <p:cNvSpPr>
            <a:spLocks noChangeArrowheads="1"/>
          </p:cNvSpPr>
          <p:nvPr/>
        </p:nvSpPr>
        <p:spPr bwMode="auto">
          <a:xfrm>
            <a:off x="6091251" y="1884363"/>
            <a:ext cx="250033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000" b="1" kern="0" dirty="0">
                <a:solidFill>
                  <a:srgbClr val="FFFFFF"/>
                </a:solidFill>
                <a:latin typeface="Calibri" pitchFamily="34" charset="0"/>
              </a:rPr>
              <a:t>Nerede </a:t>
            </a:r>
            <a:r>
              <a:rPr kumimoji="1" lang="tr-TR" sz="2000" b="1" kern="0" dirty="0" smtClean="0">
                <a:solidFill>
                  <a:srgbClr val="FFFFFF"/>
                </a:solidFill>
                <a:latin typeface="Calibri" pitchFamily="34" charset="0"/>
              </a:rPr>
              <a:t> yapılmalı</a:t>
            </a:r>
            <a:r>
              <a:rPr kumimoji="1" lang="tr-TR" sz="2000" b="1" kern="0" dirty="0">
                <a:solidFill>
                  <a:srgbClr val="FFFFFF"/>
                </a:solidFill>
                <a:latin typeface="Calibri" pitchFamily="34" charset="0"/>
              </a:rPr>
              <a:t>?</a:t>
            </a:r>
          </a:p>
        </p:txBody>
      </p:sp>
      <p:sp>
        <p:nvSpPr>
          <p:cNvPr id="20" name="Rectangle 36"/>
          <p:cNvSpPr>
            <a:spLocks noChangeArrowheads="1"/>
          </p:cNvSpPr>
          <p:nvPr/>
        </p:nvSpPr>
        <p:spPr bwMode="auto">
          <a:xfrm>
            <a:off x="661963" y="2628892"/>
            <a:ext cx="2424134" cy="503941"/>
          </a:xfrm>
          <a:prstGeom prst="rect">
            <a:avLst/>
          </a:prstGeom>
          <a:solidFill>
            <a:srgbClr val="004986"/>
          </a:solidFill>
          <a:ln w="9525">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spcBef>
                <a:spcPct val="20000"/>
              </a:spcBef>
              <a:spcAft>
                <a:spcPts val="0"/>
              </a:spcAft>
              <a:buClr>
                <a:srgbClr val="FFFF00"/>
              </a:buClr>
              <a:defRPr/>
            </a:pPr>
            <a:r>
              <a:rPr kumimoji="1" lang="tr-TR" sz="3600" b="1" kern="0" dirty="0">
                <a:solidFill>
                  <a:srgbClr val="FFFFFF"/>
                </a:solidFill>
                <a:effectLst>
                  <a:outerShdw blurRad="38100" dist="38100" dir="2700000" algn="tl">
                    <a:srgbClr val="000000"/>
                  </a:outerShdw>
                </a:effectLst>
                <a:latin typeface="Calibri" pitchFamily="34" charset="0"/>
              </a:rPr>
              <a:t>Ne </a:t>
            </a:r>
            <a:r>
              <a:rPr kumimoji="1" lang="tr-TR" sz="3600" b="1" kern="0" dirty="0" smtClean="0">
                <a:solidFill>
                  <a:srgbClr val="FFFFFF"/>
                </a:solidFill>
                <a:effectLst>
                  <a:outerShdw blurRad="38100" dist="38100" dir="2700000" algn="tl">
                    <a:srgbClr val="000000"/>
                  </a:outerShdw>
                </a:effectLst>
                <a:latin typeface="Calibri" pitchFamily="34" charset="0"/>
              </a:rPr>
              <a:t>zaman</a:t>
            </a:r>
            <a:endParaRPr kumimoji="1" lang="tr-TR" sz="3600" b="1" kern="0" dirty="0">
              <a:solidFill>
                <a:srgbClr val="FFFFFF"/>
              </a:solidFill>
              <a:effectLst>
                <a:outerShdw blurRad="38100" dist="38100" dir="2700000" algn="tl">
                  <a:srgbClr val="000000"/>
                </a:outerShdw>
              </a:effectLst>
              <a:latin typeface="Calibri" pitchFamily="34" charset="0"/>
            </a:endParaRPr>
          </a:p>
        </p:txBody>
      </p:sp>
      <p:sp>
        <p:nvSpPr>
          <p:cNvPr id="21" name="Rectangle 37"/>
          <p:cNvSpPr>
            <a:spLocks noChangeArrowheads="1"/>
          </p:cNvSpPr>
          <p:nvPr/>
        </p:nvSpPr>
        <p:spPr bwMode="auto">
          <a:xfrm>
            <a:off x="3235319" y="2619375"/>
            <a:ext cx="270000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400" kern="0" dirty="0" smtClean="0">
                <a:solidFill>
                  <a:srgbClr val="FFFFFF"/>
                </a:solidFill>
                <a:latin typeface="Calibri" pitchFamily="34" charset="0"/>
              </a:rPr>
              <a:t>Ne zaman yapılıyor?</a:t>
            </a:r>
          </a:p>
        </p:txBody>
      </p:sp>
      <p:sp>
        <p:nvSpPr>
          <p:cNvPr id="23" name="Rectangle 38"/>
          <p:cNvSpPr>
            <a:spLocks noChangeArrowheads="1"/>
          </p:cNvSpPr>
          <p:nvPr/>
        </p:nvSpPr>
        <p:spPr bwMode="auto">
          <a:xfrm>
            <a:off x="6091251" y="2619375"/>
            <a:ext cx="250033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000" b="1" kern="0" dirty="0">
                <a:solidFill>
                  <a:srgbClr val="FFFFFF"/>
                </a:solidFill>
                <a:latin typeface="Calibri" pitchFamily="34" charset="0"/>
              </a:rPr>
              <a:t>Ne zaman </a:t>
            </a:r>
            <a:r>
              <a:rPr kumimoji="1" lang="tr-TR" sz="2000" b="1" kern="0" dirty="0" smtClean="0">
                <a:solidFill>
                  <a:srgbClr val="FFFFFF"/>
                </a:solidFill>
                <a:latin typeface="Calibri" pitchFamily="34" charset="0"/>
              </a:rPr>
              <a:t>yapılmalı</a:t>
            </a:r>
            <a:r>
              <a:rPr kumimoji="1" lang="tr-TR" sz="2000" b="1" kern="0" dirty="0">
                <a:solidFill>
                  <a:srgbClr val="FFFFFF"/>
                </a:solidFill>
                <a:latin typeface="Calibri" pitchFamily="34" charset="0"/>
              </a:rPr>
              <a:t>?</a:t>
            </a:r>
          </a:p>
        </p:txBody>
      </p:sp>
      <p:sp>
        <p:nvSpPr>
          <p:cNvPr id="24" name="Rectangle 39"/>
          <p:cNvSpPr>
            <a:spLocks noChangeArrowheads="1"/>
          </p:cNvSpPr>
          <p:nvPr/>
        </p:nvSpPr>
        <p:spPr bwMode="auto">
          <a:xfrm>
            <a:off x="661963" y="3362317"/>
            <a:ext cx="2424134" cy="503941"/>
          </a:xfrm>
          <a:prstGeom prst="rect">
            <a:avLst/>
          </a:prstGeom>
          <a:solidFill>
            <a:srgbClr val="004986"/>
          </a:solidFill>
          <a:ln w="9525">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spcBef>
                <a:spcPct val="20000"/>
              </a:spcBef>
              <a:spcAft>
                <a:spcPts val="0"/>
              </a:spcAft>
              <a:buClr>
                <a:srgbClr val="FFFF00"/>
              </a:buClr>
              <a:defRPr/>
            </a:pPr>
            <a:r>
              <a:rPr kumimoji="1" lang="tr-TR" sz="3600" b="1" kern="0" dirty="0" smtClean="0">
                <a:solidFill>
                  <a:srgbClr val="FFFFFF"/>
                </a:solidFill>
                <a:effectLst>
                  <a:outerShdw blurRad="38100" dist="38100" dir="2700000" algn="tl">
                    <a:srgbClr val="000000"/>
                  </a:outerShdw>
                </a:effectLst>
                <a:latin typeface="Calibri" pitchFamily="34" charset="0"/>
              </a:rPr>
              <a:t>Niçin</a:t>
            </a:r>
            <a:endParaRPr kumimoji="1" lang="tr-TR" sz="3600" b="1" kern="0" dirty="0">
              <a:solidFill>
                <a:srgbClr val="FFFFFF"/>
              </a:solidFill>
              <a:effectLst>
                <a:outerShdw blurRad="38100" dist="38100" dir="2700000" algn="tl">
                  <a:srgbClr val="000000"/>
                </a:outerShdw>
              </a:effectLst>
              <a:latin typeface="Calibri" pitchFamily="34" charset="0"/>
            </a:endParaRPr>
          </a:p>
        </p:txBody>
      </p:sp>
      <p:sp>
        <p:nvSpPr>
          <p:cNvPr id="25" name="Rectangle 40"/>
          <p:cNvSpPr>
            <a:spLocks noChangeArrowheads="1"/>
          </p:cNvSpPr>
          <p:nvPr/>
        </p:nvSpPr>
        <p:spPr bwMode="auto">
          <a:xfrm>
            <a:off x="3235319" y="3354388"/>
            <a:ext cx="270000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400" kern="0" dirty="0" smtClean="0">
                <a:solidFill>
                  <a:srgbClr val="FFFFFF"/>
                </a:solidFill>
                <a:latin typeface="Calibri" pitchFamily="34" charset="0"/>
              </a:rPr>
              <a:t>Niçin yapılıyor?</a:t>
            </a:r>
          </a:p>
        </p:txBody>
      </p:sp>
      <p:sp>
        <p:nvSpPr>
          <p:cNvPr id="26" name="Rectangle 41"/>
          <p:cNvSpPr>
            <a:spLocks noChangeArrowheads="1"/>
          </p:cNvSpPr>
          <p:nvPr/>
        </p:nvSpPr>
        <p:spPr bwMode="auto">
          <a:xfrm>
            <a:off x="6091251" y="3354388"/>
            <a:ext cx="250033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000" b="1" kern="0" dirty="0" smtClean="0">
                <a:solidFill>
                  <a:srgbClr val="FFFFFF"/>
                </a:solidFill>
                <a:latin typeface="Calibri" pitchFamily="34" charset="0"/>
              </a:rPr>
              <a:t>Niçin yapılmalı</a:t>
            </a:r>
            <a:r>
              <a:rPr kumimoji="1" lang="tr-TR" sz="2000" b="1" kern="0" dirty="0">
                <a:solidFill>
                  <a:srgbClr val="FFFFFF"/>
                </a:solidFill>
                <a:latin typeface="Calibri" pitchFamily="34" charset="0"/>
              </a:rPr>
              <a:t>?</a:t>
            </a:r>
          </a:p>
        </p:txBody>
      </p:sp>
      <p:sp>
        <p:nvSpPr>
          <p:cNvPr id="27" name="Rectangle 42"/>
          <p:cNvSpPr>
            <a:spLocks noChangeArrowheads="1"/>
          </p:cNvSpPr>
          <p:nvPr/>
        </p:nvSpPr>
        <p:spPr bwMode="auto">
          <a:xfrm>
            <a:off x="661963" y="4105267"/>
            <a:ext cx="2424134" cy="503941"/>
          </a:xfrm>
          <a:prstGeom prst="rect">
            <a:avLst/>
          </a:prstGeom>
          <a:solidFill>
            <a:srgbClr val="004986"/>
          </a:solidFill>
          <a:ln w="9525">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spcBef>
                <a:spcPct val="20000"/>
              </a:spcBef>
              <a:spcAft>
                <a:spcPts val="0"/>
              </a:spcAft>
              <a:buClr>
                <a:srgbClr val="FFFF00"/>
              </a:buClr>
              <a:defRPr/>
            </a:pPr>
            <a:r>
              <a:rPr kumimoji="1" lang="tr-TR" sz="3600" b="1" kern="0" dirty="0" smtClean="0">
                <a:solidFill>
                  <a:srgbClr val="FFFFFF"/>
                </a:solidFill>
                <a:effectLst>
                  <a:outerShdw blurRad="38100" dist="38100" dir="2700000" algn="tl">
                    <a:srgbClr val="000000"/>
                  </a:outerShdw>
                </a:effectLst>
                <a:latin typeface="Calibri" pitchFamily="34" charset="0"/>
              </a:rPr>
              <a:t>Nasıl</a:t>
            </a:r>
            <a:endParaRPr kumimoji="1" lang="tr-TR" sz="3600" b="1" kern="0" dirty="0">
              <a:solidFill>
                <a:srgbClr val="FFFFFF"/>
              </a:solidFill>
              <a:effectLst>
                <a:outerShdw blurRad="38100" dist="38100" dir="2700000" algn="tl">
                  <a:srgbClr val="000000"/>
                </a:outerShdw>
              </a:effectLst>
              <a:latin typeface="Calibri" pitchFamily="34" charset="0"/>
            </a:endParaRPr>
          </a:p>
        </p:txBody>
      </p:sp>
      <p:sp>
        <p:nvSpPr>
          <p:cNvPr id="28" name="Rectangle 43"/>
          <p:cNvSpPr>
            <a:spLocks noChangeArrowheads="1"/>
          </p:cNvSpPr>
          <p:nvPr/>
        </p:nvSpPr>
        <p:spPr bwMode="auto">
          <a:xfrm>
            <a:off x="3235319" y="4097338"/>
            <a:ext cx="270000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400" kern="0" dirty="0" smtClean="0">
                <a:solidFill>
                  <a:srgbClr val="FFFFFF"/>
                </a:solidFill>
                <a:latin typeface="Calibri" pitchFamily="34" charset="0"/>
              </a:rPr>
              <a:t>Nasıl yapılıyor?</a:t>
            </a:r>
          </a:p>
        </p:txBody>
      </p:sp>
      <p:sp>
        <p:nvSpPr>
          <p:cNvPr id="29" name="Rectangle 44"/>
          <p:cNvSpPr>
            <a:spLocks noChangeArrowheads="1"/>
          </p:cNvSpPr>
          <p:nvPr/>
        </p:nvSpPr>
        <p:spPr bwMode="auto">
          <a:xfrm>
            <a:off x="6091251" y="4097338"/>
            <a:ext cx="250033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000" b="1" kern="0" dirty="0" smtClean="0">
                <a:solidFill>
                  <a:srgbClr val="FFFFFF"/>
                </a:solidFill>
                <a:latin typeface="Calibri" pitchFamily="34" charset="0"/>
              </a:rPr>
              <a:t>Nasıl yapılmalı</a:t>
            </a:r>
            <a:r>
              <a:rPr kumimoji="1" lang="tr-TR" sz="2000" b="1" kern="0" dirty="0">
                <a:solidFill>
                  <a:srgbClr val="FFFFFF"/>
                </a:solidFill>
                <a:latin typeface="Calibri" pitchFamily="34" charset="0"/>
              </a:rPr>
              <a:t>?</a:t>
            </a:r>
          </a:p>
        </p:txBody>
      </p:sp>
      <p:sp>
        <p:nvSpPr>
          <p:cNvPr id="30" name="Rectangle 45"/>
          <p:cNvSpPr>
            <a:spLocks noChangeArrowheads="1"/>
          </p:cNvSpPr>
          <p:nvPr/>
        </p:nvSpPr>
        <p:spPr bwMode="auto">
          <a:xfrm>
            <a:off x="661963" y="4846629"/>
            <a:ext cx="2424134" cy="503941"/>
          </a:xfrm>
          <a:prstGeom prst="rect">
            <a:avLst/>
          </a:prstGeom>
          <a:solidFill>
            <a:srgbClr val="004986"/>
          </a:solidFill>
          <a:ln w="9525">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spcBef>
                <a:spcPct val="20000"/>
              </a:spcBef>
              <a:spcAft>
                <a:spcPts val="0"/>
              </a:spcAft>
              <a:buClr>
                <a:srgbClr val="FFFF00"/>
              </a:buClr>
              <a:defRPr/>
            </a:pPr>
            <a:r>
              <a:rPr kumimoji="1" lang="tr-TR" sz="3600" b="1" kern="0" dirty="0" smtClean="0">
                <a:solidFill>
                  <a:srgbClr val="FFFFFF"/>
                </a:solidFill>
                <a:effectLst>
                  <a:outerShdw blurRad="38100" dist="38100" dir="2700000" algn="tl">
                    <a:srgbClr val="000000"/>
                  </a:outerShdw>
                </a:effectLst>
                <a:latin typeface="Calibri" pitchFamily="34" charset="0"/>
              </a:rPr>
              <a:t>Kim</a:t>
            </a:r>
            <a:endParaRPr kumimoji="1" lang="tr-TR" sz="3600" b="1" kern="0" dirty="0">
              <a:solidFill>
                <a:srgbClr val="FFFFFF"/>
              </a:solidFill>
              <a:effectLst>
                <a:outerShdw blurRad="38100" dist="38100" dir="2700000" algn="tl">
                  <a:srgbClr val="000000"/>
                </a:outerShdw>
              </a:effectLst>
              <a:latin typeface="Calibri" pitchFamily="34" charset="0"/>
            </a:endParaRPr>
          </a:p>
        </p:txBody>
      </p:sp>
      <p:sp>
        <p:nvSpPr>
          <p:cNvPr id="31" name="Rectangle 46"/>
          <p:cNvSpPr>
            <a:spLocks noChangeArrowheads="1"/>
          </p:cNvSpPr>
          <p:nvPr/>
        </p:nvSpPr>
        <p:spPr bwMode="auto">
          <a:xfrm>
            <a:off x="3235319" y="4845073"/>
            <a:ext cx="270000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400" kern="0" dirty="0" smtClean="0">
                <a:solidFill>
                  <a:srgbClr val="FFFFFF"/>
                </a:solidFill>
                <a:latin typeface="Calibri" pitchFamily="34" charset="0"/>
              </a:rPr>
              <a:t>Kim yapıyor?</a:t>
            </a:r>
          </a:p>
        </p:txBody>
      </p:sp>
      <p:sp>
        <p:nvSpPr>
          <p:cNvPr id="32" name="Rectangle 47"/>
          <p:cNvSpPr>
            <a:spLocks noChangeArrowheads="1"/>
          </p:cNvSpPr>
          <p:nvPr/>
        </p:nvSpPr>
        <p:spPr bwMode="auto">
          <a:xfrm>
            <a:off x="6091251" y="4845073"/>
            <a:ext cx="250033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000" b="1" kern="0" dirty="0" smtClean="0">
                <a:solidFill>
                  <a:srgbClr val="FFFFFF"/>
                </a:solidFill>
                <a:latin typeface="Calibri" pitchFamily="34" charset="0"/>
              </a:rPr>
              <a:t>Kim yapmalı</a:t>
            </a:r>
            <a:r>
              <a:rPr kumimoji="1" lang="tr-TR" sz="2000" b="1" kern="0" dirty="0">
                <a:solidFill>
                  <a:srgbClr val="FFFFFF"/>
                </a:solidFill>
                <a:latin typeface="Calibri" pitchFamily="34" charset="0"/>
              </a:rPr>
              <a:t>?</a:t>
            </a:r>
          </a:p>
        </p:txBody>
      </p:sp>
      <p:sp>
        <p:nvSpPr>
          <p:cNvPr id="4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PLANLAMA (%20)  </a:t>
            </a:r>
            <a:endPar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33" name="Rectangle 45"/>
          <p:cNvSpPr>
            <a:spLocks noChangeArrowheads="1"/>
          </p:cNvSpPr>
          <p:nvPr/>
        </p:nvSpPr>
        <p:spPr bwMode="auto">
          <a:xfrm>
            <a:off x="661963" y="5599104"/>
            <a:ext cx="2424134" cy="503941"/>
          </a:xfrm>
          <a:prstGeom prst="rect">
            <a:avLst/>
          </a:prstGeom>
          <a:solidFill>
            <a:srgbClr val="004986"/>
          </a:solidFill>
          <a:ln w="9525">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spcBef>
                <a:spcPct val="20000"/>
              </a:spcBef>
              <a:spcAft>
                <a:spcPts val="0"/>
              </a:spcAft>
              <a:buClr>
                <a:srgbClr val="FFFF00"/>
              </a:buClr>
              <a:defRPr/>
            </a:pPr>
            <a:r>
              <a:rPr kumimoji="1" lang="tr-TR" sz="3600" b="1" kern="0" dirty="0" smtClean="0">
                <a:solidFill>
                  <a:srgbClr val="FFFFFF"/>
                </a:solidFill>
                <a:effectLst>
                  <a:outerShdw blurRad="38100" dist="38100" dir="2700000" algn="tl">
                    <a:srgbClr val="000000"/>
                  </a:outerShdw>
                </a:effectLst>
                <a:latin typeface="Calibri" pitchFamily="34" charset="0"/>
              </a:rPr>
              <a:t>Maliyet</a:t>
            </a:r>
            <a:endParaRPr kumimoji="1" lang="tr-TR" sz="3600" b="1" kern="0" dirty="0">
              <a:solidFill>
                <a:srgbClr val="FFFFFF"/>
              </a:solidFill>
              <a:effectLst>
                <a:outerShdw blurRad="38100" dist="38100" dir="2700000" algn="tl">
                  <a:srgbClr val="000000"/>
                </a:outerShdw>
              </a:effectLst>
              <a:latin typeface="Calibri" pitchFamily="34" charset="0"/>
            </a:endParaRPr>
          </a:p>
        </p:txBody>
      </p:sp>
      <p:sp>
        <p:nvSpPr>
          <p:cNvPr id="34" name="Rectangle 46"/>
          <p:cNvSpPr>
            <a:spLocks noChangeArrowheads="1"/>
          </p:cNvSpPr>
          <p:nvPr/>
        </p:nvSpPr>
        <p:spPr bwMode="auto">
          <a:xfrm>
            <a:off x="3235319" y="5597548"/>
            <a:ext cx="270000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400" kern="0" dirty="0" smtClean="0">
                <a:solidFill>
                  <a:srgbClr val="FFFFFF"/>
                </a:solidFill>
                <a:latin typeface="Calibri" pitchFamily="34" charset="0"/>
              </a:rPr>
              <a:t>Ne kadar maliyetle?</a:t>
            </a:r>
          </a:p>
        </p:txBody>
      </p:sp>
      <p:sp>
        <p:nvSpPr>
          <p:cNvPr id="35" name="Rectangle 47"/>
          <p:cNvSpPr>
            <a:spLocks noChangeArrowheads="1"/>
          </p:cNvSpPr>
          <p:nvPr/>
        </p:nvSpPr>
        <p:spPr bwMode="auto">
          <a:xfrm>
            <a:off x="6091251" y="5597548"/>
            <a:ext cx="2500330" cy="574675"/>
          </a:xfrm>
          <a:prstGeom prst="rect">
            <a:avLst/>
          </a:prstGeom>
          <a:solidFill>
            <a:srgbClr val="004986"/>
          </a:solidFill>
          <a:ln w="9525" algn="ctr">
            <a:solidFill>
              <a:srgbClr val="000000"/>
            </a:solidFill>
            <a:miter lim="800000"/>
            <a:headEnd/>
            <a:tailEnd/>
          </a:ln>
          <a:effectLst>
            <a:outerShdw dist="107763" dir="13500000" algn="ctr" rotWithShape="0">
              <a:srgbClr val="000000">
                <a:lumMod val="75000"/>
                <a:lumOff val="25000"/>
              </a:srgbClr>
            </a:outerShdw>
          </a:effectLst>
        </p:spPr>
        <p:txBody>
          <a:bodyPr wrap="none" lIns="18000" tIns="44450" rIns="18000" bIns="44450" anchor="ctr"/>
          <a:lstStyle/>
          <a:p>
            <a:pPr fontAlgn="auto">
              <a:lnSpc>
                <a:spcPct val="90000"/>
              </a:lnSpc>
              <a:spcBef>
                <a:spcPts val="0"/>
              </a:spcBef>
              <a:spcAft>
                <a:spcPts val="0"/>
              </a:spcAft>
              <a:buClr>
                <a:srgbClr val="FFFF00"/>
              </a:buClr>
              <a:defRPr/>
            </a:pPr>
            <a:r>
              <a:rPr kumimoji="1" lang="tr-TR" sz="2000" b="1" kern="0" dirty="0" smtClean="0">
                <a:solidFill>
                  <a:srgbClr val="FFFFFF"/>
                </a:solidFill>
                <a:latin typeface="Calibri" pitchFamily="34" charset="0"/>
              </a:rPr>
              <a:t>Maliyeti nedir?</a:t>
            </a:r>
            <a:endParaRPr kumimoji="1" lang="tr-TR" sz="2000" b="1" kern="0" dirty="0">
              <a:solidFill>
                <a:srgbClr val="FFFFFF"/>
              </a:solidFill>
              <a:latin typeface="Calibri" pitchFamily="34" charset="0"/>
            </a:endParaRPr>
          </a:p>
        </p:txBody>
      </p:sp>
    </p:spTree>
    <p:extLst>
      <p:ext uri="{BB962C8B-B14F-4D97-AF65-F5344CB8AC3E}">
        <p14:creationId xmlns:p14="http://schemas.microsoft.com/office/powerpoint/2010/main" val="160582238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heel(1)">
                                      <p:cBhvr>
                                        <p:cTn id="12" dur="500"/>
                                        <p:tgtEl>
                                          <p:spTgt spid="10"/>
                                        </p:tgtEl>
                                      </p:cBhvr>
                                    </p:animEffect>
                                  </p:childTnLst>
                                </p:cTn>
                              </p:par>
                            </p:childTnLst>
                          </p:cTn>
                        </p:par>
                        <p:par>
                          <p:cTn id="13" fill="hold">
                            <p:stCondLst>
                              <p:cond delay="500"/>
                            </p:stCondLst>
                            <p:childTnLst>
                              <p:par>
                                <p:cTn id="14" presetID="22" presetClass="entr" presetSubtype="1"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up)">
                                      <p:cBhvr>
                                        <p:cTn id="16" dur="500"/>
                                        <p:tgtEl>
                                          <p:spTgt spid="11"/>
                                        </p:tgtEl>
                                      </p:cBhvr>
                                    </p:animEffect>
                                  </p:childTnLst>
                                </p:cTn>
                              </p:par>
                            </p:childTnLst>
                          </p:cTn>
                        </p:par>
                        <p:par>
                          <p:cTn id="17" fill="hold">
                            <p:stCondLst>
                              <p:cond delay="1000"/>
                            </p:stCondLst>
                            <p:childTnLst>
                              <p:par>
                                <p:cTn id="18" presetID="22" presetClass="entr" presetSubtype="1"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up)">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heel(1)">
                                      <p:cBhvr>
                                        <p:cTn id="25" dur="500"/>
                                        <p:tgtEl>
                                          <p:spTgt spid="17"/>
                                        </p:tgtEl>
                                      </p:cBhvr>
                                    </p:animEffect>
                                  </p:childTnLst>
                                </p:cTn>
                              </p:par>
                            </p:childTnLst>
                          </p:cTn>
                        </p:par>
                        <p:par>
                          <p:cTn id="26" fill="hold">
                            <p:stCondLst>
                              <p:cond delay="500"/>
                            </p:stCondLst>
                            <p:childTnLst>
                              <p:par>
                                <p:cTn id="27" presetID="22" presetClass="entr" presetSubtype="1"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up)">
                                      <p:cBhvr>
                                        <p:cTn id="29" dur="500"/>
                                        <p:tgtEl>
                                          <p:spTgt spid="18"/>
                                        </p:tgtEl>
                                      </p:cBhvr>
                                    </p:animEffect>
                                  </p:childTnLst>
                                </p:cTn>
                              </p:par>
                            </p:childTnLst>
                          </p:cTn>
                        </p:par>
                        <p:par>
                          <p:cTn id="30" fill="hold">
                            <p:stCondLst>
                              <p:cond delay="1000"/>
                            </p:stCondLst>
                            <p:childTnLst>
                              <p:par>
                                <p:cTn id="31" presetID="22" presetClass="entr" presetSubtype="1"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up)">
                                      <p:cBhvr>
                                        <p:cTn id="33" dur="5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heel(1)">
                                      <p:cBhvr>
                                        <p:cTn id="38" dur="500"/>
                                        <p:tgtEl>
                                          <p:spTgt spid="20"/>
                                        </p:tgtEl>
                                      </p:cBhvr>
                                    </p:animEffect>
                                  </p:childTnLst>
                                </p:cTn>
                              </p:par>
                            </p:childTnLst>
                          </p:cTn>
                        </p:par>
                        <p:par>
                          <p:cTn id="39" fill="hold">
                            <p:stCondLst>
                              <p:cond delay="500"/>
                            </p:stCondLst>
                            <p:childTnLst>
                              <p:par>
                                <p:cTn id="40" presetID="22" presetClass="entr" presetSubtype="1"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childTnLst>
                          </p:cTn>
                        </p:par>
                        <p:par>
                          <p:cTn id="43" fill="hold">
                            <p:stCondLst>
                              <p:cond delay="1000"/>
                            </p:stCondLst>
                            <p:childTnLst>
                              <p:par>
                                <p:cTn id="44" presetID="22" presetClass="entr" presetSubtype="1" fill="hold" grpId="0"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wipe(up)">
                                      <p:cBhvr>
                                        <p:cTn id="46" dur="500"/>
                                        <p:tgtEl>
                                          <p:spTgt spid="23"/>
                                        </p:tgtEl>
                                      </p:cBhvr>
                                    </p:animEffect>
                                  </p:childTnLst>
                                </p:cTn>
                              </p:par>
                            </p:childTnLst>
                          </p:cTn>
                        </p:par>
                      </p:childTnLst>
                    </p:cTn>
                  </p:par>
                  <p:par>
                    <p:cTn id="47" fill="hold">
                      <p:stCondLst>
                        <p:cond delay="indefinite"/>
                      </p:stCondLst>
                      <p:childTnLst>
                        <p:par>
                          <p:cTn id="48" fill="hold">
                            <p:stCondLst>
                              <p:cond delay="0"/>
                            </p:stCondLst>
                            <p:childTnLst>
                              <p:par>
                                <p:cTn id="49" presetID="21" presetClass="entr" presetSubtype="1" fill="hold" grpId="0" nodeType="click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heel(1)">
                                      <p:cBhvr>
                                        <p:cTn id="51" dur="500"/>
                                        <p:tgtEl>
                                          <p:spTgt spid="24"/>
                                        </p:tgtEl>
                                      </p:cBhvr>
                                    </p:animEffect>
                                  </p:childTnLst>
                                </p:cTn>
                              </p:par>
                            </p:childTnLst>
                          </p:cTn>
                        </p:par>
                        <p:par>
                          <p:cTn id="52" fill="hold">
                            <p:stCondLst>
                              <p:cond delay="500"/>
                            </p:stCondLst>
                            <p:childTnLst>
                              <p:par>
                                <p:cTn id="53" presetID="22" presetClass="entr" presetSubtype="1"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up)">
                                      <p:cBhvr>
                                        <p:cTn id="55" dur="500"/>
                                        <p:tgtEl>
                                          <p:spTgt spid="25"/>
                                        </p:tgtEl>
                                      </p:cBhvr>
                                    </p:animEffect>
                                  </p:childTnLst>
                                </p:cTn>
                              </p:par>
                            </p:childTnLst>
                          </p:cTn>
                        </p:par>
                        <p:par>
                          <p:cTn id="56" fill="hold">
                            <p:stCondLst>
                              <p:cond delay="1000"/>
                            </p:stCondLst>
                            <p:childTnLst>
                              <p:par>
                                <p:cTn id="57" presetID="22" presetClass="entr" presetSubtype="1" fill="hold" grpId="0" nodeType="after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wipe(up)">
                                      <p:cBhvr>
                                        <p:cTn id="59" dur="500"/>
                                        <p:tgtEl>
                                          <p:spTgt spid="26"/>
                                        </p:tgtEl>
                                      </p:cBhvr>
                                    </p:animEffect>
                                  </p:childTnLst>
                                </p:cTn>
                              </p:par>
                            </p:childTnLst>
                          </p:cTn>
                        </p:par>
                      </p:childTnLst>
                    </p:cTn>
                  </p:par>
                  <p:par>
                    <p:cTn id="60" fill="hold">
                      <p:stCondLst>
                        <p:cond delay="indefinite"/>
                      </p:stCondLst>
                      <p:childTnLst>
                        <p:par>
                          <p:cTn id="61" fill="hold">
                            <p:stCondLst>
                              <p:cond delay="0"/>
                            </p:stCondLst>
                            <p:childTnLst>
                              <p:par>
                                <p:cTn id="62" presetID="21" presetClass="entr" presetSubtype="1" fill="hold" grpId="0" nodeType="click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heel(1)">
                                      <p:cBhvr>
                                        <p:cTn id="64" dur="500"/>
                                        <p:tgtEl>
                                          <p:spTgt spid="27"/>
                                        </p:tgtEl>
                                      </p:cBhvr>
                                    </p:animEffect>
                                  </p:childTnLst>
                                </p:cTn>
                              </p:par>
                            </p:childTnLst>
                          </p:cTn>
                        </p:par>
                        <p:par>
                          <p:cTn id="65" fill="hold">
                            <p:stCondLst>
                              <p:cond delay="500"/>
                            </p:stCondLst>
                            <p:childTnLst>
                              <p:par>
                                <p:cTn id="66" presetID="22" presetClass="entr" presetSubtype="1" fill="hold" grpId="0" nodeType="afterEffect">
                                  <p:stCondLst>
                                    <p:cond delay="0"/>
                                  </p:stCondLst>
                                  <p:childTnLst>
                                    <p:set>
                                      <p:cBhvr>
                                        <p:cTn id="67" dur="1" fill="hold">
                                          <p:stCondLst>
                                            <p:cond delay="0"/>
                                          </p:stCondLst>
                                        </p:cTn>
                                        <p:tgtEl>
                                          <p:spTgt spid="28"/>
                                        </p:tgtEl>
                                        <p:attrNameLst>
                                          <p:attrName>style.visibility</p:attrName>
                                        </p:attrNameLst>
                                      </p:cBhvr>
                                      <p:to>
                                        <p:strVal val="visible"/>
                                      </p:to>
                                    </p:set>
                                    <p:animEffect transition="in" filter="wipe(up)">
                                      <p:cBhvr>
                                        <p:cTn id="68" dur="500"/>
                                        <p:tgtEl>
                                          <p:spTgt spid="28"/>
                                        </p:tgtEl>
                                      </p:cBhvr>
                                    </p:animEffect>
                                  </p:childTnLst>
                                </p:cTn>
                              </p:par>
                            </p:childTnLst>
                          </p:cTn>
                        </p:par>
                        <p:par>
                          <p:cTn id="69" fill="hold">
                            <p:stCondLst>
                              <p:cond delay="1000"/>
                            </p:stCondLst>
                            <p:childTnLst>
                              <p:par>
                                <p:cTn id="70" presetID="22" presetClass="entr" presetSubtype="1"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wipe(up)">
                                      <p:cBhvr>
                                        <p:cTn id="72" dur="500"/>
                                        <p:tgtEl>
                                          <p:spTgt spid="29"/>
                                        </p:tgtEl>
                                      </p:cBhvr>
                                    </p:animEffect>
                                  </p:childTnLst>
                                </p:cTn>
                              </p:par>
                            </p:childTnLst>
                          </p:cTn>
                        </p:par>
                      </p:childTnLst>
                    </p:cTn>
                  </p:par>
                  <p:par>
                    <p:cTn id="73" fill="hold">
                      <p:stCondLst>
                        <p:cond delay="indefinite"/>
                      </p:stCondLst>
                      <p:childTnLst>
                        <p:par>
                          <p:cTn id="74" fill="hold">
                            <p:stCondLst>
                              <p:cond delay="0"/>
                            </p:stCondLst>
                            <p:childTnLst>
                              <p:par>
                                <p:cTn id="75" presetID="21" presetClass="entr" presetSubtype="1" fill="hold" grpId="0" nodeType="click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heel(1)">
                                      <p:cBhvr>
                                        <p:cTn id="77" dur="500"/>
                                        <p:tgtEl>
                                          <p:spTgt spid="30"/>
                                        </p:tgtEl>
                                      </p:cBhvr>
                                    </p:animEffect>
                                  </p:childTnLst>
                                </p:cTn>
                              </p:par>
                            </p:childTnLst>
                          </p:cTn>
                        </p:par>
                        <p:par>
                          <p:cTn id="78" fill="hold">
                            <p:stCondLst>
                              <p:cond delay="500"/>
                            </p:stCondLst>
                            <p:childTnLst>
                              <p:par>
                                <p:cTn id="79" presetID="22" presetClass="entr" presetSubtype="1" fill="hold" grpId="0" nodeType="afterEffect">
                                  <p:stCondLst>
                                    <p:cond delay="0"/>
                                  </p:stCondLst>
                                  <p:childTnLst>
                                    <p:set>
                                      <p:cBhvr>
                                        <p:cTn id="80" dur="1" fill="hold">
                                          <p:stCondLst>
                                            <p:cond delay="0"/>
                                          </p:stCondLst>
                                        </p:cTn>
                                        <p:tgtEl>
                                          <p:spTgt spid="31"/>
                                        </p:tgtEl>
                                        <p:attrNameLst>
                                          <p:attrName>style.visibility</p:attrName>
                                        </p:attrNameLst>
                                      </p:cBhvr>
                                      <p:to>
                                        <p:strVal val="visible"/>
                                      </p:to>
                                    </p:set>
                                    <p:animEffect transition="in" filter="wipe(up)">
                                      <p:cBhvr>
                                        <p:cTn id="81" dur="500"/>
                                        <p:tgtEl>
                                          <p:spTgt spid="31"/>
                                        </p:tgtEl>
                                      </p:cBhvr>
                                    </p:animEffect>
                                  </p:childTnLst>
                                </p:cTn>
                              </p:par>
                            </p:childTnLst>
                          </p:cTn>
                        </p:par>
                        <p:par>
                          <p:cTn id="82" fill="hold">
                            <p:stCondLst>
                              <p:cond delay="1000"/>
                            </p:stCondLst>
                            <p:childTnLst>
                              <p:par>
                                <p:cTn id="83" presetID="22" presetClass="entr" presetSubtype="1"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wipe(up)">
                                      <p:cBhvr>
                                        <p:cTn id="85" dur="500"/>
                                        <p:tgtEl>
                                          <p:spTgt spid="32"/>
                                        </p:tgtEl>
                                      </p:cBhvr>
                                    </p:animEffect>
                                  </p:childTnLst>
                                </p:cTn>
                              </p:par>
                            </p:childTnLst>
                          </p:cTn>
                        </p:par>
                      </p:childTnLst>
                    </p:cTn>
                  </p:par>
                  <p:par>
                    <p:cTn id="86" fill="hold">
                      <p:stCondLst>
                        <p:cond delay="indefinite"/>
                      </p:stCondLst>
                      <p:childTnLst>
                        <p:par>
                          <p:cTn id="87" fill="hold">
                            <p:stCondLst>
                              <p:cond delay="0"/>
                            </p:stCondLst>
                            <p:childTnLst>
                              <p:par>
                                <p:cTn id="88" presetID="21" presetClass="entr" presetSubtype="1" fill="hold" grpId="0" nodeType="click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wheel(1)">
                                      <p:cBhvr>
                                        <p:cTn id="90" dur="500"/>
                                        <p:tgtEl>
                                          <p:spTgt spid="33"/>
                                        </p:tgtEl>
                                      </p:cBhvr>
                                    </p:animEffect>
                                  </p:childTnLst>
                                </p:cTn>
                              </p:par>
                            </p:childTnLst>
                          </p:cTn>
                        </p:par>
                        <p:par>
                          <p:cTn id="91" fill="hold">
                            <p:stCondLst>
                              <p:cond delay="500"/>
                            </p:stCondLst>
                            <p:childTnLst>
                              <p:par>
                                <p:cTn id="92" presetID="22" presetClass="entr" presetSubtype="1" fill="hold" grpId="0" nodeType="after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wipe(up)">
                                      <p:cBhvr>
                                        <p:cTn id="94" dur="500"/>
                                        <p:tgtEl>
                                          <p:spTgt spid="34"/>
                                        </p:tgtEl>
                                      </p:cBhvr>
                                    </p:animEffect>
                                  </p:childTnLst>
                                </p:cTn>
                              </p:par>
                            </p:childTnLst>
                          </p:cTn>
                        </p:par>
                        <p:par>
                          <p:cTn id="95" fill="hold">
                            <p:stCondLst>
                              <p:cond delay="1000"/>
                            </p:stCondLst>
                            <p:childTnLst>
                              <p:par>
                                <p:cTn id="96" presetID="22" presetClass="entr" presetSubtype="1" fill="hold" grpId="0" nodeType="afterEffect">
                                  <p:stCondLst>
                                    <p:cond delay="0"/>
                                  </p:stCondLst>
                                  <p:childTnLst>
                                    <p:set>
                                      <p:cBhvr>
                                        <p:cTn id="97" dur="1" fill="hold">
                                          <p:stCondLst>
                                            <p:cond delay="0"/>
                                          </p:stCondLst>
                                        </p:cTn>
                                        <p:tgtEl>
                                          <p:spTgt spid="35"/>
                                        </p:tgtEl>
                                        <p:attrNameLst>
                                          <p:attrName>style.visibility</p:attrName>
                                        </p:attrNameLst>
                                      </p:cBhvr>
                                      <p:to>
                                        <p:strVal val="visible"/>
                                      </p:to>
                                    </p:set>
                                    <p:animEffect transition="in" filter="wipe(up)">
                                      <p:cBhvr>
                                        <p:cTn id="9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10" grpId="0" animBg="1"/>
      <p:bldP spid="11" grpId="0" animBg="1" autoUpdateAnimBg="0"/>
      <p:bldP spid="16" grpId="0" animBg="1" autoUpdateAnimBg="0"/>
      <p:bldP spid="17" grpId="0" animBg="1"/>
      <p:bldP spid="18" grpId="0" animBg="1" autoUpdateAnimBg="0"/>
      <p:bldP spid="19" grpId="0" animBg="1" autoUpdateAnimBg="0"/>
      <p:bldP spid="20" grpId="0" animBg="1"/>
      <p:bldP spid="21" grpId="0" animBg="1" autoUpdateAnimBg="0"/>
      <p:bldP spid="23" grpId="0" animBg="1" autoUpdateAnimBg="0"/>
      <p:bldP spid="24" grpId="0" animBg="1"/>
      <p:bldP spid="25" grpId="0" animBg="1" autoUpdateAnimBg="0"/>
      <p:bldP spid="26" grpId="0" animBg="1" autoUpdateAnimBg="0"/>
      <p:bldP spid="27" grpId="0" animBg="1"/>
      <p:bldP spid="28" grpId="0" animBg="1" autoUpdateAnimBg="0"/>
      <p:bldP spid="29" grpId="0" animBg="1" autoUpdateAnimBg="0"/>
      <p:bldP spid="30" grpId="0" animBg="1"/>
      <p:bldP spid="31" grpId="0" animBg="1" autoUpdateAnimBg="0"/>
      <p:bldP spid="32" grpId="0" animBg="1" autoUpdateAnimBg="0"/>
      <p:bldP spid="33" grpId="0" animBg="1"/>
      <p:bldP spid="34" grpId="0" animBg="1" autoUpdateAnimBg="0"/>
      <p:bldP spid="35" grpId="0" animBg="1" autoUpdateAnimBg="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9" name="Rechteck 4"/>
          <p:cNvSpPr>
            <a:spLocks noChangeArrowheads="1"/>
          </p:cNvSpPr>
          <p:nvPr/>
        </p:nvSpPr>
        <p:spPr bwMode="auto">
          <a:xfrm>
            <a:off x="326380" y="2964563"/>
            <a:ext cx="8782476" cy="2921887"/>
          </a:xfrm>
          <a:prstGeom prst="rect">
            <a:avLst/>
          </a:prstGeom>
          <a:noFill/>
          <a:ln w="9525" algn="ctr">
            <a:noFill/>
            <a:round/>
            <a:headEnd/>
            <a:tailEnd/>
          </a:ln>
        </p:spPr>
        <p:txBody>
          <a:bodyPr wrap="none" anchor="ctr"/>
          <a:lstStyle/>
          <a:p>
            <a:pPr marL="36000" algn="ctr"/>
            <a:r>
              <a:rPr lang="tr-TR" sz="66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İşyerinde Sağlık Eğitimi</a:t>
            </a:r>
          </a:p>
          <a:p>
            <a:pPr marL="36000" algn="ctr"/>
            <a:r>
              <a:rPr lang="tr-TR" sz="6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t>
            </a:r>
            <a:r>
              <a:rPr lang="tr-TR" sz="54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Çalışma Yaşamında Eğitim</a:t>
            </a:r>
            <a:r>
              <a:rPr lang="tr-TR" sz="6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t>
            </a:r>
          </a:p>
          <a:p>
            <a:pPr marL="36000" algn="ctr"/>
            <a:endParaRPr lang="tr-TR" sz="6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996989173"/>
      </p:ext>
    </p:extLst>
  </p:cSld>
  <p:clrMapOvr>
    <a:masterClrMapping/>
  </p:clrMapOvr>
  <p:transition>
    <p:fad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Sağlık Eğitiminin Amacı;</a:t>
            </a:r>
            <a:endPar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000" i="1" dirty="0" smtClean="0">
              <a:solidFill>
                <a:srgbClr val="000000"/>
              </a:solidFill>
              <a:latin typeface="Calibri" pitchFamily="34" charset="0"/>
              <a:cs typeface="Calibri" pitchFamily="34" charset="0"/>
            </a:endParaRPr>
          </a:p>
          <a:p>
            <a:pPr marL="504000" lvl="1" indent="-252000">
              <a:spcAft>
                <a:spcPts val="0"/>
              </a:spcAft>
              <a:buClr>
                <a:srgbClr val="292929"/>
              </a:buClr>
              <a:buFontTx/>
              <a:buAutoNum type="arabicPeriod"/>
              <a:defRPr/>
            </a:pPr>
            <a:r>
              <a:rPr lang="tr-TR" sz="2000" i="1" dirty="0">
                <a:solidFill>
                  <a:srgbClr val="000000"/>
                </a:solidFill>
                <a:latin typeface="Calibri" pitchFamily="34" charset="0"/>
                <a:cs typeface="Calibri" pitchFamily="34" charset="0"/>
              </a:rPr>
              <a:t>Kişilere sağlıklı yaşam için alınması gereken önlemleri benimsetmeye ve uygulatmaya </a:t>
            </a:r>
            <a:r>
              <a:rPr lang="tr-TR" sz="2000" b="1" i="1" dirty="0">
                <a:solidFill>
                  <a:srgbClr val="000000"/>
                </a:solidFill>
                <a:latin typeface="Calibri" pitchFamily="34" charset="0"/>
                <a:cs typeface="Calibri" pitchFamily="34" charset="0"/>
              </a:rPr>
              <a:t>inandırmak,</a:t>
            </a:r>
          </a:p>
          <a:p>
            <a:pPr marL="504000" lvl="1" indent="-252000">
              <a:spcAft>
                <a:spcPts val="0"/>
              </a:spcAft>
              <a:buClr>
                <a:srgbClr val="292929"/>
              </a:buClr>
              <a:buFontTx/>
              <a:buAutoNum type="arabicPeriod"/>
              <a:defRPr/>
            </a:pPr>
            <a:r>
              <a:rPr lang="tr-TR" sz="2000" i="1" dirty="0">
                <a:solidFill>
                  <a:srgbClr val="000000"/>
                </a:solidFill>
                <a:latin typeface="Calibri" pitchFamily="34" charset="0"/>
                <a:cs typeface="Calibri" pitchFamily="34" charset="0"/>
              </a:rPr>
              <a:t>Kendilerine sunulan sağlık hizmetlerini doğru olarak kullanmaya </a:t>
            </a:r>
            <a:r>
              <a:rPr lang="tr-TR" sz="2000" b="1" i="1" dirty="0" smtClean="0">
                <a:solidFill>
                  <a:srgbClr val="000000"/>
                </a:solidFill>
                <a:latin typeface="Calibri" pitchFamily="34" charset="0"/>
                <a:cs typeface="Calibri" pitchFamily="34" charset="0"/>
              </a:rPr>
              <a:t>alıştırmak,</a:t>
            </a:r>
            <a:r>
              <a:rPr lang="tr-TR" sz="2000" i="1" dirty="0" smtClean="0">
                <a:solidFill>
                  <a:srgbClr val="000000"/>
                </a:solidFill>
                <a:latin typeface="Calibri" pitchFamily="34" charset="0"/>
                <a:cs typeface="Calibri" pitchFamily="34" charset="0"/>
              </a:rPr>
              <a:t> </a:t>
            </a:r>
            <a:endParaRPr lang="tr-TR" sz="2000" i="1" dirty="0">
              <a:solidFill>
                <a:srgbClr val="000000"/>
              </a:solidFill>
              <a:latin typeface="Calibri" pitchFamily="34" charset="0"/>
              <a:cs typeface="Calibri" pitchFamily="34" charset="0"/>
            </a:endParaRPr>
          </a:p>
          <a:p>
            <a:pPr marL="504000" lvl="1" indent="-252000">
              <a:spcAft>
                <a:spcPts val="0"/>
              </a:spcAft>
              <a:buClr>
                <a:srgbClr val="292929"/>
              </a:buClr>
              <a:buFontTx/>
              <a:buAutoNum type="arabicPeriod"/>
              <a:defRPr/>
            </a:pPr>
            <a:r>
              <a:rPr lang="tr-TR" sz="2000" i="1" dirty="0">
                <a:solidFill>
                  <a:srgbClr val="000000"/>
                </a:solidFill>
                <a:latin typeface="Calibri" pitchFamily="34" charset="0"/>
                <a:cs typeface="Calibri" pitchFamily="34" charset="0"/>
              </a:rPr>
              <a:t>Sağlık durumlarını ve çevrelerini iyileştirmek amacıyla, birey yada toplumca </a:t>
            </a:r>
            <a:r>
              <a:rPr lang="tr-TR" sz="2000" b="1" i="1" dirty="0">
                <a:solidFill>
                  <a:srgbClr val="000000"/>
                </a:solidFill>
                <a:latin typeface="Calibri" pitchFamily="34" charset="0"/>
                <a:cs typeface="Calibri" pitchFamily="34" charset="0"/>
              </a:rPr>
              <a:t>karar aldırtmaktır.</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9" name="Text Box 45"/>
          <p:cNvSpPr txBox="1">
            <a:spLocks noChangeArrowheads="1"/>
          </p:cNvSpPr>
          <p:nvPr/>
        </p:nvSpPr>
        <p:spPr bwMode="auto">
          <a:xfrm>
            <a:off x="79845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Tree>
    <p:extLst>
      <p:ext uri="{BB962C8B-B14F-4D97-AF65-F5344CB8AC3E}">
        <p14:creationId xmlns:p14="http://schemas.microsoft.com/office/powerpoint/2010/main" val="404691970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SAĞLIĞI GELİŞTİRMEDE SAĞLIK EĞTİMİNİN YERİ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000" i="1" dirty="0" smtClean="0">
              <a:solidFill>
                <a:srgbClr val="000000"/>
              </a:solidFill>
              <a:latin typeface="Calibri" pitchFamily="34" charset="0"/>
              <a:cs typeface="Calibri" pitchFamily="34" charset="0"/>
            </a:endParaRPr>
          </a:p>
          <a:p>
            <a:pPr marL="468000" lvl="1" indent="-216000">
              <a:spcAft>
                <a:spcPts val="0"/>
              </a:spcAft>
              <a:buClr>
                <a:srgbClr val="292929"/>
              </a:buClr>
              <a:buFontTx/>
              <a:buAutoNum type="arabicPeriod"/>
              <a:defRPr/>
            </a:pPr>
            <a:r>
              <a:rPr lang="tr-TR" sz="2000" i="1" dirty="0">
                <a:solidFill>
                  <a:srgbClr val="000000"/>
                </a:solidFill>
                <a:latin typeface="Calibri" pitchFamily="34" charset="0"/>
                <a:cs typeface="Calibri" pitchFamily="34" charset="0"/>
              </a:rPr>
              <a:t>Sağlığı sürdürebilmek ve daha iyiye götürebilmek için, çevrenin olumsuz nitelikteki sosyal, ekonomik, biyolojik ve fiziksel etmenlerini ortadan kaldırmak, kişinin direncini artırmak</a:t>
            </a:r>
            <a:r>
              <a:rPr lang="tr-TR" sz="2000" i="1" dirty="0" smtClean="0">
                <a:solidFill>
                  <a:srgbClr val="000000"/>
                </a:solidFill>
                <a:latin typeface="Calibri" pitchFamily="34" charset="0"/>
                <a:cs typeface="Calibri" pitchFamily="34" charset="0"/>
              </a:rPr>
              <a:t>,</a:t>
            </a:r>
          </a:p>
          <a:p>
            <a:pPr marL="468000" lvl="1" indent="-216000">
              <a:spcAft>
                <a:spcPts val="0"/>
              </a:spcAft>
              <a:buClr>
                <a:srgbClr val="292929"/>
              </a:buClr>
              <a:buFontTx/>
              <a:buAutoNum type="arabicPeriod"/>
              <a:defRPr/>
            </a:pPr>
            <a:endParaRPr lang="tr-TR" sz="2000" i="1" dirty="0">
              <a:solidFill>
                <a:srgbClr val="000000"/>
              </a:solidFill>
              <a:latin typeface="Calibri" pitchFamily="34" charset="0"/>
              <a:cs typeface="Calibri" pitchFamily="34" charset="0"/>
            </a:endParaRPr>
          </a:p>
          <a:p>
            <a:pPr marL="468000" lvl="1" indent="-216000">
              <a:spcAft>
                <a:spcPts val="0"/>
              </a:spcAft>
              <a:buClr>
                <a:srgbClr val="292929"/>
              </a:buClr>
              <a:buFontTx/>
              <a:buAutoNum type="arabicPeriod"/>
              <a:defRPr/>
            </a:pPr>
            <a:r>
              <a:rPr lang="tr-TR" sz="2000" i="1" dirty="0">
                <a:solidFill>
                  <a:srgbClr val="000000"/>
                </a:solidFill>
                <a:latin typeface="Calibri" pitchFamily="34" charset="0"/>
                <a:cs typeface="Calibri" pitchFamily="34" charset="0"/>
              </a:rPr>
              <a:t>Sağlık </a:t>
            </a:r>
            <a:r>
              <a:rPr lang="tr-TR" sz="2000" i="1" dirty="0" smtClean="0">
                <a:solidFill>
                  <a:srgbClr val="000000"/>
                </a:solidFill>
                <a:latin typeface="Calibri" pitchFamily="34" charset="0"/>
                <a:cs typeface="Calibri" pitchFamily="34" charset="0"/>
              </a:rPr>
              <a:t>kontrolü/hastalığı </a:t>
            </a:r>
            <a:r>
              <a:rPr lang="tr-TR" sz="2000" i="1" dirty="0">
                <a:solidFill>
                  <a:srgbClr val="000000"/>
                </a:solidFill>
                <a:latin typeface="Calibri" pitchFamily="34" charset="0"/>
                <a:cs typeface="Calibri" pitchFamily="34" charset="0"/>
              </a:rPr>
              <a:t>için </a:t>
            </a:r>
            <a:r>
              <a:rPr lang="tr-TR" sz="2000" i="1" dirty="0" smtClean="0">
                <a:solidFill>
                  <a:srgbClr val="000000"/>
                </a:solidFill>
                <a:latin typeface="Calibri" pitchFamily="34" charset="0"/>
                <a:cs typeface="Calibri" pitchFamily="34" charset="0"/>
              </a:rPr>
              <a:t>hekime başvurmasını </a:t>
            </a:r>
            <a:r>
              <a:rPr lang="tr-TR" sz="2000" i="1" dirty="0">
                <a:solidFill>
                  <a:srgbClr val="000000"/>
                </a:solidFill>
                <a:latin typeface="Calibri" pitchFamily="34" charset="0"/>
                <a:cs typeface="Calibri" pitchFamily="34" charset="0"/>
              </a:rPr>
              <a:t>ve hekimin söylediklerini anlayıp uygulamasını sağlamak hususunda yararlanılacak en önemli araçlardan biri eğitimdir.</a:t>
            </a:r>
          </a:p>
          <a:p>
            <a:pPr marL="252000" lvl="1">
              <a:spcAft>
                <a:spcPts val="0"/>
              </a:spcAft>
              <a:buClr>
                <a:srgbClr val="292929"/>
              </a:buClr>
              <a:defRPr/>
            </a:pPr>
            <a:endParaRPr lang="tr-TR" sz="20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9" name="Text Box 45"/>
          <p:cNvSpPr txBox="1">
            <a:spLocks noChangeArrowheads="1"/>
          </p:cNvSpPr>
          <p:nvPr/>
        </p:nvSpPr>
        <p:spPr bwMode="auto">
          <a:xfrm>
            <a:off x="79845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Tree>
    <p:extLst>
      <p:ext uri="{BB962C8B-B14F-4D97-AF65-F5344CB8AC3E}">
        <p14:creationId xmlns:p14="http://schemas.microsoft.com/office/powerpoint/2010/main" val="22699526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YAPILACAK ÇALIŞMALAR</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817200" lvl="1" indent="-252000">
              <a:spcAft>
                <a:spcPts val="0"/>
              </a:spcAft>
              <a:buClr>
                <a:srgbClr val="292929"/>
              </a:buClr>
              <a:buFont typeface="+mj-lt"/>
              <a:buAutoNum type="arabicPeriod"/>
              <a:defRPr/>
            </a:pPr>
            <a:endParaRPr lang="tr-TR" sz="900" b="1" i="1" dirty="0" smtClean="0">
              <a:solidFill>
                <a:srgbClr val="000000"/>
              </a:solidFill>
              <a:latin typeface="Calibri" pitchFamily="34" charset="0"/>
              <a:cs typeface="Calibri" pitchFamily="34" charset="0"/>
            </a:endParaRPr>
          </a:p>
          <a:p>
            <a:pPr marL="817200" lvl="1" indent="-252000">
              <a:spcAft>
                <a:spcPts val="0"/>
              </a:spcAft>
              <a:buClr>
                <a:srgbClr val="292929"/>
              </a:buClr>
              <a:buFont typeface="+mj-lt"/>
              <a:buAutoNum type="arabicPeriod"/>
              <a:defRPr/>
            </a:pPr>
            <a:r>
              <a:rPr lang="tr-TR" sz="2400" b="1" i="1" dirty="0" smtClean="0">
                <a:solidFill>
                  <a:srgbClr val="000000"/>
                </a:solidFill>
                <a:latin typeface="Calibri" pitchFamily="34" charset="0"/>
                <a:cs typeface="Calibri" pitchFamily="34" charset="0"/>
              </a:rPr>
              <a:t>Kim ve/veya kimler </a:t>
            </a:r>
            <a:r>
              <a:rPr lang="tr-TR" sz="2400" b="1" i="1" dirty="0">
                <a:solidFill>
                  <a:srgbClr val="000000"/>
                </a:solidFill>
                <a:latin typeface="Calibri" pitchFamily="34" charset="0"/>
                <a:cs typeface="Calibri" pitchFamily="34" charset="0"/>
              </a:rPr>
              <a:t>eğitim verecek?</a:t>
            </a:r>
          </a:p>
          <a:p>
            <a:pPr marL="817200" lvl="1" indent="-252000">
              <a:spcAft>
                <a:spcPts val="0"/>
              </a:spcAft>
              <a:buClr>
                <a:srgbClr val="292929"/>
              </a:buClr>
              <a:buFont typeface="+mj-lt"/>
              <a:buAutoNum type="arabicPeriod"/>
              <a:defRPr/>
            </a:pPr>
            <a:r>
              <a:rPr lang="tr-TR" sz="2400" b="1" i="1" dirty="0">
                <a:solidFill>
                  <a:srgbClr val="000000"/>
                </a:solidFill>
                <a:latin typeface="Calibri" pitchFamily="34" charset="0"/>
                <a:cs typeface="Calibri" pitchFamily="34" charset="0"/>
              </a:rPr>
              <a:t>Kimlere eğitim verilecek?</a:t>
            </a:r>
          </a:p>
          <a:p>
            <a:pPr marL="817200" lvl="1" indent="-252000">
              <a:spcAft>
                <a:spcPts val="0"/>
              </a:spcAft>
              <a:buClr>
                <a:srgbClr val="292929"/>
              </a:buClr>
              <a:buFont typeface="+mj-lt"/>
              <a:buAutoNum type="arabicPeriod"/>
              <a:defRPr/>
            </a:pPr>
            <a:r>
              <a:rPr lang="tr-TR" sz="2400" b="1" i="1" dirty="0">
                <a:solidFill>
                  <a:srgbClr val="000000"/>
                </a:solidFill>
                <a:latin typeface="Calibri" pitchFamily="34" charset="0"/>
                <a:cs typeface="Calibri" pitchFamily="34" charset="0"/>
              </a:rPr>
              <a:t>Hangi </a:t>
            </a:r>
            <a:r>
              <a:rPr lang="tr-TR" sz="2400" b="1" i="1" dirty="0" smtClean="0">
                <a:solidFill>
                  <a:srgbClr val="000000"/>
                </a:solidFill>
                <a:latin typeface="Calibri" pitchFamily="34" charset="0"/>
                <a:cs typeface="Calibri" pitchFamily="34" charset="0"/>
              </a:rPr>
              <a:t>eğitimler </a:t>
            </a:r>
            <a:r>
              <a:rPr lang="tr-TR" sz="2400" b="1" i="1" dirty="0">
                <a:solidFill>
                  <a:srgbClr val="000000"/>
                </a:solidFill>
                <a:latin typeface="Calibri" pitchFamily="34" charset="0"/>
                <a:cs typeface="Calibri" pitchFamily="34" charset="0"/>
              </a:rPr>
              <a:t>verilecek?</a:t>
            </a:r>
          </a:p>
          <a:p>
            <a:pPr marL="817200" lvl="1" indent="-252000">
              <a:spcAft>
                <a:spcPts val="0"/>
              </a:spcAft>
              <a:buClr>
                <a:srgbClr val="292929"/>
              </a:buClr>
              <a:buFont typeface="+mj-lt"/>
              <a:buAutoNum type="arabicPeriod"/>
              <a:defRPr/>
            </a:pPr>
            <a:r>
              <a:rPr lang="tr-TR" sz="2400" b="1" i="1" dirty="0">
                <a:solidFill>
                  <a:srgbClr val="000000"/>
                </a:solidFill>
                <a:latin typeface="Calibri" pitchFamily="34" charset="0"/>
                <a:cs typeface="Calibri" pitchFamily="34" charset="0"/>
              </a:rPr>
              <a:t>Nerede eğitim verilecek?</a:t>
            </a:r>
          </a:p>
          <a:p>
            <a:pPr marL="817200" lvl="1" indent="-252000">
              <a:spcAft>
                <a:spcPts val="0"/>
              </a:spcAft>
              <a:buClr>
                <a:srgbClr val="292929"/>
              </a:buClr>
              <a:buFont typeface="+mj-lt"/>
              <a:buAutoNum type="arabicPeriod"/>
              <a:defRPr/>
            </a:pPr>
            <a:r>
              <a:rPr lang="tr-TR" sz="2400" b="1" i="1" dirty="0">
                <a:solidFill>
                  <a:srgbClr val="000000"/>
                </a:solidFill>
                <a:latin typeface="Calibri" pitchFamily="34" charset="0"/>
                <a:cs typeface="Calibri" pitchFamily="34" charset="0"/>
              </a:rPr>
              <a:t>Ne zaman eğitim verilecek?</a:t>
            </a:r>
          </a:p>
          <a:p>
            <a:pPr marL="817200" lvl="1" indent="-252000">
              <a:spcAft>
                <a:spcPts val="0"/>
              </a:spcAft>
              <a:buClr>
                <a:srgbClr val="292929"/>
              </a:buClr>
              <a:buFont typeface="+mj-lt"/>
              <a:buAutoNum type="arabicPeriod"/>
              <a:defRPr/>
            </a:pPr>
            <a:r>
              <a:rPr lang="tr-TR" sz="2400" b="1" i="1" dirty="0">
                <a:solidFill>
                  <a:srgbClr val="000000"/>
                </a:solidFill>
                <a:latin typeface="Calibri" pitchFamily="34" charset="0"/>
                <a:cs typeface="Calibri" pitchFamily="34" charset="0"/>
              </a:rPr>
              <a:t>Nasıl eğitim verilecek? </a:t>
            </a:r>
          </a:p>
          <a:p>
            <a:pPr marL="817200" lvl="1" indent="-252000">
              <a:spcAft>
                <a:spcPts val="0"/>
              </a:spcAft>
              <a:buClr>
                <a:srgbClr val="292929"/>
              </a:buClr>
              <a:buFont typeface="+mj-lt"/>
              <a:buAutoNum type="arabicPeriod"/>
              <a:defRPr/>
            </a:pPr>
            <a:r>
              <a:rPr lang="tr-TR" sz="2400" b="1" i="1" dirty="0">
                <a:solidFill>
                  <a:srgbClr val="000000"/>
                </a:solidFill>
                <a:latin typeface="Calibri" pitchFamily="34" charset="0"/>
                <a:cs typeface="Calibri" pitchFamily="34" charset="0"/>
              </a:rPr>
              <a:t>Eğitim nasıl değerlendirilecek?</a:t>
            </a:r>
          </a:p>
          <a:p>
            <a:pPr algn="ctr">
              <a:spcAft>
                <a:spcPts val="1200"/>
              </a:spcAft>
              <a:buClr>
                <a:srgbClr val="292929"/>
              </a:buClr>
              <a:defRPr/>
            </a:pPr>
            <a:endParaRPr lang="tr-TR" sz="2000" b="1"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4276714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KİMLER EĞİTİM VERECEK</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 «1»</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565200" lvl="1">
              <a:spcAft>
                <a:spcPts val="0"/>
              </a:spcAft>
              <a:buClr>
                <a:srgbClr val="292929"/>
              </a:buClr>
              <a:defRPr/>
            </a:pPr>
            <a:r>
              <a:rPr lang="tr-TR" sz="2000" b="1" i="1" dirty="0" smtClean="0">
                <a:solidFill>
                  <a:srgbClr val="000000"/>
                </a:solidFill>
                <a:latin typeface="Calibri" pitchFamily="34" charset="0"/>
                <a:cs typeface="Calibri" pitchFamily="34" charset="0"/>
              </a:rPr>
              <a:t>İSGK üyeleri;</a:t>
            </a:r>
            <a:endParaRPr lang="tr-TR" sz="2000" b="1" i="1" dirty="0">
              <a:solidFill>
                <a:srgbClr val="000000"/>
              </a:solidFill>
              <a:latin typeface="Calibri" pitchFamily="34" charset="0"/>
              <a:cs typeface="Calibri" pitchFamily="34" charset="0"/>
            </a:endParaRP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İş güvenliği Mühendisi,</a:t>
            </a: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İşyeri </a:t>
            </a:r>
            <a:r>
              <a:rPr lang="tr-TR" sz="2000" i="1" dirty="0" smtClean="0">
                <a:solidFill>
                  <a:srgbClr val="000000"/>
                </a:solidFill>
                <a:latin typeface="Calibri" pitchFamily="34" charset="0"/>
                <a:cs typeface="Calibri" pitchFamily="34" charset="0"/>
              </a:rPr>
              <a:t>hekimi,</a:t>
            </a:r>
            <a:endParaRPr lang="tr-TR" sz="2000" i="1" dirty="0">
              <a:solidFill>
                <a:srgbClr val="000000"/>
              </a:solidFill>
              <a:latin typeface="Calibri" pitchFamily="34" charset="0"/>
              <a:cs typeface="Calibri" pitchFamily="34" charset="0"/>
            </a:endParaRP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İşyeri hemşiresi (varsa</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İş psikoloğu (varsa</a:t>
            </a:r>
            <a:r>
              <a:rPr lang="tr-TR" sz="2000" i="1" dirty="0" smtClean="0">
                <a:solidFill>
                  <a:srgbClr val="000000"/>
                </a:solidFill>
                <a:latin typeface="Calibri" pitchFamily="34" charset="0"/>
                <a:cs typeface="Calibri" pitchFamily="34" charset="0"/>
              </a:rPr>
              <a:t>)….</a:t>
            </a:r>
          </a:p>
          <a:p>
            <a:pPr marL="565200" lvl="1">
              <a:spcAft>
                <a:spcPts val="0"/>
              </a:spcAft>
              <a:buClr>
                <a:srgbClr val="292929"/>
              </a:buClr>
              <a:defRPr/>
            </a:pPr>
            <a:endParaRPr lang="tr-TR" sz="2000" i="1" dirty="0">
              <a:solidFill>
                <a:srgbClr val="000000"/>
              </a:solidFill>
              <a:latin typeface="Calibri" pitchFamily="34" charset="0"/>
              <a:cs typeface="Calibri" pitchFamily="34" charset="0"/>
            </a:endParaRPr>
          </a:p>
          <a:p>
            <a:pPr marL="565200" lvl="1">
              <a:spcAft>
                <a:spcPts val="0"/>
              </a:spcAft>
              <a:buClr>
                <a:srgbClr val="292929"/>
              </a:buClr>
              <a:defRPr/>
            </a:pPr>
            <a:r>
              <a:rPr lang="tr-TR" sz="2000" b="1" i="1" dirty="0">
                <a:solidFill>
                  <a:srgbClr val="000000"/>
                </a:solidFill>
                <a:latin typeface="Calibri" pitchFamily="34" charset="0"/>
                <a:cs typeface="Calibri" pitchFamily="34" charset="0"/>
              </a:rPr>
              <a:t>Konuk </a:t>
            </a:r>
            <a:r>
              <a:rPr lang="tr-TR" sz="2000" b="1" i="1" dirty="0" smtClean="0">
                <a:solidFill>
                  <a:srgbClr val="000000"/>
                </a:solidFill>
                <a:latin typeface="Calibri" pitchFamily="34" charset="0"/>
                <a:cs typeface="Calibri" pitchFamily="34" charset="0"/>
              </a:rPr>
              <a:t>Eğitmenler;</a:t>
            </a:r>
            <a:endParaRPr lang="tr-TR" sz="2000" b="1" i="1" dirty="0">
              <a:solidFill>
                <a:srgbClr val="000000"/>
              </a:solidFill>
              <a:latin typeface="Calibri" pitchFamily="34" charset="0"/>
              <a:cs typeface="Calibri" pitchFamily="34" charset="0"/>
            </a:endParaRP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Konusunda uzmanlaşmış profesyoneller,</a:t>
            </a: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Toplumda saygınlık kazanmış kişiler (iş adamları, sanatçılar, </a:t>
            </a:r>
            <a:r>
              <a:rPr lang="tr-TR" sz="2000" i="1" dirty="0" smtClean="0">
                <a:solidFill>
                  <a:srgbClr val="000000"/>
                </a:solidFill>
                <a:latin typeface="Calibri" pitchFamily="34" charset="0"/>
                <a:cs typeface="Calibri" pitchFamily="34" charset="0"/>
              </a:rPr>
              <a:t>bilim insanları),</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7167317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KİMLERE EĞİTİM VERİLECEK</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 «2»</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817200" lvl="1" indent="-252000">
              <a:spcAft>
                <a:spcPts val="0"/>
              </a:spcAft>
              <a:buClr>
                <a:srgbClr val="292929"/>
              </a:buClr>
              <a:buFont typeface="+mj-lt"/>
              <a:buAutoNum type="arabicPeriod"/>
              <a:defRPr/>
            </a:pPr>
            <a:r>
              <a:rPr lang="tr-TR" sz="2000" i="1" dirty="0" smtClean="0">
                <a:solidFill>
                  <a:srgbClr val="000000"/>
                </a:solidFill>
                <a:latin typeface="Calibri" pitchFamily="34" charset="0"/>
                <a:cs typeface="Calibri" pitchFamily="34" charset="0"/>
              </a:rPr>
              <a:t>İşverenlere</a:t>
            </a:r>
            <a:endParaRPr lang="tr-TR" sz="2000" i="1" dirty="0">
              <a:solidFill>
                <a:srgbClr val="000000"/>
              </a:solidFill>
              <a:latin typeface="Calibri" pitchFamily="34" charset="0"/>
              <a:cs typeface="Calibri" pitchFamily="34" charset="0"/>
            </a:endParaRP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Yöneticilere</a:t>
            </a: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İşyerindeki tüm profesyonellere</a:t>
            </a: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İSGK üyelerine</a:t>
            </a: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İşçilere</a:t>
            </a: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Taşeron firma sahipleri ve çalışanlarına</a:t>
            </a:r>
          </a:p>
          <a:p>
            <a:pPr marL="817200" lvl="1" indent="-252000">
              <a:spcAft>
                <a:spcPts val="0"/>
              </a:spcAft>
              <a:buClr>
                <a:srgbClr val="292929"/>
              </a:buClr>
              <a:buFont typeface="+mj-lt"/>
              <a:buAutoNum type="arabicPeriod"/>
              <a:defRPr/>
            </a:pPr>
            <a:r>
              <a:rPr lang="tr-TR" sz="2000" i="1" dirty="0">
                <a:solidFill>
                  <a:srgbClr val="000000"/>
                </a:solidFill>
                <a:latin typeface="Calibri" pitchFamily="34" charset="0"/>
                <a:cs typeface="Calibri" pitchFamily="34" charset="0"/>
              </a:rPr>
              <a:t>İşyeri çevresinde yaşayan mahalle, köy halkına</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5264094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HANGİ EĞİTİMLER VERİLECEK</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 «3»</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Yasal düzenlemeler </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İşyerinde Riskler, Risk Analizleri ve Çözümler</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İş Kazaları – Meslek Hastalıkları </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Acil Durumlar –Yangın – Tahliye </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Kimyasal Maddeler ve Zehirlenmeler </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Kaynak, Kesme ve Taşlama İşlerinde Sağlık Riskleri</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İSG Kuralları</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İlk yardım </a:t>
            </a:r>
            <a:endParaRPr lang="tr-TR" sz="2000" i="1" dirty="0" smtClean="0">
              <a:solidFill>
                <a:srgbClr val="000000"/>
              </a:solidFill>
              <a:latin typeface="Calibri" pitchFamily="34" charset="0"/>
              <a:cs typeface="Calibri" pitchFamily="34" charset="0"/>
            </a:endParaRP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İş Makinesi Operatörlüğü, Kazancı – Elektrikçi </a:t>
            </a:r>
            <a:r>
              <a:rPr lang="tr-TR" sz="2000" i="1" dirty="0" err="1">
                <a:solidFill>
                  <a:srgbClr val="000000"/>
                </a:solidFill>
                <a:latin typeface="Calibri" pitchFamily="34" charset="0"/>
                <a:cs typeface="Calibri" pitchFamily="34" charset="0"/>
              </a:rPr>
              <a:t>vb</a:t>
            </a:r>
            <a:endParaRPr lang="tr-TR" sz="2000" i="1" dirty="0">
              <a:solidFill>
                <a:srgbClr val="000000"/>
              </a:solidFill>
              <a:latin typeface="Calibri" pitchFamily="34" charset="0"/>
              <a:cs typeface="Calibri" pitchFamily="34" charset="0"/>
            </a:endParaRPr>
          </a:p>
          <a:p>
            <a:pPr marL="108000">
              <a:spcAft>
                <a:spcPts val="0"/>
              </a:spcAft>
              <a:buClr>
                <a:srgbClr val="292929"/>
              </a:buClr>
              <a:defRPr/>
            </a:pP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1439099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HANGİ EĞİTİMLER VERİLECEK</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 «3»</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50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Gürültü</a:t>
            </a:r>
            <a:r>
              <a:rPr lang="tr-TR" sz="2000" i="1" dirty="0">
                <a:solidFill>
                  <a:srgbClr val="000000"/>
                </a:solidFill>
                <a:latin typeface="Calibri" pitchFamily="34" charset="0"/>
                <a:cs typeface="Calibri" pitchFamily="34" charset="0"/>
              </a:rPr>
              <a:t>, Titreşim, Termal Konfor, Aydınlatma, </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Yük Taşıma ve Kaldırma </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Koruyucu Hekimlik – Hijyen – Hastalıklar </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İşyerlerinde İşaretler, Renkler ve </a:t>
            </a:r>
            <a:r>
              <a:rPr lang="tr-TR" sz="2000" i="1" dirty="0" err="1">
                <a:solidFill>
                  <a:srgbClr val="000000"/>
                </a:solidFill>
                <a:latin typeface="Calibri" pitchFamily="34" charset="0"/>
                <a:cs typeface="Calibri" pitchFamily="34" charset="0"/>
              </a:rPr>
              <a:t>Piktogramlar</a:t>
            </a:r>
            <a:endParaRPr lang="tr-TR" sz="2000" i="1" dirty="0">
              <a:solidFill>
                <a:srgbClr val="000000"/>
              </a:solidFill>
              <a:latin typeface="Calibri" pitchFamily="34" charset="0"/>
              <a:cs typeface="Calibri" pitchFamily="34" charset="0"/>
            </a:endParaRP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Kişisel Koruyucu Donanımlar</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Güncel  Hastalıklar (Deli dana, Kuş gribi, Domuz gribi)</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Gerçek gündem konularında (Sigara, trafik kazaları, elektromanyetik alan hastalıkları, baz istasyonları, </a:t>
            </a:r>
            <a:r>
              <a:rPr lang="tr-TR" sz="2000" i="1" dirty="0" err="1" smtClean="0">
                <a:solidFill>
                  <a:srgbClr val="000000"/>
                </a:solidFill>
                <a:latin typeface="Calibri" pitchFamily="34" charset="0"/>
                <a:cs typeface="Calibri" pitchFamily="34" charset="0"/>
              </a:rPr>
              <a:t>GDO’lu</a:t>
            </a:r>
            <a:r>
              <a:rPr lang="tr-TR" sz="2000" i="1" dirty="0" smtClean="0">
                <a:solidFill>
                  <a:srgbClr val="000000"/>
                </a:solidFill>
                <a:latin typeface="Calibri" pitchFamily="34" charset="0"/>
                <a:cs typeface="Calibri" pitchFamily="34" charset="0"/>
              </a:rPr>
              <a:t> </a:t>
            </a:r>
            <a:r>
              <a:rPr lang="tr-TR" sz="2000" i="1" dirty="0">
                <a:solidFill>
                  <a:srgbClr val="000000"/>
                </a:solidFill>
                <a:latin typeface="Calibri" pitchFamily="34" charset="0"/>
                <a:cs typeface="Calibri" pitchFamily="34" charset="0"/>
              </a:rPr>
              <a:t>gıdalar….</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7455568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NEREDE EĞİTİM VERİLECEK</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 «4»</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Sinema salonu, </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Yemekhane,</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Çay mola yeri,</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Dershane,</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Spor salonu</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Atölye içi,</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Tezgah başı,</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Hasta bekleme salonu,</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Muayene odası</a:t>
            </a:r>
            <a:r>
              <a:rPr lang="tr-TR" sz="2000" i="1" dirty="0" smtClean="0">
                <a:solidFill>
                  <a:srgbClr val="000000"/>
                </a:solidFill>
                <a:latin typeface="Calibri" pitchFamily="34" charset="0"/>
                <a:cs typeface="Calibri" pitchFamily="34" charset="0"/>
              </a:rPr>
              <a:t>,</a:t>
            </a:r>
          </a:p>
          <a:p>
            <a:pPr marL="450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……………………………vb.</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34870018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NE ZAMAN EĞİTİM VERİLECEK</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 «5»</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50900" indent="-342900">
              <a:spcAft>
                <a:spcPts val="0"/>
              </a:spcAft>
              <a:buClr>
                <a:srgbClr val="292929"/>
              </a:buClr>
              <a:buFont typeface="Wingdings" pitchFamily="2" charset="2"/>
              <a:buChar char="ü"/>
              <a:defRPr/>
            </a:pPr>
            <a:endParaRPr lang="tr-TR" sz="2000" i="1" dirty="0" smtClean="0">
              <a:solidFill>
                <a:srgbClr val="000000"/>
              </a:solidFill>
              <a:latin typeface="Calibri" pitchFamily="34" charset="0"/>
              <a:cs typeface="Calibri" pitchFamily="34" charset="0"/>
            </a:endParaRPr>
          </a:p>
          <a:p>
            <a:pPr marL="450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Her </a:t>
            </a:r>
            <a:r>
              <a:rPr lang="tr-TR" sz="2000" i="1" dirty="0">
                <a:solidFill>
                  <a:srgbClr val="000000"/>
                </a:solidFill>
                <a:latin typeface="Calibri" pitchFamily="34" charset="0"/>
                <a:cs typeface="Calibri" pitchFamily="34" charset="0"/>
              </a:rPr>
              <a:t>fırsatta,</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Her ortamda,</a:t>
            </a:r>
          </a:p>
          <a:p>
            <a:pPr marL="450900" indent="-342900">
              <a:spcAft>
                <a:spcPts val="0"/>
              </a:spcAft>
              <a:buClr>
                <a:srgbClr val="292929"/>
              </a:buClr>
              <a:buFont typeface="Wingdings" pitchFamily="2" charset="2"/>
              <a:buChar char="ü"/>
              <a:defRPr/>
            </a:pPr>
            <a:endParaRPr lang="tr-TR" sz="2000" i="1" dirty="0">
              <a:solidFill>
                <a:srgbClr val="000000"/>
              </a:solidFill>
              <a:latin typeface="Calibri" pitchFamily="34" charset="0"/>
              <a:cs typeface="Calibri" pitchFamily="34" charset="0"/>
            </a:endParaRPr>
          </a:p>
          <a:p>
            <a:pPr marL="108000" algn="ctr">
              <a:spcAft>
                <a:spcPts val="0"/>
              </a:spcAft>
              <a:buClr>
                <a:srgbClr val="292929"/>
              </a:buClr>
              <a:defRPr/>
            </a:pPr>
            <a:r>
              <a:rPr lang="tr-TR" sz="2000" i="1" dirty="0">
                <a:solidFill>
                  <a:srgbClr val="000000"/>
                </a:solidFill>
                <a:latin typeface="Calibri" pitchFamily="34" charset="0"/>
                <a:cs typeface="Calibri" pitchFamily="34" charset="0"/>
              </a:rPr>
              <a:t>Ancak, planlı eğitimleri baltalamadan, bıktırmadan…</a:t>
            </a:r>
          </a:p>
          <a:p>
            <a:pPr marL="108000" algn="ctr">
              <a:spcAft>
                <a:spcPts val="0"/>
              </a:spcAft>
              <a:buClr>
                <a:srgbClr val="292929"/>
              </a:buClr>
              <a:defRPr/>
            </a:pPr>
            <a:r>
              <a:rPr lang="tr-TR" sz="2000" i="1" dirty="0" smtClean="0">
                <a:solidFill>
                  <a:srgbClr val="000000"/>
                </a:solidFill>
                <a:latin typeface="Calibri" pitchFamily="34" charset="0"/>
                <a:cs typeface="Calibri" pitchFamily="34" charset="0"/>
              </a:rPr>
              <a:t>Eğitmen </a:t>
            </a:r>
            <a:r>
              <a:rPr lang="tr-TR" sz="2000" i="1" dirty="0">
                <a:solidFill>
                  <a:srgbClr val="000000"/>
                </a:solidFill>
                <a:latin typeface="Calibri" pitchFamily="34" charset="0"/>
                <a:cs typeface="Calibri" pitchFamily="34" charset="0"/>
              </a:rPr>
              <a:t>yüzünü </a:t>
            </a:r>
            <a:r>
              <a:rPr lang="tr-TR" sz="2000" i="1" dirty="0" smtClean="0">
                <a:solidFill>
                  <a:srgbClr val="000000"/>
                </a:solidFill>
                <a:latin typeface="Calibri" pitchFamily="34" charset="0"/>
                <a:cs typeface="Calibri" pitchFamily="34" charset="0"/>
              </a:rPr>
              <a:t>eskitmeden… Yine </a:t>
            </a:r>
            <a:r>
              <a:rPr lang="tr-TR" sz="2000" i="1" dirty="0">
                <a:solidFill>
                  <a:srgbClr val="000000"/>
                </a:solidFill>
                <a:latin typeface="Calibri" pitchFamily="34" charset="0"/>
                <a:cs typeface="Calibri" pitchFamily="34" charset="0"/>
              </a:rPr>
              <a:t>mi </a:t>
            </a:r>
            <a:r>
              <a:rPr lang="tr-TR" sz="2000" i="1" dirty="0" smtClean="0">
                <a:solidFill>
                  <a:srgbClr val="000000"/>
                </a:solidFill>
                <a:latin typeface="Calibri" pitchFamily="34" charset="0"/>
                <a:cs typeface="Calibri" pitchFamily="34" charset="0"/>
              </a:rPr>
              <a:t>hijyen, </a:t>
            </a:r>
            <a:r>
              <a:rPr lang="tr-TR" sz="2000" i="1" dirty="0">
                <a:solidFill>
                  <a:srgbClr val="000000"/>
                </a:solidFill>
                <a:latin typeface="Calibri" pitchFamily="34" charset="0"/>
                <a:cs typeface="Calibri" pitchFamily="34" charset="0"/>
              </a:rPr>
              <a:t>yine mi </a:t>
            </a:r>
            <a:r>
              <a:rPr lang="tr-TR" sz="2000" i="1" dirty="0" smtClean="0">
                <a:solidFill>
                  <a:srgbClr val="000000"/>
                </a:solidFill>
                <a:latin typeface="Calibri" pitchFamily="34" charset="0"/>
                <a:cs typeface="Calibri" pitchFamily="34" charset="0"/>
              </a:rPr>
              <a:t>sigara, yine mi……yine mi…..yine mi?</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2896590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NASIL EĞİTİM VERİLECEK</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 «6»</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50900" indent="-342900">
              <a:spcAft>
                <a:spcPts val="0"/>
              </a:spcAft>
              <a:buClr>
                <a:srgbClr val="292929"/>
              </a:buClr>
              <a:buFont typeface="Wingdings" pitchFamily="2" charset="2"/>
              <a:buChar char="ü"/>
              <a:defRPr/>
            </a:pPr>
            <a:endParaRPr lang="tr-TR" sz="2000" i="1" dirty="0" smtClean="0">
              <a:solidFill>
                <a:srgbClr val="000000"/>
              </a:solidFill>
              <a:latin typeface="Calibri" pitchFamily="34" charset="0"/>
              <a:cs typeface="Calibri" pitchFamily="34" charset="0"/>
            </a:endParaRPr>
          </a:p>
          <a:p>
            <a:pPr marL="450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Tüm </a:t>
            </a:r>
            <a:r>
              <a:rPr lang="tr-TR" sz="2000" i="1" dirty="0">
                <a:solidFill>
                  <a:srgbClr val="000000"/>
                </a:solidFill>
                <a:latin typeface="Calibri" pitchFamily="34" charset="0"/>
                <a:cs typeface="Calibri" pitchFamily="34" charset="0"/>
              </a:rPr>
              <a:t>interaktif yöntemler kullanılarak,</a:t>
            </a:r>
          </a:p>
          <a:p>
            <a:pPr marL="450900"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Yetişkin eğitimi ilkelerine </a:t>
            </a:r>
            <a:r>
              <a:rPr lang="tr-TR" sz="2000" i="1" dirty="0" smtClean="0">
                <a:solidFill>
                  <a:srgbClr val="000000"/>
                </a:solidFill>
                <a:latin typeface="Calibri" pitchFamily="34" charset="0"/>
                <a:cs typeface="Calibri" pitchFamily="34" charset="0"/>
              </a:rPr>
              <a:t>uyarak,</a:t>
            </a:r>
            <a:endParaRPr lang="tr-TR" sz="2000" i="1" dirty="0">
              <a:solidFill>
                <a:srgbClr val="000000"/>
              </a:solidFill>
              <a:latin typeface="Calibri" pitchFamily="34" charset="0"/>
              <a:cs typeface="Calibri" pitchFamily="34" charset="0"/>
            </a:endParaRPr>
          </a:p>
          <a:p>
            <a:pPr marL="450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Uygun mekan ve </a:t>
            </a:r>
            <a:r>
              <a:rPr lang="tr-TR" sz="2000" i="1" dirty="0">
                <a:solidFill>
                  <a:srgbClr val="000000"/>
                </a:solidFill>
                <a:latin typeface="Calibri" pitchFamily="34" charset="0"/>
                <a:cs typeface="Calibri" pitchFamily="34" charset="0"/>
              </a:rPr>
              <a:t>uygun oturma </a:t>
            </a:r>
            <a:r>
              <a:rPr lang="tr-TR" sz="2000" i="1" dirty="0" smtClean="0">
                <a:solidFill>
                  <a:srgbClr val="000000"/>
                </a:solidFill>
                <a:latin typeface="Calibri" pitchFamily="34" charset="0"/>
                <a:cs typeface="Calibri" pitchFamily="34" charset="0"/>
              </a:rPr>
              <a:t>düzeni sağlayarak,</a:t>
            </a:r>
            <a:endParaRPr lang="tr-TR" sz="2000" i="1" dirty="0">
              <a:solidFill>
                <a:srgbClr val="000000"/>
              </a:solidFill>
              <a:latin typeface="Calibri" pitchFamily="34" charset="0"/>
              <a:cs typeface="Calibri" pitchFamily="34" charset="0"/>
            </a:endParaRPr>
          </a:p>
          <a:p>
            <a:pPr marL="450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………………vb.</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25566554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EĞİTİM </a:t>
            </a: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NASIL </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DEĞERLENDİRİLECEK</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 «7»</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450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Beklenen </a:t>
            </a:r>
            <a:r>
              <a:rPr lang="tr-TR" sz="2000" i="1" dirty="0">
                <a:solidFill>
                  <a:srgbClr val="000000"/>
                </a:solidFill>
                <a:latin typeface="Calibri" pitchFamily="34" charset="0"/>
                <a:cs typeface="Calibri" pitchFamily="34" charset="0"/>
              </a:rPr>
              <a:t>istendik davranış değişikliği ölçülerek,</a:t>
            </a:r>
          </a:p>
          <a:p>
            <a:pPr marL="908100" lvl="1" indent="-342900">
              <a:spcAft>
                <a:spcPts val="0"/>
              </a:spcAft>
              <a:buClr>
                <a:srgbClr val="292929"/>
              </a:buClr>
              <a:buFont typeface="Wingdings" pitchFamily="2" charset="2"/>
              <a:buChar char="§"/>
              <a:defRPr/>
            </a:pPr>
            <a:r>
              <a:rPr lang="tr-TR" sz="2000" i="1" dirty="0">
                <a:solidFill>
                  <a:srgbClr val="000000"/>
                </a:solidFill>
                <a:latin typeface="Calibri" pitchFamily="34" charset="0"/>
                <a:cs typeface="Calibri" pitchFamily="34" charset="0"/>
              </a:rPr>
              <a:t>Kaza sayısında azalma</a:t>
            </a:r>
            <a:r>
              <a:rPr lang="tr-TR" sz="2000" i="1" dirty="0" smtClean="0">
                <a:solidFill>
                  <a:srgbClr val="000000"/>
                </a:solidFill>
                <a:latin typeface="Calibri" pitchFamily="34" charset="0"/>
                <a:cs typeface="Calibri" pitchFamily="34" charset="0"/>
              </a:rPr>
              <a:t>,</a:t>
            </a:r>
          </a:p>
          <a:p>
            <a:pPr marL="908100" lvl="1" indent="-342900">
              <a:spcAft>
                <a:spcPts val="0"/>
              </a:spcAft>
              <a:buClr>
                <a:srgbClr val="292929"/>
              </a:buClr>
              <a:buFont typeface="Wingdings" pitchFamily="2" charset="2"/>
              <a:buChar char="§"/>
              <a:defRPr/>
            </a:pPr>
            <a:r>
              <a:rPr lang="tr-TR" sz="2000" i="1" dirty="0" smtClean="0">
                <a:solidFill>
                  <a:srgbClr val="000000"/>
                </a:solidFill>
                <a:latin typeface="Calibri" pitchFamily="34" charset="0"/>
                <a:cs typeface="Calibri" pitchFamily="34" charset="0"/>
              </a:rPr>
              <a:t>Meslek hastalıklarında azalma,</a:t>
            </a:r>
            <a:endParaRPr lang="tr-TR" sz="2000" i="1" dirty="0">
              <a:solidFill>
                <a:srgbClr val="000000"/>
              </a:solidFill>
              <a:latin typeface="Calibri" pitchFamily="34" charset="0"/>
              <a:cs typeface="Calibri" pitchFamily="34" charset="0"/>
            </a:endParaRPr>
          </a:p>
          <a:p>
            <a:pPr marL="908100" lvl="1" indent="-342900">
              <a:spcAft>
                <a:spcPts val="0"/>
              </a:spcAft>
              <a:buClr>
                <a:srgbClr val="292929"/>
              </a:buClr>
              <a:buFont typeface="Wingdings" pitchFamily="2" charset="2"/>
              <a:buChar char="§"/>
              <a:defRPr/>
            </a:pPr>
            <a:r>
              <a:rPr lang="tr-TR" sz="2000" i="1" dirty="0">
                <a:solidFill>
                  <a:srgbClr val="000000"/>
                </a:solidFill>
                <a:latin typeface="Calibri" pitchFamily="34" charset="0"/>
                <a:cs typeface="Calibri" pitchFamily="34" charset="0"/>
              </a:rPr>
              <a:t>Sigara içiminde azalma,</a:t>
            </a:r>
          </a:p>
          <a:p>
            <a:pPr marL="908100" lvl="1" indent="-342900">
              <a:spcAft>
                <a:spcPts val="0"/>
              </a:spcAft>
              <a:buClr>
                <a:srgbClr val="292929"/>
              </a:buClr>
              <a:buFont typeface="Wingdings" pitchFamily="2" charset="2"/>
              <a:buChar char="§"/>
              <a:defRPr/>
            </a:pPr>
            <a:r>
              <a:rPr lang="tr-TR" sz="2000" i="1" dirty="0" smtClean="0">
                <a:solidFill>
                  <a:srgbClr val="000000"/>
                </a:solidFill>
                <a:latin typeface="Calibri" pitchFamily="34" charset="0"/>
                <a:cs typeface="Calibri" pitchFamily="34" charset="0"/>
              </a:rPr>
              <a:t>KKD </a:t>
            </a:r>
            <a:r>
              <a:rPr lang="tr-TR" sz="2000" i="1" dirty="0">
                <a:solidFill>
                  <a:srgbClr val="000000"/>
                </a:solidFill>
                <a:latin typeface="Calibri" pitchFamily="34" charset="0"/>
                <a:cs typeface="Calibri" pitchFamily="34" charset="0"/>
              </a:rPr>
              <a:t>kullanımında artış,</a:t>
            </a:r>
          </a:p>
          <a:p>
            <a:pPr marL="450900" indent="-342900">
              <a:spcAft>
                <a:spcPts val="0"/>
              </a:spcAft>
              <a:buClr>
                <a:srgbClr val="292929"/>
              </a:buClr>
              <a:buFont typeface="Wingdings" pitchFamily="2" charset="2"/>
              <a:buChar char="ü"/>
              <a:defRPr/>
            </a:pP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21604450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ÖLÇME &amp; DEĞERLENDİRME</a:t>
            </a: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500" i="1" dirty="0" smtClean="0">
              <a:solidFill>
                <a:srgbClr val="000000"/>
              </a:solidFill>
              <a:latin typeface="Calibri" pitchFamily="34" charset="0"/>
              <a:cs typeface="Calibri" pitchFamily="34" charset="0"/>
            </a:endParaRPr>
          </a:p>
          <a:p>
            <a:pPr marL="72000" algn="ctr">
              <a:spcAft>
                <a:spcPts val="0"/>
              </a:spcAft>
              <a:buClr>
                <a:srgbClr val="292929"/>
              </a:buClr>
              <a:defRPr/>
            </a:pPr>
            <a:r>
              <a:rPr lang="tr-TR" sz="2000" b="1" i="1" dirty="0">
                <a:solidFill>
                  <a:srgbClr val="000000"/>
                </a:solidFill>
                <a:latin typeface="Calibri" pitchFamily="34" charset="0"/>
                <a:cs typeface="Calibri" pitchFamily="34" charset="0"/>
              </a:rPr>
              <a:t>Ölçme; </a:t>
            </a:r>
            <a:r>
              <a:rPr lang="tr-TR" sz="2000" i="1" dirty="0">
                <a:solidFill>
                  <a:srgbClr val="000000"/>
                </a:solidFill>
                <a:latin typeface="Calibri" pitchFamily="34" charset="0"/>
                <a:cs typeface="Calibri" pitchFamily="34" charset="0"/>
              </a:rPr>
              <a:t>B</a:t>
            </a:r>
            <a:r>
              <a:rPr lang="tr-TR" sz="2000" i="1" dirty="0" smtClean="0">
                <a:solidFill>
                  <a:srgbClr val="000000"/>
                </a:solidFill>
                <a:latin typeface="Calibri" pitchFamily="34" charset="0"/>
                <a:cs typeface="Calibri" pitchFamily="34" charset="0"/>
              </a:rPr>
              <a:t>ir </a:t>
            </a:r>
            <a:r>
              <a:rPr lang="tr-TR" sz="2000" i="1" dirty="0">
                <a:solidFill>
                  <a:srgbClr val="000000"/>
                </a:solidFill>
                <a:latin typeface="Calibri" pitchFamily="34" charset="0"/>
                <a:cs typeface="Calibri" pitchFamily="34" charset="0"/>
              </a:rPr>
              <a:t>niteliğin gözlenip gözlem sonucunun sayılarla veya başka sembollerle gösterilmesidir.</a:t>
            </a:r>
          </a:p>
          <a:p>
            <a:pPr marL="72000" algn="ctr">
              <a:spcAft>
                <a:spcPts val="0"/>
              </a:spcAft>
              <a:buClr>
                <a:srgbClr val="292929"/>
              </a:buClr>
              <a:defRPr/>
            </a:pPr>
            <a:endParaRPr lang="tr-TR" sz="2000" i="1" dirty="0">
              <a:solidFill>
                <a:srgbClr val="000000"/>
              </a:solidFill>
              <a:latin typeface="Calibri" pitchFamily="34" charset="0"/>
              <a:cs typeface="Calibri" pitchFamily="34" charset="0"/>
            </a:endParaRPr>
          </a:p>
          <a:p>
            <a:pPr marL="72000" algn="ctr">
              <a:spcAft>
                <a:spcPts val="0"/>
              </a:spcAft>
              <a:buClr>
                <a:srgbClr val="292929"/>
              </a:buClr>
              <a:defRPr/>
            </a:pPr>
            <a:r>
              <a:rPr lang="tr-TR" sz="2000" b="1" i="1" dirty="0">
                <a:solidFill>
                  <a:srgbClr val="000000"/>
                </a:solidFill>
                <a:latin typeface="Calibri" pitchFamily="34" charset="0"/>
                <a:cs typeface="Calibri" pitchFamily="34" charset="0"/>
              </a:rPr>
              <a:t>Değerlendirme; </a:t>
            </a:r>
            <a:r>
              <a:rPr lang="tr-TR" sz="2000" i="1" dirty="0" smtClean="0">
                <a:solidFill>
                  <a:srgbClr val="000000"/>
                </a:solidFill>
                <a:latin typeface="Calibri" pitchFamily="34" charset="0"/>
                <a:cs typeface="Calibri" pitchFamily="34" charset="0"/>
              </a:rPr>
              <a:t>Ölçme </a:t>
            </a:r>
            <a:r>
              <a:rPr lang="tr-TR" sz="2000" i="1" dirty="0">
                <a:solidFill>
                  <a:srgbClr val="000000"/>
                </a:solidFill>
                <a:latin typeface="Calibri" pitchFamily="34" charset="0"/>
                <a:cs typeface="Calibri" pitchFamily="34" charset="0"/>
              </a:rPr>
              <a:t>sonuçlarını bir ölçüte vurarak bir değer yargısına </a:t>
            </a:r>
            <a:r>
              <a:rPr lang="tr-TR" sz="2000" i="1" dirty="0" smtClean="0">
                <a:solidFill>
                  <a:srgbClr val="000000"/>
                </a:solidFill>
                <a:latin typeface="Calibri" pitchFamily="34" charset="0"/>
                <a:cs typeface="Calibri" pitchFamily="34" charset="0"/>
              </a:rPr>
              <a:t>ulaşmadır.</a:t>
            </a:r>
            <a:endParaRPr lang="tr-TR" sz="2000" i="1" dirty="0">
              <a:solidFill>
                <a:srgbClr val="000000"/>
              </a:solidFill>
              <a:latin typeface="Calibri" pitchFamily="34" charset="0"/>
              <a:cs typeface="Calibri" pitchFamily="34" charset="0"/>
            </a:endParaRPr>
          </a:p>
          <a:p>
            <a:pPr marL="72000" algn="ctr">
              <a:spcAft>
                <a:spcPts val="0"/>
              </a:spcAft>
              <a:buClr>
                <a:srgbClr val="292929"/>
              </a:buClr>
              <a:defRPr/>
            </a:pP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endPar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39972327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ÖLÇME VE DEĞERLENDİRME</a:t>
            </a: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72000" algn="ctr">
              <a:spcAft>
                <a:spcPts val="0"/>
              </a:spcAft>
              <a:buClr>
                <a:srgbClr val="292929"/>
              </a:buClr>
              <a:defRPr/>
            </a:pPr>
            <a:endParaRPr lang="tr-TR" sz="1000" i="1" dirty="0" smtClean="0">
              <a:solidFill>
                <a:srgbClr val="000000"/>
              </a:solidFill>
              <a:latin typeface="Calibri" pitchFamily="34" charset="0"/>
              <a:cs typeface="Calibri" pitchFamily="34" charset="0"/>
            </a:endParaRPr>
          </a:p>
          <a:p>
            <a:pPr marL="72000" algn="ctr">
              <a:spcAft>
                <a:spcPts val="0"/>
              </a:spcAft>
              <a:buClr>
                <a:srgbClr val="292929"/>
              </a:buClr>
              <a:defRPr/>
            </a:pPr>
            <a:r>
              <a:rPr lang="tr-TR" sz="2000" i="1" dirty="0" smtClean="0">
                <a:solidFill>
                  <a:srgbClr val="000000"/>
                </a:solidFill>
                <a:latin typeface="Calibri" pitchFamily="34" charset="0"/>
                <a:cs typeface="Calibri" pitchFamily="34" charset="0"/>
              </a:rPr>
              <a:t>İzleme </a:t>
            </a:r>
            <a:r>
              <a:rPr lang="tr-TR" sz="2000" i="1" dirty="0">
                <a:solidFill>
                  <a:srgbClr val="000000"/>
                </a:solidFill>
                <a:latin typeface="Calibri" pitchFamily="34" charset="0"/>
                <a:cs typeface="Calibri" pitchFamily="34" charset="0"/>
              </a:rPr>
              <a:t>ve değerlendirme faaliyetleri sonucunda elde edilen bilgiler kullanılarak, </a:t>
            </a:r>
            <a:r>
              <a:rPr lang="tr-TR" sz="2000" i="1" dirty="0" smtClean="0">
                <a:solidFill>
                  <a:srgbClr val="000000"/>
                </a:solidFill>
                <a:latin typeface="Calibri" pitchFamily="34" charset="0"/>
                <a:cs typeface="Calibri" pitchFamily="34" charset="0"/>
              </a:rPr>
              <a:t>geri </a:t>
            </a:r>
            <a:r>
              <a:rPr lang="tr-TR" sz="2000" i="1" dirty="0">
                <a:solidFill>
                  <a:srgbClr val="000000"/>
                </a:solidFill>
                <a:latin typeface="Calibri" pitchFamily="34" charset="0"/>
                <a:cs typeface="Calibri" pitchFamily="34" charset="0"/>
              </a:rPr>
              <a:t>bildirim işlemi gerçekleştirilir. </a:t>
            </a:r>
            <a:endParaRPr lang="tr-TR" sz="2000" i="1" dirty="0" smtClean="0">
              <a:solidFill>
                <a:srgbClr val="000000"/>
              </a:solidFill>
              <a:latin typeface="Calibri" pitchFamily="34" charset="0"/>
              <a:cs typeface="Calibri" pitchFamily="34" charset="0"/>
            </a:endParaRPr>
          </a:p>
          <a:p>
            <a:pPr marL="72000" algn="ctr">
              <a:spcAft>
                <a:spcPts val="0"/>
              </a:spcAft>
              <a:buClr>
                <a:srgbClr val="292929"/>
              </a:buClr>
              <a:defRPr/>
            </a:pPr>
            <a:endParaRPr lang="tr-TR" sz="2000" i="1" dirty="0" smtClean="0">
              <a:solidFill>
                <a:srgbClr val="000000"/>
              </a:solidFill>
              <a:latin typeface="Calibri" pitchFamily="34" charset="0"/>
              <a:cs typeface="Calibri" pitchFamily="34" charset="0"/>
            </a:endParaRPr>
          </a:p>
          <a:p>
            <a:pPr marL="72000" algn="ctr">
              <a:spcAft>
                <a:spcPts val="0"/>
              </a:spcAft>
              <a:buClr>
                <a:srgbClr val="292929"/>
              </a:buClr>
              <a:defRPr/>
            </a:pPr>
            <a:r>
              <a:rPr lang="tr-TR" sz="2000" i="1" dirty="0">
                <a:solidFill>
                  <a:srgbClr val="000000"/>
                </a:solidFill>
                <a:latin typeface="Calibri" pitchFamily="34" charset="0"/>
                <a:cs typeface="Calibri" pitchFamily="34" charset="0"/>
              </a:rPr>
              <a:t>Yalnızca belli bir birimin hazırladığı bir rapor olarak kalmamalı, farklı kişi ve birimlerin </a:t>
            </a:r>
            <a:r>
              <a:rPr lang="tr-TR" sz="2000" i="1" dirty="0" smtClean="0">
                <a:solidFill>
                  <a:srgbClr val="000000"/>
                </a:solidFill>
                <a:latin typeface="Calibri" pitchFamily="34" charset="0"/>
                <a:cs typeface="Calibri" pitchFamily="34" charset="0"/>
              </a:rPr>
              <a:t>görüşlerini sunmalarına </a:t>
            </a:r>
            <a:r>
              <a:rPr lang="tr-TR" sz="2000" i="1" dirty="0">
                <a:solidFill>
                  <a:srgbClr val="000000"/>
                </a:solidFill>
                <a:latin typeface="Calibri" pitchFamily="34" charset="0"/>
                <a:cs typeface="Calibri" pitchFamily="34" charset="0"/>
              </a:rPr>
              <a:t>ortam </a:t>
            </a:r>
            <a:r>
              <a:rPr lang="tr-TR" sz="2000" i="1" dirty="0" smtClean="0">
                <a:solidFill>
                  <a:srgbClr val="000000"/>
                </a:solidFill>
                <a:latin typeface="Calibri" pitchFamily="34" charset="0"/>
                <a:cs typeface="Calibri" pitchFamily="34" charset="0"/>
              </a:rPr>
              <a:t>hazırlanmalıdır.</a:t>
            </a:r>
            <a:endParaRPr lang="tr-TR" sz="2000" i="1" dirty="0">
              <a:solidFill>
                <a:srgbClr val="000000"/>
              </a:solidFill>
              <a:latin typeface="Calibri" pitchFamily="34" charset="0"/>
              <a:cs typeface="Calibri" pitchFamily="34" charset="0"/>
            </a:endParaRPr>
          </a:p>
          <a:p>
            <a:pPr marL="72000" algn="ctr">
              <a:spcAft>
                <a:spcPts val="0"/>
              </a:spcAft>
              <a:buClr>
                <a:srgbClr val="292929"/>
              </a:buClr>
              <a:defRPr/>
            </a:pPr>
            <a:endParaRPr lang="tr-TR" sz="2000" i="1" dirty="0">
              <a:solidFill>
                <a:srgbClr val="000000"/>
              </a:solidFill>
              <a:latin typeface="Calibri" pitchFamily="34" charset="0"/>
              <a:cs typeface="Calibri" pitchFamily="34" charset="0"/>
            </a:endParaRPr>
          </a:p>
          <a:p>
            <a:pPr marL="72000" algn="ctr">
              <a:spcAft>
                <a:spcPts val="0"/>
              </a:spcAft>
              <a:buClr>
                <a:srgbClr val="292929"/>
              </a:buClr>
              <a:defRPr/>
            </a:pP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Tree>
    <p:extLst>
      <p:ext uri="{BB962C8B-B14F-4D97-AF65-F5344CB8AC3E}">
        <p14:creationId xmlns:p14="http://schemas.microsoft.com/office/powerpoint/2010/main" val="24026457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ÖLÇME VE DEĞERLENDİRME ŞUNLARA CEVAP VERMELİ</a:t>
            </a: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72000" algn="ctr">
              <a:spcAft>
                <a:spcPts val="0"/>
              </a:spcAft>
              <a:buClr>
                <a:srgbClr val="292929"/>
              </a:buClr>
              <a:defRPr/>
            </a:pPr>
            <a:endParaRPr lang="tr-TR" sz="2000" i="1" dirty="0" smtClean="0">
              <a:solidFill>
                <a:srgbClr val="000000"/>
              </a:solidFill>
              <a:latin typeface="Calibri" pitchFamily="34" charset="0"/>
              <a:cs typeface="Calibri" pitchFamily="34" charset="0"/>
            </a:endParaRPr>
          </a:p>
          <a:p>
            <a:pPr marL="72000" algn="ctr">
              <a:spcAft>
                <a:spcPts val="0"/>
              </a:spcAft>
              <a:buClr>
                <a:srgbClr val="292929"/>
              </a:buClr>
              <a:defRPr/>
            </a:pPr>
            <a:r>
              <a:rPr lang="tr-TR" sz="2000" i="1" dirty="0" smtClean="0">
                <a:solidFill>
                  <a:srgbClr val="000000"/>
                </a:solidFill>
                <a:latin typeface="Calibri" pitchFamily="34" charset="0"/>
                <a:cs typeface="Calibri" pitchFamily="34" charset="0"/>
              </a:rPr>
              <a:t>«Ne </a:t>
            </a:r>
            <a:r>
              <a:rPr lang="tr-TR" sz="2000" i="1" dirty="0">
                <a:solidFill>
                  <a:srgbClr val="000000"/>
                </a:solidFill>
                <a:latin typeface="Calibri" pitchFamily="34" charset="0"/>
                <a:cs typeface="Calibri" pitchFamily="34" charset="0"/>
              </a:rPr>
              <a:t>yaptık, plana ne ölçüde bağlı kaldık, kuruluş planı ne ölçüde benimsedi, ne açılardan başarısız olduk, neden başarısız olduk, bundan sonra nasıl hareket etmeliyiz…” sorularına yanıt </a:t>
            </a:r>
            <a:r>
              <a:rPr lang="tr-TR" sz="2000" i="1" dirty="0" smtClean="0">
                <a:solidFill>
                  <a:srgbClr val="000000"/>
                </a:solidFill>
                <a:latin typeface="Calibri" pitchFamily="34" charset="0"/>
                <a:cs typeface="Calibri" pitchFamily="34" charset="0"/>
              </a:rPr>
              <a:t>vermeli,</a:t>
            </a:r>
          </a:p>
          <a:p>
            <a:pPr marL="72000" algn="ctr">
              <a:spcAft>
                <a:spcPts val="0"/>
              </a:spcAft>
              <a:buClr>
                <a:srgbClr val="292929"/>
              </a:buClr>
              <a:defRPr/>
            </a:pPr>
            <a:endParaRPr lang="tr-TR" sz="2000" i="1" dirty="0">
              <a:solidFill>
                <a:srgbClr val="000000"/>
              </a:solidFill>
              <a:latin typeface="Calibri" pitchFamily="34" charset="0"/>
              <a:cs typeface="Calibri" pitchFamily="34" charset="0"/>
            </a:endParaRPr>
          </a:p>
          <a:p>
            <a:pPr marL="72000" algn="ctr">
              <a:spcAft>
                <a:spcPts val="0"/>
              </a:spcAft>
              <a:buClr>
                <a:srgbClr val="292929"/>
              </a:buClr>
              <a:defRPr/>
            </a:pPr>
            <a:endParaRPr lang="tr-TR" sz="2000" i="1" dirty="0">
              <a:solidFill>
                <a:srgbClr val="000000"/>
              </a:solidFill>
              <a:latin typeface="Calibri" pitchFamily="34" charset="0"/>
              <a:cs typeface="Calibri" pitchFamily="34" charset="0"/>
            </a:endParaRPr>
          </a:p>
          <a:p>
            <a:pPr marL="72000" algn="ctr">
              <a:spcAft>
                <a:spcPts val="0"/>
              </a:spcAft>
              <a:buClr>
                <a:srgbClr val="292929"/>
              </a:buClr>
              <a:defRPr/>
            </a:pP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İŞYERİ SAĞLIK EĞİTİMİ</a:t>
            </a:r>
          </a:p>
        </p:txBody>
      </p:sp>
    </p:spTree>
    <p:extLst>
      <p:ext uri="{BB962C8B-B14F-4D97-AF65-F5344CB8AC3E}">
        <p14:creationId xmlns:p14="http://schemas.microsoft.com/office/powerpoint/2010/main" val="8798418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0" name="Rechteck 4"/>
          <p:cNvSpPr>
            <a:spLocks noChangeArrowheads="1"/>
          </p:cNvSpPr>
          <p:nvPr/>
        </p:nvSpPr>
        <p:spPr bwMode="auto">
          <a:xfrm>
            <a:off x="172005" y="3145538"/>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Eğitimde İletişim</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21" name="Picture 2" descr="D:\DOKTOR\1-ISTANBULUZMAN\1-EĞİTİM KURUMU\1. İstanbuluzman\2-RESİMLER\Telefon-TV\contac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199" y="520256"/>
            <a:ext cx="3457575" cy="3261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3130078"/>
      </p:ext>
    </p:extLst>
  </p:cSld>
  <p:clrMapOvr>
    <a:masterClrMapping/>
  </p:clrMapOvr>
  <p:transition>
    <p:fad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İLETİŞİM</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r>
              <a:rPr lang="tr-TR" sz="2000" i="1" dirty="0" smtClean="0">
                <a:solidFill>
                  <a:srgbClr val="000000"/>
                </a:solidFill>
                <a:latin typeface="Calibri" pitchFamily="34" charset="0"/>
                <a:cs typeface="Calibri" pitchFamily="34" charset="0"/>
              </a:rPr>
              <a:t>İnsanların bilgi ve semboller </a:t>
            </a:r>
            <a:r>
              <a:rPr lang="tr-TR" sz="2000" i="1" dirty="0">
                <a:solidFill>
                  <a:srgbClr val="000000"/>
                </a:solidFill>
                <a:latin typeface="Calibri" pitchFamily="34" charset="0"/>
                <a:cs typeface="Calibri" pitchFamily="34" charset="0"/>
              </a:rPr>
              <a:t>üreterek birbirlerine ilettikleri ve bu iletileri anlayıp yorumladıkları </a:t>
            </a:r>
            <a:r>
              <a:rPr lang="tr-TR" sz="2000" i="1" dirty="0" smtClean="0">
                <a:solidFill>
                  <a:srgbClr val="000000"/>
                </a:solidFill>
                <a:latin typeface="Calibri" pitchFamily="34" charset="0"/>
                <a:cs typeface="Calibri" pitchFamily="34" charset="0"/>
              </a:rPr>
              <a:t>süreçtir.</a:t>
            </a:r>
          </a:p>
          <a:p>
            <a:pPr algn="ctr">
              <a:spcAft>
                <a:spcPts val="1200"/>
              </a:spcAft>
              <a:buClr>
                <a:srgbClr val="292929"/>
              </a:buClr>
              <a:defRPr/>
            </a:pPr>
            <a:r>
              <a:rPr lang="tr-TR" sz="2000" i="1" dirty="0" smtClean="0">
                <a:solidFill>
                  <a:srgbClr val="000000"/>
                </a:solidFill>
                <a:latin typeface="Calibri" pitchFamily="34" charset="0"/>
                <a:cs typeface="Calibri" pitchFamily="34" charset="0"/>
              </a:rPr>
              <a:t>Düşünce</a:t>
            </a:r>
            <a:r>
              <a:rPr lang="tr-TR" sz="2000" i="1" dirty="0">
                <a:solidFill>
                  <a:srgbClr val="000000"/>
                </a:solidFill>
                <a:latin typeface="Calibri" pitchFamily="34" charset="0"/>
                <a:cs typeface="Calibri" pitchFamily="34" charset="0"/>
              </a:rPr>
              <a:t>, bilgi ve duyguların; sözcük, yazı ve resim gibi semboller kullanarak anlaşılır hale </a:t>
            </a:r>
            <a:r>
              <a:rPr lang="tr-TR" sz="2000" i="1" dirty="0" smtClean="0">
                <a:solidFill>
                  <a:srgbClr val="000000"/>
                </a:solidFill>
                <a:latin typeface="Calibri" pitchFamily="34" charset="0"/>
                <a:cs typeface="Calibri" pitchFamily="34" charset="0"/>
              </a:rPr>
              <a:t>getirilmesi, paylaşılması </a:t>
            </a:r>
            <a:r>
              <a:rPr lang="tr-TR" sz="2000" i="1" dirty="0">
                <a:solidFill>
                  <a:srgbClr val="000000"/>
                </a:solidFill>
                <a:latin typeface="Calibri" pitchFamily="34" charset="0"/>
                <a:cs typeface="Calibri" pitchFamily="34" charset="0"/>
              </a:rPr>
              <a:t>ve </a:t>
            </a:r>
            <a:r>
              <a:rPr lang="tr-TR" sz="2000" i="1" dirty="0" smtClean="0">
                <a:solidFill>
                  <a:srgbClr val="000000"/>
                </a:solidFill>
                <a:latin typeface="Calibri" pitchFamily="34" charset="0"/>
                <a:cs typeface="Calibri" pitchFamily="34" charset="0"/>
              </a:rPr>
              <a:t>etkileşim sağlanmasıdır.</a:t>
            </a:r>
          </a:p>
          <a:p>
            <a:pPr algn="ctr">
              <a:spcAft>
                <a:spcPts val="1200"/>
              </a:spcAft>
              <a:buClr>
                <a:srgbClr val="292929"/>
              </a:buClr>
              <a:defRPr/>
            </a:pPr>
            <a:r>
              <a:rPr lang="tr-TR" sz="2000" i="1" dirty="0">
                <a:solidFill>
                  <a:srgbClr val="000000"/>
                </a:solidFill>
                <a:latin typeface="Calibri" pitchFamily="34" charset="0"/>
                <a:cs typeface="Calibri" pitchFamily="34" charset="0"/>
              </a:rPr>
              <a:t>Duyguların, düşüncelerin, tutumların, tavırların, haber ve mesajların bir kişi, bir grup ya da bir kurum tarafından bir kişi bir grup ya da bir kuruma karşılıklı olarak iletilmesidir.</a:t>
            </a: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196627" name="Text Box 45"/>
          <p:cNvSpPr txBox="1">
            <a:spLocks noChangeArrowheads="1"/>
          </p:cNvSpPr>
          <p:nvPr/>
        </p:nvSpPr>
        <p:spPr bwMode="auto">
          <a:xfrm>
            <a:off x="77470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TANIMLAR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420439624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6627"/>
                                        </p:tgtEl>
                                        <p:attrNameLst>
                                          <p:attrName>style.visibility</p:attrName>
                                        </p:attrNameLst>
                                      </p:cBhvr>
                                      <p:to>
                                        <p:strVal val="visible"/>
                                      </p:to>
                                    </p:set>
                                    <p:animEffect transition="in" filter="fade">
                                      <p:cBhvr>
                                        <p:cTn id="7" dur="1000"/>
                                        <p:tgtEl>
                                          <p:spTgt spid="19662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6610"/>
                                        </p:tgtEl>
                                        <p:attrNameLst>
                                          <p:attrName>style.visibility</p:attrName>
                                        </p:attrNameLst>
                                      </p:cBhvr>
                                      <p:to>
                                        <p:strVal val="visible"/>
                                      </p:to>
                                    </p:set>
                                    <p:animEffect transition="in" filter="wipe(left)">
                                      <p:cBhvr>
                                        <p:cTn id="10" dur="500"/>
                                        <p:tgtEl>
                                          <p:spTgt spid="196610"/>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7"/>
                                        </p:tgtEl>
                                        <p:attrNameLst>
                                          <p:attrName>style.visibility</p:attrName>
                                        </p:attrNameLst>
                                      </p:cBhvr>
                                      <p:to>
                                        <p:strVal val="visible"/>
                                      </p:to>
                                    </p:set>
                                    <p:animEffect transition="in" filter="wipe(left)">
                                      <p:cBhvr>
                                        <p:cTn id="13" dur="500"/>
                                        <p:tgtEl>
                                          <p:spTgt spid="58457"/>
                                        </p:tgtEl>
                                      </p:cBhvr>
                                    </p:animEffect>
                                  </p:childTnLst>
                                </p:cTn>
                              </p:par>
                              <p:par>
                                <p:cTn id="14" presetID="22" presetClass="entr" presetSubtype="8" fill="hold" grpId="0" nodeType="withEffect">
                                  <p:stCondLst>
                                    <p:cond delay="500"/>
                                  </p:stCondLst>
                                  <p:childTnLst>
                                    <p:set>
                                      <p:cBhvr>
                                        <p:cTn id="15" dur="1" fill="hold">
                                          <p:stCondLst>
                                            <p:cond delay="0"/>
                                          </p:stCondLst>
                                        </p:cTn>
                                        <p:tgtEl>
                                          <p:spTgt spid="58456"/>
                                        </p:tgtEl>
                                        <p:attrNameLst>
                                          <p:attrName>style.visibility</p:attrName>
                                        </p:attrNameLst>
                                      </p:cBhvr>
                                      <p:to>
                                        <p:strVal val="visible"/>
                                      </p:to>
                                    </p:set>
                                    <p:animEffect transition="in" filter="wipe(left)">
                                      <p:cBhvr>
                                        <p:cTn id="16"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6627"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ETKİLİ İLETİŞİMİN AMACI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000"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000" i="1" dirty="0" smtClean="0">
                <a:solidFill>
                  <a:srgbClr val="000000"/>
                </a:solidFill>
                <a:latin typeface="Calibri" pitchFamily="34" charset="0"/>
                <a:cs typeface="Calibri" pitchFamily="34" charset="0"/>
              </a:rPr>
              <a:t>Etkili </a:t>
            </a:r>
            <a:r>
              <a:rPr lang="tr-TR" sz="2000" i="1" dirty="0">
                <a:solidFill>
                  <a:srgbClr val="000000"/>
                </a:solidFill>
                <a:latin typeface="Calibri" pitchFamily="34" charset="0"/>
                <a:cs typeface="Calibri" pitchFamily="34" charset="0"/>
              </a:rPr>
              <a:t>iletişimin amacı; iletmek istediğimiz mesajı karşımızdaki </a:t>
            </a:r>
            <a:r>
              <a:rPr lang="tr-TR" sz="2000" i="1" dirty="0" smtClean="0">
                <a:solidFill>
                  <a:srgbClr val="000000"/>
                </a:solidFill>
                <a:latin typeface="Calibri" pitchFamily="34" charset="0"/>
                <a:cs typeface="Calibri" pitchFamily="34" charset="0"/>
              </a:rPr>
              <a:t>kişiye, </a:t>
            </a:r>
            <a:r>
              <a:rPr lang="tr-TR" sz="2000" i="1" dirty="0">
                <a:solidFill>
                  <a:srgbClr val="000000"/>
                </a:solidFill>
                <a:latin typeface="Calibri" pitchFamily="34" charset="0"/>
                <a:cs typeface="Calibri" pitchFamily="34" charset="0"/>
              </a:rPr>
              <a:t>amaçladığımız biçimde iletebilmek, istenen tutum </a:t>
            </a:r>
            <a:r>
              <a:rPr lang="tr-TR" sz="2000" i="1" dirty="0" smtClean="0">
                <a:solidFill>
                  <a:srgbClr val="000000"/>
                </a:solidFill>
                <a:latin typeface="Calibri" pitchFamily="34" charset="0"/>
                <a:cs typeface="Calibri" pitchFamily="34" charset="0"/>
              </a:rPr>
              <a:t>ve davranış değişikliğini </a:t>
            </a:r>
            <a:r>
              <a:rPr lang="tr-TR" sz="2000" i="1" dirty="0">
                <a:solidFill>
                  <a:srgbClr val="000000"/>
                </a:solidFill>
                <a:latin typeface="Calibri" pitchFamily="34" charset="0"/>
                <a:cs typeface="Calibri" pitchFamily="34" charset="0"/>
              </a:rPr>
              <a:t>sağlamak ve ortak bir anlayış oluşturmaktır</a:t>
            </a:r>
            <a:r>
              <a:rPr lang="tr-TR" sz="2000" i="1" dirty="0" smtClean="0">
                <a:solidFill>
                  <a:srgbClr val="000000"/>
                </a:solidFill>
                <a:latin typeface="Calibri" pitchFamily="34" charset="0"/>
                <a:cs typeface="Calibri" pitchFamily="34" charset="0"/>
              </a:rPr>
              <a:t>.</a:t>
            </a: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196627" name="Text Box 45"/>
          <p:cNvSpPr txBox="1">
            <a:spLocks noChangeArrowheads="1"/>
          </p:cNvSpPr>
          <p:nvPr/>
        </p:nvSpPr>
        <p:spPr bwMode="auto">
          <a:xfrm>
            <a:off x="77470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ETKİLİ İLETİŞİM</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26351297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6627"/>
                                        </p:tgtEl>
                                        <p:attrNameLst>
                                          <p:attrName>style.visibility</p:attrName>
                                        </p:attrNameLst>
                                      </p:cBhvr>
                                      <p:to>
                                        <p:strVal val="visible"/>
                                      </p:to>
                                    </p:set>
                                    <p:animEffect transition="in" filter="fade">
                                      <p:cBhvr>
                                        <p:cTn id="7" dur="1000"/>
                                        <p:tgtEl>
                                          <p:spTgt spid="19662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6610"/>
                                        </p:tgtEl>
                                        <p:attrNameLst>
                                          <p:attrName>style.visibility</p:attrName>
                                        </p:attrNameLst>
                                      </p:cBhvr>
                                      <p:to>
                                        <p:strVal val="visible"/>
                                      </p:to>
                                    </p:set>
                                    <p:animEffect transition="in" filter="wipe(left)">
                                      <p:cBhvr>
                                        <p:cTn id="10" dur="500"/>
                                        <p:tgtEl>
                                          <p:spTgt spid="196610"/>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7"/>
                                        </p:tgtEl>
                                        <p:attrNameLst>
                                          <p:attrName>style.visibility</p:attrName>
                                        </p:attrNameLst>
                                      </p:cBhvr>
                                      <p:to>
                                        <p:strVal val="visible"/>
                                      </p:to>
                                    </p:set>
                                    <p:animEffect transition="in" filter="wipe(left)">
                                      <p:cBhvr>
                                        <p:cTn id="13" dur="500"/>
                                        <p:tgtEl>
                                          <p:spTgt spid="58457"/>
                                        </p:tgtEl>
                                      </p:cBhvr>
                                    </p:animEffect>
                                  </p:childTnLst>
                                </p:cTn>
                              </p:par>
                              <p:par>
                                <p:cTn id="14" presetID="22" presetClass="entr" presetSubtype="8" fill="hold" grpId="0" nodeType="withEffect">
                                  <p:stCondLst>
                                    <p:cond delay="500"/>
                                  </p:stCondLst>
                                  <p:childTnLst>
                                    <p:set>
                                      <p:cBhvr>
                                        <p:cTn id="15" dur="1" fill="hold">
                                          <p:stCondLst>
                                            <p:cond delay="0"/>
                                          </p:stCondLst>
                                        </p:cTn>
                                        <p:tgtEl>
                                          <p:spTgt spid="58456"/>
                                        </p:tgtEl>
                                        <p:attrNameLst>
                                          <p:attrName>style.visibility</p:attrName>
                                        </p:attrNameLst>
                                      </p:cBhvr>
                                      <p:to>
                                        <p:strVal val="visible"/>
                                      </p:to>
                                    </p:set>
                                    <p:animEffect transition="in" filter="wipe(left)">
                                      <p:cBhvr>
                                        <p:cTn id="16"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6627"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3"/>
          <p:cNvGrpSpPr>
            <a:grpSpLocks/>
          </p:cNvGrpSpPr>
          <p:nvPr/>
        </p:nvGrpSpPr>
        <p:grpSpPr bwMode="auto">
          <a:xfrm>
            <a:off x="1588" y="0"/>
            <a:ext cx="9144000" cy="6858001"/>
            <a:chOff x="0" y="0"/>
            <a:chExt cx="5760" cy="3747"/>
          </a:xfrm>
        </p:grpSpPr>
        <p:sp>
          <p:nvSpPr>
            <p:cNvPr id="46107"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08"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en-US" dirty="0">
                <a:solidFill>
                  <a:srgbClr val="FFFFFF"/>
                </a:solidFill>
              </a:endParaRPr>
            </a:p>
          </p:txBody>
        </p:sp>
        <p:sp>
          <p:nvSpPr>
            <p:cNvPr id="46109" name="Rectangle 16"/>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10"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grpSp>
      <p:sp>
        <p:nvSpPr>
          <p:cNvPr id="217117" name="Rectangle 29"/>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2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57" name="Picture 9"/>
          <p:cNvPicPr>
            <a:picLocks noChangeAspect="1" noChangeArrowheads="1"/>
          </p:cNvPicPr>
          <p:nvPr/>
        </p:nvPicPr>
        <p:blipFill>
          <a:blip r:embed="rId3" cstate="print"/>
          <a:srcRect/>
          <a:stretch>
            <a:fillRect/>
          </a:stretch>
        </p:blipFill>
        <p:spPr bwMode="auto">
          <a:xfrm>
            <a:off x="1376363" y="4721225"/>
            <a:ext cx="6394450" cy="730250"/>
          </a:xfrm>
          <a:prstGeom prst="rect">
            <a:avLst/>
          </a:prstGeom>
          <a:noFill/>
          <a:ln w="9525">
            <a:noFill/>
            <a:miter lim="800000"/>
            <a:headEnd/>
            <a:tailEnd/>
          </a:ln>
        </p:spPr>
      </p:pic>
      <p:sp>
        <p:nvSpPr>
          <p:cNvPr id="58"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FFFFFF"/>
                </a:solidFill>
                <a:effectLst>
                  <a:innerShdw blurRad="63500" dist="50800" dir="8100000">
                    <a:prstClr val="black">
                      <a:alpha val="50000"/>
                    </a:prstClr>
                  </a:innerShdw>
                </a:effectLst>
                <a:latin typeface="Calibri" pitchFamily="34" charset="0"/>
                <a:cs typeface="Calibri" pitchFamily="34" charset="0"/>
              </a:rPr>
              <a:t>İLETİŞİMİN SÜRECİ (UNSURLARI)</a:t>
            </a:r>
            <a:endParaRPr lang="en-GB" sz="3200" noProof="1" smtClean="0">
              <a:solidFill>
                <a:srgbClr val="FFFFFF"/>
              </a:solidFill>
              <a:effectLst>
                <a:innerShdw blurRad="63500" dist="50800" dir="8100000">
                  <a:prstClr val="black">
                    <a:alpha val="50000"/>
                  </a:prstClr>
                </a:innerShdw>
              </a:effectLst>
              <a:latin typeface="Calibri" pitchFamily="34" charset="0"/>
              <a:cs typeface="Calibri" pitchFamily="34" charset="0"/>
            </a:endParaRPr>
          </a:p>
        </p:txBody>
      </p:sp>
      <p:grpSp>
        <p:nvGrpSpPr>
          <p:cNvPr id="59" name="Grup 58"/>
          <p:cNvGrpSpPr/>
          <p:nvPr/>
        </p:nvGrpSpPr>
        <p:grpSpPr>
          <a:xfrm>
            <a:off x="6638925" y="1097738"/>
            <a:ext cx="2702617" cy="3512060"/>
            <a:chOff x="6638925" y="1323488"/>
            <a:chExt cx="2702617" cy="3766449"/>
          </a:xfrm>
        </p:grpSpPr>
        <p:pic>
          <p:nvPicPr>
            <p:cNvPr id="60" name="Picture 8" descr="C:\Users\ahmet\Desktop\Resim4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8925" y="1323488"/>
              <a:ext cx="2505075" cy="3705225"/>
            </a:xfrm>
            <a:prstGeom prst="rect">
              <a:avLst/>
            </a:prstGeom>
            <a:noFill/>
            <a:extLst>
              <a:ext uri="{909E8E84-426E-40DD-AFC4-6F175D3DCCD1}">
                <a14:hiddenFill xmlns:a14="http://schemas.microsoft.com/office/drawing/2010/main">
                  <a:solidFill>
                    <a:srgbClr val="FFFFFF"/>
                  </a:solidFill>
                </a14:hiddenFill>
              </a:ext>
            </a:extLst>
          </p:spPr>
        </p:pic>
        <p:sp>
          <p:nvSpPr>
            <p:cNvPr id="61" name="Metin kutusu 60"/>
            <p:cNvSpPr txBox="1"/>
            <p:nvPr/>
          </p:nvSpPr>
          <p:spPr>
            <a:xfrm>
              <a:off x="7122217" y="4545322"/>
              <a:ext cx="2219325" cy="544615"/>
            </a:xfrm>
            <a:prstGeom prst="rect">
              <a:avLst/>
            </a:prstGeom>
            <a:noFill/>
            <a:effectLst>
              <a:innerShdw blurRad="63500" dist="50800" dir="5400000">
                <a:schemeClr val="bg1">
                  <a:alpha val="50000"/>
                </a:schemeClr>
              </a:innerShdw>
            </a:effectLst>
          </p:spPr>
          <p:txBody>
            <a:bodyPr wrap="square" rtlCol="0">
              <a:spAutoFit/>
            </a:bodyPr>
            <a:lstStyle/>
            <a:p>
              <a:pPr algn="ctr"/>
              <a:r>
                <a:rPr lang="tr-TR" sz="1600" b="1" i="1" dirty="0" smtClean="0">
                  <a:solidFill>
                    <a:schemeClr val="bg1"/>
                  </a:solidFill>
                  <a:latin typeface="Calibri" pitchFamily="34" charset="0"/>
                  <a:cs typeface="Calibri" pitchFamily="34" charset="0"/>
                </a:rPr>
                <a:t>ALICI</a:t>
              </a:r>
            </a:p>
            <a:p>
              <a:pPr algn="ctr"/>
              <a:r>
                <a:rPr lang="tr-TR" sz="1100" i="1" dirty="0" smtClean="0">
                  <a:solidFill>
                    <a:schemeClr val="bg1"/>
                  </a:solidFill>
                  <a:latin typeface="Calibri" pitchFamily="34" charset="0"/>
                  <a:cs typeface="Calibri" pitchFamily="34" charset="0"/>
                </a:rPr>
                <a:t>(Mesajı Alan/Kişi-Grup-Kurum)</a:t>
              </a:r>
              <a:endParaRPr lang="tr-TR" sz="1100" i="1" dirty="0">
                <a:solidFill>
                  <a:schemeClr val="bg1"/>
                </a:solidFill>
                <a:latin typeface="Calibri" pitchFamily="34" charset="0"/>
                <a:cs typeface="Calibri" pitchFamily="34" charset="0"/>
              </a:endParaRPr>
            </a:p>
          </p:txBody>
        </p:sp>
      </p:grpSp>
      <p:sp>
        <p:nvSpPr>
          <p:cNvPr id="62" name="Metin kutusu 61"/>
          <p:cNvSpPr txBox="1"/>
          <p:nvPr/>
        </p:nvSpPr>
        <p:spPr>
          <a:xfrm>
            <a:off x="3348846" y="3709139"/>
            <a:ext cx="2696029" cy="800219"/>
          </a:xfrm>
          <a:prstGeom prst="rect">
            <a:avLst/>
          </a:prstGeom>
          <a:noFill/>
          <a:ln w="0">
            <a:solidFill>
              <a:schemeClr val="bg1">
                <a:lumMod val="75000"/>
              </a:schemeClr>
            </a:solidFill>
          </a:ln>
          <a:effectLst>
            <a:innerShdw blurRad="63500" dist="50800" dir="5400000">
              <a:schemeClr val="bg1">
                <a:alpha val="50000"/>
              </a:schemeClr>
            </a:innerShdw>
          </a:effectLst>
        </p:spPr>
        <p:txBody>
          <a:bodyPr wrap="square" rtlCol="0">
            <a:spAutoFit/>
          </a:bodyPr>
          <a:lstStyle/>
          <a:p>
            <a:pPr algn="ctr"/>
            <a:r>
              <a:rPr lang="tr-TR" b="1" i="1" dirty="0" smtClean="0">
                <a:solidFill>
                  <a:srgbClr val="000000"/>
                </a:solidFill>
                <a:latin typeface="Calibri" pitchFamily="34" charset="0"/>
                <a:cs typeface="Calibri" pitchFamily="34" charset="0"/>
              </a:rPr>
              <a:t>Ortam-Çevre</a:t>
            </a:r>
          </a:p>
          <a:p>
            <a:pPr algn="ctr"/>
            <a:r>
              <a:rPr lang="tr-TR" sz="1400" i="1" dirty="0" smtClean="0">
                <a:solidFill>
                  <a:srgbClr val="FFFFFF">
                    <a:lumMod val="50000"/>
                  </a:srgbClr>
                </a:solidFill>
                <a:latin typeface="Calibri" pitchFamily="34" charset="0"/>
                <a:cs typeface="Calibri" pitchFamily="34" charset="0"/>
              </a:rPr>
              <a:t>Dış Ortam (Çevre)</a:t>
            </a:r>
          </a:p>
          <a:p>
            <a:pPr algn="ctr"/>
            <a:r>
              <a:rPr lang="tr-TR" sz="1400" i="1" dirty="0" smtClean="0">
                <a:solidFill>
                  <a:srgbClr val="FFFFFF">
                    <a:lumMod val="50000"/>
                  </a:srgbClr>
                </a:solidFill>
                <a:latin typeface="Calibri" pitchFamily="34" charset="0"/>
                <a:cs typeface="Calibri" pitchFamily="34" charset="0"/>
              </a:rPr>
              <a:t>İç Ortam (Alıcı-Vericinin Ruh </a:t>
            </a:r>
            <a:r>
              <a:rPr lang="tr-TR" sz="1400" i="1" dirty="0">
                <a:solidFill>
                  <a:srgbClr val="FFFFFF">
                    <a:lumMod val="50000"/>
                  </a:srgbClr>
                </a:solidFill>
                <a:latin typeface="Calibri" pitchFamily="34" charset="0"/>
                <a:cs typeface="Calibri" pitchFamily="34" charset="0"/>
              </a:rPr>
              <a:t>H</a:t>
            </a:r>
            <a:r>
              <a:rPr lang="tr-TR" sz="1400" i="1" dirty="0" smtClean="0">
                <a:solidFill>
                  <a:srgbClr val="FFFFFF">
                    <a:lumMod val="50000"/>
                  </a:srgbClr>
                </a:solidFill>
                <a:latin typeface="Calibri" pitchFamily="34" charset="0"/>
                <a:cs typeface="Calibri" pitchFamily="34" charset="0"/>
              </a:rPr>
              <a:t>ali)</a:t>
            </a:r>
            <a:endParaRPr lang="tr-TR" sz="1400" i="1" dirty="0">
              <a:solidFill>
                <a:srgbClr val="FFFFFF">
                  <a:lumMod val="50000"/>
                </a:srgbClr>
              </a:solidFill>
              <a:latin typeface="Calibri" pitchFamily="34" charset="0"/>
              <a:cs typeface="Calibri" pitchFamily="34" charset="0"/>
            </a:endParaRPr>
          </a:p>
        </p:txBody>
      </p:sp>
      <p:grpSp>
        <p:nvGrpSpPr>
          <p:cNvPr id="63" name="Grup 62"/>
          <p:cNvGrpSpPr/>
          <p:nvPr/>
        </p:nvGrpSpPr>
        <p:grpSpPr>
          <a:xfrm>
            <a:off x="3211113" y="2102806"/>
            <a:ext cx="3592912" cy="894862"/>
            <a:chOff x="3211113" y="2280931"/>
            <a:chExt cx="3592912" cy="894862"/>
          </a:xfrm>
        </p:grpSpPr>
        <p:sp>
          <p:nvSpPr>
            <p:cNvPr id="64" name="Metin kutusu 63"/>
            <p:cNvSpPr txBox="1"/>
            <p:nvPr/>
          </p:nvSpPr>
          <p:spPr>
            <a:xfrm>
              <a:off x="3645693" y="2582955"/>
              <a:ext cx="2374107" cy="400110"/>
            </a:xfrm>
            <a:prstGeom prst="rect">
              <a:avLst/>
            </a:prstGeom>
            <a:noFill/>
            <a:effectLst>
              <a:innerShdw blurRad="63500" dist="50800" dir="5400000">
                <a:schemeClr val="bg1">
                  <a:alpha val="50000"/>
                </a:schemeClr>
              </a:innerShdw>
            </a:effectLst>
          </p:spPr>
          <p:txBody>
            <a:bodyPr wrap="square" rtlCol="0">
              <a:spAutoFit/>
            </a:bodyPr>
            <a:lstStyle/>
            <a:p>
              <a:pPr algn="ctr"/>
              <a:r>
                <a:rPr lang="tr-TR" sz="2000" b="1" dirty="0" smtClean="0">
                  <a:solidFill>
                    <a:srgbClr val="FFFFFF"/>
                  </a:solidFill>
                  <a:latin typeface="Calibri" pitchFamily="34" charset="0"/>
                  <a:cs typeface="Calibri" pitchFamily="34" charset="0"/>
                </a:rPr>
                <a:t>İletişim Kanalı</a:t>
              </a:r>
              <a:endParaRPr lang="tr-TR" sz="2000" b="1" dirty="0">
                <a:solidFill>
                  <a:srgbClr val="FFFFFF"/>
                </a:solidFill>
                <a:latin typeface="Calibri" pitchFamily="34" charset="0"/>
                <a:cs typeface="Calibri" pitchFamily="34" charset="0"/>
              </a:endParaRPr>
            </a:p>
          </p:txBody>
        </p:sp>
        <p:sp>
          <p:nvSpPr>
            <p:cNvPr id="65" name="Teneke 64"/>
            <p:cNvSpPr/>
            <p:nvPr/>
          </p:nvSpPr>
          <p:spPr>
            <a:xfrm rot="16200000">
              <a:off x="4242440" y="1249604"/>
              <a:ext cx="894862" cy="2957516"/>
            </a:xfrm>
            <a:prstGeom prst="can">
              <a:avLst>
                <a:gd name="adj" fmla="val 35644"/>
              </a:avLst>
            </a:prstGeom>
            <a:solidFill>
              <a:schemeClr val="tx1">
                <a:lumMod val="75000"/>
                <a:lumOff val="25000"/>
                <a:alpha val="54000"/>
              </a:schemeClr>
            </a:solidFill>
            <a:ln w="28575">
              <a:solidFill>
                <a:schemeClr val="bg1"/>
              </a:solidFill>
            </a:ln>
          </p:spPr>
          <p:style>
            <a:lnRef idx="0">
              <a:schemeClr val="dk1"/>
            </a:lnRef>
            <a:fillRef idx="3">
              <a:schemeClr val="dk1"/>
            </a:fillRef>
            <a:effectRef idx="3">
              <a:schemeClr val="dk1"/>
            </a:effectRef>
            <a:fontRef idx="minor">
              <a:schemeClr val="lt1"/>
            </a:fontRef>
          </p:style>
          <p:txBody>
            <a:bodyPr rtlCol="0" anchor="ctr"/>
            <a:lstStyle/>
            <a:p>
              <a:pPr algn="ctr"/>
              <a:endParaRPr lang="tr-TR" dirty="0">
                <a:solidFill>
                  <a:srgbClr val="FFFFFF"/>
                </a:solidFill>
              </a:endParaRPr>
            </a:p>
          </p:txBody>
        </p:sp>
        <p:sp>
          <p:nvSpPr>
            <p:cNvPr id="66" name="Oval 16"/>
            <p:cNvSpPr>
              <a:spLocks noChangeArrowheads="1"/>
            </p:cNvSpPr>
            <p:nvPr/>
          </p:nvSpPr>
          <p:spPr bwMode="auto">
            <a:xfrm>
              <a:off x="6223000" y="2453819"/>
              <a:ext cx="581025" cy="580475"/>
            </a:xfrm>
            <a:prstGeom prst="ellipse">
              <a:avLst/>
            </a:prstGeom>
            <a:gradFill rotWithShape="1">
              <a:gsLst>
                <a:gs pos="0">
                  <a:srgbClr val="0161B2"/>
                </a:gs>
                <a:gs pos="100000">
                  <a:srgbClr val="004074"/>
                </a:gs>
              </a:gsLst>
              <a:lin ang="2700000" scaled="1"/>
            </a:gradFill>
            <a:ln w="9525" algn="ctr">
              <a:noFill/>
              <a:round/>
              <a:headEnd/>
              <a:tailEnd/>
            </a:ln>
          </p:spPr>
          <p:txBody>
            <a:bodyPr wrap="none" lIns="0" tIns="0" rIns="0" bIns="0" anchor="ctr"/>
            <a:lstStyle/>
            <a:p>
              <a:pPr algn="ctr"/>
              <a:r>
                <a:rPr lang="tr-TR" sz="1200" b="1" dirty="0" smtClean="0">
                  <a:solidFill>
                    <a:srgbClr val="FFFFFF"/>
                  </a:solidFill>
                  <a:latin typeface="Calibri" pitchFamily="34" charset="0"/>
                  <a:cs typeface="Calibri" pitchFamily="34" charset="0"/>
                </a:rPr>
                <a:t>Mesaj</a:t>
              </a:r>
              <a:endParaRPr lang="tr-TR" sz="1200" b="1" dirty="0">
                <a:solidFill>
                  <a:srgbClr val="FFFFFF"/>
                </a:solidFill>
                <a:latin typeface="Calibri" pitchFamily="34" charset="0"/>
                <a:cs typeface="Calibri" pitchFamily="34" charset="0"/>
              </a:endParaRPr>
            </a:p>
          </p:txBody>
        </p:sp>
      </p:grpSp>
      <p:grpSp>
        <p:nvGrpSpPr>
          <p:cNvPr id="67" name="Grup 66"/>
          <p:cNvGrpSpPr/>
          <p:nvPr/>
        </p:nvGrpSpPr>
        <p:grpSpPr>
          <a:xfrm>
            <a:off x="2300285" y="2260306"/>
            <a:ext cx="1081090" cy="580475"/>
            <a:chOff x="2300285" y="2438431"/>
            <a:chExt cx="1081090" cy="580475"/>
          </a:xfrm>
        </p:grpSpPr>
        <p:sp>
          <p:nvSpPr>
            <p:cNvPr id="68" name="Oval 16"/>
            <p:cNvSpPr>
              <a:spLocks noChangeArrowheads="1"/>
            </p:cNvSpPr>
            <p:nvPr/>
          </p:nvSpPr>
          <p:spPr bwMode="auto">
            <a:xfrm>
              <a:off x="2300285" y="2438431"/>
              <a:ext cx="581025" cy="580475"/>
            </a:xfrm>
            <a:prstGeom prst="ellipse">
              <a:avLst/>
            </a:prstGeom>
            <a:gradFill rotWithShape="1">
              <a:gsLst>
                <a:gs pos="0">
                  <a:srgbClr val="0161B2"/>
                </a:gs>
                <a:gs pos="100000">
                  <a:srgbClr val="004074"/>
                </a:gs>
              </a:gsLst>
              <a:lin ang="2700000" scaled="1"/>
            </a:gradFill>
            <a:ln w="9525" algn="ctr">
              <a:noFill/>
              <a:round/>
              <a:headEnd/>
              <a:tailEnd/>
            </a:ln>
          </p:spPr>
          <p:txBody>
            <a:bodyPr wrap="none" lIns="0" tIns="0" rIns="0" bIns="0" anchor="ctr"/>
            <a:lstStyle/>
            <a:p>
              <a:pPr algn="ctr"/>
              <a:r>
                <a:rPr lang="tr-TR" sz="1200" b="1" dirty="0" smtClean="0">
                  <a:solidFill>
                    <a:srgbClr val="FFFFFF"/>
                  </a:solidFill>
                  <a:latin typeface="Calibri" pitchFamily="34" charset="0"/>
                  <a:cs typeface="Calibri" pitchFamily="34" charset="0"/>
                </a:rPr>
                <a:t>Mesaj</a:t>
              </a:r>
            </a:p>
            <a:p>
              <a:pPr algn="ctr"/>
              <a:r>
                <a:rPr lang="tr-TR" sz="800" b="1" dirty="0" smtClean="0">
                  <a:solidFill>
                    <a:srgbClr val="FFFFFF"/>
                  </a:solidFill>
                  <a:latin typeface="Calibri" pitchFamily="34" charset="0"/>
                  <a:cs typeface="Calibri" pitchFamily="34" charset="0"/>
                </a:rPr>
                <a:t>(Bilgi-Düş)</a:t>
              </a:r>
              <a:endParaRPr lang="tr-TR" sz="800" b="1" dirty="0">
                <a:solidFill>
                  <a:srgbClr val="FFFFFF"/>
                </a:solidFill>
                <a:latin typeface="Calibri" pitchFamily="34" charset="0"/>
                <a:cs typeface="Calibri" pitchFamily="34" charset="0"/>
              </a:endParaRPr>
            </a:p>
          </p:txBody>
        </p:sp>
        <p:sp>
          <p:nvSpPr>
            <p:cNvPr id="69" name="Sağ Ok 68"/>
            <p:cNvSpPr/>
            <p:nvPr/>
          </p:nvSpPr>
          <p:spPr>
            <a:xfrm>
              <a:off x="2909885" y="2494756"/>
              <a:ext cx="471490" cy="478565"/>
            </a:xfrm>
            <a:prstGeom prst="rightArrow">
              <a:avLst/>
            </a:prstGeom>
            <a:solidFill>
              <a:schemeClr val="tx1">
                <a:lumMod val="75000"/>
                <a:lumOff val="25000"/>
                <a:alpha val="54000"/>
              </a:schemeClr>
            </a:solidFill>
            <a:ln w="28575">
              <a:solidFill>
                <a:schemeClr val="bg1">
                  <a:lumMod val="50000"/>
                </a:schemeClr>
              </a:solidFill>
            </a:ln>
          </p:spPr>
          <p:style>
            <a:lnRef idx="0">
              <a:schemeClr val="dk1"/>
            </a:lnRef>
            <a:fillRef idx="3">
              <a:schemeClr val="dk1"/>
            </a:fillRef>
            <a:effectRef idx="3">
              <a:schemeClr val="dk1"/>
            </a:effectRef>
            <a:fontRef idx="minor">
              <a:schemeClr val="lt1"/>
            </a:fontRef>
          </p:style>
          <p:txBody>
            <a:bodyPr rtlCol="0" anchor="ctr"/>
            <a:lstStyle/>
            <a:p>
              <a:pPr algn="ctr"/>
              <a:endParaRPr lang="tr-TR" b="1">
                <a:solidFill>
                  <a:srgbClr val="FFFFFF"/>
                </a:solidFill>
              </a:endParaRPr>
            </a:p>
          </p:txBody>
        </p:sp>
      </p:grpSp>
      <p:sp>
        <p:nvSpPr>
          <p:cNvPr id="70" name="Line 9"/>
          <p:cNvSpPr>
            <a:spLocks noChangeShapeType="1"/>
          </p:cNvSpPr>
          <p:nvPr/>
        </p:nvSpPr>
        <p:spPr bwMode="auto">
          <a:xfrm>
            <a:off x="132639" y="4573949"/>
            <a:ext cx="8964000" cy="0"/>
          </a:xfrm>
          <a:prstGeom prst="line">
            <a:avLst/>
          </a:prstGeom>
          <a:noFill/>
          <a:ln w="12700">
            <a:solidFill>
              <a:srgbClr val="777777"/>
            </a:solidFill>
            <a:prstDash val="sysDot"/>
            <a:round/>
            <a:headEnd/>
            <a:tailEnd/>
          </a:ln>
        </p:spPr>
        <p:txBody>
          <a:bodyPr/>
          <a:lstStyle/>
          <a:p>
            <a:endParaRPr lang="tr-TR">
              <a:solidFill>
                <a:srgbClr val="000000"/>
              </a:solidFill>
            </a:endParaRPr>
          </a:p>
        </p:txBody>
      </p:sp>
      <p:grpSp>
        <p:nvGrpSpPr>
          <p:cNvPr id="71" name="Grup 70"/>
          <p:cNvGrpSpPr/>
          <p:nvPr/>
        </p:nvGrpSpPr>
        <p:grpSpPr>
          <a:xfrm>
            <a:off x="-4700" y="1097737"/>
            <a:ext cx="2433575" cy="3485712"/>
            <a:chOff x="-4700" y="1174750"/>
            <a:chExt cx="2433575" cy="3843900"/>
          </a:xfrm>
        </p:grpSpPr>
        <p:grpSp>
          <p:nvGrpSpPr>
            <p:cNvPr id="72" name="Grup 71"/>
            <p:cNvGrpSpPr/>
            <p:nvPr/>
          </p:nvGrpSpPr>
          <p:grpSpPr>
            <a:xfrm>
              <a:off x="-4700" y="1174750"/>
              <a:ext cx="2433575" cy="3843900"/>
              <a:chOff x="-4700" y="1174750"/>
              <a:chExt cx="2433575" cy="3843900"/>
            </a:xfrm>
          </p:grpSpPr>
          <p:pic>
            <p:nvPicPr>
              <p:cNvPr id="74" name="Picture 9" descr="C:\Users\ahmet\Desktop\receptionist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0" y="1174750"/>
                <a:ext cx="2428875" cy="3790950"/>
              </a:xfrm>
              <a:prstGeom prst="rect">
                <a:avLst/>
              </a:prstGeom>
              <a:noFill/>
              <a:extLst>
                <a:ext uri="{909E8E84-426E-40DD-AFC4-6F175D3DCCD1}">
                  <a14:hiddenFill xmlns:a14="http://schemas.microsoft.com/office/drawing/2010/main">
                    <a:solidFill>
                      <a:srgbClr val="FFFFFF"/>
                    </a:solidFill>
                  </a14:hiddenFill>
                </a:ext>
              </a:extLst>
            </p:spPr>
          </p:pic>
          <p:sp>
            <p:nvSpPr>
              <p:cNvPr id="75" name="Metin kutusu 74"/>
              <p:cNvSpPr txBox="1"/>
              <p:nvPr/>
            </p:nvSpPr>
            <p:spPr>
              <a:xfrm>
                <a:off x="-4700" y="4458635"/>
                <a:ext cx="2219325" cy="560015"/>
              </a:xfrm>
              <a:prstGeom prst="rect">
                <a:avLst/>
              </a:prstGeom>
              <a:noFill/>
              <a:effectLst>
                <a:innerShdw blurRad="63500" dist="50800" dir="5400000">
                  <a:schemeClr val="bg1">
                    <a:alpha val="50000"/>
                  </a:schemeClr>
                </a:innerShdw>
              </a:effectLst>
            </p:spPr>
            <p:txBody>
              <a:bodyPr wrap="square" rtlCol="0">
                <a:spAutoFit/>
              </a:bodyPr>
              <a:lstStyle/>
              <a:p>
                <a:pPr algn="ctr"/>
                <a:r>
                  <a:rPr lang="tr-TR" sz="1600" b="1" i="1" dirty="0" smtClean="0">
                    <a:solidFill>
                      <a:schemeClr val="bg1"/>
                    </a:solidFill>
                    <a:latin typeface="Calibri" pitchFamily="34" charset="0"/>
                    <a:cs typeface="Calibri" pitchFamily="34" charset="0"/>
                  </a:rPr>
                  <a:t>KAYNAK </a:t>
                </a:r>
              </a:p>
              <a:p>
                <a:pPr algn="ctr"/>
                <a:r>
                  <a:rPr lang="tr-TR" sz="1100" i="1" dirty="0" smtClean="0">
                    <a:solidFill>
                      <a:schemeClr val="bg1"/>
                    </a:solidFill>
                    <a:latin typeface="Calibri" pitchFamily="34" charset="0"/>
                    <a:cs typeface="Calibri" pitchFamily="34" charset="0"/>
                  </a:rPr>
                  <a:t>(Mesaj Veren/Kişi-Grup-Kurum)</a:t>
                </a:r>
                <a:endParaRPr lang="tr-TR" sz="1100" i="1" dirty="0">
                  <a:solidFill>
                    <a:schemeClr val="bg1"/>
                  </a:solidFill>
                  <a:latin typeface="Calibri" pitchFamily="34" charset="0"/>
                  <a:cs typeface="Calibri" pitchFamily="34" charset="0"/>
                </a:endParaRPr>
              </a:p>
            </p:txBody>
          </p:sp>
        </p:grpSp>
        <p:sp>
          <p:nvSpPr>
            <p:cNvPr id="73" name="Oval 72"/>
            <p:cNvSpPr/>
            <p:nvPr/>
          </p:nvSpPr>
          <p:spPr>
            <a:xfrm>
              <a:off x="1638300" y="4441447"/>
              <a:ext cx="190500" cy="27977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grpSp>
      <p:sp>
        <p:nvSpPr>
          <p:cNvPr id="76" name="Metin kutusu 75"/>
          <p:cNvSpPr txBox="1"/>
          <p:nvPr/>
        </p:nvSpPr>
        <p:spPr>
          <a:xfrm>
            <a:off x="2190750" y="1042121"/>
            <a:ext cx="4874317" cy="307777"/>
          </a:xfrm>
          <a:prstGeom prst="rect">
            <a:avLst/>
          </a:prstGeom>
          <a:noFill/>
          <a:effectLst>
            <a:innerShdw blurRad="63500" dist="50800" dir="5400000">
              <a:schemeClr val="bg1">
                <a:alpha val="50000"/>
              </a:schemeClr>
            </a:innerShdw>
          </a:effectLst>
        </p:spPr>
        <p:txBody>
          <a:bodyPr wrap="square" rtlCol="0">
            <a:spAutoFit/>
          </a:bodyPr>
          <a:lstStyle/>
          <a:p>
            <a:pPr algn="ctr"/>
            <a:r>
              <a:rPr lang="tr-TR" sz="1400" b="1" i="1" dirty="0" smtClean="0">
                <a:solidFill>
                  <a:srgbClr val="FFFFFF"/>
                </a:solidFill>
                <a:latin typeface="Calibri" pitchFamily="34" charset="0"/>
                <a:cs typeface="Calibri" pitchFamily="34" charset="0"/>
              </a:rPr>
              <a:t>Amaç: Tutum ve Davranış Değişikliği Meydana Getirmektir…</a:t>
            </a:r>
            <a:endParaRPr lang="tr-TR" sz="1400" b="1" i="1" dirty="0">
              <a:solidFill>
                <a:srgbClr val="FFFFFF"/>
              </a:solidFill>
              <a:latin typeface="Calibri" pitchFamily="34" charset="0"/>
              <a:cs typeface="Calibri" pitchFamily="34" charset="0"/>
            </a:endParaRPr>
          </a:p>
        </p:txBody>
      </p:sp>
      <p:sp>
        <p:nvSpPr>
          <p:cNvPr id="77" name="Metin kutusu 76"/>
          <p:cNvSpPr txBox="1"/>
          <p:nvPr/>
        </p:nvSpPr>
        <p:spPr>
          <a:xfrm>
            <a:off x="2890835" y="2702281"/>
            <a:ext cx="3729040" cy="276999"/>
          </a:xfrm>
          <a:prstGeom prst="rect">
            <a:avLst/>
          </a:prstGeom>
          <a:noFill/>
          <a:effectLst>
            <a:innerShdw blurRad="63500" dist="50800" dir="5400000">
              <a:schemeClr val="bg1">
                <a:alpha val="50000"/>
              </a:schemeClr>
            </a:innerShdw>
          </a:effectLst>
        </p:spPr>
        <p:txBody>
          <a:bodyPr wrap="square" rtlCol="0">
            <a:spAutoFit/>
          </a:bodyPr>
          <a:lstStyle/>
          <a:p>
            <a:pPr algn="ctr"/>
            <a:r>
              <a:rPr lang="tr-TR" sz="1200" i="1" dirty="0" smtClean="0">
                <a:solidFill>
                  <a:srgbClr val="FFFFFF"/>
                </a:solidFill>
                <a:latin typeface="Calibri" pitchFamily="34" charset="0"/>
                <a:cs typeface="Calibri" pitchFamily="34" charset="0"/>
              </a:rPr>
              <a:t>Sözlü-Sözsüz-Yazılı-Elektronik</a:t>
            </a:r>
            <a:endParaRPr lang="tr-TR" sz="1200" i="1" dirty="0">
              <a:solidFill>
                <a:srgbClr val="FFFFFF"/>
              </a:solidFill>
              <a:latin typeface="Calibri" pitchFamily="34" charset="0"/>
              <a:cs typeface="Calibri" pitchFamily="34" charset="0"/>
            </a:endParaRPr>
          </a:p>
        </p:txBody>
      </p:sp>
      <p:grpSp>
        <p:nvGrpSpPr>
          <p:cNvPr id="78" name="Grup 77"/>
          <p:cNvGrpSpPr/>
          <p:nvPr/>
        </p:nvGrpSpPr>
        <p:grpSpPr>
          <a:xfrm>
            <a:off x="618470" y="4586812"/>
            <a:ext cx="7840262" cy="1316340"/>
            <a:chOff x="618470" y="4586812"/>
            <a:chExt cx="7840262" cy="1316340"/>
          </a:xfrm>
        </p:grpSpPr>
        <p:sp>
          <p:nvSpPr>
            <p:cNvPr id="79" name="Yukarı Bükülü Ok 78"/>
            <p:cNvSpPr/>
            <p:nvPr/>
          </p:nvSpPr>
          <p:spPr>
            <a:xfrm flipH="1">
              <a:off x="676276" y="5247613"/>
              <a:ext cx="7782454" cy="613640"/>
            </a:xfrm>
            <a:prstGeom prst="bentUpArrow">
              <a:avLst>
                <a:gd name="adj1" fmla="val 46731"/>
                <a:gd name="adj2" fmla="val 39655"/>
                <a:gd name="adj3" fmla="val 34655"/>
              </a:avLst>
            </a:prstGeom>
            <a:solidFill>
              <a:schemeClr val="tx1">
                <a:lumMod val="75000"/>
                <a:lumOff val="25000"/>
                <a:alpha val="54000"/>
              </a:schemeClr>
            </a:solidFill>
            <a:ln w="28575">
              <a:solidFill>
                <a:schemeClr val="bg1">
                  <a:lumMod val="50000"/>
                </a:schemeClr>
              </a:solidFill>
            </a:ln>
          </p:spPr>
          <p:style>
            <a:lnRef idx="0">
              <a:schemeClr val="dk1"/>
            </a:lnRef>
            <a:fillRef idx="3">
              <a:schemeClr val="dk1"/>
            </a:fillRef>
            <a:effectRef idx="3">
              <a:schemeClr val="dk1"/>
            </a:effectRef>
            <a:fontRef idx="minor">
              <a:schemeClr val="lt1"/>
            </a:fontRef>
          </p:style>
          <p:txBody>
            <a:bodyPr rtlCol="0" anchor="ctr"/>
            <a:lstStyle/>
            <a:p>
              <a:pPr algn="ctr"/>
              <a:endParaRPr lang="tr-TR" b="1" dirty="0">
                <a:solidFill>
                  <a:srgbClr val="FFFFFF"/>
                </a:solidFill>
              </a:endParaRPr>
            </a:p>
          </p:txBody>
        </p:sp>
        <p:sp>
          <p:nvSpPr>
            <p:cNvPr id="80" name="Metin kutusu 79"/>
            <p:cNvSpPr txBox="1"/>
            <p:nvPr/>
          </p:nvSpPr>
          <p:spPr>
            <a:xfrm>
              <a:off x="804374" y="5564598"/>
              <a:ext cx="7654358" cy="338554"/>
            </a:xfrm>
            <a:prstGeom prst="rect">
              <a:avLst/>
            </a:prstGeom>
            <a:noFill/>
            <a:effectLst>
              <a:innerShdw blurRad="63500" dist="50800" dir="5400000">
                <a:schemeClr val="bg1">
                  <a:alpha val="50000"/>
                </a:schemeClr>
              </a:innerShdw>
            </a:effectLst>
          </p:spPr>
          <p:txBody>
            <a:bodyPr wrap="square" rtlCol="0">
              <a:spAutoFit/>
            </a:bodyPr>
            <a:lstStyle/>
            <a:p>
              <a:r>
                <a:rPr lang="tr-TR" sz="1600" b="1" i="1" dirty="0" smtClean="0">
                  <a:solidFill>
                    <a:srgbClr val="FFFFFF"/>
                  </a:solidFill>
                  <a:latin typeface="Calibri" pitchFamily="34" charset="0"/>
                  <a:cs typeface="Calibri" pitchFamily="34" charset="0"/>
                </a:rPr>
                <a:t>Geri Bildirim-Feedback-Dönüt </a:t>
              </a:r>
              <a:r>
                <a:rPr lang="tr-TR" sz="1400" i="1" dirty="0" smtClean="0">
                  <a:solidFill>
                    <a:srgbClr val="FFFFFF"/>
                  </a:solidFill>
                  <a:latin typeface="Calibri" pitchFamily="34" charset="0"/>
                  <a:cs typeface="Calibri" pitchFamily="34" charset="0"/>
                </a:rPr>
                <a:t>(açıklama, tartışma, önerme…,) [Yoksa: İletim / Varsa: İletişim] </a:t>
              </a:r>
              <a:endParaRPr lang="tr-TR" sz="1400" i="1" dirty="0">
                <a:solidFill>
                  <a:srgbClr val="FFFFFF"/>
                </a:solidFill>
                <a:latin typeface="Calibri" pitchFamily="34" charset="0"/>
                <a:cs typeface="Calibri" pitchFamily="34" charset="0"/>
              </a:endParaRPr>
            </a:p>
          </p:txBody>
        </p:sp>
        <p:sp>
          <p:nvSpPr>
            <p:cNvPr id="81" name="Oval 16"/>
            <p:cNvSpPr>
              <a:spLocks noChangeArrowheads="1"/>
            </p:cNvSpPr>
            <p:nvPr/>
          </p:nvSpPr>
          <p:spPr bwMode="auto">
            <a:xfrm>
              <a:off x="618470" y="4586812"/>
              <a:ext cx="612348" cy="612000"/>
            </a:xfrm>
            <a:prstGeom prst="ellipse">
              <a:avLst/>
            </a:prstGeom>
            <a:solidFill>
              <a:schemeClr val="bg2">
                <a:lumMod val="75000"/>
              </a:schemeClr>
            </a:solidFill>
            <a:ln w="9525" algn="ctr">
              <a:noFill/>
              <a:round/>
              <a:headEnd/>
              <a:tailEnd/>
            </a:ln>
          </p:spPr>
          <p:txBody>
            <a:bodyPr wrap="none" lIns="0" tIns="0" rIns="0" bIns="0" anchor="ctr"/>
            <a:lstStyle/>
            <a:p>
              <a:pPr algn="ctr"/>
              <a:r>
                <a:rPr lang="tr-TR" sz="1200" b="1" dirty="0" smtClean="0">
                  <a:solidFill>
                    <a:srgbClr val="FFFFFF"/>
                  </a:solidFill>
                  <a:latin typeface="Calibri" pitchFamily="34" charset="0"/>
                  <a:cs typeface="Calibri" pitchFamily="34" charset="0"/>
                </a:rPr>
                <a:t>Mesaj</a:t>
              </a:r>
            </a:p>
            <a:p>
              <a:pPr algn="ctr"/>
              <a:r>
                <a:rPr lang="tr-TR" sz="1200" b="1" dirty="0" smtClean="0">
                  <a:solidFill>
                    <a:srgbClr val="FFFFFF"/>
                  </a:solidFill>
                  <a:latin typeface="Calibri" pitchFamily="34" charset="0"/>
                  <a:cs typeface="Calibri" pitchFamily="34" charset="0"/>
                </a:rPr>
                <a:t>İleti</a:t>
              </a:r>
              <a:endParaRPr lang="tr-TR" sz="1200" b="1" dirty="0">
                <a:solidFill>
                  <a:srgbClr val="FFFFFF"/>
                </a:solidFill>
                <a:latin typeface="Calibri" pitchFamily="34" charset="0"/>
                <a:cs typeface="Calibri" pitchFamily="34" charset="0"/>
              </a:endParaRPr>
            </a:p>
          </p:txBody>
        </p:sp>
      </p:grpSp>
      <p:grpSp>
        <p:nvGrpSpPr>
          <p:cNvPr id="82" name="Grup 81"/>
          <p:cNvGrpSpPr/>
          <p:nvPr/>
        </p:nvGrpSpPr>
        <p:grpSpPr>
          <a:xfrm>
            <a:off x="8031402" y="4605862"/>
            <a:ext cx="612348" cy="1380874"/>
            <a:chOff x="8031402" y="4605862"/>
            <a:chExt cx="612348" cy="1380874"/>
          </a:xfrm>
        </p:grpSpPr>
        <p:sp>
          <p:nvSpPr>
            <p:cNvPr id="83" name="Oval 16"/>
            <p:cNvSpPr>
              <a:spLocks noChangeArrowheads="1"/>
            </p:cNvSpPr>
            <p:nvPr/>
          </p:nvSpPr>
          <p:spPr bwMode="auto">
            <a:xfrm>
              <a:off x="8031402" y="5374736"/>
              <a:ext cx="612348" cy="612000"/>
            </a:xfrm>
            <a:prstGeom prst="ellipse">
              <a:avLst/>
            </a:prstGeom>
            <a:solidFill>
              <a:schemeClr val="bg2">
                <a:lumMod val="75000"/>
              </a:schemeClr>
            </a:solidFill>
            <a:ln w="9525" algn="ctr">
              <a:noFill/>
              <a:round/>
              <a:headEnd/>
              <a:tailEnd/>
            </a:ln>
          </p:spPr>
          <p:txBody>
            <a:bodyPr wrap="none" lIns="0" tIns="0" rIns="0" bIns="0" anchor="ctr"/>
            <a:lstStyle/>
            <a:p>
              <a:pPr algn="ctr"/>
              <a:r>
                <a:rPr lang="tr-TR" sz="1200" b="1" dirty="0" smtClean="0">
                  <a:solidFill>
                    <a:srgbClr val="FFFFFF"/>
                  </a:solidFill>
                  <a:latin typeface="Calibri" pitchFamily="34" charset="0"/>
                  <a:cs typeface="Calibri" pitchFamily="34" charset="0"/>
                </a:rPr>
                <a:t>Deşifre</a:t>
              </a:r>
            </a:p>
            <a:p>
              <a:pPr algn="ctr"/>
              <a:r>
                <a:rPr lang="tr-TR" sz="1200" b="1" dirty="0" smtClean="0">
                  <a:solidFill>
                    <a:srgbClr val="FFFFFF"/>
                  </a:solidFill>
                  <a:latin typeface="Calibri" pitchFamily="34" charset="0"/>
                  <a:cs typeface="Calibri" pitchFamily="34" charset="0"/>
                </a:rPr>
                <a:t>Yorum</a:t>
              </a:r>
              <a:endParaRPr lang="tr-TR" sz="1200" b="1" dirty="0">
                <a:solidFill>
                  <a:srgbClr val="FFFFFF"/>
                </a:solidFill>
                <a:latin typeface="Calibri" pitchFamily="34" charset="0"/>
                <a:cs typeface="Calibri" pitchFamily="34" charset="0"/>
              </a:endParaRPr>
            </a:p>
          </p:txBody>
        </p:sp>
        <p:sp>
          <p:nvSpPr>
            <p:cNvPr id="84" name="Aşağı Ok 83"/>
            <p:cNvSpPr/>
            <p:nvPr/>
          </p:nvSpPr>
          <p:spPr>
            <a:xfrm>
              <a:off x="8040695" y="4605862"/>
              <a:ext cx="567429" cy="720304"/>
            </a:xfrm>
            <a:prstGeom prst="downArrow">
              <a:avLst/>
            </a:prstGeom>
            <a:solidFill>
              <a:schemeClr val="tx1">
                <a:lumMod val="75000"/>
                <a:lumOff val="25000"/>
                <a:alpha val="54000"/>
              </a:schemeClr>
            </a:solidFill>
            <a:ln w="28575">
              <a:solidFill>
                <a:schemeClr val="bg1">
                  <a:lumMod val="50000"/>
                </a:schemeClr>
              </a:solidFill>
            </a:ln>
          </p:spPr>
          <p:style>
            <a:lnRef idx="0">
              <a:schemeClr val="dk1"/>
            </a:lnRef>
            <a:fillRef idx="3">
              <a:schemeClr val="dk1"/>
            </a:fillRef>
            <a:effectRef idx="3">
              <a:schemeClr val="dk1"/>
            </a:effectRef>
            <a:fontRef idx="minor">
              <a:schemeClr val="lt1"/>
            </a:fontRef>
          </p:style>
          <p:txBody>
            <a:bodyPr rtlCol="0" anchor="ctr"/>
            <a:lstStyle/>
            <a:p>
              <a:pPr algn="ctr"/>
              <a:endParaRPr lang="tr-TR" b="1">
                <a:solidFill>
                  <a:srgbClr val="FFFFFF"/>
                </a:solidFill>
              </a:endParaRPr>
            </a:p>
          </p:txBody>
        </p:sp>
      </p:grpSp>
      <p:sp>
        <p:nvSpPr>
          <p:cNvPr id="85" name="Line 9"/>
          <p:cNvSpPr>
            <a:spLocks noChangeShapeType="1"/>
          </p:cNvSpPr>
          <p:nvPr/>
        </p:nvSpPr>
        <p:spPr bwMode="auto">
          <a:xfrm>
            <a:off x="44846" y="994621"/>
            <a:ext cx="9036000" cy="0"/>
          </a:xfrm>
          <a:prstGeom prst="line">
            <a:avLst/>
          </a:prstGeom>
          <a:noFill/>
          <a:ln w="12700">
            <a:solidFill>
              <a:srgbClr val="777777"/>
            </a:solidFill>
            <a:prstDash val="sysDot"/>
            <a:round/>
            <a:headEnd/>
            <a:tailEnd/>
          </a:ln>
        </p:spPr>
        <p:txBody>
          <a:bodyPr/>
          <a:lstStyle/>
          <a:p>
            <a:endParaRPr lang="tr-TR">
              <a:solidFill>
                <a:srgbClr val="000000"/>
              </a:solidFill>
            </a:endParaRPr>
          </a:p>
        </p:txBody>
      </p:sp>
    </p:spTree>
    <p:extLst>
      <p:ext uri="{BB962C8B-B14F-4D97-AF65-F5344CB8AC3E}">
        <p14:creationId xmlns:p14="http://schemas.microsoft.com/office/powerpoint/2010/main" val="14547209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17117"/>
                                        </p:tgtEl>
                                      </p:cBhvr>
                                    </p:animEffect>
                                    <p:animScale>
                                      <p:cBhvr>
                                        <p:cTn id="7" dur="1500" autoRev="1" fill="hold"/>
                                        <p:tgtEl>
                                          <p:spTgt spid="217117"/>
                                        </p:tgtEl>
                                      </p:cBhvr>
                                      <p:by x="105000" y="105000"/>
                                    </p:animScale>
                                  </p:childTnLst>
                                </p:cTn>
                              </p:par>
                            </p:childTnLst>
                          </p:cTn>
                        </p:par>
                        <p:par>
                          <p:cTn id="8" fill="hold">
                            <p:stCondLst>
                              <p:cond delay="3000"/>
                            </p:stCondLst>
                            <p:childTnLst>
                              <p:par>
                                <p:cTn id="9" presetID="22" presetClass="entr" presetSubtype="1" fill="hold" grpId="0" nodeType="afterEffect">
                                  <p:stCondLst>
                                    <p:cond delay="0"/>
                                  </p:stCondLst>
                                  <p:childTnLst>
                                    <p:set>
                                      <p:cBhvr>
                                        <p:cTn id="10" dur="1" fill="hold">
                                          <p:stCondLst>
                                            <p:cond delay="0"/>
                                          </p:stCondLst>
                                        </p:cTn>
                                        <p:tgtEl>
                                          <p:spTgt spid="85"/>
                                        </p:tgtEl>
                                        <p:attrNameLst>
                                          <p:attrName>style.visibility</p:attrName>
                                        </p:attrNameLst>
                                      </p:cBhvr>
                                      <p:to>
                                        <p:strVal val="visible"/>
                                      </p:to>
                                    </p:set>
                                    <p:animEffect transition="in" filter="wipe(up)">
                                      <p:cBhvr>
                                        <p:cTn id="11" dur="100"/>
                                        <p:tgtEl>
                                          <p:spTgt spid="8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6"/>
                                        </p:tgtEl>
                                        <p:attrNameLst>
                                          <p:attrName>style.visibility</p:attrName>
                                        </p:attrNameLst>
                                      </p:cBhvr>
                                      <p:to>
                                        <p:strVal val="visible"/>
                                      </p:to>
                                    </p:set>
                                    <p:animEffect transition="in" filter="fade">
                                      <p:cBhvr>
                                        <p:cTn id="16" dur="500"/>
                                        <p:tgtEl>
                                          <p:spTgt spid="7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1"/>
                                        </p:tgtEl>
                                        <p:attrNameLst>
                                          <p:attrName>style.visibility</p:attrName>
                                        </p:attrNameLst>
                                      </p:cBhvr>
                                      <p:to>
                                        <p:strVal val="visible"/>
                                      </p:to>
                                    </p:set>
                                    <p:animEffect transition="in" filter="fade">
                                      <p:cBhvr>
                                        <p:cTn id="21" dur="500"/>
                                        <p:tgtEl>
                                          <p:spTgt spid="7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9"/>
                                        </p:tgtEl>
                                        <p:attrNameLst>
                                          <p:attrName>style.visibility</p:attrName>
                                        </p:attrNameLst>
                                      </p:cBhvr>
                                      <p:to>
                                        <p:strVal val="visible"/>
                                      </p:to>
                                    </p:set>
                                    <p:animEffect transition="in" filter="fade">
                                      <p:cBhvr>
                                        <p:cTn id="26" dur="500"/>
                                        <p:tgtEl>
                                          <p:spTgt spid="5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67"/>
                                        </p:tgtEl>
                                        <p:attrNameLst>
                                          <p:attrName>style.visibility</p:attrName>
                                        </p:attrNameLst>
                                      </p:cBhvr>
                                      <p:to>
                                        <p:strVal val="visible"/>
                                      </p:to>
                                    </p:set>
                                    <p:animEffect transition="in" filter="fade">
                                      <p:cBhvr>
                                        <p:cTn id="31" dur="500"/>
                                        <p:tgtEl>
                                          <p:spTgt spid="6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77"/>
                                        </p:tgtEl>
                                        <p:attrNameLst>
                                          <p:attrName>style.visibility</p:attrName>
                                        </p:attrNameLst>
                                      </p:cBhvr>
                                      <p:to>
                                        <p:strVal val="visible"/>
                                      </p:to>
                                    </p:set>
                                    <p:animEffect transition="in" filter="fade">
                                      <p:cBhvr>
                                        <p:cTn id="39" dur="500"/>
                                        <p:tgtEl>
                                          <p:spTgt spid="77"/>
                                        </p:tgtEl>
                                      </p:cBhvr>
                                    </p:animEffect>
                                  </p:childTnLst>
                                </p:cTn>
                              </p:par>
                            </p:childTnLst>
                          </p:cTn>
                        </p:par>
                        <p:par>
                          <p:cTn id="40" fill="hold">
                            <p:stCondLst>
                              <p:cond delay="500"/>
                            </p:stCondLst>
                            <p:childTnLst>
                              <p:par>
                                <p:cTn id="41" presetID="22" presetClass="entr" presetSubtype="1" fill="hold" grpId="0" nodeType="afterEffect">
                                  <p:stCondLst>
                                    <p:cond delay="0"/>
                                  </p:stCondLst>
                                  <p:childTnLst>
                                    <p:set>
                                      <p:cBhvr>
                                        <p:cTn id="42" dur="1" fill="hold">
                                          <p:stCondLst>
                                            <p:cond delay="0"/>
                                          </p:stCondLst>
                                        </p:cTn>
                                        <p:tgtEl>
                                          <p:spTgt spid="70"/>
                                        </p:tgtEl>
                                        <p:attrNameLst>
                                          <p:attrName>style.visibility</p:attrName>
                                        </p:attrNameLst>
                                      </p:cBhvr>
                                      <p:to>
                                        <p:strVal val="visible"/>
                                      </p:to>
                                    </p:set>
                                    <p:animEffect transition="in" filter="wipe(up)">
                                      <p:cBhvr>
                                        <p:cTn id="43" dur="100"/>
                                        <p:tgtEl>
                                          <p:spTgt spid="70"/>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82"/>
                                        </p:tgtEl>
                                        <p:attrNameLst>
                                          <p:attrName>style.visibility</p:attrName>
                                        </p:attrNameLst>
                                      </p:cBhvr>
                                      <p:to>
                                        <p:strVal val="visible"/>
                                      </p:to>
                                    </p:set>
                                    <p:animEffect transition="in" filter="fade">
                                      <p:cBhvr>
                                        <p:cTn id="48" dur="500"/>
                                        <p:tgtEl>
                                          <p:spTgt spid="82"/>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62"/>
                                        </p:tgtEl>
                                        <p:attrNameLst>
                                          <p:attrName>style.visibility</p:attrName>
                                        </p:attrNameLst>
                                      </p:cBhvr>
                                      <p:to>
                                        <p:strVal val="visible"/>
                                      </p:to>
                                    </p:set>
                                    <p:animEffect transition="in" filter="fade">
                                      <p:cBhvr>
                                        <p:cTn id="58"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117" grpId="0" animBg="1"/>
      <p:bldP spid="62" grpId="0" animBg="1"/>
      <p:bldP spid="70" grpId="0" animBg="1"/>
      <p:bldP spid="76" grpId="0"/>
      <p:bldP spid="77" grpId="0"/>
      <p:bldP spid="85"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ETKİLİ İLETİŞİM</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88000" lvl="1" indent="-216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Kaynak</a:t>
            </a:r>
            <a:r>
              <a:rPr lang="tr-TR" sz="2000" b="1" i="1" dirty="0">
                <a:solidFill>
                  <a:srgbClr val="000000"/>
                </a:solidFill>
                <a:latin typeface="Calibri" pitchFamily="34" charset="0"/>
                <a:cs typeface="Calibri" pitchFamily="34" charset="0"/>
              </a:rPr>
              <a:t>; </a:t>
            </a:r>
            <a:r>
              <a:rPr lang="tr-TR" sz="2000" i="1" dirty="0">
                <a:solidFill>
                  <a:srgbClr val="000000"/>
                </a:solidFill>
                <a:latin typeface="Calibri" pitchFamily="34" charset="0"/>
                <a:cs typeface="Calibri" pitchFamily="34" charset="0"/>
              </a:rPr>
              <a:t>başkası ile paylaşacak </a:t>
            </a:r>
            <a:r>
              <a:rPr lang="tr-TR" sz="2000" i="1" dirty="0" smtClean="0">
                <a:solidFill>
                  <a:srgbClr val="000000"/>
                </a:solidFill>
                <a:latin typeface="Calibri" pitchFamily="34" charset="0"/>
                <a:cs typeface="Calibri" pitchFamily="34" charset="0"/>
              </a:rPr>
              <a:t>fikre </a:t>
            </a:r>
            <a:r>
              <a:rPr lang="tr-TR" sz="2000" i="1" dirty="0">
                <a:solidFill>
                  <a:srgbClr val="000000"/>
                </a:solidFill>
                <a:latin typeface="Calibri" pitchFamily="34" charset="0"/>
                <a:cs typeface="Calibri" pitchFamily="34" charset="0"/>
              </a:rPr>
              <a:t>sahip olan birey, grup ya da </a:t>
            </a:r>
            <a:r>
              <a:rPr lang="tr-TR" sz="2000" i="1" dirty="0" smtClean="0">
                <a:solidFill>
                  <a:srgbClr val="000000"/>
                </a:solidFill>
                <a:latin typeface="Calibri" pitchFamily="34" charset="0"/>
                <a:cs typeface="Calibri" pitchFamily="34" charset="0"/>
              </a:rPr>
              <a:t>kurum,</a:t>
            </a:r>
            <a:endParaRPr lang="tr-TR" sz="2000" i="1" dirty="0">
              <a:solidFill>
                <a:srgbClr val="000000"/>
              </a:solidFill>
              <a:latin typeface="Calibri" pitchFamily="34" charset="0"/>
              <a:cs typeface="Calibri" pitchFamily="34" charset="0"/>
            </a:endParaRPr>
          </a:p>
          <a:p>
            <a:pPr marL="288000" lvl="1" indent="-216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Mesaj</a:t>
            </a:r>
            <a:r>
              <a:rPr lang="tr-TR" sz="2000" b="1" i="1" dirty="0">
                <a:solidFill>
                  <a:srgbClr val="000000"/>
                </a:solidFill>
                <a:latin typeface="Calibri" pitchFamily="34" charset="0"/>
                <a:cs typeface="Calibri" pitchFamily="34" charset="0"/>
              </a:rPr>
              <a:t>;</a:t>
            </a:r>
            <a:r>
              <a:rPr lang="tr-TR" sz="2000" i="1" dirty="0">
                <a:solidFill>
                  <a:srgbClr val="000000"/>
                </a:solidFill>
                <a:latin typeface="Calibri" pitchFamily="34" charset="0"/>
                <a:cs typeface="Calibri" pitchFamily="34" charset="0"/>
              </a:rPr>
              <a:t> iletişime esas olan haber, bilgi, hareket, jest, mimik, ses, ışık, resim, yazı</a:t>
            </a:r>
            <a:r>
              <a:rPr lang="tr-TR" sz="2000" i="1" dirty="0" smtClean="0">
                <a:solidFill>
                  <a:srgbClr val="000000"/>
                </a:solidFill>
                <a:latin typeface="Calibri" pitchFamily="34" charset="0"/>
                <a:cs typeface="Calibri" pitchFamily="34" charset="0"/>
              </a:rPr>
              <a:t>, işaret </a:t>
            </a:r>
            <a:r>
              <a:rPr lang="tr-TR" sz="2000" i="1" dirty="0">
                <a:solidFill>
                  <a:srgbClr val="000000"/>
                </a:solidFill>
                <a:latin typeface="Calibri" pitchFamily="34" charset="0"/>
                <a:cs typeface="Calibri" pitchFamily="34" charset="0"/>
              </a:rPr>
              <a:t>vb. </a:t>
            </a:r>
            <a:r>
              <a:rPr lang="tr-TR" sz="2000" i="1" dirty="0" smtClean="0">
                <a:solidFill>
                  <a:srgbClr val="000000"/>
                </a:solidFill>
                <a:latin typeface="Calibri" pitchFamily="34" charset="0"/>
                <a:cs typeface="Calibri" pitchFamily="34" charset="0"/>
              </a:rPr>
              <a:t>semboller,</a:t>
            </a:r>
            <a:endParaRPr lang="tr-TR" sz="2000" i="1" dirty="0">
              <a:solidFill>
                <a:srgbClr val="000000"/>
              </a:solidFill>
              <a:latin typeface="Calibri" pitchFamily="34" charset="0"/>
              <a:cs typeface="Calibri" pitchFamily="34" charset="0"/>
            </a:endParaRPr>
          </a:p>
          <a:p>
            <a:pPr marL="288000" lvl="1" indent="-216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Kanal</a:t>
            </a:r>
            <a:r>
              <a:rPr lang="tr-TR" sz="2000" b="1" i="1" dirty="0">
                <a:solidFill>
                  <a:srgbClr val="000000"/>
                </a:solidFill>
                <a:latin typeface="Calibri" pitchFamily="34" charset="0"/>
                <a:cs typeface="Calibri" pitchFamily="34" charset="0"/>
              </a:rPr>
              <a:t>;</a:t>
            </a:r>
            <a:r>
              <a:rPr lang="tr-TR" sz="2000" i="1" dirty="0">
                <a:solidFill>
                  <a:srgbClr val="000000"/>
                </a:solidFill>
                <a:latin typeface="Calibri" pitchFamily="34" charset="0"/>
                <a:cs typeface="Calibri" pitchFamily="34" charset="0"/>
              </a:rPr>
              <a:t> mesajın alıcıya iletilmesini sağlayan araç ve yöntemler. Ne kadar çok duyu organı devreye girerse iletişim o derece etkin </a:t>
            </a:r>
            <a:r>
              <a:rPr lang="tr-TR" sz="2000" i="1" dirty="0" smtClean="0">
                <a:solidFill>
                  <a:srgbClr val="000000"/>
                </a:solidFill>
                <a:latin typeface="Calibri" pitchFamily="34" charset="0"/>
                <a:cs typeface="Calibri" pitchFamily="34" charset="0"/>
              </a:rPr>
              <a:t>olur,</a:t>
            </a:r>
            <a:endParaRPr lang="tr-TR" sz="2000" i="1" dirty="0">
              <a:solidFill>
                <a:srgbClr val="000000"/>
              </a:solidFill>
              <a:latin typeface="Calibri" pitchFamily="34" charset="0"/>
              <a:cs typeface="Calibri" pitchFamily="34" charset="0"/>
            </a:endParaRPr>
          </a:p>
          <a:p>
            <a:pPr marL="288000" lvl="1" indent="-216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Alıcı</a:t>
            </a:r>
            <a:r>
              <a:rPr lang="tr-TR" sz="2000" b="1" i="1" dirty="0">
                <a:solidFill>
                  <a:srgbClr val="000000"/>
                </a:solidFill>
                <a:latin typeface="Calibri" pitchFamily="34" charset="0"/>
                <a:cs typeface="Calibri" pitchFamily="34" charset="0"/>
              </a:rPr>
              <a:t>;</a:t>
            </a:r>
            <a:r>
              <a:rPr lang="tr-TR" sz="2000" i="1" dirty="0">
                <a:solidFill>
                  <a:srgbClr val="000000"/>
                </a:solidFill>
                <a:latin typeface="Calibri" pitchFamily="34" charset="0"/>
                <a:cs typeface="Calibri" pitchFamily="34" charset="0"/>
              </a:rPr>
              <a:t> kaynaktan gelen mesajın iletici </a:t>
            </a:r>
            <a:r>
              <a:rPr lang="tr-TR" sz="2000" i="1" dirty="0" smtClean="0">
                <a:solidFill>
                  <a:srgbClr val="000000"/>
                </a:solidFill>
                <a:latin typeface="Calibri" pitchFamily="34" charset="0"/>
                <a:cs typeface="Calibri" pitchFamily="34" charset="0"/>
              </a:rPr>
              <a:t>araç-yöntemleri </a:t>
            </a:r>
            <a:r>
              <a:rPr lang="tr-TR" sz="2000" i="1" dirty="0">
                <a:solidFill>
                  <a:srgbClr val="000000"/>
                </a:solidFill>
                <a:latin typeface="Calibri" pitchFamily="34" charset="0"/>
                <a:cs typeface="Calibri" pitchFamily="34" charset="0"/>
              </a:rPr>
              <a:t>takip ederek ulaştığı </a:t>
            </a:r>
            <a:r>
              <a:rPr lang="tr-TR" sz="2000" i="1" dirty="0" smtClean="0">
                <a:solidFill>
                  <a:srgbClr val="000000"/>
                </a:solidFill>
                <a:latin typeface="Calibri" pitchFamily="34" charset="0"/>
                <a:cs typeface="Calibri" pitchFamily="34" charset="0"/>
              </a:rPr>
              <a:t>kişi,</a:t>
            </a:r>
            <a:endParaRPr lang="tr-TR" sz="2000" i="1" dirty="0">
              <a:solidFill>
                <a:srgbClr val="000000"/>
              </a:solidFill>
              <a:latin typeface="Calibri" pitchFamily="34" charset="0"/>
              <a:cs typeface="Calibri" pitchFamily="34" charset="0"/>
            </a:endParaRPr>
          </a:p>
          <a:p>
            <a:pPr marL="288000" lvl="1" indent="-216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Geri Besleme-Dönüt</a:t>
            </a:r>
            <a:r>
              <a:rPr lang="tr-TR" sz="2000" b="1" i="1" dirty="0">
                <a:solidFill>
                  <a:srgbClr val="000000"/>
                </a:solidFill>
                <a:latin typeface="Calibri" pitchFamily="34" charset="0"/>
                <a:cs typeface="Calibri" pitchFamily="34" charset="0"/>
              </a:rPr>
              <a:t>; </a:t>
            </a:r>
            <a:r>
              <a:rPr lang="tr-TR" sz="2000" i="1" dirty="0">
                <a:solidFill>
                  <a:srgbClr val="000000"/>
                </a:solidFill>
                <a:latin typeface="Calibri" pitchFamily="34" charset="0"/>
                <a:cs typeface="Calibri" pitchFamily="34" charset="0"/>
              </a:rPr>
              <a:t>kaynaktan gelen mesaja alıcının gösterdiği tepkinin tekrar kaynağa ulaşma sürecidir.</a:t>
            </a: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196627" name="Text Box 45"/>
          <p:cNvSpPr txBox="1">
            <a:spLocks noChangeArrowheads="1"/>
          </p:cNvSpPr>
          <p:nvPr/>
        </p:nvSpPr>
        <p:spPr bwMode="auto">
          <a:xfrm>
            <a:off x="77470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ETKİLİ İLETİŞİMİN UNSURLARI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9209668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6627"/>
                                        </p:tgtEl>
                                        <p:attrNameLst>
                                          <p:attrName>style.visibility</p:attrName>
                                        </p:attrNameLst>
                                      </p:cBhvr>
                                      <p:to>
                                        <p:strVal val="visible"/>
                                      </p:to>
                                    </p:set>
                                    <p:animEffect transition="in" filter="fade">
                                      <p:cBhvr>
                                        <p:cTn id="7" dur="1000"/>
                                        <p:tgtEl>
                                          <p:spTgt spid="19662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6610"/>
                                        </p:tgtEl>
                                        <p:attrNameLst>
                                          <p:attrName>style.visibility</p:attrName>
                                        </p:attrNameLst>
                                      </p:cBhvr>
                                      <p:to>
                                        <p:strVal val="visible"/>
                                      </p:to>
                                    </p:set>
                                    <p:animEffect transition="in" filter="wipe(left)">
                                      <p:cBhvr>
                                        <p:cTn id="10" dur="500"/>
                                        <p:tgtEl>
                                          <p:spTgt spid="196610"/>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7"/>
                                        </p:tgtEl>
                                        <p:attrNameLst>
                                          <p:attrName>style.visibility</p:attrName>
                                        </p:attrNameLst>
                                      </p:cBhvr>
                                      <p:to>
                                        <p:strVal val="visible"/>
                                      </p:to>
                                    </p:set>
                                    <p:animEffect transition="in" filter="wipe(left)">
                                      <p:cBhvr>
                                        <p:cTn id="13" dur="500"/>
                                        <p:tgtEl>
                                          <p:spTgt spid="58457"/>
                                        </p:tgtEl>
                                      </p:cBhvr>
                                    </p:animEffect>
                                  </p:childTnLst>
                                </p:cTn>
                              </p:par>
                              <p:par>
                                <p:cTn id="14" presetID="22" presetClass="entr" presetSubtype="8" fill="hold" grpId="0" nodeType="withEffect">
                                  <p:stCondLst>
                                    <p:cond delay="500"/>
                                  </p:stCondLst>
                                  <p:childTnLst>
                                    <p:set>
                                      <p:cBhvr>
                                        <p:cTn id="15" dur="1" fill="hold">
                                          <p:stCondLst>
                                            <p:cond delay="0"/>
                                          </p:stCondLst>
                                        </p:cTn>
                                        <p:tgtEl>
                                          <p:spTgt spid="58456"/>
                                        </p:tgtEl>
                                        <p:attrNameLst>
                                          <p:attrName>style.visibility</p:attrName>
                                        </p:attrNameLst>
                                      </p:cBhvr>
                                      <p:to>
                                        <p:strVal val="visible"/>
                                      </p:to>
                                    </p:set>
                                    <p:animEffect transition="in" filter="wipe(left)">
                                      <p:cBhvr>
                                        <p:cTn id="16"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6627" grpId="0"/>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Doğru Sözcük Seçimi </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000" i="1" dirty="0" smtClean="0">
              <a:solidFill>
                <a:srgbClr val="000000"/>
              </a:solidFill>
              <a:latin typeface="Calibri" pitchFamily="34" charset="0"/>
              <a:cs typeface="Calibri" pitchFamily="34" charset="0"/>
            </a:endParaRPr>
          </a:p>
          <a:p>
            <a:pPr marL="864000" lvl="1" indent="-360000">
              <a:spcAft>
                <a:spcPts val="0"/>
              </a:spcAft>
              <a:buClr>
                <a:srgbClr val="292929"/>
              </a:buClr>
              <a:buFontTx/>
              <a:buAutoNum type="arabicPeriod"/>
              <a:defRPr/>
            </a:pPr>
            <a:r>
              <a:rPr lang="tr-TR" sz="2000" i="1" dirty="0">
                <a:solidFill>
                  <a:srgbClr val="000000"/>
                </a:solidFill>
                <a:latin typeface="Calibri" pitchFamily="34" charset="0"/>
                <a:cs typeface="Calibri" pitchFamily="34" charset="0"/>
              </a:rPr>
              <a:t>Her zaman bilinen sözcükler </a:t>
            </a:r>
            <a:r>
              <a:rPr lang="tr-TR" sz="2000" i="1" dirty="0" smtClean="0">
                <a:solidFill>
                  <a:srgbClr val="000000"/>
                </a:solidFill>
                <a:latin typeface="Calibri" pitchFamily="34" charset="0"/>
                <a:cs typeface="Calibri" pitchFamily="34" charset="0"/>
              </a:rPr>
              <a:t>kullanın,</a:t>
            </a:r>
          </a:p>
          <a:p>
            <a:pPr marL="864000" lvl="1" indent="-360000">
              <a:spcAft>
                <a:spcPts val="0"/>
              </a:spcAft>
              <a:buClr>
                <a:srgbClr val="292929"/>
              </a:buClr>
              <a:buFontTx/>
              <a:buAutoNum type="arabicPeriod"/>
              <a:defRPr/>
            </a:pPr>
            <a:r>
              <a:rPr lang="tr-TR" sz="2000" i="1" dirty="0">
                <a:solidFill>
                  <a:srgbClr val="000000"/>
                </a:solidFill>
                <a:latin typeface="Calibri" pitchFamily="34" charset="0"/>
                <a:cs typeface="Calibri" pitchFamily="34" charset="0"/>
              </a:rPr>
              <a:t>Az sözcük </a:t>
            </a:r>
            <a:r>
              <a:rPr lang="tr-TR" sz="2000" i="1" dirty="0" smtClean="0">
                <a:solidFill>
                  <a:srgbClr val="000000"/>
                </a:solidFill>
                <a:latin typeface="Calibri" pitchFamily="34" charset="0"/>
                <a:cs typeface="Calibri" pitchFamily="34" charset="0"/>
              </a:rPr>
              <a:t>kullanın,</a:t>
            </a:r>
          </a:p>
          <a:p>
            <a:pPr marL="864000" lvl="1" indent="-360000">
              <a:spcAft>
                <a:spcPts val="0"/>
              </a:spcAft>
              <a:buClr>
                <a:srgbClr val="292929"/>
              </a:buClr>
              <a:buFontTx/>
              <a:buAutoNum type="arabicPeriod"/>
              <a:defRPr/>
            </a:pPr>
            <a:r>
              <a:rPr lang="tr-TR" sz="2000" i="1" dirty="0">
                <a:solidFill>
                  <a:srgbClr val="000000"/>
                </a:solidFill>
                <a:latin typeface="Calibri" pitchFamily="34" charset="0"/>
                <a:cs typeface="Calibri" pitchFamily="34" charset="0"/>
              </a:rPr>
              <a:t>Güçlü sözcükler kullanın,</a:t>
            </a:r>
          </a:p>
          <a:p>
            <a:pPr marL="864000" lvl="1" indent="-360000">
              <a:spcAft>
                <a:spcPts val="0"/>
              </a:spcAft>
              <a:buClr>
                <a:srgbClr val="292929"/>
              </a:buClr>
              <a:buFontTx/>
              <a:buAutoNum type="arabicPeriod"/>
              <a:defRPr/>
            </a:pPr>
            <a:r>
              <a:rPr lang="tr-TR" sz="2000" i="1" dirty="0" smtClean="0">
                <a:solidFill>
                  <a:srgbClr val="000000"/>
                </a:solidFill>
                <a:latin typeface="Calibri" pitchFamily="34" charset="0"/>
                <a:cs typeface="Calibri" pitchFamily="34" charset="0"/>
              </a:rPr>
              <a:t>Kolay kelimeler kullanın,</a:t>
            </a:r>
          </a:p>
          <a:p>
            <a:pPr marL="864000" lvl="1" indent="-360000">
              <a:spcAft>
                <a:spcPts val="0"/>
              </a:spcAft>
              <a:buClr>
                <a:srgbClr val="292929"/>
              </a:buClr>
              <a:buFontTx/>
              <a:buAutoNum type="arabicPeriod"/>
              <a:defRPr/>
            </a:pPr>
            <a:r>
              <a:rPr lang="tr-TR" sz="2000" i="1" dirty="0" smtClean="0">
                <a:solidFill>
                  <a:srgbClr val="000000"/>
                </a:solidFill>
                <a:latin typeface="Calibri" pitchFamily="34" charset="0"/>
                <a:cs typeface="Calibri" pitchFamily="34" charset="0"/>
              </a:rPr>
              <a:t>Aktif </a:t>
            </a:r>
            <a:r>
              <a:rPr lang="tr-TR" sz="2000" i="1" dirty="0">
                <a:solidFill>
                  <a:srgbClr val="000000"/>
                </a:solidFill>
                <a:latin typeface="Calibri" pitchFamily="34" charset="0"/>
                <a:cs typeface="Calibri" pitchFamily="34" charset="0"/>
              </a:rPr>
              <a:t>sözcükler </a:t>
            </a:r>
            <a:r>
              <a:rPr lang="tr-TR" sz="2000" i="1" dirty="0" smtClean="0">
                <a:solidFill>
                  <a:srgbClr val="000000"/>
                </a:solidFill>
                <a:latin typeface="Calibri" pitchFamily="34" charset="0"/>
                <a:cs typeface="Calibri" pitchFamily="34" charset="0"/>
              </a:rPr>
              <a:t>kullanın,</a:t>
            </a:r>
          </a:p>
          <a:p>
            <a:pPr marL="864000" lvl="1" indent="-360000">
              <a:spcAft>
                <a:spcPts val="0"/>
              </a:spcAft>
              <a:buClr>
                <a:srgbClr val="292929"/>
              </a:buClr>
              <a:buFontTx/>
              <a:buAutoNum type="arabicPeriod"/>
              <a:defRPr/>
            </a:pPr>
            <a:r>
              <a:rPr lang="tr-TR" sz="2000" i="1" dirty="0">
                <a:solidFill>
                  <a:srgbClr val="000000"/>
                </a:solidFill>
                <a:latin typeface="Calibri" pitchFamily="34" charset="0"/>
                <a:cs typeface="Calibri" pitchFamily="34" charset="0"/>
              </a:rPr>
              <a:t>Doğru deyimler kullanın,</a:t>
            </a:r>
          </a:p>
          <a:p>
            <a:pPr marL="864000" lvl="1" indent="-360000">
              <a:spcAft>
                <a:spcPts val="0"/>
              </a:spcAft>
              <a:buClr>
                <a:srgbClr val="292929"/>
              </a:buClr>
              <a:buFontTx/>
              <a:buAutoNum type="arabicPeriod"/>
              <a:defRPr/>
            </a:pPr>
            <a:r>
              <a:rPr lang="tr-TR" sz="2000" i="1" dirty="0" smtClean="0">
                <a:solidFill>
                  <a:srgbClr val="000000"/>
                </a:solidFill>
                <a:latin typeface="Calibri" pitchFamily="34" charset="0"/>
                <a:cs typeface="Calibri" pitchFamily="34" charset="0"/>
              </a:rPr>
              <a:t>Teknik </a:t>
            </a:r>
            <a:r>
              <a:rPr lang="tr-TR" sz="2000" i="1" dirty="0">
                <a:solidFill>
                  <a:srgbClr val="000000"/>
                </a:solidFill>
                <a:latin typeface="Calibri" pitchFamily="34" charset="0"/>
                <a:cs typeface="Calibri" pitchFamily="34" charset="0"/>
              </a:rPr>
              <a:t>sözcükleri dikkatli kullanın</a:t>
            </a:r>
            <a:r>
              <a:rPr lang="tr-TR" sz="2000" i="1" dirty="0" smtClean="0">
                <a:solidFill>
                  <a:srgbClr val="000000"/>
                </a:solidFill>
                <a:latin typeface="Calibri" pitchFamily="34" charset="0"/>
                <a:cs typeface="Calibri" pitchFamily="34" charset="0"/>
              </a:rPr>
              <a:t>,</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MESAJIN ANLAŞILMASINDA DOĞRU SÖZCÜK</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570882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İLETİŞİMDE UYULMASI GEREKEN KURALLAR</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000" i="1" dirty="0" smtClean="0">
              <a:solidFill>
                <a:srgbClr val="000000"/>
              </a:solidFill>
              <a:latin typeface="Calibri" pitchFamily="34" charset="0"/>
              <a:cs typeface="Calibri" pitchFamily="34" charset="0"/>
            </a:endParaRP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Uygun dil seçmek</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Açık ve doğru mesaj vermek</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Saygı duymak, güven vermek</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Göz teması sağlamak</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Beden diline dikkat etmek </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İki yönlü iletişim kurmak</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Geri bildirimde bulunmak</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Dinlemeyi öğrenmek</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Empati kurmak</a:t>
            </a: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196627" name="Text Box 45"/>
          <p:cNvSpPr txBox="1">
            <a:spLocks noChangeArrowheads="1"/>
          </p:cNvSpPr>
          <p:nvPr/>
        </p:nvSpPr>
        <p:spPr bwMode="auto">
          <a:xfrm>
            <a:off x="77470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ETKİLİ İLETİŞİMİN UNSURLARI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9727135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6627"/>
                                        </p:tgtEl>
                                        <p:attrNameLst>
                                          <p:attrName>style.visibility</p:attrName>
                                        </p:attrNameLst>
                                      </p:cBhvr>
                                      <p:to>
                                        <p:strVal val="visible"/>
                                      </p:to>
                                    </p:set>
                                    <p:animEffect transition="in" filter="fade">
                                      <p:cBhvr>
                                        <p:cTn id="7" dur="1000"/>
                                        <p:tgtEl>
                                          <p:spTgt spid="19662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6610"/>
                                        </p:tgtEl>
                                        <p:attrNameLst>
                                          <p:attrName>style.visibility</p:attrName>
                                        </p:attrNameLst>
                                      </p:cBhvr>
                                      <p:to>
                                        <p:strVal val="visible"/>
                                      </p:to>
                                    </p:set>
                                    <p:animEffect transition="in" filter="wipe(left)">
                                      <p:cBhvr>
                                        <p:cTn id="10" dur="500"/>
                                        <p:tgtEl>
                                          <p:spTgt spid="196610"/>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7"/>
                                        </p:tgtEl>
                                        <p:attrNameLst>
                                          <p:attrName>style.visibility</p:attrName>
                                        </p:attrNameLst>
                                      </p:cBhvr>
                                      <p:to>
                                        <p:strVal val="visible"/>
                                      </p:to>
                                    </p:set>
                                    <p:animEffect transition="in" filter="wipe(left)">
                                      <p:cBhvr>
                                        <p:cTn id="13" dur="500"/>
                                        <p:tgtEl>
                                          <p:spTgt spid="58457"/>
                                        </p:tgtEl>
                                      </p:cBhvr>
                                    </p:animEffect>
                                  </p:childTnLst>
                                </p:cTn>
                              </p:par>
                              <p:par>
                                <p:cTn id="14" presetID="22" presetClass="entr" presetSubtype="8" fill="hold" grpId="0" nodeType="withEffect">
                                  <p:stCondLst>
                                    <p:cond delay="500"/>
                                  </p:stCondLst>
                                  <p:childTnLst>
                                    <p:set>
                                      <p:cBhvr>
                                        <p:cTn id="15" dur="1" fill="hold">
                                          <p:stCondLst>
                                            <p:cond delay="0"/>
                                          </p:stCondLst>
                                        </p:cTn>
                                        <p:tgtEl>
                                          <p:spTgt spid="58456"/>
                                        </p:tgtEl>
                                        <p:attrNameLst>
                                          <p:attrName>style.visibility</p:attrName>
                                        </p:attrNameLst>
                                      </p:cBhvr>
                                      <p:to>
                                        <p:strVal val="visible"/>
                                      </p:to>
                                    </p:set>
                                    <p:animEffect transition="in" filter="wipe(left)">
                                      <p:cBhvr>
                                        <p:cTn id="16"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6627"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YÜZYÜZE İLETİŞİM</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1200"/>
              </a:spcAft>
              <a:buClr>
                <a:srgbClr val="292929"/>
              </a:buClr>
              <a:defRPr/>
            </a:pPr>
            <a:endParaRPr lang="tr-TR" sz="2400" i="1" dirty="0" smtClean="0">
              <a:solidFill>
                <a:srgbClr val="000000"/>
              </a:solidFill>
              <a:latin typeface="Calibri" pitchFamily="34" charset="0"/>
              <a:cs typeface="Calibri" pitchFamily="34" charset="0"/>
            </a:endParaRPr>
          </a:p>
          <a:p>
            <a:pPr marL="864000" lvl="1" indent="-360000">
              <a:spcAft>
                <a:spcPts val="0"/>
              </a:spcAft>
              <a:buClr>
                <a:srgbClr val="292929"/>
              </a:buClr>
              <a:buFontTx/>
              <a:buAutoNum type="arabicPeriod"/>
              <a:defRPr/>
            </a:pPr>
            <a:r>
              <a:rPr lang="tr-TR" sz="2400" b="1" i="1" dirty="0">
                <a:solidFill>
                  <a:srgbClr val="000000"/>
                </a:solidFill>
                <a:latin typeface="Calibri" pitchFamily="34" charset="0"/>
                <a:cs typeface="Calibri" pitchFamily="34" charset="0"/>
              </a:rPr>
              <a:t>Beden dili 	: %55</a:t>
            </a:r>
          </a:p>
          <a:p>
            <a:pPr marL="864000" lvl="1" indent="-360000">
              <a:spcAft>
                <a:spcPts val="0"/>
              </a:spcAft>
              <a:buClr>
                <a:srgbClr val="292929"/>
              </a:buClr>
              <a:buFontTx/>
              <a:buAutoNum type="arabicPeriod"/>
              <a:defRPr/>
            </a:pPr>
            <a:r>
              <a:rPr lang="tr-TR" sz="2400" i="1" dirty="0">
                <a:solidFill>
                  <a:srgbClr val="000000"/>
                </a:solidFill>
                <a:latin typeface="Calibri" pitchFamily="34" charset="0"/>
                <a:cs typeface="Calibri" pitchFamily="34" charset="0"/>
              </a:rPr>
              <a:t>Ses tonu 	</a:t>
            </a:r>
            <a:r>
              <a:rPr lang="tr-TR" sz="2400" i="1" dirty="0" smtClean="0">
                <a:solidFill>
                  <a:srgbClr val="000000"/>
                </a:solidFill>
                <a:latin typeface="Calibri" pitchFamily="34" charset="0"/>
                <a:cs typeface="Calibri" pitchFamily="34" charset="0"/>
              </a:rPr>
              <a:t>: </a:t>
            </a:r>
            <a:r>
              <a:rPr lang="tr-TR" sz="2400" i="1" dirty="0">
                <a:solidFill>
                  <a:srgbClr val="000000"/>
                </a:solidFill>
                <a:latin typeface="Calibri" pitchFamily="34" charset="0"/>
                <a:cs typeface="Calibri" pitchFamily="34" charset="0"/>
              </a:rPr>
              <a:t>%38</a:t>
            </a:r>
          </a:p>
          <a:p>
            <a:pPr marL="864000" lvl="1" indent="-360000">
              <a:spcAft>
                <a:spcPts val="0"/>
              </a:spcAft>
              <a:buClr>
                <a:srgbClr val="292929"/>
              </a:buClr>
              <a:buFontTx/>
              <a:buAutoNum type="arabicPeriod"/>
              <a:defRPr/>
            </a:pPr>
            <a:r>
              <a:rPr lang="tr-TR" sz="2400" i="1" dirty="0" smtClean="0">
                <a:solidFill>
                  <a:srgbClr val="000000"/>
                </a:solidFill>
                <a:latin typeface="Calibri" pitchFamily="34" charset="0"/>
                <a:cs typeface="Calibri" pitchFamily="34" charset="0"/>
              </a:rPr>
              <a:t>Sözlü iletişim	: %7</a:t>
            </a:r>
            <a:endParaRPr lang="tr-TR" sz="2400" i="1" dirty="0">
              <a:solidFill>
                <a:srgbClr val="000000"/>
              </a:solidFill>
              <a:latin typeface="Calibri" pitchFamily="34" charset="0"/>
              <a:cs typeface="Calibri" pitchFamily="34" charset="0"/>
            </a:endParaRPr>
          </a:p>
          <a:p>
            <a:pPr marL="864000" lvl="1" indent="-360000">
              <a:spcAft>
                <a:spcPts val="0"/>
              </a:spcAft>
              <a:buClr>
                <a:srgbClr val="292929"/>
              </a:buClr>
              <a:defRPr/>
            </a:pPr>
            <a:endParaRPr lang="tr-TR" sz="24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İLETİŞİM </a:t>
            </a: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TÜRLERİ – ETKİNLİĞİ </a:t>
            </a:r>
            <a:endPar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5099305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EMPATİ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000" i="1" dirty="0" smtClean="0">
              <a:solidFill>
                <a:srgbClr val="000000"/>
              </a:solidFill>
              <a:latin typeface="Calibri" pitchFamily="34" charset="0"/>
              <a:cs typeface="Calibri" pitchFamily="34" charset="0"/>
            </a:endParaRP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Kişinin kendisini diğerinin yerine koyarak </a:t>
            </a:r>
            <a:r>
              <a:rPr lang="tr-TR" sz="2000" i="1" dirty="0" smtClean="0">
                <a:solidFill>
                  <a:srgbClr val="000000"/>
                </a:solidFill>
                <a:latin typeface="Calibri" pitchFamily="34" charset="0"/>
                <a:cs typeface="Calibri" pitchFamily="34" charset="0"/>
              </a:rPr>
              <a:t>ne </a:t>
            </a:r>
            <a:r>
              <a:rPr lang="tr-TR" sz="2000" i="1" dirty="0">
                <a:solidFill>
                  <a:srgbClr val="000000"/>
                </a:solidFill>
                <a:latin typeface="Calibri" pitchFamily="34" charset="0"/>
                <a:cs typeface="Calibri" pitchFamily="34" charset="0"/>
              </a:rPr>
              <a:t>hissettiğini anlamaya çalışmasıdır.</a:t>
            </a:r>
          </a:p>
          <a:p>
            <a:pPr marL="800100" lvl="1" indent="-342900">
              <a:spcAft>
                <a:spcPts val="0"/>
              </a:spcAft>
              <a:buClr>
                <a:srgbClr val="292929"/>
              </a:buClr>
              <a:buFont typeface="Wingdings" pitchFamily="2" charset="2"/>
              <a:buChar char="ü"/>
              <a:defRPr/>
            </a:pPr>
            <a:endParaRPr lang="tr-TR" sz="2000" i="1" dirty="0">
              <a:solidFill>
                <a:srgbClr val="000000"/>
              </a:solidFill>
              <a:latin typeface="Calibri" pitchFamily="34" charset="0"/>
              <a:cs typeface="Calibri" pitchFamily="34" charset="0"/>
            </a:endParaRP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Empati karşımızdaki ile özdeşleşmek, ona </a:t>
            </a:r>
            <a:r>
              <a:rPr lang="tr-TR" sz="2000" i="1" dirty="0" smtClean="0">
                <a:solidFill>
                  <a:srgbClr val="000000"/>
                </a:solidFill>
                <a:latin typeface="Calibri" pitchFamily="34" charset="0"/>
                <a:cs typeface="Calibri" pitchFamily="34" charset="0"/>
              </a:rPr>
              <a:t>benzemek ve </a:t>
            </a:r>
            <a:r>
              <a:rPr lang="tr-TR" sz="2000" i="1" dirty="0">
                <a:solidFill>
                  <a:srgbClr val="000000"/>
                </a:solidFill>
                <a:latin typeface="Calibri" pitchFamily="34" charset="0"/>
                <a:cs typeface="Calibri" pitchFamily="34" charset="0"/>
              </a:rPr>
              <a:t>sempati duymak değil; onun bakış tarzını yakalamaya </a:t>
            </a:r>
            <a:r>
              <a:rPr lang="tr-TR" sz="2000" i="1" dirty="0" smtClean="0">
                <a:solidFill>
                  <a:srgbClr val="000000"/>
                </a:solidFill>
                <a:latin typeface="Calibri" pitchFamily="34" charset="0"/>
                <a:cs typeface="Calibri" pitchFamily="34" charset="0"/>
              </a:rPr>
              <a:t>çalışmaktır.</a:t>
            </a: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196627" name="Text Box 45"/>
          <p:cNvSpPr txBox="1">
            <a:spLocks noChangeArrowheads="1"/>
          </p:cNvSpPr>
          <p:nvPr/>
        </p:nvSpPr>
        <p:spPr bwMode="auto">
          <a:xfrm>
            <a:off x="774700" y="2214564"/>
            <a:ext cx="539750" cy="169277"/>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100" noProof="1" smtClean="0">
                <a:solidFill>
                  <a:srgbClr val="333333"/>
                </a:solidFill>
                <a:latin typeface="Calibri" pitchFamily="34" charset="0"/>
                <a:cs typeface="Calibri" pitchFamily="34" charset="0"/>
              </a:rPr>
              <a:t>Tanım</a:t>
            </a:r>
            <a:endParaRPr lang="de-DE" sz="1100" noProof="1">
              <a:solidFill>
                <a:srgbClr val="333333"/>
              </a:solidFill>
              <a:latin typeface="Calibri" pitchFamily="34" charset="0"/>
              <a:cs typeface="Calibri" pitchFamily="34" charset="0"/>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EMPATİ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156506403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6627"/>
                                        </p:tgtEl>
                                        <p:attrNameLst>
                                          <p:attrName>style.visibility</p:attrName>
                                        </p:attrNameLst>
                                      </p:cBhvr>
                                      <p:to>
                                        <p:strVal val="visible"/>
                                      </p:to>
                                    </p:set>
                                    <p:animEffect transition="in" filter="fade">
                                      <p:cBhvr>
                                        <p:cTn id="7" dur="1000"/>
                                        <p:tgtEl>
                                          <p:spTgt spid="19662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6610"/>
                                        </p:tgtEl>
                                        <p:attrNameLst>
                                          <p:attrName>style.visibility</p:attrName>
                                        </p:attrNameLst>
                                      </p:cBhvr>
                                      <p:to>
                                        <p:strVal val="visible"/>
                                      </p:to>
                                    </p:set>
                                    <p:animEffect transition="in" filter="wipe(left)">
                                      <p:cBhvr>
                                        <p:cTn id="10" dur="500"/>
                                        <p:tgtEl>
                                          <p:spTgt spid="196610"/>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7"/>
                                        </p:tgtEl>
                                        <p:attrNameLst>
                                          <p:attrName>style.visibility</p:attrName>
                                        </p:attrNameLst>
                                      </p:cBhvr>
                                      <p:to>
                                        <p:strVal val="visible"/>
                                      </p:to>
                                    </p:set>
                                    <p:animEffect transition="in" filter="wipe(left)">
                                      <p:cBhvr>
                                        <p:cTn id="13" dur="500"/>
                                        <p:tgtEl>
                                          <p:spTgt spid="58457"/>
                                        </p:tgtEl>
                                      </p:cBhvr>
                                    </p:animEffect>
                                  </p:childTnLst>
                                </p:cTn>
                              </p:par>
                              <p:par>
                                <p:cTn id="14" presetID="22" presetClass="entr" presetSubtype="8" fill="hold" grpId="0" nodeType="withEffect">
                                  <p:stCondLst>
                                    <p:cond delay="500"/>
                                  </p:stCondLst>
                                  <p:childTnLst>
                                    <p:set>
                                      <p:cBhvr>
                                        <p:cTn id="15" dur="1" fill="hold">
                                          <p:stCondLst>
                                            <p:cond delay="0"/>
                                          </p:stCondLst>
                                        </p:cTn>
                                        <p:tgtEl>
                                          <p:spTgt spid="58456"/>
                                        </p:tgtEl>
                                        <p:attrNameLst>
                                          <p:attrName>style.visibility</p:attrName>
                                        </p:attrNameLst>
                                      </p:cBhvr>
                                      <p:to>
                                        <p:strVal val="visible"/>
                                      </p:to>
                                    </p:set>
                                    <p:animEffect transition="in" filter="wipe(left)">
                                      <p:cBhvr>
                                        <p:cTn id="16"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6627"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İLETİŞİM SINIFLAMASI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lvl="1">
              <a:spcAft>
                <a:spcPts val="0"/>
              </a:spcAft>
              <a:buClr>
                <a:srgbClr val="292929"/>
              </a:buClr>
              <a:defRPr/>
            </a:pPr>
            <a:r>
              <a:rPr lang="tr-TR" sz="2000" b="1" i="1" dirty="0">
                <a:solidFill>
                  <a:srgbClr val="000000"/>
                </a:solidFill>
                <a:latin typeface="Calibri" pitchFamily="34" charset="0"/>
                <a:cs typeface="Calibri" pitchFamily="34" charset="0"/>
              </a:rPr>
              <a:t>Yönüne Göre İletişimim </a:t>
            </a:r>
            <a:r>
              <a:rPr lang="tr-TR" sz="2000" b="1" i="1" dirty="0" smtClean="0">
                <a:solidFill>
                  <a:srgbClr val="000000"/>
                </a:solidFill>
                <a:latin typeface="Calibri" pitchFamily="34" charset="0"/>
                <a:cs typeface="Calibri" pitchFamily="34" charset="0"/>
              </a:rPr>
              <a:t>Türleri</a:t>
            </a:r>
          </a:p>
          <a:p>
            <a:pPr marL="1257300" lvl="2"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Tek </a:t>
            </a:r>
            <a:r>
              <a:rPr lang="tr-TR" sz="2000" i="1" dirty="0" smtClean="0">
                <a:solidFill>
                  <a:srgbClr val="000000"/>
                </a:solidFill>
                <a:latin typeface="Calibri" pitchFamily="34" charset="0"/>
                <a:cs typeface="Calibri" pitchFamily="34" charset="0"/>
              </a:rPr>
              <a:t>yönlü </a:t>
            </a:r>
            <a:r>
              <a:rPr lang="tr-TR" sz="2000" i="1" dirty="0">
                <a:solidFill>
                  <a:srgbClr val="000000"/>
                </a:solidFill>
                <a:latin typeface="Calibri" pitchFamily="34" charset="0"/>
                <a:cs typeface="Calibri" pitchFamily="34" charset="0"/>
              </a:rPr>
              <a:t>iletişim </a:t>
            </a:r>
            <a:endParaRPr lang="tr-TR" sz="2000" i="1" dirty="0" smtClean="0">
              <a:solidFill>
                <a:srgbClr val="000000"/>
              </a:solidFill>
              <a:latin typeface="Calibri" pitchFamily="34" charset="0"/>
              <a:cs typeface="Calibri" pitchFamily="34" charset="0"/>
            </a:endParaRPr>
          </a:p>
          <a:p>
            <a:pPr marL="1257300" lvl="2"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İki yönlü iletişim </a:t>
            </a:r>
            <a:endParaRPr lang="tr-TR" sz="2000" i="1" dirty="0" smtClean="0">
              <a:solidFill>
                <a:srgbClr val="000000"/>
              </a:solidFill>
              <a:latin typeface="Calibri" pitchFamily="34" charset="0"/>
              <a:cs typeface="Calibri" pitchFamily="34" charset="0"/>
            </a:endParaRPr>
          </a:p>
          <a:p>
            <a:pPr marL="1257300" lvl="2"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Çok yönlü iletişim </a:t>
            </a:r>
            <a:endParaRPr lang="tr-TR" sz="2000" i="1" dirty="0" smtClean="0">
              <a:solidFill>
                <a:srgbClr val="000000"/>
              </a:solidFill>
              <a:latin typeface="Calibri" pitchFamily="34" charset="0"/>
              <a:cs typeface="Calibri" pitchFamily="34" charset="0"/>
            </a:endParaRPr>
          </a:p>
          <a:p>
            <a:pPr lvl="1">
              <a:spcAft>
                <a:spcPts val="0"/>
              </a:spcAft>
              <a:buClr>
                <a:srgbClr val="292929"/>
              </a:buClr>
              <a:defRPr/>
            </a:pPr>
            <a:endParaRPr lang="tr-TR" sz="1000" i="1" dirty="0" smtClean="0">
              <a:solidFill>
                <a:srgbClr val="000000"/>
              </a:solidFill>
              <a:latin typeface="Calibri" pitchFamily="34" charset="0"/>
              <a:cs typeface="Calibri" pitchFamily="34" charset="0"/>
            </a:endParaRPr>
          </a:p>
          <a:p>
            <a:pPr lvl="1">
              <a:spcAft>
                <a:spcPts val="0"/>
              </a:spcAft>
              <a:buClr>
                <a:srgbClr val="292929"/>
              </a:buClr>
              <a:defRPr/>
            </a:pPr>
            <a:r>
              <a:rPr lang="tr-TR" sz="2000" b="1" i="1" dirty="0" smtClean="0">
                <a:solidFill>
                  <a:srgbClr val="000000"/>
                </a:solidFill>
                <a:latin typeface="Calibri" pitchFamily="34" charset="0"/>
                <a:cs typeface="Calibri" pitchFamily="34" charset="0"/>
              </a:rPr>
              <a:t>İşyerindeki Akışına </a:t>
            </a:r>
            <a:r>
              <a:rPr lang="tr-TR" sz="2000" b="1" i="1" dirty="0">
                <a:solidFill>
                  <a:srgbClr val="000000"/>
                </a:solidFill>
                <a:latin typeface="Calibri" pitchFamily="34" charset="0"/>
                <a:cs typeface="Calibri" pitchFamily="34" charset="0"/>
              </a:rPr>
              <a:t>Göre </a:t>
            </a:r>
            <a:r>
              <a:rPr lang="tr-TR" sz="2000" b="1" i="1" dirty="0" smtClean="0">
                <a:solidFill>
                  <a:srgbClr val="000000"/>
                </a:solidFill>
                <a:latin typeface="Calibri" pitchFamily="34" charset="0"/>
                <a:cs typeface="Calibri" pitchFamily="34" charset="0"/>
              </a:rPr>
              <a:t>İletişimin</a:t>
            </a:r>
          </a:p>
          <a:p>
            <a:pPr marL="1257300" lvl="2"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Dikey iletişim </a:t>
            </a:r>
          </a:p>
          <a:p>
            <a:pPr marL="1257300" lvl="2"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Yatay iletişim</a:t>
            </a:r>
          </a:p>
          <a:p>
            <a:pPr marL="1257300" lvl="2"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Çapraz </a:t>
            </a:r>
            <a:r>
              <a:rPr lang="tr-TR" sz="2000" i="1" dirty="0" smtClean="0">
                <a:solidFill>
                  <a:srgbClr val="000000"/>
                </a:solidFill>
                <a:latin typeface="Calibri" pitchFamily="34" charset="0"/>
                <a:cs typeface="Calibri" pitchFamily="34" charset="0"/>
              </a:rPr>
              <a:t>iletişim</a:t>
            </a:r>
          </a:p>
          <a:p>
            <a:pPr lvl="1">
              <a:spcAft>
                <a:spcPts val="0"/>
              </a:spcAft>
              <a:buClr>
                <a:srgbClr val="292929"/>
              </a:buClr>
              <a:defRPr/>
            </a:pPr>
            <a:endParaRPr lang="tr-TR" sz="1050" i="1" dirty="0" smtClean="0">
              <a:solidFill>
                <a:srgbClr val="000000"/>
              </a:solidFill>
              <a:latin typeface="Calibri" pitchFamily="34" charset="0"/>
              <a:cs typeface="Calibri" pitchFamily="34" charset="0"/>
            </a:endParaRPr>
          </a:p>
          <a:p>
            <a:pPr lvl="1">
              <a:spcAft>
                <a:spcPts val="0"/>
              </a:spcAft>
              <a:buClr>
                <a:srgbClr val="292929"/>
              </a:buClr>
              <a:defRPr/>
            </a:pPr>
            <a:r>
              <a:rPr lang="tr-TR" sz="2000" b="1" i="1" dirty="0" smtClean="0">
                <a:solidFill>
                  <a:srgbClr val="000000"/>
                </a:solidFill>
                <a:latin typeface="Calibri" pitchFamily="34" charset="0"/>
                <a:cs typeface="Calibri" pitchFamily="34" charset="0"/>
              </a:rPr>
              <a:t>Planlanmış İletişim-Doğal İletişim</a:t>
            </a:r>
            <a:endParaRPr lang="tr-TR" sz="2000" b="1" i="1" dirty="0">
              <a:solidFill>
                <a:srgbClr val="000000"/>
              </a:solidFill>
              <a:latin typeface="Calibri" pitchFamily="34" charset="0"/>
              <a:cs typeface="Calibri" pitchFamily="34" charset="0"/>
            </a:endParaRPr>
          </a:p>
          <a:p>
            <a:pPr lvl="1">
              <a:spcAft>
                <a:spcPts val="0"/>
              </a:spcAft>
              <a:buClr>
                <a:srgbClr val="292929"/>
              </a:buClr>
              <a:defRPr/>
            </a:pPr>
            <a:r>
              <a:rPr lang="tr-TR" sz="2000" b="1" i="1" dirty="0" smtClean="0">
                <a:solidFill>
                  <a:srgbClr val="000000"/>
                </a:solidFill>
                <a:latin typeface="Calibri" pitchFamily="34" charset="0"/>
                <a:cs typeface="Calibri" pitchFamily="34" charset="0"/>
              </a:rPr>
              <a:t>Yüz yüze İletişim ve Kitle İletişim**</a:t>
            </a:r>
            <a:endParaRPr lang="tr-TR" sz="2000" b="1" i="1" dirty="0">
              <a:solidFill>
                <a:srgbClr val="000000"/>
              </a:solidFill>
              <a:latin typeface="Calibri" pitchFamily="34" charset="0"/>
              <a:cs typeface="Calibri" pitchFamily="34" charset="0"/>
            </a:endParaRPr>
          </a:p>
          <a:p>
            <a:pPr>
              <a:spcAft>
                <a:spcPts val="0"/>
              </a:spcAft>
              <a:buClr>
                <a:srgbClr val="292929"/>
              </a:buClr>
              <a:defRPr/>
            </a:pPr>
            <a:r>
              <a:rPr lang="tr-TR" sz="2000" i="1" dirty="0" smtClean="0">
                <a:solidFill>
                  <a:srgbClr val="000000"/>
                </a:solidFill>
                <a:latin typeface="Calibri" pitchFamily="34" charset="0"/>
                <a:cs typeface="Calibri" pitchFamily="34" charset="0"/>
              </a:rPr>
              <a:t> </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 name="Group 8"/>
          <p:cNvGrpSpPr>
            <a:grpSpLocks/>
          </p:cNvGrpSpPr>
          <p:nvPr/>
        </p:nvGrpSpPr>
        <p:grpSpPr bwMode="auto">
          <a:xfrm>
            <a:off x="323850" y="1555750"/>
            <a:ext cx="1482725" cy="1482725"/>
            <a:chOff x="1166" y="1342"/>
            <a:chExt cx="934" cy="934"/>
          </a:xfrm>
        </p:grpSpPr>
        <p:grpSp>
          <p:nvGrpSpPr>
            <p:cNvPr id="3" name="Group 9"/>
            <p:cNvGrpSpPr>
              <a:grpSpLocks/>
            </p:cNvGrpSpPr>
            <p:nvPr/>
          </p:nvGrpSpPr>
          <p:grpSpPr bwMode="auto">
            <a:xfrm>
              <a:off x="1166" y="1342"/>
              <a:ext cx="934" cy="934"/>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618"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a:solidFill>
                  <a:srgbClr val="575757"/>
                </a:solidFill>
                <a:effectLst>
                  <a:innerShdw blurRad="63500" dist="50800" dir="8100000">
                    <a:prstClr val="black">
                      <a:alpha val="50000"/>
                    </a:prstClr>
                  </a:innerShdw>
                </a:effectLst>
                <a:latin typeface="Calibri" pitchFamily="34" charset="0"/>
                <a:cs typeface="Calibri" pitchFamily="34" charset="0"/>
              </a:rPr>
              <a:t>İLETİŞİM TÜRLERİ</a:t>
            </a: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33166468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3"/>
          <p:cNvGrpSpPr>
            <a:grpSpLocks/>
          </p:cNvGrpSpPr>
          <p:nvPr/>
        </p:nvGrpSpPr>
        <p:grpSpPr bwMode="auto">
          <a:xfrm>
            <a:off x="1588" y="0"/>
            <a:ext cx="9144000" cy="6858001"/>
            <a:chOff x="0" y="0"/>
            <a:chExt cx="5760" cy="3747"/>
          </a:xfrm>
        </p:grpSpPr>
        <p:sp>
          <p:nvSpPr>
            <p:cNvPr id="46107"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08"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en-US" dirty="0">
                <a:solidFill>
                  <a:srgbClr val="FFFFFF"/>
                </a:solidFill>
              </a:endParaRPr>
            </a:p>
          </p:txBody>
        </p:sp>
        <p:sp>
          <p:nvSpPr>
            <p:cNvPr id="46109" name="Rectangle 16"/>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10"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grpSp>
      <p:sp>
        <p:nvSpPr>
          <p:cNvPr id="217117" name="Rectangle 29"/>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2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8"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FFFFFF"/>
                </a:solidFill>
                <a:effectLst>
                  <a:innerShdw blurRad="63500" dist="50800" dir="8100000">
                    <a:prstClr val="black">
                      <a:alpha val="50000"/>
                    </a:prstClr>
                  </a:innerShdw>
                </a:effectLst>
                <a:latin typeface="Calibri" pitchFamily="34" charset="0"/>
                <a:cs typeface="Calibri" pitchFamily="34" charset="0"/>
              </a:rPr>
              <a:t>AMAÇLARA GÖRE İLETİŞİM TİPİ (Ters Üçgen)</a:t>
            </a:r>
            <a:endParaRPr lang="en-GB" sz="3200" noProof="1" smtClean="0">
              <a:solidFill>
                <a:srgbClr val="FFFFFF"/>
              </a:solidFill>
              <a:effectLst>
                <a:innerShdw blurRad="63500" dist="50800" dir="8100000">
                  <a:prstClr val="black">
                    <a:alpha val="50000"/>
                  </a:prstClr>
                </a:innerShdw>
              </a:effectLst>
              <a:latin typeface="Calibri" pitchFamily="34" charset="0"/>
              <a:cs typeface="Calibri" pitchFamily="34" charset="0"/>
            </a:endParaRPr>
          </a:p>
        </p:txBody>
      </p:sp>
      <p:graphicFrame>
        <p:nvGraphicFramePr>
          <p:cNvPr id="39" name="Diyagram 38"/>
          <p:cNvGraphicFramePr/>
          <p:nvPr>
            <p:extLst>
              <p:ext uri="{D42A27DB-BD31-4B8C-83A1-F6EECF244321}">
                <p14:modId xmlns:p14="http://schemas.microsoft.com/office/powerpoint/2010/main" val="3055458912"/>
              </p:ext>
            </p:extLst>
          </p:nvPr>
        </p:nvGraphicFramePr>
        <p:xfrm>
          <a:off x="1952626" y="1620837"/>
          <a:ext cx="3960000" cy="3960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40" name="Diyagram 39"/>
          <p:cNvGraphicFramePr/>
          <p:nvPr>
            <p:extLst>
              <p:ext uri="{D42A27DB-BD31-4B8C-83A1-F6EECF244321}">
                <p14:modId xmlns:p14="http://schemas.microsoft.com/office/powerpoint/2010/main" val="3231227084"/>
              </p:ext>
            </p:extLst>
          </p:nvPr>
        </p:nvGraphicFramePr>
        <p:xfrm>
          <a:off x="4224335" y="1619250"/>
          <a:ext cx="3960000" cy="3960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41" name="Line 9"/>
          <p:cNvSpPr>
            <a:spLocks noChangeShapeType="1"/>
          </p:cNvSpPr>
          <p:nvPr/>
        </p:nvSpPr>
        <p:spPr bwMode="auto">
          <a:xfrm>
            <a:off x="276225" y="2609850"/>
            <a:ext cx="8626475" cy="0"/>
          </a:xfrm>
          <a:prstGeom prst="line">
            <a:avLst/>
          </a:prstGeom>
          <a:noFill/>
          <a:ln w="12700">
            <a:solidFill>
              <a:srgbClr val="777777"/>
            </a:solidFill>
            <a:prstDash val="sysDot"/>
            <a:round/>
            <a:headEnd/>
            <a:tailEnd/>
          </a:ln>
        </p:spPr>
        <p:txBody>
          <a:bodyPr/>
          <a:lstStyle/>
          <a:p>
            <a:endParaRPr lang="tr-TR">
              <a:solidFill>
                <a:srgbClr val="000000"/>
              </a:solidFill>
            </a:endParaRPr>
          </a:p>
        </p:txBody>
      </p:sp>
      <p:sp>
        <p:nvSpPr>
          <p:cNvPr id="42" name="Line 9"/>
          <p:cNvSpPr>
            <a:spLocks noChangeShapeType="1"/>
          </p:cNvSpPr>
          <p:nvPr/>
        </p:nvSpPr>
        <p:spPr bwMode="auto">
          <a:xfrm>
            <a:off x="276225" y="3600450"/>
            <a:ext cx="8626475" cy="0"/>
          </a:xfrm>
          <a:prstGeom prst="line">
            <a:avLst/>
          </a:prstGeom>
          <a:noFill/>
          <a:ln w="12700">
            <a:solidFill>
              <a:srgbClr val="777777"/>
            </a:solidFill>
            <a:prstDash val="sysDot"/>
            <a:round/>
            <a:headEnd/>
            <a:tailEnd/>
          </a:ln>
        </p:spPr>
        <p:txBody>
          <a:bodyPr/>
          <a:lstStyle/>
          <a:p>
            <a:endParaRPr lang="tr-TR">
              <a:solidFill>
                <a:srgbClr val="000000"/>
              </a:solidFill>
            </a:endParaRPr>
          </a:p>
        </p:txBody>
      </p:sp>
      <p:sp>
        <p:nvSpPr>
          <p:cNvPr id="43" name="Line 9"/>
          <p:cNvSpPr>
            <a:spLocks noChangeShapeType="1"/>
          </p:cNvSpPr>
          <p:nvPr/>
        </p:nvSpPr>
        <p:spPr bwMode="auto">
          <a:xfrm>
            <a:off x="276225" y="4591050"/>
            <a:ext cx="8626475" cy="0"/>
          </a:xfrm>
          <a:prstGeom prst="line">
            <a:avLst/>
          </a:prstGeom>
          <a:noFill/>
          <a:ln w="12700">
            <a:solidFill>
              <a:srgbClr val="777777"/>
            </a:solidFill>
            <a:prstDash val="sysDot"/>
            <a:round/>
            <a:headEnd/>
            <a:tailEnd/>
          </a:ln>
        </p:spPr>
        <p:txBody>
          <a:bodyPr/>
          <a:lstStyle/>
          <a:p>
            <a:endParaRPr lang="tr-TR">
              <a:solidFill>
                <a:srgbClr val="000000"/>
              </a:solidFill>
            </a:endParaRPr>
          </a:p>
        </p:txBody>
      </p:sp>
      <p:sp>
        <p:nvSpPr>
          <p:cNvPr id="44" name="Metin kutusu 43"/>
          <p:cNvSpPr txBox="1"/>
          <p:nvPr/>
        </p:nvSpPr>
        <p:spPr>
          <a:xfrm>
            <a:off x="132100" y="1895475"/>
            <a:ext cx="1934825" cy="369332"/>
          </a:xfrm>
          <a:prstGeom prst="rect">
            <a:avLst/>
          </a:prstGeom>
          <a:noFill/>
        </p:spPr>
        <p:txBody>
          <a:bodyPr wrap="square" rtlCol="0">
            <a:spAutoFit/>
          </a:bodyPr>
          <a:lstStyle/>
          <a:p>
            <a:r>
              <a:rPr lang="tr-TR" dirty="0" smtClean="0">
                <a:solidFill>
                  <a:srgbClr val="FFFFFF"/>
                </a:solidFill>
                <a:latin typeface="Calibri" pitchFamily="34" charset="0"/>
                <a:cs typeface="Calibri" pitchFamily="34" charset="0"/>
              </a:rPr>
              <a:t>Bilgi</a:t>
            </a:r>
            <a:endParaRPr lang="tr-TR" dirty="0">
              <a:solidFill>
                <a:srgbClr val="FFFFFF"/>
              </a:solidFill>
              <a:latin typeface="Calibri" pitchFamily="34" charset="0"/>
              <a:cs typeface="Calibri" pitchFamily="34" charset="0"/>
            </a:endParaRPr>
          </a:p>
        </p:txBody>
      </p:sp>
      <p:sp>
        <p:nvSpPr>
          <p:cNvPr id="45" name="Metin kutusu 44"/>
          <p:cNvSpPr txBox="1"/>
          <p:nvPr/>
        </p:nvSpPr>
        <p:spPr>
          <a:xfrm>
            <a:off x="122191" y="3078163"/>
            <a:ext cx="2067845" cy="369332"/>
          </a:xfrm>
          <a:prstGeom prst="rect">
            <a:avLst/>
          </a:prstGeom>
          <a:noFill/>
        </p:spPr>
        <p:txBody>
          <a:bodyPr wrap="square" rtlCol="0">
            <a:spAutoFit/>
          </a:bodyPr>
          <a:lstStyle/>
          <a:p>
            <a:r>
              <a:rPr lang="tr-TR" dirty="0">
                <a:solidFill>
                  <a:srgbClr val="FFFFFF"/>
                </a:solidFill>
                <a:latin typeface="Calibri" pitchFamily="34" charset="0"/>
                <a:cs typeface="Calibri" pitchFamily="34" charset="0"/>
              </a:rPr>
              <a:t>Güdüleme</a:t>
            </a:r>
          </a:p>
        </p:txBody>
      </p:sp>
      <p:sp>
        <p:nvSpPr>
          <p:cNvPr id="46" name="Metin kutusu 45"/>
          <p:cNvSpPr txBox="1"/>
          <p:nvPr/>
        </p:nvSpPr>
        <p:spPr>
          <a:xfrm>
            <a:off x="94266" y="4057650"/>
            <a:ext cx="2442717" cy="369332"/>
          </a:xfrm>
          <a:prstGeom prst="rect">
            <a:avLst/>
          </a:prstGeom>
          <a:noFill/>
        </p:spPr>
        <p:txBody>
          <a:bodyPr wrap="square" rtlCol="0">
            <a:spAutoFit/>
          </a:bodyPr>
          <a:lstStyle/>
          <a:p>
            <a:r>
              <a:rPr lang="tr-TR" dirty="0">
                <a:solidFill>
                  <a:srgbClr val="000000"/>
                </a:solidFill>
                <a:latin typeface="Calibri" pitchFamily="34" charset="0"/>
                <a:cs typeface="Calibri" pitchFamily="34" charset="0"/>
              </a:rPr>
              <a:t>Tutum Değişikliği</a:t>
            </a:r>
          </a:p>
        </p:txBody>
      </p:sp>
      <p:sp>
        <p:nvSpPr>
          <p:cNvPr id="47" name="Metin kutusu 46"/>
          <p:cNvSpPr txBox="1"/>
          <p:nvPr/>
        </p:nvSpPr>
        <p:spPr>
          <a:xfrm>
            <a:off x="106878" y="5048250"/>
            <a:ext cx="2273420" cy="369332"/>
          </a:xfrm>
          <a:prstGeom prst="rect">
            <a:avLst/>
          </a:prstGeom>
          <a:noFill/>
        </p:spPr>
        <p:txBody>
          <a:bodyPr wrap="square" rtlCol="0">
            <a:spAutoFit/>
          </a:bodyPr>
          <a:lstStyle/>
          <a:p>
            <a:r>
              <a:rPr lang="tr-TR" dirty="0">
                <a:solidFill>
                  <a:srgbClr val="000000"/>
                </a:solidFill>
                <a:latin typeface="Calibri" pitchFamily="34" charset="0"/>
                <a:cs typeface="Calibri" pitchFamily="34" charset="0"/>
              </a:rPr>
              <a:t>Davranış Değişikliği</a:t>
            </a:r>
          </a:p>
        </p:txBody>
      </p:sp>
      <p:sp>
        <p:nvSpPr>
          <p:cNvPr id="48" name="Metin kutusu 47"/>
          <p:cNvSpPr txBox="1"/>
          <p:nvPr/>
        </p:nvSpPr>
        <p:spPr>
          <a:xfrm>
            <a:off x="4210050" y="1165224"/>
            <a:ext cx="3996000" cy="369332"/>
          </a:xfrm>
          <a:prstGeom prst="rect">
            <a:avLst/>
          </a:prstGeom>
          <a:noFill/>
          <a:ln w="0">
            <a:solidFill>
              <a:srgbClr val="777777"/>
            </a:solidFill>
          </a:ln>
        </p:spPr>
        <p:txBody>
          <a:bodyPr wrap="square" rtlCol="0">
            <a:spAutoFit/>
          </a:bodyPr>
          <a:lstStyle/>
          <a:p>
            <a:pPr algn="ctr"/>
            <a:r>
              <a:rPr lang="tr-TR" i="1" dirty="0" smtClean="0">
                <a:solidFill>
                  <a:srgbClr val="FFFFFF"/>
                </a:solidFill>
                <a:latin typeface="Calibri" pitchFamily="34" charset="0"/>
                <a:cs typeface="Calibri" pitchFamily="34" charset="0"/>
              </a:rPr>
              <a:t>Kitle İletişim Araçları İle Eğitim</a:t>
            </a:r>
            <a:endParaRPr lang="tr-TR" i="1" dirty="0">
              <a:solidFill>
                <a:srgbClr val="FFFFFF"/>
              </a:solidFill>
              <a:latin typeface="Calibri" pitchFamily="34" charset="0"/>
              <a:cs typeface="Calibri" pitchFamily="34" charset="0"/>
            </a:endParaRPr>
          </a:p>
        </p:txBody>
      </p:sp>
      <p:sp>
        <p:nvSpPr>
          <p:cNvPr id="49" name="Metin kutusu 48"/>
          <p:cNvSpPr txBox="1"/>
          <p:nvPr/>
        </p:nvSpPr>
        <p:spPr>
          <a:xfrm>
            <a:off x="1981200" y="5599052"/>
            <a:ext cx="3905250" cy="369332"/>
          </a:xfrm>
          <a:prstGeom prst="rect">
            <a:avLst/>
          </a:prstGeom>
          <a:noFill/>
          <a:ln w="0">
            <a:solidFill>
              <a:schemeClr val="bg1">
                <a:lumMod val="85000"/>
              </a:schemeClr>
            </a:solidFill>
          </a:ln>
        </p:spPr>
        <p:txBody>
          <a:bodyPr wrap="square" rtlCol="0">
            <a:spAutoFit/>
          </a:bodyPr>
          <a:lstStyle/>
          <a:p>
            <a:pPr algn="ctr"/>
            <a:r>
              <a:rPr lang="tr-TR" i="1" dirty="0" smtClean="0">
                <a:solidFill>
                  <a:srgbClr val="000000"/>
                </a:solidFill>
                <a:latin typeface="Calibri" pitchFamily="34" charset="0"/>
                <a:cs typeface="Calibri" pitchFamily="34" charset="0"/>
              </a:rPr>
              <a:t>Birey ve Grup Eğitimi / Yüz yüze İletişim</a:t>
            </a:r>
            <a:endParaRPr lang="tr-TR"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6396568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17117"/>
                                        </p:tgtEl>
                                      </p:cBhvr>
                                    </p:animEffect>
                                    <p:animScale>
                                      <p:cBhvr>
                                        <p:cTn id="7" dur="1500" autoRev="1" fill="hold"/>
                                        <p:tgtEl>
                                          <p:spTgt spid="2171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117"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ZOR KİŞİLİKLER</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36000" rIns="144000" bIns="36000"/>
          <a:lstStyle/>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Lokomotifler,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Mükemmeliyetçiler,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Sinsi direnişçiler,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Benim işim </a:t>
            </a:r>
            <a:r>
              <a:rPr lang="tr-TR" sz="1600" i="1" dirty="0" err="1" smtClean="0">
                <a:solidFill>
                  <a:srgbClr val="000000"/>
                </a:solidFill>
                <a:latin typeface="Calibri" pitchFamily="34" charset="0"/>
                <a:cs typeface="Calibri" pitchFamily="34" charset="0"/>
              </a:rPr>
              <a:t>değilciler</a:t>
            </a:r>
            <a:r>
              <a:rPr lang="tr-TR" sz="1600" i="1" dirty="0" smtClean="0">
                <a:solidFill>
                  <a:srgbClr val="000000"/>
                </a:solidFill>
                <a:latin typeface="Calibri" pitchFamily="34" charset="0"/>
                <a:cs typeface="Calibri" pitchFamily="34" charset="0"/>
              </a:rPr>
              <a:t>,</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Ayaklı gazeteler,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Karamsarlar,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Mızmızlar,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Ciddiyetsizler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Eleştiriciler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Fedakarlar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Kendini suçlayanlar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Günah keçisi arayanlar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Kırılganlar</a:t>
            </a:r>
          </a:p>
          <a:p>
            <a:pPr marL="864000" lvl="1" indent="-360000">
              <a:spcAft>
                <a:spcPts val="0"/>
              </a:spcAft>
              <a:buClr>
                <a:srgbClr val="292929"/>
              </a:buClr>
              <a:buFontTx/>
              <a:buAutoNum type="arabicPeriod"/>
              <a:defRPr/>
            </a:pPr>
            <a:r>
              <a:rPr lang="tr-TR" sz="1600" i="1" dirty="0" smtClean="0">
                <a:solidFill>
                  <a:srgbClr val="000000"/>
                </a:solidFill>
                <a:latin typeface="Calibri" pitchFamily="34" charset="0"/>
                <a:cs typeface="Calibri" pitchFamily="34" charset="0"/>
              </a:rPr>
              <a:t>Detaycılar</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9"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İLETİŞİMİ </a:t>
            </a:r>
            <a:r>
              <a:rPr lang="tr-TR" sz="32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ENGELLEYEN FAKTÖRLER</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29627353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0" name="Rechteck 4"/>
          <p:cNvSpPr>
            <a:spLocks noChangeArrowheads="1"/>
          </p:cNvSpPr>
          <p:nvPr/>
        </p:nvSpPr>
        <p:spPr bwMode="auto">
          <a:xfrm>
            <a:off x="172005" y="2516888"/>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Teşekkür Ederim</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21" name="Picture 5"/>
          <p:cNvPicPr>
            <a:picLocks noChangeAspect="1" noChangeArrowheads="1"/>
          </p:cNvPicPr>
          <p:nvPr/>
        </p:nvPicPr>
        <p:blipFill>
          <a:blip r:embed="rId3" cstate="print"/>
          <a:srcRect/>
          <a:stretch>
            <a:fillRect/>
          </a:stretch>
        </p:blipFill>
        <p:spPr bwMode="auto">
          <a:xfrm>
            <a:off x="3056861" y="728354"/>
            <a:ext cx="3290888" cy="2465217"/>
          </a:xfrm>
          <a:prstGeom prst="rect">
            <a:avLst/>
          </a:prstGeom>
          <a:noFill/>
          <a:ln w="9525">
            <a:noFill/>
            <a:miter lim="800000"/>
            <a:headEnd/>
            <a:tailEnd/>
          </a:ln>
        </p:spPr>
      </p:pic>
    </p:spTree>
    <p:extLst>
      <p:ext uri="{BB962C8B-B14F-4D97-AF65-F5344CB8AC3E}">
        <p14:creationId xmlns:p14="http://schemas.microsoft.com/office/powerpoint/2010/main" val="2365298933"/>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1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2_Standarddesign">
  <a:themeElements>
    <a:clrScheme name="Gri Tonlamalı">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8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9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6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7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1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3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5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0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4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6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7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2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18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19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20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21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23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15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22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10516</TotalTime>
  <Words>5530</Words>
  <Application>Microsoft Office PowerPoint</Application>
  <PresentationFormat>Ekran Gösterisi (4:3)</PresentationFormat>
  <Paragraphs>1850</Paragraphs>
  <Slides>121</Slides>
  <Notes>121</Notes>
  <HiddenSlides>0</HiddenSlides>
  <MMClips>0</MMClips>
  <ScaleCrop>false</ScaleCrop>
  <HeadingPairs>
    <vt:vector size="6" baseType="variant">
      <vt:variant>
        <vt:lpstr>Tema</vt:lpstr>
      </vt:variant>
      <vt:variant>
        <vt:i4>23</vt:i4>
      </vt:variant>
      <vt:variant>
        <vt:lpstr>Katıştırılmış OLE Hizmet Programları</vt:lpstr>
      </vt:variant>
      <vt:variant>
        <vt:i4>1</vt:i4>
      </vt:variant>
      <vt:variant>
        <vt:lpstr>Slayt Başlıkları</vt:lpstr>
      </vt:variant>
      <vt:variant>
        <vt:i4>121</vt:i4>
      </vt:variant>
    </vt:vector>
  </HeadingPairs>
  <TitlesOfParts>
    <vt:vector size="145" baseType="lpstr">
      <vt:lpstr>1_Standarddesign</vt:lpstr>
      <vt:lpstr>3_Standarddesign</vt:lpstr>
      <vt:lpstr>12_Standarddesign</vt:lpstr>
      <vt:lpstr>4_Standarddesign</vt:lpstr>
      <vt:lpstr>8_Standarddesign</vt:lpstr>
      <vt:lpstr>9_Standarddesign</vt:lpstr>
      <vt:lpstr>6_Standarddesign</vt:lpstr>
      <vt:lpstr>7_Standarddesign</vt:lpstr>
      <vt:lpstr>11_Standarddesign</vt:lpstr>
      <vt:lpstr>13_Standarddesign</vt:lpstr>
      <vt:lpstr>5_Standarddesign</vt:lpstr>
      <vt:lpstr>10_Standarddesign</vt:lpstr>
      <vt:lpstr>14_Standarddesign</vt:lpstr>
      <vt:lpstr>16_Standarddesign</vt:lpstr>
      <vt:lpstr>17_Standarddesign</vt:lpstr>
      <vt:lpstr>2_Standarddesign</vt:lpstr>
      <vt:lpstr>18_Standarddesign</vt:lpstr>
      <vt:lpstr>19_Standarddesign</vt:lpstr>
      <vt:lpstr>20_Standarddesign</vt:lpstr>
      <vt:lpstr>21_Standarddesign</vt:lpstr>
      <vt:lpstr>23_Standarddesign</vt:lpstr>
      <vt:lpstr>15_Standarddesign</vt:lpstr>
      <vt:lpstr>22_Standarddesign</vt:lpstr>
      <vt:lpstr>Çalışma Sayfası</vt:lpstr>
      <vt:lpstr>PowerPoint Sunusu</vt:lpstr>
      <vt:lpstr>PowerPoint Sunusu</vt:lpstr>
      <vt:lpstr>YETİŞKİN EĞİTİMİ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Inscale GmbH &amp; Co. KG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PresentationPackage</dc:title>
  <dc:creator>DOKTOR</dc:creator>
  <cp:lastModifiedBy>Ahmet Yiğitap</cp:lastModifiedBy>
  <cp:revision>1131</cp:revision>
  <dcterms:created xsi:type="dcterms:W3CDTF">2008-04-16T13:39:00Z</dcterms:created>
  <dcterms:modified xsi:type="dcterms:W3CDTF">2012-01-17T14:36:24Z</dcterms:modified>
</cp:coreProperties>
</file>