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3"/>
  </p:notesMasterIdLst>
  <p:handoutMasterIdLst>
    <p:handoutMasterId r:id="rId44"/>
  </p:handoutMasterIdLst>
  <p:sldIdLst>
    <p:sldId id="1270" r:id="rId2"/>
    <p:sldId id="1313" r:id="rId3"/>
    <p:sldId id="1307" r:id="rId4"/>
    <p:sldId id="1308" r:id="rId5"/>
    <p:sldId id="1309" r:id="rId6"/>
    <p:sldId id="1310" r:id="rId7"/>
    <p:sldId id="1311" r:id="rId8"/>
    <p:sldId id="1312" r:id="rId9"/>
    <p:sldId id="1277" r:id="rId10"/>
    <p:sldId id="1275" r:id="rId11"/>
    <p:sldId id="1315" r:id="rId12"/>
    <p:sldId id="1316" r:id="rId13"/>
    <p:sldId id="1278" r:id="rId14"/>
    <p:sldId id="1314" r:id="rId15"/>
    <p:sldId id="1324" r:id="rId16"/>
    <p:sldId id="1325" r:id="rId17"/>
    <p:sldId id="1283" r:id="rId18"/>
    <p:sldId id="1284" r:id="rId19"/>
    <p:sldId id="1285" r:id="rId20"/>
    <p:sldId id="1286" r:id="rId21"/>
    <p:sldId id="1287" r:id="rId22"/>
    <p:sldId id="1318" r:id="rId23"/>
    <p:sldId id="1319" r:id="rId24"/>
    <p:sldId id="1320" r:id="rId25"/>
    <p:sldId id="1323" r:id="rId26"/>
    <p:sldId id="1288" r:id="rId27"/>
    <p:sldId id="1289" r:id="rId28"/>
    <p:sldId id="1290" r:id="rId29"/>
    <p:sldId id="1292" r:id="rId30"/>
    <p:sldId id="1293" r:id="rId31"/>
    <p:sldId id="1294" r:id="rId32"/>
    <p:sldId id="1295" r:id="rId33"/>
    <p:sldId id="1296" r:id="rId34"/>
    <p:sldId id="1297" r:id="rId35"/>
    <p:sldId id="1298" r:id="rId36"/>
    <p:sldId id="1299" r:id="rId37"/>
    <p:sldId id="1300" r:id="rId38"/>
    <p:sldId id="1301" r:id="rId39"/>
    <p:sldId id="1302" r:id="rId40"/>
    <p:sldId id="1303" r:id="rId41"/>
    <p:sldId id="1305" r:id="rId4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74"/>
    <a:srgbClr val="FFCC66"/>
    <a:srgbClr val="FFCC00"/>
    <a:srgbClr val="CC0000"/>
    <a:srgbClr val="CCCC00"/>
    <a:srgbClr val="CC6600"/>
    <a:srgbClr val="FF0000"/>
    <a:srgbClr val="276E99"/>
    <a:srgbClr val="BFE406"/>
    <a:srgbClr val="FFF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1" autoAdjust="0"/>
    <p:restoredTop sz="81263" autoAdjust="0"/>
  </p:normalViewPr>
  <p:slideViewPr>
    <p:cSldViewPr snapToGrid="0">
      <p:cViewPr>
        <p:scale>
          <a:sx n="50" d="100"/>
          <a:sy n="50" d="100"/>
        </p:scale>
        <p:origin x="-1860" y="-294"/>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45552"/>
    </p:cViewPr>
  </p:outlineViewPr>
  <p:notesTextViewPr>
    <p:cViewPr>
      <p:scale>
        <a:sx n="125" d="100"/>
        <a:sy n="125" d="100"/>
      </p:scale>
      <p:origin x="0" y="0"/>
    </p:cViewPr>
  </p:notesTextViewPr>
  <p:sorterViewPr>
    <p:cViewPr>
      <p:scale>
        <a:sx n="80" d="100"/>
        <a:sy n="80" d="100"/>
      </p:scale>
      <p:origin x="0" y="1584"/>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14.08.2013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254185-36B7-419D-9B93-664F1D833D5B}" type="slidenum">
              <a:rPr lang="tr-TR" smtClean="0"/>
              <a:pPr eaLnBrk="1" hangingPunct="1"/>
              <a:t>34</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Yanma hayatımızın her aşamasında mutfakta, ısınmada,</a:t>
            </a:r>
            <a:r>
              <a:rPr lang="tr-TR" baseline="0" dirty="0" smtClean="0"/>
              <a:t> çakmakta, araç motorunda güç üretmede kullanılır; vücudumuzda da sürekli yanma var. Bu yanma sayesinde vücudumuz enerji üretir, ısımız 37</a:t>
            </a:r>
            <a:r>
              <a:rPr lang="tr-TR" baseline="0" dirty="0" smtClean="0">
                <a:latin typeface="Arial"/>
                <a:cs typeface="Arial"/>
              </a:rPr>
              <a:t>ºC olur.,</a:t>
            </a:r>
          </a:p>
          <a:p>
            <a:r>
              <a:rPr lang="tr-TR" baseline="0" dirty="0" smtClean="0">
                <a:latin typeface="Arial"/>
                <a:cs typeface="Arial"/>
              </a:rPr>
              <a:t>Hatta vücudumuz da bir yanıcı maddedir(su ve tuz hariç). Son 300 yılda 200 kendiliğinden yanma(</a:t>
            </a:r>
            <a:r>
              <a:rPr lang="tr-TR" baseline="0" dirty="0" err="1" smtClean="0">
                <a:latin typeface="Arial"/>
                <a:cs typeface="Arial"/>
              </a:rPr>
              <a:t>spontenous</a:t>
            </a:r>
            <a:r>
              <a:rPr lang="tr-TR" baseline="0" dirty="0" smtClean="0">
                <a:latin typeface="Arial"/>
                <a:cs typeface="Arial"/>
              </a:rPr>
              <a:t> </a:t>
            </a:r>
            <a:r>
              <a:rPr lang="tr-TR" baseline="0" dirty="0" err="1" smtClean="0">
                <a:latin typeface="Arial"/>
                <a:cs typeface="Arial"/>
              </a:rPr>
              <a:t>human</a:t>
            </a:r>
            <a:r>
              <a:rPr lang="tr-TR" baseline="0" dirty="0" smtClean="0">
                <a:latin typeface="Arial"/>
                <a:cs typeface="Arial"/>
              </a:rPr>
              <a:t> </a:t>
            </a:r>
            <a:r>
              <a:rPr lang="tr-TR" baseline="0" dirty="0" err="1" smtClean="0">
                <a:latin typeface="Arial"/>
                <a:cs typeface="Arial"/>
              </a:rPr>
              <a:t>combustion</a:t>
            </a:r>
            <a:r>
              <a:rPr lang="tr-TR" baseline="0" dirty="0" smtClean="0">
                <a:latin typeface="Arial"/>
                <a:cs typeface="Arial"/>
              </a:rPr>
              <a:t>) vakası kayıtlara girmiş.</a:t>
            </a:r>
          </a:p>
          <a:p>
            <a:r>
              <a:rPr lang="tr-TR" baseline="0" dirty="0" smtClean="0">
                <a:latin typeface="Arial"/>
                <a:cs typeface="Arial"/>
              </a:rPr>
              <a:t>Vücudumuzdaki yanma reaksiyonu için en az %16 O2 gerekli. </a:t>
            </a:r>
            <a:r>
              <a:rPr lang="tr-TR" baseline="0" smtClean="0">
                <a:latin typeface="Arial"/>
                <a:cs typeface="Arial"/>
              </a:rPr>
              <a:t>Buna benzer yanıcı</a:t>
            </a:r>
            <a:endParaRPr lang="tr-TR" baseline="0" dirty="0" smtClean="0">
              <a:latin typeface="Arial"/>
              <a:cs typeface="Arial"/>
            </a:endParaRPr>
          </a:p>
          <a:p>
            <a:endParaRPr lang="tr-TR" dirty="0"/>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Her madde yanar mı?</a:t>
            </a:r>
          </a:p>
          <a:p>
            <a:endParaRPr lang="tr-TR" dirty="0" smtClean="0"/>
          </a:p>
          <a:p>
            <a:r>
              <a:rPr lang="tr-TR" dirty="0" smtClean="0"/>
              <a:t>-Su yanmıyor mesela</a:t>
            </a:r>
          </a:p>
          <a:p>
            <a:r>
              <a:rPr lang="tr-TR" dirty="0" smtClean="0"/>
              <a:t>-Yangın söndürme</a:t>
            </a:r>
            <a:r>
              <a:rPr lang="tr-TR" baseline="0" dirty="0" smtClean="0"/>
              <a:t> maddeleri de yanmaz maddelerdir.</a:t>
            </a:r>
          </a:p>
          <a:p>
            <a:endParaRPr lang="tr-TR" baseline="0" dirty="0" smtClean="0"/>
          </a:p>
          <a:p>
            <a:r>
              <a:rPr lang="tr-TR" baseline="0" dirty="0" smtClean="0"/>
              <a:t>Yanıcı maddeler genelde hidrokarbon türevleridir, güneş enerjisinden dönüşmüş canlı atık maddeleridir; fosiller, bitkilerin yer altında petrole, doğalgaza, kömüre dönüşmesi gibi. Ayrıca bazı metaller de yanabilir. Bunların haricindeki maddeler yanmaz.</a:t>
            </a:r>
          </a:p>
          <a:p>
            <a:endParaRPr lang="tr-TR" baseline="0" dirty="0" smtClean="0"/>
          </a:p>
          <a:p>
            <a:r>
              <a:rPr lang="tr-TR" baseline="0" dirty="0" smtClean="0"/>
              <a:t>Erime var ki yanmadan farklıdır. Maddeler katı-sıvı-gaz haline geçebilir, bu fiziksel bir olay, yanma ise kimyasal bir olaydır.</a:t>
            </a:r>
          </a:p>
          <a:p>
            <a:endParaRPr lang="tr-TR" baseline="0" dirty="0" smtClean="0"/>
          </a:p>
          <a:p>
            <a:r>
              <a:rPr lang="tr-TR" baseline="0" dirty="0" smtClean="0"/>
              <a:t>Periyodik cetvelde en sağdaki asal maddeler de hiçbir tepkimeye girmezler, dolayısıyla yanmazlar. *Helyum, güneş patlamasında durum farklı; yanan helyum değil nükleer bir çekirdek patlamasıdır.</a:t>
            </a:r>
          </a:p>
          <a:p>
            <a:endParaRPr lang="tr-TR" baseline="0" dirty="0" smtClean="0"/>
          </a:p>
          <a:p>
            <a:r>
              <a:rPr lang="tr-TR" baseline="0" dirty="0" smtClean="0"/>
              <a:t>Örneğin: yün 600</a:t>
            </a:r>
            <a:r>
              <a:rPr lang="tr-TR" baseline="0" dirty="0" smtClean="0">
                <a:latin typeface="Arial"/>
                <a:cs typeface="Arial"/>
              </a:rPr>
              <a:t>º</a:t>
            </a:r>
            <a:r>
              <a:rPr lang="tr-TR" baseline="0" dirty="0" err="1" smtClean="0">
                <a:latin typeface="Arial"/>
                <a:cs typeface="Arial"/>
              </a:rPr>
              <a:t>C’de</a:t>
            </a:r>
            <a:r>
              <a:rPr lang="tr-TR" baseline="0" dirty="0" smtClean="0">
                <a:latin typeface="Arial"/>
                <a:cs typeface="Arial"/>
              </a:rPr>
              <a:t> tutuşur; yani ısıyı 550º</a:t>
            </a:r>
            <a:r>
              <a:rPr lang="tr-TR" baseline="0" dirty="0" err="1" smtClean="0">
                <a:latin typeface="Arial"/>
                <a:cs typeface="Arial"/>
              </a:rPr>
              <a:t>C’ye</a:t>
            </a:r>
            <a:r>
              <a:rPr lang="tr-TR" baseline="0" dirty="0" smtClean="0">
                <a:latin typeface="Arial"/>
                <a:cs typeface="Arial"/>
              </a:rPr>
              <a:t> düşürebilirsek yün yangınını söndürebiliriz.</a:t>
            </a:r>
            <a:endParaRPr lang="tr-TR" dirty="0"/>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indent="-457200" algn="just">
              <a:spcBef>
                <a:spcPct val="50000"/>
              </a:spcBef>
              <a:defRPr/>
            </a:pPr>
            <a:r>
              <a:rPr lang="tr-TR" sz="1200" dirty="0" smtClean="0">
                <a:latin typeface="Calibri" pitchFamily="34" charset="0"/>
                <a:cs typeface="Times New Roman" pitchFamily="18" charset="0"/>
              </a:rPr>
              <a:t>Örneğin demir (</a:t>
            </a:r>
            <a:r>
              <a:rPr lang="tr-TR" sz="1200" dirty="0" err="1" smtClean="0">
                <a:latin typeface="Calibri" pitchFamily="34" charset="0"/>
                <a:cs typeface="Times New Roman" pitchFamily="18" charset="0"/>
              </a:rPr>
              <a:t>F</a:t>
            </a:r>
            <a:r>
              <a:rPr lang="tr-TR" sz="1200" dirty="0" err="1" smtClean="0">
                <a:latin typeface="Calibri" pitchFamily="34" charset="0"/>
              </a:rPr>
              <a:t>e</a:t>
            </a:r>
            <a:r>
              <a:rPr lang="tr-TR" sz="1200" dirty="0" smtClean="0">
                <a:latin typeface="Calibri" pitchFamily="34" charset="0"/>
                <a:cs typeface="Times New Roman" pitchFamily="18" charset="0"/>
              </a:rPr>
              <a:t>), bakır (</a:t>
            </a:r>
            <a:r>
              <a:rPr lang="tr-TR" sz="1200" dirty="0" err="1" smtClean="0">
                <a:latin typeface="Calibri" pitchFamily="34" charset="0"/>
                <a:cs typeface="Times New Roman" pitchFamily="18" charset="0"/>
              </a:rPr>
              <a:t>Cu</a:t>
            </a:r>
            <a:r>
              <a:rPr lang="tr-TR" sz="1200" dirty="0" smtClean="0">
                <a:latin typeface="Calibri" pitchFamily="34" charset="0"/>
                <a:cs typeface="Times New Roman" pitchFamily="18" charset="0"/>
              </a:rPr>
              <a:t>), gibi metallerin havadaki</a:t>
            </a:r>
            <a:r>
              <a:rPr lang="tr-TR" sz="1200" dirty="0" smtClean="0">
                <a:latin typeface="Calibri" pitchFamily="34" charset="0"/>
              </a:rPr>
              <a:t> </a:t>
            </a:r>
            <a:r>
              <a:rPr lang="tr-TR" sz="1200" dirty="0" smtClean="0">
                <a:latin typeface="Calibri" pitchFamily="34" charset="0"/>
                <a:cs typeface="Times New Roman" pitchFamily="18" charset="0"/>
              </a:rPr>
              <a:t>oksijen ve hava ısısıyla oksitlenmesi olayında olduğu gibi.</a:t>
            </a:r>
            <a:r>
              <a:rPr lang="tr-TR" sz="1200" dirty="0" smtClean="0">
                <a:latin typeface="Calibri" pitchFamily="34" charset="0"/>
              </a:rPr>
              <a:t> 	</a:t>
            </a:r>
          </a:p>
          <a:p>
            <a:pPr marL="457200" indent="-457200" algn="just">
              <a:spcBef>
                <a:spcPct val="50000"/>
              </a:spcBef>
              <a:defRPr/>
            </a:pPr>
            <a:r>
              <a:rPr lang="tr-TR" sz="1200" dirty="0" smtClean="0">
                <a:latin typeface="Calibri" pitchFamily="34" charset="0"/>
                <a:cs typeface="Times New Roman" pitchFamily="18" charset="0"/>
              </a:rPr>
              <a:t>Yanıcı madde buhar veya gaz çıkaramamakta</a:t>
            </a:r>
            <a:r>
              <a:rPr lang="tr-TR" sz="1200" dirty="0" smtClean="0">
                <a:latin typeface="Calibri" pitchFamily="34" charset="0"/>
              </a:rPr>
              <a:t> d</a:t>
            </a:r>
            <a:r>
              <a:rPr lang="tr-TR" sz="1200" dirty="0" smtClean="0">
                <a:latin typeface="Calibri" pitchFamily="34" charset="0"/>
                <a:cs typeface="Times New Roman" pitchFamily="18" charset="0"/>
              </a:rPr>
              <a:t>olayısıyla</a:t>
            </a:r>
            <a:r>
              <a:rPr lang="tr-TR" sz="1200" dirty="0" smtClean="0">
                <a:latin typeface="Calibri" pitchFamily="34" charset="0"/>
              </a:rPr>
              <a:t> </a:t>
            </a:r>
            <a:r>
              <a:rPr lang="tr-TR" sz="1200" dirty="0" smtClean="0">
                <a:latin typeface="Calibri" pitchFamily="34" charset="0"/>
                <a:cs typeface="Times New Roman" pitchFamily="18" charset="0"/>
              </a:rPr>
              <a:t>demir oksit (</a:t>
            </a:r>
            <a:r>
              <a:rPr lang="tr-TR" sz="1200" dirty="0" err="1" smtClean="0">
                <a:latin typeface="Calibri" pitchFamily="34" charset="0"/>
                <a:cs typeface="Times New Roman" pitchFamily="18" charset="0"/>
              </a:rPr>
              <a:t>F</a:t>
            </a:r>
            <a:r>
              <a:rPr lang="tr-TR" sz="1200" dirty="0" err="1" smtClean="0">
                <a:latin typeface="Calibri" pitchFamily="34" charset="0"/>
              </a:rPr>
              <a:t>e</a:t>
            </a:r>
            <a:r>
              <a:rPr lang="tr-TR" sz="1200" dirty="0" err="1" smtClean="0">
                <a:latin typeface="Calibri" pitchFamily="34" charset="0"/>
                <a:cs typeface="Times New Roman" pitchFamily="18" charset="0"/>
              </a:rPr>
              <a:t>O</a:t>
            </a:r>
            <a:r>
              <a:rPr lang="tr-TR" sz="1200" dirty="0" smtClean="0">
                <a:latin typeface="Calibri" pitchFamily="34" charset="0"/>
                <a:cs typeface="Times New Roman" pitchFamily="18" charset="0"/>
              </a:rPr>
              <a:t>) veya bakır oksit (</a:t>
            </a:r>
            <a:r>
              <a:rPr lang="tr-TR" sz="1200" dirty="0" err="1" smtClean="0">
                <a:latin typeface="Calibri" pitchFamily="34" charset="0"/>
                <a:cs typeface="Times New Roman" pitchFamily="18" charset="0"/>
              </a:rPr>
              <a:t>CuO</a:t>
            </a:r>
            <a:r>
              <a:rPr lang="tr-TR" sz="1200" dirty="0" smtClean="0">
                <a:latin typeface="Calibri" pitchFamily="34" charset="0"/>
                <a:cs typeface="Times New Roman" pitchFamily="18" charset="0"/>
              </a:rPr>
              <a:t>) oluşmaktadır. </a:t>
            </a:r>
            <a:endParaRPr lang="tr-TR" sz="1200" dirty="0" smtClean="0">
              <a:latin typeface="Calibri" pitchFamily="34" charset="0"/>
            </a:endParaRPr>
          </a:p>
          <a:p>
            <a:pPr marL="457200" indent="-457200" algn="just">
              <a:spcBef>
                <a:spcPct val="50000"/>
              </a:spcBef>
              <a:defRPr/>
            </a:pPr>
            <a:r>
              <a:rPr lang="tr-TR" sz="1200" dirty="0" smtClean="0">
                <a:latin typeface="Calibri" pitchFamily="34" charset="0"/>
              </a:rPr>
              <a:t>	</a:t>
            </a:r>
            <a:r>
              <a:rPr lang="tr-TR" sz="1200" dirty="0" smtClean="0">
                <a:latin typeface="Calibri" pitchFamily="34" charset="0"/>
                <a:cs typeface="Times New Roman" pitchFamily="18" charset="0"/>
              </a:rPr>
              <a:t>Bir</a:t>
            </a:r>
            <a:r>
              <a:rPr lang="tr-TR" sz="1200" dirty="0" smtClean="0">
                <a:latin typeface="Calibri" pitchFamily="34" charset="0"/>
              </a:rPr>
              <a:t> </a:t>
            </a:r>
            <a:r>
              <a:rPr lang="tr-TR" sz="1200" dirty="0" smtClean="0">
                <a:latin typeface="Calibri" pitchFamily="34" charset="0"/>
                <a:cs typeface="Times New Roman" pitchFamily="18" charset="0"/>
              </a:rPr>
              <a:t>başka örnek ise yeterli oksijen olmaması durumunda</a:t>
            </a:r>
            <a:r>
              <a:rPr lang="tr-TR" sz="1200" dirty="0" smtClean="0">
                <a:latin typeface="Calibri" pitchFamily="34" charset="0"/>
              </a:rPr>
              <a:t> </a:t>
            </a:r>
            <a:r>
              <a:rPr lang="tr-TR" sz="1200" dirty="0" smtClean="0">
                <a:latin typeface="Calibri" pitchFamily="34" charset="0"/>
                <a:cs typeface="Times New Roman" pitchFamily="18" charset="0"/>
              </a:rPr>
              <a:t>canlıların solunum olayı da bir nevi yavaş yanma</a:t>
            </a:r>
            <a:r>
              <a:rPr lang="tr-TR" sz="1200" dirty="0" smtClean="0">
                <a:latin typeface="Calibri" pitchFamily="34" charset="0"/>
              </a:rPr>
              <a:t> </a:t>
            </a:r>
            <a:r>
              <a:rPr lang="tr-TR" sz="1200" dirty="0" smtClean="0">
                <a:latin typeface="Calibri" pitchFamily="34" charset="0"/>
                <a:cs typeface="Times New Roman" pitchFamily="18" charset="0"/>
              </a:rPr>
              <a:t>olayıdır</a:t>
            </a:r>
            <a:r>
              <a:rPr lang="tr-TR" sz="1200" dirty="0" smtClean="0">
                <a:latin typeface="Calibri" pitchFamily="34" charset="0"/>
              </a:rPr>
              <a:t>.</a:t>
            </a:r>
          </a:p>
          <a:p>
            <a:endParaRPr lang="tr-TR" dirty="0" smtClean="0"/>
          </a:p>
          <a:p>
            <a:pPr algn="just"/>
            <a:r>
              <a:rPr lang="tr-TR" dirty="0" smtClean="0">
                <a:latin typeface="Calibri" pitchFamily="34" charset="0"/>
              </a:rPr>
              <a:t>Örneğin; demirin ve bakırın oksitlenmesi, canlıların hücre solunum olayları birer yavaş </a:t>
            </a:r>
            <a:r>
              <a:rPr lang="tr-TR" dirty="0" err="1" smtClean="0">
                <a:latin typeface="Calibri" pitchFamily="34" charset="0"/>
              </a:rPr>
              <a:t>oksidasyondur</a:t>
            </a:r>
            <a:r>
              <a:rPr lang="tr-TR" dirty="0" smtClean="0">
                <a:latin typeface="Calibri" pitchFamily="34" charset="0"/>
              </a:rPr>
              <a:t>. Yanma tarifinin içine girmez. Ama yavaş oksidasyon zamanla hızlı </a:t>
            </a:r>
            <a:r>
              <a:rPr lang="tr-TR" dirty="0" err="1" smtClean="0">
                <a:latin typeface="Calibri" pitchFamily="34" charset="0"/>
              </a:rPr>
              <a:t>oksidasyona</a:t>
            </a:r>
            <a:r>
              <a:rPr lang="tr-TR" dirty="0" smtClean="0">
                <a:latin typeface="Calibri" pitchFamily="34" charset="0"/>
              </a:rPr>
              <a:t> dönüşebilir. Örneğin, bezir yağına bulaştırılmış bir bez parçası, normal şartlar altında kolaylıkla oksitlenecek ve bu oksitlenme sırasında açığa çıkan ısı ile sıcaklığı tutuşma derecesine kadar zamanla yükselerek kendiliğinden alevlenme</a:t>
            </a:r>
          </a:p>
          <a:p>
            <a:pPr algn="just"/>
            <a:r>
              <a:rPr lang="tr-TR" dirty="0" smtClean="0">
                <a:latin typeface="Calibri" pitchFamily="34" charset="0"/>
              </a:rPr>
              <a:t>meydana gelecektir.</a:t>
            </a:r>
            <a:endParaRPr lang="tr-TR" dirty="0">
              <a:latin typeface="Calibri" pitchFamily="34" charset="0"/>
            </a:endParaRPr>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5D5FAF4A-B3D3-49A6-BC24-6E15E10FCEAE}"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defTabSz="1316038">
              <a:buClrTx/>
              <a:buFontTx/>
              <a:buNone/>
            </a:pPr>
            <a:r>
              <a:rPr lang="tr-TR" sz="1200" u="sng" dirty="0" smtClean="0"/>
              <a:t>LEL ve  UEL</a:t>
            </a:r>
          </a:p>
          <a:p>
            <a:pPr algn="ctr" defTabSz="1316038">
              <a:buClrTx/>
              <a:buFontTx/>
              <a:buNone/>
            </a:pPr>
            <a:endParaRPr lang="tr-TR" sz="1200" u="sng" dirty="0" smtClean="0"/>
          </a:p>
          <a:p>
            <a:pPr algn="ctr" defTabSz="1316038">
              <a:buClrTx/>
              <a:buFontTx/>
              <a:buNone/>
            </a:pPr>
            <a:r>
              <a:rPr lang="tr-TR" sz="1200" dirty="0" smtClean="0">
                <a:solidFill>
                  <a:schemeClr val="accent2"/>
                </a:solidFill>
              </a:rPr>
              <a:t> LEL’ in altında </a:t>
            </a:r>
          </a:p>
          <a:p>
            <a:pPr marL="0" marR="0" indent="0" algn="ctr" defTabSz="1316038" rtl="0" eaLnBrk="0" fontAlgn="base" latinLnBrk="0" hangingPunct="0">
              <a:lnSpc>
                <a:spcPct val="100000"/>
              </a:lnSpc>
              <a:spcBef>
                <a:spcPct val="30000"/>
              </a:spcBef>
              <a:spcAft>
                <a:spcPct val="0"/>
              </a:spcAft>
              <a:buClrTx/>
              <a:buSzTx/>
              <a:buFontTx/>
              <a:buNone/>
              <a:tabLst/>
              <a:defRPr/>
            </a:pPr>
            <a:r>
              <a:rPr lang="tr-TR" sz="1200" i="1" dirty="0" smtClean="0"/>
              <a:t>yanma için yeterli yakıt yok</a:t>
            </a:r>
          </a:p>
          <a:p>
            <a:pPr algn="ctr" defTabSz="1316038">
              <a:buClrTx/>
              <a:buFontTx/>
              <a:buNone/>
            </a:pPr>
            <a:endParaRPr lang="tr-TR" sz="1200" u="sng" dirty="0" smtClean="0"/>
          </a:p>
          <a:p>
            <a:pPr algn="ctr" defTabSz="1316038">
              <a:buClrTx/>
              <a:buFontTx/>
              <a:buNone/>
            </a:pPr>
            <a:r>
              <a:rPr lang="tr-TR" sz="1200" dirty="0" err="1" smtClean="0">
                <a:solidFill>
                  <a:srgbClr val="0000AC"/>
                </a:solidFill>
              </a:rPr>
              <a:t>UEL’in</a:t>
            </a:r>
            <a:r>
              <a:rPr lang="tr-TR" sz="1200" dirty="0" smtClean="0">
                <a:solidFill>
                  <a:srgbClr val="0000AC"/>
                </a:solidFill>
              </a:rPr>
              <a:t> üstünde </a:t>
            </a:r>
          </a:p>
          <a:p>
            <a:pPr marL="0" marR="0" indent="0" algn="ctr" defTabSz="1316038" rtl="0" eaLnBrk="0" fontAlgn="base" latinLnBrk="0" hangingPunct="0">
              <a:lnSpc>
                <a:spcPct val="100000"/>
              </a:lnSpc>
              <a:spcBef>
                <a:spcPct val="30000"/>
              </a:spcBef>
              <a:spcAft>
                <a:spcPct val="0"/>
              </a:spcAft>
              <a:buClrTx/>
              <a:buSzTx/>
              <a:buFontTx/>
              <a:buNone/>
              <a:tabLst/>
              <a:defRPr/>
            </a:pPr>
            <a:r>
              <a:rPr lang="tr-TR" sz="1200" i="1" dirty="0" smtClean="0">
                <a:solidFill>
                  <a:srgbClr val="FF0000"/>
                </a:solidFill>
              </a:rPr>
              <a:t>yeterli oksijen yok</a:t>
            </a:r>
          </a:p>
          <a:p>
            <a:pPr algn="ctr" defTabSz="1316038">
              <a:buClrTx/>
              <a:buFontTx/>
              <a:buNone/>
            </a:pPr>
            <a:endParaRPr lang="tr-TR" sz="1200" u="sng" dirty="0" smtClean="0">
              <a:solidFill>
                <a:srgbClr val="0000AC"/>
              </a:solidFill>
            </a:endParaRPr>
          </a:p>
          <a:p>
            <a:pPr algn="ctr" defTabSz="1316038">
              <a:buClrTx/>
              <a:buFontTx/>
              <a:buNone/>
            </a:pPr>
            <a:r>
              <a:rPr lang="tr-TR" sz="1200" dirty="0" smtClean="0">
                <a:solidFill>
                  <a:srgbClr val="EC1504"/>
                </a:solidFill>
              </a:rPr>
              <a:t> LEL ve UEL arasında</a:t>
            </a:r>
          </a:p>
          <a:p>
            <a:pPr algn="ctr" defTabSz="1316038">
              <a:buClrTx/>
              <a:buFontTx/>
              <a:buNone/>
            </a:pPr>
            <a:r>
              <a:rPr lang="tr-TR" sz="1200" i="1" dirty="0" smtClean="0">
                <a:solidFill>
                  <a:srgbClr val="FF0000"/>
                </a:solidFill>
              </a:rPr>
              <a:t>patlayıcı karışım</a:t>
            </a:r>
            <a:endParaRPr lang="tr-TR" sz="1200" u="sng" dirty="0" smtClean="0">
              <a:solidFill>
                <a:srgbClr val="0000AC"/>
              </a:solidFill>
            </a:endParaRPr>
          </a:p>
          <a:p>
            <a:pPr algn="ctr" defTabSz="1316038">
              <a:buClrTx/>
              <a:buFontTx/>
              <a:buNone/>
            </a:pPr>
            <a:endParaRPr lang="tr-TR" sz="1200" u="sng" dirty="0"/>
          </a:p>
        </p:txBody>
      </p:sp>
      <p:sp>
        <p:nvSpPr>
          <p:cNvPr id="4" name="3 Üstbilgi Yer Tutucusu"/>
          <p:cNvSpPr>
            <a:spLocks noGrp="1"/>
          </p:cNvSpPr>
          <p:nvPr>
            <p:ph type="hdr" sz="quarter" idx="10"/>
          </p:nvPr>
        </p:nvSpPr>
        <p:spPr/>
        <p:txBody>
          <a:bodyPr/>
          <a:lstStyle/>
          <a:p>
            <a:r>
              <a:rPr lang="en-US" smtClean="0"/>
              <a:t>*</a:t>
            </a:r>
            <a:endParaRPr lang="en-US" sz="1200"/>
          </a:p>
        </p:txBody>
      </p:sp>
      <p:sp>
        <p:nvSpPr>
          <p:cNvPr id="5" name="4 Veri Yer Tutucusu"/>
          <p:cNvSpPr>
            <a:spLocks noGrp="1"/>
          </p:cNvSpPr>
          <p:nvPr>
            <p:ph type="dt" idx="11"/>
          </p:nvPr>
        </p:nvSpPr>
        <p:spPr/>
        <p:txBody>
          <a:bodyPr/>
          <a:lstStyle/>
          <a:p>
            <a:r>
              <a:rPr lang="en-US" smtClean="0"/>
              <a:t>07/16/96</a:t>
            </a:r>
            <a:endParaRPr lang="en-US" sz="1200"/>
          </a:p>
        </p:txBody>
      </p:sp>
      <p:sp>
        <p:nvSpPr>
          <p:cNvPr id="6" name="5 Altbilgi Yer Tutucusu"/>
          <p:cNvSpPr>
            <a:spLocks noGrp="1"/>
          </p:cNvSpPr>
          <p:nvPr>
            <p:ph type="ftr" sz="quarter" idx="12"/>
          </p:nvPr>
        </p:nvSpPr>
        <p:spPr/>
        <p:txBody>
          <a:bodyPr/>
          <a:lstStyle/>
          <a:p>
            <a:r>
              <a:rPr lang="en-US" smtClean="0"/>
              <a:t>*</a:t>
            </a:r>
            <a:endParaRPr lang="en-US" sz="1200"/>
          </a:p>
        </p:txBody>
      </p:sp>
      <p:sp>
        <p:nvSpPr>
          <p:cNvPr id="7" name="6 Slayt Numarası Yer Tutucusu"/>
          <p:cNvSpPr>
            <a:spLocks noGrp="1"/>
          </p:cNvSpPr>
          <p:nvPr>
            <p:ph type="sldNum" sz="quarter" idx="13"/>
          </p:nvPr>
        </p:nvSpPr>
        <p:spPr/>
        <p:txBody>
          <a:bodyPr/>
          <a:lstStyle/>
          <a:p>
            <a:r>
              <a:rPr lang="en-US" smtClean="0"/>
              <a:t>##</a:t>
            </a:r>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1 Başlık"/>
          <p:cNvSpPr>
            <a:spLocks noGrp="1"/>
          </p:cNvSpPr>
          <p:nvPr>
            <p:ph type="title"/>
          </p:nvPr>
        </p:nvSpPr>
        <p:spPr>
          <a:xfrm>
            <a:off x="300251" y="436728"/>
            <a:ext cx="8345605"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081663"/>
            <a:ext cx="445654" cy="633541"/>
          </a:xfrm>
          <a:prstGeom prst="rect">
            <a:avLst/>
          </a:prstGeom>
        </p:spPr>
      </p:pic>
      <p:sp>
        <p:nvSpPr>
          <p:cNvPr id="10" name="Metin kutusu 9"/>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7"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6" name="Metin kutusu 5"/>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7" name="Metin kutusu 6"/>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990187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E90D746-E956-467D-B060-0491524800EE}" type="slidenum">
              <a:rPr lang="en-US"/>
              <a:pPr>
                <a:defRPr/>
              </a:pPr>
              <a:t>‹#›</a:t>
            </a:fld>
            <a:endParaRPr lang="en-US"/>
          </a:p>
        </p:txBody>
      </p:sp>
    </p:spTree>
    <p:extLst>
      <p:ext uri="{BB962C8B-B14F-4D97-AF65-F5344CB8AC3E}">
        <p14:creationId xmlns:p14="http://schemas.microsoft.com/office/powerpoint/2010/main" val="65910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pic>
        <p:nvPicPr>
          <p:cNvPr id="2" name="Resim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3" name="Metin kutusu 2"/>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6" r:id="rId3"/>
    <p:sldLayoutId id="2147483688" r:id="rId4"/>
    <p:sldLayoutId id="2147483689" r:id="rId5"/>
    <p:sldLayoutId id="2147483793" r:id="rId6"/>
    <p:sldLayoutId id="2147483794"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gazpatlamas&#305;.wm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Yang&#305;n%20S&#246;nd&#252;rme/Yang&#305;n.wm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bas&#305;ncl&#305;pat.wm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Statik%20Elk%20Yak&#305;t.wm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google.com.tr/imgres?imgurl=http://www.alser.com.tr/images/Modeller/ALSER_Deri_Ayakkabi_Tekstil_Antistatik_ESD_Kondaktif_Ayakkabi_110-11.jpg&amp;imgrefurl=http://www.alser.com.tr/ALSER_Deri_Ayakkabi_Tekstil_Antistatik_ESD_Kondaktif_Ayakkabi.htm&amp;h=496&amp;w=800&amp;sz=49&amp;hl=tr&amp;start=2&amp;um=1&amp;tbnid=-USMXVRB8CXQfM:&amp;tbnh=89&amp;tbnw=143&amp;prev=/images?q=antistatik+ayakkab%C4%B1&amp;um=1&amp;hl=tr"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www.elektrotekno.com/userpix/7287_klamp_2.jp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bp0.blogger.com/_-Rydx_1kCsA/RxRq2-v3TNI/AAAAAAAAAOE/_7X5dhFlYd0/s200/tank12.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Yang&#305;n%20S&#246;nd&#252;rme/bas&#305;ncl&#305;pat.wm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1021540" y="1087047"/>
            <a:ext cx="7330229" cy="3313664"/>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soft" dir="t">
                <a:rot lat="0" lon="0" rev="10800000"/>
              </a:lightRig>
            </a:scene3d>
            <a:sp3d>
              <a:bevelT w="27940" h="12700"/>
              <a:contourClr>
                <a:srgbClr val="DDDDDD"/>
              </a:contourClr>
            </a:sp3d>
          </a:bodyPr>
          <a:lstStyle/>
          <a:p>
            <a:pPr algn="ctr">
              <a:lnSpc>
                <a:spcPct val="150000"/>
              </a:lnSpc>
            </a:pPr>
            <a:r>
              <a:rPr lang="tr-TR" sz="3600" b="1" spc="150" dirty="0">
                <a:ln w="11430"/>
                <a:solidFill>
                  <a:srgbClr val="F8F8F8"/>
                </a:solidFill>
                <a:effectLst>
                  <a:outerShdw blurRad="25400" algn="tl" rotWithShape="0">
                    <a:srgbClr val="000000">
                      <a:alpha val="43000"/>
                    </a:srgbClr>
                  </a:outerShdw>
                </a:effectLst>
              </a:rPr>
              <a:t>PARLAYICI VE PATLAYICI ORTAMLARDA</a:t>
            </a:r>
          </a:p>
          <a:p>
            <a:pPr algn="ctr">
              <a:lnSpc>
                <a:spcPct val="150000"/>
              </a:lnSpc>
            </a:pPr>
            <a:r>
              <a:rPr lang="tr-TR" sz="3600" b="1" spc="150" dirty="0">
                <a:ln w="11430"/>
                <a:solidFill>
                  <a:srgbClr val="F8F8F8"/>
                </a:solidFill>
                <a:effectLst>
                  <a:outerShdw blurRad="25400" algn="tl" rotWithShape="0">
                    <a:srgbClr val="000000">
                      <a:alpha val="43000"/>
                    </a:srgbClr>
                  </a:outerShdw>
                </a:effectLst>
              </a:rPr>
              <a:t> İŞ SAĞLIĞI VE GÜVENLİĞİ UYGULAMALARI</a:t>
            </a:r>
            <a:endParaRPr lang="en-AU" sz="3600" b="1" spc="150" dirty="0">
              <a:ln w="11430"/>
              <a:solidFill>
                <a:srgbClr val="F8F8F8"/>
              </a:solidFill>
              <a:effectLst>
                <a:outerShdw blurRad="25400" algn="tl" rotWithShape="0">
                  <a:srgbClr val="000000">
                    <a:alpha val="43000"/>
                  </a:srgbClr>
                </a:outerShdw>
              </a:effectLst>
            </a:endParaRPr>
          </a:p>
        </p:txBody>
      </p:sp>
      <p:sp>
        <p:nvSpPr>
          <p:cNvPr id="7" name="13 Metin kutusu"/>
          <p:cNvSpPr txBox="1"/>
          <p:nvPr/>
        </p:nvSpPr>
        <p:spPr>
          <a:xfrm>
            <a:off x="6371731" y="5421337"/>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43" y="5607918"/>
            <a:ext cx="2273499" cy="936488"/>
          </a:xfrm>
          <a:prstGeom prst="rect">
            <a:avLst/>
          </a:prstGeom>
        </p:spPr>
      </p:pic>
    </p:spTree>
    <p:extLst>
      <p:ext uri="{BB962C8B-B14F-4D97-AF65-F5344CB8AC3E}">
        <p14:creationId xmlns:p14="http://schemas.microsoft.com/office/powerpoint/2010/main" val="9236682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5431" y="651795"/>
            <a:ext cx="8226592" cy="647700"/>
          </a:xfrm>
        </p:spPr>
        <p:txBody>
          <a:bodyPr/>
          <a:lstStyle/>
          <a:p>
            <a:pPr eaLnBrk="1" hangingPunct="1"/>
            <a:r>
              <a:rPr lang="tr-TR" sz="2800" dirty="0" smtClean="0">
                <a:solidFill>
                  <a:srgbClr val="FF0000"/>
                </a:solidFill>
              </a:rPr>
              <a:t>PARLAYICI MADDELER</a:t>
            </a:r>
            <a:endParaRPr lang="en-US" sz="2800" dirty="0" smtClean="0">
              <a:solidFill>
                <a:srgbClr val="FF0000"/>
              </a:solidFill>
            </a:endParaRPr>
          </a:p>
        </p:txBody>
      </p:sp>
      <p:sp>
        <p:nvSpPr>
          <p:cNvPr id="7171" name="Rectangle 3"/>
          <p:cNvSpPr>
            <a:spLocks noGrp="1" noChangeArrowheads="1"/>
          </p:cNvSpPr>
          <p:nvPr>
            <p:ph type="body" idx="1"/>
          </p:nvPr>
        </p:nvSpPr>
        <p:spPr>
          <a:xfrm>
            <a:off x="625642" y="1748088"/>
            <a:ext cx="8518358" cy="4525963"/>
          </a:xfrm>
        </p:spPr>
        <p:txBody>
          <a:bodyPr/>
          <a:lstStyle/>
          <a:p>
            <a:pPr eaLnBrk="1" hangingPunct="1">
              <a:lnSpc>
                <a:spcPct val="90000"/>
              </a:lnSpc>
            </a:pPr>
            <a:r>
              <a:rPr lang="tr-TR" sz="2400" b="1" dirty="0" smtClean="0"/>
              <a:t>Parlayıcı Maddeler:</a:t>
            </a:r>
          </a:p>
          <a:p>
            <a:pPr eaLnBrk="1" hangingPunct="1">
              <a:lnSpc>
                <a:spcPct val="90000"/>
              </a:lnSpc>
              <a:buFont typeface="Wingdings" pitchFamily="2" charset="2"/>
              <a:buNone/>
            </a:pPr>
            <a:r>
              <a:rPr lang="tr-TR" sz="2400" dirty="0" smtClean="0"/>
              <a:t>Normal şartlar altında buharlaşabilen veya gaz halinde  bulunan</a:t>
            </a:r>
          </a:p>
          <a:p>
            <a:pPr eaLnBrk="1" hangingPunct="1">
              <a:lnSpc>
                <a:spcPct val="90000"/>
              </a:lnSpc>
              <a:buFont typeface="Wingdings" pitchFamily="2" charset="2"/>
              <a:buNone/>
            </a:pPr>
            <a:r>
              <a:rPr lang="tr-TR" sz="2400" dirty="0" smtClean="0"/>
              <a:t>ve tutuşma noktası düşük olan sıvı ve gazlara </a:t>
            </a:r>
            <a:r>
              <a:rPr lang="tr-TR" sz="2400" dirty="0" smtClean="0">
                <a:solidFill>
                  <a:srgbClr val="FF0000"/>
                </a:solidFill>
              </a:rPr>
              <a:t>parlayıcı madde</a:t>
            </a:r>
          </a:p>
          <a:p>
            <a:pPr eaLnBrk="1" hangingPunct="1">
              <a:lnSpc>
                <a:spcPct val="90000"/>
              </a:lnSpc>
              <a:buFont typeface="Wingdings" pitchFamily="2" charset="2"/>
              <a:buNone/>
            </a:pPr>
            <a:r>
              <a:rPr lang="tr-TR" sz="2400" dirty="0" smtClean="0"/>
              <a:t>denir. Bu maddeler kolayca tutuşurlar, güç söndürülür ve büyük</a:t>
            </a:r>
          </a:p>
          <a:p>
            <a:pPr eaLnBrk="1" hangingPunct="1">
              <a:lnSpc>
                <a:spcPct val="90000"/>
              </a:lnSpc>
              <a:buFont typeface="Wingdings" pitchFamily="2" charset="2"/>
              <a:buNone/>
            </a:pPr>
            <a:r>
              <a:rPr lang="tr-TR" sz="2400" dirty="0" smtClean="0"/>
              <a:t>hızla yanarlar. </a:t>
            </a:r>
          </a:p>
          <a:p>
            <a:pPr eaLnBrk="1" hangingPunct="1">
              <a:lnSpc>
                <a:spcPct val="90000"/>
              </a:lnSpc>
              <a:buFont typeface="Wingdings" pitchFamily="2" charset="2"/>
              <a:buNone/>
            </a:pPr>
            <a:endParaRPr lang="tr-TR" sz="2400" dirty="0" smtClean="0"/>
          </a:p>
          <a:p>
            <a:pPr eaLnBrk="1" hangingPunct="1">
              <a:lnSpc>
                <a:spcPct val="90000"/>
              </a:lnSpc>
              <a:buFont typeface="Wingdings" pitchFamily="2" charset="2"/>
              <a:buNone/>
            </a:pPr>
            <a:r>
              <a:rPr lang="tr-TR" sz="2400" b="1" dirty="0" smtClean="0"/>
              <a:t>Örnek: </a:t>
            </a:r>
            <a:r>
              <a:rPr lang="tr-TR" sz="2400" dirty="0" smtClean="0"/>
              <a:t>benzin, alkol, aseton, </a:t>
            </a:r>
            <a:r>
              <a:rPr lang="tr-TR" sz="2400" dirty="0" err="1" smtClean="0"/>
              <a:t>toluen</a:t>
            </a:r>
            <a:r>
              <a:rPr lang="tr-TR" sz="2400" dirty="0" smtClean="0"/>
              <a:t>, </a:t>
            </a:r>
            <a:r>
              <a:rPr lang="tr-TR" sz="2400" dirty="0" err="1" smtClean="0"/>
              <a:t>ksilen</a:t>
            </a:r>
            <a:endParaRPr lang="tr-TR" sz="2400" dirty="0" smtClean="0"/>
          </a:p>
          <a:p>
            <a:pPr lvl="1" eaLnBrk="1" hangingPunct="1">
              <a:lnSpc>
                <a:spcPct val="90000"/>
              </a:lnSpc>
            </a:pPr>
            <a:r>
              <a:rPr lang="tr-TR" sz="2400" dirty="0" smtClean="0"/>
              <a:t>Çok kolay alevlenir maddeler</a:t>
            </a:r>
          </a:p>
          <a:p>
            <a:pPr lvl="1" eaLnBrk="1" hangingPunct="1">
              <a:lnSpc>
                <a:spcPct val="90000"/>
              </a:lnSpc>
            </a:pPr>
            <a:r>
              <a:rPr lang="tr-TR" sz="2400" dirty="0" smtClean="0"/>
              <a:t>Kolay alevlenir maddeler</a:t>
            </a:r>
          </a:p>
          <a:p>
            <a:pPr lvl="1" eaLnBrk="1" hangingPunct="1">
              <a:lnSpc>
                <a:spcPct val="90000"/>
              </a:lnSpc>
            </a:pPr>
            <a:r>
              <a:rPr lang="tr-TR" sz="2400" dirty="0" smtClean="0"/>
              <a:t>Alevlenir maddeler</a:t>
            </a:r>
            <a:endParaRPr lang="en-US" sz="2400" dirty="0" smtClean="0"/>
          </a:p>
        </p:txBody>
      </p:sp>
    </p:spTree>
    <p:extLst>
      <p:ext uri="{BB962C8B-B14F-4D97-AF65-F5344CB8AC3E}">
        <p14:creationId xmlns:p14="http://schemas.microsoft.com/office/powerpoint/2010/main" val="1480673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sz="half" idx="1"/>
          </p:nvPr>
        </p:nvSpPr>
        <p:spPr>
          <a:xfrm>
            <a:off x="355988" y="3933825"/>
            <a:ext cx="6549309" cy="2339975"/>
          </a:xfrm>
        </p:spPr>
        <p:txBody>
          <a:bodyPr/>
          <a:lstStyle/>
          <a:p>
            <a:pPr eaLnBrk="1" hangingPunct="1">
              <a:lnSpc>
                <a:spcPct val="80000"/>
              </a:lnSpc>
              <a:buFontTx/>
              <a:buNone/>
            </a:pPr>
            <a:r>
              <a:rPr lang="tr-TR" sz="1800" b="1" dirty="0" smtClean="0">
                <a:solidFill>
                  <a:srgbClr val="000000"/>
                </a:solidFill>
              </a:rPr>
              <a:t>   </a:t>
            </a:r>
            <a:r>
              <a:rPr kumimoji="1" lang="tr-TR" sz="2000" b="1" dirty="0" smtClean="0">
                <a:solidFill>
                  <a:srgbClr val="FF0000"/>
                </a:solidFill>
              </a:rPr>
              <a:t>PATLAYICI GRUPLARI</a:t>
            </a:r>
          </a:p>
          <a:p>
            <a:pPr eaLnBrk="1" hangingPunct="1">
              <a:lnSpc>
                <a:spcPct val="80000"/>
              </a:lnSpc>
              <a:buFontTx/>
              <a:buNone/>
            </a:pPr>
            <a:endParaRPr kumimoji="1" lang="tr-TR" sz="2000" b="1" dirty="0" smtClean="0">
              <a:solidFill>
                <a:srgbClr val="FF0000"/>
              </a:solidFill>
            </a:endParaRPr>
          </a:p>
          <a:p>
            <a:pPr eaLnBrk="1" hangingPunct="1">
              <a:lnSpc>
                <a:spcPct val="80000"/>
              </a:lnSpc>
              <a:buFontTx/>
              <a:buNone/>
            </a:pPr>
            <a:r>
              <a:rPr kumimoji="1" lang="tr-TR" sz="2000" b="1" dirty="0" smtClean="0">
                <a:solidFill>
                  <a:schemeClr val="accent2"/>
                </a:solidFill>
              </a:rPr>
              <a:t>	A- </a:t>
            </a:r>
            <a:r>
              <a:rPr kumimoji="1" lang="tr-TR" sz="2000" b="1" dirty="0" err="1" smtClean="0">
                <a:solidFill>
                  <a:schemeClr val="accent2"/>
                </a:solidFill>
              </a:rPr>
              <a:t>Klorat</a:t>
            </a:r>
            <a:r>
              <a:rPr kumimoji="1" lang="tr-TR" sz="2000" b="1" dirty="0" smtClean="0">
                <a:solidFill>
                  <a:schemeClr val="accent2"/>
                </a:solidFill>
              </a:rPr>
              <a:t>, </a:t>
            </a:r>
            <a:r>
              <a:rPr kumimoji="1" lang="tr-TR" sz="2000" b="1" dirty="0" err="1" smtClean="0">
                <a:solidFill>
                  <a:schemeClr val="accent2"/>
                </a:solidFill>
              </a:rPr>
              <a:t>Perklorat</a:t>
            </a:r>
            <a:r>
              <a:rPr kumimoji="1" lang="tr-TR" sz="2000" b="1" dirty="0" smtClean="0">
                <a:solidFill>
                  <a:schemeClr val="accent2"/>
                </a:solidFill>
              </a:rPr>
              <a:t> vb. patlayıcılar,</a:t>
            </a:r>
          </a:p>
          <a:p>
            <a:pPr eaLnBrk="1" hangingPunct="1">
              <a:lnSpc>
                <a:spcPct val="80000"/>
              </a:lnSpc>
              <a:buFontTx/>
              <a:buNone/>
            </a:pPr>
            <a:r>
              <a:rPr kumimoji="1" lang="tr-TR" sz="2000" b="1" dirty="0" smtClean="0">
                <a:solidFill>
                  <a:schemeClr val="accent2"/>
                </a:solidFill>
              </a:rPr>
              <a:t>	B- Dinamit, Nitrogliserin, Nitroselüloz vb. patlayıcılar,</a:t>
            </a:r>
          </a:p>
          <a:p>
            <a:pPr eaLnBrk="1" hangingPunct="1">
              <a:lnSpc>
                <a:spcPct val="80000"/>
              </a:lnSpc>
              <a:buFontTx/>
              <a:buNone/>
            </a:pPr>
            <a:r>
              <a:rPr kumimoji="1" lang="tr-TR" sz="2000" b="1" dirty="0" smtClean="0">
                <a:solidFill>
                  <a:schemeClr val="accent2"/>
                </a:solidFill>
              </a:rPr>
              <a:t>	C- Potasyum Nitrat içeren Barut Vb. patlayıcılar,</a:t>
            </a:r>
          </a:p>
          <a:p>
            <a:pPr eaLnBrk="1" hangingPunct="1">
              <a:lnSpc>
                <a:spcPct val="80000"/>
              </a:lnSpc>
              <a:buFontTx/>
              <a:buNone/>
            </a:pPr>
            <a:r>
              <a:rPr kumimoji="1" lang="tr-TR" sz="2000" b="1" dirty="0" smtClean="0">
                <a:solidFill>
                  <a:schemeClr val="accent2"/>
                </a:solidFill>
              </a:rPr>
              <a:t>	D-Amonyum Nitrat ihtiva eden </a:t>
            </a:r>
            <a:r>
              <a:rPr kumimoji="1" lang="tr-TR" sz="2000" b="1" dirty="0">
                <a:solidFill>
                  <a:schemeClr val="accent2"/>
                </a:solidFill>
              </a:rPr>
              <a:t>p</a:t>
            </a:r>
            <a:r>
              <a:rPr kumimoji="1" lang="tr-TR" sz="2000" b="1" dirty="0" smtClean="0">
                <a:solidFill>
                  <a:schemeClr val="accent2"/>
                </a:solidFill>
              </a:rPr>
              <a:t>atlayıcılar</a:t>
            </a:r>
            <a:endParaRPr lang="tr-TR" sz="2000" b="1" dirty="0" smtClean="0">
              <a:solidFill>
                <a:schemeClr val="accent2"/>
              </a:solidFill>
            </a:endParaRPr>
          </a:p>
          <a:p>
            <a:pPr algn="r" eaLnBrk="1" hangingPunct="1">
              <a:lnSpc>
                <a:spcPct val="80000"/>
              </a:lnSpc>
              <a:buFontTx/>
              <a:buNone/>
            </a:pPr>
            <a:r>
              <a:rPr lang="tr-TR" sz="1800" b="1" dirty="0" smtClean="0">
                <a:solidFill>
                  <a:srgbClr val="000000"/>
                </a:solidFill>
              </a:rPr>
              <a:t>   </a:t>
            </a:r>
          </a:p>
        </p:txBody>
      </p:sp>
      <p:sp>
        <p:nvSpPr>
          <p:cNvPr id="5125" name="Rectangle 4"/>
          <p:cNvSpPr>
            <a:spLocks noGrp="1" noChangeArrowheads="1"/>
          </p:cNvSpPr>
          <p:nvPr>
            <p:ph type="body" sz="half" idx="2"/>
          </p:nvPr>
        </p:nvSpPr>
        <p:spPr>
          <a:xfrm>
            <a:off x="583323" y="620713"/>
            <a:ext cx="3706101" cy="647700"/>
          </a:xfrm>
        </p:spPr>
        <p:txBody>
          <a:bodyPr/>
          <a:lstStyle/>
          <a:p>
            <a:pPr eaLnBrk="1" hangingPunct="1">
              <a:lnSpc>
                <a:spcPct val="80000"/>
              </a:lnSpc>
              <a:buFontTx/>
              <a:buNone/>
            </a:pPr>
            <a:r>
              <a:rPr lang="tr-TR" b="1" dirty="0" smtClean="0">
                <a:solidFill>
                  <a:srgbClr val="FF0000"/>
                </a:solidFill>
              </a:rPr>
              <a:t>TANIMLAR</a:t>
            </a:r>
          </a:p>
        </p:txBody>
      </p:sp>
      <p:sp>
        <p:nvSpPr>
          <p:cNvPr id="5126" name="Rectangle 5"/>
          <p:cNvSpPr>
            <a:spLocks noChangeArrowheads="1"/>
          </p:cNvSpPr>
          <p:nvPr/>
        </p:nvSpPr>
        <p:spPr bwMode="auto">
          <a:xfrm>
            <a:off x="441434" y="1557338"/>
            <a:ext cx="80929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tr-TR" sz="2000" b="1" dirty="0">
                <a:solidFill>
                  <a:srgbClr val="FF0000"/>
                </a:solidFill>
                <a:latin typeface="Calibri" pitchFamily="34" charset="0"/>
              </a:rPr>
              <a:t>PARLAYICI SIVI:</a:t>
            </a:r>
            <a:r>
              <a:rPr kumimoji="1" lang="tr-TR" dirty="0">
                <a:solidFill>
                  <a:srgbClr val="FF0000"/>
                </a:solidFill>
                <a:latin typeface="Calibri" pitchFamily="34" charset="0"/>
              </a:rPr>
              <a:t> </a:t>
            </a:r>
            <a:r>
              <a:rPr kumimoji="1" lang="tr-TR" b="1" dirty="0" smtClean="0">
                <a:solidFill>
                  <a:schemeClr val="accent2"/>
                </a:solidFill>
                <a:latin typeface="Calibri" pitchFamily="34" charset="0"/>
              </a:rPr>
              <a:t>Parlama noktası 38</a:t>
            </a:r>
            <a:r>
              <a:rPr kumimoji="1" lang="tr-TR" b="1" dirty="0" smtClean="0">
                <a:solidFill>
                  <a:schemeClr val="accent2"/>
                </a:solidFill>
                <a:latin typeface="Courier New"/>
                <a:cs typeface="Courier New"/>
              </a:rPr>
              <a:t>º</a:t>
            </a:r>
            <a:r>
              <a:rPr kumimoji="1" lang="tr-TR" b="1" dirty="0" smtClean="0">
                <a:solidFill>
                  <a:schemeClr val="accent2"/>
                </a:solidFill>
                <a:latin typeface="Calibri" pitchFamily="34" charset="0"/>
              </a:rPr>
              <a:t>C’nin altında olan sıvılar</a:t>
            </a:r>
            <a:endParaRPr kumimoji="1" lang="tr-TR" b="1" dirty="0">
              <a:solidFill>
                <a:schemeClr val="accent2"/>
              </a:solidFill>
              <a:latin typeface="Calibri" pitchFamily="34" charset="0"/>
            </a:endParaRPr>
          </a:p>
        </p:txBody>
      </p:sp>
      <p:sp>
        <p:nvSpPr>
          <p:cNvPr id="5127" name="Rectangle 6"/>
          <p:cNvSpPr>
            <a:spLocks noChangeArrowheads="1"/>
          </p:cNvSpPr>
          <p:nvPr/>
        </p:nvSpPr>
        <p:spPr bwMode="auto">
          <a:xfrm>
            <a:off x="443276" y="2205038"/>
            <a:ext cx="8149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tr-TR" sz="2000" b="1" dirty="0">
                <a:solidFill>
                  <a:srgbClr val="FF0000"/>
                </a:solidFill>
                <a:latin typeface="Calibri" pitchFamily="34" charset="0"/>
              </a:rPr>
              <a:t>TEHLİKELİ SIVI:</a:t>
            </a:r>
            <a:r>
              <a:rPr kumimoji="1" lang="tr-TR" dirty="0">
                <a:latin typeface="Calibri" pitchFamily="34" charset="0"/>
              </a:rPr>
              <a:t> </a:t>
            </a:r>
            <a:r>
              <a:rPr kumimoji="1" lang="tr-TR" b="1" dirty="0" smtClean="0">
                <a:solidFill>
                  <a:schemeClr val="accent2"/>
                </a:solidFill>
                <a:latin typeface="Calibri" pitchFamily="34" charset="0"/>
              </a:rPr>
              <a:t>Parlama noktası </a:t>
            </a:r>
            <a:r>
              <a:rPr kumimoji="1" lang="tr-TR" b="1" dirty="0">
                <a:solidFill>
                  <a:schemeClr val="accent2"/>
                </a:solidFill>
                <a:latin typeface="Calibri" pitchFamily="34" charset="0"/>
              </a:rPr>
              <a:t>38</a:t>
            </a:r>
            <a:r>
              <a:rPr kumimoji="1" lang="tr-TR" b="1" dirty="0">
                <a:solidFill>
                  <a:schemeClr val="accent2"/>
                </a:solidFill>
                <a:latin typeface="Courier New"/>
                <a:cs typeface="Courier New"/>
              </a:rPr>
              <a:t>º</a:t>
            </a:r>
            <a:r>
              <a:rPr kumimoji="1" lang="tr-TR" b="1" dirty="0">
                <a:solidFill>
                  <a:schemeClr val="accent2"/>
                </a:solidFill>
                <a:latin typeface="Calibri" pitchFamily="34" charset="0"/>
              </a:rPr>
              <a:t>C’nin </a:t>
            </a:r>
            <a:r>
              <a:rPr kumimoji="1" lang="tr-TR" b="1" dirty="0" smtClean="0">
                <a:solidFill>
                  <a:schemeClr val="accent2"/>
                </a:solidFill>
                <a:latin typeface="Calibri" pitchFamily="34" charset="0"/>
              </a:rPr>
              <a:t>üstünde olan sıvılar</a:t>
            </a:r>
            <a:endParaRPr kumimoji="1" lang="tr-TR" b="1" dirty="0">
              <a:solidFill>
                <a:schemeClr val="accent2"/>
              </a:solidFill>
              <a:latin typeface="Calibri" pitchFamily="34" charset="0"/>
            </a:endParaRPr>
          </a:p>
        </p:txBody>
      </p:sp>
      <p:sp>
        <p:nvSpPr>
          <p:cNvPr id="5128" name="Rectangle 7"/>
          <p:cNvSpPr>
            <a:spLocks noChangeArrowheads="1"/>
          </p:cNvSpPr>
          <p:nvPr/>
        </p:nvSpPr>
        <p:spPr bwMode="auto">
          <a:xfrm>
            <a:off x="449250" y="2924175"/>
            <a:ext cx="8334387"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tr-TR" sz="2000" b="1" dirty="0">
                <a:solidFill>
                  <a:srgbClr val="FF0000"/>
                </a:solidFill>
                <a:latin typeface="Calibri" pitchFamily="34" charset="0"/>
              </a:rPr>
              <a:t>PATLAYICI MADDE:</a:t>
            </a:r>
            <a:r>
              <a:rPr kumimoji="1" lang="tr-TR" dirty="0">
                <a:latin typeface="Calibri" pitchFamily="34" charset="0"/>
              </a:rPr>
              <a:t> </a:t>
            </a:r>
            <a:r>
              <a:rPr kumimoji="1" lang="tr-TR" b="1" dirty="0" smtClean="0">
                <a:solidFill>
                  <a:schemeClr val="accent2"/>
                </a:solidFill>
                <a:latin typeface="Calibri" pitchFamily="34" charset="0"/>
              </a:rPr>
              <a:t>Bir ısı kaynağı ile temas etmesi durumunda </a:t>
            </a:r>
            <a:r>
              <a:rPr kumimoji="1" lang="tr-TR" b="1" u="sng" dirty="0" smtClean="0">
                <a:solidFill>
                  <a:schemeClr val="accent2"/>
                </a:solidFill>
                <a:latin typeface="Calibri" pitchFamily="34" charset="0"/>
              </a:rPr>
              <a:t>ısı, basınç ve ses etkisi</a:t>
            </a:r>
            <a:r>
              <a:rPr kumimoji="1" lang="tr-TR" b="1" dirty="0" smtClean="0">
                <a:solidFill>
                  <a:schemeClr val="accent2"/>
                </a:solidFill>
                <a:latin typeface="Calibri" pitchFamily="34" charset="0"/>
              </a:rPr>
              <a:t> ile patlayan maddelerdir.</a:t>
            </a:r>
            <a:endParaRPr kumimoji="1" lang="tr-TR" b="1" dirty="0">
              <a:solidFill>
                <a:schemeClr val="accent2"/>
              </a:solidFill>
              <a:latin typeface="Calibri" pitchFamily="34" charset="0"/>
            </a:endParaRPr>
          </a:p>
        </p:txBody>
      </p:sp>
    </p:spTree>
    <p:extLst>
      <p:ext uri="{BB962C8B-B14F-4D97-AF65-F5344CB8AC3E}">
        <p14:creationId xmlns:p14="http://schemas.microsoft.com/office/powerpoint/2010/main" val="1542175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body" idx="1"/>
          </p:nvPr>
        </p:nvSpPr>
        <p:spPr/>
        <p:txBody>
          <a:bodyPr/>
          <a:lstStyle/>
          <a:p>
            <a:pPr eaLnBrk="1" hangingPunct="1">
              <a:buFontTx/>
              <a:buNone/>
            </a:pPr>
            <a:r>
              <a:rPr lang="tr-TR" altLang="ja-JP" sz="4400" dirty="0" smtClean="0"/>
              <a:t>  </a:t>
            </a:r>
          </a:p>
          <a:p>
            <a:pPr eaLnBrk="1" hangingPunct="1">
              <a:buFontTx/>
              <a:buNone/>
            </a:pPr>
            <a:r>
              <a:rPr lang="tr-TR" altLang="ja-JP" dirty="0" smtClean="0">
                <a:solidFill>
                  <a:srgbClr val="000000"/>
                </a:solidFill>
              </a:rPr>
              <a:t>    </a:t>
            </a:r>
            <a:endParaRPr lang="tr-TR" dirty="0" smtClean="0">
              <a:solidFill>
                <a:srgbClr val="000000"/>
              </a:solidFill>
            </a:endParaRPr>
          </a:p>
        </p:txBody>
      </p:sp>
      <p:sp>
        <p:nvSpPr>
          <p:cNvPr id="6149" name="Rectangle 4"/>
          <p:cNvSpPr>
            <a:spLocks noChangeArrowheads="1"/>
          </p:cNvSpPr>
          <p:nvPr/>
        </p:nvSpPr>
        <p:spPr bwMode="auto">
          <a:xfrm>
            <a:off x="756744" y="1368151"/>
            <a:ext cx="8056179"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tr-TR" sz="2000" b="1" dirty="0">
                <a:solidFill>
                  <a:srgbClr val="FF0000"/>
                </a:solidFill>
                <a:latin typeface="Calibri" pitchFamily="34" charset="0"/>
              </a:rPr>
              <a:t>SON DERECE PARLAYICI :</a:t>
            </a:r>
            <a:r>
              <a:rPr kumimoji="1" lang="tr-TR" b="1" dirty="0">
                <a:latin typeface="Calibri" pitchFamily="34" charset="0"/>
              </a:rPr>
              <a:t> </a:t>
            </a:r>
            <a:r>
              <a:rPr kumimoji="1" lang="tr-TR" b="1" dirty="0" smtClean="0">
                <a:solidFill>
                  <a:schemeClr val="accent2"/>
                </a:solidFill>
                <a:latin typeface="Calibri" pitchFamily="34" charset="0"/>
              </a:rPr>
              <a:t>parlama noktası &lt; 0 </a:t>
            </a:r>
            <a:r>
              <a:rPr kumimoji="1" lang="en-US" b="1" dirty="0" smtClean="0">
                <a:solidFill>
                  <a:schemeClr val="accent2"/>
                </a:solidFill>
                <a:latin typeface="Calibri" pitchFamily="34" charset="0"/>
              </a:rPr>
              <a:t>º</a:t>
            </a:r>
            <a:r>
              <a:rPr kumimoji="1" lang="tr-TR" b="1" dirty="0" smtClean="0">
                <a:solidFill>
                  <a:schemeClr val="accent2"/>
                </a:solidFill>
                <a:latin typeface="Calibri" pitchFamily="34" charset="0"/>
              </a:rPr>
              <a:t>c olan sıvılar</a:t>
            </a:r>
            <a:r>
              <a:rPr kumimoji="1" lang="tr-TR" b="1" dirty="0" smtClean="0">
                <a:latin typeface="Calibri" pitchFamily="34" charset="0"/>
              </a:rPr>
              <a:t> </a:t>
            </a:r>
          </a:p>
          <a:p>
            <a:pPr>
              <a:spcBef>
                <a:spcPct val="50000"/>
              </a:spcBef>
            </a:pPr>
            <a:endParaRPr kumimoji="1" lang="tr-TR" b="1" dirty="0">
              <a:latin typeface="Calibri" pitchFamily="34" charset="0"/>
            </a:endParaRPr>
          </a:p>
          <a:p>
            <a:pPr>
              <a:spcBef>
                <a:spcPct val="50000"/>
              </a:spcBef>
            </a:pPr>
            <a:r>
              <a:rPr kumimoji="1" lang="tr-TR" sz="2000" b="1" dirty="0">
                <a:solidFill>
                  <a:srgbClr val="FF0000"/>
                </a:solidFill>
                <a:latin typeface="Calibri" pitchFamily="34" charset="0"/>
              </a:rPr>
              <a:t>ÇOK PARLAYICI :</a:t>
            </a:r>
            <a:r>
              <a:rPr kumimoji="1" lang="tr-TR" b="1" dirty="0">
                <a:latin typeface="Calibri" pitchFamily="34" charset="0"/>
              </a:rPr>
              <a:t> </a:t>
            </a:r>
            <a:r>
              <a:rPr kumimoji="1" lang="tr-TR" b="1" dirty="0" smtClean="0">
                <a:solidFill>
                  <a:schemeClr val="accent2"/>
                </a:solidFill>
                <a:latin typeface="Calibri" pitchFamily="34" charset="0"/>
              </a:rPr>
              <a:t>parlama noktası &lt; 21 </a:t>
            </a:r>
            <a:r>
              <a:rPr kumimoji="1" lang="en-US" b="1" dirty="0" smtClean="0">
                <a:solidFill>
                  <a:schemeClr val="accent2"/>
                </a:solidFill>
                <a:latin typeface="Calibri" pitchFamily="34" charset="0"/>
              </a:rPr>
              <a:t>º</a:t>
            </a:r>
            <a:r>
              <a:rPr kumimoji="1" lang="tr-TR" b="1" dirty="0" smtClean="0">
                <a:solidFill>
                  <a:schemeClr val="accent2"/>
                </a:solidFill>
                <a:latin typeface="Calibri" pitchFamily="34" charset="0"/>
              </a:rPr>
              <a:t>c olan sıvılar</a:t>
            </a:r>
          </a:p>
          <a:p>
            <a:pPr>
              <a:spcBef>
                <a:spcPct val="50000"/>
              </a:spcBef>
            </a:pPr>
            <a:endParaRPr kumimoji="1" lang="tr-TR" b="1" dirty="0">
              <a:solidFill>
                <a:schemeClr val="accent2"/>
              </a:solidFill>
              <a:latin typeface="Calibri" pitchFamily="34" charset="0"/>
            </a:endParaRPr>
          </a:p>
          <a:p>
            <a:r>
              <a:rPr kumimoji="1" lang="tr-TR" sz="2000" b="1" dirty="0">
                <a:solidFill>
                  <a:srgbClr val="FF0000"/>
                </a:solidFill>
                <a:latin typeface="Calibri" pitchFamily="34" charset="0"/>
              </a:rPr>
              <a:t>PARLAYAN SIVILAR :</a:t>
            </a:r>
            <a:r>
              <a:rPr kumimoji="1" lang="tr-TR" b="1" dirty="0">
                <a:latin typeface="Calibri" pitchFamily="34" charset="0"/>
              </a:rPr>
              <a:t> </a:t>
            </a:r>
            <a:r>
              <a:rPr kumimoji="1" lang="tr-TR" b="1" dirty="0" smtClean="0">
                <a:solidFill>
                  <a:schemeClr val="accent2"/>
                </a:solidFill>
                <a:latin typeface="Calibri" pitchFamily="34" charset="0"/>
              </a:rPr>
              <a:t>aseton, benzen, </a:t>
            </a:r>
            <a:r>
              <a:rPr kumimoji="1" lang="tr-TR" b="1" dirty="0" err="1" smtClean="0">
                <a:solidFill>
                  <a:schemeClr val="accent2"/>
                </a:solidFill>
                <a:latin typeface="Calibri" pitchFamily="34" charset="0"/>
              </a:rPr>
              <a:t>hekzan</a:t>
            </a:r>
            <a:r>
              <a:rPr kumimoji="1" lang="tr-TR" b="1" dirty="0" smtClean="0">
                <a:solidFill>
                  <a:schemeClr val="accent2"/>
                </a:solidFill>
                <a:latin typeface="Calibri" pitchFamily="34" charset="0"/>
              </a:rPr>
              <a:t>, </a:t>
            </a:r>
            <a:r>
              <a:rPr kumimoji="1" lang="tr-TR" b="1" dirty="0" err="1" smtClean="0">
                <a:solidFill>
                  <a:schemeClr val="accent2"/>
                </a:solidFill>
                <a:latin typeface="Calibri" pitchFamily="34" charset="0"/>
              </a:rPr>
              <a:t>ksilen</a:t>
            </a:r>
            <a:r>
              <a:rPr kumimoji="1" lang="tr-TR" b="1" dirty="0" smtClean="0">
                <a:solidFill>
                  <a:schemeClr val="accent2"/>
                </a:solidFill>
                <a:latin typeface="Calibri" pitchFamily="34" charset="0"/>
              </a:rPr>
              <a:t>,</a:t>
            </a:r>
            <a:r>
              <a:rPr kumimoji="1" lang="tr-TR" b="1" dirty="0" smtClean="0">
                <a:latin typeface="Calibri" pitchFamily="34" charset="0"/>
              </a:rPr>
              <a:t> </a:t>
            </a:r>
            <a:r>
              <a:rPr kumimoji="1" lang="tr-TR" b="1" dirty="0" err="1" smtClean="0">
                <a:solidFill>
                  <a:schemeClr val="accent2"/>
                </a:solidFill>
                <a:latin typeface="Calibri" pitchFamily="34" charset="0"/>
              </a:rPr>
              <a:t>karbonsülfür</a:t>
            </a:r>
            <a:r>
              <a:rPr kumimoji="1" lang="tr-TR" b="1" dirty="0" smtClean="0">
                <a:solidFill>
                  <a:schemeClr val="accent2"/>
                </a:solidFill>
                <a:latin typeface="Calibri" pitchFamily="34" charset="0"/>
              </a:rPr>
              <a:t>, </a:t>
            </a:r>
            <a:r>
              <a:rPr kumimoji="1" lang="tr-TR" b="1" dirty="0" err="1" smtClean="0">
                <a:solidFill>
                  <a:schemeClr val="accent2"/>
                </a:solidFill>
                <a:latin typeface="Calibri" pitchFamily="34" charset="0"/>
              </a:rPr>
              <a:t>metilalkol</a:t>
            </a:r>
            <a:r>
              <a:rPr kumimoji="1" lang="tr-TR" b="1" dirty="0" smtClean="0">
                <a:solidFill>
                  <a:schemeClr val="accent2"/>
                </a:solidFill>
                <a:latin typeface="Calibri" pitchFamily="34" charset="0"/>
              </a:rPr>
              <a:t>, benzin.....</a:t>
            </a:r>
          </a:p>
          <a:p>
            <a:endParaRPr kumimoji="1" lang="tr-TR" b="1" dirty="0">
              <a:solidFill>
                <a:schemeClr val="accent2"/>
              </a:solidFill>
              <a:latin typeface="Calibri" pitchFamily="34" charset="0"/>
            </a:endParaRPr>
          </a:p>
          <a:p>
            <a:r>
              <a:rPr kumimoji="1" lang="tr-TR" sz="2000" b="1" dirty="0">
                <a:solidFill>
                  <a:srgbClr val="FF0000"/>
                </a:solidFill>
                <a:latin typeface="Calibri" pitchFamily="34" charset="0"/>
              </a:rPr>
              <a:t>PARLAYAN KATILAR :</a:t>
            </a:r>
            <a:r>
              <a:rPr kumimoji="1" lang="tr-TR" b="1" dirty="0">
                <a:latin typeface="Calibri" pitchFamily="34" charset="0"/>
              </a:rPr>
              <a:t> </a:t>
            </a:r>
            <a:r>
              <a:rPr kumimoji="1" lang="tr-TR" b="1" dirty="0" smtClean="0">
                <a:solidFill>
                  <a:schemeClr val="accent2"/>
                </a:solidFill>
                <a:latin typeface="Calibri" pitchFamily="34" charset="0"/>
              </a:rPr>
              <a:t>fosfor </a:t>
            </a:r>
            <a:r>
              <a:rPr kumimoji="1" lang="tr-TR" b="1" dirty="0" err="1" smtClean="0">
                <a:solidFill>
                  <a:schemeClr val="accent2"/>
                </a:solidFill>
                <a:latin typeface="Calibri" pitchFamily="34" charset="0"/>
              </a:rPr>
              <a:t>pentaklorür</a:t>
            </a:r>
            <a:r>
              <a:rPr kumimoji="1" lang="tr-TR" b="1" dirty="0" smtClean="0">
                <a:solidFill>
                  <a:schemeClr val="accent2"/>
                </a:solidFill>
                <a:latin typeface="Calibri" pitchFamily="34" charset="0"/>
              </a:rPr>
              <a:t>, magnezyum.......</a:t>
            </a:r>
          </a:p>
          <a:p>
            <a:endParaRPr kumimoji="1" lang="tr-TR" b="1" dirty="0">
              <a:solidFill>
                <a:schemeClr val="accent2"/>
              </a:solidFill>
              <a:latin typeface="Calibri" pitchFamily="34" charset="0"/>
            </a:endParaRPr>
          </a:p>
          <a:p>
            <a:pPr>
              <a:spcBef>
                <a:spcPct val="50000"/>
              </a:spcBef>
            </a:pPr>
            <a:r>
              <a:rPr kumimoji="1" lang="tr-TR" sz="2000" b="1" dirty="0">
                <a:solidFill>
                  <a:srgbClr val="FF0000"/>
                </a:solidFill>
                <a:latin typeface="Calibri" pitchFamily="34" charset="0"/>
              </a:rPr>
              <a:t>PARLAYAN GAZLAR:</a:t>
            </a:r>
            <a:r>
              <a:rPr kumimoji="1" lang="tr-TR" b="1" dirty="0">
                <a:solidFill>
                  <a:srgbClr val="FF0000"/>
                </a:solidFill>
                <a:latin typeface="Calibri" pitchFamily="34" charset="0"/>
              </a:rPr>
              <a:t> </a:t>
            </a:r>
            <a:r>
              <a:rPr kumimoji="1" lang="tr-TR" b="1" dirty="0" smtClean="0">
                <a:solidFill>
                  <a:schemeClr val="accent2"/>
                </a:solidFill>
                <a:latin typeface="Calibri" pitchFamily="34" charset="0"/>
              </a:rPr>
              <a:t>asetilen, metan, </a:t>
            </a:r>
            <a:r>
              <a:rPr kumimoji="1" lang="tr-TR" b="1" dirty="0" err="1" smtClean="0">
                <a:solidFill>
                  <a:schemeClr val="accent2"/>
                </a:solidFill>
                <a:latin typeface="Calibri" pitchFamily="34" charset="0"/>
              </a:rPr>
              <a:t>etan</a:t>
            </a:r>
            <a:r>
              <a:rPr kumimoji="1" lang="tr-TR" b="1" dirty="0" smtClean="0">
                <a:solidFill>
                  <a:schemeClr val="accent2"/>
                </a:solidFill>
                <a:latin typeface="Calibri" pitchFamily="34" charset="0"/>
              </a:rPr>
              <a:t>, </a:t>
            </a:r>
            <a:r>
              <a:rPr kumimoji="1" lang="tr-TR" b="1" dirty="0" err="1" smtClean="0">
                <a:solidFill>
                  <a:schemeClr val="accent2"/>
                </a:solidFill>
                <a:latin typeface="Calibri" pitchFamily="34" charset="0"/>
              </a:rPr>
              <a:t>propan</a:t>
            </a:r>
            <a:r>
              <a:rPr kumimoji="1" lang="tr-TR" b="1" dirty="0" smtClean="0">
                <a:solidFill>
                  <a:schemeClr val="accent2"/>
                </a:solidFill>
                <a:latin typeface="Calibri" pitchFamily="34" charset="0"/>
              </a:rPr>
              <a:t>, flor, hidrojen</a:t>
            </a:r>
          </a:p>
          <a:p>
            <a:pPr>
              <a:spcBef>
                <a:spcPct val="50000"/>
              </a:spcBef>
            </a:pPr>
            <a:endParaRPr kumimoji="1" lang="tr-TR" b="1" dirty="0">
              <a:solidFill>
                <a:schemeClr val="accent2"/>
              </a:solidFill>
              <a:latin typeface="Calibri" pitchFamily="34" charset="0"/>
            </a:endParaRPr>
          </a:p>
        </p:txBody>
      </p:sp>
    </p:spTree>
    <p:extLst>
      <p:ext uri="{BB962C8B-B14F-4D97-AF65-F5344CB8AC3E}">
        <p14:creationId xmlns:p14="http://schemas.microsoft.com/office/powerpoint/2010/main" val="4153840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8628" y="638629"/>
            <a:ext cx="2656115" cy="420234"/>
          </a:xfrm>
        </p:spPr>
        <p:txBody>
          <a:bodyPr/>
          <a:lstStyle/>
          <a:p>
            <a:pPr marL="0" indent="0" eaLnBrk="1" hangingPunct="1"/>
            <a:r>
              <a:rPr lang="tr-TR" dirty="0" smtClean="0">
                <a:solidFill>
                  <a:srgbClr val="FF0000"/>
                </a:solidFill>
              </a:rPr>
              <a:t>PATLAYICI ORTAM</a:t>
            </a:r>
            <a:endParaRPr lang="tr-TR" dirty="0">
              <a:solidFill>
                <a:srgbClr val="FF0000"/>
              </a:solidFill>
            </a:endParaRPr>
          </a:p>
        </p:txBody>
      </p:sp>
      <p:sp>
        <p:nvSpPr>
          <p:cNvPr id="10243" name="Rectangle 3"/>
          <p:cNvSpPr>
            <a:spLocks noGrp="1" noChangeArrowheads="1"/>
          </p:cNvSpPr>
          <p:nvPr>
            <p:ph type="body" idx="1"/>
          </p:nvPr>
        </p:nvSpPr>
        <p:spPr>
          <a:xfrm>
            <a:off x="485321" y="2241180"/>
            <a:ext cx="8004629" cy="3477759"/>
          </a:xfrm>
        </p:spPr>
        <p:txBody>
          <a:bodyPr/>
          <a:lstStyle/>
          <a:p>
            <a:pPr marL="0" indent="0" algn="just" eaLnBrk="1" hangingPunct="1">
              <a:buFontTx/>
              <a:buNone/>
            </a:pPr>
            <a:r>
              <a:rPr lang="tr-TR" sz="2400" dirty="0" smtClean="0"/>
              <a:t>Yanıcı maddelerin (gaz, buhar ve tozların) </a:t>
            </a:r>
          </a:p>
          <a:p>
            <a:pPr marL="0" indent="0" algn="just" eaLnBrk="1" hangingPunct="1">
              <a:buFontTx/>
              <a:buNone/>
            </a:pPr>
            <a:r>
              <a:rPr lang="tr-TR" sz="2400" dirty="0" smtClean="0"/>
              <a:t>hava ile karışarak oluşturduğu, herhangi bir tutuşturucu kaynakla yanabilen ortamdır.</a:t>
            </a:r>
          </a:p>
          <a:p>
            <a:pPr marL="0" indent="0" algn="just" eaLnBrk="1" hangingPunct="1">
              <a:buFontTx/>
              <a:buNone/>
            </a:pPr>
            <a:endParaRPr lang="tr-TR" sz="2400" b="1" dirty="0" smtClean="0">
              <a:solidFill>
                <a:srgbClr val="000066"/>
              </a:solidFill>
            </a:endParaRPr>
          </a:p>
          <a:p>
            <a:pPr marL="0" indent="0" algn="just" eaLnBrk="1" hangingPunct="1">
              <a:buFontTx/>
              <a:buNone/>
            </a:pPr>
            <a:r>
              <a:rPr lang="tr-TR" sz="2400" b="1" dirty="0" smtClean="0">
                <a:solidFill>
                  <a:srgbClr val="000066"/>
                </a:solidFill>
              </a:rPr>
              <a:t>Örneğin:</a:t>
            </a:r>
          </a:p>
          <a:p>
            <a:pPr marL="0" indent="0" algn="just" eaLnBrk="1" hangingPunct="1">
              <a:buFontTx/>
              <a:buNone/>
            </a:pPr>
            <a:r>
              <a:rPr lang="tr-TR" sz="2400" dirty="0" smtClean="0"/>
              <a:t>LPG tüpü gaz kaçırdığında LPG ortama yayılır. Herhangi bir tutuşturucu kaynakla (örneğin sigara ile) temasında yanma ve buna bağlı çok hızlı bir gaz genişlemesi ile </a:t>
            </a:r>
            <a:r>
              <a:rPr lang="tr-TR" sz="2400" b="1" dirty="0" smtClean="0">
                <a:solidFill>
                  <a:srgbClr val="CC0000"/>
                </a:solidFill>
              </a:rPr>
              <a:t>PATLAMA</a:t>
            </a:r>
            <a:r>
              <a:rPr lang="tr-TR" sz="2400" dirty="0" smtClean="0"/>
              <a:t> olur.</a:t>
            </a:r>
          </a:p>
          <a:p>
            <a:pPr marL="0" indent="0" algn="just" eaLnBrk="1" hangingPunct="1">
              <a:buFontTx/>
              <a:buNone/>
            </a:pPr>
            <a:r>
              <a:rPr lang="tr-TR" sz="2400" dirty="0" smtClean="0"/>
              <a:t>İşte, gaz kaçağı olan mutfak bir </a:t>
            </a:r>
            <a:r>
              <a:rPr lang="tr-TR" sz="2400" b="1" dirty="0" smtClean="0">
                <a:solidFill>
                  <a:srgbClr val="CC0000"/>
                </a:solidFill>
              </a:rPr>
              <a:t>PATLAYICI ORTAM</a:t>
            </a:r>
            <a:r>
              <a:rPr lang="tr-TR" sz="2400" dirty="0" smtClean="0"/>
              <a:t>DIR.</a:t>
            </a:r>
            <a:endParaRPr lang="en-US" sz="2400" dirty="0" smtClean="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681718"/>
            <a:ext cx="2565400" cy="1911223"/>
          </a:xfrm>
          <a:prstGeom prst="rect">
            <a:avLst/>
          </a:prstGeom>
        </p:spPr>
      </p:pic>
    </p:spTree>
    <p:extLst>
      <p:ext uri="{BB962C8B-B14F-4D97-AF65-F5344CB8AC3E}">
        <p14:creationId xmlns:p14="http://schemas.microsoft.com/office/powerpoint/2010/main" val="2225187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7042" name="Picture 2" descr="C:\WINDOWS\Desktop\tekresim\YANMA\HAVA GAZ KARIŞIMI.bmp">
            <a:hlinkClick r:id="rId3" action="ppaction://hlinkfile"/>
          </p:cNvPr>
          <p:cNvPicPr>
            <a:picLocks noChangeAspect="1" noChangeArrowheads="1"/>
          </p:cNvPicPr>
          <p:nvPr/>
        </p:nvPicPr>
        <p:blipFill>
          <a:blip r:embed="rId4" cstate="print"/>
          <a:srcRect/>
          <a:stretch>
            <a:fillRect/>
          </a:stretch>
        </p:blipFill>
        <p:spPr bwMode="auto">
          <a:xfrm>
            <a:off x="638912" y="1295174"/>
            <a:ext cx="8001056" cy="3880778"/>
          </a:xfrm>
          <a:prstGeom prst="rect">
            <a:avLst/>
          </a:prstGeom>
          <a:noFill/>
        </p:spPr>
      </p:pic>
      <p:sp>
        <p:nvSpPr>
          <p:cNvPr id="5" name="Rectangle 3"/>
          <p:cNvSpPr txBox="1">
            <a:spLocks noChangeArrowheads="1"/>
          </p:cNvSpPr>
          <p:nvPr/>
        </p:nvSpPr>
        <p:spPr bwMode="auto">
          <a:xfrm>
            <a:off x="504031" y="5190466"/>
            <a:ext cx="8135937" cy="1265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algn="just">
              <a:spcBef>
                <a:spcPct val="50000"/>
              </a:spcBef>
              <a:buFontTx/>
              <a:buNone/>
            </a:pPr>
            <a:r>
              <a:rPr lang="tr-TR" sz="2000" kern="0" dirty="0" smtClean="0">
                <a:solidFill>
                  <a:schemeClr val="bg1"/>
                </a:solidFill>
              </a:rPr>
              <a:t>Parlayıcı sıvıların buharları hava ile uygun oranlarda birikir ve bir tutuşturma kaynağıyla karşılaşırsa hızlı bir yanma veya patlama meydana gelir. Uygun oran parlama veya patlama aralığıdır.  </a:t>
            </a:r>
          </a:p>
          <a:p>
            <a:pPr algn="just">
              <a:spcBef>
                <a:spcPct val="50000"/>
              </a:spcBef>
              <a:buFontTx/>
              <a:buNone/>
            </a:pPr>
            <a:endParaRPr lang="tr-TR" sz="2000" kern="0" dirty="0" smtClean="0">
              <a:solidFill>
                <a:schemeClr val="bg1"/>
              </a:solidFill>
            </a:endParaRPr>
          </a:p>
          <a:p>
            <a:pPr algn="just">
              <a:spcBef>
                <a:spcPct val="50000"/>
              </a:spcBef>
              <a:buFontTx/>
              <a:buNone/>
            </a:pPr>
            <a:endParaRPr lang="tr-TR" sz="2400" b="1" kern="0" dirty="0" smtClean="0">
              <a:solidFill>
                <a:schemeClr val="bg1"/>
              </a:solidFill>
            </a:endParaRPr>
          </a:p>
          <a:p>
            <a:pPr algn="just"/>
            <a:endParaRPr lang="en-US" sz="2400" kern="0" dirty="0" smtClean="0">
              <a:solidFill>
                <a:schemeClr val="bg1"/>
              </a:solidFill>
            </a:endParaRPr>
          </a:p>
        </p:txBody>
      </p:sp>
      <p:sp>
        <p:nvSpPr>
          <p:cNvPr id="6" name="Rectangle 2"/>
          <p:cNvSpPr>
            <a:spLocks noGrp="1" noChangeArrowheads="1"/>
          </p:cNvSpPr>
          <p:nvPr>
            <p:ph type="title"/>
          </p:nvPr>
        </p:nvSpPr>
        <p:spPr>
          <a:xfrm>
            <a:off x="504030" y="508000"/>
            <a:ext cx="8182769" cy="909638"/>
          </a:xfrm>
        </p:spPr>
        <p:txBody>
          <a:bodyPr/>
          <a:lstStyle/>
          <a:p>
            <a:r>
              <a:rPr lang="tr-TR" dirty="0" smtClean="0">
                <a:solidFill>
                  <a:srgbClr val="0066FF"/>
                </a:solidFill>
              </a:rPr>
              <a:t>PATLAMA LİMİTLERİ</a:t>
            </a:r>
            <a:endParaRPr lang="en-US" dirty="0" smtClean="0">
              <a:solidFill>
                <a:srgbClr val="0066FF"/>
              </a:solidFill>
            </a:endParaRPr>
          </a:p>
        </p:txBody>
      </p:sp>
    </p:spTree>
    <p:extLst>
      <p:ext uri="{BB962C8B-B14F-4D97-AF65-F5344CB8AC3E}">
        <p14:creationId xmlns:p14="http://schemas.microsoft.com/office/powerpoint/2010/main" val="31416081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76288" y="563563"/>
            <a:ext cx="8520112" cy="647700"/>
          </a:xfrm>
        </p:spPr>
        <p:txBody>
          <a:bodyPr/>
          <a:lstStyle/>
          <a:p>
            <a:r>
              <a:rPr lang="tr-TR" smtClean="0">
                <a:solidFill>
                  <a:srgbClr val="0066FF"/>
                </a:solidFill>
              </a:rPr>
              <a:t>PATLAMA LİMİTLERİ</a:t>
            </a:r>
            <a:endParaRPr lang="en-US" smtClean="0">
              <a:solidFill>
                <a:srgbClr val="0066FF"/>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121142177"/>
              </p:ext>
            </p:extLst>
          </p:nvPr>
        </p:nvGraphicFramePr>
        <p:xfrm>
          <a:off x="742950" y="1142999"/>
          <a:ext cx="7115175" cy="5186035"/>
        </p:xfrm>
        <a:graphic>
          <a:graphicData uri="http://schemas.openxmlformats.org/drawingml/2006/table">
            <a:tbl>
              <a:tblPr firstRow="1" bandRow="1">
                <a:tableStyleId>{5C22544A-7EE6-4342-B048-85BDC9FD1C3A}</a:tableStyleId>
              </a:tblPr>
              <a:tblGrid>
                <a:gridCol w="2371725"/>
                <a:gridCol w="2371725"/>
                <a:gridCol w="2371725"/>
              </a:tblGrid>
              <a:tr h="763365">
                <a:tc>
                  <a:txBody>
                    <a:bodyPr/>
                    <a:lstStyle/>
                    <a:p>
                      <a:pPr algn="ctr"/>
                      <a:r>
                        <a:rPr lang="tr-TR" dirty="0" smtClean="0">
                          <a:solidFill>
                            <a:srgbClr val="FF0000"/>
                          </a:solidFill>
                        </a:rPr>
                        <a:t>MADDE</a:t>
                      </a:r>
                      <a:endParaRPr lang="tr-TR" dirty="0">
                        <a:solidFill>
                          <a:srgbClr val="FF0000"/>
                        </a:solidFill>
                      </a:endParaRPr>
                    </a:p>
                  </a:txBody>
                  <a:tcPr anchor="ctr">
                    <a:solidFill>
                      <a:srgbClr val="FFFF00"/>
                    </a:solidFill>
                  </a:tcPr>
                </a:tc>
                <a:tc>
                  <a:txBody>
                    <a:bodyPr/>
                    <a:lstStyle/>
                    <a:p>
                      <a:pPr algn="ctr"/>
                      <a:r>
                        <a:rPr lang="tr-TR" dirty="0" smtClean="0">
                          <a:solidFill>
                            <a:srgbClr val="FF0000"/>
                          </a:solidFill>
                        </a:rPr>
                        <a:t>Alt Patlama Sınırı</a:t>
                      </a:r>
                    </a:p>
                    <a:p>
                      <a:pPr algn="ctr"/>
                      <a:r>
                        <a:rPr lang="tr-TR" dirty="0" smtClean="0">
                          <a:solidFill>
                            <a:srgbClr val="FF0000"/>
                          </a:solidFill>
                        </a:rPr>
                        <a:t>LEL %</a:t>
                      </a:r>
                      <a:endParaRPr lang="tr-TR" dirty="0">
                        <a:solidFill>
                          <a:srgbClr val="FF0000"/>
                        </a:solidFill>
                      </a:endParaRPr>
                    </a:p>
                  </a:txBody>
                  <a:tcPr anchor="ctr">
                    <a:solidFill>
                      <a:srgbClr val="FFFF00"/>
                    </a:solidFill>
                  </a:tcPr>
                </a:tc>
                <a:tc>
                  <a:txBody>
                    <a:bodyPr/>
                    <a:lstStyle/>
                    <a:p>
                      <a:pPr algn="ctr"/>
                      <a:r>
                        <a:rPr lang="tr-TR" dirty="0" smtClean="0">
                          <a:solidFill>
                            <a:srgbClr val="FF0000"/>
                          </a:solidFill>
                        </a:rPr>
                        <a:t>Üst Patlama Sınırı</a:t>
                      </a:r>
                    </a:p>
                    <a:p>
                      <a:pPr algn="ctr"/>
                      <a:r>
                        <a:rPr lang="tr-TR" dirty="0" smtClean="0">
                          <a:solidFill>
                            <a:srgbClr val="FF0000"/>
                          </a:solidFill>
                        </a:rPr>
                        <a:t>UEL %</a:t>
                      </a:r>
                      <a:endParaRPr lang="tr-TR" dirty="0">
                        <a:solidFill>
                          <a:srgbClr val="FF0000"/>
                        </a:solidFill>
                      </a:endParaRPr>
                    </a:p>
                  </a:txBody>
                  <a:tcPr anchor="ctr">
                    <a:solidFill>
                      <a:srgbClr val="FFFF00"/>
                    </a:solidFill>
                  </a:tcPr>
                </a:tc>
              </a:tr>
              <a:tr h="442267">
                <a:tc>
                  <a:txBody>
                    <a:bodyPr/>
                    <a:lstStyle/>
                    <a:p>
                      <a:r>
                        <a:rPr lang="tr-TR" dirty="0" smtClean="0"/>
                        <a:t>Amonyak</a:t>
                      </a:r>
                      <a:endParaRPr lang="tr-TR" dirty="0"/>
                    </a:p>
                  </a:txBody>
                  <a:tcPr/>
                </a:tc>
                <a:tc>
                  <a:txBody>
                    <a:bodyPr/>
                    <a:lstStyle/>
                    <a:p>
                      <a:pPr algn="ctr"/>
                      <a:r>
                        <a:rPr lang="tr-TR" dirty="0" smtClean="0"/>
                        <a:t>16</a:t>
                      </a:r>
                      <a:endParaRPr lang="tr-TR" dirty="0"/>
                    </a:p>
                  </a:txBody>
                  <a:tcPr/>
                </a:tc>
                <a:tc>
                  <a:txBody>
                    <a:bodyPr/>
                    <a:lstStyle/>
                    <a:p>
                      <a:pPr algn="ctr"/>
                      <a:r>
                        <a:rPr lang="tr-TR" dirty="0" smtClean="0"/>
                        <a:t>25</a:t>
                      </a:r>
                      <a:endParaRPr lang="tr-TR" dirty="0"/>
                    </a:p>
                  </a:txBody>
                  <a:tcPr/>
                </a:tc>
              </a:tr>
              <a:tr h="442267">
                <a:tc>
                  <a:txBody>
                    <a:bodyPr/>
                    <a:lstStyle/>
                    <a:p>
                      <a:r>
                        <a:rPr lang="tr-TR" dirty="0" smtClean="0"/>
                        <a:t>Aseton</a:t>
                      </a:r>
                      <a:endParaRPr lang="tr-TR" dirty="0"/>
                    </a:p>
                  </a:txBody>
                  <a:tcPr/>
                </a:tc>
                <a:tc>
                  <a:txBody>
                    <a:bodyPr/>
                    <a:lstStyle/>
                    <a:p>
                      <a:pPr algn="ctr"/>
                      <a:r>
                        <a:rPr lang="tr-TR" dirty="0" smtClean="0"/>
                        <a:t>2,6</a:t>
                      </a:r>
                      <a:endParaRPr lang="tr-TR" dirty="0"/>
                    </a:p>
                  </a:txBody>
                  <a:tcPr/>
                </a:tc>
                <a:tc>
                  <a:txBody>
                    <a:bodyPr/>
                    <a:lstStyle/>
                    <a:p>
                      <a:pPr algn="ctr"/>
                      <a:r>
                        <a:rPr lang="tr-TR" dirty="0" smtClean="0"/>
                        <a:t>12,8</a:t>
                      </a:r>
                      <a:endParaRPr lang="tr-TR" dirty="0"/>
                    </a:p>
                  </a:txBody>
                  <a:tcPr/>
                </a:tc>
              </a:tr>
              <a:tr h="442267">
                <a:tc>
                  <a:txBody>
                    <a:bodyPr/>
                    <a:lstStyle/>
                    <a:p>
                      <a:r>
                        <a:rPr lang="tr-TR" dirty="0" smtClean="0"/>
                        <a:t>Asetilen</a:t>
                      </a:r>
                      <a:endParaRPr lang="tr-TR" dirty="0"/>
                    </a:p>
                  </a:txBody>
                  <a:tcPr/>
                </a:tc>
                <a:tc>
                  <a:txBody>
                    <a:bodyPr/>
                    <a:lstStyle/>
                    <a:p>
                      <a:pPr algn="ctr"/>
                      <a:r>
                        <a:rPr lang="tr-TR" dirty="0" smtClean="0"/>
                        <a:t>3</a:t>
                      </a:r>
                      <a:endParaRPr lang="tr-TR" dirty="0"/>
                    </a:p>
                  </a:txBody>
                  <a:tcPr/>
                </a:tc>
                <a:tc>
                  <a:txBody>
                    <a:bodyPr/>
                    <a:lstStyle/>
                    <a:p>
                      <a:pPr algn="ctr"/>
                      <a:r>
                        <a:rPr lang="tr-TR" dirty="0" smtClean="0"/>
                        <a:t>82</a:t>
                      </a:r>
                      <a:endParaRPr lang="tr-TR" dirty="0"/>
                    </a:p>
                  </a:txBody>
                  <a:tcPr/>
                </a:tc>
              </a:tr>
              <a:tr h="442267">
                <a:tc>
                  <a:txBody>
                    <a:bodyPr/>
                    <a:lstStyle/>
                    <a:p>
                      <a:r>
                        <a:rPr lang="tr-TR" dirty="0" smtClean="0"/>
                        <a:t>Benzin</a:t>
                      </a:r>
                      <a:endParaRPr lang="tr-TR" dirty="0"/>
                    </a:p>
                  </a:txBody>
                  <a:tcPr/>
                </a:tc>
                <a:tc>
                  <a:txBody>
                    <a:bodyPr/>
                    <a:lstStyle/>
                    <a:p>
                      <a:pPr algn="ctr"/>
                      <a:r>
                        <a:rPr lang="tr-TR" dirty="0" smtClean="0"/>
                        <a:t>1,3</a:t>
                      </a:r>
                      <a:endParaRPr lang="tr-TR" dirty="0"/>
                    </a:p>
                  </a:txBody>
                  <a:tcPr/>
                </a:tc>
                <a:tc>
                  <a:txBody>
                    <a:bodyPr/>
                    <a:lstStyle/>
                    <a:p>
                      <a:pPr algn="ctr"/>
                      <a:r>
                        <a:rPr lang="tr-TR" dirty="0" smtClean="0"/>
                        <a:t>7,1</a:t>
                      </a:r>
                      <a:endParaRPr lang="tr-TR" dirty="0"/>
                    </a:p>
                  </a:txBody>
                  <a:tcPr/>
                </a:tc>
              </a:tr>
              <a:tr h="442267">
                <a:tc>
                  <a:txBody>
                    <a:bodyPr/>
                    <a:lstStyle/>
                    <a:p>
                      <a:r>
                        <a:rPr lang="tr-TR" dirty="0" err="1" smtClean="0"/>
                        <a:t>Hekzan</a:t>
                      </a:r>
                      <a:endParaRPr lang="tr-TR" dirty="0"/>
                    </a:p>
                  </a:txBody>
                  <a:tcPr/>
                </a:tc>
                <a:tc>
                  <a:txBody>
                    <a:bodyPr/>
                    <a:lstStyle/>
                    <a:p>
                      <a:pPr algn="ctr"/>
                      <a:r>
                        <a:rPr lang="tr-TR" dirty="0" smtClean="0"/>
                        <a:t>1,1</a:t>
                      </a:r>
                      <a:endParaRPr lang="tr-TR" dirty="0"/>
                    </a:p>
                  </a:txBody>
                  <a:tcPr/>
                </a:tc>
                <a:tc>
                  <a:txBody>
                    <a:bodyPr/>
                    <a:lstStyle/>
                    <a:p>
                      <a:pPr algn="ctr"/>
                      <a:r>
                        <a:rPr lang="tr-TR" dirty="0" smtClean="0"/>
                        <a:t>7,5</a:t>
                      </a:r>
                      <a:endParaRPr lang="tr-TR" dirty="0"/>
                    </a:p>
                  </a:txBody>
                  <a:tcPr/>
                </a:tc>
              </a:tr>
              <a:tr h="442267">
                <a:tc>
                  <a:txBody>
                    <a:bodyPr/>
                    <a:lstStyle/>
                    <a:p>
                      <a:r>
                        <a:rPr lang="tr-TR" dirty="0" smtClean="0"/>
                        <a:t>Hidrojen sülfür</a:t>
                      </a:r>
                      <a:endParaRPr lang="tr-TR" dirty="0"/>
                    </a:p>
                  </a:txBody>
                  <a:tcPr/>
                </a:tc>
                <a:tc>
                  <a:txBody>
                    <a:bodyPr/>
                    <a:lstStyle/>
                    <a:p>
                      <a:pPr algn="ctr"/>
                      <a:r>
                        <a:rPr lang="tr-TR" dirty="0" smtClean="0"/>
                        <a:t>4</a:t>
                      </a:r>
                      <a:endParaRPr lang="tr-TR" dirty="0"/>
                    </a:p>
                  </a:txBody>
                  <a:tcPr/>
                </a:tc>
                <a:tc>
                  <a:txBody>
                    <a:bodyPr/>
                    <a:lstStyle/>
                    <a:p>
                      <a:pPr algn="ctr"/>
                      <a:r>
                        <a:rPr lang="tr-TR" dirty="0" smtClean="0"/>
                        <a:t>44</a:t>
                      </a:r>
                      <a:endParaRPr lang="tr-TR" dirty="0"/>
                    </a:p>
                  </a:txBody>
                  <a:tcPr/>
                </a:tc>
              </a:tr>
              <a:tr h="442267">
                <a:tc>
                  <a:txBody>
                    <a:bodyPr/>
                    <a:lstStyle/>
                    <a:p>
                      <a:r>
                        <a:rPr lang="tr-TR" dirty="0" smtClean="0"/>
                        <a:t>Metan</a:t>
                      </a:r>
                      <a:endParaRPr lang="tr-TR" dirty="0"/>
                    </a:p>
                  </a:txBody>
                  <a:tcPr/>
                </a:tc>
                <a:tc>
                  <a:txBody>
                    <a:bodyPr/>
                    <a:lstStyle/>
                    <a:p>
                      <a:pPr algn="ctr"/>
                      <a:r>
                        <a:rPr lang="tr-TR" dirty="0" smtClean="0"/>
                        <a:t>5</a:t>
                      </a:r>
                      <a:endParaRPr lang="tr-TR" dirty="0"/>
                    </a:p>
                  </a:txBody>
                  <a:tcPr/>
                </a:tc>
                <a:tc>
                  <a:txBody>
                    <a:bodyPr/>
                    <a:lstStyle/>
                    <a:p>
                      <a:pPr algn="ctr"/>
                      <a:r>
                        <a:rPr lang="tr-TR" dirty="0" smtClean="0"/>
                        <a:t>15</a:t>
                      </a:r>
                      <a:endParaRPr lang="tr-TR" dirty="0"/>
                    </a:p>
                  </a:txBody>
                  <a:tcPr/>
                </a:tc>
              </a:tr>
              <a:tr h="442267">
                <a:tc>
                  <a:txBody>
                    <a:bodyPr/>
                    <a:lstStyle/>
                    <a:p>
                      <a:r>
                        <a:rPr lang="tr-TR" dirty="0" err="1" smtClean="0"/>
                        <a:t>Etan</a:t>
                      </a:r>
                      <a:endParaRPr lang="tr-TR" dirty="0"/>
                    </a:p>
                  </a:txBody>
                  <a:tcPr/>
                </a:tc>
                <a:tc>
                  <a:txBody>
                    <a:bodyPr/>
                    <a:lstStyle/>
                    <a:p>
                      <a:pPr algn="ctr"/>
                      <a:r>
                        <a:rPr lang="tr-TR" dirty="0" smtClean="0"/>
                        <a:t>3,2</a:t>
                      </a:r>
                      <a:endParaRPr lang="tr-TR" dirty="0"/>
                    </a:p>
                  </a:txBody>
                  <a:tcPr/>
                </a:tc>
                <a:tc>
                  <a:txBody>
                    <a:bodyPr/>
                    <a:lstStyle/>
                    <a:p>
                      <a:pPr algn="ctr"/>
                      <a:r>
                        <a:rPr lang="tr-TR" dirty="0" smtClean="0"/>
                        <a:t>12,5</a:t>
                      </a:r>
                      <a:endParaRPr lang="tr-TR" dirty="0"/>
                    </a:p>
                  </a:txBody>
                  <a:tcPr/>
                </a:tc>
              </a:tr>
              <a:tr h="442267">
                <a:tc>
                  <a:txBody>
                    <a:bodyPr/>
                    <a:lstStyle/>
                    <a:p>
                      <a:r>
                        <a:rPr lang="tr-TR" dirty="0" err="1" smtClean="0"/>
                        <a:t>Propan</a:t>
                      </a:r>
                      <a:endParaRPr lang="tr-TR" dirty="0"/>
                    </a:p>
                  </a:txBody>
                  <a:tcPr/>
                </a:tc>
                <a:tc>
                  <a:txBody>
                    <a:bodyPr/>
                    <a:lstStyle/>
                    <a:p>
                      <a:pPr algn="ctr"/>
                      <a:r>
                        <a:rPr lang="tr-TR" dirty="0" smtClean="0"/>
                        <a:t>2,4</a:t>
                      </a:r>
                      <a:endParaRPr lang="tr-TR" dirty="0"/>
                    </a:p>
                  </a:txBody>
                  <a:tcPr/>
                </a:tc>
                <a:tc>
                  <a:txBody>
                    <a:bodyPr/>
                    <a:lstStyle/>
                    <a:p>
                      <a:pPr algn="ctr"/>
                      <a:r>
                        <a:rPr lang="tr-TR" dirty="0" smtClean="0"/>
                        <a:t>9,5</a:t>
                      </a:r>
                      <a:endParaRPr lang="tr-TR" dirty="0"/>
                    </a:p>
                  </a:txBody>
                  <a:tcPr/>
                </a:tc>
              </a:tr>
              <a:tr h="442267">
                <a:tc>
                  <a:txBody>
                    <a:bodyPr/>
                    <a:lstStyle/>
                    <a:p>
                      <a:r>
                        <a:rPr lang="tr-TR" dirty="0" smtClean="0"/>
                        <a:t>Metil alkol</a:t>
                      </a:r>
                      <a:endParaRPr lang="tr-TR" dirty="0"/>
                    </a:p>
                  </a:txBody>
                  <a:tcPr/>
                </a:tc>
                <a:tc>
                  <a:txBody>
                    <a:bodyPr/>
                    <a:lstStyle/>
                    <a:p>
                      <a:pPr algn="ctr"/>
                      <a:r>
                        <a:rPr lang="tr-TR" dirty="0" smtClean="0"/>
                        <a:t>7,3</a:t>
                      </a:r>
                      <a:endParaRPr lang="tr-TR" dirty="0"/>
                    </a:p>
                  </a:txBody>
                  <a:tcPr/>
                </a:tc>
                <a:tc>
                  <a:txBody>
                    <a:bodyPr/>
                    <a:lstStyle/>
                    <a:p>
                      <a:pPr algn="ctr"/>
                      <a:r>
                        <a:rPr lang="tr-TR" dirty="0" smtClean="0"/>
                        <a:t>36</a:t>
                      </a:r>
                      <a:endParaRPr lang="tr-TR" dirty="0"/>
                    </a:p>
                  </a:txBody>
                  <a:tcPr/>
                </a:tc>
              </a:tr>
            </a:tbl>
          </a:graphicData>
        </a:graphic>
      </p:graphicFrame>
    </p:spTree>
    <p:extLst>
      <p:ext uri="{BB962C8B-B14F-4D97-AF65-F5344CB8AC3E}">
        <p14:creationId xmlns:p14="http://schemas.microsoft.com/office/powerpoint/2010/main" val="1009203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9138" y="1154113"/>
            <a:ext cx="7777162" cy="647700"/>
          </a:xfrm>
        </p:spPr>
        <p:txBody>
          <a:bodyPr/>
          <a:lstStyle/>
          <a:p>
            <a:r>
              <a:rPr lang="tr-TR" dirty="0">
                <a:solidFill>
                  <a:srgbClr val="FF0000"/>
                </a:solidFill>
              </a:rPr>
              <a:t>Ortamda yanıcı madde varken </a:t>
            </a:r>
            <a:r>
              <a:rPr lang="tr-TR" dirty="0" smtClean="0">
                <a:solidFill>
                  <a:srgbClr val="FF0000"/>
                </a:solidFill>
              </a:rPr>
              <a:t>çalışma </a:t>
            </a:r>
            <a:r>
              <a:rPr lang="tr-TR" dirty="0">
                <a:solidFill>
                  <a:srgbClr val="FF0000"/>
                </a:solidFill>
              </a:rPr>
              <a:t>yapılması zorunlu </a:t>
            </a:r>
            <a:r>
              <a:rPr lang="tr-TR" dirty="0" smtClean="0">
                <a:solidFill>
                  <a:srgbClr val="FF0000"/>
                </a:solidFill>
              </a:rPr>
              <a:t>ise;</a:t>
            </a:r>
            <a:endParaRPr lang="tr-TR" dirty="0">
              <a:solidFill>
                <a:srgbClr val="FF000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644592587"/>
              </p:ext>
            </p:extLst>
          </p:nvPr>
        </p:nvGraphicFramePr>
        <p:xfrm>
          <a:off x="628650" y="2132526"/>
          <a:ext cx="8048625" cy="3517407"/>
        </p:xfrm>
        <a:graphic>
          <a:graphicData uri="http://schemas.openxmlformats.org/drawingml/2006/table">
            <a:tbl>
              <a:tblPr firstRow="1" bandRow="1">
                <a:tableStyleId>{5C22544A-7EE6-4342-B048-85BDC9FD1C3A}</a:tableStyleId>
              </a:tblPr>
              <a:tblGrid>
                <a:gridCol w="1962541"/>
                <a:gridCol w="6086084"/>
              </a:tblGrid>
              <a:tr h="489087">
                <a:tc>
                  <a:txBody>
                    <a:bodyPr/>
                    <a:lstStyle/>
                    <a:p>
                      <a:pPr algn="ctr"/>
                      <a:r>
                        <a:rPr lang="tr-TR" sz="2400" dirty="0" smtClean="0">
                          <a:solidFill>
                            <a:srgbClr val="FFFF00"/>
                          </a:solidFill>
                        </a:rPr>
                        <a:t>Seviye</a:t>
                      </a:r>
                      <a:endParaRPr lang="tr-TR" sz="2400" dirty="0">
                        <a:solidFill>
                          <a:srgbClr val="FFFF00"/>
                        </a:solidFill>
                      </a:endParaRPr>
                    </a:p>
                  </a:txBody>
                  <a:tcPr anchor="ctr">
                    <a:solidFill>
                      <a:srgbClr val="FF0000"/>
                    </a:solidFill>
                  </a:tcPr>
                </a:tc>
                <a:tc>
                  <a:txBody>
                    <a:bodyPr/>
                    <a:lstStyle/>
                    <a:p>
                      <a:pPr algn="ctr"/>
                      <a:r>
                        <a:rPr lang="tr-TR" sz="2400" dirty="0" smtClean="0">
                          <a:solidFill>
                            <a:srgbClr val="FFFF00"/>
                          </a:solidFill>
                        </a:rPr>
                        <a:t>Faaliyet</a:t>
                      </a:r>
                      <a:endParaRPr lang="tr-TR" sz="2400" dirty="0">
                        <a:solidFill>
                          <a:srgbClr val="FFFF00"/>
                        </a:solidFill>
                      </a:endParaRPr>
                    </a:p>
                  </a:txBody>
                  <a:tcPr anchor="ctr">
                    <a:solidFill>
                      <a:srgbClr val="FF0000"/>
                    </a:solidFill>
                  </a:tcPr>
                </a:tc>
              </a:tr>
              <a:tr h="757080">
                <a:tc>
                  <a:txBody>
                    <a:bodyPr/>
                    <a:lstStyle/>
                    <a:p>
                      <a:r>
                        <a:rPr lang="tr-TR" dirty="0" smtClean="0"/>
                        <a:t>%(0-5) LEL</a:t>
                      </a:r>
                      <a:endParaRPr lang="tr-TR" dirty="0"/>
                    </a:p>
                  </a:txBody>
                  <a:tcPr anchor="ctr"/>
                </a:tc>
                <a:tc>
                  <a:txBody>
                    <a:bodyPr/>
                    <a:lstStyle/>
                    <a:p>
                      <a:r>
                        <a:rPr lang="tr-TR" dirty="0" smtClean="0"/>
                        <a:t>Giriş izni verilir. Kıvılcım çıkaran işler yapılabilir.</a:t>
                      </a:r>
                    </a:p>
                  </a:txBody>
                  <a:tcPr anchor="ctr"/>
                </a:tc>
              </a:tr>
              <a:tr h="757080">
                <a:tc>
                  <a:txBody>
                    <a:bodyPr/>
                    <a:lstStyle/>
                    <a:p>
                      <a:r>
                        <a:rPr lang="tr-TR" dirty="0" smtClean="0"/>
                        <a:t>%(5-10)LEL</a:t>
                      </a:r>
                      <a:endParaRPr lang="tr-TR" dirty="0"/>
                    </a:p>
                  </a:txBody>
                  <a:tcPr anchor="ctr"/>
                </a:tc>
                <a:tc>
                  <a:txBody>
                    <a:bodyPr/>
                    <a:lstStyle/>
                    <a:p>
                      <a:r>
                        <a:rPr lang="tr-TR" dirty="0" smtClean="0"/>
                        <a:t>Ölçmeye devam edin, kıvılcım çıkaran tüm faaliyetleri durdurun. Kıvılcım çıkarmayan çalışmalar yapılabilir.</a:t>
                      </a:r>
                    </a:p>
                  </a:txBody>
                  <a:tcPr anchor="ctr"/>
                </a:tc>
              </a:tr>
              <a:tr h="757080">
                <a:tc>
                  <a:txBody>
                    <a:bodyPr/>
                    <a:lstStyle/>
                    <a:p>
                      <a:r>
                        <a:rPr lang="tr-TR" dirty="0" smtClean="0"/>
                        <a:t>%(10-25)LEL</a:t>
                      </a:r>
                      <a:endParaRPr lang="tr-TR" dirty="0"/>
                    </a:p>
                  </a:txBody>
                  <a:tcPr anchor="ctr"/>
                </a:tc>
                <a:tc>
                  <a:txBody>
                    <a:bodyPr/>
                    <a:lstStyle/>
                    <a:p>
                      <a:r>
                        <a:rPr lang="tr-TR" dirty="0" smtClean="0"/>
                        <a:t>Olağanüstü dikkat gerektiren durum. Giriş</a:t>
                      </a:r>
                      <a:r>
                        <a:rPr lang="tr-TR" baseline="0" dirty="0" smtClean="0"/>
                        <a:t> </a:t>
                      </a:r>
                      <a:r>
                        <a:rPr lang="tr-TR" dirty="0" smtClean="0"/>
                        <a:t>izni verilmez.</a:t>
                      </a:r>
                    </a:p>
                  </a:txBody>
                  <a:tcPr anchor="ctr"/>
                </a:tc>
              </a:tr>
              <a:tr h="757080">
                <a:tc>
                  <a:txBody>
                    <a:bodyPr/>
                    <a:lstStyle/>
                    <a:p>
                      <a:r>
                        <a:rPr lang="tr-TR" dirty="0" smtClean="0"/>
                        <a:t>≥ %25 LEL</a:t>
                      </a:r>
                      <a:endParaRPr lang="tr-TR" dirty="0"/>
                    </a:p>
                  </a:txBody>
                  <a:tcPr anchor="ctr"/>
                </a:tc>
                <a:tc>
                  <a:txBody>
                    <a:bodyPr/>
                    <a:lstStyle/>
                    <a:p>
                      <a:r>
                        <a:rPr lang="tr-TR" dirty="0" smtClean="0"/>
                        <a:t>Patlama tehlikesine yaklaşıldığını gösterir.</a:t>
                      </a:r>
                    </a:p>
                    <a:p>
                      <a:r>
                        <a:rPr lang="pt-BR" dirty="0" smtClean="0"/>
                        <a:t>Çalısma alanı havalandırılır ve gerekiyorsa</a:t>
                      </a:r>
                      <a:r>
                        <a:rPr lang="tr-TR" dirty="0" smtClean="0"/>
                        <a:t> terk edilir.</a:t>
                      </a:r>
                    </a:p>
                  </a:txBody>
                  <a:tcPr anchor="ctr"/>
                </a:tc>
              </a:tr>
            </a:tbl>
          </a:graphicData>
        </a:graphic>
      </p:graphicFrame>
    </p:spTree>
    <p:extLst>
      <p:ext uri="{BB962C8B-B14F-4D97-AF65-F5344CB8AC3E}">
        <p14:creationId xmlns:p14="http://schemas.microsoft.com/office/powerpoint/2010/main" val="39633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599" y="963613"/>
            <a:ext cx="8378825" cy="647700"/>
          </a:xfrm>
        </p:spPr>
        <p:txBody>
          <a:bodyPr/>
          <a:lstStyle/>
          <a:p>
            <a:r>
              <a:rPr lang="tr-TR" smtClean="0">
                <a:solidFill>
                  <a:srgbClr val="0066FF"/>
                </a:solidFill>
              </a:rPr>
              <a:t>PATLAMANIN SINIFLANDIRILMASI</a:t>
            </a:r>
            <a:endParaRPr lang="en-US" smtClean="0">
              <a:solidFill>
                <a:srgbClr val="0066FF"/>
              </a:solidFill>
            </a:endParaRPr>
          </a:p>
        </p:txBody>
      </p:sp>
      <p:grpSp>
        <p:nvGrpSpPr>
          <p:cNvPr id="14339" name="Group 4"/>
          <p:cNvGrpSpPr>
            <a:grpSpLocks/>
          </p:cNvGrpSpPr>
          <p:nvPr/>
        </p:nvGrpSpPr>
        <p:grpSpPr bwMode="auto">
          <a:xfrm>
            <a:off x="468313" y="1916113"/>
            <a:ext cx="8382000" cy="3887787"/>
            <a:chOff x="240" y="816"/>
            <a:chExt cx="5280" cy="2449"/>
          </a:xfrm>
        </p:grpSpPr>
        <p:sp>
          <p:nvSpPr>
            <p:cNvPr id="14340" name="Text Box 5"/>
            <p:cNvSpPr txBox="1">
              <a:spLocks noChangeArrowheads="1"/>
            </p:cNvSpPr>
            <p:nvPr/>
          </p:nvSpPr>
          <p:spPr bwMode="auto">
            <a:xfrm>
              <a:off x="240" y="816"/>
              <a:ext cx="5280" cy="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2000">
                  <a:ea typeface="ＭＳ Ｐゴシック" pitchFamily="34" charset="-128"/>
                </a:rPr>
                <a:t>Patlama olayını patlayan maddenin cinsine göre 5 ana grupta inceleyebiliriz</a:t>
              </a:r>
              <a:r>
                <a:rPr lang="de-DE" sz="2000">
                  <a:ea typeface="ＭＳ Ｐゴシック" pitchFamily="34" charset="-128"/>
                </a:rPr>
                <a:t>:</a:t>
              </a:r>
            </a:p>
            <a:p>
              <a:endParaRPr lang="tr-TR" sz="2000">
                <a:ea typeface="ＭＳ Ｐゴシック" pitchFamily="34" charset="-128"/>
              </a:endParaRPr>
            </a:p>
            <a:p>
              <a:r>
                <a:rPr lang="tr-TR" sz="2400">
                  <a:ea typeface="ＭＳ Ｐゴシック" pitchFamily="34" charset="-128"/>
                </a:rPr>
                <a:t>			</a:t>
              </a:r>
              <a:r>
                <a:rPr lang="de-DE" sz="2400">
                  <a:ea typeface="ＭＳ Ｐゴシック" pitchFamily="34" charset="-128"/>
                </a:rPr>
                <a:t>    </a:t>
              </a:r>
              <a:r>
                <a:rPr lang="tr-TR" sz="2400" b="1">
                  <a:solidFill>
                    <a:srgbClr val="FF0000"/>
                  </a:solidFill>
                  <a:ea typeface="ＭＳ Ｐゴシック" pitchFamily="34" charset="-128"/>
                </a:rPr>
                <a:t>PATLAMA</a:t>
              </a:r>
            </a:p>
            <a:p>
              <a:endParaRPr lang="tr-TR" sz="2400" b="1">
                <a:solidFill>
                  <a:srgbClr val="FF0000"/>
                </a:solidFill>
                <a:ea typeface="ＭＳ Ｐゴシック" pitchFamily="34" charset="-128"/>
              </a:endParaRPr>
            </a:p>
            <a:p>
              <a:endParaRPr lang="de-DE" sz="2400" b="1">
                <a:solidFill>
                  <a:srgbClr val="0000FF"/>
                </a:solidFill>
                <a:ea typeface="ＭＳ Ｐゴシック" pitchFamily="34" charset="-128"/>
              </a:endParaRPr>
            </a:p>
            <a:p>
              <a:r>
                <a:rPr lang="de-DE" b="1">
                  <a:ea typeface="ＭＳ Ｐゴシック" pitchFamily="34" charset="-128"/>
                </a:rPr>
                <a:t>             </a:t>
              </a:r>
              <a:r>
                <a:rPr lang="tr-TR" b="1">
                  <a:ea typeface="ＭＳ Ｐゴシック" pitchFamily="34" charset="-128"/>
                </a:rPr>
                <a:t>Gaz </a:t>
              </a:r>
              <a:r>
                <a:rPr lang="de-DE" b="1">
                  <a:ea typeface="ＭＳ Ｐゴシック" pitchFamily="34" charset="-128"/>
                </a:rPr>
                <a:t>      </a:t>
              </a:r>
              <a:r>
                <a:rPr lang="tr-TR" b="1">
                  <a:ea typeface="ＭＳ Ｐゴシック" pitchFamily="34" charset="-128"/>
                </a:rPr>
                <a:t>Toz</a:t>
              </a:r>
              <a:r>
                <a:rPr lang="de-DE" b="1">
                  <a:ea typeface="ＭＳ Ｐゴシック" pitchFamily="34" charset="-128"/>
                </a:rPr>
                <a:t>  </a:t>
              </a:r>
              <a:r>
                <a:rPr lang="tr-TR" b="1">
                  <a:ea typeface="ＭＳ Ｐゴシック" pitchFamily="34" charset="-128"/>
                </a:rPr>
                <a:t> </a:t>
              </a:r>
              <a:r>
                <a:rPr lang="de-DE" b="1">
                  <a:ea typeface="ＭＳ Ｐゴシック" pitchFamily="34" charset="-128"/>
                </a:rPr>
                <a:t>    </a:t>
              </a:r>
              <a:r>
                <a:rPr lang="tr-TR" b="1">
                  <a:ea typeface="ＭＳ Ｐゴシック" pitchFamily="34" charset="-128"/>
                </a:rPr>
                <a:t>Katı madde</a:t>
              </a:r>
              <a:r>
                <a:rPr lang="de-DE" b="1">
                  <a:ea typeface="ＭＳ Ｐゴシック" pitchFamily="34" charset="-128"/>
                </a:rPr>
                <a:t>  </a:t>
              </a:r>
              <a:r>
                <a:rPr lang="tr-TR" b="1">
                  <a:ea typeface="ＭＳ Ｐゴシック" pitchFamily="34" charset="-128"/>
                </a:rPr>
                <a:t> </a:t>
              </a:r>
              <a:r>
                <a:rPr lang="de-DE" b="1">
                  <a:ea typeface="ＭＳ Ｐゴシック" pitchFamily="34" charset="-128"/>
                </a:rPr>
                <a:t>    </a:t>
              </a:r>
              <a:r>
                <a:rPr lang="tr-TR" b="1">
                  <a:ea typeface="ＭＳ Ｐゴシック" pitchFamily="34" charset="-128"/>
                </a:rPr>
                <a:t>Kimyasal madde</a:t>
              </a:r>
              <a:r>
                <a:rPr lang="de-DE" b="1">
                  <a:ea typeface="ＭＳ Ｐゴシック" pitchFamily="34" charset="-128"/>
                </a:rPr>
                <a:t>  </a:t>
              </a:r>
              <a:r>
                <a:rPr lang="tr-TR" b="1">
                  <a:ea typeface="ＭＳ Ｐゴシック" pitchFamily="34" charset="-128"/>
                </a:rPr>
                <a:t>  </a:t>
              </a:r>
              <a:r>
                <a:rPr lang="de-DE" b="1">
                  <a:ea typeface="ＭＳ Ｐゴシック" pitchFamily="34" charset="-128"/>
                </a:rPr>
                <a:t>   </a:t>
              </a:r>
              <a:r>
                <a:rPr lang="tr-TR" b="1">
                  <a:ea typeface="ＭＳ Ｐゴシック" pitchFamily="34" charset="-128"/>
                </a:rPr>
                <a:t>Basınç</a:t>
              </a:r>
              <a:r>
                <a:rPr lang="tr-TR">
                  <a:ea typeface="ＭＳ Ｐゴシック" pitchFamily="34" charset="-128"/>
                </a:rPr>
                <a:t> </a:t>
              </a:r>
              <a:r>
                <a:rPr lang="tr-TR" b="1">
                  <a:ea typeface="ＭＳ Ｐゴシック" pitchFamily="34" charset="-128"/>
                </a:rPr>
                <a:t>			</a:t>
              </a:r>
              <a:r>
                <a:rPr lang="de-DE" b="1">
                  <a:ea typeface="ＭＳ Ｐゴシック" pitchFamily="34" charset="-128"/>
                </a:rPr>
                <a:t>                     (</a:t>
              </a:r>
              <a:r>
                <a:rPr lang="tr-TR" b="1">
                  <a:ea typeface="ＭＳ Ｐゴシック" pitchFamily="34" charset="-128"/>
                </a:rPr>
                <a:t>patlamaları</a:t>
              </a:r>
              <a:r>
                <a:rPr lang="de-DE" b="1">
                  <a:ea typeface="ＭＳ Ｐゴシック" pitchFamily="34" charset="-128"/>
                </a:rPr>
                <a:t>)</a:t>
              </a:r>
              <a:endParaRPr lang="tr-TR" b="1">
                <a:ea typeface="ＭＳ Ｐゴシック" pitchFamily="34" charset="-128"/>
              </a:endParaRPr>
            </a:p>
            <a:p>
              <a:r>
                <a:rPr lang="de-DE" b="1">
                  <a:solidFill>
                    <a:srgbClr val="FF6600"/>
                  </a:solidFill>
                  <a:ea typeface="ＭＳ Ｐゴシック" pitchFamily="34" charset="-128"/>
                </a:rPr>
                <a:t>   </a:t>
              </a:r>
            </a:p>
            <a:p>
              <a:r>
                <a:rPr lang="de-DE" b="1">
                  <a:solidFill>
                    <a:srgbClr val="FF6600"/>
                  </a:solidFill>
                  <a:ea typeface="ＭＳ Ｐゴシック" pitchFamily="34" charset="-128"/>
                </a:rPr>
                <a:t>        </a:t>
              </a:r>
            </a:p>
            <a:p>
              <a:r>
                <a:rPr lang="de-DE" b="1">
                  <a:solidFill>
                    <a:srgbClr val="FF6600"/>
                  </a:solidFill>
                  <a:ea typeface="ＭＳ Ｐゴシック" pitchFamily="34" charset="-128"/>
                </a:rPr>
                <a:t>      </a:t>
              </a:r>
              <a:r>
                <a:rPr lang="tr-TR" b="1">
                  <a:solidFill>
                    <a:srgbClr val="FF6600"/>
                  </a:solidFill>
                  <a:ea typeface="ＭＳ Ｐゴシック" pitchFamily="34" charset="-128"/>
                </a:rPr>
                <a:t>Metalik Toz      Organik Toz	</a:t>
              </a:r>
            </a:p>
            <a:p>
              <a:pPr>
                <a:spcBef>
                  <a:spcPct val="50000"/>
                </a:spcBef>
              </a:pPr>
              <a:endParaRPr lang="tr-TR">
                <a:ea typeface="ＭＳ Ｐゴシック" pitchFamily="34" charset="-128"/>
              </a:endParaRPr>
            </a:p>
          </p:txBody>
        </p:sp>
        <p:sp>
          <p:nvSpPr>
            <p:cNvPr id="14341" name="Line 6"/>
            <p:cNvSpPr>
              <a:spLocks noChangeShapeType="1"/>
            </p:cNvSpPr>
            <p:nvPr/>
          </p:nvSpPr>
          <p:spPr bwMode="auto">
            <a:xfrm flipH="1">
              <a:off x="1056" y="1680"/>
              <a:ext cx="1632"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4342" name="Line 7"/>
            <p:cNvSpPr>
              <a:spLocks noChangeShapeType="1"/>
            </p:cNvSpPr>
            <p:nvPr/>
          </p:nvSpPr>
          <p:spPr bwMode="auto">
            <a:xfrm flipH="1">
              <a:off x="1632" y="1680"/>
              <a:ext cx="1056"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4343" name="Line 8"/>
            <p:cNvSpPr>
              <a:spLocks noChangeShapeType="1"/>
            </p:cNvSpPr>
            <p:nvPr/>
          </p:nvSpPr>
          <p:spPr bwMode="auto">
            <a:xfrm flipH="1">
              <a:off x="2496" y="1680"/>
              <a:ext cx="192"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4344" name="Line 9"/>
            <p:cNvSpPr>
              <a:spLocks noChangeShapeType="1"/>
            </p:cNvSpPr>
            <p:nvPr/>
          </p:nvSpPr>
          <p:spPr bwMode="auto">
            <a:xfrm>
              <a:off x="2688" y="1680"/>
              <a:ext cx="672"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4345" name="Line 10"/>
            <p:cNvSpPr>
              <a:spLocks noChangeShapeType="1"/>
            </p:cNvSpPr>
            <p:nvPr/>
          </p:nvSpPr>
          <p:spPr bwMode="auto">
            <a:xfrm>
              <a:off x="2688" y="1680"/>
              <a:ext cx="1824" cy="384"/>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4346" name="Line 11"/>
            <p:cNvSpPr>
              <a:spLocks noChangeShapeType="1"/>
            </p:cNvSpPr>
            <p:nvPr/>
          </p:nvSpPr>
          <p:spPr bwMode="auto">
            <a:xfrm flipH="1">
              <a:off x="1056" y="2304"/>
              <a:ext cx="384" cy="432"/>
            </a:xfrm>
            <a:prstGeom prst="line">
              <a:avLst/>
            </a:prstGeom>
            <a:noFill/>
            <a:ln w="9525">
              <a:solidFill>
                <a:srgbClr val="FF66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4347" name="Line 12"/>
            <p:cNvSpPr>
              <a:spLocks noChangeShapeType="1"/>
            </p:cNvSpPr>
            <p:nvPr/>
          </p:nvSpPr>
          <p:spPr bwMode="auto">
            <a:xfrm>
              <a:off x="1440" y="2304"/>
              <a:ext cx="432" cy="432"/>
            </a:xfrm>
            <a:prstGeom prst="line">
              <a:avLst/>
            </a:prstGeom>
            <a:noFill/>
            <a:ln w="9525">
              <a:solidFill>
                <a:srgbClr val="FF66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grpSp>
    </p:spTree>
    <p:extLst>
      <p:ext uri="{BB962C8B-B14F-4D97-AF65-F5344CB8AC3E}">
        <p14:creationId xmlns:p14="http://schemas.microsoft.com/office/powerpoint/2010/main" val="183837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786" y="726483"/>
            <a:ext cx="4699959" cy="647700"/>
          </a:xfrm>
        </p:spPr>
        <p:txBody>
          <a:bodyPr/>
          <a:lstStyle/>
          <a:p>
            <a:r>
              <a:rPr lang="tr-TR" dirty="0" smtClean="0">
                <a:solidFill>
                  <a:srgbClr val="0066FF"/>
                </a:solidFill>
              </a:rPr>
              <a:t>TOZ PATLAMALARI</a:t>
            </a:r>
            <a:endParaRPr lang="en-US" dirty="0" smtClean="0">
              <a:solidFill>
                <a:srgbClr val="0066FF"/>
              </a:solidFill>
            </a:endParaRPr>
          </a:p>
        </p:txBody>
      </p:sp>
      <p:sp>
        <p:nvSpPr>
          <p:cNvPr id="15363" name="Rectangle 4"/>
          <p:cNvSpPr>
            <a:spLocks noGrp="1" noChangeArrowheads="1"/>
          </p:cNvSpPr>
          <p:nvPr>
            <p:ph type="body" idx="1"/>
          </p:nvPr>
        </p:nvSpPr>
        <p:spPr>
          <a:xfrm>
            <a:off x="628786" y="1804395"/>
            <a:ext cx="8207130" cy="1569435"/>
          </a:xfrm>
          <a:noFill/>
        </p:spPr>
        <p:txBody>
          <a:bodyPr/>
          <a:lstStyle/>
          <a:p>
            <a:pPr algn="l" eaLnBrk="1" hangingPunct="1">
              <a:spcAft>
                <a:spcPct val="0"/>
              </a:spcAft>
              <a:buFontTx/>
              <a:buNone/>
            </a:pPr>
            <a:r>
              <a:rPr lang="tr-TR" sz="2400" b="1" dirty="0" smtClean="0"/>
              <a:t>Toz </a:t>
            </a:r>
            <a:r>
              <a:rPr lang="tr-TR" sz="2400" b="1" dirty="0" err="1" smtClean="0"/>
              <a:t>Patlamaları</a:t>
            </a:r>
            <a:r>
              <a:rPr lang="tr-TR" sz="2400" dirty="0" err="1" smtClean="0"/>
              <a:t>’nın</a:t>
            </a:r>
            <a:r>
              <a:rPr lang="tr-TR" sz="2400" dirty="0" smtClean="0"/>
              <a:t> oluşması için ise spesifik özel şartların</a:t>
            </a:r>
          </a:p>
          <a:p>
            <a:pPr algn="l" eaLnBrk="1" hangingPunct="1">
              <a:spcAft>
                <a:spcPct val="0"/>
              </a:spcAft>
              <a:buFontTx/>
              <a:buNone/>
            </a:pPr>
            <a:r>
              <a:rPr lang="tr-TR" sz="2400" dirty="0" smtClean="0"/>
              <a:t>gerçekleşmesi gerekmektedir. En çok toz patlamalarına</a:t>
            </a:r>
          </a:p>
          <a:p>
            <a:pPr algn="l" eaLnBrk="1" hangingPunct="1">
              <a:spcAft>
                <a:spcPct val="0"/>
              </a:spcAft>
              <a:buFontTx/>
              <a:buNone/>
            </a:pPr>
            <a:r>
              <a:rPr lang="tr-TR" sz="2400" dirty="0" smtClean="0"/>
              <a:t>gıda sektöründe rastlanmaktadır.</a:t>
            </a:r>
            <a:endParaRPr lang="de-DE" sz="2400" dirty="0" smtClean="0"/>
          </a:p>
        </p:txBody>
      </p:sp>
      <p:pic>
        <p:nvPicPr>
          <p:cNvPr id="5124" name="Picture 4" descr="http://www.nederman.com.tr/problems-we-solve/extraction-and-filtration/~/media/Problems/extraction%20and%20filtration/Combustible%20dusts/sawdust2.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20" y="3806112"/>
            <a:ext cx="244549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kibrissondakika.com/images/haberler/abdde_bir_patlama_soku_daha_1366263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17" y="3806112"/>
            <a:ext cx="44100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32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056" y="616064"/>
            <a:ext cx="8254093" cy="647700"/>
          </a:xfrm>
        </p:spPr>
        <p:txBody>
          <a:bodyPr/>
          <a:lstStyle/>
          <a:p>
            <a:r>
              <a:rPr lang="tr-TR" dirty="0" smtClean="0">
                <a:solidFill>
                  <a:srgbClr val="0066FF"/>
                </a:solidFill>
              </a:rPr>
              <a:t>KİMYASAL MADDE PATLAMALARI</a:t>
            </a:r>
            <a:endParaRPr lang="en-US" dirty="0" smtClean="0">
              <a:solidFill>
                <a:srgbClr val="0066FF"/>
              </a:solidFill>
            </a:endParaRPr>
          </a:p>
        </p:txBody>
      </p:sp>
      <p:sp>
        <p:nvSpPr>
          <p:cNvPr id="16387" name="Text Box 4"/>
          <p:cNvSpPr>
            <a:spLocks noGrp="1" noChangeArrowheads="1"/>
          </p:cNvSpPr>
          <p:nvPr>
            <p:ph type="body" idx="1"/>
          </p:nvPr>
        </p:nvSpPr>
        <p:spPr>
          <a:xfrm>
            <a:off x="537029" y="1503590"/>
            <a:ext cx="5573486" cy="3595688"/>
          </a:xfrm>
          <a:noFill/>
        </p:spPr>
        <p:txBody>
          <a:bodyPr/>
          <a:lstStyle/>
          <a:p>
            <a:pPr marL="0" indent="0" algn="just">
              <a:spcAft>
                <a:spcPct val="0"/>
              </a:spcAft>
              <a:buFontTx/>
              <a:buNone/>
            </a:pPr>
            <a:r>
              <a:rPr lang="tr-TR" sz="2000" b="1" dirty="0" smtClean="0"/>
              <a:t>Kimyasal</a:t>
            </a:r>
            <a:r>
              <a:rPr lang="de-DE" sz="2000" b="1" dirty="0" smtClean="0"/>
              <a:t> </a:t>
            </a:r>
            <a:r>
              <a:rPr lang="tr-TR" sz="2000" b="1" dirty="0" smtClean="0"/>
              <a:t>Madde Patlamaları</a:t>
            </a:r>
            <a:r>
              <a:rPr lang="tr-TR" sz="2000" dirty="0" smtClean="0"/>
              <a:t> ise, genellikle kimyasal reaksiyonlar ile başlarlar. Gerek kullanılan hammaddelerin, gerekse yarı mamul ve mamul maddelerin depolanması, taşınması ve kullanım safhasında istenmeyen bir şekilde farklı kimyasallarla karşılaşılması veya farklı ortamlarda bulunması, oluşabilecek reaksiyonlar sonucu bazen vahim olaylara sebep olmaktadır.</a:t>
            </a:r>
          </a:p>
        </p:txBody>
      </p:sp>
      <p:pic>
        <p:nvPicPr>
          <p:cNvPr id="1638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1585" y="1263764"/>
            <a:ext cx="1703501" cy="180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638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585" y="3421051"/>
            <a:ext cx="1703501" cy="181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247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00645" y="4230815"/>
            <a:ext cx="7825838" cy="2031325"/>
          </a:xfrm>
          <a:prstGeom prst="rect">
            <a:avLst/>
          </a:prstGeom>
        </p:spPr>
        <p:txBody>
          <a:bodyPr wrap="square">
            <a:spAutoFit/>
          </a:bodyPr>
          <a:lstStyle/>
          <a:p>
            <a:pPr algn="just"/>
            <a:r>
              <a:rPr lang="tr-TR" b="1" u="sng" dirty="0" smtClean="0">
                <a:latin typeface="Calibri" pitchFamily="34" charset="0"/>
              </a:rPr>
              <a:t>İdeal yanmanın genel formülü;</a:t>
            </a:r>
          </a:p>
          <a:p>
            <a:pPr algn="just"/>
            <a:endParaRPr lang="tr-TR" u="sng" dirty="0" smtClean="0">
              <a:latin typeface="Calibri" pitchFamily="34" charset="0"/>
            </a:endParaRPr>
          </a:p>
          <a:p>
            <a:pPr algn="just"/>
            <a:r>
              <a:rPr lang="tr-TR" b="1" dirty="0" smtClean="0">
                <a:latin typeface="Calibri" pitchFamily="34" charset="0"/>
              </a:rPr>
              <a:t>C</a:t>
            </a:r>
            <a:r>
              <a:rPr lang="tr-TR" b="1" baseline="-25000" dirty="0" smtClean="0">
                <a:latin typeface="Calibri" pitchFamily="34" charset="0"/>
              </a:rPr>
              <a:t>X</a:t>
            </a:r>
            <a:r>
              <a:rPr lang="tr-TR" b="1" dirty="0" smtClean="0">
                <a:latin typeface="Calibri" pitchFamily="34" charset="0"/>
              </a:rPr>
              <a:t>H</a:t>
            </a:r>
            <a:r>
              <a:rPr lang="tr-TR" b="1" baseline="-25000" dirty="0" smtClean="0">
                <a:latin typeface="Calibri" pitchFamily="34" charset="0"/>
              </a:rPr>
              <a:t>Y</a:t>
            </a:r>
            <a:r>
              <a:rPr lang="tr-TR" b="1" dirty="0" smtClean="0">
                <a:latin typeface="Calibri" pitchFamily="34" charset="0"/>
              </a:rPr>
              <a:t> + (</a:t>
            </a:r>
            <a:r>
              <a:rPr lang="tr-TR" dirty="0" smtClean="0">
                <a:latin typeface="Calibri" pitchFamily="34" charset="0"/>
              </a:rPr>
              <a:t>x</a:t>
            </a:r>
            <a:r>
              <a:rPr lang="tr-TR" b="1" dirty="0" smtClean="0">
                <a:latin typeface="Calibri" pitchFamily="34" charset="0"/>
              </a:rPr>
              <a:t>+</a:t>
            </a:r>
            <a:r>
              <a:rPr lang="tr-TR" dirty="0" smtClean="0">
                <a:latin typeface="Calibri" pitchFamily="34" charset="0"/>
              </a:rPr>
              <a:t>y/4</a:t>
            </a:r>
            <a:r>
              <a:rPr lang="tr-TR" b="1" dirty="0" smtClean="0">
                <a:latin typeface="Calibri" pitchFamily="34" charset="0"/>
              </a:rPr>
              <a:t>)O</a:t>
            </a:r>
            <a:r>
              <a:rPr lang="tr-TR" b="1" baseline="-25000" dirty="0" smtClean="0">
                <a:latin typeface="Calibri" pitchFamily="34" charset="0"/>
              </a:rPr>
              <a:t>2</a:t>
            </a:r>
            <a:r>
              <a:rPr lang="tr-TR" b="1" dirty="0" smtClean="0">
                <a:latin typeface="Calibri" pitchFamily="34" charset="0"/>
              </a:rPr>
              <a:t> + ISI ↔ </a:t>
            </a:r>
            <a:r>
              <a:rPr lang="tr-TR" dirty="0" smtClean="0">
                <a:latin typeface="Calibri" pitchFamily="34" charset="0"/>
              </a:rPr>
              <a:t>x</a:t>
            </a:r>
            <a:r>
              <a:rPr lang="tr-TR" b="1" dirty="0" smtClean="0">
                <a:latin typeface="Calibri" pitchFamily="34" charset="0"/>
              </a:rPr>
              <a:t>CO</a:t>
            </a:r>
            <a:r>
              <a:rPr lang="tr-TR" b="1" baseline="-25000" dirty="0" smtClean="0">
                <a:latin typeface="Calibri" pitchFamily="34" charset="0"/>
              </a:rPr>
              <a:t>2</a:t>
            </a:r>
            <a:r>
              <a:rPr lang="tr-TR" b="1" dirty="0" smtClean="0">
                <a:latin typeface="Calibri" pitchFamily="34" charset="0"/>
              </a:rPr>
              <a:t> + </a:t>
            </a:r>
            <a:r>
              <a:rPr lang="tr-TR" dirty="0" smtClean="0">
                <a:latin typeface="Calibri" pitchFamily="34" charset="0"/>
              </a:rPr>
              <a:t>y/2</a:t>
            </a:r>
            <a:r>
              <a:rPr lang="tr-TR" b="1" dirty="0" smtClean="0">
                <a:latin typeface="Calibri" pitchFamily="34" charset="0"/>
              </a:rPr>
              <a:t>H</a:t>
            </a:r>
            <a:r>
              <a:rPr lang="tr-TR" b="1" baseline="-25000" dirty="0" smtClean="0">
                <a:latin typeface="Calibri" pitchFamily="34" charset="0"/>
              </a:rPr>
              <a:t>2</a:t>
            </a:r>
            <a:r>
              <a:rPr lang="tr-TR" b="1" dirty="0" smtClean="0">
                <a:latin typeface="Calibri" pitchFamily="34" charset="0"/>
              </a:rPr>
              <a:t>O + ISI </a:t>
            </a:r>
            <a:r>
              <a:rPr lang="tr-TR" dirty="0" smtClean="0">
                <a:latin typeface="Calibri" pitchFamily="34" charset="0"/>
              </a:rPr>
              <a:t>şeklindedir.</a:t>
            </a:r>
          </a:p>
          <a:p>
            <a:pPr algn="just"/>
            <a:endParaRPr lang="tr-TR" b="1" dirty="0" smtClean="0">
              <a:latin typeface="Calibri" pitchFamily="34" charset="0"/>
            </a:endParaRPr>
          </a:p>
          <a:p>
            <a:pPr algn="just"/>
            <a:r>
              <a:rPr lang="tr-TR" dirty="0" smtClean="0">
                <a:latin typeface="Calibri" pitchFamily="34" charset="0"/>
              </a:rPr>
              <a:t>Yanıcı maddeyi yeterli oksijenli ortamda karakteristik tutuşma sıcaklığına kadar ısıtan bir ısı kaynağı yanma reaksiyonunu başlatmaktadır. Bu reaksiyondan ayrıca ısı enerjisi açığa çıkmaktadır.</a:t>
            </a:r>
            <a:endParaRPr lang="tr-TR" dirty="0">
              <a:latin typeface="Calibri" pitchFamily="34" charset="0"/>
            </a:endParaRPr>
          </a:p>
        </p:txBody>
      </p:sp>
      <p:sp>
        <p:nvSpPr>
          <p:cNvPr id="3" name="2 Metin kutusu"/>
          <p:cNvSpPr txBox="1"/>
          <p:nvPr/>
        </p:nvSpPr>
        <p:spPr>
          <a:xfrm>
            <a:off x="665018" y="665017"/>
            <a:ext cx="5807033" cy="523220"/>
          </a:xfrm>
          <a:prstGeom prst="rect">
            <a:avLst/>
          </a:prstGeom>
          <a:noFill/>
        </p:spPr>
        <p:txBody>
          <a:bodyPr wrap="square" rtlCol="0">
            <a:spAutoFit/>
          </a:bodyPr>
          <a:lstStyle/>
          <a:p>
            <a:r>
              <a:rPr lang="tr-TR" sz="2800" b="1" dirty="0" smtClean="0">
                <a:solidFill>
                  <a:srgbClr val="FF0000"/>
                </a:solidFill>
                <a:latin typeface="Calibri" pitchFamily="34" charset="0"/>
              </a:rPr>
              <a:t>YANGININ VE YANMANIN TANIMI </a:t>
            </a:r>
          </a:p>
        </p:txBody>
      </p:sp>
      <p:pic>
        <p:nvPicPr>
          <p:cNvPr id="4" name="3 Resim" descr="yangin1.jpg">
            <a:hlinkClick r:id="rId3" action="ppaction://hlinkfile"/>
          </p:cNvPr>
          <p:cNvPicPr>
            <a:picLocks noChangeAspect="1"/>
          </p:cNvPicPr>
          <p:nvPr/>
        </p:nvPicPr>
        <p:blipFill>
          <a:blip r:embed="rId4" cstate="print"/>
          <a:stretch>
            <a:fillRect/>
          </a:stretch>
        </p:blipFill>
        <p:spPr>
          <a:xfrm>
            <a:off x="5985824" y="1237178"/>
            <a:ext cx="2540000" cy="2768600"/>
          </a:xfrm>
          <a:prstGeom prst="rect">
            <a:avLst/>
          </a:prstGeom>
          <a:ln>
            <a:noFill/>
          </a:ln>
          <a:effectLst>
            <a:outerShdw blurRad="292100" dist="139700" dir="2700000" algn="tl" rotWithShape="0">
              <a:srgbClr val="333333">
                <a:alpha val="65000"/>
              </a:srgbClr>
            </a:outerShdw>
          </a:effectLst>
        </p:spPr>
      </p:pic>
      <p:sp>
        <p:nvSpPr>
          <p:cNvPr id="5" name="4 Metin kutusu"/>
          <p:cNvSpPr txBox="1"/>
          <p:nvPr/>
        </p:nvSpPr>
        <p:spPr>
          <a:xfrm>
            <a:off x="740162" y="1568158"/>
            <a:ext cx="4963885" cy="2308324"/>
          </a:xfrm>
          <a:prstGeom prst="rect">
            <a:avLst/>
          </a:prstGeom>
          <a:noFill/>
        </p:spPr>
        <p:txBody>
          <a:bodyPr wrap="square" rtlCol="0">
            <a:spAutoFit/>
          </a:bodyPr>
          <a:lstStyle/>
          <a:p>
            <a:pPr algn="just"/>
            <a:r>
              <a:rPr lang="tr-TR" b="1" dirty="0" smtClean="0">
                <a:latin typeface="Calibri" pitchFamily="34" charset="0"/>
              </a:rPr>
              <a:t>YANMA :</a:t>
            </a:r>
            <a:r>
              <a:rPr lang="tr-TR" dirty="0" smtClean="0">
                <a:latin typeface="Calibri" pitchFamily="34" charset="0"/>
              </a:rPr>
              <a:t>Yanıcı maddenin tutuşma sıcaklığında ısıtıldığında oksijenle verdiği ekzotermik zincirleme reaksiyondur. Yanma </a:t>
            </a:r>
            <a:r>
              <a:rPr lang="tr-TR" b="1" dirty="0" smtClean="0">
                <a:latin typeface="Calibri" pitchFamily="34" charset="0"/>
              </a:rPr>
              <a:t>ısı ve ışık üreten hızlı bir </a:t>
            </a:r>
            <a:r>
              <a:rPr lang="tr-TR" b="1" dirty="0" err="1" smtClean="0">
                <a:latin typeface="Calibri" pitchFamily="34" charset="0"/>
              </a:rPr>
              <a:t>oksidasyondur</a:t>
            </a:r>
            <a:r>
              <a:rPr lang="tr-TR" b="1" dirty="0" smtClean="0">
                <a:latin typeface="Calibri" pitchFamily="34" charset="0"/>
              </a:rPr>
              <a:t>.</a:t>
            </a:r>
          </a:p>
          <a:p>
            <a:pPr algn="just"/>
            <a:endParaRPr lang="tr-TR" dirty="0" smtClean="0">
              <a:latin typeface="Calibri" pitchFamily="34" charset="0"/>
            </a:endParaRPr>
          </a:p>
          <a:p>
            <a:pPr algn="just"/>
            <a:endParaRPr lang="tr-TR" dirty="0" smtClean="0">
              <a:latin typeface="Calibri" pitchFamily="34" charset="0"/>
            </a:endParaRPr>
          </a:p>
          <a:p>
            <a:pPr algn="just"/>
            <a:r>
              <a:rPr lang="tr-TR" b="1" dirty="0" smtClean="0">
                <a:latin typeface="Calibri" pitchFamily="34" charset="0"/>
              </a:rPr>
              <a:t>YANGIN : </a:t>
            </a:r>
            <a:r>
              <a:rPr lang="tr-TR" dirty="0" smtClean="0">
                <a:latin typeface="Calibri" pitchFamily="34" charset="0"/>
              </a:rPr>
              <a:t>Katı, sıvı veya gaz halindeki yanıcı maddelerin </a:t>
            </a:r>
            <a:r>
              <a:rPr lang="tr-TR" b="1" dirty="0" smtClean="0">
                <a:latin typeface="Calibri" pitchFamily="34" charset="0"/>
              </a:rPr>
              <a:t>kontrol dışı yanma </a:t>
            </a:r>
            <a:r>
              <a:rPr lang="tr-TR" dirty="0" smtClean="0">
                <a:latin typeface="Calibri" pitchFamily="34" charset="0"/>
              </a:rPr>
              <a:t>olayına denir.</a:t>
            </a:r>
            <a:endParaRPr lang="tr-TR" dirty="0"/>
          </a:p>
        </p:txBody>
      </p:sp>
    </p:spTree>
    <p:extLst>
      <p:ext uri="{BB962C8B-B14F-4D97-AF65-F5344CB8AC3E}">
        <p14:creationId xmlns:p14="http://schemas.microsoft.com/office/powerpoint/2010/main" val="2080654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4137" y="614363"/>
            <a:ext cx="3704897" cy="647700"/>
          </a:xfrm>
        </p:spPr>
        <p:txBody>
          <a:bodyPr/>
          <a:lstStyle/>
          <a:p>
            <a:r>
              <a:rPr lang="tr-TR" dirty="0" smtClean="0">
                <a:solidFill>
                  <a:srgbClr val="0066FF"/>
                </a:solidFill>
              </a:rPr>
              <a:t>BASINÇ PATLAMALARI</a:t>
            </a:r>
            <a:endParaRPr lang="en-US" dirty="0" smtClean="0">
              <a:solidFill>
                <a:srgbClr val="0066FF"/>
              </a:solidFill>
            </a:endParaRPr>
          </a:p>
        </p:txBody>
      </p:sp>
      <p:sp>
        <p:nvSpPr>
          <p:cNvPr id="17411" name="Rectangle 3"/>
          <p:cNvSpPr>
            <a:spLocks noGrp="1" noChangeArrowheads="1"/>
          </p:cNvSpPr>
          <p:nvPr>
            <p:ph type="body" idx="1"/>
          </p:nvPr>
        </p:nvSpPr>
        <p:spPr>
          <a:xfrm>
            <a:off x="409903" y="1575593"/>
            <a:ext cx="4699126" cy="4525963"/>
          </a:xfrm>
        </p:spPr>
        <p:txBody>
          <a:bodyPr/>
          <a:lstStyle/>
          <a:p>
            <a:pPr marL="0" indent="0" algn="just" eaLnBrk="1" hangingPunct="1">
              <a:lnSpc>
                <a:spcPct val="130000"/>
              </a:lnSpc>
              <a:spcAft>
                <a:spcPct val="0"/>
              </a:spcAft>
              <a:buFontTx/>
              <a:buNone/>
            </a:pPr>
            <a:r>
              <a:rPr lang="tr-TR" sz="2000" b="1" dirty="0" smtClean="0"/>
              <a:t>Basınç Patlamalarına</a:t>
            </a:r>
            <a:r>
              <a:rPr lang="tr-TR" sz="2000" dirty="0" smtClean="0"/>
              <a:t> sebep olan </a:t>
            </a:r>
            <a:r>
              <a:rPr lang="de-DE" sz="2000" dirty="0" smtClean="0"/>
              <a:t>b</a:t>
            </a:r>
            <a:r>
              <a:rPr lang="tr-TR" sz="2000" dirty="0" err="1" smtClean="0"/>
              <a:t>asınçlı</a:t>
            </a:r>
            <a:r>
              <a:rPr lang="tr-TR" sz="2000" dirty="0"/>
              <a:t> </a:t>
            </a:r>
            <a:r>
              <a:rPr lang="tr-TR" sz="2000" dirty="0" smtClean="0"/>
              <a:t>kaplar ve sistemler küçük-büyük sanayinin her çeşidinde değişik boyutlarda bulunan sistemlerdir.</a:t>
            </a:r>
          </a:p>
          <a:p>
            <a:pPr marL="0" indent="0" algn="just" eaLnBrk="1" hangingPunct="1">
              <a:lnSpc>
                <a:spcPct val="130000"/>
              </a:lnSpc>
              <a:spcAft>
                <a:spcPct val="0"/>
              </a:spcAft>
              <a:buFontTx/>
              <a:buNone/>
            </a:pPr>
            <a:r>
              <a:rPr lang="tr-TR" sz="2000" dirty="0" smtClean="0"/>
              <a:t>İçlerinde zaman zaman parlayıcı, patlayıcı gaz ve buharlar da bulundurulan bu sistemler, sadece hava veya su, ya da su buharı da ihtiva etseler patlama riski taşırlar.</a:t>
            </a:r>
            <a:r>
              <a:rPr lang="de-DE" sz="2000" dirty="0" smtClean="0"/>
              <a:t> </a:t>
            </a:r>
            <a:r>
              <a:rPr lang="tr-TR" sz="2000" dirty="0" smtClean="0"/>
              <a:t>Basınç altındaki sistemlerde, basınç sebebiyle patlama riski içlerinde sıvı veya gaz bulunması ile ilgilidir.</a:t>
            </a:r>
            <a:endParaRPr lang="de-DE" sz="2000" dirty="0" smtClean="0"/>
          </a:p>
          <a:p>
            <a:pPr>
              <a:lnSpc>
                <a:spcPct val="90000"/>
              </a:lnSpc>
            </a:pPr>
            <a:endParaRPr lang="en-US" sz="2000" dirty="0" smtClean="0"/>
          </a:p>
        </p:txBody>
      </p:sp>
      <p:grpSp>
        <p:nvGrpSpPr>
          <p:cNvPr id="17412" name="Group 4"/>
          <p:cNvGrpSpPr>
            <a:grpSpLocks/>
          </p:cNvGrpSpPr>
          <p:nvPr/>
        </p:nvGrpSpPr>
        <p:grpSpPr bwMode="auto">
          <a:xfrm>
            <a:off x="5297362" y="1667605"/>
            <a:ext cx="3733800" cy="3124200"/>
            <a:chOff x="3216" y="624"/>
            <a:chExt cx="1920" cy="1252"/>
          </a:xfrm>
        </p:grpSpPr>
        <p:pic>
          <p:nvPicPr>
            <p:cNvPr id="17413" name="Picture 5" descr="ladu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624"/>
              <a:ext cx="1920"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6"/>
            <p:cNvGrpSpPr>
              <a:grpSpLocks/>
            </p:cNvGrpSpPr>
            <p:nvPr/>
          </p:nvGrpSpPr>
          <p:grpSpPr bwMode="auto">
            <a:xfrm>
              <a:off x="3936" y="768"/>
              <a:ext cx="864" cy="864"/>
              <a:chOff x="96" y="0"/>
              <a:chExt cx="5089" cy="3889"/>
            </a:xfrm>
          </p:grpSpPr>
          <p:grpSp>
            <p:nvGrpSpPr>
              <p:cNvPr id="17415" name="Group 7"/>
              <p:cNvGrpSpPr>
                <a:grpSpLocks/>
              </p:cNvGrpSpPr>
              <p:nvPr/>
            </p:nvGrpSpPr>
            <p:grpSpPr bwMode="auto">
              <a:xfrm>
                <a:off x="96" y="0"/>
                <a:ext cx="5089" cy="3021"/>
                <a:chOff x="96" y="0"/>
                <a:chExt cx="5089" cy="3021"/>
              </a:xfrm>
            </p:grpSpPr>
            <p:sp>
              <p:nvSpPr>
                <p:cNvPr id="17420" name="Freeform 8"/>
                <p:cNvSpPr>
                  <a:spLocks/>
                </p:cNvSpPr>
                <p:nvPr/>
              </p:nvSpPr>
              <p:spPr bwMode="auto">
                <a:xfrm>
                  <a:off x="96" y="172"/>
                  <a:ext cx="5089" cy="2763"/>
                </a:xfrm>
                <a:custGeom>
                  <a:avLst/>
                  <a:gdLst>
                    <a:gd name="T0" fmla="*/ 2803 w 5089"/>
                    <a:gd name="T1" fmla="*/ 2663 h 2763"/>
                    <a:gd name="T2" fmla="*/ 1545 w 5089"/>
                    <a:gd name="T3" fmla="*/ 2762 h 2763"/>
                    <a:gd name="T4" fmla="*/ 2658 w 5089"/>
                    <a:gd name="T5" fmla="*/ 2641 h 2763"/>
                    <a:gd name="T6" fmla="*/ 2658 w 5089"/>
                    <a:gd name="T7" fmla="*/ 2604 h 2763"/>
                    <a:gd name="T8" fmla="*/ 0 w 5089"/>
                    <a:gd name="T9" fmla="*/ 2323 h 2763"/>
                    <a:gd name="T10" fmla="*/ 2580 w 5089"/>
                    <a:gd name="T11" fmla="*/ 2534 h 2763"/>
                    <a:gd name="T12" fmla="*/ 2688 w 5089"/>
                    <a:gd name="T13" fmla="*/ 2430 h 2763"/>
                    <a:gd name="T14" fmla="*/ 138 w 5089"/>
                    <a:gd name="T15" fmla="*/ 0 h 2763"/>
                    <a:gd name="T16" fmla="*/ 2555 w 5089"/>
                    <a:gd name="T17" fmla="*/ 2206 h 2763"/>
                    <a:gd name="T18" fmla="*/ 2353 w 5089"/>
                    <a:gd name="T19" fmla="*/ 1824 h 2763"/>
                    <a:gd name="T20" fmla="*/ 2800 w 5089"/>
                    <a:gd name="T21" fmla="*/ 2298 h 2763"/>
                    <a:gd name="T22" fmla="*/ 2847 w 5089"/>
                    <a:gd name="T23" fmla="*/ 2405 h 2763"/>
                    <a:gd name="T24" fmla="*/ 3030 w 5089"/>
                    <a:gd name="T25" fmla="*/ 461 h 2763"/>
                    <a:gd name="T26" fmla="*/ 2955 w 5089"/>
                    <a:gd name="T27" fmla="*/ 2466 h 2763"/>
                    <a:gd name="T28" fmla="*/ 3105 w 5089"/>
                    <a:gd name="T29" fmla="*/ 1418 h 2763"/>
                    <a:gd name="T30" fmla="*/ 3177 w 5089"/>
                    <a:gd name="T31" fmla="*/ 2291 h 2763"/>
                    <a:gd name="T32" fmla="*/ 5088 w 5089"/>
                    <a:gd name="T33" fmla="*/ 578 h 2763"/>
                    <a:gd name="T34" fmla="*/ 3067 w 5089"/>
                    <a:gd name="T35" fmla="*/ 2504 h 2763"/>
                    <a:gd name="T36" fmla="*/ 3060 w 5089"/>
                    <a:gd name="T37" fmla="*/ 2567 h 2763"/>
                    <a:gd name="T38" fmla="*/ 5088 w 5089"/>
                    <a:gd name="T39" fmla="*/ 2057 h 2763"/>
                    <a:gd name="T40" fmla="*/ 3074 w 5089"/>
                    <a:gd name="T41" fmla="*/ 2610 h 2763"/>
                    <a:gd name="T42" fmla="*/ 3065 w 5089"/>
                    <a:gd name="T43" fmla="*/ 2645 h 2763"/>
                    <a:gd name="T44" fmla="*/ 2838 w 5089"/>
                    <a:gd name="T45" fmla="*/ 2679 h 2763"/>
                    <a:gd name="T46" fmla="*/ 2803 w 5089"/>
                    <a:gd name="T47" fmla="*/ 2663 h 27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89"/>
                    <a:gd name="T73" fmla="*/ 0 h 2763"/>
                    <a:gd name="T74" fmla="*/ 5089 w 5089"/>
                    <a:gd name="T75" fmla="*/ 2763 h 27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89" h="2763">
                      <a:moveTo>
                        <a:pt x="2803" y="2663"/>
                      </a:moveTo>
                      <a:lnTo>
                        <a:pt x="1545" y="2762"/>
                      </a:lnTo>
                      <a:lnTo>
                        <a:pt x="2658" y="2641"/>
                      </a:lnTo>
                      <a:lnTo>
                        <a:pt x="2658" y="2604"/>
                      </a:lnTo>
                      <a:lnTo>
                        <a:pt x="0" y="2323"/>
                      </a:lnTo>
                      <a:lnTo>
                        <a:pt x="2580" y="2534"/>
                      </a:lnTo>
                      <a:lnTo>
                        <a:pt x="2688" y="2430"/>
                      </a:lnTo>
                      <a:lnTo>
                        <a:pt x="138" y="0"/>
                      </a:lnTo>
                      <a:lnTo>
                        <a:pt x="2555" y="2206"/>
                      </a:lnTo>
                      <a:lnTo>
                        <a:pt x="2353" y="1824"/>
                      </a:lnTo>
                      <a:lnTo>
                        <a:pt x="2800" y="2298"/>
                      </a:lnTo>
                      <a:lnTo>
                        <a:pt x="2847" y="2405"/>
                      </a:lnTo>
                      <a:lnTo>
                        <a:pt x="3030" y="461"/>
                      </a:lnTo>
                      <a:lnTo>
                        <a:pt x="2955" y="2466"/>
                      </a:lnTo>
                      <a:lnTo>
                        <a:pt x="3105" y="1418"/>
                      </a:lnTo>
                      <a:lnTo>
                        <a:pt x="3177" y="2291"/>
                      </a:lnTo>
                      <a:lnTo>
                        <a:pt x="5088" y="578"/>
                      </a:lnTo>
                      <a:lnTo>
                        <a:pt x="3067" y="2504"/>
                      </a:lnTo>
                      <a:lnTo>
                        <a:pt x="3060" y="2567"/>
                      </a:lnTo>
                      <a:lnTo>
                        <a:pt x="5088" y="2057"/>
                      </a:lnTo>
                      <a:lnTo>
                        <a:pt x="3074" y="2610"/>
                      </a:lnTo>
                      <a:lnTo>
                        <a:pt x="3065" y="2645"/>
                      </a:lnTo>
                      <a:lnTo>
                        <a:pt x="2838" y="2679"/>
                      </a:lnTo>
                      <a:lnTo>
                        <a:pt x="2803" y="2663"/>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grpSp>
              <p:nvGrpSpPr>
                <p:cNvPr id="17421" name="Group 9"/>
                <p:cNvGrpSpPr>
                  <a:grpSpLocks/>
                </p:cNvGrpSpPr>
                <p:nvPr/>
              </p:nvGrpSpPr>
              <p:grpSpPr bwMode="auto">
                <a:xfrm>
                  <a:off x="1139" y="0"/>
                  <a:ext cx="3433" cy="3021"/>
                  <a:chOff x="1139" y="0"/>
                  <a:chExt cx="3433" cy="3021"/>
                </a:xfrm>
              </p:grpSpPr>
              <p:sp>
                <p:nvSpPr>
                  <p:cNvPr id="17422" name="Freeform 10"/>
                  <p:cNvSpPr>
                    <a:spLocks/>
                  </p:cNvSpPr>
                  <p:nvPr/>
                </p:nvSpPr>
                <p:spPr bwMode="auto">
                  <a:xfrm>
                    <a:off x="1184" y="31"/>
                    <a:ext cx="3388" cy="2990"/>
                  </a:xfrm>
                  <a:custGeom>
                    <a:avLst/>
                    <a:gdLst>
                      <a:gd name="T0" fmla="*/ 2460 w 3388"/>
                      <a:gd name="T1" fmla="*/ 2900 h 2990"/>
                      <a:gd name="T2" fmla="*/ 2788 w 3388"/>
                      <a:gd name="T3" fmla="*/ 2667 h 2990"/>
                      <a:gd name="T4" fmla="*/ 2921 w 3388"/>
                      <a:gd name="T5" fmla="*/ 2348 h 2990"/>
                      <a:gd name="T6" fmla="*/ 2968 w 3388"/>
                      <a:gd name="T7" fmla="*/ 2019 h 2990"/>
                      <a:gd name="T8" fmla="*/ 3076 w 3388"/>
                      <a:gd name="T9" fmla="*/ 1834 h 2990"/>
                      <a:gd name="T10" fmla="*/ 3202 w 3388"/>
                      <a:gd name="T11" fmla="*/ 1699 h 2990"/>
                      <a:gd name="T12" fmla="*/ 3202 w 3388"/>
                      <a:gd name="T13" fmla="*/ 1634 h 2990"/>
                      <a:gd name="T14" fmla="*/ 2942 w 3388"/>
                      <a:gd name="T15" fmla="*/ 1755 h 2990"/>
                      <a:gd name="T16" fmla="*/ 2708 w 3388"/>
                      <a:gd name="T17" fmla="*/ 1951 h 2990"/>
                      <a:gd name="T18" fmla="*/ 2638 w 3388"/>
                      <a:gd name="T19" fmla="*/ 1986 h 2990"/>
                      <a:gd name="T20" fmla="*/ 2713 w 3388"/>
                      <a:gd name="T21" fmla="*/ 1685 h 2990"/>
                      <a:gd name="T22" fmla="*/ 2657 w 3388"/>
                      <a:gd name="T23" fmla="*/ 1335 h 2990"/>
                      <a:gd name="T24" fmla="*/ 2526 w 3388"/>
                      <a:gd name="T25" fmla="*/ 1049 h 2990"/>
                      <a:gd name="T26" fmla="*/ 2268 w 3388"/>
                      <a:gd name="T27" fmla="*/ 742 h 2990"/>
                      <a:gd name="T28" fmla="*/ 2081 w 3388"/>
                      <a:gd name="T29" fmla="*/ 421 h 2990"/>
                      <a:gd name="T30" fmla="*/ 2043 w 3388"/>
                      <a:gd name="T31" fmla="*/ 164 h 2990"/>
                      <a:gd name="T32" fmla="*/ 2001 w 3388"/>
                      <a:gd name="T33" fmla="*/ 127 h 2990"/>
                      <a:gd name="T34" fmla="*/ 1943 w 3388"/>
                      <a:gd name="T35" fmla="*/ 421 h 2990"/>
                      <a:gd name="T36" fmla="*/ 2041 w 3388"/>
                      <a:gd name="T37" fmla="*/ 715 h 2990"/>
                      <a:gd name="T38" fmla="*/ 2144 w 3388"/>
                      <a:gd name="T39" fmla="*/ 991 h 2990"/>
                      <a:gd name="T40" fmla="*/ 2165 w 3388"/>
                      <a:gd name="T41" fmla="*/ 1300 h 2990"/>
                      <a:gd name="T42" fmla="*/ 1990 w 3388"/>
                      <a:gd name="T43" fmla="*/ 1704 h 2990"/>
                      <a:gd name="T44" fmla="*/ 1774 w 3388"/>
                      <a:gd name="T45" fmla="*/ 1910 h 2990"/>
                      <a:gd name="T46" fmla="*/ 1699 w 3388"/>
                      <a:gd name="T47" fmla="*/ 1591 h 2990"/>
                      <a:gd name="T48" fmla="*/ 1760 w 3388"/>
                      <a:gd name="T49" fmla="*/ 1188 h 2990"/>
                      <a:gd name="T50" fmla="*/ 1713 w 3388"/>
                      <a:gd name="T51" fmla="*/ 894 h 2990"/>
                      <a:gd name="T52" fmla="*/ 1615 w 3388"/>
                      <a:gd name="T53" fmla="*/ 820 h 2990"/>
                      <a:gd name="T54" fmla="*/ 1631 w 3388"/>
                      <a:gd name="T55" fmla="*/ 1181 h 2990"/>
                      <a:gd name="T56" fmla="*/ 1400 w 3388"/>
                      <a:gd name="T57" fmla="*/ 1618 h 2990"/>
                      <a:gd name="T58" fmla="*/ 1418 w 3388"/>
                      <a:gd name="T59" fmla="*/ 1224 h 2990"/>
                      <a:gd name="T60" fmla="*/ 1250 w 3388"/>
                      <a:gd name="T61" fmla="*/ 1558 h 2990"/>
                      <a:gd name="T62" fmla="*/ 1266 w 3388"/>
                      <a:gd name="T63" fmla="*/ 2006 h 2990"/>
                      <a:gd name="T64" fmla="*/ 1547 w 3388"/>
                      <a:gd name="T65" fmla="*/ 2502 h 2990"/>
                      <a:gd name="T66" fmla="*/ 1182 w 3388"/>
                      <a:gd name="T67" fmla="*/ 2102 h 2990"/>
                      <a:gd name="T68" fmla="*/ 988 w 3388"/>
                      <a:gd name="T69" fmla="*/ 2019 h 2990"/>
                      <a:gd name="T70" fmla="*/ 1227 w 3388"/>
                      <a:gd name="T71" fmla="*/ 2348 h 2990"/>
                      <a:gd name="T72" fmla="*/ 1285 w 3388"/>
                      <a:gd name="T73" fmla="*/ 2680 h 2990"/>
                      <a:gd name="T74" fmla="*/ 885 w 3388"/>
                      <a:gd name="T75" fmla="*/ 2432 h 2990"/>
                      <a:gd name="T76" fmla="*/ 506 w 3388"/>
                      <a:gd name="T77" fmla="*/ 2209 h 2990"/>
                      <a:gd name="T78" fmla="*/ 185 w 3388"/>
                      <a:gd name="T79" fmla="*/ 2133 h 2990"/>
                      <a:gd name="T80" fmla="*/ 337 w 3388"/>
                      <a:gd name="T81" fmla="*/ 2221 h 2990"/>
                      <a:gd name="T82" fmla="*/ 676 w 3388"/>
                      <a:gd name="T83" fmla="*/ 2452 h 2990"/>
                      <a:gd name="T84" fmla="*/ 1093 w 3388"/>
                      <a:gd name="T85" fmla="*/ 2794 h 2990"/>
                      <a:gd name="T86" fmla="*/ 1802 w 3388"/>
                      <a:gd name="T87" fmla="*/ 2989 h 29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88"/>
                      <a:gd name="T133" fmla="*/ 0 h 2990"/>
                      <a:gd name="T134" fmla="*/ 3388 w 3388"/>
                      <a:gd name="T135" fmla="*/ 2990 h 29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88" h="2990">
                        <a:moveTo>
                          <a:pt x="2097" y="2968"/>
                        </a:moveTo>
                        <a:lnTo>
                          <a:pt x="2245" y="2948"/>
                        </a:lnTo>
                        <a:lnTo>
                          <a:pt x="2460" y="2900"/>
                        </a:lnTo>
                        <a:lnTo>
                          <a:pt x="2619" y="2830"/>
                        </a:lnTo>
                        <a:lnTo>
                          <a:pt x="2713" y="2753"/>
                        </a:lnTo>
                        <a:lnTo>
                          <a:pt x="2788" y="2667"/>
                        </a:lnTo>
                        <a:lnTo>
                          <a:pt x="2842" y="2589"/>
                        </a:lnTo>
                        <a:lnTo>
                          <a:pt x="2891" y="2483"/>
                        </a:lnTo>
                        <a:lnTo>
                          <a:pt x="2921" y="2348"/>
                        </a:lnTo>
                        <a:lnTo>
                          <a:pt x="2942" y="2201"/>
                        </a:lnTo>
                        <a:lnTo>
                          <a:pt x="2945" y="2102"/>
                        </a:lnTo>
                        <a:lnTo>
                          <a:pt x="2968" y="2019"/>
                        </a:lnTo>
                        <a:lnTo>
                          <a:pt x="2987" y="1970"/>
                        </a:lnTo>
                        <a:lnTo>
                          <a:pt x="3029" y="1905"/>
                        </a:lnTo>
                        <a:lnTo>
                          <a:pt x="3076" y="1834"/>
                        </a:lnTo>
                        <a:lnTo>
                          <a:pt x="3120" y="1784"/>
                        </a:lnTo>
                        <a:lnTo>
                          <a:pt x="3155" y="1740"/>
                        </a:lnTo>
                        <a:lnTo>
                          <a:pt x="3202" y="1699"/>
                        </a:lnTo>
                        <a:lnTo>
                          <a:pt x="3268" y="1654"/>
                        </a:lnTo>
                        <a:lnTo>
                          <a:pt x="3387" y="1585"/>
                        </a:lnTo>
                        <a:lnTo>
                          <a:pt x="3202" y="1634"/>
                        </a:lnTo>
                        <a:lnTo>
                          <a:pt x="3111" y="1667"/>
                        </a:lnTo>
                        <a:lnTo>
                          <a:pt x="3029" y="1710"/>
                        </a:lnTo>
                        <a:lnTo>
                          <a:pt x="2942" y="1755"/>
                        </a:lnTo>
                        <a:lnTo>
                          <a:pt x="2860" y="1806"/>
                        </a:lnTo>
                        <a:lnTo>
                          <a:pt x="2790" y="1869"/>
                        </a:lnTo>
                        <a:lnTo>
                          <a:pt x="2708" y="1951"/>
                        </a:lnTo>
                        <a:lnTo>
                          <a:pt x="2640" y="2017"/>
                        </a:lnTo>
                        <a:lnTo>
                          <a:pt x="2579" y="2084"/>
                        </a:lnTo>
                        <a:lnTo>
                          <a:pt x="2638" y="1986"/>
                        </a:lnTo>
                        <a:lnTo>
                          <a:pt x="2675" y="1900"/>
                        </a:lnTo>
                        <a:lnTo>
                          <a:pt x="2701" y="1806"/>
                        </a:lnTo>
                        <a:lnTo>
                          <a:pt x="2713" y="1685"/>
                        </a:lnTo>
                        <a:lnTo>
                          <a:pt x="2711" y="1561"/>
                        </a:lnTo>
                        <a:lnTo>
                          <a:pt x="2685" y="1447"/>
                        </a:lnTo>
                        <a:lnTo>
                          <a:pt x="2657" y="1335"/>
                        </a:lnTo>
                        <a:lnTo>
                          <a:pt x="2622" y="1234"/>
                        </a:lnTo>
                        <a:lnTo>
                          <a:pt x="2579" y="1145"/>
                        </a:lnTo>
                        <a:lnTo>
                          <a:pt x="2526" y="1049"/>
                        </a:lnTo>
                        <a:lnTo>
                          <a:pt x="2432" y="932"/>
                        </a:lnTo>
                        <a:lnTo>
                          <a:pt x="2364" y="856"/>
                        </a:lnTo>
                        <a:lnTo>
                          <a:pt x="2268" y="742"/>
                        </a:lnTo>
                        <a:lnTo>
                          <a:pt x="2184" y="616"/>
                        </a:lnTo>
                        <a:lnTo>
                          <a:pt x="2123" y="502"/>
                        </a:lnTo>
                        <a:lnTo>
                          <a:pt x="2081" y="421"/>
                        </a:lnTo>
                        <a:lnTo>
                          <a:pt x="2060" y="329"/>
                        </a:lnTo>
                        <a:lnTo>
                          <a:pt x="2043" y="240"/>
                        </a:lnTo>
                        <a:lnTo>
                          <a:pt x="2043" y="164"/>
                        </a:lnTo>
                        <a:lnTo>
                          <a:pt x="2050" y="94"/>
                        </a:lnTo>
                        <a:lnTo>
                          <a:pt x="2055" y="0"/>
                        </a:lnTo>
                        <a:lnTo>
                          <a:pt x="2001" y="127"/>
                        </a:lnTo>
                        <a:lnTo>
                          <a:pt x="1966" y="233"/>
                        </a:lnTo>
                        <a:lnTo>
                          <a:pt x="1945" y="327"/>
                        </a:lnTo>
                        <a:lnTo>
                          <a:pt x="1943" y="421"/>
                        </a:lnTo>
                        <a:lnTo>
                          <a:pt x="1962" y="535"/>
                        </a:lnTo>
                        <a:lnTo>
                          <a:pt x="1999" y="628"/>
                        </a:lnTo>
                        <a:lnTo>
                          <a:pt x="2041" y="715"/>
                        </a:lnTo>
                        <a:lnTo>
                          <a:pt x="2090" y="791"/>
                        </a:lnTo>
                        <a:lnTo>
                          <a:pt x="2130" y="892"/>
                        </a:lnTo>
                        <a:lnTo>
                          <a:pt x="2144" y="991"/>
                        </a:lnTo>
                        <a:lnTo>
                          <a:pt x="2156" y="1094"/>
                        </a:lnTo>
                        <a:lnTo>
                          <a:pt x="2165" y="1201"/>
                        </a:lnTo>
                        <a:lnTo>
                          <a:pt x="2165" y="1300"/>
                        </a:lnTo>
                        <a:lnTo>
                          <a:pt x="2142" y="1461"/>
                        </a:lnTo>
                        <a:lnTo>
                          <a:pt x="2097" y="1561"/>
                        </a:lnTo>
                        <a:lnTo>
                          <a:pt x="1990" y="1704"/>
                        </a:lnTo>
                        <a:lnTo>
                          <a:pt x="1898" y="1847"/>
                        </a:lnTo>
                        <a:lnTo>
                          <a:pt x="1823" y="1989"/>
                        </a:lnTo>
                        <a:lnTo>
                          <a:pt x="1774" y="1910"/>
                        </a:lnTo>
                        <a:lnTo>
                          <a:pt x="1734" y="1822"/>
                        </a:lnTo>
                        <a:lnTo>
                          <a:pt x="1713" y="1732"/>
                        </a:lnTo>
                        <a:lnTo>
                          <a:pt x="1699" y="1591"/>
                        </a:lnTo>
                        <a:lnTo>
                          <a:pt x="1744" y="1345"/>
                        </a:lnTo>
                        <a:lnTo>
                          <a:pt x="1758" y="1272"/>
                        </a:lnTo>
                        <a:lnTo>
                          <a:pt x="1760" y="1188"/>
                        </a:lnTo>
                        <a:lnTo>
                          <a:pt x="1760" y="1107"/>
                        </a:lnTo>
                        <a:lnTo>
                          <a:pt x="1744" y="1000"/>
                        </a:lnTo>
                        <a:lnTo>
                          <a:pt x="1713" y="894"/>
                        </a:lnTo>
                        <a:lnTo>
                          <a:pt x="1660" y="793"/>
                        </a:lnTo>
                        <a:lnTo>
                          <a:pt x="1564" y="653"/>
                        </a:lnTo>
                        <a:lnTo>
                          <a:pt x="1615" y="820"/>
                        </a:lnTo>
                        <a:lnTo>
                          <a:pt x="1646" y="963"/>
                        </a:lnTo>
                        <a:lnTo>
                          <a:pt x="1646" y="1082"/>
                        </a:lnTo>
                        <a:lnTo>
                          <a:pt x="1631" y="1181"/>
                        </a:lnTo>
                        <a:lnTo>
                          <a:pt x="1596" y="1271"/>
                        </a:lnTo>
                        <a:lnTo>
                          <a:pt x="1543" y="1381"/>
                        </a:lnTo>
                        <a:lnTo>
                          <a:pt x="1400" y="1618"/>
                        </a:lnTo>
                        <a:lnTo>
                          <a:pt x="1388" y="1471"/>
                        </a:lnTo>
                        <a:lnTo>
                          <a:pt x="1402" y="1340"/>
                        </a:lnTo>
                        <a:lnTo>
                          <a:pt x="1418" y="1224"/>
                        </a:lnTo>
                        <a:lnTo>
                          <a:pt x="1330" y="1342"/>
                        </a:lnTo>
                        <a:lnTo>
                          <a:pt x="1280" y="1446"/>
                        </a:lnTo>
                        <a:lnTo>
                          <a:pt x="1250" y="1558"/>
                        </a:lnTo>
                        <a:lnTo>
                          <a:pt x="1222" y="1687"/>
                        </a:lnTo>
                        <a:lnTo>
                          <a:pt x="1231" y="1847"/>
                        </a:lnTo>
                        <a:lnTo>
                          <a:pt x="1266" y="2006"/>
                        </a:lnTo>
                        <a:lnTo>
                          <a:pt x="1322" y="2133"/>
                        </a:lnTo>
                        <a:lnTo>
                          <a:pt x="1411" y="2295"/>
                        </a:lnTo>
                        <a:lnTo>
                          <a:pt x="1547" y="2502"/>
                        </a:lnTo>
                        <a:lnTo>
                          <a:pt x="1330" y="2262"/>
                        </a:lnTo>
                        <a:lnTo>
                          <a:pt x="1278" y="2199"/>
                        </a:lnTo>
                        <a:lnTo>
                          <a:pt x="1182" y="2102"/>
                        </a:lnTo>
                        <a:lnTo>
                          <a:pt x="1063" y="2006"/>
                        </a:lnTo>
                        <a:lnTo>
                          <a:pt x="875" y="1889"/>
                        </a:lnTo>
                        <a:lnTo>
                          <a:pt x="988" y="2019"/>
                        </a:lnTo>
                        <a:lnTo>
                          <a:pt x="1053" y="2098"/>
                        </a:lnTo>
                        <a:lnTo>
                          <a:pt x="1117" y="2178"/>
                        </a:lnTo>
                        <a:lnTo>
                          <a:pt x="1227" y="2348"/>
                        </a:lnTo>
                        <a:lnTo>
                          <a:pt x="1313" y="2488"/>
                        </a:lnTo>
                        <a:lnTo>
                          <a:pt x="1437" y="2718"/>
                        </a:lnTo>
                        <a:lnTo>
                          <a:pt x="1285" y="2680"/>
                        </a:lnTo>
                        <a:lnTo>
                          <a:pt x="1147" y="2611"/>
                        </a:lnTo>
                        <a:lnTo>
                          <a:pt x="1004" y="2520"/>
                        </a:lnTo>
                        <a:lnTo>
                          <a:pt x="885" y="2432"/>
                        </a:lnTo>
                        <a:lnTo>
                          <a:pt x="721" y="2325"/>
                        </a:lnTo>
                        <a:lnTo>
                          <a:pt x="604" y="2259"/>
                        </a:lnTo>
                        <a:lnTo>
                          <a:pt x="506" y="2209"/>
                        </a:lnTo>
                        <a:lnTo>
                          <a:pt x="405" y="2169"/>
                        </a:lnTo>
                        <a:lnTo>
                          <a:pt x="293" y="2150"/>
                        </a:lnTo>
                        <a:lnTo>
                          <a:pt x="185" y="2133"/>
                        </a:lnTo>
                        <a:lnTo>
                          <a:pt x="0" y="2112"/>
                        </a:lnTo>
                        <a:lnTo>
                          <a:pt x="164" y="2158"/>
                        </a:lnTo>
                        <a:lnTo>
                          <a:pt x="337" y="2221"/>
                        </a:lnTo>
                        <a:lnTo>
                          <a:pt x="461" y="2283"/>
                        </a:lnTo>
                        <a:lnTo>
                          <a:pt x="538" y="2331"/>
                        </a:lnTo>
                        <a:lnTo>
                          <a:pt x="676" y="2452"/>
                        </a:lnTo>
                        <a:lnTo>
                          <a:pt x="805" y="2584"/>
                        </a:lnTo>
                        <a:lnTo>
                          <a:pt x="969" y="2730"/>
                        </a:lnTo>
                        <a:lnTo>
                          <a:pt x="1093" y="2794"/>
                        </a:lnTo>
                        <a:lnTo>
                          <a:pt x="1266" y="2863"/>
                        </a:lnTo>
                        <a:lnTo>
                          <a:pt x="1554" y="2958"/>
                        </a:lnTo>
                        <a:lnTo>
                          <a:pt x="1802" y="2989"/>
                        </a:lnTo>
                        <a:lnTo>
                          <a:pt x="2097" y="2968"/>
                        </a:lnTo>
                      </a:path>
                    </a:pathLst>
                  </a:custGeom>
                  <a:solidFill>
                    <a:srgbClr val="FFFF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3" name="Freeform 11"/>
                  <p:cNvSpPr>
                    <a:spLocks/>
                  </p:cNvSpPr>
                  <p:nvPr/>
                </p:nvSpPr>
                <p:spPr bwMode="auto">
                  <a:xfrm>
                    <a:off x="1195" y="0"/>
                    <a:ext cx="3355" cy="2988"/>
                  </a:xfrm>
                  <a:custGeom>
                    <a:avLst/>
                    <a:gdLst>
                      <a:gd name="T0" fmla="*/ 2403 w 3355"/>
                      <a:gd name="T1" fmla="*/ 2898 h 2988"/>
                      <a:gd name="T2" fmla="*/ 2721 w 3355"/>
                      <a:gd name="T3" fmla="*/ 2665 h 2988"/>
                      <a:gd name="T4" fmla="*/ 2849 w 3355"/>
                      <a:gd name="T5" fmla="*/ 2346 h 2988"/>
                      <a:gd name="T6" fmla="*/ 2894 w 3355"/>
                      <a:gd name="T7" fmla="*/ 2019 h 2988"/>
                      <a:gd name="T8" fmla="*/ 3001 w 3355"/>
                      <a:gd name="T9" fmla="*/ 1834 h 2988"/>
                      <a:gd name="T10" fmla="*/ 3141 w 3355"/>
                      <a:gd name="T11" fmla="*/ 1697 h 2988"/>
                      <a:gd name="T12" fmla="*/ 3176 w 3355"/>
                      <a:gd name="T13" fmla="*/ 1642 h 2988"/>
                      <a:gd name="T14" fmla="*/ 2873 w 3355"/>
                      <a:gd name="T15" fmla="*/ 1753 h 2988"/>
                      <a:gd name="T16" fmla="*/ 2643 w 3355"/>
                      <a:gd name="T17" fmla="*/ 1949 h 2988"/>
                      <a:gd name="T18" fmla="*/ 2573 w 3355"/>
                      <a:gd name="T19" fmla="*/ 1983 h 2988"/>
                      <a:gd name="T20" fmla="*/ 2650 w 3355"/>
                      <a:gd name="T21" fmla="*/ 1683 h 2988"/>
                      <a:gd name="T22" fmla="*/ 2597 w 3355"/>
                      <a:gd name="T23" fmla="*/ 1333 h 2988"/>
                      <a:gd name="T24" fmla="*/ 2468 w 3355"/>
                      <a:gd name="T25" fmla="*/ 1046 h 2988"/>
                      <a:gd name="T26" fmla="*/ 2216 w 3355"/>
                      <a:gd name="T27" fmla="*/ 740 h 2988"/>
                      <a:gd name="T28" fmla="*/ 2038 w 3355"/>
                      <a:gd name="T29" fmla="*/ 420 h 2988"/>
                      <a:gd name="T30" fmla="*/ 1998 w 3355"/>
                      <a:gd name="T31" fmla="*/ 162 h 2988"/>
                      <a:gd name="T32" fmla="*/ 1959 w 3355"/>
                      <a:gd name="T33" fmla="*/ 126 h 2988"/>
                      <a:gd name="T34" fmla="*/ 1900 w 3355"/>
                      <a:gd name="T35" fmla="*/ 420 h 2988"/>
                      <a:gd name="T36" fmla="*/ 1996 w 3355"/>
                      <a:gd name="T37" fmla="*/ 712 h 2988"/>
                      <a:gd name="T38" fmla="*/ 2099 w 3355"/>
                      <a:gd name="T39" fmla="*/ 991 h 2988"/>
                      <a:gd name="T40" fmla="*/ 2118 w 3355"/>
                      <a:gd name="T41" fmla="*/ 1300 h 2988"/>
                      <a:gd name="T42" fmla="*/ 1945 w 3355"/>
                      <a:gd name="T43" fmla="*/ 1702 h 2988"/>
                      <a:gd name="T44" fmla="*/ 1737 w 3355"/>
                      <a:gd name="T45" fmla="*/ 1907 h 2988"/>
                      <a:gd name="T46" fmla="*/ 1666 w 3355"/>
                      <a:gd name="T47" fmla="*/ 1589 h 2988"/>
                      <a:gd name="T48" fmla="*/ 1723 w 3355"/>
                      <a:gd name="T49" fmla="*/ 1186 h 2988"/>
                      <a:gd name="T50" fmla="*/ 1678 w 3355"/>
                      <a:gd name="T51" fmla="*/ 892 h 2988"/>
                      <a:gd name="T52" fmla="*/ 1585 w 3355"/>
                      <a:gd name="T53" fmla="*/ 819 h 2988"/>
                      <a:gd name="T54" fmla="*/ 1596 w 3355"/>
                      <a:gd name="T55" fmla="*/ 1178 h 2988"/>
                      <a:gd name="T56" fmla="*/ 1372 w 3355"/>
                      <a:gd name="T57" fmla="*/ 1616 h 2988"/>
                      <a:gd name="T58" fmla="*/ 1391 w 3355"/>
                      <a:gd name="T59" fmla="*/ 1221 h 2988"/>
                      <a:gd name="T60" fmla="*/ 1225 w 3355"/>
                      <a:gd name="T61" fmla="*/ 1555 h 2988"/>
                      <a:gd name="T62" fmla="*/ 1241 w 3355"/>
                      <a:gd name="T63" fmla="*/ 2004 h 2988"/>
                      <a:gd name="T64" fmla="*/ 1517 w 3355"/>
                      <a:gd name="T65" fmla="*/ 2498 h 2988"/>
                      <a:gd name="T66" fmla="*/ 1166 w 3355"/>
                      <a:gd name="T67" fmla="*/ 2100 h 2988"/>
                      <a:gd name="T68" fmla="*/ 972 w 3355"/>
                      <a:gd name="T69" fmla="*/ 2017 h 2988"/>
                      <a:gd name="T70" fmla="*/ 1206 w 3355"/>
                      <a:gd name="T71" fmla="*/ 2346 h 2988"/>
                      <a:gd name="T72" fmla="*/ 1264 w 3355"/>
                      <a:gd name="T73" fmla="*/ 2678 h 2988"/>
                      <a:gd name="T74" fmla="*/ 874 w 3355"/>
                      <a:gd name="T75" fmla="*/ 2429 h 2988"/>
                      <a:gd name="T76" fmla="*/ 505 w 3355"/>
                      <a:gd name="T77" fmla="*/ 2207 h 2988"/>
                      <a:gd name="T78" fmla="*/ 194 w 3355"/>
                      <a:gd name="T79" fmla="*/ 2131 h 2988"/>
                      <a:gd name="T80" fmla="*/ 344 w 3355"/>
                      <a:gd name="T81" fmla="*/ 2219 h 2988"/>
                      <a:gd name="T82" fmla="*/ 673 w 3355"/>
                      <a:gd name="T83" fmla="*/ 2450 h 2988"/>
                      <a:gd name="T84" fmla="*/ 1077 w 3355"/>
                      <a:gd name="T85" fmla="*/ 2792 h 2988"/>
                      <a:gd name="T86" fmla="*/ 1765 w 3355"/>
                      <a:gd name="T87" fmla="*/ 2987 h 29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55"/>
                      <a:gd name="T133" fmla="*/ 0 h 2988"/>
                      <a:gd name="T134" fmla="*/ 3355 w 3355"/>
                      <a:gd name="T135" fmla="*/ 2988 h 29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55" h="2988">
                        <a:moveTo>
                          <a:pt x="2054" y="2966"/>
                        </a:moveTo>
                        <a:lnTo>
                          <a:pt x="2192" y="2944"/>
                        </a:lnTo>
                        <a:lnTo>
                          <a:pt x="2403" y="2898"/>
                        </a:lnTo>
                        <a:lnTo>
                          <a:pt x="2557" y="2828"/>
                        </a:lnTo>
                        <a:lnTo>
                          <a:pt x="2650" y="2749"/>
                        </a:lnTo>
                        <a:lnTo>
                          <a:pt x="2721" y="2665"/>
                        </a:lnTo>
                        <a:lnTo>
                          <a:pt x="2774" y="2586"/>
                        </a:lnTo>
                        <a:lnTo>
                          <a:pt x="2821" y="2481"/>
                        </a:lnTo>
                        <a:lnTo>
                          <a:pt x="2849" y="2346"/>
                        </a:lnTo>
                        <a:lnTo>
                          <a:pt x="2873" y="2201"/>
                        </a:lnTo>
                        <a:lnTo>
                          <a:pt x="2875" y="2100"/>
                        </a:lnTo>
                        <a:lnTo>
                          <a:pt x="2894" y="2019"/>
                        </a:lnTo>
                        <a:lnTo>
                          <a:pt x="2917" y="1968"/>
                        </a:lnTo>
                        <a:lnTo>
                          <a:pt x="2954" y="1903"/>
                        </a:lnTo>
                        <a:lnTo>
                          <a:pt x="3001" y="1834"/>
                        </a:lnTo>
                        <a:lnTo>
                          <a:pt x="3045" y="1781"/>
                        </a:lnTo>
                        <a:lnTo>
                          <a:pt x="3099" y="1730"/>
                        </a:lnTo>
                        <a:lnTo>
                          <a:pt x="3141" y="1697"/>
                        </a:lnTo>
                        <a:lnTo>
                          <a:pt x="3202" y="1662"/>
                        </a:lnTo>
                        <a:lnTo>
                          <a:pt x="3354" y="1621"/>
                        </a:lnTo>
                        <a:lnTo>
                          <a:pt x="3176" y="1642"/>
                        </a:lnTo>
                        <a:lnTo>
                          <a:pt x="3064" y="1665"/>
                        </a:lnTo>
                        <a:lnTo>
                          <a:pt x="2954" y="1710"/>
                        </a:lnTo>
                        <a:lnTo>
                          <a:pt x="2873" y="1753"/>
                        </a:lnTo>
                        <a:lnTo>
                          <a:pt x="2793" y="1804"/>
                        </a:lnTo>
                        <a:lnTo>
                          <a:pt x="2725" y="1867"/>
                        </a:lnTo>
                        <a:lnTo>
                          <a:pt x="2643" y="1949"/>
                        </a:lnTo>
                        <a:lnTo>
                          <a:pt x="2576" y="2014"/>
                        </a:lnTo>
                        <a:lnTo>
                          <a:pt x="2520" y="2082"/>
                        </a:lnTo>
                        <a:lnTo>
                          <a:pt x="2573" y="1983"/>
                        </a:lnTo>
                        <a:lnTo>
                          <a:pt x="2611" y="1898"/>
                        </a:lnTo>
                        <a:lnTo>
                          <a:pt x="2641" y="1804"/>
                        </a:lnTo>
                        <a:lnTo>
                          <a:pt x="2650" y="1683"/>
                        </a:lnTo>
                        <a:lnTo>
                          <a:pt x="2646" y="1560"/>
                        </a:lnTo>
                        <a:lnTo>
                          <a:pt x="2620" y="1446"/>
                        </a:lnTo>
                        <a:lnTo>
                          <a:pt x="2597" y="1333"/>
                        </a:lnTo>
                        <a:lnTo>
                          <a:pt x="2562" y="1234"/>
                        </a:lnTo>
                        <a:lnTo>
                          <a:pt x="2522" y="1143"/>
                        </a:lnTo>
                        <a:lnTo>
                          <a:pt x="2468" y="1046"/>
                        </a:lnTo>
                        <a:lnTo>
                          <a:pt x="2377" y="930"/>
                        </a:lnTo>
                        <a:lnTo>
                          <a:pt x="2309" y="854"/>
                        </a:lnTo>
                        <a:lnTo>
                          <a:pt x="2216" y="740"/>
                        </a:lnTo>
                        <a:lnTo>
                          <a:pt x="2136" y="615"/>
                        </a:lnTo>
                        <a:lnTo>
                          <a:pt x="2076" y="499"/>
                        </a:lnTo>
                        <a:lnTo>
                          <a:pt x="2038" y="420"/>
                        </a:lnTo>
                        <a:lnTo>
                          <a:pt x="2015" y="329"/>
                        </a:lnTo>
                        <a:lnTo>
                          <a:pt x="1998" y="238"/>
                        </a:lnTo>
                        <a:lnTo>
                          <a:pt x="1998" y="162"/>
                        </a:lnTo>
                        <a:lnTo>
                          <a:pt x="2003" y="93"/>
                        </a:lnTo>
                        <a:lnTo>
                          <a:pt x="2012" y="0"/>
                        </a:lnTo>
                        <a:lnTo>
                          <a:pt x="1959" y="126"/>
                        </a:lnTo>
                        <a:lnTo>
                          <a:pt x="1924" y="231"/>
                        </a:lnTo>
                        <a:lnTo>
                          <a:pt x="1905" y="327"/>
                        </a:lnTo>
                        <a:lnTo>
                          <a:pt x="1900" y="420"/>
                        </a:lnTo>
                        <a:lnTo>
                          <a:pt x="1917" y="534"/>
                        </a:lnTo>
                        <a:lnTo>
                          <a:pt x="1954" y="624"/>
                        </a:lnTo>
                        <a:lnTo>
                          <a:pt x="1996" y="712"/>
                        </a:lnTo>
                        <a:lnTo>
                          <a:pt x="2043" y="788"/>
                        </a:lnTo>
                        <a:lnTo>
                          <a:pt x="2083" y="889"/>
                        </a:lnTo>
                        <a:lnTo>
                          <a:pt x="2099" y="991"/>
                        </a:lnTo>
                        <a:lnTo>
                          <a:pt x="2108" y="1094"/>
                        </a:lnTo>
                        <a:lnTo>
                          <a:pt x="2118" y="1199"/>
                        </a:lnTo>
                        <a:lnTo>
                          <a:pt x="2118" y="1300"/>
                        </a:lnTo>
                        <a:lnTo>
                          <a:pt x="2094" y="1459"/>
                        </a:lnTo>
                        <a:lnTo>
                          <a:pt x="2050" y="1560"/>
                        </a:lnTo>
                        <a:lnTo>
                          <a:pt x="1945" y="1702"/>
                        </a:lnTo>
                        <a:lnTo>
                          <a:pt x="1856" y="1844"/>
                        </a:lnTo>
                        <a:lnTo>
                          <a:pt x="1788" y="1987"/>
                        </a:lnTo>
                        <a:lnTo>
                          <a:pt x="1737" y="1907"/>
                        </a:lnTo>
                        <a:lnTo>
                          <a:pt x="1702" y="1819"/>
                        </a:lnTo>
                        <a:lnTo>
                          <a:pt x="1678" y="1730"/>
                        </a:lnTo>
                        <a:lnTo>
                          <a:pt x="1666" y="1589"/>
                        </a:lnTo>
                        <a:lnTo>
                          <a:pt x="1709" y="1342"/>
                        </a:lnTo>
                        <a:lnTo>
                          <a:pt x="1720" y="1270"/>
                        </a:lnTo>
                        <a:lnTo>
                          <a:pt x="1723" y="1186"/>
                        </a:lnTo>
                        <a:lnTo>
                          <a:pt x="1723" y="1105"/>
                        </a:lnTo>
                        <a:lnTo>
                          <a:pt x="1709" y="998"/>
                        </a:lnTo>
                        <a:lnTo>
                          <a:pt x="1678" y="892"/>
                        </a:lnTo>
                        <a:lnTo>
                          <a:pt x="1624" y="791"/>
                        </a:lnTo>
                        <a:lnTo>
                          <a:pt x="1533" y="653"/>
                        </a:lnTo>
                        <a:lnTo>
                          <a:pt x="1585" y="819"/>
                        </a:lnTo>
                        <a:lnTo>
                          <a:pt x="1613" y="962"/>
                        </a:lnTo>
                        <a:lnTo>
                          <a:pt x="1613" y="1080"/>
                        </a:lnTo>
                        <a:lnTo>
                          <a:pt x="1596" y="1178"/>
                        </a:lnTo>
                        <a:lnTo>
                          <a:pt x="1561" y="1269"/>
                        </a:lnTo>
                        <a:lnTo>
                          <a:pt x="1510" y="1378"/>
                        </a:lnTo>
                        <a:lnTo>
                          <a:pt x="1372" y="1616"/>
                        </a:lnTo>
                        <a:lnTo>
                          <a:pt x="1363" y="1467"/>
                        </a:lnTo>
                        <a:lnTo>
                          <a:pt x="1377" y="1340"/>
                        </a:lnTo>
                        <a:lnTo>
                          <a:pt x="1391" y="1221"/>
                        </a:lnTo>
                        <a:lnTo>
                          <a:pt x="1304" y="1342"/>
                        </a:lnTo>
                        <a:lnTo>
                          <a:pt x="1257" y="1444"/>
                        </a:lnTo>
                        <a:lnTo>
                          <a:pt x="1225" y="1555"/>
                        </a:lnTo>
                        <a:lnTo>
                          <a:pt x="1199" y="1685"/>
                        </a:lnTo>
                        <a:lnTo>
                          <a:pt x="1211" y="1844"/>
                        </a:lnTo>
                        <a:lnTo>
                          <a:pt x="1241" y="2004"/>
                        </a:lnTo>
                        <a:lnTo>
                          <a:pt x="1300" y="2131"/>
                        </a:lnTo>
                        <a:lnTo>
                          <a:pt x="1384" y="2295"/>
                        </a:lnTo>
                        <a:lnTo>
                          <a:pt x="1517" y="2498"/>
                        </a:lnTo>
                        <a:lnTo>
                          <a:pt x="1304" y="2258"/>
                        </a:lnTo>
                        <a:lnTo>
                          <a:pt x="1255" y="2196"/>
                        </a:lnTo>
                        <a:lnTo>
                          <a:pt x="1166" y="2100"/>
                        </a:lnTo>
                        <a:lnTo>
                          <a:pt x="1047" y="2004"/>
                        </a:lnTo>
                        <a:lnTo>
                          <a:pt x="865" y="1887"/>
                        </a:lnTo>
                        <a:lnTo>
                          <a:pt x="972" y="2017"/>
                        </a:lnTo>
                        <a:lnTo>
                          <a:pt x="1035" y="2095"/>
                        </a:lnTo>
                        <a:lnTo>
                          <a:pt x="1096" y="2176"/>
                        </a:lnTo>
                        <a:lnTo>
                          <a:pt x="1206" y="2346"/>
                        </a:lnTo>
                        <a:lnTo>
                          <a:pt x="1288" y="2485"/>
                        </a:lnTo>
                        <a:lnTo>
                          <a:pt x="1409" y="2716"/>
                        </a:lnTo>
                        <a:lnTo>
                          <a:pt x="1264" y="2678"/>
                        </a:lnTo>
                        <a:lnTo>
                          <a:pt x="1131" y="2609"/>
                        </a:lnTo>
                        <a:lnTo>
                          <a:pt x="989" y="2516"/>
                        </a:lnTo>
                        <a:lnTo>
                          <a:pt x="874" y="2429"/>
                        </a:lnTo>
                        <a:lnTo>
                          <a:pt x="715" y="2321"/>
                        </a:lnTo>
                        <a:lnTo>
                          <a:pt x="601" y="2257"/>
                        </a:lnTo>
                        <a:lnTo>
                          <a:pt x="505" y="2207"/>
                        </a:lnTo>
                        <a:lnTo>
                          <a:pt x="407" y="2168"/>
                        </a:lnTo>
                        <a:lnTo>
                          <a:pt x="299" y="2146"/>
                        </a:lnTo>
                        <a:lnTo>
                          <a:pt x="194" y="2131"/>
                        </a:lnTo>
                        <a:lnTo>
                          <a:pt x="0" y="2118"/>
                        </a:lnTo>
                        <a:lnTo>
                          <a:pt x="173" y="2156"/>
                        </a:lnTo>
                        <a:lnTo>
                          <a:pt x="344" y="2219"/>
                        </a:lnTo>
                        <a:lnTo>
                          <a:pt x="460" y="2282"/>
                        </a:lnTo>
                        <a:lnTo>
                          <a:pt x="538" y="2331"/>
                        </a:lnTo>
                        <a:lnTo>
                          <a:pt x="673" y="2450"/>
                        </a:lnTo>
                        <a:lnTo>
                          <a:pt x="797" y="2582"/>
                        </a:lnTo>
                        <a:lnTo>
                          <a:pt x="956" y="2729"/>
                        </a:lnTo>
                        <a:lnTo>
                          <a:pt x="1077" y="2792"/>
                        </a:lnTo>
                        <a:lnTo>
                          <a:pt x="1241" y="2863"/>
                        </a:lnTo>
                        <a:lnTo>
                          <a:pt x="1524" y="2956"/>
                        </a:lnTo>
                        <a:lnTo>
                          <a:pt x="1765" y="2987"/>
                        </a:lnTo>
                        <a:lnTo>
                          <a:pt x="2054" y="2966"/>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4" name="Freeform 12"/>
                  <p:cNvSpPr>
                    <a:spLocks/>
                  </p:cNvSpPr>
                  <p:nvPr/>
                </p:nvSpPr>
                <p:spPr bwMode="auto">
                  <a:xfrm>
                    <a:off x="1207" y="82"/>
                    <a:ext cx="3259" cy="2930"/>
                  </a:xfrm>
                  <a:custGeom>
                    <a:avLst/>
                    <a:gdLst>
                      <a:gd name="T0" fmla="*/ 2348 w 3259"/>
                      <a:gd name="T1" fmla="*/ 2841 h 2930"/>
                      <a:gd name="T2" fmla="*/ 2659 w 3259"/>
                      <a:gd name="T3" fmla="*/ 2614 h 2930"/>
                      <a:gd name="T4" fmla="*/ 2786 w 3259"/>
                      <a:gd name="T5" fmla="*/ 2300 h 2930"/>
                      <a:gd name="T6" fmla="*/ 2830 w 3259"/>
                      <a:gd name="T7" fmla="*/ 1980 h 2930"/>
                      <a:gd name="T8" fmla="*/ 2935 w 3259"/>
                      <a:gd name="T9" fmla="*/ 1798 h 2930"/>
                      <a:gd name="T10" fmla="*/ 3069 w 3259"/>
                      <a:gd name="T11" fmla="*/ 1664 h 2930"/>
                      <a:gd name="T12" fmla="*/ 3106 w 3259"/>
                      <a:gd name="T13" fmla="*/ 1603 h 2930"/>
                      <a:gd name="T14" fmla="*/ 2809 w 3259"/>
                      <a:gd name="T15" fmla="*/ 1720 h 2930"/>
                      <a:gd name="T16" fmla="*/ 2582 w 3259"/>
                      <a:gd name="T17" fmla="*/ 1912 h 2930"/>
                      <a:gd name="T18" fmla="*/ 2517 w 3259"/>
                      <a:gd name="T19" fmla="*/ 1947 h 2930"/>
                      <a:gd name="T20" fmla="*/ 2589 w 3259"/>
                      <a:gd name="T21" fmla="*/ 1649 h 2930"/>
                      <a:gd name="T22" fmla="*/ 2535 w 3259"/>
                      <a:gd name="T23" fmla="*/ 1308 h 2930"/>
                      <a:gd name="T24" fmla="*/ 2411 w 3259"/>
                      <a:gd name="T25" fmla="*/ 1027 h 2930"/>
                      <a:gd name="T26" fmla="*/ 2163 w 3259"/>
                      <a:gd name="T27" fmla="*/ 725 h 2930"/>
                      <a:gd name="T28" fmla="*/ 1988 w 3259"/>
                      <a:gd name="T29" fmla="*/ 414 h 2930"/>
                      <a:gd name="T30" fmla="*/ 1951 w 3259"/>
                      <a:gd name="T31" fmla="*/ 159 h 2930"/>
                      <a:gd name="T32" fmla="*/ 1911 w 3259"/>
                      <a:gd name="T33" fmla="*/ 125 h 2930"/>
                      <a:gd name="T34" fmla="*/ 1852 w 3259"/>
                      <a:gd name="T35" fmla="*/ 414 h 2930"/>
                      <a:gd name="T36" fmla="*/ 1948 w 3259"/>
                      <a:gd name="T37" fmla="*/ 700 h 2930"/>
                      <a:gd name="T38" fmla="*/ 2046 w 3259"/>
                      <a:gd name="T39" fmla="*/ 972 h 2930"/>
                      <a:gd name="T40" fmla="*/ 2065 w 3259"/>
                      <a:gd name="T41" fmla="*/ 1275 h 2930"/>
                      <a:gd name="T42" fmla="*/ 1897 w 3259"/>
                      <a:gd name="T43" fmla="*/ 1668 h 2930"/>
                      <a:gd name="T44" fmla="*/ 1693 w 3259"/>
                      <a:gd name="T45" fmla="*/ 1869 h 2930"/>
                      <a:gd name="T46" fmla="*/ 1623 w 3259"/>
                      <a:gd name="T47" fmla="*/ 1559 h 2930"/>
                      <a:gd name="T48" fmla="*/ 1682 w 3259"/>
                      <a:gd name="T49" fmla="*/ 1164 h 2930"/>
                      <a:gd name="T50" fmla="*/ 1633 w 3259"/>
                      <a:gd name="T51" fmla="*/ 875 h 2930"/>
                      <a:gd name="T52" fmla="*/ 1541 w 3259"/>
                      <a:gd name="T53" fmla="*/ 804 h 2930"/>
                      <a:gd name="T54" fmla="*/ 1558 w 3259"/>
                      <a:gd name="T55" fmla="*/ 1157 h 2930"/>
                      <a:gd name="T56" fmla="*/ 1335 w 3259"/>
                      <a:gd name="T57" fmla="*/ 1585 h 2930"/>
                      <a:gd name="T58" fmla="*/ 1352 w 3259"/>
                      <a:gd name="T59" fmla="*/ 1199 h 2930"/>
                      <a:gd name="T60" fmla="*/ 1193 w 3259"/>
                      <a:gd name="T61" fmla="*/ 1526 h 2930"/>
                      <a:gd name="T62" fmla="*/ 1209 w 3259"/>
                      <a:gd name="T63" fmla="*/ 1966 h 2930"/>
                      <a:gd name="T64" fmla="*/ 1478 w 3259"/>
                      <a:gd name="T65" fmla="*/ 2450 h 2930"/>
                      <a:gd name="T66" fmla="*/ 1132 w 3259"/>
                      <a:gd name="T67" fmla="*/ 2057 h 2930"/>
                      <a:gd name="T68" fmla="*/ 945 w 3259"/>
                      <a:gd name="T69" fmla="*/ 1978 h 2930"/>
                      <a:gd name="T70" fmla="*/ 1174 w 3259"/>
                      <a:gd name="T71" fmla="*/ 2302 h 2930"/>
                      <a:gd name="T72" fmla="*/ 1228 w 3259"/>
                      <a:gd name="T73" fmla="*/ 2625 h 2930"/>
                      <a:gd name="T74" fmla="*/ 844 w 3259"/>
                      <a:gd name="T75" fmla="*/ 2382 h 2930"/>
                      <a:gd name="T76" fmla="*/ 484 w 3259"/>
                      <a:gd name="T77" fmla="*/ 2163 h 2930"/>
                      <a:gd name="T78" fmla="*/ 180 w 3259"/>
                      <a:gd name="T79" fmla="*/ 2092 h 2930"/>
                      <a:gd name="T80" fmla="*/ 325 w 3259"/>
                      <a:gd name="T81" fmla="*/ 2176 h 2930"/>
                      <a:gd name="T82" fmla="*/ 650 w 3259"/>
                      <a:gd name="T83" fmla="*/ 2402 h 2930"/>
                      <a:gd name="T84" fmla="*/ 1043 w 3259"/>
                      <a:gd name="T85" fmla="*/ 2739 h 2930"/>
                      <a:gd name="T86" fmla="*/ 1719 w 3259"/>
                      <a:gd name="T87" fmla="*/ 2929 h 29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59"/>
                      <a:gd name="T133" fmla="*/ 0 h 2930"/>
                      <a:gd name="T134" fmla="*/ 3259 w 3259"/>
                      <a:gd name="T135" fmla="*/ 2930 h 29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59" h="2930">
                        <a:moveTo>
                          <a:pt x="2002" y="2906"/>
                        </a:moveTo>
                        <a:lnTo>
                          <a:pt x="2138" y="2886"/>
                        </a:lnTo>
                        <a:lnTo>
                          <a:pt x="2348" y="2841"/>
                        </a:lnTo>
                        <a:lnTo>
                          <a:pt x="2500" y="2774"/>
                        </a:lnTo>
                        <a:lnTo>
                          <a:pt x="2589" y="2696"/>
                        </a:lnTo>
                        <a:lnTo>
                          <a:pt x="2659" y="2614"/>
                        </a:lnTo>
                        <a:lnTo>
                          <a:pt x="2711" y="2534"/>
                        </a:lnTo>
                        <a:lnTo>
                          <a:pt x="2757" y="2432"/>
                        </a:lnTo>
                        <a:lnTo>
                          <a:pt x="2786" y="2300"/>
                        </a:lnTo>
                        <a:lnTo>
                          <a:pt x="2809" y="2158"/>
                        </a:lnTo>
                        <a:lnTo>
                          <a:pt x="2811" y="2061"/>
                        </a:lnTo>
                        <a:lnTo>
                          <a:pt x="2830" y="1980"/>
                        </a:lnTo>
                        <a:lnTo>
                          <a:pt x="2849" y="1930"/>
                        </a:lnTo>
                        <a:lnTo>
                          <a:pt x="2891" y="1866"/>
                        </a:lnTo>
                        <a:lnTo>
                          <a:pt x="2935" y="1798"/>
                        </a:lnTo>
                        <a:lnTo>
                          <a:pt x="2977" y="1747"/>
                        </a:lnTo>
                        <a:lnTo>
                          <a:pt x="3031" y="1696"/>
                        </a:lnTo>
                        <a:lnTo>
                          <a:pt x="3069" y="1664"/>
                        </a:lnTo>
                        <a:lnTo>
                          <a:pt x="3132" y="1630"/>
                        </a:lnTo>
                        <a:lnTo>
                          <a:pt x="3258" y="1567"/>
                        </a:lnTo>
                        <a:lnTo>
                          <a:pt x="3106" y="1603"/>
                        </a:lnTo>
                        <a:lnTo>
                          <a:pt x="2998" y="1633"/>
                        </a:lnTo>
                        <a:lnTo>
                          <a:pt x="2891" y="1674"/>
                        </a:lnTo>
                        <a:lnTo>
                          <a:pt x="2809" y="1720"/>
                        </a:lnTo>
                        <a:lnTo>
                          <a:pt x="2729" y="1768"/>
                        </a:lnTo>
                        <a:lnTo>
                          <a:pt x="2662" y="1829"/>
                        </a:lnTo>
                        <a:lnTo>
                          <a:pt x="2582" y="1912"/>
                        </a:lnTo>
                        <a:lnTo>
                          <a:pt x="2519" y="1975"/>
                        </a:lnTo>
                        <a:lnTo>
                          <a:pt x="2463" y="2042"/>
                        </a:lnTo>
                        <a:lnTo>
                          <a:pt x="2517" y="1947"/>
                        </a:lnTo>
                        <a:lnTo>
                          <a:pt x="2552" y="1862"/>
                        </a:lnTo>
                        <a:lnTo>
                          <a:pt x="2580" y="1768"/>
                        </a:lnTo>
                        <a:lnTo>
                          <a:pt x="2589" y="1649"/>
                        </a:lnTo>
                        <a:lnTo>
                          <a:pt x="2587" y="1529"/>
                        </a:lnTo>
                        <a:lnTo>
                          <a:pt x="2563" y="1420"/>
                        </a:lnTo>
                        <a:lnTo>
                          <a:pt x="2535" y="1308"/>
                        </a:lnTo>
                        <a:lnTo>
                          <a:pt x="2503" y="1212"/>
                        </a:lnTo>
                        <a:lnTo>
                          <a:pt x="2463" y="1121"/>
                        </a:lnTo>
                        <a:lnTo>
                          <a:pt x="2411" y="1027"/>
                        </a:lnTo>
                        <a:lnTo>
                          <a:pt x="2320" y="913"/>
                        </a:lnTo>
                        <a:lnTo>
                          <a:pt x="2255" y="837"/>
                        </a:lnTo>
                        <a:lnTo>
                          <a:pt x="2163" y="725"/>
                        </a:lnTo>
                        <a:lnTo>
                          <a:pt x="2084" y="604"/>
                        </a:lnTo>
                        <a:lnTo>
                          <a:pt x="2023" y="492"/>
                        </a:lnTo>
                        <a:lnTo>
                          <a:pt x="1988" y="414"/>
                        </a:lnTo>
                        <a:lnTo>
                          <a:pt x="1965" y="325"/>
                        </a:lnTo>
                        <a:lnTo>
                          <a:pt x="1951" y="234"/>
                        </a:lnTo>
                        <a:lnTo>
                          <a:pt x="1951" y="159"/>
                        </a:lnTo>
                        <a:lnTo>
                          <a:pt x="1955" y="91"/>
                        </a:lnTo>
                        <a:lnTo>
                          <a:pt x="1965" y="0"/>
                        </a:lnTo>
                        <a:lnTo>
                          <a:pt x="1911" y="125"/>
                        </a:lnTo>
                        <a:lnTo>
                          <a:pt x="1878" y="228"/>
                        </a:lnTo>
                        <a:lnTo>
                          <a:pt x="1855" y="322"/>
                        </a:lnTo>
                        <a:lnTo>
                          <a:pt x="1852" y="414"/>
                        </a:lnTo>
                        <a:lnTo>
                          <a:pt x="1871" y="523"/>
                        </a:lnTo>
                        <a:lnTo>
                          <a:pt x="1906" y="616"/>
                        </a:lnTo>
                        <a:lnTo>
                          <a:pt x="1948" y="700"/>
                        </a:lnTo>
                        <a:lnTo>
                          <a:pt x="1995" y="774"/>
                        </a:lnTo>
                        <a:lnTo>
                          <a:pt x="2030" y="873"/>
                        </a:lnTo>
                        <a:lnTo>
                          <a:pt x="2046" y="972"/>
                        </a:lnTo>
                        <a:lnTo>
                          <a:pt x="2058" y="1073"/>
                        </a:lnTo>
                        <a:lnTo>
                          <a:pt x="2065" y="1177"/>
                        </a:lnTo>
                        <a:lnTo>
                          <a:pt x="2065" y="1275"/>
                        </a:lnTo>
                        <a:lnTo>
                          <a:pt x="2044" y="1431"/>
                        </a:lnTo>
                        <a:lnTo>
                          <a:pt x="2002" y="1529"/>
                        </a:lnTo>
                        <a:lnTo>
                          <a:pt x="1897" y="1668"/>
                        </a:lnTo>
                        <a:lnTo>
                          <a:pt x="1810" y="1810"/>
                        </a:lnTo>
                        <a:lnTo>
                          <a:pt x="1742" y="1950"/>
                        </a:lnTo>
                        <a:lnTo>
                          <a:pt x="1693" y="1869"/>
                        </a:lnTo>
                        <a:lnTo>
                          <a:pt x="1656" y="1785"/>
                        </a:lnTo>
                        <a:lnTo>
                          <a:pt x="1633" y="1697"/>
                        </a:lnTo>
                        <a:lnTo>
                          <a:pt x="1623" y="1559"/>
                        </a:lnTo>
                        <a:lnTo>
                          <a:pt x="1665" y="1319"/>
                        </a:lnTo>
                        <a:lnTo>
                          <a:pt x="1677" y="1247"/>
                        </a:lnTo>
                        <a:lnTo>
                          <a:pt x="1682" y="1164"/>
                        </a:lnTo>
                        <a:lnTo>
                          <a:pt x="1682" y="1083"/>
                        </a:lnTo>
                        <a:lnTo>
                          <a:pt x="1665" y="979"/>
                        </a:lnTo>
                        <a:lnTo>
                          <a:pt x="1633" y="875"/>
                        </a:lnTo>
                        <a:lnTo>
                          <a:pt x="1583" y="778"/>
                        </a:lnTo>
                        <a:lnTo>
                          <a:pt x="1495" y="641"/>
                        </a:lnTo>
                        <a:lnTo>
                          <a:pt x="1541" y="804"/>
                        </a:lnTo>
                        <a:lnTo>
                          <a:pt x="1574" y="943"/>
                        </a:lnTo>
                        <a:lnTo>
                          <a:pt x="1569" y="1058"/>
                        </a:lnTo>
                        <a:lnTo>
                          <a:pt x="1558" y="1157"/>
                        </a:lnTo>
                        <a:lnTo>
                          <a:pt x="1523" y="1245"/>
                        </a:lnTo>
                        <a:lnTo>
                          <a:pt x="1471" y="1352"/>
                        </a:lnTo>
                        <a:lnTo>
                          <a:pt x="1335" y="1585"/>
                        </a:lnTo>
                        <a:lnTo>
                          <a:pt x="1326" y="1440"/>
                        </a:lnTo>
                        <a:lnTo>
                          <a:pt x="1338" y="1314"/>
                        </a:lnTo>
                        <a:lnTo>
                          <a:pt x="1352" y="1199"/>
                        </a:lnTo>
                        <a:lnTo>
                          <a:pt x="1268" y="1316"/>
                        </a:lnTo>
                        <a:lnTo>
                          <a:pt x="1223" y="1417"/>
                        </a:lnTo>
                        <a:lnTo>
                          <a:pt x="1193" y="1526"/>
                        </a:lnTo>
                        <a:lnTo>
                          <a:pt x="1167" y="1653"/>
                        </a:lnTo>
                        <a:lnTo>
                          <a:pt x="1174" y="1810"/>
                        </a:lnTo>
                        <a:lnTo>
                          <a:pt x="1209" y="1966"/>
                        </a:lnTo>
                        <a:lnTo>
                          <a:pt x="1265" y="2092"/>
                        </a:lnTo>
                        <a:lnTo>
                          <a:pt x="1347" y="2250"/>
                        </a:lnTo>
                        <a:lnTo>
                          <a:pt x="1478" y="2450"/>
                        </a:lnTo>
                        <a:lnTo>
                          <a:pt x="1268" y="2214"/>
                        </a:lnTo>
                        <a:lnTo>
                          <a:pt x="1221" y="2155"/>
                        </a:lnTo>
                        <a:lnTo>
                          <a:pt x="1132" y="2057"/>
                        </a:lnTo>
                        <a:lnTo>
                          <a:pt x="1015" y="1966"/>
                        </a:lnTo>
                        <a:lnTo>
                          <a:pt x="837" y="1853"/>
                        </a:lnTo>
                        <a:lnTo>
                          <a:pt x="945" y="1978"/>
                        </a:lnTo>
                        <a:lnTo>
                          <a:pt x="1006" y="2056"/>
                        </a:lnTo>
                        <a:lnTo>
                          <a:pt x="1067" y="2133"/>
                        </a:lnTo>
                        <a:lnTo>
                          <a:pt x="1174" y="2302"/>
                        </a:lnTo>
                        <a:lnTo>
                          <a:pt x="1254" y="2439"/>
                        </a:lnTo>
                        <a:lnTo>
                          <a:pt x="1373" y="2663"/>
                        </a:lnTo>
                        <a:lnTo>
                          <a:pt x="1228" y="2625"/>
                        </a:lnTo>
                        <a:lnTo>
                          <a:pt x="1097" y="2558"/>
                        </a:lnTo>
                        <a:lnTo>
                          <a:pt x="957" y="2468"/>
                        </a:lnTo>
                        <a:lnTo>
                          <a:pt x="844" y="2382"/>
                        </a:lnTo>
                        <a:lnTo>
                          <a:pt x="690" y="2277"/>
                        </a:lnTo>
                        <a:lnTo>
                          <a:pt x="580" y="2214"/>
                        </a:lnTo>
                        <a:lnTo>
                          <a:pt x="484" y="2163"/>
                        </a:lnTo>
                        <a:lnTo>
                          <a:pt x="386" y="2125"/>
                        </a:lnTo>
                        <a:lnTo>
                          <a:pt x="281" y="2107"/>
                        </a:lnTo>
                        <a:lnTo>
                          <a:pt x="180" y="2092"/>
                        </a:lnTo>
                        <a:lnTo>
                          <a:pt x="0" y="2074"/>
                        </a:lnTo>
                        <a:lnTo>
                          <a:pt x="157" y="2113"/>
                        </a:lnTo>
                        <a:lnTo>
                          <a:pt x="325" y="2176"/>
                        </a:lnTo>
                        <a:lnTo>
                          <a:pt x="440" y="2237"/>
                        </a:lnTo>
                        <a:lnTo>
                          <a:pt x="517" y="2283"/>
                        </a:lnTo>
                        <a:lnTo>
                          <a:pt x="650" y="2402"/>
                        </a:lnTo>
                        <a:lnTo>
                          <a:pt x="769" y="2531"/>
                        </a:lnTo>
                        <a:lnTo>
                          <a:pt x="926" y="2676"/>
                        </a:lnTo>
                        <a:lnTo>
                          <a:pt x="1043" y="2739"/>
                        </a:lnTo>
                        <a:lnTo>
                          <a:pt x="1209" y="2808"/>
                        </a:lnTo>
                        <a:lnTo>
                          <a:pt x="1485" y="2898"/>
                        </a:lnTo>
                        <a:lnTo>
                          <a:pt x="1719" y="2929"/>
                        </a:lnTo>
                        <a:lnTo>
                          <a:pt x="2002" y="2906"/>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5" name="Freeform 13"/>
                  <p:cNvSpPr>
                    <a:spLocks/>
                  </p:cNvSpPr>
                  <p:nvPr/>
                </p:nvSpPr>
                <p:spPr bwMode="auto">
                  <a:xfrm>
                    <a:off x="1155" y="90"/>
                    <a:ext cx="3251" cy="2890"/>
                  </a:xfrm>
                  <a:custGeom>
                    <a:avLst/>
                    <a:gdLst>
                      <a:gd name="T0" fmla="*/ 2362 w 3251"/>
                      <a:gd name="T1" fmla="*/ 2803 h 2890"/>
                      <a:gd name="T2" fmla="*/ 2664 w 3251"/>
                      <a:gd name="T3" fmla="*/ 2582 h 2890"/>
                      <a:gd name="T4" fmla="*/ 2787 w 3251"/>
                      <a:gd name="T5" fmla="*/ 2276 h 2890"/>
                      <a:gd name="T6" fmla="*/ 2832 w 3251"/>
                      <a:gd name="T7" fmla="*/ 1962 h 2890"/>
                      <a:gd name="T8" fmla="*/ 2932 w 3251"/>
                      <a:gd name="T9" fmla="*/ 1784 h 2890"/>
                      <a:gd name="T10" fmla="*/ 3063 w 3251"/>
                      <a:gd name="T11" fmla="*/ 1657 h 2890"/>
                      <a:gd name="T12" fmla="*/ 3100 w 3251"/>
                      <a:gd name="T13" fmla="*/ 1596 h 2890"/>
                      <a:gd name="T14" fmla="*/ 2808 w 3251"/>
                      <a:gd name="T15" fmla="*/ 1710 h 2890"/>
                      <a:gd name="T16" fmla="*/ 2591 w 3251"/>
                      <a:gd name="T17" fmla="*/ 1896 h 2890"/>
                      <a:gd name="T18" fmla="*/ 2523 w 3251"/>
                      <a:gd name="T19" fmla="*/ 1929 h 2890"/>
                      <a:gd name="T20" fmla="*/ 2596 w 3251"/>
                      <a:gd name="T21" fmla="*/ 1642 h 2890"/>
                      <a:gd name="T22" fmla="*/ 2542 w 3251"/>
                      <a:gd name="T23" fmla="*/ 1308 h 2890"/>
                      <a:gd name="T24" fmla="*/ 2423 w 3251"/>
                      <a:gd name="T25" fmla="*/ 1036 h 2890"/>
                      <a:gd name="T26" fmla="*/ 2185 w 3251"/>
                      <a:gd name="T27" fmla="*/ 742 h 2890"/>
                      <a:gd name="T28" fmla="*/ 2009 w 3251"/>
                      <a:gd name="T29" fmla="*/ 434 h 2890"/>
                      <a:gd name="T30" fmla="*/ 1974 w 3251"/>
                      <a:gd name="T31" fmla="*/ 188 h 2890"/>
                      <a:gd name="T32" fmla="*/ 1925 w 3251"/>
                      <a:gd name="T33" fmla="*/ 88 h 2890"/>
                      <a:gd name="T34" fmla="*/ 1881 w 3251"/>
                      <a:gd name="T35" fmla="*/ 434 h 2890"/>
                      <a:gd name="T36" fmla="*/ 1972 w 3251"/>
                      <a:gd name="T37" fmla="*/ 715 h 2890"/>
                      <a:gd name="T38" fmla="*/ 2068 w 3251"/>
                      <a:gd name="T39" fmla="*/ 980 h 2890"/>
                      <a:gd name="T40" fmla="*/ 2086 w 3251"/>
                      <a:gd name="T41" fmla="*/ 1275 h 2890"/>
                      <a:gd name="T42" fmla="*/ 1921 w 3251"/>
                      <a:gd name="T43" fmla="*/ 1658 h 2890"/>
                      <a:gd name="T44" fmla="*/ 1724 w 3251"/>
                      <a:gd name="T45" fmla="*/ 1858 h 2890"/>
                      <a:gd name="T46" fmla="*/ 1654 w 3251"/>
                      <a:gd name="T47" fmla="*/ 1553 h 2890"/>
                      <a:gd name="T48" fmla="*/ 1713 w 3251"/>
                      <a:gd name="T49" fmla="*/ 1168 h 2890"/>
                      <a:gd name="T50" fmla="*/ 1668 w 3251"/>
                      <a:gd name="T51" fmla="*/ 885 h 2890"/>
                      <a:gd name="T52" fmla="*/ 1579 w 3251"/>
                      <a:gd name="T53" fmla="*/ 818 h 2890"/>
                      <a:gd name="T54" fmla="*/ 1591 w 3251"/>
                      <a:gd name="T55" fmla="*/ 1161 h 2890"/>
                      <a:gd name="T56" fmla="*/ 1376 w 3251"/>
                      <a:gd name="T57" fmla="*/ 1577 h 2890"/>
                      <a:gd name="T58" fmla="*/ 1393 w 3251"/>
                      <a:gd name="T59" fmla="*/ 1201 h 2890"/>
                      <a:gd name="T60" fmla="*/ 1236 w 3251"/>
                      <a:gd name="T61" fmla="*/ 1520 h 2890"/>
                      <a:gd name="T62" fmla="*/ 1252 w 3251"/>
                      <a:gd name="T63" fmla="*/ 1949 h 2890"/>
                      <a:gd name="T64" fmla="*/ 1516 w 3251"/>
                      <a:gd name="T65" fmla="*/ 2423 h 2890"/>
                      <a:gd name="T66" fmla="*/ 1175 w 3251"/>
                      <a:gd name="T67" fmla="*/ 2040 h 2890"/>
                      <a:gd name="T68" fmla="*/ 995 w 3251"/>
                      <a:gd name="T69" fmla="*/ 1961 h 2890"/>
                      <a:gd name="T70" fmla="*/ 1217 w 3251"/>
                      <a:gd name="T71" fmla="*/ 2276 h 2890"/>
                      <a:gd name="T72" fmla="*/ 1271 w 3251"/>
                      <a:gd name="T73" fmla="*/ 2593 h 2890"/>
                      <a:gd name="T74" fmla="*/ 897 w 3251"/>
                      <a:gd name="T75" fmla="*/ 2355 h 2890"/>
                      <a:gd name="T76" fmla="*/ 549 w 3251"/>
                      <a:gd name="T77" fmla="*/ 2142 h 2890"/>
                      <a:gd name="T78" fmla="*/ 250 w 3251"/>
                      <a:gd name="T79" fmla="*/ 2071 h 2890"/>
                      <a:gd name="T80" fmla="*/ 393 w 3251"/>
                      <a:gd name="T81" fmla="*/ 2154 h 2890"/>
                      <a:gd name="T82" fmla="*/ 706 w 3251"/>
                      <a:gd name="T83" fmla="*/ 2375 h 2890"/>
                      <a:gd name="T84" fmla="*/ 1091 w 3251"/>
                      <a:gd name="T85" fmla="*/ 2702 h 2890"/>
                      <a:gd name="T86" fmla="*/ 1750 w 3251"/>
                      <a:gd name="T87" fmla="*/ 2889 h 28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51"/>
                      <a:gd name="T133" fmla="*/ 0 h 2890"/>
                      <a:gd name="T134" fmla="*/ 3251 w 3251"/>
                      <a:gd name="T135" fmla="*/ 2890 h 28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51" h="2890">
                        <a:moveTo>
                          <a:pt x="2026" y="2866"/>
                        </a:moveTo>
                        <a:lnTo>
                          <a:pt x="2159" y="2848"/>
                        </a:lnTo>
                        <a:lnTo>
                          <a:pt x="2362" y="2803"/>
                        </a:lnTo>
                        <a:lnTo>
                          <a:pt x="2512" y="2735"/>
                        </a:lnTo>
                        <a:lnTo>
                          <a:pt x="2596" y="2663"/>
                        </a:lnTo>
                        <a:lnTo>
                          <a:pt x="2664" y="2582"/>
                        </a:lnTo>
                        <a:lnTo>
                          <a:pt x="2715" y="2506"/>
                        </a:lnTo>
                        <a:lnTo>
                          <a:pt x="2762" y="2405"/>
                        </a:lnTo>
                        <a:lnTo>
                          <a:pt x="2787" y="2276"/>
                        </a:lnTo>
                        <a:lnTo>
                          <a:pt x="2808" y="2136"/>
                        </a:lnTo>
                        <a:lnTo>
                          <a:pt x="2813" y="2042"/>
                        </a:lnTo>
                        <a:lnTo>
                          <a:pt x="2832" y="1962"/>
                        </a:lnTo>
                        <a:lnTo>
                          <a:pt x="2850" y="1914"/>
                        </a:lnTo>
                        <a:lnTo>
                          <a:pt x="2888" y="1853"/>
                        </a:lnTo>
                        <a:lnTo>
                          <a:pt x="2932" y="1784"/>
                        </a:lnTo>
                        <a:lnTo>
                          <a:pt x="2974" y="1734"/>
                        </a:lnTo>
                        <a:lnTo>
                          <a:pt x="3026" y="1688"/>
                        </a:lnTo>
                        <a:lnTo>
                          <a:pt x="3063" y="1657"/>
                        </a:lnTo>
                        <a:lnTo>
                          <a:pt x="3126" y="1622"/>
                        </a:lnTo>
                        <a:lnTo>
                          <a:pt x="3250" y="1563"/>
                        </a:lnTo>
                        <a:lnTo>
                          <a:pt x="3100" y="1596"/>
                        </a:lnTo>
                        <a:lnTo>
                          <a:pt x="2993" y="1625"/>
                        </a:lnTo>
                        <a:lnTo>
                          <a:pt x="2888" y="1667"/>
                        </a:lnTo>
                        <a:lnTo>
                          <a:pt x="2808" y="1710"/>
                        </a:lnTo>
                        <a:lnTo>
                          <a:pt x="2734" y="1758"/>
                        </a:lnTo>
                        <a:lnTo>
                          <a:pt x="2671" y="1817"/>
                        </a:lnTo>
                        <a:lnTo>
                          <a:pt x="2591" y="1896"/>
                        </a:lnTo>
                        <a:lnTo>
                          <a:pt x="2526" y="1959"/>
                        </a:lnTo>
                        <a:lnTo>
                          <a:pt x="2472" y="2023"/>
                        </a:lnTo>
                        <a:lnTo>
                          <a:pt x="2523" y="1929"/>
                        </a:lnTo>
                        <a:lnTo>
                          <a:pt x="2561" y="1848"/>
                        </a:lnTo>
                        <a:lnTo>
                          <a:pt x="2586" y="1758"/>
                        </a:lnTo>
                        <a:lnTo>
                          <a:pt x="2596" y="1642"/>
                        </a:lnTo>
                        <a:lnTo>
                          <a:pt x="2593" y="1525"/>
                        </a:lnTo>
                        <a:lnTo>
                          <a:pt x="2570" y="1417"/>
                        </a:lnTo>
                        <a:lnTo>
                          <a:pt x="2542" y="1308"/>
                        </a:lnTo>
                        <a:lnTo>
                          <a:pt x="2512" y="1214"/>
                        </a:lnTo>
                        <a:lnTo>
                          <a:pt x="2472" y="1125"/>
                        </a:lnTo>
                        <a:lnTo>
                          <a:pt x="2423" y="1036"/>
                        </a:lnTo>
                        <a:lnTo>
                          <a:pt x="2334" y="923"/>
                        </a:lnTo>
                        <a:lnTo>
                          <a:pt x="2271" y="849"/>
                        </a:lnTo>
                        <a:lnTo>
                          <a:pt x="2185" y="742"/>
                        </a:lnTo>
                        <a:lnTo>
                          <a:pt x="2105" y="621"/>
                        </a:lnTo>
                        <a:lnTo>
                          <a:pt x="2049" y="512"/>
                        </a:lnTo>
                        <a:lnTo>
                          <a:pt x="2009" y="434"/>
                        </a:lnTo>
                        <a:lnTo>
                          <a:pt x="1988" y="347"/>
                        </a:lnTo>
                        <a:lnTo>
                          <a:pt x="1974" y="263"/>
                        </a:lnTo>
                        <a:lnTo>
                          <a:pt x="1974" y="188"/>
                        </a:lnTo>
                        <a:lnTo>
                          <a:pt x="1965" y="107"/>
                        </a:lnTo>
                        <a:lnTo>
                          <a:pt x="2000" y="0"/>
                        </a:lnTo>
                        <a:lnTo>
                          <a:pt x="1925" y="88"/>
                        </a:lnTo>
                        <a:lnTo>
                          <a:pt x="1883" y="211"/>
                        </a:lnTo>
                        <a:lnTo>
                          <a:pt x="1883" y="345"/>
                        </a:lnTo>
                        <a:lnTo>
                          <a:pt x="1881" y="434"/>
                        </a:lnTo>
                        <a:lnTo>
                          <a:pt x="1895" y="545"/>
                        </a:lnTo>
                        <a:lnTo>
                          <a:pt x="1930" y="633"/>
                        </a:lnTo>
                        <a:lnTo>
                          <a:pt x="1972" y="715"/>
                        </a:lnTo>
                        <a:lnTo>
                          <a:pt x="2016" y="790"/>
                        </a:lnTo>
                        <a:lnTo>
                          <a:pt x="2054" y="884"/>
                        </a:lnTo>
                        <a:lnTo>
                          <a:pt x="2068" y="980"/>
                        </a:lnTo>
                        <a:lnTo>
                          <a:pt x="2079" y="1079"/>
                        </a:lnTo>
                        <a:lnTo>
                          <a:pt x="2086" y="1181"/>
                        </a:lnTo>
                        <a:lnTo>
                          <a:pt x="2086" y="1275"/>
                        </a:lnTo>
                        <a:lnTo>
                          <a:pt x="2063" y="1430"/>
                        </a:lnTo>
                        <a:lnTo>
                          <a:pt x="2023" y="1525"/>
                        </a:lnTo>
                        <a:lnTo>
                          <a:pt x="1921" y="1658"/>
                        </a:lnTo>
                        <a:lnTo>
                          <a:pt x="1839" y="1797"/>
                        </a:lnTo>
                        <a:lnTo>
                          <a:pt x="1771" y="1934"/>
                        </a:lnTo>
                        <a:lnTo>
                          <a:pt x="1724" y="1858"/>
                        </a:lnTo>
                        <a:lnTo>
                          <a:pt x="1689" y="1772"/>
                        </a:lnTo>
                        <a:lnTo>
                          <a:pt x="1668" y="1688"/>
                        </a:lnTo>
                        <a:lnTo>
                          <a:pt x="1654" y="1553"/>
                        </a:lnTo>
                        <a:lnTo>
                          <a:pt x="1696" y="1318"/>
                        </a:lnTo>
                        <a:lnTo>
                          <a:pt x="1708" y="1249"/>
                        </a:lnTo>
                        <a:lnTo>
                          <a:pt x="1713" y="1168"/>
                        </a:lnTo>
                        <a:lnTo>
                          <a:pt x="1713" y="1089"/>
                        </a:lnTo>
                        <a:lnTo>
                          <a:pt x="1696" y="986"/>
                        </a:lnTo>
                        <a:lnTo>
                          <a:pt x="1668" y="885"/>
                        </a:lnTo>
                        <a:lnTo>
                          <a:pt x="1617" y="790"/>
                        </a:lnTo>
                        <a:lnTo>
                          <a:pt x="1528" y="657"/>
                        </a:lnTo>
                        <a:lnTo>
                          <a:pt x="1579" y="818"/>
                        </a:lnTo>
                        <a:lnTo>
                          <a:pt x="1607" y="953"/>
                        </a:lnTo>
                        <a:lnTo>
                          <a:pt x="1605" y="1065"/>
                        </a:lnTo>
                        <a:lnTo>
                          <a:pt x="1591" y="1161"/>
                        </a:lnTo>
                        <a:lnTo>
                          <a:pt x="1561" y="1245"/>
                        </a:lnTo>
                        <a:lnTo>
                          <a:pt x="1505" y="1351"/>
                        </a:lnTo>
                        <a:lnTo>
                          <a:pt x="1376" y="1577"/>
                        </a:lnTo>
                        <a:lnTo>
                          <a:pt x="1367" y="1437"/>
                        </a:lnTo>
                        <a:lnTo>
                          <a:pt x="1379" y="1313"/>
                        </a:lnTo>
                        <a:lnTo>
                          <a:pt x="1393" y="1201"/>
                        </a:lnTo>
                        <a:lnTo>
                          <a:pt x="1313" y="1315"/>
                        </a:lnTo>
                        <a:lnTo>
                          <a:pt x="1269" y="1414"/>
                        </a:lnTo>
                        <a:lnTo>
                          <a:pt x="1236" y="1520"/>
                        </a:lnTo>
                        <a:lnTo>
                          <a:pt x="1210" y="1645"/>
                        </a:lnTo>
                        <a:lnTo>
                          <a:pt x="1220" y="1797"/>
                        </a:lnTo>
                        <a:lnTo>
                          <a:pt x="1252" y="1949"/>
                        </a:lnTo>
                        <a:lnTo>
                          <a:pt x="1306" y="2071"/>
                        </a:lnTo>
                        <a:lnTo>
                          <a:pt x="1388" y="2225"/>
                        </a:lnTo>
                        <a:lnTo>
                          <a:pt x="1516" y="2423"/>
                        </a:lnTo>
                        <a:lnTo>
                          <a:pt x="1313" y="2194"/>
                        </a:lnTo>
                        <a:lnTo>
                          <a:pt x="1264" y="2134"/>
                        </a:lnTo>
                        <a:lnTo>
                          <a:pt x="1175" y="2040"/>
                        </a:lnTo>
                        <a:lnTo>
                          <a:pt x="1065" y="1949"/>
                        </a:lnTo>
                        <a:lnTo>
                          <a:pt x="890" y="1838"/>
                        </a:lnTo>
                        <a:lnTo>
                          <a:pt x="995" y="1961"/>
                        </a:lnTo>
                        <a:lnTo>
                          <a:pt x="1056" y="2037"/>
                        </a:lnTo>
                        <a:lnTo>
                          <a:pt x="1112" y="2113"/>
                        </a:lnTo>
                        <a:lnTo>
                          <a:pt x="1217" y="2276"/>
                        </a:lnTo>
                        <a:lnTo>
                          <a:pt x="1297" y="2408"/>
                        </a:lnTo>
                        <a:lnTo>
                          <a:pt x="1411" y="2628"/>
                        </a:lnTo>
                        <a:lnTo>
                          <a:pt x="1271" y="2593"/>
                        </a:lnTo>
                        <a:lnTo>
                          <a:pt x="1145" y="2526"/>
                        </a:lnTo>
                        <a:lnTo>
                          <a:pt x="1007" y="2438"/>
                        </a:lnTo>
                        <a:lnTo>
                          <a:pt x="897" y="2355"/>
                        </a:lnTo>
                        <a:lnTo>
                          <a:pt x="748" y="2251"/>
                        </a:lnTo>
                        <a:lnTo>
                          <a:pt x="640" y="2192"/>
                        </a:lnTo>
                        <a:lnTo>
                          <a:pt x="549" y="2142"/>
                        </a:lnTo>
                        <a:lnTo>
                          <a:pt x="451" y="2104"/>
                        </a:lnTo>
                        <a:lnTo>
                          <a:pt x="348" y="2086"/>
                        </a:lnTo>
                        <a:lnTo>
                          <a:pt x="250" y="2071"/>
                        </a:lnTo>
                        <a:lnTo>
                          <a:pt x="0" y="2035"/>
                        </a:lnTo>
                        <a:lnTo>
                          <a:pt x="229" y="2094"/>
                        </a:lnTo>
                        <a:lnTo>
                          <a:pt x="393" y="2154"/>
                        </a:lnTo>
                        <a:lnTo>
                          <a:pt x="505" y="2213"/>
                        </a:lnTo>
                        <a:lnTo>
                          <a:pt x="579" y="2261"/>
                        </a:lnTo>
                        <a:lnTo>
                          <a:pt x="706" y="2375"/>
                        </a:lnTo>
                        <a:lnTo>
                          <a:pt x="825" y="2501"/>
                        </a:lnTo>
                        <a:lnTo>
                          <a:pt x="977" y="2641"/>
                        </a:lnTo>
                        <a:lnTo>
                          <a:pt x="1091" y="2702"/>
                        </a:lnTo>
                        <a:lnTo>
                          <a:pt x="1252" y="2770"/>
                        </a:lnTo>
                        <a:lnTo>
                          <a:pt x="1519" y="2859"/>
                        </a:lnTo>
                        <a:lnTo>
                          <a:pt x="1750" y="2889"/>
                        </a:lnTo>
                        <a:lnTo>
                          <a:pt x="2026" y="2866"/>
                        </a:lnTo>
                      </a:path>
                    </a:pathLst>
                  </a:custGeom>
                  <a:solidFill>
                    <a:srgbClr val="FF4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6" name="Freeform 14"/>
                  <p:cNvSpPr>
                    <a:spLocks/>
                  </p:cNvSpPr>
                  <p:nvPr/>
                </p:nvSpPr>
                <p:spPr bwMode="auto">
                  <a:xfrm>
                    <a:off x="1139" y="107"/>
                    <a:ext cx="3216" cy="2865"/>
                  </a:xfrm>
                  <a:custGeom>
                    <a:avLst/>
                    <a:gdLst>
                      <a:gd name="T0" fmla="*/ 2315 w 3216"/>
                      <a:gd name="T1" fmla="*/ 2773 h 2865"/>
                      <a:gd name="T2" fmla="*/ 2619 w 3216"/>
                      <a:gd name="T3" fmla="*/ 2540 h 2865"/>
                      <a:gd name="T4" fmla="*/ 2745 w 3216"/>
                      <a:gd name="T5" fmla="*/ 2220 h 2865"/>
                      <a:gd name="T6" fmla="*/ 2787 w 3216"/>
                      <a:gd name="T7" fmla="*/ 1893 h 2865"/>
                      <a:gd name="T8" fmla="*/ 2893 w 3216"/>
                      <a:gd name="T9" fmla="*/ 1708 h 2865"/>
                      <a:gd name="T10" fmla="*/ 3030 w 3216"/>
                      <a:gd name="T11" fmla="*/ 1583 h 2865"/>
                      <a:gd name="T12" fmla="*/ 3061 w 3216"/>
                      <a:gd name="T13" fmla="*/ 1532 h 2865"/>
                      <a:gd name="T14" fmla="*/ 2764 w 3216"/>
                      <a:gd name="T15" fmla="*/ 1634 h 2865"/>
                      <a:gd name="T16" fmla="*/ 2542 w 3216"/>
                      <a:gd name="T17" fmla="*/ 1824 h 2865"/>
                      <a:gd name="T18" fmla="*/ 2479 w 3216"/>
                      <a:gd name="T19" fmla="*/ 1860 h 2865"/>
                      <a:gd name="T20" fmla="*/ 2554 w 3216"/>
                      <a:gd name="T21" fmla="*/ 1558 h 2865"/>
                      <a:gd name="T22" fmla="*/ 2498 w 3216"/>
                      <a:gd name="T23" fmla="*/ 1208 h 2865"/>
                      <a:gd name="T24" fmla="*/ 2379 w 3216"/>
                      <a:gd name="T25" fmla="*/ 923 h 2865"/>
                      <a:gd name="T26" fmla="*/ 2133 w 3216"/>
                      <a:gd name="T27" fmla="*/ 616 h 2865"/>
                      <a:gd name="T28" fmla="*/ 1963 w 3216"/>
                      <a:gd name="T29" fmla="*/ 297 h 2865"/>
                      <a:gd name="T30" fmla="*/ 1960 w 3216"/>
                      <a:gd name="T31" fmla="*/ 74 h 2865"/>
                      <a:gd name="T32" fmla="*/ 1883 w 3216"/>
                      <a:gd name="T33" fmla="*/ 139 h 2865"/>
                      <a:gd name="T34" fmla="*/ 1839 w 3216"/>
                      <a:gd name="T35" fmla="*/ 307 h 2865"/>
                      <a:gd name="T36" fmla="*/ 1921 w 3216"/>
                      <a:gd name="T37" fmla="*/ 591 h 2865"/>
                      <a:gd name="T38" fmla="*/ 2021 w 3216"/>
                      <a:gd name="T39" fmla="*/ 867 h 2865"/>
                      <a:gd name="T40" fmla="*/ 2040 w 3216"/>
                      <a:gd name="T41" fmla="*/ 1175 h 2865"/>
                      <a:gd name="T42" fmla="*/ 1872 w 3216"/>
                      <a:gd name="T43" fmla="*/ 1576 h 2865"/>
                      <a:gd name="T44" fmla="*/ 1671 w 3216"/>
                      <a:gd name="T45" fmla="*/ 1781 h 2865"/>
                      <a:gd name="T46" fmla="*/ 1600 w 3216"/>
                      <a:gd name="T47" fmla="*/ 1466 h 2865"/>
                      <a:gd name="T48" fmla="*/ 1659 w 3216"/>
                      <a:gd name="T49" fmla="*/ 1063 h 2865"/>
                      <a:gd name="T50" fmla="*/ 1615 w 3216"/>
                      <a:gd name="T51" fmla="*/ 769 h 2865"/>
                      <a:gd name="T52" fmla="*/ 1521 w 3216"/>
                      <a:gd name="T53" fmla="*/ 697 h 2865"/>
                      <a:gd name="T54" fmla="*/ 1537 w 3216"/>
                      <a:gd name="T55" fmla="*/ 1056 h 2865"/>
                      <a:gd name="T56" fmla="*/ 1320 w 3216"/>
                      <a:gd name="T57" fmla="*/ 1491 h 2865"/>
                      <a:gd name="T58" fmla="*/ 1393 w 3216"/>
                      <a:gd name="T59" fmla="*/ 1137 h 2865"/>
                      <a:gd name="T60" fmla="*/ 1189 w 3216"/>
                      <a:gd name="T61" fmla="*/ 1433 h 2865"/>
                      <a:gd name="T62" fmla="*/ 1196 w 3216"/>
                      <a:gd name="T63" fmla="*/ 1880 h 2865"/>
                      <a:gd name="T64" fmla="*/ 1463 w 3216"/>
                      <a:gd name="T65" fmla="*/ 2375 h 2865"/>
                      <a:gd name="T66" fmla="*/ 1119 w 3216"/>
                      <a:gd name="T67" fmla="*/ 1974 h 2865"/>
                      <a:gd name="T68" fmla="*/ 935 w 3216"/>
                      <a:gd name="T69" fmla="*/ 1893 h 2865"/>
                      <a:gd name="T70" fmla="*/ 1161 w 3216"/>
                      <a:gd name="T71" fmla="*/ 2224 h 2865"/>
                      <a:gd name="T72" fmla="*/ 1215 w 3216"/>
                      <a:gd name="T73" fmla="*/ 2552 h 2865"/>
                      <a:gd name="T74" fmla="*/ 836 w 3216"/>
                      <a:gd name="T75" fmla="*/ 2303 h 2865"/>
                      <a:gd name="T76" fmla="*/ 486 w 3216"/>
                      <a:gd name="T77" fmla="*/ 2082 h 2865"/>
                      <a:gd name="T78" fmla="*/ 185 w 3216"/>
                      <a:gd name="T79" fmla="*/ 2016 h 2865"/>
                      <a:gd name="T80" fmla="*/ 234 w 3216"/>
                      <a:gd name="T81" fmla="*/ 2057 h 2865"/>
                      <a:gd name="T82" fmla="*/ 516 w 3216"/>
                      <a:gd name="T83" fmla="*/ 2205 h 2865"/>
                      <a:gd name="T84" fmla="*/ 921 w 3216"/>
                      <a:gd name="T85" fmla="*/ 2603 h 2865"/>
                      <a:gd name="T86" fmla="*/ 1467 w 3216"/>
                      <a:gd name="T87" fmla="*/ 2833 h 28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16"/>
                      <a:gd name="T133" fmla="*/ 0 h 2865"/>
                      <a:gd name="T134" fmla="*/ 3216 w 3216"/>
                      <a:gd name="T135" fmla="*/ 2865 h 28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16" h="2865">
                        <a:moveTo>
                          <a:pt x="1977" y="2841"/>
                        </a:moveTo>
                        <a:lnTo>
                          <a:pt x="2112" y="2818"/>
                        </a:lnTo>
                        <a:lnTo>
                          <a:pt x="2315" y="2773"/>
                        </a:lnTo>
                        <a:lnTo>
                          <a:pt x="2465" y="2704"/>
                        </a:lnTo>
                        <a:lnTo>
                          <a:pt x="2554" y="2626"/>
                        </a:lnTo>
                        <a:lnTo>
                          <a:pt x="2619" y="2540"/>
                        </a:lnTo>
                        <a:lnTo>
                          <a:pt x="2673" y="2463"/>
                        </a:lnTo>
                        <a:lnTo>
                          <a:pt x="2717" y="2357"/>
                        </a:lnTo>
                        <a:lnTo>
                          <a:pt x="2745" y="2220"/>
                        </a:lnTo>
                        <a:lnTo>
                          <a:pt x="2764" y="2075"/>
                        </a:lnTo>
                        <a:lnTo>
                          <a:pt x="2769" y="1976"/>
                        </a:lnTo>
                        <a:lnTo>
                          <a:pt x="2787" y="1893"/>
                        </a:lnTo>
                        <a:lnTo>
                          <a:pt x="2808" y="1842"/>
                        </a:lnTo>
                        <a:lnTo>
                          <a:pt x="2848" y="1779"/>
                        </a:lnTo>
                        <a:lnTo>
                          <a:pt x="2893" y="1708"/>
                        </a:lnTo>
                        <a:lnTo>
                          <a:pt x="2932" y="1656"/>
                        </a:lnTo>
                        <a:lnTo>
                          <a:pt x="2986" y="1605"/>
                        </a:lnTo>
                        <a:lnTo>
                          <a:pt x="3030" y="1583"/>
                        </a:lnTo>
                        <a:lnTo>
                          <a:pt x="3086" y="1552"/>
                        </a:lnTo>
                        <a:lnTo>
                          <a:pt x="3215" y="1509"/>
                        </a:lnTo>
                        <a:lnTo>
                          <a:pt x="3061" y="1532"/>
                        </a:lnTo>
                        <a:lnTo>
                          <a:pt x="2956" y="1553"/>
                        </a:lnTo>
                        <a:lnTo>
                          <a:pt x="2848" y="1595"/>
                        </a:lnTo>
                        <a:lnTo>
                          <a:pt x="2764" y="1634"/>
                        </a:lnTo>
                        <a:lnTo>
                          <a:pt x="2689" y="1679"/>
                        </a:lnTo>
                        <a:lnTo>
                          <a:pt x="2622" y="1742"/>
                        </a:lnTo>
                        <a:lnTo>
                          <a:pt x="2542" y="1824"/>
                        </a:lnTo>
                        <a:lnTo>
                          <a:pt x="2484" y="1890"/>
                        </a:lnTo>
                        <a:lnTo>
                          <a:pt x="2425" y="1959"/>
                        </a:lnTo>
                        <a:lnTo>
                          <a:pt x="2479" y="1860"/>
                        </a:lnTo>
                        <a:lnTo>
                          <a:pt x="2514" y="1775"/>
                        </a:lnTo>
                        <a:lnTo>
                          <a:pt x="2540" y="1679"/>
                        </a:lnTo>
                        <a:lnTo>
                          <a:pt x="2554" y="1558"/>
                        </a:lnTo>
                        <a:lnTo>
                          <a:pt x="2549" y="1434"/>
                        </a:lnTo>
                        <a:lnTo>
                          <a:pt x="2528" y="1322"/>
                        </a:lnTo>
                        <a:lnTo>
                          <a:pt x="2498" y="1208"/>
                        </a:lnTo>
                        <a:lnTo>
                          <a:pt x="2467" y="1111"/>
                        </a:lnTo>
                        <a:lnTo>
                          <a:pt x="2430" y="1018"/>
                        </a:lnTo>
                        <a:lnTo>
                          <a:pt x="2379" y="923"/>
                        </a:lnTo>
                        <a:lnTo>
                          <a:pt x="2287" y="807"/>
                        </a:lnTo>
                        <a:lnTo>
                          <a:pt x="2222" y="731"/>
                        </a:lnTo>
                        <a:lnTo>
                          <a:pt x="2133" y="616"/>
                        </a:lnTo>
                        <a:lnTo>
                          <a:pt x="2054" y="492"/>
                        </a:lnTo>
                        <a:lnTo>
                          <a:pt x="1998" y="378"/>
                        </a:lnTo>
                        <a:lnTo>
                          <a:pt x="1963" y="297"/>
                        </a:lnTo>
                        <a:lnTo>
                          <a:pt x="1937" y="206"/>
                        </a:lnTo>
                        <a:lnTo>
                          <a:pt x="1944" y="122"/>
                        </a:lnTo>
                        <a:lnTo>
                          <a:pt x="1960" y="74"/>
                        </a:lnTo>
                        <a:lnTo>
                          <a:pt x="2005" y="0"/>
                        </a:lnTo>
                        <a:lnTo>
                          <a:pt x="1921" y="83"/>
                        </a:lnTo>
                        <a:lnTo>
                          <a:pt x="1883" y="139"/>
                        </a:lnTo>
                        <a:lnTo>
                          <a:pt x="1858" y="185"/>
                        </a:lnTo>
                        <a:lnTo>
                          <a:pt x="1843" y="238"/>
                        </a:lnTo>
                        <a:lnTo>
                          <a:pt x="1839" y="307"/>
                        </a:lnTo>
                        <a:lnTo>
                          <a:pt x="1846" y="411"/>
                        </a:lnTo>
                        <a:lnTo>
                          <a:pt x="1881" y="503"/>
                        </a:lnTo>
                        <a:lnTo>
                          <a:pt x="1921" y="591"/>
                        </a:lnTo>
                        <a:lnTo>
                          <a:pt x="1970" y="667"/>
                        </a:lnTo>
                        <a:lnTo>
                          <a:pt x="2005" y="768"/>
                        </a:lnTo>
                        <a:lnTo>
                          <a:pt x="2021" y="867"/>
                        </a:lnTo>
                        <a:lnTo>
                          <a:pt x="2030" y="969"/>
                        </a:lnTo>
                        <a:lnTo>
                          <a:pt x="2040" y="1076"/>
                        </a:lnTo>
                        <a:lnTo>
                          <a:pt x="2040" y="1175"/>
                        </a:lnTo>
                        <a:lnTo>
                          <a:pt x="2016" y="1337"/>
                        </a:lnTo>
                        <a:lnTo>
                          <a:pt x="1977" y="1434"/>
                        </a:lnTo>
                        <a:lnTo>
                          <a:pt x="1872" y="1576"/>
                        </a:lnTo>
                        <a:lnTo>
                          <a:pt x="1787" y="1722"/>
                        </a:lnTo>
                        <a:lnTo>
                          <a:pt x="1720" y="1862"/>
                        </a:lnTo>
                        <a:lnTo>
                          <a:pt x="1671" y="1781"/>
                        </a:lnTo>
                        <a:lnTo>
                          <a:pt x="1636" y="1697"/>
                        </a:lnTo>
                        <a:lnTo>
                          <a:pt x="1615" y="1608"/>
                        </a:lnTo>
                        <a:lnTo>
                          <a:pt x="1600" y="1466"/>
                        </a:lnTo>
                        <a:lnTo>
                          <a:pt x="1643" y="1220"/>
                        </a:lnTo>
                        <a:lnTo>
                          <a:pt x="1654" y="1149"/>
                        </a:lnTo>
                        <a:lnTo>
                          <a:pt x="1659" y="1063"/>
                        </a:lnTo>
                        <a:lnTo>
                          <a:pt x="1659" y="981"/>
                        </a:lnTo>
                        <a:lnTo>
                          <a:pt x="1643" y="875"/>
                        </a:lnTo>
                        <a:lnTo>
                          <a:pt x="1615" y="769"/>
                        </a:lnTo>
                        <a:lnTo>
                          <a:pt x="1563" y="669"/>
                        </a:lnTo>
                        <a:lnTo>
                          <a:pt x="1474" y="528"/>
                        </a:lnTo>
                        <a:lnTo>
                          <a:pt x="1521" y="697"/>
                        </a:lnTo>
                        <a:lnTo>
                          <a:pt x="1551" y="837"/>
                        </a:lnTo>
                        <a:lnTo>
                          <a:pt x="1551" y="956"/>
                        </a:lnTo>
                        <a:lnTo>
                          <a:pt x="1537" y="1056"/>
                        </a:lnTo>
                        <a:lnTo>
                          <a:pt x="1502" y="1146"/>
                        </a:lnTo>
                        <a:lnTo>
                          <a:pt x="1453" y="1253"/>
                        </a:lnTo>
                        <a:lnTo>
                          <a:pt x="1320" y="1491"/>
                        </a:lnTo>
                        <a:lnTo>
                          <a:pt x="1329" y="1345"/>
                        </a:lnTo>
                        <a:lnTo>
                          <a:pt x="1365" y="1225"/>
                        </a:lnTo>
                        <a:lnTo>
                          <a:pt x="1393" y="1137"/>
                        </a:lnTo>
                        <a:lnTo>
                          <a:pt x="1294" y="1238"/>
                        </a:lnTo>
                        <a:lnTo>
                          <a:pt x="1236" y="1321"/>
                        </a:lnTo>
                        <a:lnTo>
                          <a:pt x="1189" y="1433"/>
                        </a:lnTo>
                        <a:lnTo>
                          <a:pt x="1157" y="1560"/>
                        </a:lnTo>
                        <a:lnTo>
                          <a:pt x="1161" y="1722"/>
                        </a:lnTo>
                        <a:lnTo>
                          <a:pt x="1196" y="1880"/>
                        </a:lnTo>
                        <a:lnTo>
                          <a:pt x="1250" y="2007"/>
                        </a:lnTo>
                        <a:lnTo>
                          <a:pt x="1334" y="2169"/>
                        </a:lnTo>
                        <a:lnTo>
                          <a:pt x="1463" y="2375"/>
                        </a:lnTo>
                        <a:lnTo>
                          <a:pt x="1255" y="2136"/>
                        </a:lnTo>
                        <a:lnTo>
                          <a:pt x="1208" y="2073"/>
                        </a:lnTo>
                        <a:lnTo>
                          <a:pt x="1119" y="1974"/>
                        </a:lnTo>
                        <a:lnTo>
                          <a:pt x="1005" y="1880"/>
                        </a:lnTo>
                        <a:lnTo>
                          <a:pt x="832" y="1765"/>
                        </a:lnTo>
                        <a:lnTo>
                          <a:pt x="935" y="1893"/>
                        </a:lnTo>
                        <a:lnTo>
                          <a:pt x="995" y="1973"/>
                        </a:lnTo>
                        <a:lnTo>
                          <a:pt x="1054" y="2053"/>
                        </a:lnTo>
                        <a:lnTo>
                          <a:pt x="1161" y="2224"/>
                        </a:lnTo>
                        <a:lnTo>
                          <a:pt x="1241" y="2362"/>
                        </a:lnTo>
                        <a:lnTo>
                          <a:pt x="1357" y="2592"/>
                        </a:lnTo>
                        <a:lnTo>
                          <a:pt x="1215" y="2552"/>
                        </a:lnTo>
                        <a:lnTo>
                          <a:pt x="1089" y="2483"/>
                        </a:lnTo>
                        <a:lnTo>
                          <a:pt x="951" y="2390"/>
                        </a:lnTo>
                        <a:lnTo>
                          <a:pt x="836" y="2303"/>
                        </a:lnTo>
                        <a:lnTo>
                          <a:pt x="689" y="2199"/>
                        </a:lnTo>
                        <a:lnTo>
                          <a:pt x="577" y="2133"/>
                        </a:lnTo>
                        <a:lnTo>
                          <a:pt x="486" y="2082"/>
                        </a:lnTo>
                        <a:lnTo>
                          <a:pt x="388" y="2042"/>
                        </a:lnTo>
                        <a:lnTo>
                          <a:pt x="285" y="2024"/>
                        </a:lnTo>
                        <a:lnTo>
                          <a:pt x="185" y="2016"/>
                        </a:lnTo>
                        <a:lnTo>
                          <a:pt x="0" y="2017"/>
                        </a:lnTo>
                        <a:lnTo>
                          <a:pt x="157" y="2039"/>
                        </a:lnTo>
                        <a:lnTo>
                          <a:pt x="234" y="2057"/>
                        </a:lnTo>
                        <a:lnTo>
                          <a:pt x="329" y="2095"/>
                        </a:lnTo>
                        <a:lnTo>
                          <a:pt x="442" y="2156"/>
                        </a:lnTo>
                        <a:lnTo>
                          <a:pt x="516" y="2205"/>
                        </a:lnTo>
                        <a:lnTo>
                          <a:pt x="645" y="2324"/>
                        </a:lnTo>
                        <a:lnTo>
                          <a:pt x="764" y="2456"/>
                        </a:lnTo>
                        <a:lnTo>
                          <a:pt x="921" y="2603"/>
                        </a:lnTo>
                        <a:lnTo>
                          <a:pt x="1033" y="2669"/>
                        </a:lnTo>
                        <a:lnTo>
                          <a:pt x="1196" y="2739"/>
                        </a:lnTo>
                        <a:lnTo>
                          <a:pt x="1467" y="2833"/>
                        </a:lnTo>
                        <a:lnTo>
                          <a:pt x="1696" y="2864"/>
                        </a:lnTo>
                        <a:lnTo>
                          <a:pt x="1977" y="2841"/>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7" name="Freeform 15"/>
                  <p:cNvSpPr>
                    <a:spLocks/>
                  </p:cNvSpPr>
                  <p:nvPr/>
                </p:nvSpPr>
                <p:spPr bwMode="auto">
                  <a:xfrm>
                    <a:off x="1256" y="228"/>
                    <a:ext cx="3037" cy="2726"/>
                  </a:xfrm>
                  <a:custGeom>
                    <a:avLst/>
                    <a:gdLst>
                      <a:gd name="T0" fmla="*/ 2202 w 3037"/>
                      <a:gd name="T1" fmla="*/ 2642 h 2726"/>
                      <a:gd name="T2" fmla="*/ 2487 w 3037"/>
                      <a:gd name="T3" fmla="*/ 2431 h 2726"/>
                      <a:gd name="T4" fmla="*/ 2601 w 3037"/>
                      <a:gd name="T5" fmla="*/ 2140 h 2726"/>
                      <a:gd name="T6" fmla="*/ 2643 w 3037"/>
                      <a:gd name="T7" fmla="*/ 1841 h 2726"/>
                      <a:gd name="T8" fmla="*/ 2737 w 3037"/>
                      <a:gd name="T9" fmla="*/ 1671 h 2726"/>
                      <a:gd name="T10" fmla="*/ 2861 w 3037"/>
                      <a:gd name="T11" fmla="*/ 1549 h 2726"/>
                      <a:gd name="T12" fmla="*/ 2893 w 3037"/>
                      <a:gd name="T13" fmla="*/ 1490 h 2726"/>
                      <a:gd name="T14" fmla="*/ 2625 w 3037"/>
                      <a:gd name="T15" fmla="*/ 1600 h 2726"/>
                      <a:gd name="T16" fmla="*/ 2414 w 3037"/>
                      <a:gd name="T17" fmla="*/ 1779 h 2726"/>
                      <a:gd name="T18" fmla="*/ 2358 w 3037"/>
                      <a:gd name="T19" fmla="*/ 1810 h 2726"/>
                      <a:gd name="T20" fmla="*/ 2424 w 3037"/>
                      <a:gd name="T21" fmla="*/ 1534 h 2726"/>
                      <a:gd name="T22" fmla="*/ 2372 w 3037"/>
                      <a:gd name="T23" fmla="*/ 1217 h 2726"/>
                      <a:gd name="T24" fmla="*/ 2260 w 3037"/>
                      <a:gd name="T25" fmla="*/ 958 h 2726"/>
                      <a:gd name="T26" fmla="*/ 2033 w 3037"/>
                      <a:gd name="T27" fmla="*/ 677 h 2726"/>
                      <a:gd name="T28" fmla="*/ 1874 w 3037"/>
                      <a:gd name="T29" fmla="*/ 386 h 2726"/>
                      <a:gd name="T30" fmla="*/ 1839 w 3037"/>
                      <a:gd name="T31" fmla="*/ 150 h 2726"/>
                      <a:gd name="T32" fmla="*/ 1802 w 3037"/>
                      <a:gd name="T33" fmla="*/ 117 h 2726"/>
                      <a:gd name="T34" fmla="*/ 1751 w 3037"/>
                      <a:gd name="T35" fmla="*/ 386 h 2726"/>
                      <a:gd name="T36" fmla="*/ 1837 w 3037"/>
                      <a:gd name="T37" fmla="*/ 652 h 2726"/>
                      <a:gd name="T38" fmla="*/ 1926 w 3037"/>
                      <a:gd name="T39" fmla="*/ 905 h 2726"/>
                      <a:gd name="T40" fmla="*/ 1945 w 3037"/>
                      <a:gd name="T41" fmla="*/ 1187 h 2726"/>
                      <a:gd name="T42" fmla="*/ 1790 w 3037"/>
                      <a:gd name="T43" fmla="*/ 1552 h 2726"/>
                      <a:gd name="T44" fmla="*/ 1606 w 3037"/>
                      <a:gd name="T45" fmla="*/ 1741 h 2726"/>
                      <a:gd name="T46" fmla="*/ 1538 w 3037"/>
                      <a:gd name="T47" fmla="*/ 1450 h 2726"/>
                      <a:gd name="T48" fmla="*/ 1594 w 3037"/>
                      <a:gd name="T49" fmla="*/ 1082 h 2726"/>
                      <a:gd name="T50" fmla="*/ 1552 w 3037"/>
                      <a:gd name="T51" fmla="*/ 814 h 2726"/>
                      <a:gd name="T52" fmla="*/ 1465 w 3037"/>
                      <a:gd name="T53" fmla="*/ 748 h 2726"/>
                      <a:gd name="T54" fmla="*/ 1479 w 3037"/>
                      <a:gd name="T55" fmla="*/ 1075 h 2726"/>
                      <a:gd name="T56" fmla="*/ 1278 w 3037"/>
                      <a:gd name="T57" fmla="*/ 1475 h 2726"/>
                      <a:gd name="T58" fmla="*/ 1276 w 3037"/>
                      <a:gd name="T59" fmla="*/ 1044 h 2726"/>
                      <a:gd name="T60" fmla="*/ 1143 w 3037"/>
                      <a:gd name="T61" fmla="*/ 1420 h 2726"/>
                      <a:gd name="T62" fmla="*/ 1162 w 3037"/>
                      <a:gd name="T63" fmla="*/ 1828 h 2726"/>
                      <a:gd name="T64" fmla="*/ 1405 w 3037"/>
                      <a:gd name="T65" fmla="*/ 2279 h 2726"/>
                      <a:gd name="T66" fmla="*/ 1089 w 3037"/>
                      <a:gd name="T67" fmla="*/ 1916 h 2726"/>
                      <a:gd name="T68" fmla="*/ 921 w 3037"/>
                      <a:gd name="T69" fmla="*/ 1841 h 2726"/>
                      <a:gd name="T70" fmla="*/ 1127 w 3037"/>
                      <a:gd name="T71" fmla="*/ 2142 h 2726"/>
                      <a:gd name="T72" fmla="*/ 1178 w 3037"/>
                      <a:gd name="T73" fmla="*/ 2443 h 2726"/>
                      <a:gd name="T74" fmla="*/ 827 w 3037"/>
                      <a:gd name="T75" fmla="*/ 2216 h 2726"/>
                      <a:gd name="T76" fmla="*/ 498 w 3037"/>
                      <a:gd name="T77" fmla="*/ 2012 h 2726"/>
                      <a:gd name="T78" fmla="*/ 227 w 3037"/>
                      <a:gd name="T79" fmla="*/ 1941 h 2726"/>
                      <a:gd name="T80" fmla="*/ 201 w 3037"/>
                      <a:gd name="T81" fmla="*/ 1967 h 2726"/>
                      <a:gd name="T82" fmla="*/ 531 w 3037"/>
                      <a:gd name="T83" fmla="*/ 2124 h 2726"/>
                      <a:gd name="T84" fmla="*/ 904 w 3037"/>
                      <a:gd name="T85" fmla="*/ 2489 h 2726"/>
                      <a:gd name="T86" fmla="*/ 1412 w 3037"/>
                      <a:gd name="T87" fmla="*/ 2695 h 2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37"/>
                      <a:gd name="T133" fmla="*/ 0 h 2726"/>
                      <a:gd name="T134" fmla="*/ 3037 w 3037"/>
                      <a:gd name="T135" fmla="*/ 2726 h 27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37" h="2726">
                        <a:moveTo>
                          <a:pt x="1888" y="2702"/>
                        </a:moveTo>
                        <a:lnTo>
                          <a:pt x="2012" y="2684"/>
                        </a:lnTo>
                        <a:lnTo>
                          <a:pt x="2202" y="2642"/>
                        </a:lnTo>
                        <a:lnTo>
                          <a:pt x="2342" y="2580"/>
                        </a:lnTo>
                        <a:lnTo>
                          <a:pt x="2424" y="2507"/>
                        </a:lnTo>
                        <a:lnTo>
                          <a:pt x="2487" y="2431"/>
                        </a:lnTo>
                        <a:lnTo>
                          <a:pt x="2536" y="2360"/>
                        </a:lnTo>
                        <a:lnTo>
                          <a:pt x="2576" y="2263"/>
                        </a:lnTo>
                        <a:lnTo>
                          <a:pt x="2601" y="2140"/>
                        </a:lnTo>
                        <a:lnTo>
                          <a:pt x="2620" y="2008"/>
                        </a:lnTo>
                        <a:lnTo>
                          <a:pt x="2625" y="1916"/>
                        </a:lnTo>
                        <a:lnTo>
                          <a:pt x="2643" y="1841"/>
                        </a:lnTo>
                        <a:lnTo>
                          <a:pt x="2662" y="1795"/>
                        </a:lnTo>
                        <a:lnTo>
                          <a:pt x="2697" y="1737"/>
                        </a:lnTo>
                        <a:lnTo>
                          <a:pt x="2737" y="1671"/>
                        </a:lnTo>
                        <a:lnTo>
                          <a:pt x="2779" y="1625"/>
                        </a:lnTo>
                        <a:lnTo>
                          <a:pt x="2826" y="1577"/>
                        </a:lnTo>
                        <a:lnTo>
                          <a:pt x="2861" y="1549"/>
                        </a:lnTo>
                        <a:lnTo>
                          <a:pt x="2919" y="1518"/>
                        </a:lnTo>
                        <a:lnTo>
                          <a:pt x="3036" y="1458"/>
                        </a:lnTo>
                        <a:lnTo>
                          <a:pt x="2893" y="1490"/>
                        </a:lnTo>
                        <a:lnTo>
                          <a:pt x="2795" y="1519"/>
                        </a:lnTo>
                        <a:lnTo>
                          <a:pt x="2697" y="1559"/>
                        </a:lnTo>
                        <a:lnTo>
                          <a:pt x="2625" y="1600"/>
                        </a:lnTo>
                        <a:lnTo>
                          <a:pt x="2550" y="1645"/>
                        </a:lnTo>
                        <a:lnTo>
                          <a:pt x="2491" y="1703"/>
                        </a:lnTo>
                        <a:lnTo>
                          <a:pt x="2414" y="1779"/>
                        </a:lnTo>
                        <a:lnTo>
                          <a:pt x="2358" y="1838"/>
                        </a:lnTo>
                        <a:lnTo>
                          <a:pt x="2307" y="1898"/>
                        </a:lnTo>
                        <a:lnTo>
                          <a:pt x="2358" y="1810"/>
                        </a:lnTo>
                        <a:lnTo>
                          <a:pt x="2389" y="1732"/>
                        </a:lnTo>
                        <a:lnTo>
                          <a:pt x="2412" y="1645"/>
                        </a:lnTo>
                        <a:lnTo>
                          <a:pt x="2424" y="1534"/>
                        </a:lnTo>
                        <a:lnTo>
                          <a:pt x="2421" y="1424"/>
                        </a:lnTo>
                        <a:lnTo>
                          <a:pt x="2398" y="1320"/>
                        </a:lnTo>
                        <a:lnTo>
                          <a:pt x="2372" y="1217"/>
                        </a:lnTo>
                        <a:lnTo>
                          <a:pt x="2344" y="1128"/>
                        </a:lnTo>
                        <a:lnTo>
                          <a:pt x="2307" y="1042"/>
                        </a:lnTo>
                        <a:lnTo>
                          <a:pt x="2260" y="958"/>
                        </a:lnTo>
                        <a:lnTo>
                          <a:pt x="2176" y="849"/>
                        </a:lnTo>
                        <a:lnTo>
                          <a:pt x="2115" y="780"/>
                        </a:lnTo>
                        <a:lnTo>
                          <a:pt x="2033" y="677"/>
                        </a:lnTo>
                        <a:lnTo>
                          <a:pt x="1961" y="563"/>
                        </a:lnTo>
                        <a:lnTo>
                          <a:pt x="1907" y="457"/>
                        </a:lnTo>
                        <a:lnTo>
                          <a:pt x="1874" y="386"/>
                        </a:lnTo>
                        <a:lnTo>
                          <a:pt x="1853" y="302"/>
                        </a:lnTo>
                        <a:lnTo>
                          <a:pt x="1839" y="220"/>
                        </a:lnTo>
                        <a:lnTo>
                          <a:pt x="1839" y="150"/>
                        </a:lnTo>
                        <a:lnTo>
                          <a:pt x="1844" y="88"/>
                        </a:lnTo>
                        <a:lnTo>
                          <a:pt x="1849" y="0"/>
                        </a:lnTo>
                        <a:lnTo>
                          <a:pt x="1802" y="117"/>
                        </a:lnTo>
                        <a:lnTo>
                          <a:pt x="1772" y="213"/>
                        </a:lnTo>
                        <a:lnTo>
                          <a:pt x="1755" y="301"/>
                        </a:lnTo>
                        <a:lnTo>
                          <a:pt x="1751" y="386"/>
                        </a:lnTo>
                        <a:lnTo>
                          <a:pt x="1767" y="489"/>
                        </a:lnTo>
                        <a:lnTo>
                          <a:pt x="1800" y="575"/>
                        </a:lnTo>
                        <a:lnTo>
                          <a:pt x="1837" y="652"/>
                        </a:lnTo>
                        <a:lnTo>
                          <a:pt x="1879" y="722"/>
                        </a:lnTo>
                        <a:lnTo>
                          <a:pt x="1914" y="811"/>
                        </a:lnTo>
                        <a:lnTo>
                          <a:pt x="1926" y="905"/>
                        </a:lnTo>
                        <a:lnTo>
                          <a:pt x="1935" y="999"/>
                        </a:lnTo>
                        <a:lnTo>
                          <a:pt x="1945" y="1097"/>
                        </a:lnTo>
                        <a:lnTo>
                          <a:pt x="1945" y="1187"/>
                        </a:lnTo>
                        <a:lnTo>
                          <a:pt x="1924" y="1331"/>
                        </a:lnTo>
                        <a:lnTo>
                          <a:pt x="1884" y="1424"/>
                        </a:lnTo>
                        <a:lnTo>
                          <a:pt x="1790" y="1552"/>
                        </a:lnTo>
                        <a:lnTo>
                          <a:pt x="1713" y="1683"/>
                        </a:lnTo>
                        <a:lnTo>
                          <a:pt x="1648" y="1813"/>
                        </a:lnTo>
                        <a:lnTo>
                          <a:pt x="1606" y="1741"/>
                        </a:lnTo>
                        <a:lnTo>
                          <a:pt x="1571" y="1660"/>
                        </a:lnTo>
                        <a:lnTo>
                          <a:pt x="1552" y="1581"/>
                        </a:lnTo>
                        <a:lnTo>
                          <a:pt x="1538" y="1450"/>
                        </a:lnTo>
                        <a:lnTo>
                          <a:pt x="1578" y="1225"/>
                        </a:lnTo>
                        <a:lnTo>
                          <a:pt x="1589" y="1161"/>
                        </a:lnTo>
                        <a:lnTo>
                          <a:pt x="1594" y="1082"/>
                        </a:lnTo>
                        <a:lnTo>
                          <a:pt x="1594" y="1009"/>
                        </a:lnTo>
                        <a:lnTo>
                          <a:pt x="1578" y="910"/>
                        </a:lnTo>
                        <a:lnTo>
                          <a:pt x="1552" y="814"/>
                        </a:lnTo>
                        <a:lnTo>
                          <a:pt x="1505" y="723"/>
                        </a:lnTo>
                        <a:lnTo>
                          <a:pt x="1421" y="596"/>
                        </a:lnTo>
                        <a:lnTo>
                          <a:pt x="1465" y="748"/>
                        </a:lnTo>
                        <a:lnTo>
                          <a:pt x="1493" y="879"/>
                        </a:lnTo>
                        <a:lnTo>
                          <a:pt x="1491" y="986"/>
                        </a:lnTo>
                        <a:lnTo>
                          <a:pt x="1479" y="1075"/>
                        </a:lnTo>
                        <a:lnTo>
                          <a:pt x="1447" y="1159"/>
                        </a:lnTo>
                        <a:lnTo>
                          <a:pt x="1400" y="1260"/>
                        </a:lnTo>
                        <a:lnTo>
                          <a:pt x="1278" y="1475"/>
                        </a:lnTo>
                        <a:lnTo>
                          <a:pt x="1276" y="1339"/>
                        </a:lnTo>
                        <a:lnTo>
                          <a:pt x="1283" y="1224"/>
                        </a:lnTo>
                        <a:lnTo>
                          <a:pt x="1276" y="1044"/>
                        </a:lnTo>
                        <a:lnTo>
                          <a:pt x="1204" y="1219"/>
                        </a:lnTo>
                        <a:lnTo>
                          <a:pt x="1169" y="1318"/>
                        </a:lnTo>
                        <a:lnTo>
                          <a:pt x="1143" y="1420"/>
                        </a:lnTo>
                        <a:lnTo>
                          <a:pt x="1124" y="1538"/>
                        </a:lnTo>
                        <a:lnTo>
                          <a:pt x="1129" y="1685"/>
                        </a:lnTo>
                        <a:lnTo>
                          <a:pt x="1162" y="1828"/>
                        </a:lnTo>
                        <a:lnTo>
                          <a:pt x="1213" y="1945"/>
                        </a:lnTo>
                        <a:lnTo>
                          <a:pt x="1288" y="2092"/>
                        </a:lnTo>
                        <a:lnTo>
                          <a:pt x="1405" y="2279"/>
                        </a:lnTo>
                        <a:lnTo>
                          <a:pt x="1218" y="2061"/>
                        </a:lnTo>
                        <a:lnTo>
                          <a:pt x="1173" y="2003"/>
                        </a:lnTo>
                        <a:lnTo>
                          <a:pt x="1089" y="1916"/>
                        </a:lnTo>
                        <a:lnTo>
                          <a:pt x="984" y="1828"/>
                        </a:lnTo>
                        <a:lnTo>
                          <a:pt x="762" y="1671"/>
                        </a:lnTo>
                        <a:lnTo>
                          <a:pt x="921" y="1841"/>
                        </a:lnTo>
                        <a:lnTo>
                          <a:pt x="975" y="1914"/>
                        </a:lnTo>
                        <a:lnTo>
                          <a:pt x="1028" y="1985"/>
                        </a:lnTo>
                        <a:lnTo>
                          <a:pt x="1127" y="2142"/>
                        </a:lnTo>
                        <a:lnTo>
                          <a:pt x="1204" y="2268"/>
                        </a:lnTo>
                        <a:lnTo>
                          <a:pt x="1311" y="2476"/>
                        </a:lnTo>
                        <a:lnTo>
                          <a:pt x="1178" y="2443"/>
                        </a:lnTo>
                        <a:lnTo>
                          <a:pt x="1061" y="2377"/>
                        </a:lnTo>
                        <a:lnTo>
                          <a:pt x="933" y="2294"/>
                        </a:lnTo>
                        <a:lnTo>
                          <a:pt x="827" y="2216"/>
                        </a:lnTo>
                        <a:lnTo>
                          <a:pt x="689" y="2117"/>
                        </a:lnTo>
                        <a:lnTo>
                          <a:pt x="587" y="2059"/>
                        </a:lnTo>
                        <a:lnTo>
                          <a:pt x="498" y="2012"/>
                        </a:lnTo>
                        <a:lnTo>
                          <a:pt x="409" y="1977"/>
                        </a:lnTo>
                        <a:lnTo>
                          <a:pt x="327" y="1955"/>
                        </a:lnTo>
                        <a:lnTo>
                          <a:pt x="227" y="1941"/>
                        </a:lnTo>
                        <a:lnTo>
                          <a:pt x="105" y="1929"/>
                        </a:lnTo>
                        <a:lnTo>
                          <a:pt x="0" y="1921"/>
                        </a:lnTo>
                        <a:lnTo>
                          <a:pt x="201" y="1967"/>
                        </a:lnTo>
                        <a:lnTo>
                          <a:pt x="355" y="2023"/>
                        </a:lnTo>
                        <a:lnTo>
                          <a:pt x="460" y="2079"/>
                        </a:lnTo>
                        <a:lnTo>
                          <a:pt x="531" y="2124"/>
                        </a:lnTo>
                        <a:lnTo>
                          <a:pt x="650" y="2235"/>
                        </a:lnTo>
                        <a:lnTo>
                          <a:pt x="762" y="2353"/>
                        </a:lnTo>
                        <a:lnTo>
                          <a:pt x="904" y="2489"/>
                        </a:lnTo>
                        <a:lnTo>
                          <a:pt x="1012" y="2548"/>
                        </a:lnTo>
                        <a:lnTo>
                          <a:pt x="1162" y="2611"/>
                        </a:lnTo>
                        <a:lnTo>
                          <a:pt x="1412" y="2695"/>
                        </a:lnTo>
                        <a:lnTo>
                          <a:pt x="1627" y="2725"/>
                        </a:lnTo>
                        <a:lnTo>
                          <a:pt x="1888" y="2702"/>
                        </a:lnTo>
                      </a:path>
                    </a:pathLst>
                  </a:custGeom>
                  <a:solidFill>
                    <a:srgbClr val="FFF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8" name="Freeform 16"/>
                  <p:cNvSpPr>
                    <a:spLocks/>
                  </p:cNvSpPr>
                  <p:nvPr/>
                </p:nvSpPr>
                <p:spPr bwMode="auto">
                  <a:xfrm>
                    <a:off x="1315" y="197"/>
                    <a:ext cx="3022" cy="2783"/>
                  </a:xfrm>
                  <a:custGeom>
                    <a:avLst/>
                    <a:gdLst>
                      <a:gd name="T0" fmla="*/ 2096 w 3022"/>
                      <a:gd name="T1" fmla="*/ 2698 h 2783"/>
                      <a:gd name="T2" fmla="*/ 2371 w 3022"/>
                      <a:gd name="T3" fmla="*/ 2481 h 2783"/>
                      <a:gd name="T4" fmla="*/ 2486 w 3022"/>
                      <a:gd name="T5" fmla="*/ 2186 h 2783"/>
                      <a:gd name="T6" fmla="*/ 2523 w 3022"/>
                      <a:gd name="T7" fmla="*/ 1880 h 2783"/>
                      <a:gd name="T8" fmla="*/ 2619 w 3022"/>
                      <a:gd name="T9" fmla="*/ 1707 h 2783"/>
                      <a:gd name="T10" fmla="*/ 2736 w 3022"/>
                      <a:gd name="T11" fmla="*/ 1581 h 2783"/>
                      <a:gd name="T12" fmla="*/ 2888 w 3022"/>
                      <a:gd name="T13" fmla="*/ 1475 h 2783"/>
                      <a:gd name="T14" fmla="*/ 2577 w 3022"/>
                      <a:gd name="T15" fmla="*/ 1591 h 2783"/>
                      <a:gd name="T16" fmla="*/ 2374 w 3022"/>
                      <a:gd name="T17" fmla="*/ 1738 h 2783"/>
                      <a:gd name="T18" fmla="*/ 2196 w 3022"/>
                      <a:gd name="T19" fmla="*/ 1939 h 2783"/>
                      <a:gd name="T20" fmla="*/ 2299 w 3022"/>
                      <a:gd name="T21" fmla="*/ 1678 h 2783"/>
                      <a:gd name="T22" fmla="*/ 2285 w 3022"/>
                      <a:gd name="T23" fmla="*/ 1348 h 2783"/>
                      <a:gd name="T24" fmla="*/ 2196 w 3022"/>
                      <a:gd name="T25" fmla="*/ 1066 h 2783"/>
                      <a:gd name="T26" fmla="*/ 2012 w 3022"/>
                      <a:gd name="T27" fmla="*/ 796 h 2783"/>
                      <a:gd name="T28" fmla="*/ 1806 w 3022"/>
                      <a:gd name="T29" fmla="*/ 466 h 2783"/>
                      <a:gd name="T30" fmla="*/ 1743 w 3022"/>
                      <a:gd name="T31" fmla="*/ 223 h 2783"/>
                      <a:gd name="T32" fmla="*/ 1752 w 3022"/>
                      <a:gd name="T33" fmla="*/ 0 h 2783"/>
                      <a:gd name="T34" fmla="*/ 1657 w 3022"/>
                      <a:gd name="T35" fmla="*/ 306 h 2783"/>
                      <a:gd name="T36" fmla="*/ 1701 w 3022"/>
                      <a:gd name="T37" fmla="*/ 585 h 2783"/>
                      <a:gd name="T38" fmla="*/ 1813 w 3022"/>
                      <a:gd name="T39" fmla="*/ 829 h 2783"/>
                      <a:gd name="T40" fmla="*/ 1846 w 3022"/>
                      <a:gd name="T41" fmla="*/ 1117 h 2783"/>
                      <a:gd name="T42" fmla="*/ 1787 w 3022"/>
                      <a:gd name="T43" fmla="*/ 1452 h 2783"/>
                      <a:gd name="T44" fmla="*/ 1556 w 3022"/>
                      <a:gd name="T45" fmla="*/ 1852 h 2783"/>
                      <a:gd name="T46" fmla="*/ 1460 w 3022"/>
                      <a:gd name="T47" fmla="*/ 1612 h 2783"/>
                      <a:gd name="T48" fmla="*/ 1500 w 3022"/>
                      <a:gd name="T49" fmla="*/ 1184 h 2783"/>
                      <a:gd name="T50" fmla="*/ 1486 w 3022"/>
                      <a:gd name="T51" fmla="*/ 928 h 2783"/>
                      <a:gd name="T52" fmla="*/ 1334 w 3022"/>
                      <a:gd name="T53" fmla="*/ 608 h 2783"/>
                      <a:gd name="T54" fmla="*/ 1404 w 3022"/>
                      <a:gd name="T55" fmla="*/ 1004 h 2783"/>
                      <a:gd name="T56" fmla="*/ 1315 w 3022"/>
                      <a:gd name="T57" fmla="*/ 1285 h 2783"/>
                      <a:gd name="T58" fmla="*/ 1199 w 3022"/>
                      <a:gd name="T59" fmla="*/ 1249 h 2783"/>
                      <a:gd name="T60" fmla="*/ 1096 w 3022"/>
                      <a:gd name="T61" fmla="*/ 1345 h 2783"/>
                      <a:gd name="T62" fmla="*/ 1051 w 3022"/>
                      <a:gd name="T63" fmla="*/ 1720 h 2783"/>
                      <a:gd name="T64" fmla="*/ 1208 w 3022"/>
                      <a:gd name="T65" fmla="*/ 2136 h 2783"/>
                      <a:gd name="T66" fmla="*/ 1093 w 3022"/>
                      <a:gd name="T67" fmla="*/ 2044 h 2783"/>
                      <a:gd name="T68" fmla="*/ 755 w 3022"/>
                      <a:gd name="T69" fmla="*/ 1758 h 2783"/>
                      <a:gd name="T70" fmla="*/ 958 w 3022"/>
                      <a:gd name="T71" fmla="*/ 2027 h 2783"/>
                      <a:gd name="T72" fmla="*/ 1229 w 3022"/>
                      <a:gd name="T73" fmla="*/ 2528 h 2783"/>
                      <a:gd name="T74" fmla="*/ 862 w 3022"/>
                      <a:gd name="T75" fmla="*/ 2344 h 2783"/>
                      <a:gd name="T76" fmla="*/ 523 w 3022"/>
                      <a:gd name="T77" fmla="*/ 2103 h 2783"/>
                      <a:gd name="T78" fmla="*/ 259 w 3022"/>
                      <a:gd name="T79" fmla="*/ 1999 h 2783"/>
                      <a:gd name="T80" fmla="*/ 147 w 3022"/>
                      <a:gd name="T81" fmla="*/ 2009 h 2783"/>
                      <a:gd name="T82" fmla="*/ 470 w 3022"/>
                      <a:gd name="T83" fmla="*/ 2169 h 2783"/>
                      <a:gd name="T84" fmla="*/ 834 w 3022"/>
                      <a:gd name="T85" fmla="*/ 2542 h 2783"/>
                      <a:gd name="T86" fmla="*/ 1327 w 3022"/>
                      <a:gd name="T87" fmla="*/ 2752 h 27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22"/>
                      <a:gd name="T133" fmla="*/ 0 h 2783"/>
                      <a:gd name="T134" fmla="*/ 3022 w 3022"/>
                      <a:gd name="T135" fmla="*/ 2783 h 27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22" h="2783">
                        <a:moveTo>
                          <a:pt x="1787" y="2759"/>
                        </a:moveTo>
                        <a:lnTo>
                          <a:pt x="1909" y="2741"/>
                        </a:lnTo>
                        <a:lnTo>
                          <a:pt x="2096" y="2698"/>
                        </a:lnTo>
                        <a:lnTo>
                          <a:pt x="2231" y="2633"/>
                        </a:lnTo>
                        <a:lnTo>
                          <a:pt x="2311" y="2559"/>
                        </a:lnTo>
                        <a:lnTo>
                          <a:pt x="2371" y="2481"/>
                        </a:lnTo>
                        <a:lnTo>
                          <a:pt x="2418" y="2407"/>
                        </a:lnTo>
                        <a:lnTo>
                          <a:pt x="2456" y="2311"/>
                        </a:lnTo>
                        <a:lnTo>
                          <a:pt x="2486" y="2186"/>
                        </a:lnTo>
                        <a:lnTo>
                          <a:pt x="2500" y="2049"/>
                        </a:lnTo>
                        <a:lnTo>
                          <a:pt x="2507" y="1958"/>
                        </a:lnTo>
                        <a:lnTo>
                          <a:pt x="2523" y="1880"/>
                        </a:lnTo>
                        <a:lnTo>
                          <a:pt x="2542" y="1832"/>
                        </a:lnTo>
                        <a:lnTo>
                          <a:pt x="2577" y="1773"/>
                        </a:lnTo>
                        <a:lnTo>
                          <a:pt x="2619" y="1707"/>
                        </a:lnTo>
                        <a:lnTo>
                          <a:pt x="2657" y="1659"/>
                        </a:lnTo>
                        <a:lnTo>
                          <a:pt x="2701" y="1609"/>
                        </a:lnTo>
                        <a:lnTo>
                          <a:pt x="2736" y="1581"/>
                        </a:lnTo>
                        <a:lnTo>
                          <a:pt x="2792" y="1550"/>
                        </a:lnTo>
                        <a:lnTo>
                          <a:pt x="3021" y="1446"/>
                        </a:lnTo>
                        <a:lnTo>
                          <a:pt x="2888" y="1475"/>
                        </a:lnTo>
                        <a:lnTo>
                          <a:pt x="2764" y="1513"/>
                        </a:lnTo>
                        <a:lnTo>
                          <a:pt x="2673" y="1551"/>
                        </a:lnTo>
                        <a:lnTo>
                          <a:pt x="2577" y="1591"/>
                        </a:lnTo>
                        <a:lnTo>
                          <a:pt x="2505" y="1632"/>
                        </a:lnTo>
                        <a:lnTo>
                          <a:pt x="2435" y="1678"/>
                        </a:lnTo>
                        <a:lnTo>
                          <a:pt x="2374" y="1738"/>
                        </a:lnTo>
                        <a:lnTo>
                          <a:pt x="2301" y="1816"/>
                        </a:lnTo>
                        <a:lnTo>
                          <a:pt x="2248" y="1877"/>
                        </a:lnTo>
                        <a:lnTo>
                          <a:pt x="2196" y="1939"/>
                        </a:lnTo>
                        <a:lnTo>
                          <a:pt x="2245" y="1847"/>
                        </a:lnTo>
                        <a:lnTo>
                          <a:pt x="2276" y="1769"/>
                        </a:lnTo>
                        <a:lnTo>
                          <a:pt x="2299" y="1678"/>
                        </a:lnTo>
                        <a:lnTo>
                          <a:pt x="2311" y="1566"/>
                        </a:lnTo>
                        <a:lnTo>
                          <a:pt x="2308" y="1452"/>
                        </a:lnTo>
                        <a:lnTo>
                          <a:pt x="2285" y="1348"/>
                        </a:lnTo>
                        <a:lnTo>
                          <a:pt x="2259" y="1242"/>
                        </a:lnTo>
                        <a:lnTo>
                          <a:pt x="2231" y="1150"/>
                        </a:lnTo>
                        <a:lnTo>
                          <a:pt x="2196" y="1066"/>
                        </a:lnTo>
                        <a:lnTo>
                          <a:pt x="2150" y="975"/>
                        </a:lnTo>
                        <a:lnTo>
                          <a:pt x="2070" y="867"/>
                        </a:lnTo>
                        <a:lnTo>
                          <a:pt x="2012" y="796"/>
                        </a:lnTo>
                        <a:lnTo>
                          <a:pt x="1935" y="691"/>
                        </a:lnTo>
                        <a:lnTo>
                          <a:pt x="1860" y="575"/>
                        </a:lnTo>
                        <a:lnTo>
                          <a:pt x="1806" y="466"/>
                        </a:lnTo>
                        <a:lnTo>
                          <a:pt x="1776" y="393"/>
                        </a:lnTo>
                        <a:lnTo>
                          <a:pt x="1757" y="307"/>
                        </a:lnTo>
                        <a:lnTo>
                          <a:pt x="1743" y="223"/>
                        </a:lnTo>
                        <a:lnTo>
                          <a:pt x="1743" y="154"/>
                        </a:lnTo>
                        <a:lnTo>
                          <a:pt x="1745" y="88"/>
                        </a:lnTo>
                        <a:lnTo>
                          <a:pt x="1752" y="0"/>
                        </a:lnTo>
                        <a:lnTo>
                          <a:pt x="1706" y="117"/>
                        </a:lnTo>
                        <a:lnTo>
                          <a:pt x="1678" y="218"/>
                        </a:lnTo>
                        <a:lnTo>
                          <a:pt x="1657" y="306"/>
                        </a:lnTo>
                        <a:lnTo>
                          <a:pt x="1657" y="393"/>
                        </a:lnTo>
                        <a:lnTo>
                          <a:pt x="1671" y="497"/>
                        </a:lnTo>
                        <a:lnTo>
                          <a:pt x="1701" y="585"/>
                        </a:lnTo>
                        <a:lnTo>
                          <a:pt x="1741" y="664"/>
                        </a:lnTo>
                        <a:lnTo>
                          <a:pt x="1780" y="735"/>
                        </a:lnTo>
                        <a:lnTo>
                          <a:pt x="1813" y="829"/>
                        </a:lnTo>
                        <a:lnTo>
                          <a:pt x="1829" y="923"/>
                        </a:lnTo>
                        <a:lnTo>
                          <a:pt x="1834" y="1018"/>
                        </a:lnTo>
                        <a:lnTo>
                          <a:pt x="1846" y="1117"/>
                        </a:lnTo>
                        <a:lnTo>
                          <a:pt x="1846" y="1211"/>
                        </a:lnTo>
                        <a:lnTo>
                          <a:pt x="1825" y="1361"/>
                        </a:lnTo>
                        <a:lnTo>
                          <a:pt x="1787" y="1452"/>
                        </a:lnTo>
                        <a:lnTo>
                          <a:pt x="1696" y="1584"/>
                        </a:lnTo>
                        <a:lnTo>
                          <a:pt x="1619" y="1720"/>
                        </a:lnTo>
                        <a:lnTo>
                          <a:pt x="1556" y="1852"/>
                        </a:lnTo>
                        <a:lnTo>
                          <a:pt x="1514" y="1778"/>
                        </a:lnTo>
                        <a:lnTo>
                          <a:pt x="1484" y="1695"/>
                        </a:lnTo>
                        <a:lnTo>
                          <a:pt x="1460" y="1612"/>
                        </a:lnTo>
                        <a:lnTo>
                          <a:pt x="1451" y="1480"/>
                        </a:lnTo>
                        <a:lnTo>
                          <a:pt x="1486" y="1251"/>
                        </a:lnTo>
                        <a:lnTo>
                          <a:pt x="1500" y="1184"/>
                        </a:lnTo>
                        <a:lnTo>
                          <a:pt x="1502" y="1105"/>
                        </a:lnTo>
                        <a:lnTo>
                          <a:pt x="1502" y="1029"/>
                        </a:lnTo>
                        <a:lnTo>
                          <a:pt x="1486" y="928"/>
                        </a:lnTo>
                        <a:lnTo>
                          <a:pt x="1460" y="833"/>
                        </a:lnTo>
                        <a:lnTo>
                          <a:pt x="1416" y="738"/>
                        </a:lnTo>
                        <a:lnTo>
                          <a:pt x="1334" y="608"/>
                        </a:lnTo>
                        <a:lnTo>
                          <a:pt x="1381" y="765"/>
                        </a:lnTo>
                        <a:lnTo>
                          <a:pt x="1407" y="897"/>
                        </a:lnTo>
                        <a:lnTo>
                          <a:pt x="1404" y="1004"/>
                        </a:lnTo>
                        <a:lnTo>
                          <a:pt x="1390" y="1099"/>
                        </a:lnTo>
                        <a:lnTo>
                          <a:pt x="1362" y="1184"/>
                        </a:lnTo>
                        <a:lnTo>
                          <a:pt x="1315" y="1285"/>
                        </a:lnTo>
                        <a:lnTo>
                          <a:pt x="1199" y="1505"/>
                        </a:lnTo>
                        <a:lnTo>
                          <a:pt x="1189" y="1368"/>
                        </a:lnTo>
                        <a:lnTo>
                          <a:pt x="1199" y="1249"/>
                        </a:lnTo>
                        <a:lnTo>
                          <a:pt x="1210" y="1137"/>
                        </a:lnTo>
                        <a:lnTo>
                          <a:pt x="1138" y="1249"/>
                        </a:lnTo>
                        <a:lnTo>
                          <a:pt x="1096" y="1345"/>
                        </a:lnTo>
                        <a:lnTo>
                          <a:pt x="1068" y="1449"/>
                        </a:lnTo>
                        <a:lnTo>
                          <a:pt x="1047" y="1569"/>
                        </a:lnTo>
                        <a:lnTo>
                          <a:pt x="1051" y="1720"/>
                        </a:lnTo>
                        <a:lnTo>
                          <a:pt x="1084" y="1867"/>
                        </a:lnTo>
                        <a:lnTo>
                          <a:pt x="1131" y="1986"/>
                        </a:lnTo>
                        <a:lnTo>
                          <a:pt x="1208" y="2136"/>
                        </a:lnTo>
                        <a:lnTo>
                          <a:pt x="1322" y="2326"/>
                        </a:lnTo>
                        <a:lnTo>
                          <a:pt x="1138" y="2105"/>
                        </a:lnTo>
                        <a:lnTo>
                          <a:pt x="1093" y="2044"/>
                        </a:lnTo>
                        <a:lnTo>
                          <a:pt x="1014" y="1954"/>
                        </a:lnTo>
                        <a:lnTo>
                          <a:pt x="914" y="1867"/>
                        </a:lnTo>
                        <a:lnTo>
                          <a:pt x="755" y="1758"/>
                        </a:lnTo>
                        <a:lnTo>
                          <a:pt x="848" y="1878"/>
                        </a:lnTo>
                        <a:lnTo>
                          <a:pt x="902" y="1953"/>
                        </a:lnTo>
                        <a:lnTo>
                          <a:pt x="958" y="2027"/>
                        </a:lnTo>
                        <a:lnTo>
                          <a:pt x="1051" y="2186"/>
                        </a:lnTo>
                        <a:lnTo>
                          <a:pt x="1124" y="2316"/>
                        </a:lnTo>
                        <a:lnTo>
                          <a:pt x="1229" y="2528"/>
                        </a:lnTo>
                        <a:lnTo>
                          <a:pt x="1100" y="2493"/>
                        </a:lnTo>
                        <a:lnTo>
                          <a:pt x="986" y="2427"/>
                        </a:lnTo>
                        <a:lnTo>
                          <a:pt x="862" y="2344"/>
                        </a:lnTo>
                        <a:lnTo>
                          <a:pt x="759" y="2262"/>
                        </a:lnTo>
                        <a:lnTo>
                          <a:pt x="624" y="2162"/>
                        </a:lnTo>
                        <a:lnTo>
                          <a:pt x="523" y="2103"/>
                        </a:lnTo>
                        <a:lnTo>
                          <a:pt x="439" y="2055"/>
                        </a:lnTo>
                        <a:lnTo>
                          <a:pt x="350" y="2017"/>
                        </a:lnTo>
                        <a:lnTo>
                          <a:pt x="259" y="1999"/>
                        </a:lnTo>
                        <a:lnTo>
                          <a:pt x="171" y="1986"/>
                        </a:lnTo>
                        <a:lnTo>
                          <a:pt x="0" y="1973"/>
                        </a:lnTo>
                        <a:lnTo>
                          <a:pt x="147" y="2009"/>
                        </a:lnTo>
                        <a:lnTo>
                          <a:pt x="301" y="2065"/>
                        </a:lnTo>
                        <a:lnTo>
                          <a:pt x="402" y="2123"/>
                        </a:lnTo>
                        <a:lnTo>
                          <a:pt x="470" y="2169"/>
                        </a:lnTo>
                        <a:lnTo>
                          <a:pt x="586" y="2280"/>
                        </a:lnTo>
                        <a:lnTo>
                          <a:pt x="694" y="2402"/>
                        </a:lnTo>
                        <a:lnTo>
                          <a:pt x="834" y="2542"/>
                        </a:lnTo>
                        <a:lnTo>
                          <a:pt x="937" y="2602"/>
                        </a:lnTo>
                        <a:lnTo>
                          <a:pt x="1084" y="2665"/>
                        </a:lnTo>
                        <a:lnTo>
                          <a:pt x="1327" y="2752"/>
                        </a:lnTo>
                        <a:lnTo>
                          <a:pt x="1537" y="2782"/>
                        </a:lnTo>
                        <a:lnTo>
                          <a:pt x="1787" y="2759"/>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29" name="Freeform 17"/>
                  <p:cNvSpPr>
                    <a:spLocks/>
                  </p:cNvSpPr>
                  <p:nvPr/>
                </p:nvSpPr>
                <p:spPr bwMode="auto">
                  <a:xfrm>
                    <a:off x="1305" y="313"/>
                    <a:ext cx="3009" cy="2649"/>
                  </a:xfrm>
                  <a:custGeom>
                    <a:avLst/>
                    <a:gdLst>
                      <a:gd name="T0" fmla="*/ 2170 w 3009"/>
                      <a:gd name="T1" fmla="*/ 2567 h 2649"/>
                      <a:gd name="T2" fmla="*/ 2455 w 3009"/>
                      <a:gd name="T3" fmla="*/ 2362 h 2649"/>
                      <a:gd name="T4" fmla="*/ 2574 w 3009"/>
                      <a:gd name="T5" fmla="*/ 2080 h 2649"/>
                      <a:gd name="T6" fmla="*/ 2613 w 3009"/>
                      <a:gd name="T7" fmla="*/ 1788 h 2649"/>
                      <a:gd name="T8" fmla="*/ 2709 w 3009"/>
                      <a:gd name="T9" fmla="*/ 1623 h 2649"/>
                      <a:gd name="T10" fmla="*/ 2833 w 3009"/>
                      <a:gd name="T11" fmla="*/ 1504 h 2649"/>
                      <a:gd name="T12" fmla="*/ 2863 w 3009"/>
                      <a:gd name="T13" fmla="*/ 1448 h 2649"/>
                      <a:gd name="T14" fmla="*/ 2592 w 3009"/>
                      <a:gd name="T15" fmla="*/ 1553 h 2649"/>
                      <a:gd name="T16" fmla="*/ 2387 w 3009"/>
                      <a:gd name="T17" fmla="*/ 1728 h 2649"/>
                      <a:gd name="T18" fmla="*/ 2326 w 3009"/>
                      <a:gd name="T19" fmla="*/ 1760 h 2649"/>
                      <a:gd name="T20" fmla="*/ 2396 w 3009"/>
                      <a:gd name="T21" fmla="*/ 1491 h 2649"/>
                      <a:gd name="T22" fmla="*/ 2342 w 3009"/>
                      <a:gd name="T23" fmla="*/ 1179 h 2649"/>
                      <a:gd name="T24" fmla="*/ 2228 w 3009"/>
                      <a:gd name="T25" fmla="*/ 928 h 2649"/>
                      <a:gd name="T26" fmla="*/ 2001 w 3009"/>
                      <a:gd name="T27" fmla="*/ 657 h 2649"/>
                      <a:gd name="T28" fmla="*/ 1840 w 3009"/>
                      <a:gd name="T29" fmla="*/ 373 h 2649"/>
                      <a:gd name="T30" fmla="*/ 1810 w 3009"/>
                      <a:gd name="T31" fmla="*/ 145 h 2649"/>
                      <a:gd name="T32" fmla="*/ 1770 w 3009"/>
                      <a:gd name="T33" fmla="*/ 111 h 2649"/>
                      <a:gd name="T34" fmla="*/ 1717 w 3009"/>
                      <a:gd name="T35" fmla="*/ 373 h 2649"/>
                      <a:gd name="T36" fmla="*/ 1805 w 3009"/>
                      <a:gd name="T37" fmla="*/ 631 h 2649"/>
                      <a:gd name="T38" fmla="*/ 1894 w 3009"/>
                      <a:gd name="T39" fmla="*/ 880 h 2649"/>
                      <a:gd name="T40" fmla="*/ 1913 w 3009"/>
                      <a:gd name="T41" fmla="*/ 1152 h 2649"/>
                      <a:gd name="T42" fmla="*/ 1754 w 3009"/>
                      <a:gd name="T43" fmla="*/ 1509 h 2649"/>
                      <a:gd name="T44" fmla="*/ 1572 w 3009"/>
                      <a:gd name="T45" fmla="*/ 1690 h 2649"/>
                      <a:gd name="T46" fmla="*/ 1504 w 3009"/>
                      <a:gd name="T47" fmla="*/ 1408 h 2649"/>
                      <a:gd name="T48" fmla="*/ 1558 w 3009"/>
                      <a:gd name="T49" fmla="*/ 1052 h 2649"/>
                      <a:gd name="T50" fmla="*/ 1518 w 3009"/>
                      <a:gd name="T51" fmla="*/ 789 h 2649"/>
                      <a:gd name="T52" fmla="*/ 1432 w 3009"/>
                      <a:gd name="T53" fmla="*/ 726 h 2649"/>
                      <a:gd name="T54" fmla="*/ 1443 w 3009"/>
                      <a:gd name="T55" fmla="*/ 1045 h 2649"/>
                      <a:gd name="T56" fmla="*/ 1245 w 3009"/>
                      <a:gd name="T57" fmla="*/ 1433 h 2649"/>
                      <a:gd name="T58" fmla="*/ 1261 w 3009"/>
                      <a:gd name="T59" fmla="*/ 1083 h 2649"/>
                      <a:gd name="T60" fmla="*/ 1112 w 3009"/>
                      <a:gd name="T61" fmla="*/ 1378 h 2649"/>
                      <a:gd name="T62" fmla="*/ 1128 w 3009"/>
                      <a:gd name="T63" fmla="*/ 1775 h 2649"/>
                      <a:gd name="T64" fmla="*/ 1371 w 3009"/>
                      <a:gd name="T65" fmla="*/ 2214 h 2649"/>
                      <a:gd name="T66" fmla="*/ 1056 w 3009"/>
                      <a:gd name="T67" fmla="*/ 1861 h 2649"/>
                      <a:gd name="T68" fmla="*/ 883 w 3009"/>
                      <a:gd name="T69" fmla="*/ 1788 h 2649"/>
                      <a:gd name="T70" fmla="*/ 1093 w 3009"/>
                      <a:gd name="T71" fmla="*/ 2080 h 2649"/>
                      <a:gd name="T72" fmla="*/ 1144 w 3009"/>
                      <a:gd name="T73" fmla="*/ 2371 h 2649"/>
                      <a:gd name="T74" fmla="*/ 794 w 3009"/>
                      <a:gd name="T75" fmla="*/ 2151 h 2649"/>
                      <a:gd name="T76" fmla="*/ 462 w 3009"/>
                      <a:gd name="T77" fmla="*/ 1955 h 2649"/>
                      <a:gd name="T78" fmla="*/ 182 w 3009"/>
                      <a:gd name="T79" fmla="*/ 1889 h 2649"/>
                      <a:gd name="T80" fmla="*/ 320 w 3009"/>
                      <a:gd name="T81" fmla="*/ 1965 h 2649"/>
                      <a:gd name="T82" fmla="*/ 614 w 3009"/>
                      <a:gd name="T83" fmla="*/ 2171 h 2649"/>
                      <a:gd name="T84" fmla="*/ 979 w 3009"/>
                      <a:gd name="T85" fmla="*/ 2473 h 2649"/>
                      <a:gd name="T86" fmla="*/ 1597 w 3009"/>
                      <a:gd name="T87" fmla="*/ 2648 h 26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09"/>
                      <a:gd name="T133" fmla="*/ 0 h 2649"/>
                      <a:gd name="T134" fmla="*/ 3009 w 3009"/>
                      <a:gd name="T135" fmla="*/ 2649 h 26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09" h="2649">
                        <a:moveTo>
                          <a:pt x="1857" y="2627"/>
                        </a:moveTo>
                        <a:lnTo>
                          <a:pt x="1980" y="2608"/>
                        </a:lnTo>
                        <a:lnTo>
                          <a:pt x="2170" y="2567"/>
                        </a:lnTo>
                        <a:lnTo>
                          <a:pt x="2310" y="2504"/>
                        </a:lnTo>
                        <a:lnTo>
                          <a:pt x="2396" y="2435"/>
                        </a:lnTo>
                        <a:lnTo>
                          <a:pt x="2455" y="2362"/>
                        </a:lnTo>
                        <a:lnTo>
                          <a:pt x="2504" y="2290"/>
                        </a:lnTo>
                        <a:lnTo>
                          <a:pt x="2548" y="2199"/>
                        </a:lnTo>
                        <a:lnTo>
                          <a:pt x="2574" y="2080"/>
                        </a:lnTo>
                        <a:lnTo>
                          <a:pt x="2592" y="1950"/>
                        </a:lnTo>
                        <a:lnTo>
                          <a:pt x="2595" y="1861"/>
                        </a:lnTo>
                        <a:lnTo>
                          <a:pt x="2613" y="1788"/>
                        </a:lnTo>
                        <a:lnTo>
                          <a:pt x="2630" y="1742"/>
                        </a:lnTo>
                        <a:lnTo>
                          <a:pt x="2667" y="1687"/>
                        </a:lnTo>
                        <a:lnTo>
                          <a:pt x="2709" y="1623"/>
                        </a:lnTo>
                        <a:lnTo>
                          <a:pt x="2746" y="1578"/>
                        </a:lnTo>
                        <a:lnTo>
                          <a:pt x="2798" y="1534"/>
                        </a:lnTo>
                        <a:lnTo>
                          <a:pt x="2833" y="1504"/>
                        </a:lnTo>
                        <a:lnTo>
                          <a:pt x="2889" y="1473"/>
                        </a:lnTo>
                        <a:lnTo>
                          <a:pt x="3008" y="1416"/>
                        </a:lnTo>
                        <a:lnTo>
                          <a:pt x="2863" y="1448"/>
                        </a:lnTo>
                        <a:lnTo>
                          <a:pt x="2765" y="1474"/>
                        </a:lnTo>
                        <a:lnTo>
                          <a:pt x="2667" y="1512"/>
                        </a:lnTo>
                        <a:lnTo>
                          <a:pt x="2592" y="1553"/>
                        </a:lnTo>
                        <a:lnTo>
                          <a:pt x="2520" y="1598"/>
                        </a:lnTo>
                        <a:lnTo>
                          <a:pt x="2459" y="1654"/>
                        </a:lnTo>
                        <a:lnTo>
                          <a:pt x="2387" y="1728"/>
                        </a:lnTo>
                        <a:lnTo>
                          <a:pt x="2328" y="1785"/>
                        </a:lnTo>
                        <a:lnTo>
                          <a:pt x="2275" y="1844"/>
                        </a:lnTo>
                        <a:lnTo>
                          <a:pt x="2326" y="1760"/>
                        </a:lnTo>
                        <a:lnTo>
                          <a:pt x="2356" y="1684"/>
                        </a:lnTo>
                        <a:lnTo>
                          <a:pt x="2382" y="1598"/>
                        </a:lnTo>
                        <a:lnTo>
                          <a:pt x="2396" y="1491"/>
                        </a:lnTo>
                        <a:lnTo>
                          <a:pt x="2391" y="1383"/>
                        </a:lnTo>
                        <a:lnTo>
                          <a:pt x="2366" y="1283"/>
                        </a:lnTo>
                        <a:lnTo>
                          <a:pt x="2342" y="1179"/>
                        </a:lnTo>
                        <a:lnTo>
                          <a:pt x="2312" y="1095"/>
                        </a:lnTo>
                        <a:lnTo>
                          <a:pt x="2277" y="1012"/>
                        </a:lnTo>
                        <a:lnTo>
                          <a:pt x="2228" y="928"/>
                        </a:lnTo>
                        <a:lnTo>
                          <a:pt x="2144" y="825"/>
                        </a:lnTo>
                        <a:lnTo>
                          <a:pt x="2086" y="756"/>
                        </a:lnTo>
                        <a:lnTo>
                          <a:pt x="2001" y="657"/>
                        </a:lnTo>
                        <a:lnTo>
                          <a:pt x="1929" y="546"/>
                        </a:lnTo>
                        <a:lnTo>
                          <a:pt x="1875" y="442"/>
                        </a:lnTo>
                        <a:lnTo>
                          <a:pt x="1840" y="373"/>
                        </a:lnTo>
                        <a:lnTo>
                          <a:pt x="1819" y="292"/>
                        </a:lnTo>
                        <a:lnTo>
                          <a:pt x="1810" y="211"/>
                        </a:lnTo>
                        <a:lnTo>
                          <a:pt x="1810" y="145"/>
                        </a:lnTo>
                        <a:lnTo>
                          <a:pt x="1810" y="83"/>
                        </a:lnTo>
                        <a:lnTo>
                          <a:pt x="1815" y="0"/>
                        </a:lnTo>
                        <a:lnTo>
                          <a:pt x="1770" y="111"/>
                        </a:lnTo>
                        <a:lnTo>
                          <a:pt x="1740" y="208"/>
                        </a:lnTo>
                        <a:lnTo>
                          <a:pt x="1721" y="291"/>
                        </a:lnTo>
                        <a:lnTo>
                          <a:pt x="1717" y="373"/>
                        </a:lnTo>
                        <a:lnTo>
                          <a:pt x="1733" y="474"/>
                        </a:lnTo>
                        <a:lnTo>
                          <a:pt x="1768" y="556"/>
                        </a:lnTo>
                        <a:lnTo>
                          <a:pt x="1805" y="631"/>
                        </a:lnTo>
                        <a:lnTo>
                          <a:pt x="1847" y="700"/>
                        </a:lnTo>
                        <a:lnTo>
                          <a:pt x="1878" y="787"/>
                        </a:lnTo>
                        <a:lnTo>
                          <a:pt x="1894" y="880"/>
                        </a:lnTo>
                        <a:lnTo>
                          <a:pt x="1903" y="969"/>
                        </a:lnTo>
                        <a:lnTo>
                          <a:pt x="1913" y="1063"/>
                        </a:lnTo>
                        <a:lnTo>
                          <a:pt x="1913" y="1152"/>
                        </a:lnTo>
                        <a:lnTo>
                          <a:pt x="1892" y="1294"/>
                        </a:lnTo>
                        <a:lnTo>
                          <a:pt x="1854" y="1383"/>
                        </a:lnTo>
                        <a:lnTo>
                          <a:pt x="1754" y="1509"/>
                        </a:lnTo>
                        <a:lnTo>
                          <a:pt x="1679" y="1634"/>
                        </a:lnTo>
                        <a:lnTo>
                          <a:pt x="1616" y="1761"/>
                        </a:lnTo>
                        <a:lnTo>
                          <a:pt x="1572" y="1690"/>
                        </a:lnTo>
                        <a:lnTo>
                          <a:pt x="1537" y="1615"/>
                        </a:lnTo>
                        <a:lnTo>
                          <a:pt x="1518" y="1535"/>
                        </a:lnTo>
                        <a:lnTo>
                          <a:pt x="1504" y="1408"/>
                        </a:lnTo>
                        <a:lnTo>
                          <a:pt x="1544" y="1190"/>
                        </a:lnTo>
                        <a:lnTo>
                          <a:pt x="1555" y="1128"/>
                        </a:lnTo>
                        <a:lnTo>
                          <a:pt x="1558" y="1052"/>
                        </a:lnTo>
                        <a:lnTo>
                          <a:pt x="1558" y="981"/>
                        </a:lnTo>
                        <a:lnTo>
                          <a:pt x="1544" y="882"/>
                        </a:lnTo>
                        <a:lnTo>
                          <a:pt x="1518" y="789"/>
                        </a:lnTo>
                        <a:lnTo>
                          <a:pt x="1469" y="700"/>
                        </a:lnTo>
                        <a:lnTo>
                          <a:pt x="1387" y="576"/>
                        </a:lnTo>
                        <a:lnTo>
                          <a:pt x="1432" y="726"/>
                        </a:lnTo>
                        <a:lnTo>
                          <a:pt x="1460" y="852"/>
                        </a:lnTo>
                        <a:lnTo>
                          <a:pt x="1460" y="956"/>
                        </a:lnTo>
                        <a:lnTo>
                          <a:pt x="1443" y="1045"/>
                        </a:lnTo>
                        <a:lnTo>
                          <a:pt x="1415" y="1126"/>
                        </a:lnTo>
                        <a:lnTo>
                          <a:pt x="1369" y="1222"/>
                        </a:lnTo>
                        <a:lnTo>
                          <a:pt x="1245" y="1433"/>
                        </a:lnTo>
                        <a:lnTo>
                          <a:pt x="1235" y="1301"/>
                        </a:lnTo>
                        <a:lnTo>
                          <a:pt x="1247" y="1185"/>
                        </a:lnTo>
                        <a:lnTo>
                          <a:pt x="1261" y="1083"/>
                        </a:lnTo>
                        <a:lnTo>
                          <a:pt x="1184" y="1189"/>
                        </a:lnTo>
                        <a:lnTo>
                          <a:pt x="1140" y="1279"/>
                        </a:lnTo>
                        <a:lnTo>
                          <a:pt x="1112" y="1378"/>
                        </a:lnTo>
                        <a:lnTo>
                          <a:pt x="1086" y="1492"/>
                        </a:lnTo>
                        <a:lnTo>
                          <a:pt x="1095" y="1636"/>
                        </a:lnTo>
                        <a:lnTo>
                          <a:pt x="1128" y="1775"/>
                        </a:lnTo>
                        <a:lnTo>
                          <a:pt x="1177" y="1889"/>
                        </a:lnTo>
                        <a:lnTo>
                          <a:pt x="1254" y="2032"/>
                        </a:lnTo>
                        <a:lnTo>
                          <a:pt x="1371" y="2214"/>
                        </a:lnTo>
                        <a:lnTo>
                          <a:pt x="1184" y="2001"/>
                        </a:lnTo>
                        <a:lnTo>
                          <a:pt x="1140" y="1945"/>
                        </a:lnTo>
                        <a:lnTo>
                          <a:pt x="1056" y="1861"/>
                        </a:lnTo>
                        <a:lnTo>
                          <a:pt x="951" y="1775"/>
                        </a:lnTo>
                        <a:lnTo>
                          <a:pt x="785" y="1672"/>
                        </a:lnTo>
                        <a:lnTo>
                          <a:pt x="883" y="1788"/>
                        </a:lnTo>
                        <a:lnTo>
                          <a:pt x="941" y="1857"/>
                        </a:lnTo>
                        <a:lnTo>
                          <a:pt x="995" y="1927"/>
                        </a:lnTo>
                        <a:lnTo>
                          <a:pt x="1093" y="2080"/>
                        </a:lnTo>
                        <a:lnTo>
                          <a:pt x="1168" y="2202"/>
                        </a:lnTo>
                        <a:lnTo>
                          <a:pt x="1277" y="2407"/>
                        </a:lnTo>
                        <a:lnTo>
                          <a:pt x="1144" y="2371"/>
                        </a:lnTo>
                        <a:lnTo>
                          <a:pt x="1023" y="2310"/>
                        </a:lnTo>
                        <a:lnTo>
                          <a:pt x="899" y="2230"/>
                        </a:lnTo>
                        <a:lnTo>
                          <a:pt x="794" y="2151"/>
                        </a:lnTo>
                        <a:lnTo>
                          <a:pt x="652" y="2057"/>
                        </a:lnTo>
                        <a:lnTo>
                          <a:pt x="551" y="1999"/>
                        </a:lnTo>
                        <a:lnTo>
                          <a:pt x="462" y="1955"/>
                        </a:lnTo>
                        <a:lnTo>
                          <a:pt x="374" y="1918"/>
                        </a:lnTo>
                        <a:lnTo>
                          <a:pt x="278" y="1902"/>
                        </a:lnTo>
                        <a:lnTo>
                          <a:pt x="182" y="1889"/>
                        </a:lnTo>
                        <a:lnTo>
                          <a:pt x="0" y="1869"/>
                        </a:lnTo>
                        <a:lnTo>
                          <a:pt x="163" y="1912"/>
                        </a:lnTo>
                        <a:lnTo>
                          <a:pt x="320" y="1965"/>
                        </a:lnTo>
                        <a:lnTo>
                          <a:pt x="423" y="2021"/>
                        </a:lnTo>
                        <a:lnTo>
                          <a:pt x="493" y="2064"/>
                        </a:lnTo>
                        <a:lnTo>
                          <a:pt x="614" y="2171"/>
                        </a:lnTo>
                        <a:lnTo>
                          <a:pt x="724" y="2285"/>
                        </a:lnTo>
                        <a:lnTo>
                          <a:pt x="866" y="2417"/>
                        </a:lnTo>
                        <a:lnTo>
                          <a:pt x="979" y="2473"/>
                        </a:lnTo>
                        <a:lnTo>
                          <a:pt x="1128" y="2536"/>
                        </a:lnTo>
                        <a:lnTo>
                          <a:pt x="1378" y="2620"/>
                        </a:lnTo>
                        <a:lnTo>
                          <a:pt x="1597" y="2648"/>
                        </a:lnTo>
                        <a:lnTo>
                          <a:pt x="1857" y="2627"/>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30" name="Freeform 18"/>
                  <p:cNvSpPr>
                    <a:spLocks/>
                  </p:cNvSpPr>
                  <p:nvPr/>
                </p:nvSpPr>
                <p:spPr bwMode="auto">
                  <a:xfrm>
                    <a:off x="1360" y="346"/>
                    <a:ext cx="2906" cy="2675"/>
                  </a:xfrm>
                  <a:custGeom>
                    <a:avLst/>
                    <a:gdLst>
                      <a:gd name="T0" fmla="*/ 2122 w 2906"/>
                      <a:gd name="T1" fmla="*/ 2595 h 2675"/>
                      <a:gd name="T2" fmla="*/ 2400 w 2906"/>
                      <a:gd name="T3" fmla="*/ 2385 h 2675"/>
                      <a:gd name="T4" fmla="*/ 2515 w 2906"/>
                      <a:gd name="T5" fmla="*/ 2101 h 2675"/>
                      <a:gd name="T6" fmla="*/ 2552 w 2906"/>
                      <a:gd name="T7" fmla="*/ 1809 h 2675"/>
                      <a:gd name="T8" fmla="*/ 2648 w 2906"/>
                      <a:gd name="T9" fmla="*/ 1640 h 2675"/>
                      <a:gd name="T10" fmla="*/ 2767 w 2906"/>
                      <a:gd name="T11" fmla="*/ 1520 h 2675"/>
                      <a:gd name="T12" fmla="*/ 2797 w 2906"/>
                      <a:gd name="T13" fmla="*/ 1457 h 2675"/>
                      <a:gd name="T14" fmla="*/ 2533 w 2906"/>
                      <a:gd name="T15" fmla="*/ 1567 h 2675"/>
                      <a:gd name="T16" fmla="*/ 2330 w 2906"/>
                      <a:gd name="T17" fmla="*/ 1746 h 2675"/>
                      <a:gd name="T18" fmla="*/ 2269 w 2906"/>
                      <a:gd name="T19" fmla="*/ 1777 h 2675"/>
                      <a:gd name="T20" fmla="*/ 2337 w 2906"/>
                      <a:gd name="T21" fmla="*/ 1508 h 2675"/>
                      <a:gd name="T22" fmla="*/ 2290 w 2906"/>
                      <a:gd name="T23" fmla="*/ 1194 h 2675"/>
                      <a:gd name="T24" fmla="*/ 2176 w 2906"/>
                      <a:gd name="T25" fmla="*/ 938 h 2675"/>
                      <a:gd name="T26" fmla="*/ 1956 w 2906"/>
                      <a:gd name="T27" fmla="*/ 662 h 2675"/>
                      <a:gd name="T28" fmla="*/ 1797 w 2906"/>
                      <a:gd name="T29" fmla="*/ 377 h 2675"/>
                      <a:gd name="T30" fmla="*/ 1767 w 2906"/>
                      <a:gd name="T31" fmla="*/ 145 h 2675"/>
                      <a:gd name="T32" fmla="*/ 1727 w 2906"/>
                      <a:gd name="T33" fmla="*/ 114 h 2675"/>
                      <a:gd name="T34" fmla="*/ 1678 w 2906"/>
                      <a:gd name="T35" fmla="*/ 377 h 2675"/>
                      <a:gd name="T36" fmla="*/ 1762 w 2906"/>
                      <a:gd name="T37" fmla="*/ 638 h 2675"/>
                      <a:gd name="T38" fmla="*/ 1851 w 2906"/>
                      <a:gd name="T39" fmla="*/ 887 h 2675"/>
                      <a:gd name="T40" fmla="*/ 1867 w 2906"/>
                      <a:gd name="T41" fmla="*/ 1164 h 2675"/>
                      <a:gd name="T42" fmla="*/ 1715 w 2906"/>
                      <a:gd name="T43" fmla="*/ 1523 h 2675"/>
                      <a:gd name="T44" fmla="*/ 1531 w 2906"/>
                      <a:gd name="T45" fmla="*/ 1706 h 2675"/>
                      <a:gd name="T46" fmla="*/ 1470 w 2906"/>
                      <a:gd name="T47" fmla="*/ 1422 h 2675"/>
                      <a:gd name="T48" fmla="*/ 1521 w 2906"/>
                      <a:gd name="T49" fmla="*/ 1062 h 2675"/>
                      <a:gd name="T50" fmla="*/ 1479 w 2906"/>
                      <a:gd name="T51" fmla="*/ 798 h 2675"/>
                      <a:gd name="T52" fmla="*/ 1398 w 2906"/>
                      <a:gd name="T53" fmla="*/ 735 h 2675"/>
                      <a:gd name="T54" fmla="*/ 1407 w 2906"/>
                      <a:gd name="T55" fmla="*/ 1055 h 2675"/>
                      <a:gd name="T56" fmla="*/ 1211 w 2906"/>
                      <a:gd name="T57" fmla="*/ 1447 h 2675"/>
                      <a:gd name="T58" fmla="*/ 1227 w 2906"/>
                      <a:gd name="T59" fmla="*/ 1093 h 2675"/>
                      <a:gd name="T60" fmla="*/ 1084 w 2906"/>
                      <a:gd name="T61" fmla="*/ 1394 h 2675"/>
                      <a:gd name="T62" fmla="*/ 1096 w 2906"/>
                      <a:gd name="T63" fmla="*/ 1794 h 2675"/>
                      <a:gd name="T64" fmla="*/ 1337 w 2906"/>
                      <a:gd name="T65" fmla="*/ 2236 h 2675"/>
                      <a:gd name="T66" fmla="*/ 1026 w 2906"/>
                      <a:gd name="T67" fmla="*/ 1880 h 2675"/>
                      <a:gd name="T68" fmla="*/ 720 w 2906"/>
                      <a:gd name="T69" fmla="*/ 1643 h 2675"/>
                      <a:gd name="T70" fmla="*/ 968 w 2906"/>
                      <a:gd name="T71" fmla="*/ 1947 h 2675"/>
                      <a:gd name="T72" fmla="*/ 1246 w 2906"/>
                      <a:gd name="T73" fmla="*/ 2431 h 2675"/>
                      <a:gd name="T74" fmla="*/ 874 w 2906"/>
                      <a:gd name="T75" fmla="*/ 2253 h 2675"/>
                      <a:gd name="T76" fmla="*/ 533 w 2906"/>
                      <a:gd name="T77" fmla="*/ 2020 h 2675"/>
                      <a:gd name="T78" fmla="*/ 292 w 2906"/>
                      <a:gd name="T79" fmla="*/ 1904 h 2675"/>
                      <a:gd name="T80" fmla="*/ 178 w 2906"/>
                      <a:gd name="T81" fmla="*/ 1919 h 2675"/>
                      <a:gd name="T82" fmla="*/ 479 w 2906"/>
                      <a:gd name="T83" fmla="*/ 2083 h 2675"/>
                      <a:gd name="T84" fmla="*/ 846 w 2906"/>
                      <a:gd name="T85" fmla="*/ 2441 h 2675"/>
                      <a:gd name="T86" fmla="*/ 1344 w 2906"/>
                      <a:gd name="T87" fmla="*/ 2646 h 26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6"/>
                      <a:gd name="T133" fmla="*/ 0 h 2675"/>
                      <a:gd name="T134" fmla="*/ 2906 w 2906"/>
                      <a:gd name="T135" fmla="*/ 2675 h 26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6" h="2675">
                        <a:moveTo>
                          <a:pt x="1811" y="2653"/>
                        </a:moveTo>
                        <a:lnTo>
                          <a:pt x="1930" y="2634"/>
                        </a:lnTo>
                        <a:lnTo>
                          <a:pt x="2122" y="2595"/>
                        </a:lnTo>
                        <a:lnTo>
                          <a:pt x="2255" y="2532"/>
                        </a:lnTo>
                        <a:lnTo>
                          <a:pt x="2337" y="2459"/>
                        </a:lnTo>
                        <a:lnTo>
                          <a:pt x="2400" y="2385"/>
                        </a:lnTo>
                        <a:lnTo>
                          <a:pt x="2445" y="2314"/>
                        </a:lnTo>
                        <a:lnTo>
                          <a:pt x="2487" y="2220"/>
                        </a:lnTo>
                        <a:lnTo>
                          <a:pt x="2515" y="2101"/>
                        </a:lnTo>
                        <a:lnTo>
                          <a:pt x="2531" y="1969"/>
                        </a:lnTo>
                        <a:lnTo>
                          <a:pt x="2533" y="1880"/>
                        </a:lnTo>
                        <a:lnTo>
                          <a:pt x="2552" y="1809"/>
                        </a:lnTo>
                        <a:lnTo>
                          <a:pt x="2571" y="1761"/>
                        </a:lnTo>
                        <a:lnTo>
                          <a:pt x="2606" y="1704"/>
                        </a:lnTo>
                        <a:lnTo>
                          <a:pt x="2648" y="1640"/>
                        </a:lnTo>
                        <a:lnTo>
                          <a:pt x="2685" y="1592"/>
                        </a:lnTo>
                        <a:lnTo>
                          <a:pt x="2734" y="1548"/>
                        </a:lnTo>
                        <a:lnTo>
                          <a:pt x="2767" y="1520"/>
                        </a:lnTo>
                        <a:lnTo>
                          <a:pt x="2807" y="1488"/>
                        </a:lnTo>
                        <a:lnTo>
                          <a:pt x="2905" y="1427"/>
                        </a:lnTo>
                        <a:lnTo>
                          <a:pt x="2797" y="1457"/>
                        </a:lnTo>
                        <a:lnTo>
                          <a:pt x="2702" y="1490"/>
                        </a:lnTo>
                        <a:lnTo>
                          <a:pt x="2606" y="1529"/>
                        </a:lnTo>
                        <a:lnTo>
                          <a:pt x="2533" y="1567"/>
                        </a:lnTo>
                        <a:lnTo>
                          <a:pt x="2461" y="1615"/>
                        </a:lnTo>
                        <a:lnTo>
                          <a:pt x="2403" y="1671"/>
                        </a:lnTo>
                        <a:lnTo>
                          <a:pt x="2330" y="1746"/>
                        </a:lnTo>
                        <a:lnTo>
                          <a:pt x="2274" y="1804"/>
                        </a:lnTo>
                        <a:lnTo>
                          <a:pt x="2223" y="1863"/>
                        </a:lnTo>
                        <a:lnTo>
                          <a:pt x="2269" y="1777"/>
                        </a:lnTo>
                        <a:lnTo>
                          <a:pt x="2302" y="1700"/>
                        </a:lnTo>
                        <a:lnTo>
                          <a:pt x="2328" y="1615"/>
                        </a:lnTo>
                        <a:lnTo>
                          <a:pt x="2337" y="1508"/>
                        </a:lnTo>
                        <a:lnTo>
                          <a:pt x="2335" y="1396"/>
                        </a:lnTo>
                        <a:lnTo>
                          <a:pt x="2311" y="1295"/>
                        </a:lnTo>
                        <a:lnTo>
                          <a:pt x="2290" y="1194"/>
                        </a:lnTo>
                        <a:lnTo>
                          <a:pt x="2258" y="1107"/>
                        </a:lnTo>
                        <a:lnTo>
                          <a:pt x="2223" y="1024"/>
                        </a:lnTo>
                        <a:lnTo>
                          <a:pt x="2176" y="938"/>
                        </a:lnTo>
                        <a:lnTo>
                          <a:pt x="2092" y="832"/>
                        </a:lnTo>
                        <a:lnTo>
                          <a:pt x="2036" y="766"/>
                        </a:lnTo>
                        <a:lnTo>
                          <a:pt x="1956" y="662"/>
                        </a:lnTo>
                        <a:lnTo>
                          <a:pt x="1884" y="552"/>
                        </a:lnTo>
                        <a:lnTo>
                          <a:pt x="1830" y="448"/>
                        </a:lnTo>
                        <a:lnTo>
                          <a:pt x="1797" y="377"/>
                        </a:lnTo>
                        <a:lnTo>
                          <a:pt x="1776" y="296"/>
                        </a:lnTo>
                        <a:lnTo>
                          <a:pt x="1767" y="215"/>
                        </a:lnTo>
                        <a:lnTo>
                          <a:pt x="1767" y="145"/>
                        </a:lnTo>
                        <a:lnTo>
                          <a:pt x="1769" y="84"/>
                        </a:lnTo>
                        <a:lnTo>
                          <a:pt x="1772" y="0"/>
                        </a:lnTo>
                        <a:lnTo>
                          <a:pt x="1727" y="114"/>
                        </a:lnTo>
                        <a:lnTo>
                          <a:pt x="1697" y="208"/>
                        </a:lnTo>
                        <a:lnTo>
                          <a:pt x="1680" y="294"/>
                        </a:lnTo>
                        <a:lnTo>
                          <a:pt x="1678" y="377"/>
                        </a:lnTo>
                        <a:lnTo>
                          <a:pt x="1690" y="479"/>
                        </a:lnTo>
                        <a:lnTo>
                          <a:pt x="1725" y="562"/>
                        </a:lnTo>
                        <a:lnTo>
                          <a:pt x="1762" y="638"/>
                        </a:lnTo>
                        <a:lnTo>
                          <a:pt x="1804" y="709"/>
                        </a:lnTo>
                        <a:lnTo>
                          <a:pt x="1835" y="798"/>
                        </a:lnTo>
                        <a:lnTo>
                          <a:pt x="1851" y="887"/>
                        </a:lnTo>
                        <a:lnTo>
                          <a:pt x="1858" y="979"/>
                        </a:lnTo>
                        <a:lnTo>
                          <a:pt x="1867" y="1075"/>
                        </a:lnTo>
                        <a:lnTo>
                          <a:pt x="1867" y="1164"/>
                        </a:lnTo>
                        <a:lnTo>
                          <a:pt x="1846" y="1306"/>
                        </a:lnTo>
                        <a:lnTo>
                          <a:pt x="1811" y="1396"/>
                        </a:lnTo>
                        <a:lnTo>
                          <a:pt x="1715" y="1523"/>
                        </a:lnTo>
                        <a:lnTo>
                          <a:pt x="1638" y="1652"/>
                        </a:lnTo>
                        <a:lnTo>
                          <a:pt x="1575" y="1780"/>
                        </a:lnTo>
                        <a:lnTo>
                          <a:pt x="1531" y="1706"/>
                        </a:lnTo>
                        <a:lnTo>
                          <a:pt x="1500" y="1629"/>
                        </a:lnTo>
                        <a:lnTo>
                          <a:pt x="1479" y="1551"/>
                        </a:lnTo>
                        <a:lnTo>
                          <a:pt x="1470" y="1422"/>
                        </a:lnTo>
                        <a:lnTo>
                          <a:pt x="1505" y="1202"/>
                        </a:lnTo>
                        <a:lnTo>
                          <a:pt x="1519" y="1138"/>
                        </a:lnTo>
                        <a:lnTo>
                          <a:pt x="1521" y="1062"/>
                        </a:lnTo>
                        <a:lnTo>
                          <a:pt x="1521" y="989"/>
                        </a:lnTo>
                        <a:lnTo>
                          <a:pt x="1505" y="892"/>
                        </a:lnTo>
                        <a:lnTo>
                          <a:pt x="1479" y="798"/>
                        </a:lnTo>
                        <a:lnTo>
                          <a:pt x="1435" y="709"/>
                        </a:lnTo>
                        <a:lnTo>
                          <a:pt x="1353" y="585"/>
                        </a:lnTo>
                        <a:lnTo>
                          <a:pt x="1398" y="735"/>
                        </a:lnTo>
                        <a:lnTo>
                          <a:pt x="1423" y="861"/>
                        </a:lnTo>
                        <a:lnTo>
                          <a:pt x="1423" y="965"/>
                        </a:lnTo>
                        <a:lnTo>
                          <a:pt x="1407" y="1055"/>
                        </a:lnTo>
                        <a:lnTo>
                          <a:pt x="1379" y="1138"/>
                        </a:lnTo>
                        <a:lnTo>
                          <a:pt x="1332" y="1234"/>
                        </a:lnTo>
                        <a:lnTo>
                          <a:pt x="1211" y="1447"/>
                        </a:lnTo>
                        <a:lnTo>
                          <a:pt x="1204" y="1313"/>
                        </a:lnTo>
                        <a:lnTo>
                          <a:pt x="1213" y="1199"/>
                        </a:lnTo>
                        <a:lnTo>
                          <a:pt x="1227" y="1093"/>
                        </a:lnTo>
                        <a:lnTo>
                          <a:pt x="1155" y="1201"/>
                        </a:lnTo>
                        <a:lnTo>
                          <a:pt x="1112" y="1293"/>
                        </a:lnTo>
                        <a:lnTo>
                          <a:pt x="1084" y="1394"/>
                        </a:lnTo>
                        <a:lnTo>
                          <a:pt x="1059" y="1508"/>
                        </a:lnTo>
                        <a:lnTo>
                          <a:pt x="1068" y="1653"/>
                        </a:lnTo>
                        <a:lnTo>
                          <a:pt x="1096" y="1794"/>
                        </a:lnTo>
                        <a:lnTo>
                          <a:pt x="1148" y="1909"/>
                        </a:lnTo>
                        <a:lnTo>
                          <a:pt x="1225" y="2055"/>
                        </a:lnTo>
                        <a:lnTo>
                          <a:pt x="1337" y="2236"/>
                        </a:lnTo>
                        <a:lnTo>
                          <a:pt x="1155" y="2023"/>
                        </a:lnTo>
                        <a:lnTo>
                          <a:pt x="1110" y="1967"/>
                        </a:lnTo>
                        <a:lnTo>
                          <a:pt x="1026" y="1880"/>
                        </a:lnTo>
                        <a:lnTo>
                          <a:pt x="925" y="1794"/>
                        </a:lnTo>
                        <a:lnTo>
                          <a:pt x="846" y="1728"/>
                        </a:lnTo>
                        <a:lnTo>
                          <a:pt x="720" y="1643"/>
                        </a:lnTo>
                        <a:lnTo>
                          <a:pt x="858" y="1805"/>
                        </a:lnTo>
                        <a:lnTo>
                          <a:pt x="916" y="1878"/>
                        </a:lnTo>
                        <a:lnTo>
                          <a:pt x="968" y="1947"/>
                        </a:lnTo>
                        <a:lnTo>
                          <a:pt x="1066" y="2101"/>
                        </a:lnTo>
                        <a:lnTo>
                          <a:pt x="1138" y="2225"/>
                        </a:lnTo>
                        <a:lnTo>
                          <a:pt x="1246" y="2431"/>
                        </a:lnTo>
                        <a:lnTo>
                          <a:pt x="1115" y="2395"/>
                        </a:lnTo>
                        <a:lnTo>
                          <a:pt x="998" y="2334"/>
                        </a:lnTo>
                        <a:lnTo>
                          <a:pt x="874" y="2253"/>
                        </a:lnTo>
                        <a:lnTo>
                          <a:pt x="769" y="2174"/>
                        </a:lnTo>
                        <a:lnTo>
                          <a:pt x="633" y="2079"/>
                        </a:lnTo>
                        <a:lnTo>
                          <a:pt x="533" y="2020"/>
                        </a:lnTo>
                        <a:lnTo>
                          <a:pt x="449" y="1969"/>
                        </a:lnTo>
                        <a:lnTo>
                          <a:pt x="365" y="1926"/>
                        </a:lnTo>
                        <a:lnTo>
                          <a:pt x="292" y="1904"/>
                        </a:lnTo>
                        <a:lnTo>
                          <a:pt x="180" y="1881"/>
                        </a:lnTo>
                        <a:lnTo>
                          <a:pt x="0" y="1855"/>
                        </a:lnTo>
                        <a:lnTo>
                          <a:pt x="178" y="1919"/>
                        </a:lnTo>
                        <a:lnTo>
                          <a:pt x="306" y="1975"/>
                        </a:lnTo>
                        <a:lnTo>
                          <a:pt x="409" y="2041"/>
                        </a:lnTo>
                        <a:lnTo>
                          <a:pt x="479" y="2083"/>
                        </a:lnTo>
                        <a:lnTo>
                          <a:pt x="596" y="2193"/>
                        </a:lnTo>
                        <a:lnTo>
                          <a:pt x="703" y="2309"/>
                        </a:lnTo>
                        <a:lnTo>
                          <a:pt x="846" y="2441"/>
                        </a:lnTo>
                        <a:lnTo>
                          <a:pt x="951" y="2501"/>
                        </a:lnTo>
                        <a:lnTo>
                          <a:pt x="1096" y="2563"/>
                        </a:lnTo>
                        <a:lnTo>
                          <a:pt x="1344" y="2646"/>
                        </a:lnTo>
                        <a:lnTo>
                          <a:pt x="1557" y="2674"/>
                        </a:lnTo>
                        <a:lnTo>
                          <a:pt x="1811" y="2653"/>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grpSp>
          </p:grpSp>
          <p:grpSp>
            <p:nvGrpSpPr>
              <p:cNvPr id="17416" name="Group 19"/>
              <p:cNvGrpSpPr>
                <a:grpSpLocks/>
              </p:cNvGrpSpPr>
              <p:nvPr/>
            </p:nvGrpSpPr>
            <p:grpSpPr bwMode="auto">
              <a:xfrm>
                <a:off x="1484" y="1224"/>
                <a:ext cx="2517" cy="2665"/>
                <a:chOff x="1484" y="1224"/>
                <a:chExt cx="2517" cy="2665"/>
              </a:xfrm>
            </p:grpSpPr>
            <p:sp>
              <p:nvSpPr>
                <p:cNvPr id="17417" name="Freeform 20"/>
                <p:cNvSpPr>
                  <a:spLocks/>
                </p:cNvSpPr>
                <p:nvPr/>
              </p:nvSpPr>
              <p:spPr bwMode="auto">
                <a:xfrm>
                  <a:off x="2281" y="1224"/>
                  <a:ext cx="1720" cy="1896"/>
                </a:xfrm>
                <a:custGeom>
                  <a:avLst/>
                  <a:gdLst>
                    <a:gd name="T0" fmla="*/ 79 w 1720"/>
                    <a:gd name="T1" fmla="*/ 1119 h 1896"/>
                    <a:gd name="T2" fmla="*/ 151 w 1720"/>
                    <a:gd name="T3" fmla="*/ 1247 h 1896"/>
                    <a:gd name="T4" fmla="*/ 203 w 1720"/>
                    <a:gd name="T5" fmla="*/ 1383 h 1896"/>
                    <a:gd name="T6" fmla="*/ 186 w 1720"/>
                    <a:gd name="T7" fmla="*/ 1516 h 1896"/>
                    <a:gd name="T8" fmla="*/ 177 w 1720"/>
                    <a:gd name="T9" fmla="*/ 1633 h 1896"/>
                    <a:gd name="T10" fmla="*/ 212 w 1720"/>
                    <a:gd name="T11" fmla="*/ 1743 h 1896"/>
                    <a:gd name="T12" fmla="*/ 303 w 1720"/>
                    <a:gd name="T13" fmla="*/ 1824 h 1896"/>
                    <a:gd name="T14" fmla="*/ 426 w 1720"/>
                    <a:gd name="T15" fmla="*/ 1874 h 1896"/>
                    <a:gd name="T16" fmla="*/ 575 w 1720"/>
                    <a:gd name="T17" fmla="*/ 1895 h 1896"/>
                    <a:gd name="T18" fmla="*/ 734 w 1720"/>
                    <a:gd name="T19" fmla="*/ 1888 h 1896"/>
                    <a:gd name="T20" fmla="*/ 894 w 1720"/>
                    <a:gd name="T21" fmla="*/ 1864 h 1896"/>
                    <a:gd name="T22" fmla="*/ 1048 w 1720"/>
                    <a:gd name="T23" fmla="*/ 1819 h 1896"/>
                    <a:gd name="T24" fmla="*/ 1162 w 1720"/>
                    <a:gd name="T25" fmla="*/ 1763 h 1896"/>
                    <a:gd name="T26" fmla="*/ 1258 w 1720"/>
                    <a:gd name="T27" fmla="*/ 1694 h 1896"/>
                    <a:gd name="T28" fmla="*/ 1330 w 1720"/>
                    <a:gd name="T29" fmla="*/ 1607 h 1896"/>
                    <a:gd name="T30" fmla="*/ 1384 w 1720"/>
                    <a:gd name="T31" fmla="*/ 1523 h 1896"/>
                    <a:gd name="T32" fmla="*/ 1481 w 1720"/>
                    <a:gd name="T33" fmla="*/ 1432 h 1896"/>
                    <a:gd name="T34" fmla="*/ 1570 w 1720"/>
                    <a:gd name="T35" fmla="*/ 1381 h 1896"/>
                    <a:gd name="T36" fmla="*/ 1600 w 1720"/>
                    <a:gd name="T37" fmla="*/ 1343 h 1896"/>
                    <a:gd name="T38" fmla="*/ 1470 w 1720"/>
                    <a:gd name="T39" fmla="*/ 1366 h 1896"/>
                    <a:gd name="T40" fmla="*/ 1381 w 1720"/>
                    <a:gd name="T41" fmla="*/ 1406 h 1896"/>
                    <a:gd name="T42" fmla="*/ 1293 w 1720"/>
                    <a:gd name="T43" fmla="*/ 1476 h 1896"/>
                    <a:gd name="T44" fmla="*/ 1134 w 1720"/>
                    <a:gd name="T45" fmla="*/ 1623 h 1896"/>
                    <a:gd name="T46" fmla="*/ 985 w 1720"/>
                    <a:gd name="T47" fmla="*/ 1689 h 1896"/>
                    <a:gd name="T48" fmla="*/ 960 w 1720"/>
                    <a:gd name="T49" fmla="*/ 1658 h 1896"/>
                    <a:gd name="T50" fmla="*/ 1060 w 1720"/>
                    <a:gd name="T51" fmla="*/ 1557 h 1896"/>
                    <a:gd name="T52" fmla="*/ 1151 w 1720"/>
                    <a:gd name="T53" fmla="*/ 1366 h 1896"/>
                    <a:gd name="T54" fmla="*/ 1132 w 1720"/>
                    <a:gd name="T55" fmla="*/ 1322 h 1896"/>
                    <a:gd name="T56" fmla="*/ 995 w 1720"/>
                    <a:gd name="T57" fmla="*/ 1480 h 1896"/>
                    <a:gd name="T58" fmla="*/ 1092 w 1720"/>
                    <a:gd name="T59" fmla="*/ 1165 h 1896"/>
                    <a:gd name="T60" fmla="*/ 1088 w 1720"/>
                    <a:gd name="T61" fmla="*/ 1005 h 1896"/>
                    <a:gd name="T62" fmla="*/ 1030 w 1720"/>
                    <a:gd name="T63" fmla="*/ 880 h 1896"/>
                    <a:gd name="T64" fmla="*/ 1011 w 1720"/>
                    <a:gd name="T65" fmla="*/ 949 h 1896"/>
                    <a:gd name="T66" fmla="*/ 906 w 1720"/>
                    <a:gd name="T67" fmla="*/ 883 h 1896"/>
                    <a:gd name="T68" fmla="*/ 857 w 1720"/>
                    <a:gd name="T69" fmla="*/ 740 h 1896"/>
                    <a:gd name="T70" fmla="*/ 871 w 1720"/>
                    <a:gd name="T71" fmla="*/ 597 h 1896"/>
                    <a:gd name="T72" fmla="*/ 860 w 1720"/>
                    <a:gd name="T73" fmla="*/ 560 h 1896"/>
                    <a:gd name="T74" fmla="*/ 808 w 1720"/>
                    <a:gd name="T75" fmla="*/ 685 h 1896"/>
                    <a:gd name="T76" fmla="*/ 790 w 1720"/>
                    <a:gd name="T77" fmla="*/ 809 h 1896"/>
                    <a:gd name="T78" fmla="*/ 848 w 1720"/>
                    <a:gd name="T79" fmla="*/ 1086 h 1896"/>
                    <a:gd name="T80" fmla="*/ 645 w 1720"/>
                    <a:gd name="T81" fmla="*/ 985 h 1896"/>
                    <a:gd name="T82" fmla="*/ 592 w 1720"/>
                    <a:gd name="T83" fmla="*/ 840 h 1896"/>
                    <a:gd name="T84" fmla="*/ 592 w 1720"/>
                    <a:gd name="T85" fmla="*/ 666 h 1896"/>
                    <a:gd name="T86" fmla="*/ 631 w 1720"/>
                    <a:gd name="T87" fmla="*/ 529 h 1896"/>
                    <a:gd name="T88" fmla="*/ 689 w 1720"/>
                    <a:gd name="T89" fmla="*/ 400 h 1896"/>
                    <a:gd name="T90" fmla="*/ 706 w 1720"/>
                    <a:gd name="T91" fmla="*/ 270 h 1896"/>
                    <a:gd name="T92" fmla="*/ 680 w 1720"/>
                    <a:gd name="T93" fmla="*/ 107 h 1896"/>
                    <a:gd name="T94" fmla="*/ 641 w 1720"/>
                    <a:gd name="T95" fmla="*/ 105 h 1896"/>
                    <a:gd name="T96" fmla="*/ 641 w 1720"/>
                    <a:gd name="T97" fmla="*/ 252 h 1896"/>
                    <a:gd name="T98" fmla="*/ 573 w 1720"/>
                    <a:gd name="T99" fmla="*/ 402 h 1896"/>
                    <a:gd name="T100" fmla="*/ 487 w 1720"/>
                    <a:gd name="T101" fmla="*/ 539 h 1896"/>
                    <a:gd name="T102" fmla="*/ 375 w 1720"/>
                    <a:gd name="T103" fmla="*/ 722 h 1896"/>
                    <a:gd name="T104" fmla="*/ 310 w 1720"/>
                    <a:gd name="T105" fmla="*/ 1122 h 1896"/>
                    <a:gd name="T106" fmla="*/ 375 w 1720"/>
                    <a:gd name="T107" fmla="*/ 1300 h 1896"/>
                    <a:gd name="T108" fmla="*/ 0 w 1720"/>
                    <a:gd name="T109" fmla="*/ 1073 h 18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0"/>
                    <a:gd name="T166" fmla="*/ 0 h 1896"/>
                    <a:gd name="T167" fmla="*/ 1720 w 1720"/>
                    <a:gd name="T168" fmla="*/ 1896 h 18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0" h="1896">
                      <a:moveTo>
                        <a:pt x="0" y="1073"/>
                      </a:moveTo>
                      <a:lnTo>
                        <a:pt x="79" y="1119"/>
                      </a:lnTo>
                      <a:lnTo>
                        <a:pt x="114" y="1172"/>
                      </a:lnTo>
                      <a:lnTo>
                        <a:pt x="151" y="1247"/>
                      </a:lnTo>
                      <a:lnTo>
                        <a:pt x="203" y="1328"/>
                      </a:lnTo>
                      <a:lnTo>
                        <a:pt x="203" y="1383"/>
                      </a:lnTo>
                      <a:lnTo>
                        <a:pt x="198" y="1455"/>
                      </a:lnTo>
                      <a:lnTo>
                        <a:pt x="186" y="1516"/>
                      </a:lnTo>
                      <a:lnTo>
                        <a:pt x="177" y="1575"/>
                      </a:lnTo>
                      <a:lnTo>
                        <a:pt x="177" y="1633"/>
                      </a:lnTo>
                      <a:lnTo>
                        <a:pt x="189" y="1687"/>
                      </a:lnTo>
                      <a:lnTo>
                        <a:pt x="212" y="1743"/>
                      </a:lnTo>
                      <a:lnTo>
                        <a:pt x="249" y="1786"/>
                      </a:lnTo>
                      <a:lnTo>
                        <a:pt x="303" y="1824"/>
                      </a:lnTo>
                      <a:lnTo>
                        <a:pt x="363" y="1852"/>
                      </a:lnTo>
                      <a:lnTo>
                        <a:pt x="426" y="1874"/>
                      </a:lnTo>
                      <a:lnTo>
                        <a:pt x="498" y="1887"/>
                      </a:lnTo>
                      <a:lnTo>
                        <a:pt x="575" y="1895"/>
                      </a:lnTo>
                      <a:lnTo>
                        <a:pt x="657" y="1895"/>
                      </a:lnTo>
                      <a:lnTo>
                        <a:pt x="734" y="1888"/>
                      </a:lnTo>
                      <a:lnTo>
                        <a:pt x="813" y="1877"/>
                      </a:lnTo>
                      <a:lnTo>
                        <a:pt x="894" y="1864"/>
                      </a:lnTo>
                      <a:lnTo>
                        <a:pt x="974" y="1846"/>
                      </a:lnTo>
                      <a:lnTo>
                        <a:pt x="1048" y="1819"/>
                      </a:lnTo>
                      <a:lnTo>
                        <a:pt x="1104" y="1794"/>
                      </a:lnTo>
                      <a:lnTo>
                        <a:pt x="1162" y="1763"/>
                      </a:lnTo>
                      <a:lnTo>
                        <a:pt x="1221" y="1730"/>
                      </a:lnTo>
                      <a:lnTo>
                        <a:pt x="1258" y="1694"/>
                      </a:lnTo>
                      <a:lnTo>
                        <a:pt x="1293" y="1656"/>
                      </a:lnTo>
                      <a:lnTo>
                        <a:pt x="1330" y="1607"/>
                      </a:lnTo>
                      <a:lnTo>
                        <a:pt x="1353" y="1564"/>
                      </a:lnTo>
                      <a:lnTo>
                        <a:pt x="1384" y="1523"/>
                      </a:lnTo>
                      <a:lnTo>
                        <a:pt x="1416" y="1486"/>
                      </a:lnTo>
                      <a:lnTo>
                        <a:pt x="1481" y="1432"/>
                      </a:lnTo>
                      <a:lnTo>
                        <a:pt x="1516" y="1412"/>
                      </a:lnTo>
                      <a:lnTo>
                        <a:pt x="1570" y="1381"/>
                      </a:lnTo>
                      <a:lnTo>
                        <a:pt x="1719" y="1338"/>
                      </a:lnTo>
                      <a:lnTo>
                        <a:pt x="1600" y="1343"/>
                      </a:lnTo>
                      <a:lnTo>
                        <a:pt x="1523" y="1356"/>
                      </a:lnTo>
                      <a:lnTo>
                        <a:pt x="1470" y="1366"/>
                      </a:lnTo>
                      <a:lnTo>
                        <a:pt x="1402" y="1392"/>
                      </a:lnTo>
                      <a:lnTo>
                        <a:pt x="1381" y="1406"/>
                      </a:lnTo>
                      <a:lnTo>
                        <a:pt x="1335" y="1439"/>
                      </a:lnTo>
                      <a:lnTo>
                        <a:pt x="1293" y="1476"/>
                      </a:lnTo>
                      <a:lnTo>
                        <a:pt x="1197" y="1582"/>
                      </a:lnTo>
                      <a:lnTo>
                        <a:pt x="1134" y="1623"/>
                      </a:lnTo>
                      <a:lnTo>
                        <a:pt x="1069" y="1654"/>
                      </a:lnTo>
                      <a:lnTo>
                        <a:pt x="985" y="1689"/>
                      </a:lnTo>
                      <a:lnTo>
                        <a:pt x="904" y="1712"/>
                      </a:lnTo>
                      <a:lnTo>
                        <a:pt x="960" y="1658"/>
                      </a:lnTo>
                      <a:lnTo>
                        <a:pt x="1004" y="1613"/>
                      </a:lnTo>
                      <a:lnTo>
                        <a:pt x="1060" y="1557"/>
                      </a:lnTo>
                      <a:lnTo>
                        <a:pt x="1090" y="1485"/>
                      </a:lnTo>
                      <a:lnTo>
                        <a:pt x="1151" y="1366"/>
                      </a:lnTo>
                      <a:lnTo>
                        <a:pt x="1286" y="1216"/>
                      </a:lnTo>
                      <a:lnTo>
                        <a:pt x="1132" y="1322"/>
                      </a:lnTo>
                      <a:lnTo>
                        <a:pt x="1088" y="1355"/>
                      </a:lnTo>
                      <a:lnTo>
                        <a:pt x="995" y="1480"/>
                      </a:lnTo>
                      <a:lnTo>
                        <a:pt x="1064" y="1279"/>
                      </a:lnTo>
                      <a:lnTo>
                        <a:pt x="1092" y="1165"/>
                      </a:lnTo>
                      <a:lnTo>
                        <a:pt x="1097" y="1073"/>
                      </a:lnTo>
                      <a:lnTo>
                        <a:pt x="1088" y="1005"/>
                      </a:lnTo>
                      <a:lnTo>
                        <a:pt x="1062" y="948"/>
                      </a:lnTo>
                      <a:lnTo>
                        <a:pt x="1030" y="880"/>
                      </a:lnTo>
                      <a:lnTo>
                        <a:pt x="990" y="807"/>
                      </a:lnTo>
                      <a:lnTo>
                        <a:pt x="1011" y="949"/>
                      </a:lnTo>
                      <a:lnTo>
                        <a:pt x="1002" y="1046"/>
                      </a:lnTo>
                      <a:lnTo>
                        <a:pt x="906" y="883"/>
                      </a:lnTo>
                      <a:lnTo>
                        <a:pt x="866" y="809"/>
                      </a:lnTo>
                      <a:lnTo>
                        <a:pt x="857" y="740"/>
                      </a:lnTo>
                      <a:lnTo>
                        <a:pt x="860" y="664"/>
                      </a:lnTo>
                      <a:lnTo>
                        <a:pt x="871" y="597"/>
                      </a:lnTo>
                      <a:lnTo>
                        <a:pt x="894" y="526"/>
                      </a:lnTo>
                      <a:lnTo>
                        <a:pt x="860" y="560"/>
                      </a:lnTo>
                      <a:lnTo>
                        <a:pt x="839" y="603"/>
                      </a:lnTo>
                      <a:lnTo>
                        <a:pt x="808" y="685"/>
                      </a:lnTo>
                      <a:lnTo>
                        <a:pt x="797" y="745"/>
                      </a:lnTo>
                      <a:lnTo>
                        <a:pt x="790" y="809"/>
                      </a:lnTo>
                      <a:lnTo>
                        <a:pt x="813" y="896"/>
                      </a:lnTo>
                      <a:lnTo>
                        <a:pt x="848" y="1086"/>
                      </a:lnTo>
                      <a:lnTo>
                        <a:pt x="790" y="1256"/>
                      </a:lnTo>
                      <a:lnTo>
                        <a:pt x="645" y="985"/>
                      </a:lnTo>
                      <a:lnTo>
                        <a:pt x="613" y="921"/>
                      </a:lnTo>
                      <a:lnTo>
                        <a:pt x="592" y="840"/>
                      </a:lnTo>
                      <a:lnTo>
                        <a:pt x="582" y="753"/>
                      </a:lnTo>
                      <a:lnTo>
                        <a:pt x="592" y="666"/>
                      </a:lnTo>
                      <a:lnTo>
                        <a:pt x="603" y="597"/>
                      </a:lnTo>
                      <a:lnTo>
                        <a:pt x="631" y="529"/>
                      </a:lnTo>
                      <a:lnTo>
                        <a:pt x="657" y="463"/>
                      </a:lnTo>
                      <a:lnTo>
                        <a:pt x="689" y="400"/>
                      </a:lnTo>
                      <a:lnTo>
                        <a:pt x="699" y="339"/>
                      </a:lnTo>
                      <a:lnTo>
                        <a:pt x="706" y="270"/>
                      </a:lnTo>
                      <a:lnTo>
                        <a:pt x="699" y="194"/>
                      </a:lnTo>
                      <a:lnTo>
                        <a:pt x="680" y="107"/>
                      </a:lnTo>
                      <a:lnTo>
                        <a:pt x="638" y="0"/>
                      </a:lnTo>
                      <a:lnTo>
                        <a:pt x="641" y="105"/>
                      </a:lnTo>
                      <a:lnTo>
                        <a:pt x="650" y="168"/>
                      </a:lnTo>
                      <a:lnTo>
                        <a:pt x="641" y="252"/>
                      </a:lnTo>
                      <a:lnTo>
                        <a:pt x="610" y="328"/>
                      </a:lnTo>
                      <a:lnTo>
                        <a:pt x="573" y="402"/>
                      </a:lnTo>
                      <a:lnTo>
                        <a:pt x="531" y="473"/>
                      </a:lnTo>
                      <a:lnTo>
                        <a:pt x="487" y="539"/>
                      </a:lnTo>
                      <a:lnTo>
                        <a:pt x="429" y="616"/>
                      </a:lnTo>
                      <a:lnTo>
                        <a:pt x="375" y="722"/>
                      </a:lnTo>
                      <a:lnTo>
                        <a:pt x="345" y="811"/>
                      </a:lnTo>
                      <a:lnTo>
                        <a:pt x="310" y="1122"/>
                      </a:lnTo>
                      <a:lnTo>
                        <a:pt x="328" y="1186"/>
                      </a:lnTo>
                      <a:lnTo>
                        <a:pt x="375" y="1300"/>
                      </a:lnTo>
                      <a:lnTo>
                        <a:pt x="198" y="1127"/>
                      </a:lnTo>
                      <a:lnTo>
                        <a:pt x="0" y="1073"/>
                      </a:lnTo>
                    </a:path>
                  </a:pathLst>
                </a:custGeom>
                <a:solidFill>
                  <a:srgbClr val="FF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18" name="Freeform 21"/>
                <p:cNvSpPr>
                  <a:spLocks/>
                </p:cNvSpPr>
                <p:nvPr/>
              </p:nvSpPr>
              <p:spPr bwMode="auto">
                <a:xfrm>
                  <a:off x="1484" y="2901"/>
                  <a:ext cx="2401" cy="988"/>
                </a:xfrm>
                <a:custGeom>
                  <a:avLst/>
                  <a:gdLst>
                    <a:gd name="T0" fmla="*/ 1193 w 2401"/>
                    <a:gd name="T1" fmla="*/ 44 h 988"/>
                    <a:gd name="T2" fmla="*/ 0 w 2401"/>
                    <a:gd name="T3" fmla="*/ 349 h 988"/>
                    <a:gd name="T4" fmla="*/ 1174 w 2401"/>
                    <a:gd name="T5" fmla="*/ 0 h 988"/>
                    <a:gd name="T6" fmla="*/ 1450 w 2401"/>
                    <a:gd name="T7" fmla="*/ 11 h 988"/>
                    <a:gd name="T8" fmla="*/ 1721 w 2401"/>
                    <a:gd name="T9" fmla="*/ 44 h 988"/>
                    <a:gd name="T10" fmla="*/ 2400 w 2401"/>
                    <a:gd name="T11" fmla="*/ 461 h 988"/>
                    <a:gd name="T12" fmla="*/ 1602 w 2401"/>
                    <a:gd name="T13" fmla="*/ 74 h 988"/>
                    <a:gd name="T14" fmla="*/ 2290 w 2401"/>
                    <a:gd name="T15" fmla="*/ 987 h 988"/>
                    <a:gd name="T16" fmla="*/ 1511 w 2401"/>
                    <a:gd name="T17" fmla="*/ 74 h 988"/>
                    <a:gd name="T18" fmla="*/ 1443 w 2401"/>
                    <a:gd name="T19" fmla="*/ 126 h 988"/>
                    <a:gd name="T20" fmla="*/ 1270 w 2401"/>
                    <a:gd name="T21" fmla="*/ 546 h 988"/>
                    <a:gd name="T22" fmla="*/ 1352 w 2401"/>
                    <a:gd name="T23" fmla="*/ 107 h 988"/>
                    <a:gd name="T24" fmla="*/ 493 w 2401"/>
                    <a:gd name="T25" fmla="*/ 948 h 988"/>
                    <a:gd name="T26" fmla="*/ 1272 w 2401"/>
                    <a:gd name="T27" fmla="*/ 59 h 988"/>
                    <a:gd name="T28" fmla="*/ 1193 w 2401"/>
                    <a:gd name="T29" fmla="*/ 44 h 9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01"/>
                    <a:gd name="T46" fmla="*/ 0 h 988"/>
                    <a:gd name="T47" fmla="*/ 2401 w 2401"/>
                    <a:gd name="T48" fmla="*/ 988 h 9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01" h="988">
                      <a:moveTo>
                        <a:pt x="1193" y="44"/>
                      </a:moveTo>
                      <a:lnTo>
                        <a:pt x="0" y="349"/>
                      </a:lnTo>
                      <a:lnTo>
                        <a:pt x="1174" y="0"/>
                      </a:lnTo>
                      <a:lnTo>
                        <a:pt x="1450" y="11"/>
                      </a:lnTo>
                      <a:lnTo>
                        <a:pt x="1721" y="44"/>
                      </a:lnTo>
                      <a:lnTo>
                        <a:pt x="2400" y="461"/>
                      </a:lnTo>
                      <a:lnTo>
                        <a:pt x="1602" y="74"/>
                      </a:lnTo>
                      <a:lnTo>
                        <a:pt x="2290" y="987"/>
                      </a:lnTo>
                      <a:lnTo>
                        <a:pt x="1511" y="74"/>
                      </a:lnTo>
                      <a:lnTo>
                        <a:pt x="1443" y="126"/>
                      </a:lnTo>
                      <a:lnTo>
                        <a:pt x="1270" y="546"/>
                      </a:lnTo>
                      <a:lnTo>
                        <a:pt x="1352" y="107"/>
                      </a:lnTo>
                      <a:lnTo>
                        <a:pt x="493" y="948"/>
                      </a:lnTo>
                      <a:lnTo>
                        <a:pt x="1272" y="59"/>
                      </a:lnTo>
                      <a:lnTo>
                        <a:pt x="1193" y="44"/>
                      </a:lnTo>
                    </a:path>
                  </a:pathLst>
                </a:custGeom>
                <a:solidFill>
                  <a:srgbClr val="E0E0E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sp>
              <p:nvSpPr>
                <p:cNvPr id="17419" name="Freeform 22"/>
                <p:cNvSpPr>
                  <a:spLocks/>
                </p:cNvSpPr>
                <p:nvPr/>
              </p:nvSpPr>
              <p:spPr bwMode="auto">
                <a:xfrm>
                  <a:off x="2350" y="1457"/>
                  <a:ext cx="1440" cy="1568"/>
                </a:xfrm>
                <a:custGeom>
                  <a:avLst/>
                  <a:gdLst>
                    <a:gd name="T0" fmla="*/ 70 w 1440"/>
                    <a:gd name="T1" fmla="*/ 909 h 1568"/>
                    <a:gd name="T2" fmla="*/ 128 w 1440"/>
                    <a:gd name="T3" fmla="*/ 1029 h 1568"/>
                    <a:gd name="T4" fmla="*/ 170 w 1440"/>
                    <a:gd name="T5" fmla="*/ 1159 h 1568"/>
                    <a:gd name="T6" fmla="*/ 188 w 1440"/>
                    <a:gd name="T7" fmla="*/ 1295 h 1568"/>
                    <a:gd name="T8" fmla="*/ 223 w 1440"/>
                    <a:gd name="T9" fmla="*/ 1391 h 1568"/>
                    <a:gd name="T10" fmla="*/ 284 w 1440"/>
                    <a:gd name="T11" fmla="*/ 1473 h 1568"/>
                    <a:gd name="T12" fmla="*/ 372 w 1440"/>
                    <a:gd name="T13" fmla="*/ 1529 h 1568"/>
                    <a:gd name="T14" fmla="*/ 523 w 1440"/>
                    <a:gd name="T15" fmla="*/ 1562 h 1568"/>
                    <a:gd name="T16" fmla="*/ 693 w 1440"/>
                    <a:gd name="T17" fmla="*/ 1560 h 1568"/>
                    <a:gd name="T18" fmla="*/ 865 w 1440"/>
                    <a:gd name="T19" fmla="*/ 1527 h 1568"/>
                    <a:gd name="T20" fmla="*/ 1007 w 1440"/>
                    <a:gd name="T21" fmla="*/ 1452 h 1568"/>
                    <a:gd name="T22" fmla="*/ 1088 w 1440"/>
                    <a:gd name="T23" fmla="*/ 1361 h 1568"/>
                    <a:gd name="T24" fmla="*/ 1183 w 1440"/>
                    <a:gd name="T25" fmla="*/ 1246 h 1568"/>
                    <a:gd name="T26" fmla="*/ 1316 w 1440"/>
                    <a:gd name="T27" fmla="*/ 1149 h 1568"/>
                    <a:gd name="T28" fmla="*/ 1337 w 1440"/>
                    <a:gd name="T29" fmla="*/ 1121 h 1568"/>
                    <a:gd name="T30" fmla="*/ 1218 w 1440"/>
                    <a:gd name="T31" fmla="*/ 1160 h 1568"/>
                    <a:gd name="T32" fmla="*/ 1116 w 1440"/>
                    <a:gd name="T33" fmla="*/ 1236 h 1568"/>
                    <a:gd name="T34" fmla="*/ 1002 w 1440"/>
                    <a:gd name="T35" fmla="*/ 1345 h 1568"/>
                    <a:gd name="T36" fmla="*/ 895 w 1440"/>
                    <a:gd name="T37" fmla="*/ 1414 h 1568"/>
                    <a:gd name="T38" fmla="*/ 756 w 1440"/>
                    <a:gd name="T39" fmla="*/ 1467 h 1568"/>
                    <a:gd name="T40" fmla="*/ 842 w 1440"/>
                    <a:gd name="T41" fmla="*/ 1373 h 1568"/>
                    <a:gd name="T42" fmla="*/ 914 w 1440"/>
                    <a:gd name="T43" fmla="*/ 1253 h 1568"/>
                    <a:gd name="T44" fmla="*/ 1076 w 1440"/>
                    <a:gd name="T45" fmla="*/ 1001 h 1568"/>
                    <a:gd name="T46" fmla="*/ 911 w 1440"/>
                    <a:gd name="T47" fmla="*/ 1132 h 1568"/>
                    <a:gd name="T48" fmla="*/ 893 w 1440"/>
                    <a:gd name="T49" fmla="*/ 1058 h 1568"/>
                    <a:gd name="T50" fmla="*/ 918 w 1440"/>
                    <a:gd name="T51" fmla="*/ 866 h 1568"/>
                    <a:gd name="T52" fmla="*/ 865 w 1440"/>
                    <a:gd name="T53" fmla="*/ 685 h 1568"/>
                    <a:gd name="T54" fmla="*/ 844 w 1440"/>
                    <a:gd name="T55" fmla="*/ 751 h 1568"/>
                    <a:gd name="T56" fmla="*/ 760 w 1440"/>
                    <a:gd name="T57" fmla="*/ 681 h 1568"/>
                    <a:gd name="T58" fmla="*/ 728 w 1440"/>
                    <a:gd name="T59" fmla="*/ 546 h 1568"/>
                    <a:gd name="T60" fmla="*/ 753 w 1440"/>
                    <a:gd name="T61" fmla="*/ 351 h 1568"/>
                    <a:gd name="T62" fmla="*/ 674 w 1440"/>
                    <a:gd name="T63" fmla="*/ 576 h 1568"/>
                    <a:gd name="T64" fmla="*/ 688 w 1440"/>
                    <a:gd name="T65" fmla="*/ 709 h 1568"/>
                    <a:gd name="T66" fmla="*/ 709 w 1440"/>
                    <a:gd name="T67" fmla="*/ 879 h 1568"/>
                    <a:gd name="T68" fmla="*/ 514 w 1440"/>
                    <a:gd name="T69" fmla="*/ 779 h 1568"/>
                    <a:gd name="T70" fmla="*/ 488 w 1440"/>
                    <a:gd name="T71" fmla="*/ 650 h 1568"/>
                    <a:gd name="T72" fmla="*/ 511 w 1440"/>
                    <a:gd name="T73" fmla="*/ 502 h 1568"/>
                    <a:gd name="T74" fmla="*/ 570 w 1440"/>
                    <a:gd name="T75" fmla="*/ 357 h 1568"/>
                    <a:gd name="T76" fmla="*/ 604 w 1440"/>
                    <a:gd name="T77" fmla="*/ 219 h 1568"/>
                    <a:gd name="T78" fmla="*/ 593 w 1440"/>
                    <a:gd name="T79" fmla="*/ 92 h 1568"/>
                    <a:gd name="T80" fmla="*/ 556 w 1440"/>
                    <a:gd name="T81" fmla="*/ 95 h 1568"/>
                    <a:gd name="T82" fmla="*/ 525 w 1440"/>
                    <a:gd name="T83" fmla="*/ 249 h 1568"/>
                    <a:gd name="T84" fmla="*/ 432 w 1440"/>
                    <a:gd name="T85" fmla="*/ 400 h 1568"/>
                    <a:gd name="T86" fmla="*/ 318 w 1440"/>
                    <a:gd name="T87" fmla="*/ 621 h 1568"/>
                    <a:gd name="T88" fmla="*/ 274 w 1440"/>
                    <a:gd name="T89" fmla="*/ 973 h 1568"/>
                    <a:gd name="T90" fmla="*/ 167 w 1440"/>
                    <a:gd name="T91" fmla="*/ 915 h 15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0"/>
                    <a:gd name="T139" fmla="*/ 0 h 1568"/>
                    <a:gd name="T140" fmla="*/ 1440 w 1440"/>
                    <a:gd name="T141" fmla="*/ 1568 h 15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0" h="1568">
                      <a:moveTo>
                        <a:pt x="0" y="866"/>
                      </a:moveTo>
                      <a:lnTo>
                        <a:pt x="70" y="909"/>
                      </a:lnTo>
                      <a:lnTo>
                        <a:pt x="98" y="960"/>
                      </a:lnTo>
                      <a:lnTo>
                        <a:pt x="128" y="1029"/>
                      </a:lnTo>
                      <a:lnTo>
                        <a:pt x="170" y="1104"/>
                      </a:lnTo>
                      <a:lnTo>
                        <a:pt x="170" y="1159"/>
                      </a:lnTo>
                      <a:lnTo>
                        <a:pt x="167" y="1223"/>
                      </a:lnTo>
                      <a:lnTo>
                        <a:pt x="188" y="1295"/>
                      </a:lnTo>
                      <a:lnTo>
                        <a:pt x="202" y="1346"/>
                      </a:lnTo>
                      <a:lnTo>
                        <a:pt x="223" y="1391"/>
                      </a:lnTo>
                      <a:lnTo>
                        <a:pt x="246" y="1434"/>
                      </a:lnTo>
                      <a:lnTo>
                        <a:pt x="284" y="1473"/>
                      </a:lnTo>
                      <a:lnTo>
                        <a:pt x="318" y="1503"/>
                      </a:lnTo>
                      <a:lnTo>
                        <a:pt x="372" y="1529"/>
                      </a:lnTo>
                      <a:lnTo>
                        <a:pt x="435" y="1549"/>
                      </a:lnTo>
                      <a:lnTo>
                        <a:pt x="523" y="1562"/>
                      </a:lnTo>
                      <a:lnTo>
                        <a:pt x="611" y="1567"/>
                      </a:lnTo>
                      <a:lnTo>
                        <a:pt x="693" y="1560"/>
                      </a:lnTo>
                      <a:lnTo>
                        <a:pt x="776" y="1547"/>
                      </a:lnTo>
                      <a:lnTo>
                        <a:pt x="865" y="1527"/>
                      </a:lnTo>
                      <a:lnTo>
                        <a:pt x="946" y="1491"/>
                      </a:lnTo>
                      <a:lnTo>
                        <a:pt x="1007" y="1452"/>
                      </a:lnTo>
                      <a:lnTo>
                        <a:pt x="1051" y="1406"/>
                      </a:lnTo>
                      <a:lnTo>
                        <a:pt x="1088" y="1361"/>
                      </a:lnTo>
                      <a:lnTo>
                        <a:pt x="1134" y="1302"/>
                      </a:lnTo>
                      <a:lnTo>
                        <a:pt x="1183" y="1246"/>
                      </a:lnTo>
                      <a:lnTo>
                        <a:pt x="1239" y="1195"/>
                      </a:lnTo>
                      <a:lnTo>
                        <a:pt x="1316" y="1149"/>
                      </a:lnTo>
                      <a:lnTo>
                        <a:pt x="1439" y="1116"/>
                      </a:lnTo>
                      <a:lnTo>
                        <a:pt x="1337" y="1121"/>
                      </a:lnTo>
                      <a:lnTo>
                        <a:pt x="1281" y="1134"/>
                      </a:lnTo>
                      <a:lnTo>
                        <a:pt x="1218" y="1160"/>
                      </a:lnTo>
                      <a:lnTo>
                        <a:pt x="1176" y="1188"/>
                      </a:lnTo>
                      <a:lnTo>
                        <a:pt x="1116" y="1236"/>
                      </a:lnTo>
                      <a:lnTo>
                        <a:pt x="1053" y="1299"/>
                      </a:lnTo>
                      <a:lnTo>
                        <a:pt x="1002" y="1345"/>
                      </a:lnTo>
                      <a:lnTo>
                        <a:pt x="953" y="1383"/>
                      </a:lnTo>
                      <a:lnTo>
                        <a:pt x="895" y="1414"/>
                      </a:lnTo>
                      <a:lnTo>
                        <a:pt x="825" y="1445"/>
                      </a:lnTo>
                      <a:lnTo>
                        <a:pt x="756" y="1467"/>
                      </a:lnTo>
                      <a:lnTo>
                        <a:pt x="804" y="1416"/>
                      </a:lnTo>
                      <a:lnTo>
                        <a:pt x="842" y="1373"/>
                      </a:lnTo>
                      <a:lnTo>
                        <a:pt x="886" y="1322"/>
                      </a:lnTo>
                      <a:lnTo>
                        <a:pt x="914" y="1253"/>
                      </a:lnTo>
                      <a:lnTo>
                        <a:pt x="962" y="1141"/>
                      </a:lnTo>
                      <a:lnTo>
                        <a:pt x="1076" y="1001"/>
                      </a:lnTo>
                      <a:lnTo>
                        <a:pt x="948" y="1098"/>
                      </a:lnTo>
                      <a:lnTo>
                        <a:pt x="911" y="1132"/>
                      </a:lnTo>
                      <a:lnTo>
                        <a:pt x="832" y="1246"/>
                      </a:lnTo>
                      <a:lnTo>
                        <a:pt x="893" y="1058"/>
                      </a:lnTo>
                      <a:lnTo>
                        <a:pt x="914" y="953"/>
                      </a:lnTo>
                      <a:lnTo>
                        <a:pt x="918" y="866"/>
                      </a:lnTo>
                      <a:lnTo>
                        <a:pt x="888" y="747"/>
                      </a:lnTo>
                      <a:lnTo>
                        <a:pt x="865" y="685"/>
                      </a:lnTo>
                      <a:lnTo>
                        <a:pt x="835" y="644"/>
                      </a:lnTo>
                      <a:lnTo>
                        <a:pt x="844" y="751"/>
                      </a:lnTo>
                      <a:lnTo>
                        <a:pt x="839" y="841"/>
                      </a:lnTo>
                      <a:lnTo>
                        <a:pt x="760" y="681"/>
                      </a:lnTo>
                      <a:lnTo>
                        <a:pt x="737" y="621"/>
                      </a:lnTo>
                      <a:lnTo>
                        <a:pt x="728" y="546"/>
                      </a:lnTo>
                      <a:lnTo>
                        <a:pt x="732" y="481"/>
                      </a:lnTo>
                      <a:lnTo>
                        <a:pt x="753" y="351"/>
                      </a:lnTo>
                      <a:lnTo>
                        <a:pt x="693" y="500"/>
                      </a:lnTo>
                      <a:lnTo>
                        <a:pt x="674" y="576"/>
                      </a:lnTo>
                      <a:lnTo>
                        <a:pt x="674" y="644"/>
                      </a:lnTo>
                      <a:lnTo>
                        <a:pt x="688" y="709"/>
                      </a:lnTo>
                      <a:lnTo>
                        <a:pt x="700" y="788"/>
                      </a:lnTo>
                      <a:lnTo>
                        <a:pt x="709" y="879"/>
                      </a:lnTo>
                      <a:lnTo>
                        <a:pt x="663" y="1039"/>
                      </a:lnTo>
                      <a:lnTo>
                        <a:pt x="514" y="779"/>
                      </a:lnTo>
                      <a:lnTo>
                        <a:pt x="497" y="723"/>
                      </a:lnTo>
                      <a:lnTo>
                        <a:pt x="488" y="650"/>
                      </a:lnTo>
                      <a:lnTo>
                        <a:pt x="495" y="574"/>
                      </a:lnTo>
                      <a:lnTo>
                        <a:pt x="511" y="502"/>
                      </a:lnTo>
                      <a:lnTo>
                        <a:pt x="539" y="418"/>
                      </a:lnTo>
                      <a:lnTo>
                        <a:pt x="570" y="357"/>
                      </a:lnTo>
                      <a:lnTo>
                        <a:pt x="593" y="288"/>
                      </a:lnTo>
                      <a:lnTo>
                        <a:pt x="604" y="219"/>
                      </a:lnTo>
                      <a:lnTo>
                        <a:pt x="604" y="165"/>
                      </a:lnTo>
                      <a:lnTo>
                        <a:pt x="593" y="92"/>
                      </a:lnTo>
                      <a:lnTo>
                        <a:pt x="551" y="0"/>
                      </a:lnTo>
                      <a:lnTo>
                        <a:pt x="556" y="95"/>
                      </a:lnTo>
                      <a:lnTo>
                        <a:pt x="549" y="176"/>
                      </a:lnTo>
                      <a:lnTo>
                        <a:pt x="525" y="249"/>
                      </a:lnTo>
                      <a:lnTo>
                        <a:pt x="491" y="309"/>
                      </a:lnTo>
                      <a:lnTo>
                        <a:pt x="432" y="400"/>
                      </a:lnTo>
                      <a:lnTo>
                        <a:pt x="358" y="535"/>
                      </a:lnTo>
                      <a:lnTo>
                        <a:pt x="318" y="621"/>
                      </a:lnTo>
                      <a:lnTo>
                        <a:pt x="260" y="910"/>
                      </a:lnTo>
                      <a:lnTo>
                        <a:pt x="274" y="973"/>
                      </a:lnTo>
                      <a:lnTo>
                        <a:pt x="314" y="1080"/>
                      </a:lnTo>
                      <a:lnTo>
                        <a:pt x="167" y="915"/>
                      </a:lnTo>
                      <a:lnTo>
                        <a:pt x="0" y="866"/>
                      </a:lnTo>
                    </a:path>
                  </a:pathLst>
                </a:custGeom>
                <a:solidFill>
                  <a:srgbClr val="FFA04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tr-TR"/>
                </a:p>
              </p:txBody>
            </p:sp>
          </p:grpSp>
        </p:grpSp>
      </p:grpSp>
    </p:spTree>
    <p:extLst>
      <p:ext uri="{BB962C8B-B14F-4D97-AF65-F5344CB8AC3E}">
        <p14:creationId xmlns:p14="http://schemas.microsoft.com/office/powerpoint/2010/main" val="3693041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67102" y="411163"/>
            <a:ext cx="7953047" cy="647700"/>
          </a:xfrm>
        </p:spPr>
        <p:txBody>
          <a:bodyPr/>
          <a:lstStyle/>
          <a:p>
            <a:r>
              <a:rPr lang="tr-TR" dirty="0" smtClean="0">
                <a:solidFill>
                  <a:srgbClr val="0066FF"/>
                </a:solidFill>
              </a:rPr>
              <a:t>PARLAYICI GAZ PATLAMALARI</a:t>
            </a:r>
            <a:endParaRPr lang="en-US" dirty="0" smtClean="0">
              <a:solidFill>
                <a:srgbClr val="0066FF"/>
              </a:solidFill>
            </a:endParaRPr>
          </a:p>
        </p:txBody>
      </p:sp>
      <p:sp>
        <p:nvSpPr>
          <p:cNvPr id="18435" name="Rectangle 3"/>
          <p:cNvSpPr>
            <a:spLocks noGrp="1" noChangeArrowheads="1"/>
          </p:cNvSpPr>
          <p:nvPr>
            <p:ph type="body" idx="1"/>
          </p:nvPr>
        </p:nvSpPr>
        <p:spPr>
          <a:xfrm>
            <a:off x="730579" y="1489075"/>
            <a:ext cx="8089571" cy="2394715"/>
          </a:xfrm>
        </p:spPr>
        <p:txBody>
          <a:bodyPr/>
          <a:lstStyle/>
          <a:p>
            <a:pPr algn="l" eaLnBrk="1" hangingPunct="1">
              <a:spcBef>
                <a:spcPct val="50000"/>
              </a:spcBef>
              <a:spcAft>
                <a:spcPct val="0"/>
              </a:spcAft>
              <a:buFontTx/>
              <a:buNone/>
            </a:pPr>
            <a:r>
              <a:rPr lang="tr-TR" sz="2000" dirty="0" smtClean="0"/>
              <a:t>Gaz patlamaları normalde basınç patlamalarıdır. Ancak bu patlamanın</a:t>
            </a:r>
          </a:p>
          <a:p>
            <a:pPr algn="l" eaLnBrk="1" hangingPunct="1">
              <a:spcBef>
                <a:spcPct val="50000"/>
              </a:spcBef>
              <a:spcAft>
                <a:spcPct val="0"/>
              </a:spcAft>
              <a:buFontTx/>
              <a:buNone/>
            </a:pPr>
            <a:r>
              <a:rPr lang="tr-TR" sz="2000" dirty="0" smtClean="0"/>
              <a:t>olabilmesi için gazın içinde bulunduğu kabın basıncını yükseltecek bir</a:t>
            </a:r>
          </a:p>
          <a:p>
            <a:pPr algn="l" eaLnBrk="1" hangingPunct="1">
              <a:spcBef>
                <a:spcPct val="50000"/>
              </a:spcBef>
              <a:spcAft>
                <a:spcPct val="0"/>
              </a:spcAft>
              <a:buFontTx/>
              <a:buNone/>
            </a:pPr>
            <a:r>
              <a:rPr lang="tr-TR" sz="2000" dirty="0" smtClean="0"/>
              <a:t>unsur bulunmalıdır. Bu unsur genellikle tanktan sızan gazın tutuşması</a:t>
            </a:r>
          </a:p>
          <a:p>
            <a:pPr algn="l" eaLnBrk="1" hangingPunct="1">
              <a:spcBef>
                <a:spcPct val="50000"/>
              </a:spcBef>
              <a:spcAft>
                <a:spcPct val="0"/>
              </a:spcAft>
              <a:buFontTx/>
              <a:buNone/>
            </a:pPr>
            <a:r>
              <a:rPr lang="tr-TR" sz="2000" dirty="0" smtClean="0"/>
              <a:t>sonucu oluşan parlama ve yangın olmaktadır.</a:t>
            </a:r>
            <a:r>
              <a:rPr lang="de-DE" sz="2000" dirty="0" smtClean="0"/>
              <a:t> </a:t>
            </a:r>
            <a:r>
              <a:rPr lang="tr-TR" sz="2000" dirty="0" smtClean="0"/>
              <a:t>LPG ve benzin için</a:t>
            </a:r>
          </a:p>
          <a:p>
            <a:pPr algn="l" eaLnBrk="1" hangingPunct="1">
              <a:spcBef>
                <a:spcPct val="50000"/>
              </a:spcBef>
              <a:spcAft>
                <a:spcPct val="0"/>
              </a:spcAft>
              <a:buFontTx/>
              <a:buNone/>
            </a:pPr>
            <a:r>
              <a:rPr lang="tr-TR" sz="2000" dirty="0" smtClean="0"/>
              <a:t> yanma limitleri yaklaşık  %2-8 </a:t>
            </a:r>
            <a:r>
              <a:rPr lang="tr-TR" sz="2000" dirty="0" err="1" smtClean="0"/>
              <a:t>dir</a:t>
            </a:r>
            <a:r>
              <a:rPr lang="tr-TR" sz="2000" dirty="0" smtClean="0"/>
              <a:t>.</a:t>
            </a:r>
          </a:p>
          <a:p>
            <a:endParaRPr lang="en-US" sz="2000" dirty="0" smtClean="0"/>
          </a:p>
        </p:txBody>
      </p:sp>
      <p:grpSp>
        <p:nvGrpSpPr>
          <p:cNvPr id="2" name="Grup 1"/>
          <p:cNvGrpSpPr/>
          <p:nvPr/>
        </p:nvGrpSpPr>
        <p:grpSpPr>
          <a:xfrm>
            <a:off x="702004" y="4016666"/>
            <a:ext cx="6934200" cy="2670175"/>
            <a:chOff x="702004" y="4016666"/>
            <a:chExt cx="6934200" cy="2670175"/>
          </a:xfrm>
        </p:grpSpPr>
        <p:sp>
          <p:nvSpPr>
            <p:cNvPr id="18437" name="AutoShape 5"/>
            <p:cNvSpPr>
              <a:spLocks noChangeArrowheads="1"/>
            </p:cNvSpPr>
            <p:nvPr/>
          </p:nvSpPr>
          <p:spPr bwMode="auto">
            <a:xfrm>
              <a:off x="2378404" y="5315241"/>
              <a:ext cx="4191000" cy="1295400"/>
            </a:xfrm>
            <a:prstGeom prst="cloudCallout">
              <a:avLst>
                <a:gd name="adj1" fmla="val -5454"/>
                <a:gd name="adj2" fmla="val 50000"/>
              </a:avLst>
            </a:prstGeom>
            <a:solidFill>
              <a:srgbClr val="E2E2E2"/>
            </a:solidFill>
            <a:ln w="9525">
              <a:solidFill>
                <a:schemeClr val="tx1"/>
              </a:solidFill>
              <a:miter lim="800000"/>
              <a:headEnd/>
              <a:tailEnd/>
            </a:ln>
          </p:spPr>
          <p:txBody>
            <a:bodyPr/>
            <a:lstStyle/>
            <a:p>
              <a:pPr algn="ctr"/>
              <a:endParaRPr lang="tr-TR" sz="2400">
                <a:latin typeface="Tahoma" pitchFamily="34" charset="0"/>
                <a:ea typeface="ＭＳ Ｐゴシック" pitchFamily="34" charset="-128"/>
              </a:endParaRPr>
            </a:p>
          </p:txBody>
        </p:sp>
        <p:sp>
          <p:nvSpPr>
            <p:cNvPr id="18438" name="AutoShape 6">
              <a:hlinkClick r:id="rId2" action="ppaction://hlinkfile"/>
            </p:cNvPr>
            <p:cNvSpPr>
              <a:spLocks noChangeArrowheads="1"/>
            </p:cNvSpPr>
            <p:nvPr/>
          </p:nvSpPr>
          <p:spPr bwMode="auto">
            <a:xfrm>
              <a:off x="2607004" y="4553241"/>
              <a:ext cx="4876800" cy="1371600"/>
            </a:xfrm>
            <a:prstGeom prst="flowChartMagneticDrum">
              <a:avLst/>
            </a:prstGeom>
            <a:solidFill>
              <a:srgbClr val="C1C0C4"/>
            </a:solidFill>
            <a:ln w="9525">
              <a:solidFill>
                <a:schemeClr val="tx1"/>
              </a:solidFill>
              <a:miter lim="800000"/>
              <a:headEnd/>
              <a:tailEnd/>
            </a:ln>
          </p:spPr>
          <p:txBody>
            <a:bodyPr wrap="none" anchor="ctr"/>
            <a:lstStyle/>
            <a:p>
              <a:endParaRPr lang="tr-TR"/>
            </a:p>
          </p:txBody>
        </p:sp>
        <p:sp>
          <p:nvSpPr>
            <p:cNvPr id="18439" name="Oval 7"/>
            <p:cNvSpPr>
              <a:spLocks noChangeArrowheads="1"/>
            </p:cNvSpPr>
            <p:nvPr/>
          </p:nvSpPr>
          <p:spPr bwMode="auto">
            <a:xfrm>
              <a:off x="4359604" y="4477041"/>
              <a:ext cx="914400" cy="152400"/>
            </a:xfrm>
            <a:prstGeom prst="ellipse">
              <a:avLst/>
            </a:prstGeom>
            <a:solidFill>
              <a:srgbClr val="C1C0C4"/>
            </a:solidFill>
            <a:ln w="9525">
              <a:solidFill>
                <a:schemeClr val="tx1"/>
              </a:solidFill>
              <a:miter lim="800000"/>
              <a:headEnd/>
              <a:tailEnd/>
            </a:ln>
          </p:spPr>
          <p:txBody>
            <a:bodyPr wrap="none" anchor="ctr"/>
            <a:lstStyle/>
            <a:p>
              <a:endParaRPr lang="tr-TR"/>
            </a:p>
          </p:txBody>
        </p:sp>
        <p:sp>
          <p:nvSpPr>
            <p:cNvPr id="18440" name="Rectangle 8"/>
            <p:cNvSpPr>
              <a:spLocks noChangeArrowheads="1"/>
            </p:cNvSpPr>
            <p:nvPr/>
          </p:nvSpPr>
          <p:spPr bwMode="auto">
            <a:xfrm>
              <a:off x="4893004" y="4324641"/>
              <a:ext cx="76200" cy="1447800"/>
            </a:xfrm>
            <a:prstGeom prst="rect">
              <a:avLst/>
            </a:prstGeom>
            <a:solidFill>
              <a:srgbClr val="C1C0C4"/>
            </a:solidFill>
            <a:ln w="9525" cap="rnd">
              <a:solidFill>
                <a:schemeClr val="tx1"/>
              </a:solidFill>
              <a:prstDash val="sysDot"/>
              <a:miter lim="800000"/>
              <a:headEnd/>
              <a:tailEnd/>
            </a:ln>
          </p:spPr>
          <p:txBody>
            <a:bodyPr wrap="none" anchor="ctr"/>
            <a:lstStyle/>
            <a:p>
              <a:endParaRPr lang="tr-TR"/>
            </a:p>
          </p:txBody>
        </p:sp>
        <p:sp>
          <p:nvSpPr>
            <p:cNvPr id="18441" name="Rectangle 9"/>
            <p:cNvSpPr>
              <a:spLocks noChangeArrowheads="1"/>
            </p:cNvSpPr>
            <p:nvPr/>
          </p:nvSpPr>
          <p:spPr bwMode="auto">
            <a:xfrm>
              <a:off x="4893004" y="4248441"/>
              <a:ext cx="2743200" cy="76200"/>
            </a:xfrm>
            <a:prstGeom prst="rect">
              <a:avLst/>
            </a:prstGeom>
            <a:solidFill>
              <a:srgbClr val="C1C0C4"/>
            </a:solidFill>
            <a:ln w="9525">
              <a:solidFill>
                <a:schemeClr val="tx1"/>
              </a:solidFill>
              <a:miter lim="800000"/>
              <a:headEnd/>
              <a:tailEnd/>
            </a:ln>
          </p:spPr>
          <p:txBody>
            <a:bodyPr wrap="none" anchor="ctr"/>
            <a:lstStyle/>
            <a:p>
              <a:endParaRPr lang="tr-TR"/>
            </a:p>
          </p:txBody>
        </p:sp>
        <p:sp>
          <p:nvSpPr>
            <p:cNvPr id="18442" name="Rectangle 10"/>
            <p:cNvSpPr>
              <a:spLocks noChangeArrowheads="1"/>
            </p:cNvSpPr>
            <p:nvPr/>
          </p:nvSpPr>
          <p:spPr bwMode="auto">
            <a:xfrm>
              <a:off x="4435804" y="4324641"/>
              <a:ext cx="152400" cy="152400"/>
            </a:xfrm>
            <a:prstGeom prst="rect">
              <a:avLst/>
            </a:prstGeom>
            <a:solidFill>
              <a:srgbClr val="C1C0C4"/>
            </a:solidFill>
            <a:ln w="9525">
              <a:solidFill>
                <a:schemeClr val="tx1"/>
              </a:solidFill>
              <a:miter lim="800000"/>
              <a:headEnd/>
              <a:tailEnd/>
            </a:ln>
          </p:spPr>
          <p:txBody>
            <a:bodyPr wrap="none" anchor="ctr"/>
            <a:lstStyle/>
            <a:p>
              <a:endParaRPr lang="tr-TR"/>
            </a:p>
          </p:txBody>
        </p:sp>
        <p:sp>
          <p:nvSpPr>
            <p:cNvPr id="18443" name="Rectangle 11"/>
            <p:cNvSpPr>
              <a:spLocks noChangeArrowheads="1"/>
            </p:cNvSpPr>
            <p:nvPr/>
          </p:nvSpPr>
          <p:spPr bwMode="auto">
            <a:xfrm>
              <a:off x="4435804" y="4172241"/>
              <a:ext cx="76200" cy="152400"/>
            </a:xfrm>
            <a:prstGeom prst="rect">
              <a:avLst/>
            </a:prstGeom>
            <a:solidFill>
              <a:srgbClr val="C1C0C4"/>
            </a:solidFill>
            <a:ln w="9525">
              <a:solidFill>
                <a:schemeClr val="tx1"/>
              </a:solidFill>
              <a:miter lim="800000"/>
              <a:headEnd/>
              <a:tailEnd/>
            </a:ln>
          </p:spPr>
          <p:txBody>
            <a:bodyPr wrap="none" anchor="ctr"/>
            <a:lstStyle/>
            <a:p>
              <a:endParaRPr lang="tr-TR"/>
            </a:p>
          </p:txBody>
        </p:sp>
        <p:sp>
          <p:nvSpPr>
            <p:cNvPr id="18444" name="Rectangle 12"/>
            <p:cNvSpPr>
              <a:spLocks noChangeArrowheads="1"/>
            </p:cNvSpPr>
            <p:nvPr/>
          </p:nvSpPr>
          <p:spPr bwMode="auto">
            <a:xfrm>
              <a:off x="5121604" y="5924841"/>
              <a:ext cx="152400" cy="304800"/>
            </a:xfrm>
            <a:prstGeom prst="rect">
              <a:avLst/>
            </a:prstGeom>
            <a:solidFill>
              <a:srgbClr val="C1C0C4"/>
            </a:solidFill>
            <a:ln w="9525">
              <a:solidFill>
                <a:schemeClr val="tx1"/>
              </a:solidFill>
              <a:miter lim="800000"/>
              <a:headEnd/>
              <a:tailEnd/>
            </a:ln>
          </p:spPr>
          <p:txBody>
            <a:bodyPr wrap="none" anchor="ctr"/>
            <a:lstStyle/>
            <a:p>
              <a:endParaRPr lang="tr-TR"/>
            </a:p>
          </p:txBody>
        </p:sp>
        <p:sp>
          <p:nvSpPr>
            <p:cNvPr id="18445" name="Rectangle 13"/>
            <p:cNvSpPr>
              <a:spLocks noChangeArrowheads="1"/>
            </p:cNvSpPr>
            <p:nvPr/>
          </p:nvSpPr>
          <p:spPr bwMode="auto">
            <a:xfrm>
              <a:off x="5274004" y="6153441"/>
              <a:ext cx="2362200" cy="76200"/>
            </a:xfrm>
            <a:prstGeom prst="rect">
              <a:avLst/>
            </a:prstGeom>
            <a:solidFill>
              <a:srgbClr val="C1C0C4"/>
            </a:solidFill>
            <a:ln w="9525">
              <a:solidFill>
                <a:schemeClr val="tx1"/>
              </a:solidFill>
              <a:miter lim="800000"/>
              <a:headEnd/>
              <a:tailEnd/>
            </a:ln>
          </p:spPr>
          <p:txBody>
            <a:bodyPr wrap="none" anchor="ctr"/>
            <a:lstStyle/>
            <a:p>
              <a:endParaRPr lang="tr-TR"/>
            </a:p>
          </p:txBody>
        </p:sp>
        <p:sp>
          <p:nvSpPr>
            <p:cNvPr id="18446" name="AutoShape 14"/>
            <p:cNvSpPr>
              <a:spLocks noChangeArrowheads="1"/>
            </p:cNvSpPr>
            <p:nvPr/>
          </p:nvSpPr>
          <p:spPr bwMode="auto">
            <a:xfrm rot="4600436">
              <a:off x="4997779" y="3978566"/>
              <a:ext cx="1219200" cy="1295400"/>
            </a:xfrm>
            <a:prstGeom prst="cloudCallout">
              <a:avLst>
                <a:gd name="adj1" fmla="val -35296"/>
                <a:gd name="adj2" fmla="val 69250"/>
              </a:avLst>
            </a:prstGeom>
            <a:solidFill>
              <a:srgbClr val="E2E2E2"/>
            </a:solidFill>
            <a:ln w="9525">
              <a:solidFill>
                <a:schemeClr val="tx1"/>
              </a:solidFill>
              <a:miter lim="800000"/>
              <a:headEnd/>
              <a:tailEnd/>
            </a:ln>
          </p:spPr>
          <p:txBody>
            <a:bodyPr rot="10800000" vert="eaVert"/>
            <a:lstStyle/>
            <a:p>
              <a:pPr algn="ctr"/>
              <a:endParaRPr lang="tr-TR" sz="2400">
                <a:latin typeface="Tahoma" pitchFamily="34" charset="0"/>
                <a:ea typeface="ＭＳ Ｐゴシック" pitchFamily="34" charset="-128"/>
              </a:endParaRPr>
            </a:p>
          </p:txBody>
        </p:sp>
        <p:sp>
          <p:nvSpPr>
            <p:cNvPr id="18447" name="Line 15"/>
            <p:cNvSpPr>
              <a:spLocks noChangeShapeType="1"/>
            </p:cNvSpPr>
            <p:nvPr/>
          </p:nvSpPr>
          <p:spPr bwMode="auto">
            <a:xfrm flipV="1">
              <a:off x="2454604" y="4324641"/>
              <a:ext cx="1905000" cy="2286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8448" name="Line 16"/>
            <p:cNvSpPr>
              <a:spLocks noChangeShapeType="1"/>
            </p:cNvSpPr>
            <p:nvPr/>
          </p:nvSpPr>
          <p:spPr bwMode="auto">
            <a:xfrm>
              <a:off x="2454604" y="6686841"/>
              <a:ext cx="1600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18449" name="AutoShape 17"/>
            <p:cNvSpPr>
              <a:spLocks noChangeArrowheads="1"/>
            </p:cNvSpPr>
            <p:nvPr/>
          </p:nvSpPr>
          <p:spPr bwMode="auto">
            <a:xfrm>
              <a:off x="702004" y="4400841"/>
              <a:ext cx="1476375" cy="2055813"/>
            </a:xfrm>
            <a:prstGeom prst="wedgeRoundRectCallout">
              <a:avLst>
                <a:gd name="adj1" fmla="val 146787"/>
                <a:gd name="adj2" fmla="val 30681"/>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tr-TR" sz="1600">
                <a:latin typeface="Tahoma" pitchFamily="34" charset="0"/>
                <a:ea typeface="ＭＳ Ｐゴシック" pitchFamily="34" charset="-128"/>
              </a:endParaRPr>
            </a:p>
          </p:txBody>
        </p:sp>
        <p:sp>
          <p:nvSpPr>
            <p:cNvPr id="18450" name="Text Box 18"/>
            <p:cNvSpPr txBox="1">
              <a:spLocks noChangeArrowheads="1"/>
            </p:cNvSpPr>
            <p:nvPr/>
          </p:nvSpPr>
          <p:spPr bwMode="auto">
            <a:xfrm>
              <a:off x="730579" y="4769141"/>
              <a:ext cx="1447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1400" b="1" dirty="0">
                  <a:solidFill>
                    <a:srgbClr val="0066FF"/>
                  </a:solidFill>
                  <a:ea typeface="ＭＳ Ｐゴシック" pitchFamily="34" charset="-128"/>
                </a:rPr>
                <a:t>Sızan gaz yere doğru akarak birikir.</a:t>
              </a:r>
              <a:r>
                <a:rPr lang="de-DE" sz="1400" b="1" dirty="0">
                  <a:solidFill>
                    <a:srgbClr val="0066FF"/>
                  </a:solidFill>
                  <a:ea typeface="ＭＳ Ｐゴシック" pitchFamily="34" charset="-128"/>
                </a:rPr>
                <a:t> </a:t>
              </a:r>
              <a:r>
                <a:rPr lang="tr-TR" sz="1400" b="1" dirty="0">
                  <a:solidFill>
                    <a:srgbClr val="0066FF"/>
                  </a:solidFill>
                  <a:ea typeface="ＭＳ Ｐゴシック" pitchFamily="34" charset="-128"/>
                </a:rPr>
                <a:t>Bir ısı kaynağı ile karşılaşınca tutuşur</a:t>
              </a:r>
            </a:p>
          </p:txBody>
        </p:sp>
      </p:grpSp>
    </p:spTree>
    <p:extLst>
      <p:ext uri="{BB962C8B-B14F-4D97-AF65-F5344CB8AC3E}">
        <p14:creationId xmlns:p14="http://schemas.microsoft.com/office/powerpoint/2010/main" val="410864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611188" y="908050"/>
            <a:ext cx="76565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sz="2400" b="1" dirty="0">
                <a:solidFill>
                  <a:srgbClr val="FF0000"/>
                </a:solidFill>
                <a:latin typeface="Calibri" pitchFamily="34" charset="0"/>
              </a:rPr>
              <a:t>PATLAMA RİSKİNE </a:t>
            </a:r>
            <a:r>
              <a:rPr lang="tr-TR" sz="2400" b="1" dirty="0" smtClean="0">
                <a:solidFill>
                  <a:srgbClr val="FF0000"/>
                </a:solidFill>
                <a:latin typeface="Calibri" pitchFamily="34" charset="0"/>
              </a:rPr>
              <a:t>KARŞI ALINACAK ÖNLEMLER</a:t>
            </a:r>
            <a:endParaRPr lang="tr-TR" sz="2400" b="1" dirty="0">
              <a:solidFill>
                <a:srgbClr val="FF0000"/>
              </a:solidFill>
              <a:latin typeface="Calibri" pitchFamily="34" charset="0"/>
            </a:endParaRPr>
          </a:p>
        </p:txBody>
      </p:sp>
      <p:sp>
        <p:nvSpPr>
          <p:cNvPr id="14341" name="Rectangle 5"/>
          <p:cNvSpPr>
            <a:spLocks noChangeArrowheads="1"/>
          </p:cNvSpPr>
          <p:nvPr/>
        </p:nvSpPr>
        <p:spPr bwMode="auto">
          <a:xfrm>
            <a:off x="468313" y="2420938"/>
            <a:ext cx="835183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sz="2000" b="1" dirty="0" smtClean="0">
                <a:solidFill>
                  <a:srgbClr val="FF0000"/>
                </a:solidFill>
                <a:latin typeface="Calibri" pitchFamily="34" charset="0"/>
                <a:cs typeface="Times New Roman" pitchFamily="18" charset="0"/>
              </a:rPr>
              <a:t>►</a:t>
            </a:r>
            <a:r>
              <a:rPr lang="tr-TR" sz="2000" b="1" dirty="0" smtClean="0">
                <a:solidFill>
                  <a:schemeClr val="accent2"/>
                </a:solidFill>
                <a:latin typeface="Calibri" pitchFamily="34" charset="0"/>
              </a:rPr>
              <a:t>Patlayıcı ortam oluşmasını önlemek,</a:t>
            </a:r>
          </a:p>
          <a:p>
            <a:endParaRPr lang="tr-TR" sz="2000" b="1" dirty="0" smtClean="0">
              <a:solidFill>
                <a:schemeClr val="accent2"/>
              </a:solidFill>
              <a:latin typeface="Calibri" pitchFamily="34" charset="0"/>
            </a:endParaRPr>
          </a:p>
          <a:p>
            <a:r>
              <a:rPr lang="tr-TR" sz="2000" b="1" dirty="0" smtClean="0">
                <a:solidFill>
                  <a:srgbClr val="FF0000"/>
                </a:solidFill>
                <a:latin typeface="Calibri" pitchFamily="34" charset="0"/>
              </a:rPr>
              <a:t>►</a:t>
            </a:r>
            <a:r>
              <a:rPr lang="tr-TR" sz="2000" b="1" dirty="0" smtClean="0">
                <a:latin typeface="Calibri" pitchFamily="34" charset="0"/>
              </a:rPr>
              <a:t> </a:t>
            </a:r>
            <a:r>
              <a:rPr lang="tr-TR" sz="2000" b="1" dirty="0" smtClean="0">
                <a:solidFill>
                  <a:schemeClr val="accent2"/>
                </a:solidFill>
                <a:latin typeface="Calibri" pitchFamily="34" charset="0"/>
              </a:rPr>
              <a:t>Yapılan işlemlerin doğası gereği patlayıcı ortam oluşmasının önlenmesi mümkün değilse patlayıcı ortamın tutuşmasını önlemek,</a:t>
            </a:r>
          </a:p>
          <a:p>
            <a:endParaRPr lang="tr-TR" sz="2000" b="1" dirty="0" smtClean="0">
              <a:solidFill>
                <a:schemeClr val="accent2"/>
              </a:solidFill>
              <a:latin typeface="Calibri" pitchFamily="34" charset="0"/>
            </a:endParaRPr>
          </a:p>
          <a:p>
            <a:r>
              <a:rPr lang="tr-TR" sz="2000" b="1" dirty="0" smtClean="0">
                <a:solidFill>
                  <a:srgbClr val="FF0000"/>
                </a:solidFill>
                <a:latin typeface="Calibri" pitchFamily="34" charset="0"/>
              </a:rPr>
              <a:t>►</a:t>
            </a:r>
            <a:r>
              <a:rPr lang="tr-TR" sz="2000" b="1" dirty="0" smtClean="0">
                <a:latin typeface="Calibri" pitchFamily="34" charset="0"/>
              </a:rPr>
              <a:t> </a:t>
            </a:r>
            <a:r>
              <a:rPr lang="tr-TR" sz="2000" b="1" dirty="0" smtClean="0">
                <a:solidFill>
                  <a:schemeClr val="accent2"/>
                </a:solidFill>
                <a:latin typeface="Calibri" pitchFamily="34" charset="0"/>
              </a:rPr>
              <a:t>İşçilerin sağlık ve güvenliklerini sağlayacak şekilde patlamanın zararlı etkilerini  azaltacak önlemleri almak.</a:t>
            </a:r>
            <a:endParaRPr lang="tr-TR" sz="2000" b="1" dirty="0">
              <a:solidFill>
                <a:schemeClr val="accent2"/>
              </a:solidFill>
              <a:latin typeface="Calibri" pitchFamily="34" charset="0"/>
            </a:endParaRPr>
          </a:p>
        </p:txBody>
      </p:sp>
    </p:spTree>
    <p:extLst>
      <p:ext uri="{BB962C8B-B14F-4D97-AF65-F5344CB8AC3E}">
        <p14:creationId xmlns:p14="http://schemas.microsoft.com/office/powerpoint/2010/main" val="217874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468312" y="765175"/>
            <a:ext cx="67325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2400" b="1" dirty="0">
                <a:solidFill>
                  <a:srgbClr val="FF0000"/>
                </a:solidFill>
                <a:latin typeface="Calibri" pitchFamily="34" charset="0"/>
              </a:rPr>
              <a:t>PATLAMA RİSKİNİN DEĞERLENDİRİLMESİ</a:t>
            </a:r>
          </a:p>
        </p:txBody>
      </p:sp>
      <p:sp>
        <p:nvSpPr>
          <p:cNvPr id="15365" name="Rectangle 5"/>
          <p:cNvSpPr>
            <a:spLocks noChangeArrowheads="1"/>
          </p:cNvSpPr>
          <p:nvPr/>
        </p:nvSpPr>
        <p:spPr bwMode="auto">
          <a:xfrm>
            <a:off x="539750" y="1989138"/>
            <a:ext cx="77771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b="1" dirty="0" smtClean="0">
                <a:solidFill>
                  <a:srgbClr val="FF0000"/>
                </a:solidFill>
                <a:latin typeface="Calibri" pitchFamily="34" charset="0"/>
              </a:rPr>
              <a:t>►</a:t>
            </a:r>
            <a:r>
              <a:rPr lang="tr-TR" dirty="0" smtClean="0">
                <a:latin typeface="Calibri" pitchFamily="34" charset="0"/>
              </a:rPr>
              <a:t> </a:t>
            </a:r>
            <a:r>
              <a:rPr lang="tr-TR" sz="2000" b="1" dirty="0" smtClean="0">
                <a:solidFill>
                  <a:schemeClr val="accent2"/>
                </a:solidFill>
                <a:latin typeface="Calibri" pitchFamily="34" charset="0"/>
              </a:rPr>
              <a:t>Patlayıcı ortam oluşma ihtimali ve bu ortamın kalıcılığı,</a:t>
            </a:r>
          </a:p>
          <a:p>
            <a:endParaRPr lang="tr-TR" sz="2000" b="1" dirty="0" smtClean="0">
              <a:solidFill>
                <a:schemeClr val="accent2"/>
              </a:solidFill>
              <a:latin typeface="Calibri" pitchFamily="34" charset="0"/>
            </a:endParaRPr>
          </a:p>
          <a:p>
            <a:r>
              <a:rPr lang="tr-TR" b="1" dirty="0" smtClean="0">
                <a:solidFill>
                  <a:srgbClr val="FF0000"/>
                </a:solidFill>
                <a:latin typeface="Calibri" pitchFamily="34" charset="0"/>
              </a:rPr>
              <a:t>►</a:t>
            </a:r>
            <a:r>
              <a:rPr lang="tr-TR" dirty="0" smtClean="0">
                <a:latin typeface="Calibri" pitchFamily="34" charset="0"/>
              </a:rPr>
              <a:t> </a:t>
            </a:r>
            <a:r>
              <a:rPr lang="tr-TR" sz="2000" b="1" dirty="0" smtClean="0">
                <a:solidFill>
                  <a:schemeClr val="accent2"/>
                </a:solidFill>
                <a:latin typeface="Calibri" pitchFamily="34" charset="0"/>
              </a:rPr>
              <a:t>Statik elektrik de dahil tutuşturucu kaynakların bulunma, aktif ve etkili hale gelme ihtimalleri,</a:t>
            </a:r>
          </a:p>
          <a:p>
            <a:endParaRPr lang="tr-TR" sz="2000" b="1" dirty="0" smtClean="0">
              <a:solidFill>
                <a:schemeClr val="accent2"/>
              </a:solidFill>
              <a:latin typeface="Calibri" pitchFamily="34" charset="0"/>
            </a:endParaRPr>
          </a:p>
          <a:p>
            <a:r>
              <a:rPr lang="tr-TR" b="1" dirty="0" smtClean="0">
                <a:solidFill>
                  <a:srgbClr val="FF0000"/>
                </a:solidFill>
                <a:latin typeface="Calibri" pitchFamily="34" charset="0"/>
              </a:rPr>
              <a:t>►</a:t>
            </a:r>
            <a:r>
              <a:rPr lang="tr-TR" dirty="0" smtClean="0">
                <a:latin typeface="Calibri" pitchFamily="34" charset="0"/>
              </a:rPr>
              <a:t> </a:t>
            </a:r>
            <a:r>
              <a:rPr lang="tr-TR" sz="2000" b="1" dirty="0" smtClean="0">
                <a:solidFill>
                  <a:schemeClr val="accent2"/>
                </a:solidFill>
                <a:latin typeface="Calibri" pitchFamily="34" charset="0"/>
              </a:rPr>
              <a:t>İşyerinde bulunan tesis, kullanılan maddeler, prosesler ile bunların muhtemel karşılıklı etkileşimleri,</a:t>
            </a:r>
          </a:p>
          <a:p>
            <a:endParaRPr lang="tr-TR" sz="2000" b="1" dirty="0" smtClean="0">
              <a:solidFill>
                <a:schemeClr val="accent2"/>
              </a:solidFill>
              <a:latin typeface="Calibri" pitchFamily="34" charset="0"/>
            </a:endParaRPr>
          </a:p>
          <a:p>
            <a:r>
              <a:rPr lang="tr-TR" b="1" dirty="0" smtClean="0">
                <a:solidFill>
                  <a:srgbClr val="FF0000"/>
                </a:solidFill>
                <a:latin typeface="Calibri" pitchFamily="34" charset="0"/>
              </a:rPr>
              <a:t>►</a:t>
            </a:r>
            <a:r>
              <a:rPr lang="tr-TR" dirty="0" smtClean="0">
                <a:latin typeface="Calibri" pitchFamily="34" charset="0"/>
              </a:rPr>
              <a:t> </a:t>
            </a:r>
            <a:r>
              <a:rPr lang="tr-TR" sz="2000" b="1" dirty="0" smtClean="0">
                <a:solidFill>
                  <a:schemeClr val="accent2"/>
                </a:solidFill>
                <a:latin typeface="Calibri" pitchFamily="34" charset="0"/>
              </a:rPr>
              <a:t>Olabilecek patlamanın etkisinin büyüklüğü.</a:t>
            </a:r>
            <a:endParaRPr lang="tr-TR" sz="2000" b="1" dirty="0">
              <a:solidFill>
                <a:schemeClr val="accent2"/>
              </a:solidFill>
              <a:latin typeface="Calibri" pitchFamily="34" charset="0"/>
            </a:endParaRPr>
          </a:p>
        </p:txBody>
      </p:sp>
    </p:spTree>
    <p:extLst>
      <p:ext uri="{BB962C8B-B14F-4D97-AF65-F5344CB8AC3E}">
        <p14:creationId xmlns:p14="http://schemas.microsoft.com/office/powerpoint/2010/main" val="2424143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53988" y="568386"/>
            <a:ext cx="8247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sz="2400" b="1" dirty="0">
                <a:solidFill>
                  <a:srgbClr val="FF0000"/>
                </a:solidFill>
                <a:latin typeface="Calibri" pitchFamily="34" charset="0"/>
              </a:rPr>
              <a:t>PATLAYICI </a:t>
            </a:r>
            <a:r>
              <a:rPr lang="tr-TR" sz="2400" b="1" dirty="0" smtClean="0">
                <a:solidFill>
                  <a:srgbClr val="FF0000"/>
                </a:solidFill>
                <a:latin typeface="Calibri" pitchFamily="34" charset="0"/>
              </a:rPr>
              <a:t>ORTAM OLUŞABİLECEK YERLER</a:t>
            </a:r>
            <a:endParaRPr lang="tr-TR" sz="2400" b="1" dirty="0">
              <a:solidFill>
                <a:srgbClr val="FF0000"/>
              </a:solidFill>
              <a:latin typeface="Calibri" pitchFamily="34" charset="0"/>
            </a:endParaRPr>
          </a:p>
        </p:txBody>
      </p:sp>
      <p:sp>
        <p:nvSpPr>
          <p:cNvPr id="16390" name="Rectangle 5"/>
          <p:cNvSpPr>
            <a:spLocks noChangeArrowheads="1"/>
          </p:cNvSpPr>
          <p:nvPr/>
        </p:nvSpPr>
        <p:spPr bwMode="auto">
          <a:xfrm>
            <a:off x="334963" y="2321719"/>
            <a:ext cx="3825479" cy="376238"/>
          </a:xfrm>
          <a:prstGeom prst="rect">
            <a:avLst/>
          </a:prstGeom>
          <a:solidFill>
            <a:srgbClr val="000080"/>
          </a:solidFill>
          <a:ln w="9525" algn="ctr">
            <a:solidFill>
              <a:srgbClr val="2309A3"/>
            </a:solidFill>
            <a:miter lim="800000"/>
            <a:headEnd/>
            <a:tailEnd/>
          </a:ln>
        </p:spPr>
        <p:txBody>
          <a:bodyPr wrap="square">
            <a:spAutoFit/>
          </a:bodyPr>
          <a:lstStyle/>
          <a:p>
            <a:r>
              <a:rPr lang="tr-TR" b="1">
                <a:solidFill>
                  <a:schemeClr val="bg1"/>
                </a:solidFill>
                <a:latin typeface="Calibri" pitchFamily="34" charset="0"/>
              </a:rPr>
              <a:t>A) ASGARİ GEREKLER</a:t>
            </a:r>
          </a:p>
        </p:txBody>
      </p:sp>
      <p:sp>
        <p:nvSpPr>
          <p:cNvPr id="16391" name="Rectangle 6"/>
          <p:cNvSpPr>
            <a:spLocks noChangeArrowheads="1"/>
          </p:cNvSpPr>
          <p:nvPr/>
        </p:nvSpPr>
        <p:spPr bwMode="auto">
          <a:xfrm>
            <a:off x="6193360" y="3756186"/>
            <a:ext cx="1186928" cy="369332"/>
          </a:xfrm>
          <a:prstGeom prst="rect">
            <a:avLst/>
          </a:prstGeom>
          <a:solidFill>
            <a:srgbClr val="000080"/>
          </a:solidFill>
          <a:ln w="9525" algn="ctr">
            <a:solidFill>
              <a:srgbClr val="2309A3"/>
            </a:solidFill>
            <a:miter lim="800000"/>
            <a:headEnd/>
            <a:tailEnd/>
          </a:ln>
        </p:spPr>
        <p:txBody>
          <a:bodyPr wrap="none">
            <a:spAutoFit/>
          </a:bodyPr>
          <a:lstStyle/>
          <a:p>
            <a:r>
              <a:rPr lang="tr-TR" b="1">
                <a:solidFill>
                  <a:schemeClr val="bg1"/>
                </a:solidFill>
                <a:latin typeface="Calibri" pitchFamily="34" charset="0"/>
              </a:rPr>
              <a:t>İŞARETLER</a:t>
            </a:r>
          </a:p>
        </p:txBody>
      </p:sp>
      <p:sp>
        <p:nvSpPr>
          <p:cNvPr id="16392" name="Rectangle 9"/>
          <p:cNvSpPr>
            <a:spLocks noChangeArrowheads="1"/>
          </p:cNvSpPr>
          <p:nvPr/>
        </p:nvSpPr>
        <p:spPr bwMode="auto">
          <a:xfrm>
            <a:off x="344092" y="1369914"/>
            <a:ext cx="8056958" cy="584775"/>
          </a:xfrm>
          <a:prstGeom prst="rect">
            <a:avLst/>
          </a:prstGeom>
          <a:noFill/>
          <a:ln w="9525" algn="ctr">
            <a:solidFill>
              <a:srgbClr val="2309A3"/>
            </a:solidFill>
            <a:miter lim="800000"/>
            <a:headEnd/>
            <a:tailEnd/>
          </a:ln>
          <a:extLst>
            <a:ext uri="{909E8E84-426E-40DD-AFC4-6F175D3DCCD1}">
              <a14:hiddenFill xmlns:a14="http://schemas.microsoft.com/office/drawing/2010/main">
                <a:solidFill>
                  <a:srgbClr val="2309A3"/>
                </a:solidFill>
              </a14:hiddenFill>
            </a:ext>
          </a:extLst>
        </p:spPr>
        <p:txBody>
          <a:bodyPr wrap="square" anchor="ctr">
            <a:spAutoFit/>
          </a:bodyPr>
          <a:lstStyle/>
          <a:p>
            <a:pPr algn="ctr"/>
            <a:r>
              <a:rPr lang="tr-TR" sz="1600" b="1" dirty="0" smtClean="0">
                <a:solidFill>
                  <a:schemeClr val="accent2"/>
                </a:solidFill>
                <a:latin typeface="Calibri" pitchFamily="34" charset="0"/>
              </a:rPr>
              <a:t>Özel önlem alınmasını gerektirecek miktarda patlayıcı karışım oluşabilecek yerler aksi kanıtlanmadıkça patlayıcı ortam kabul edilir</a:t>
            </a:r>
            <a:endParaRPr lang="tr-TR" sz="1600" b="1" dirty="0">
              <a:solidFill>
                <a:schemeClr val="accent2"/>
              </a:solidFill>
              <a:latin typeface="Calibri" pitchFamily="34" charset="0"/>
            </a:endParaRPr>
          </a:p>
        </p:txBody>
      </p:sp>
      <p:sp>
        <p:nvSpPr>
          <p:cNvPr id="16393" name="Rectangle 10"/>
          <p:cNvSpPr>
            <a:spLocks noChangeArrowheads="1"/>
          </p:cNvSpPr>
          <p:nvPr/>
        </p:nvSpPr>
        <p:spPr bwMode="auto">
          <a:xfrm>
            <a:off x="344092" y="2697957"/>
            <a:ext cx="3816350" cy="3293209"/>
          </a:xfrm>
          <a:prstGeom prst="rect">
            <a:avLst/>
          </a:prstGeom>
          <a:noFill/>
          <a:ln w="9525" algn="ctr">
            <a:solidFill>
              <a:srgbClr val="2309A3"/>
            </a:solidFill>
            <a:miter lim="800000"/>
            <a:headEnd/>
            <a:tailEnd/>
          </a:ln>
          <a:extLst>
            <a:ext uri="{909E8E84-426E-40DD-AFC4-6F175D3DCCD1}">
              <a14:hiddenFill xmlns:a14="http://schemas.microsoft.com/office/drawing/2010/main">
                <a:solidFill>
                  <a:srgbClr val="2309A3"/>
                </a:solidFill>
              </a14:hiddenFill>
            </a:ext>
          </a:extLst>
        </p:spPr>
        <p:txBody>
          <a:bodyPr>
            <a:spAutoFit/>
          </a:bodyPr>
          <a:lstStyle/>
          <a:p>
            <a:pPr marL="180000" lvl="1">
              <a:buFontTx/>
              <a:buBlip>
                <a:blip r:embed="rId2"/>
              </a:buBlip>
            </a:pPr>
            <a:r>
              <a:rPr lang="tr-TR" sz="1600" b="1" u="sng" dirty="0" smtClean="0">
                <a:solidFill>
                  <a:schemeClr val="accent2"/>
                </a:solidFill>
                <a:latin typeface="Calibri" pitchFamily="34" charset="0"/>
              </a:rPr>
              <a:t>Organizasyon önlemleri</a:t>
            </a:r>
          </a:p>
          <a:p>
            <a:pPr marL="360000">
              <a:buFontTx/>
              <a:buBlip>
                <a:blip r:embed="rId3"/>
              </a:buBlip>
            </a:pPr>
            <a:r>
              <a:rPr lang="tr-TR" sz="1600" b="1" dirty="0" smtClean="0">
                <a:solidFill>
                  <a:schemeClr val="accent2"/>
                </a:solidFill>
                <a:latin typeface="Calibri" pitchFamily="34" charset="0"/>
              </a:rPr>
              <a:t> Çalışanların eğitimi</a:t>
            </a:r>
          </a:p>
          <a:p>
            <a:pPr marL="360000">
              <a:buFontTx/>
              <a:buBlip>
                <a:blip r:embed="rId3"/>
              </a:buBlip>
            </a:pPr>
            <a:r>
              <a:rPr lang="tr-TR" sz="1600" b="1" dirty="0" smtClean="0">
                <a:solidFill>
                  <a:schemeClr val="accent2"/>
                </a:solidFill>
                <a:latin typeface="Calibri" pitchFamily="34" charset="0"/>
              </a:rPr>
              <a:t> Yazılı talimatlar </a:t>
            </a:r>
          </a:p>
          <a:p>
            <a:pPr marL="360000">
              <a:buFontTx/>
              <a:buBlip>
                <a:blip r:embed="rId3"/>
              </a:buBlip>
            </a:pPr>
            <a:r>
              <a:rPr lang="tr-TR" sz="1600" b="1" dirty="0" smtClean="0">
                <a:solidFill>
                  <a:schemeClr val="accent2"/>
                </a:solidFill>
                <a:latin typeface="Calibri" pitchFamily="34" charset="0"/>
              </a:rPr>
              <a:t>  çalışma     izni</a:t>
            </a:r>
          </a:p>
          <a:p>
            <a:pPr lvl="1">
              <a:buFontTx/>
              <a:buBlip>
                <a:blip r:embed="rId2"/>
              </a:buBlip>
            </a:pPr>
            <a:endParaRPr lang="tr-TR" sz="1600" b="1" dirty="0" smtClean="0">
              <a:solidFill>
                <a:schemeClr val="accent2"/>
              </a:solidFill>
              <a:latin typeface="Calibri" pitchFamily="34" charset="0"/>
            </a:endParaRPr>
          </a:p>
          <a:p>
            <a:pPr marL="180000" lvl="1">
              <a:buFontTx/>
              <a:buBlip>
                <a:blip r:embed="rId2"/>
              </a:buBlip>
            </a:pPr>
            <a:r>
              <a:rPr lang="tr-TR" sz="1600" b="1" dirty="0" smtClean="0">
                <a:solidFill>
                  <a:schemeClr val="accent2"/>
                </a:solidFill>
                <a:latin typeface="Calibri" pitchFamily="34" charset="0"/>
              </a:rPr>
              <a:t> </a:t>
            </a:r>
            <a:r>
              <a:rPr lang="tr-TR" sz="1600" b="1" u="sng" dirty="0">
                <a:solidFill>
                  <a:schemeClr val="accent2"/>
                </a:solidFill>
                <a:latin typeface="Calibri" pitchFamily="34" charset="0"/>
              </a:rPr>
              <a:t>Patlamadan korunma önlemleri</a:t>
            </a:r>
          </a:p>
          <a:p>
            <a:pPr marL="360000" lvl="1">
              <a:buFontTx/>
              <a:buBlip>
                <a:blip r:embed="rId3"/>
              </a:buBlip>
            </a:pPr>
            <a:r>
              <a:rPr lang="tr-TR" sz="1600" b="1" dirty="0" smtClean="0">
                <a:solidFill>
                  <a:schemeClr val="accent2"/>
                </a:solidFill>
                <a:latin typeface="Calibri" pitchFamily="34" charset="0"/>
              </a:rPr>
              <a:t> Tehlikeli ortamın önlenmesi</a:t>
            </a:r>
          </a:p>
          <a:p>
            <a:pPr marL="360000" lvl="1">
              <a:buFontTx/>
              <a:buBlip>
                <a:blip r:embed="rId3"/>
              </a:buBlip>
            </a:pPr>
            <a:r>
              <a:rPr lang="tr-TR" sz="1600" b="1" dirty="0" smtClean="0">
                <a:solidFill>
                  <a:schemeClr val="accent2"/>
                </a:solidFill>
                <a:latin typeface="Calibri" pitchFamily="34" charset="0"/>
              </a:rPr>
              <a:t> Uygun donanım</a:t>
            </a:r>
          </a:p>
          <a:p>
            <a:pPr marL="360000" lvl="1">
              <a:buFontTx/>
              <a:buBlip>
                <a:blip r:embed="rId3"/>
              </a:buBlip>
            </a:pPr>
            <a:r>
              <a:rPr lang="tr-TR" sz="1600" b="1" dirty="0" smtClean="0">
                <a:solidFill>
                  <a:schemeClr val="accent2"/>
                </a:solidFill>
                <a:latin typeface="Calibri" pitchFamily="34" charset="0"/>
              </a:rPr>
              <a:t> Kıvılcım kaynaklarına önlem</a:t>
            </a:r>
          </a:p>
          <a:p>
            <a:pPr marL="360000" lvl="1">
              <a:buFontTx/>
              <a:buBlip>
                <a:blip r:embed="rId3"/>
              </a:buBlip>
            </a:pPr>
            <a:r>
              <a:rPr lang="tr-TR" sz="1600" b="1" dirty="0" smtClean="0">
                <a:solidFill>
                  <a:schemeClr val="accent2"/>
                </a:solidFill>
                <a:latin typeface="Calibri" pitchFamily="34" charset="0"/>
              </a:rPr>
              <a:t> Uyarı sistemi</a:t>
            </a:r>
          </a:p>
          <a:p>
            <a:pPr marL="360000" lvl="1">
              <a:buFontTx/>
              <a:buBlip>
                <a:blip r:embed="rId3"/>
              </a:buBlip>
            </a:pPr>
            <a:r>
              <a:rPr lang="tr-TR" sz="1600" b="1" dirty="0" smtClean="0">
                <a:solidFill>
                  <a:schemeClr val="accent2"/>
                </a:solidFill>
                <a:latin typeface="Calibri" pitchFamily="34" charset="0"/>
              </a:rPr>
              <a:t> Uzman </a:t>
            </a:r>
          </a:p>
          <a:p>
            <a:pPr marL="360000" lvl="1">
              <a:buFontTx/>
              <a:buBlip>
                <a:blip r:embed="rId3"/>
              </a:buBlip>
            </a:pPr>
            <a:r>
              <a:rPr lang="tr-TR" sz="1600" b="1" dirty="0" smtClean="0">
                <a:solidFill>
                  <a:schemeClr val="accent2"/>
                </a:solidFill>
                <a:latin typeface="Calibri" pitchFamily="34" charset="0"/>
              </a:rPr>
              <a:t> tahliye sistemi</a:t>
            </a:r>
          </a:p>
          <a:p>
            <a:pPr marL="360000" lvl="1">
              <a:buFontTx/>
              <a:buBlip>
                <a:blip r:embed="rId3"/>
              </a:buBlip>
            </a:pPr>
            <a:r>
              <a:rPr lang="tr-TR" sz="1600" b="1" dirty="0" smtClean="0">
                <a:solidFill>
                  <a:schemeClr val="accent2"/>
                </a:solidFill>
                <a:latin typeface="Calibri" pitchFamily="34" charset="0"/>
              </a:rPr>
              <a:t> Güç kaynakları</a:t>
            </a:r>
            <a:endParaRPr lang="tr-TR" sz="1600" b="1" dirty="0">
              <a:solidFill>
                <a:schemeClr val="accent2"/>
              </a:solidFill>
              <a:latin typeface="Calibri" pitchFamily="34" charset="0"/>
            </a:endParaRPr>
          </a:p>
        </p:txBody>
      </p:sp>
      <p:sp>
        <p:nvSpPr>
          <p:cNvPr id="16394" name="Rectangle 11"/>
          <p:cNvSpPr>
            <a:spLocks noChangeArrowheads="1"/>
          </p:cNvSpPr>
          <p:nvPr/>
        </p:nvSpPr>
        <p:spPr bwMode="auto">
          <a:xfrm>
            <a:off x="4937922" y="2339738"/>
            <a:ext cx="3894138" cy="369332"/>
          </a:xfrm>
          <a:prstGeom prst="rect">
            <a:avLst/>
          </a:prstGeom>
          <a:solidFill>
            <a:srgbClr val="000080"/>
          </a:solidFill>
          <a:ln w="9525" algn="ctr">
            <a:solidFill>
              <a:srgbClr val="2309A3"/>
            </a:solidFill>
            <a:miter lim="800000"/>
            <a:headEnd/>
            <a:tailEnd/>
          </a:ln>
        </p:spPr>
        <p:txBody>
          <a:bodyPr wrap="square">
            <a:spAutoFit/>
          </a:bodyPr>
          <a:lstStyle/>
          <a:p>
            <a:r>
              <a:rPr lang="tr-TR" b="1" dirty="0">
                <a:solidFill>
                  <a:schemeClr val="bg1"/>
                </a:solidFill>
                <a:latin typeface="Calibri" pitchFamily="34" charset="0"/>
              </a:rPr>
              <a:t>B) EKİPMAN VE KORUYUCU DONANIM</a:t>
            </a:r>
            <a:r>
              <a:rPr lang="tr-TR" sz="1600" dirty="0">
                <a:latin typeface="Calibri" pitchFamily="34" charset="0"/>
              </a:rPr>
              <a:t> </a:t>
            </a:r>
          </a:p>
        </p:txBody>
      </p:sp>
      <p:grpSp>
        <p:nvGrpSpPr>
          <p:cNvPr id="16395" name="Group 12"/>
          <p:cNvGrpSpPr>
            <a:grpSpLocks/>
          </p:cNvGrpSpPr>
          <p:nvPr/>
        </p:nvGrpSpPr>
        <p:grpSpPr bwMode="auto">
          <a:xfrm>
            <a:off x="5940947" y="4261011"/>
            <a:ext cx="2016125" cy="1511300"/>
            <a:chOff x="5994" y="3412"/>
            <a:chExt cx="3600" cy="2407"/>
          </a:xfrm>
        </p:grpSpPr>
        <p:sp>
          <p:nvSpPr>
            <p:cNvPr id="16396" name="AutoShape 13"/>
            <p:cNvSpPr>
              <a:spLocks noChangeArrowheads="1"/>
            </p:cNvSpPr>
            <p:nvPr/>
          </p:nvSpPr>
          <p:spPr bwMode="auto">
            <a:xfrm>
              <a:off x="5994" y="3412"/>
              <a:ext cx="3600" cy="2407"/>
            </a:xfrm>
            <a:prstGeom prst="flowChartExtract">
              <a:avLst/>
            </a:prstGeom>
            <a:solidFill>
              <a:srgbClr val="000000"/>
            </a:solidFill>
            <a:ln w="9525">
              <a:solidFill>
                <a:srgbClr val="000000"/>
              </a:solidFill>
              <a:miter lim="800000"/>
              <a:headEnd/>
              <a:tailEnd/>
            </a:ln>
          </p:spPr>
          <p:txBody>
            <a:bodyPr/>
            <a:lstStyle/>
            <a:p>
              <a:endParaRPr lang="tr-TR" sz="2000">
                <a:latin typeface="Calibri" pitchFamily="34" charset="0"/>
              </a:endParaRPr>
            </a:p>
          </p:txBody>
        </p:sp>
        <p:sp>
          <p:nvSpPr>
            <p:cNvPr id="16397" name="AutoShape 14"/>
            <p:cNvSpPr>
              <a:spLocks noChangeArrowheads="1"/>
            </p:cNvSpPr>
            <p:nvPr/>
          </p:nvSpPr>
          <p:spPr bwMode="auto">
            <a:xfrm>
              <a:off x="6534" y="3731"/>
              <a:ext cx="2503" cy="1799"/>
            </a:xfrm>
            <a:prstGeom prst="flowChartExtract">
              <a:avLst/>
            </a:prstGeom>
            <a:solidFill>
              <a:srgbClr val="FFCC00"/>
            </a:solidFill>
            <a:ln w="9525">
              <a:solidFill>
                <a:srgbClr val="000000"/>
              </a:solidFill>
              <a:miter lim="800000"/>
              <a:headEnd/>
              <a:tailEnd/>
            </a:ln>
          </p:spPr>
          <p:txBody>
            <a:bodyPr/>
            <a:lstStyle/>
            <a:p>
              <a:pPr algn="ctr"/>
              <a:r>
                <a:rPr lang="tr-TR" sz="1000">
                  <a:solidFill>
                    <a:srgbClr val="000000"/>
                  </a:solidFill>
                  <a:latin typeface="Calibri" pitchFamily="34" charset="0"/>
                </a:rPr>
                <a:t>EX </a:t>
              </a:r>
            </a:p>
            <a:p>
              <a:r>
                <a:rPr lang="tr-TR" sz="800">
                  <a:solidFill>
                    <a:srgbClr val="000000"/>
                  </a:solidFill>
                  <a:latin typeface="Calibri" pitchFamily="34" charset="0"/>
                </a:rPr>
                <a:t>PATLAYICI     ORTAM </a:t>
              </a:r>
            </a:p>
          </p:txBody>
        </p:sp>
      </p:grpSp>
    </p:spTree>
    <p:extLst>
      <p:ext uri="{BB962C8B-B14F-4D97-AF65-F5344CB8AC3E}">
        <p14:creationId xmlns:p14="http://schemas.microsoft.com/office/powerpoint/2010/main" val="1947857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0038" y="506413"/>
            <a:ext cx="8520112" cy="647700"/>
          </a:xfrm>
        </p:spPr>
        <p:txBody>
          <a:bodyPr/>
          <a:lstStyle/>
          <a:p>
            <a:r>
              <a:rPr lang="tr-TR" dirty="0" smtClean="0">
                <a:solidFill>
                  <a:srgbClr val="FF0000"/>
                </a:solidFill>
              </a:rPr>
              <a:t>Patlayıcı Ortam Oluşabilecek Yerlerin Sınıflandırılması</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923925"/>
            <a:ext cx="5353050" cy="312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1141687" y="4511705"/>
            <a:ext cx="992901"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2309A3"/>
                </a:solidFill>
              </a14:hiddenFill>
            </a:ext>
          </a:extLst>
        </p:spPr>
        <p:txBody>
          <a:bodyPr wrap="none">
            <a:spAutoFit/>
          </a:bodyPr>
          <a:lstStyle/>
          <a:p>
            <a:r>
              <a:rPr lang="tr-TR" b="1">
                <a:solidFill>
                  <a:schemeClr val="accent2"/>
                </a:solidFill>
                <a:latin typeface="Calibri" pitchFamily="34" charset="0"/>
              </a:rPr>
              <a:t>BÖLGE 0</a:t>
            </a:r>
          </a:p>
        </p:txBody>
      </p:sp>
      <p:sp>
        <p:nvSpPr>
          <p:cNvPr id="6" name="Rectangle 5"/>
          <p:cNvSpPr>
            <a:spLocks noChangeArrowheads="1"/>
          </p:cNvSpPr>
          <p:nvPr/>
        </p:nvSpPr>
        <p:spPr bwMode="auto">
          <a:xfrm>
            <a:off x="782912" y="4883180"/>
            <a:ext cx="1728787" cy="861774"/>
          </a:xfrm>
          <a:prstGeom prst="rect">
            <a:avLst/>
          </a:prstGeom>
          <a:noFill/>
          <a:ln>
            <a:noFill/>
          </a:ln>
          <a:extLst>
            <a:ext uri="{909E8E84-426E-40DD-AFC4-6F175D3DCCD1}">
              <a14:hiddenFill xmlns:a14="http://schemas.microsoft.com/office/drawing/2010/main">
                <a:solidFill>
                  <a:srgbClr val="2309A3"/>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tr-TR" sz="1600" b="1" dirty="0" smtClean="0">
                <a:solidFill>
                  <a:schemeClr val="accent2"/>
                </a:solidFill>
                <a:latin typeface="Calibri" pitchFamily="34" charset="0"/>
              </a:rPr>
              <a:t>sürekli olarak</a:t>
            </a:r>
          </a:p>
          <a:p>
            <a:pPr algn="ctr"/>
            <a:r>
              <a:rPr lang="tr-TR" sz="1600" b="1" dirty="0" smtClean="0">
                <a:solidFill>
                  <a:schemeClr val="accent2"/>
                </a:solidFill>
                <a:latin typeface="Calibri" pitchFamily="34" charset="0"/>
              </a:rPr>
              <a:t>uzun süre</a:t>
            </a:r>
          </a:p>
          <a:p>
            <a:pPr algn="ctr"/>
            <a:r>
              <a:rPr lang="tr-TR" sz="1600" b="1" dirty="0" smtClean="0">
                <a:solidFill>
                  <a:schemeClr val="accent2"/>
                </a:solidFill>
                <a:latin typeface="Calibri" pitchFamily="34" charset="0"/>
              </a:rPr>
              <a:t>sık sık</a:t>
            </a:r>
            <a:endParaRPr lang="tr-TR" sz="1600" b="1" dirty="0">
              <a:solidFill>
                <a:schemeClr val="accent2"/>
              </a:solidFill>
              <a:latin typeface="Calibri" pitchFamily="34" charset="0"/>
            </a:endParaRPr>
          </a:p>
        </p:txBody>
      </p:sp>
      <p:sp>
        <p:nvSpPr>
          <p:cNvPr id="7" name="Rectangle 6"/>
          <p:cNvSpPr>
            <a:spLocks noChangeArrowheads="1"/>
          </p:cNvSpPr>
          <p:nvPr/>
        </p:nvSpPr>
        <p:spPr bwMode="auto">
          <a:xfrm>
            <a:off x="3797574" y="4511705"/>
            <a:ext cx="992901"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2309A3"/>
                </a:solidFill>
              </a14:hiddenFill>
            </a:ext>
          </a:extLst>
        </p:spPr>
        <p:txBody>
          <a:bodyPr wrap="none">
            <a:spAutoFit/>
          </a:bodyPr>
          <a:lstStyle/>
          <a:p>
            <a:r>
              <a:rPr lang="tr-TR" b="1">
                <a:solidFill>
                  <a:schemeClr val="accent2"/>
                </a:solidFill>
                <a:latin typeface="Calibri" pitchFamily="34" charset="0"/>
              </a:rPr>
              <a:t>BÖLGE 1</a:t>
            </a:r>
          </a:p>
        </p:txBody>
      </p:sp>
      <p:sp>
        <p:nvSpPr>
          <p:cNvPr id="8" name="Rectangle 7"/>
          <p:cNvSpPr>
            <a:spLocks noChangeArrowheads="1"/>
          </p:cNvSpPr>
          <p:nvPr/>
        </p:nvSpPr>
        <p:spPr bwMode="auto">
          <a:xfrm>
            <a:off x="3869012" y="5026055"/>
            <a:ext cx="804066" cy="338554"/>
          </a:xfrm>
          <a:prstGeom prst="rect">
            <a:avLst/>
          </a:prstGeom>
          <a:noFill/>
          <a:ln>
            <a:noFill/>
          </a:ln>
          <a:extLst>
            <a:ext uri="{909E8E84-426E-40DD-AFC4-6F175D3DCCD1}">
              <a14:hiddenFill xmlns:a14="http://schemas.microsoft.com/office/drawing/2010/main">
                <a:solidFill>
                  <a:srgbClr val="2309A3"/>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tr-TR" sz="1600" b="1" dirty="0" smtClean="0">
                <a:solidFill>
                  <a:schemeClr val="accent2"/>
                </a:solidFill>
                <a:latin typeface="Calibri" pitchFamily="34" charset="0"/>
              </a:rPr>
              <a:t>ara sıra</a:t>
            </a:r>
            <a:endParaRPr lang="tr-TR" sz="1600" b="1" dirty="0">
              <a:solidFill>
                <a:schemeClr val="accent2"/>
              </a:solidFill>
              <a:latin typeface="Calibri" pitchFamily="34" charset="0"/>
            </a:endParaRPr>
          </a:p>
        </p:txBody>
      </p:sp>
      <p:sp>
        <p:nvSpPr>
          <p:cNvPr id="9" name="Rectangle 8"/>
          <p:cNvSpPr>
            <a:spLocks noChangeArrowheads="1"/>
          </p:cNvSpPr>
          <p:nvPr/>
        </p:nvSpPr>
        <p:spPr bwMode="auto">
          <a:xfrm>
            <a:off x="6893199" y="4511705"/>
            <a:ext cx="1045799"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2309A3"/>
                </a:solidFill>
              </a14:hiddenFill>
            </a:ext>
          </a:extLst>
        </p:spPr>
        <p:txBody>
          <a:bodyPr wrap="none">
            <a:spAutoFit/>
          </a:bodyPr>
          <a:lstStyle/>
          <a:p>
            <a:r>
              <a:rPr lang="tr-TR" b="1">
                <a:solidFill>
                  <a:schemeClr val="accent2"/>
                </a:solidFill>
                <a:latin typeface="Calibri" pitchFamily="34" charset="0"/>
              </a:rPr>
              <a:t>BÖLGE 2</a:t>
            </a:r>
            <a:r>
              <a:rPr lang="tr-TR">
                <a:latin typeface="Calibri" pitchFamily="34" charset="0"/>
              </a:rPr>
              <a:t> </a:t>
            </a:r>
          </a:p>
        </p:txBody>
      </p:sp>
      <p:sp>
        <p:nvSpPr>
          <p:cNvPr id="10" name="Rectangle 9"/>
          <p:cNvSpPr>
            <a:spLocks noChangeArrowheads="1"/>
          </p:cNvSpPr>
          <p:nvPr/>
        </p:nvSpPr>
        <p:spPr bwMode="auto">
          <a:xfrm>
            <a:off x="6707462" y="4902230"/>
            <a:ext cx="1439862" cy="861774"/>
          </a:xfrm>
          <a:prstGeom prst="rect">
            <a:avLst/>
          </a:prstGeom>
          <a:noFill/>
          <a:ln>
            <a:noFill/>
          </a:ln>
          <a:extLst>
            <a:ext uri="{909E8E84-426E-40DD-AFC4-6F175D3DCCD1}">
              <a14:hiddenFill xmlns:a14="http://schemas.microsoft.com/office/drawing/2010/main">
                <a:solidFill>
                  <a:srgbClr val="2309A3"/>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tr-TR" sz="1600" b="1" dirty="0" smtClean="0">
                <a:solidFill>
                  <a:schemeClr val="accent2"/>
                </a:solidFill>
                <a:latin typeface="Calibri" pitchFamily="34" charset="0"/>
              </a:rPr>
              <a:t>ihtimali olmayan</a:t>
            </a:r>
          </a:p>
          <a:p>
            <a:pPr algn="ctr"/>
            <a:r>
              <a:rPr lang="tr-TR" sz="1600" b="1" dirty="0" smtClean="0">
                <a:solidFill>
                  <a:schemeClr val="accent2"/>
                </a:solidFill>
                <a:latin typeface="Calibri" pitchFamily="34" charset="0"/>
              </a:rPr>
              <a:t>çok kısa</a:t>
            </a:r>
            <a:endParaRPr lang="tr-TR" sz="1600" b="1" dirty="0">
              <a:solidFill>
                <a:schemeClr val="accent2"/>
              </a:solidFill>
              <a:latin typeface="Calibri" pitchFamily="34" charset="0"/>
            </a:endParaRPr>
          </a:p>
        </p:txBody>
      </p:sp>
      <p:sp>
        <p:nvSpPr>
          <p:cNvPr id="11" name="Rectangle 10"/>
          <p:cNvSpPr>
            <a:spLocks noChangeArrowheads="1"/>
          </p:cNvSpPr>
          <p:nvPr/>
        </p:nvSpPr>
        <p:spPr bwMode="auto">
          <a:xfrm>
            <a:off x="887687" y="4100543"/>
            <a:ext cx="7373938" cy="338554"/>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tr-TR" sz="1600" b="1" dirty="0" smtClean="0">
                <a:solidFill>
                  <a:schemeClr val="bg1"/>
                </a:solidFill>
                <a:latin typeface="Calibri" pitchFamily="34" charset="0"/>
              </a:rPr>
              <a:t>Gaz, buhar ve sis halindeki parlayıcı maddelerin oluşturduğu patlayıcı ortamlar</a:t>
            </a:r>
            <a:endParaRPr lang="tr-TR" sz="1600" b="1" dirty="0">
              <a:solidFill>
                <a:schemeClr val="bg1"/>
              </a:solidFill>
              <a:latin typeface="Calibri" pitchFamily="34" charset="0"/>
            </a:endParaRPr>
          </a:p>
        </p:txBody>
      </p:sp>
      <p:sp>
        <p:nvSpPr>
          <p:cNvPr id="12" name="Rectangle 11"/>
          <p:cNvSpPr>
            <a:spLocks noChangeArrowheads="1"/>
          </p:cNvSpPr>
          <p:nvPr/>
        </p:nvSpPr>
        <p:spPr bwMode="auto">
          <a:xfrm>
            <a:off x="1097237" y="5751543"/>
            <a:ext cx="1109919"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2309A3"/>
                </a:solidFill>
              </a14:hiddenFill>
            </a:ext>
          </a:extLst>
        </p:spPr>
        <p:txBody>
          <a:bodyPr wrap="none">
            <a:spAutoFit/>
          </a:bodyPr>
          <a:lstStyle/>
          <a:p>
            <a:r>
              <a:rPr lang="tr-TR" b="1">
                <a:solidFill>
                  <a:schemeClr val="accent2"/>
                </a:solidFill>
                <a:latin typeface="Calibri" pitchFamily="34" charset="0"/>
              </a:rPr>
              <a:t>BÖLGE 20</a:t>
            </a:r>
          </a:p>
        </p:txBody>
      </p:sp>
      <p:sp>
        <p:nvSpPr>
          <p:cNvPr id="13" name="Rectangle 13"/>
          <p:cNvSpPr>
            <a:spLocks noChangeArrowheads="1"/>
          </p:cNvSpPr>
          <p:nvPr/>
        </p:nvSpPr>
        <p:spPr bwMode="auto">
          <a:xfrm>
            <a:off x="3773762" y="5751543"/>
            <a:ext cx="1109919"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2309A3"/>
                </a:solidFill>
              </a14:hiddenFill>
            </a:ext>
          </a:extLst>
        </p:spPr>
        <p:txBody>
          <a:bodyPr wrap="none">
            <a:spAutoFit/>
          </a:bodyPr>
          <a:lstStyle/>
          <a:p>
            <a:r>
              <a:rPr lang="tr-TR" b="1">
                <a:solidFill>
                  <a:schemeClr val="accent2"/>
                </a:solidFill>
                <a:latin typeface="Calibri" pitchFamily="34" charset="0"/>
              </a:rPr>
              <a:t>BÖLGE 21</a:t>
            </a:r>
          </a:p>
        </p:txBody>
      </p:sp>
      <p:sp>
        <p:nvSpPr>
          <p:cNvPr id="14" name="Rectangle 15"/>
          <p:cNvSpPr>
            <a:spLocks noChangeArrowheads="1"/>
          </p:cNvSpPr>
          <p:nvPr/>
        </p:nvSpPr>
        <p:spPr bwMode="auto">
          <a:xfrm>
            <a:off x="6874149" y="5751543"/>
            <a:ext cx="1162819"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2309A3"/>
                </a:solidFill>
              </a14:hiddenFill>
            </a:ext>
          </a:extLst>
        </p:spPr>
        <p:txBody>
          <a:bodyPr wrap="none">
            <a:spAutoFit/>
          </a:bodyPr>
          <a:lstStyle/>
          <a:p>
            <a:r>
              <a:rPr lang="tr-TR" b="1">
                <a:solidFill>
                  <a:schemeClr val="accent2"/>
                </a:solidFill>
                <a:latin typeface="Calibri" pitchFamily="34" charset="0"/>
              </a:rPr>
              <a:t>BÖLGE 22</a:t>
            </a:r>
            <a:r>
              <a:rPr lang="tr-TR">
                <a:solidFill>
                  <a:schemeClr val="accent2"/>
                </a:solidFill>
                <a:latin typeface="Calibri" pitchFamily="34" charset="0"/>
              </a:rPr>
              <a:t> </a:t>
            </a:r>
          </a:p>
        </p:txBody>
      </p:sp>
      <p:sp>
        <p:nvSpPr>
          <p:cNvPr id="15" name="Rectangle 17"/>
          <p:cNvSpPr>
            <a:spLocks noChangeArrowheads="1"/>
          </p:cNvSpPr>
          <p:nvPr/>
        </p:nvSpPr>
        <p:spPr bwMode="auto">
          <a:xfrm>
            <a:off x="855273" y="6197630"/>
            <a:ext cx="7434391" cy="338554"/>
          </a:xfrm>
          <a:prstGeom prst="rect">
            <a:avLst/>
          </a:prstGeom>
          <a:solidFill>
            <a:srgbClr val="00008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tr-TR" sz="1600" dirty="0" smtClean="0">
                <a:solidFill>
                  <a:schemeClr val="bg1"/>
                </a:solidFill>
                <a:latin typeface="Calibri" pitchFamily="34" charset="0"/>
              </a:rPr>
              <a:t>Havada bulut halinde bulunan yanıcı tozların oluşturduğu  patlayıcı ortamlar</a:t>
            </a:r>
            <a:endParaRPr lang="tr-TR" sz="1600" dirty="0">
              <a:solidFill>
                <a:schemeClr val="bg1"/>
              </a:solidFill>
              <a:latin typeface="Calibri" pitchFamily="34" charset="0"/>
            </a:endParaRPr>
          </a:p>
        </p:txBody>
      </p:sp>
    </p:spTree>
    <p:extLst>
      <p:ext uri="{BB962C8B-B14F-4D97-AF65-F5344CB8AC3E}">
        <p14:creationId xmlns:p14="http://schemas.microsoft.com/office/powerpoint/2010/main" val="389902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71488" y="677863"/>
            <a:ext cx="8520112" cy="647700"/>
          </a:xfrm>
        </p:spPr>
        <p:txBody>
          <a:bodyPr/>
          <a:lstStyle/>
          <a:p>
            <a:pPr eaLnBrk="1" hangingPunct="1"/>
            <a:r>
              <a:rPr lang="tr-TR" smtClean="0">
                <a:solidFill>
                  <a:srgbClr val="0066FF"/>
                </a:solidFill>
              </a:rPr>
              <a:t>PATLAMANIN ÖNLENMESİ</a:t>
            </a:r>
            <a:endParaRPr lang="en-US" smtClean="0">
              <a:solidFill>
                <a:srgbClr val="0066FF"/>
              </a:solidFill>
            </a:endParaRPr>
          </a:p>
        </p:txBody>
      </p:sp>
      <p:sp>
        <p:nvSpPr>
          <p:cNvPr id="19459" name="Rectangle 3"/>
          <p:cNvSpPr>
            <a:spLocks noGrp="1" noChangeArrowheads="1"/>
          </p:cNvSpPr>
          <p:nvPr>
            <p:ph type="body" idx="4294967295"/>
          </p:nvPr>
        </p:nvSpPr>
        <p:spPr>
          <a:xfrm>
            <a:off x="468313" y="1428750"/>
            <a:ext cx="8229600" cy="4870450"/>
          </a:xfrm>
        </p:spPr>
        <p:txBody>
          <a:bodyPr/>
          <a:lstStyle/>
          <a:p>
            <a:pPr algn="just" eaLnBrk="1" hangingPunct="1">
              <a:lnSpc>
                <a:spcPct val="80000"/>
              </a:lnSpc>
              <a:buFontTx/>
              <a:buNone/>
            </a:pPr>
            <a:r>
              <a:rPr lang="tr-TR" sz="2400" b="1" dirty="0" smtClean="0">
                <a:solidFill>
                  <a:srgbClr val="000066"/>
                </a:solidFill>
              </a:rPr>
              <a:t>1. Patlayıcı ortam oluşmasını önlemek</a:t>
            </a:r>
          </a:p>
          <a:p>
            <a:pPr lvl="1" algn="just" eaLnBrk="1" hangingPunct="1">
              <a:lnSpc>
                <a:spcPct val="80000"/>
              </a:lnSpc>
              <a:spcBef>
                <a:spcPts val="1200"/>
              </a:spcBef>
              <a:buFontTx/>
              <a:buChar char="•"/>
            </a:pPr>
            <a:r>
              <a:rPr lang="tr-TR" sz="2400" dirty="0" smtClean="0"/>
              <a:t>Patlayıcının kaza veya kaçak ile ortama yayılmasını önleyici tedbirlerin almak (kapalı sistem)</a:t>
            </a:r>
          </a:p>
          <a:p>
            <a:pPr lvl="1" algn="just" eaLnBrk="1" hangingPunct="1">
              <a:lnSpc>
                <a:spcPct val="80000"/>
              </a:lnSpc>
              <a:spcBef>
                <a:spcPts val="1200"/>
              </a:spcBef>
              <a:buFontTx/>
              <a:buChar char="•"/>
            </a:pPr>
            <a:r>
              <a:rPr lang="tr-TR" sz="2400" dirty="0" smtClean="0"/>
              <a:t>Yanıcı sıvı ve gazları küçük miktarlarda kullanmak</a:t>
            </a:r>
          </a:p>
          <a:p>
            <a:pPr lvl="1" algn="just" eaLnBrk="1" hangingPunct="1">
              <a:lnSpc>
                <a:spcPct val="80000"/>
              </a:lnSpc>
              <a:spcBef>
                <a:spcPts val="1200"/>
              </a:spcBef>
              <a:buFontTx/>
              <a:buChar char="•"/>
            </a:pPr>
            <a:r>
              <a:rPr lang="tr-TR" sz="2400" dirty="0" smtClean="0"/>
              <a:t>Boru eklerini en az seviyede tutmak, kaçak olmaması için tedbir almak</a:t>
            </a:r>
          </a:p>
          <a:p>
            <a:pPr lvl="1" algn="just" eaLnBrk="1" hangingPunct="1">
              <a:lnSpc>
                <a:spcPct val="80000"/>
              </a:lnSpc>
              <a:spcBef>
                <a:spcPts val="1200"/>
              </a:spcBef>
              <a:buFontTx/>
              <a:buChar char="•"/>
            </a:pPr>
            <a:r>
              <a:rPr lang="tr-TR" sz="2400" dirty="0" smtClean="0"/>
              <a:t>Cihazların yanlış işletilmesinden, kırılma veya aşınmalardan meydana gelebilecek kaçaklara tedbir almak</a:t>
            </a:r>
          </a:p>
          <a:p>
            <a:pPr lvl="1" algn="just" eaLnBrk="1" hangingPunct="1">
              <a:lnSpc>
                <a:spcPct val="80000"/>
              </a:lnSpc>
              <a:spcBef>
                <a:spcPts val="1200"/>
              </a:spcBef>
              <a:buFontTx/>
              <a:buChar char="•"/>
            </a:pPr>
            <a:r>
              <a:rPr lang="tr-TR" sz="2400" dirty="0" smtClean="0"/>
              <a:t>Sürekli kontrol ve basınç testi uygulamak</a:t>
            </a:r>
          </a:p>
          <a:p>
            <a:pPr lvl="1" algn="just" eaLnBrk="1" hangingPunct="1">
              <a:lnSpc>
                <a:spcPct val="80000"/>
              </a:lnSpc>
              <a:spcBef>
                <a:spcPts val="1200"/>
              </a:spcBef>
              <a:buFontTx/>
              <a:buChar char="•"/>
            </a:pPr>
            <a:r>
              <a:rPr lang="tr-TR" sz="2400" dirty="0" smtClean="0"/>
              <a:t>Gaz detektörleri ile kaçakları belirlemek, detektör ve alarm sistemi kurmak </a:t>
            </a:r>
          </a:p>
          <a:p>
            <a:pPr lvl="1" algn="just" eaLnBrk="1" hangingPunct="1">
              <a:lnSpc>
                <a:spcPct val="80000"/>
              </a:lnSpc>
              <a:spcBef>
                <a:spcPts val="1200"/>
              </a:spcBef>
              <a:buFontTx/>
              <a:buChar char="•"/>
            </a:pPr>
            <a:r>
              <a:rPr lang="tr-TR" sz="2400" dirty="0" smtClean="0"/>
              <a:t>Otomatik gaz kesiciler kullanmak</a:t>
            </a:r>
            <a:r>
              <a:rPr lang="tr-TR" sz="2000" dirty="0" smtClean="0"/>
              <a:t>.</a:t>
            </a:r>
          </a:p>
          <a:p>
            <a:pPr lvl="1" algn="just" eaLnBrk="1" hangingPunct="1">
              <a:lnSpc>
                <a:spcPct val="80000"/>
              </a:lnSpc>
              <a:buFontTx/>
              <a:buChar char="•"/>
            </a:pPr>
            <a:endParaRPr lang="en-US" sz="2000" dirty="0" smtClean="0"/>
          </a:p>
        </p:txBody>
      </p:sp>
    </p:spTree>
    <p:extLst>
      <p:ext uri="{BB962C8B-B14F-4D97-AF65-F5344CB8AC3E}">
        <p14:creationId xmlns:p14="http://schemas.microsoft.com/office/powerpoint/2010/main" val="1044958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2450" y="544513"/>
            <a:ext cx="8229600" cy="647700"/>
          </a:xfrm>
        </p:spPr>
        <p:txBody>
          <a:bodyPr/>
          <a:lstStyle/>
          <a:p>
            <a:pPr eaLnBrk="1" hangingPunct="1"/>
            <a:r>
              <a:rPr lang="tr-TR" smtClean="0">
                <a:solidFill>
                  <a:srgbClr val="0066FF"/>
                </a:solidFill>
              </a:rPr>
              <a:t>PATLAMANIN ÖNLENMESİ</a:t>
            </a:r>
            <a:endParaRPr lang="en-US" smtClean="0">
              <a:solidFill>
                <a:srgbClr val="0066FF"/>
              </a:solidFill>
            </a:endParaRPr>
          </a:p>
        </p:txBody>
      </p:sp>
      <p:sp>
        <p:nvSpPr>
          <p:cNvPr id="20483" name="Rectangle 3"/>
          <p:cNvSpPr>
            <a:spLocks noGrp="1" noChangeArrowheads="1"/>
          </p:cNvSpPr>
          <p:nvPr>
            <p:ph type="body" idx="1"/>
          </p:nvPr>
        </p:nvSpPr>
        <p:spPr>
          <a:xfrm>
            <a:off x="628650" y="1489075"/>
            <a:ext cx="8191500" cy="4313238"/>
          </a:xfrm>
        </p:spPr>
        <p:txBody>
          <a:bodyPr/>
          <a:lstStyle/>
          <a:p>
            <a:pPr algn="l" eaLnBrk="1" hangingPunct="1">
              <a:spcAft>
                <a:spcPct val="65000"/>
              </a:spcAft>
              <a:buFontTx/>
              <a:buNone/>
            </a:pPr>
            <a:r>
              <a:rPr lang="tr-TR" sz="2400" b="1" dirty="0" smtClean="0">
                <a:solidFill>
                  <a:srgbClr val="000066"/>
                </a:solidFill>
              </a:rPr>
              <a:t>2. Patlayıcı ortamın tutuşmasını önlemek</a:t>
            </a:r>
          </a:p>
          <a:p>
            <a:pPr algn="l" eaLnBrk="1" hangingPunct="1">
              <a:spcAft>
                <a:spcPct val="65000"/>
              </a:spcAft>
            </a:pPr>
            <a:r>
              <a:rPr lang="tr-TR" sz="2400" dirty="0" smtClean="0"/>
              <a:t>Tercihen açık havada çalışmak.</a:t>
            </a:r>
          </a:p>
          <a:p>
            <a:pPr algn="l" eaLnBrk="1" hangingPunct="1">
              <a:spcAft>
                <a:spcPct val="65000"/>
              </a:spcAft>
            </a:pPr>
            <a:r>
              <a:rPr lang="tr-TR" sz="2400" dirty="0" smtClean="0"/>
              <a:t>Zemin ya da çukur yerlerde çalışmamak.</a:t>
            </a:r>
          </a:p>
          <a:p>
            <a:pPr algn="l" eaLnBrk="1" hangingPunct="1">
              <a:spcAft>
                <a:spcPct val="65000"/>
              </a:spcAft>
            </a:pPr>
            <a:r>
              <a:rPr lang="tr-TR" sz="2400" b="1" dirty="0" smtClean="0">
                <a:solidFill>
                  <a:schemeClr val="accent2"/>
                </a:solidFill>
              </a:rPr>
              <a:t>Çalışma ortamını uygun ve yeterli şekilde havalandırmak. </a:t>
            </a:r>
          </a:p>
          <a:p>
            <a:pPr algn="l" eaLnBrk="1" hangingPunct="1">
              <a:spcAft>
                <a:spcPct val="65000"/>
              </a:spcAft>
              <a:buFontTx/>
              <a:buNone/>
            </a:pPr>
            <a:endParaRPr lang="tr-TR" sz="2400" b="1" dirty="0" smtClean="0">
              <a:solidFill>
                <a:schemeClr val="accent2"/>
              </a:solidFill>
            </a:endParaRPr>
          </a:p>
          <a:p>
            <a:pPr algn="l" eaLnBrk="1" hangingPunct="1">
              <a:spcAft>
                <a:spcPct val="65000"/>
              </a:spcAft>
              <a:buFontTx/>
              <a:buNone/>
            </a:pPr>
            <a:r>
              <a:rPr lang="tr-TR" sz="2400" b="1" dirty="0" smtClean="0"/>
              <a:t>Havalandırma ile çalışma ortamında patlama limitlerinde karışım meydana gelmesi önlenecektir.</a:t>
            </a:r>
          </a:p>
          <a:p>
            <a:pPr eaLnBrk="1" hangingPunct="1"/>
            <a:endParaRPr lang="en-US" sz="2400" b="1" dirty="0" smtClean="0">
              <a:solidFill>
                <a:schemeClr val="accent2"/>
              </a:solidFill>
            </a:endParaRPr>
          </a:p>
        </p:txBody>
      </p:sp>
    </p:spTree>
    <p:extLst>
      <p:ext uri="{BB962C8B-B14F-4D97-AF65-F5344CB8AC3E}">
        <p14:creationId xmlns:p14="http://schemas.microsoft.com/office/powerpoint/2010/main" val="3740367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28638" y="696913"/>
            <a:ext cx="8520112" cy="647700"/>
          </a:xfrm>
        </p:spPr>
        <p:txBody>
          <a:bodyPr/>
          <a:lstStyle/>
          <a:p>
            <a:pPr eaLnBrk="1" hangingPunct="1"/>
            <a:r>
              <a:rPr lang="tr-TR" smtClean="0">
                <a:solidFill>
                  <a:srgbClr val="0066FF"/>
                </a:solidFill>
              </a:rPr>
              <a:t>PATLAMANIN ÖNLENMESİ</a:t>
            </a:r>
            <a:endParaRPr lang="en-US" smtClean="0">
              <a:solidFill>
                <a:srgbClr val="0066FF"/>
              </a:solidFill>
            </a:endParaRPr>
          </a:p>
        </p:txBody>
      </p:sp>
      <p:sp>
        <p:nvSpPr>
          <p:cNvPr id="21507" name="Rectangle 3"/>
          <p:cNvSpPr>
            <a:spLocks noGrp="1" noChangeArrowheads="1"/>
          </p:cNvSpPr>
          <p:nvPr>
            <p:ph type="body" idx="1"/>
          </p:nvPr>
        </p:nvSpPr>
        <p:spPr>
          <a:xfrm>
            <a:off x="523875" y="1774825"/>
            <a:ext cx="8524875" cy="4313238"/>
          </a:xfrm>
        </p:spPr>
        <p:txBody>
          <a:bodyPr/>
          <a:lstStyle/>
          <a:p>
            <a:pPr marL="274638" indent="-274638" eaLnBrk="1" hangingPunct="1">
              <a:buFontTx/>
              <a:buNone/>
            </a:pPr>
            <a:r>
              <a:rPr lang="tr-TR" sz="2400" b="1" dirty="0" smtClean="0">
                <a:solidFill>
                  <a:srgbClr val="000066"/>
                </a:solidFill>
              </a:rPr>
              <a:t>3.Tutuşturucu kaynakların kontrolü</a:t>
            </a:r>
          </a:p>
          <a:p>
            <a:pPr marL="274638" indent="-274638" eaLnBrk="1" hangingPunct="1"/>
            <a:r>
              <a:rPr lang="tr-TR" sz="2400" dirty="0" smtClean="0"/>
              <a:t>Açık alev kullanılmaması,</a:t>
            </a:r>
          </a:p>
          <a:p>
            <a:pPr marL="274638" indent="-274638" eaLnBrk="1" hangingPunct="1"/>
            <a:r>
              <a:rPr lang="tr-TR" sz="2400" dirty="0" smtClean="0"/>
              <a:t>Sigara, çakmak ve kibrit kullanılmaması,</a:t>
            </a:r>
          </a:p>
          <a:p>
            <a:pPr marL="274638" indent="-274638" eaLnBrk="1" hangingPunct="1"/>
            <a:r>
              <a:rPr lang="tr-TR" sz="2400" dirty="0" smtClean="0"/>
              <a:t>Kıvılcım çıkarmayan el aleti ve malzeme </a:t>
            </a:r>
            <a:r>
              <a:rPr lang="tr-TR" sz="2400" dirty="0" err="1" smtClean="0"/>
              <a:t>kulanılması</a:t>
            </a:r>
            <a:r>
              <a:rPr lang="tr-TR" sz="2400" dirty="0" smtClean="0"/>
              <a:t>,</a:t>
            </a:r>
          </a:p>
          <a:p>
            <a:pPr marL="274638" indent="-274638" eaLnBrk="1" hangingPunct="1"/>
            <a:r>
              <a:rPr lang="tr-TR" sz="2400" dirty="0" smtClean="0"/>
              <a:t>Isıl işlemlerin kontrolü,</a:t>
            </a:r>
          </a:p>
          <a:p>
            <a:pPr marL="274638" indent="-274638" eaLnBrk="1" hangingPunct="1"/>
            <a:r>
              <a:rPr lang="tr-TR" sz="2400" dirty="0" smtClean="0"/>
              <a:t>Uygun elektrik tesisatı ile çalışma (</a:t>
            </a:r>
            <a:r>
              <a:rPr lang="tr-TR" sz="2400" dirty="0" err="1" smtClean="0"/>
              <a:t>ex</a:t>
            </a:r>
            <a:r>
              <a:rPr lang="tr-TR" sz="2400" dirty="0" smtClean="0"/>
              <a:t>-</a:t>
            </a:r>
            <a:r>
              <a:rPr lang="tr-TR" sz="2400" dirty="0" err="1" smtClean="0"/>
              <a:t>proof</a:t>
            </a:r>
            <a:r>
              <a:rPr lang="tr-TR" sz="2400" dirty="0" smtClean="0"/>
              <a:t>-kıvılcım çıkarmayan- malzeme kullanımı, anti-statik ayakkabı giyilmesi, topraklama, statik elektrik kontrolü gibi)</a:t>
            </a:r>
          </a:p>
          <a:p>
            <a:pPr eaLnBrk="1" hangingPunct="1">
              <a:lnSpc>
                <a:spcPct val="90000"/>
              </a:lnSpc>
            </a:pPr>
            <a:r>
              <a:rPr lang="tr-TR" sz="2400" dirty="0"/>
              <a:t>Sıcak yüzeyler, açık alev, ateş, </a:t>
            </a:r>
            <a:r>
              <a:rPr lang="tr-TR" sz="2400" dirty="0" smtClean="0"/>
              <a:t>kor…</a:t>
            </a:r>
            <a:endParaRPr lang="tr-TR" sz="2400" dirty="0"/>
          </a:p>
        </p:txBody>
      </p:sp>
    </p:spTree>
    <p:extLst>
      <p:ext uri="{BB962C8B-B14F-4D97-AF65-F5344CB8AC3E}">
        <p14:creationId xmlns:p14="http://schemas.microsoft.com/office/powerpoint/2010/main" val="3358861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smtClean="0">
                <a:solidFill>
                  <a:srgbClr val="0066FF"/>
                </a:solidFill>
              </a:rPr>
              <a:t>PATLAMANIN ÖNLENMESİ</a:t>
            </a:r>
            <a:endParaRPr lang="en-US" smtClean="0">
              <a:solidFill>
                <a:srgbClr val="0066FF"/>
              </a:solidFill>
            </a:endParaRPr>
          </a:p>
        </p:txBody>
      </p:sp>
      <p:sp>
        <p:nvSpPr>
          <p:cNvPr id="23555" name="Rectangle 3"/>
          <p:cNvSpPr>
            <a:spLocks noGrp="1" noChangeArrowheads="1"/>
          </p:cNvSpPr>
          <p:nvPr>
            <p:ph type="body" idx="1"/>
          </p:nvPr>
        </p:nvSpPr>
        <p:spPr/>
        <p:txBody>
          <a:bodyPr/>
          <a:lstStyle/>
          <a:p>
            <a:pPr eaLnBrk="1" hangingPunct="1">
              <a:buFontTx/>
              <a:buNone/>
            </a:pPr>
            <a:r>
              <a:rPr lang="tr-TR" sz="2400" b="1" dirty="0" smtClean="0">
                <a:solidFill>
                  <a:srgbClr val="000066"/>
                </a:solidFill>
              </a:rPr>
              <a:t>Statik Elektriğin Önlenmesi</a:t>
            </a:r>
            <a:endParaRPr lang="tr-TR" sz="2400" b="1" dirty="0" smtClean="0"/>
          </a:p>
          <a:p>
            <a:pPr eaLnBrk="1" hangingPunct="1">
              <a:spcBef>
                <a:spcPts val="1200"/>
              </a:spcBef>
            </a:pPr>
            <a:r>
              <a:rPr lang="tr-TR" sz="2400" dirty="0" smtClean="0"/>
              <a:t>Statik elektrik biriken yerde yeterli iletkenlikte bir toprak bağlantısı olmalıdır. Böylelikle yük tehlikesizce toprağa boşaltılabilir. </a:t>
            </a:r>
          </a:p>
          <a:p>
            <a:pPr eaLnBrk="1" hangingPunct="1">
              <a:spcBef>
                <a:spcPts val="1200"/>
              </a:spcBef>
            </a:pPr>
            <a:r>
              <a:rPr lang="tr-TR" sz="2400" dirty="0" smtClean="0"/>
              <a:t>Topraklama iletkeni yeterli hızla yükü toprağa boşaltmaz ise yük birikimi giderek artar ve boşalma kıvılcım atlaması şeklinde olur. Bu nedenle toprak bağlantısı yeterli iletkenlikte olmalıdır. </a:t>
            </a:r>
          </a:p>
          <a:p>
            <a:pPr eaLnBrk="1" hangingPunct="1">
              <a:buFontTx/>
              <a:buNone/>
            </a:pPr>
            <a:r>
              <a:rPr lang="tr-TR" sz="2400" dirty="0" smtClean="0"/>
              <a:t>	</a:t>
            </a:r>
            <a:r>
              <a:rPr lang="tr-TR" sz="2400" dirty="0" smtClean="0">
                <a:hlinkClick r:id="rId2" action="ppaction://hlinkfile"/>
              </a:rPr>
              <a:t>Statik </a:t>
            </a:r>
            <a:r>
              <a:rPr lang="tr-TR" sz="2400" dirty="0" err="1" smtClean="0">
                <a:hlinkClick r:id="rId2" action="ppaction://hlinkfile"/>
              </a:rPr>
              <a:t>Elk</a:t>
            </a:r>
            <a:r>
              <a:rPr lang="tr-TR" sz="2400" dirty="0" smtClean="0">
                <a:hlinkClick r:id="rId2" action="ppaction://hlinkfile"/>
              </a:rPr>
              <a:t> Yakıt.wmv</a:t>
            </a:r>
            <a:endParaRPr lang="tr-TR" sz="2400" dirty="0" smtClean="0"/>
          </a:p>
        </p:txBody>
      </p:sp>
    </p:spTree>
    <p:extLst>
      <p:ext uri="{BB962C8B-B14F-4D97-AF65-F5344CB8AC3E}">
        <p14:creationId xmlns:p14="http://schemas.microsoft.com/office/powerpoint/2010/main" val="262596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685800" y="5029199"/>
            <a:ext cx="7829550" cy="1344613"/>
          </a:xfrm>
          <a:prstGeom prst="rect">
            <a:avLst/>
          </a:prstGeom>
          <a:noFill/>
          <a:ln w="9525">
            <a:noFill/>
            <a:miter lim="800000"/>
            <a:headEnd/>
            <a:tailEnd/>
          </a:ln>
          <a:effectLst/>
        </p:spPr>
        <p:txBody>
          <a:bodyPr/>
          <a:lstStyle/>
          <a:p>
            <a:pPr indent="19050">
              <a:spcBef>
                <a:spcPct val="20000"/>
              </a:spcBef>
              <a:buClr>
                <a:schemeClr val="tx2"/>
              </a:buClr>
              <a:buSzPct val="75000"/>
              <a:defRPr/>
            </a:pPr>
            <a:r>
              <a:rPr lang="tr-TR" sz="2000" b="1" dirty="0" smtClean="0">
                <a:latin typeface="Calibri" pitchFamily="34" charset="0"/>
              </a:rPr>
              <a:t>Yanma</a:t>
            </a:r>
            <a:r>
              <a:rPr lang="tr-TR" sz="2000" dirty="0" smtClean="0">
                <a:solidFill>
                  <a:srgbClr val="CC0000"/>
                </a:solidFill>
                <a:latin typeface="Calibri" pitchFamily="34" charset="0"/>
              </a:rPr>
              <a:t>, </a:t>
            </a:r>
            <a:r>
              <a:rPr lang="tr-TR" sz="2000" u="sng" dirty="0" smtClean="0">
                <a:latin typeface="Calibri" pitchFamily="34" charset="0"/>
              </a:rPr>
              <a:t>yanıcı</a:t>
            </a:r>
            <a:r>
              <a:rPr lang="tr-TR" sz="2000" u="sng" dirty="0" smtClean="0">
                <a:solidFill>
                  <a:srgbClr val="CC0000"/>
                </a:solidFill>
                <a:latin typeface="Calibri" pitchFamily="34" charset="0"/>
              </a:rPr>
              <a:t> </a:t>
            </a:r>
            <a:r>
              <a:rPr lang="tr-TR" sz="2000" u="sng" dirty="0">
                <a:latin typeface="Calibri" pitchFamily="34" charset="0"/>
              </a:rPr>
              <a:t>maddelerin</a:t>
            </a:r>
            <a:r>
              <a:rPr lang="tr-TR" sz="2000" dirty="0">
                <a:latin typeface="Calibri" pitchFamily="34" charset="0"/>
              </a:rPr>
              <a:t> </a:t>
            </a:r>
            <a:r>
              <a:rPr lang="tr-TR" sz="2000" dirty="0" smtClean="0">
                <a:latin typeface="Calibri" pitchFamily="34" charset="0"/>
              </a:rPr>
              <a:t>belirli </a:t>
            </a:r>
            <a:r>
              <a:rPr lang="tr-TR" sz="2000" dirty="0">
                <a:latin typeface="Calibri" pitchFamily="34" charset="0"/>
              </a:rPr>
              <a:t>bir </a:t>
            </a:r>
            <a:r>
              <a:rPr lang="tr-TR" sz="2000" u="sng" dirty="0">
                <a:latin typeface="Calibri" pitchFamily="34" charset="0"/>
              </a:rPr>
              <a:t>ısı</a:t>
            </a:r>
            <a:r>
              <a:rPr lang="tr-TR" sz="2000" dirty="0">
                <a:latin typeface="Calibri" pitchFamily="34" charset="0"/>
              </a:rPr>
              <a:t> </a:t>
            </a:r>
            <a:r>
              <a:rPr lang="tr-TR" sz="2000" dirty="0" smtClean="0">
                <a:latin typeface="Calibri" pitchFamily="34" charset="0"/>
              </a:rPr>
              <a:t>seviyesinde, oksijenle birleşmek suretiyle kimyasal reaksiyona girmesi olayıdır</a:t>
            </a:r>
            <a:r>
              <a:rPr lang="tr-TR" sz="2000" dirty="0">
                <a:latin typeface="Calibri" pitchFamily="34" charset="0"/>
              </a:rPr>
              <a:t>. </a:t>
            </a:r>
            <a:endParaRPr lang="tr-TR" sz="2000" dirty="0" smtClean="0">
              <a:latin typeface="Calibri" pitchFamily="34" charset="0"/>
            </a:endParaRPr>
          </a:p>
          <a:p>
            <a:pPr indent="19050">
              <a:spcBef>
                <a:spcPct val="20000"/>
              </a:spcBef>
              <a:buClr>
                <a:schemeClr val="tx2"/>
              </a:buClr>
              <a:buSzPct val="75000"/>
              <a:defRPr/>
            </a:pPr>
            <a:r>
              <a:rPr lang="tr-TR" sz="2000" dirty="0" smtClean="0">
                <a:latin typeface="Calibri" pitchFamily="34" charset="0"/>
              </a:rPr>
              <a:t>Yanma </a:t>
            </a:r>
            <a:r>
              <a:rPr lang="tr-TR" sz="2000" dirty="0">
                <a:latin typeface="Calibri" pitchFamily="34" charset="0"/>
              </a:rPr>
              <a:t>olayının oluşabilmesi için; yanıcı madde, ısı ve oksijenin bir arada bulunması gerekir.     </a:t>
            </a:r>
            <a:endParaRPr lang="tr-TR" sz="2000" b="1" dirty="0">
              <a:latin typeface="Calibri" pitchFamily="34" charset="0"/>
            </a:endParaRPr>
          </a:p>
          <a:p>
            <a:pPr indent="19050">
              <a:spcBef>
                <a:spcPct val="20000"/>
              </a:spcBef>
              <a:buClr>
                <a:schemeClr val="tx2"/>
              </a:buClr>
              <a:buSzPct val="75000"/>
              <a:defRPr/>
            </a:pPr>
            <a:endParaRPr lang="tr-TR" sz="2000" dirty="0" smtClean="0">
              <a:latin typeface="Calibri" pitchFamily="34" charset="0"/>
            </a:endParaRPr>
          </a:p>
        </p:txBody>
      </p:sp>
      <p:sp>
        <p:nvSpPr>
          <p:cNvPr id="13316" name="Rectangle 4"/>
          <p:cNvSpPr>
            <a:spLocks noChangeArrowheads="1"/>
          </p:cNvSpPr>
          <p:nvPr/>
        </p:nvSpPr>
        <p:spPr bwMode="auto">
          <a:xfrm>
            <a:off x="2141538" y="822324"/>
            <a:ext cx="4221162" cy="549275"/>
          </a:xfrm>
          <a:prstGeom prst="rect">
            <a:avLst/>
          </a:prstGeom>
          <a:noFill/>
          <a:ln w="9525">
            <a:noFill/>
            <a:miter lim="800000"/>
            <a:headEnd/>
            <a:tailEnd/>
          </a:ln>
        </p:spPr>
        <p:txBody>
          <a:bodyPr anchor="ctr"/>
          <a:lstStyle/>
          <a:p>
            <a:pPr indent="19050" algn="ctr">
              <a:lnSpc>
                <a:spcPct val="90000"/>
              </a:lnSpc>
              <a:buClr>
                <a:schemeClr val="tx2"/>
              </a:buClr>
              <a:buSzPct val="75000"/>
              <a:buFont typeface="Wingdings" pitchFamily="2" charset="2"/>
              <a:buNone/>
              <a:defRPr/>
            </a:pPr>
            <a:r>
              <a:rPr lang="tr-TR" sz="4400" b="1" dirty="0">
                <a:solidFill>
                  <a:schemeClr val="tx2"/>
                </a:solidFill>
                <a:latin typeface="Calibri" pitchFamily="34" charset="0"/>
                <a:ea typeface="+mj-ea"/>
                <a:cs typeface="+mj-cs"/>
              </a:rPr>
              <a:t>YANMA</a:t>
            </a:r>
          </a:p>
        </p:txBody>
      </p:sp>
      <p:pic>
        <p:nvPicPr>
          <p:cNvPr id="4" name="Picture 6"/>
          <p:cNvPicPr>
            <a:picLocks noChangeAspect="1" noChangeArrowheads="1"/>
          </p:cNvPicPr>
          <p:nvPr/>
        </p:nvPicPr>
        <p:blipFill>
          <a:blip r:embed="rId3" cstate="print"/>
          <a:srcRect l="1276" t="7412" r="1276" b="21665"/>
          <a:stretch>
            <a:fillRect/>
          </a:stretch>
        </p:blipFill>
        <p:spPr bwMode="auto">
          <a:xfrm>
            <a:off x="1228726" y="1466988"/>
            <a:ext cx="5807120" cy="3129939"/>
          </a:xfrm>
          <a:prstGeom prst="rect">
            <a:avLst/>
          </a:prstGeom>
          <a:noFill/>
        </p:spPr>
      </p:pic>
    </p:spTree>
    <p:extLst>
      <p:ext uri="{BB962C8B-B14F-4D97-AF65-F5344CB8AC3E}">
        <p14:creationId xmlns:p14="http://schemas.microsoft.com/office/powerpoint/2010/main" val="172777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smtClean="0">
                <a:solidFill>
                  <a:srgbClr val="0066FF"/>
                </a:solidFill>
              </a:rPr>
              <a:t>GEMİ İNŞAATINDA PARLAMA-PATLAMA</a:t>
            </a:r>
            <a:endParaRPr lang="en-US" smtClean="0">
              <a:solidFill>
                <a:srgbClr val="0066FF"/>
              </a:solidFill>
            </a:endParaRPr>
          </a:p>
        </p:txBody>
      </p:sp>
      <p:sp>
        <p:nvSpPr>
          <p:cNvPr id="24579" name="Rectangle 3"/>
          <p:cNvSpPr>
            <a:spLocks noGrp="1" noChangeArrowheads="1"/>
          </p:cNvSpPr>
          <p:nvPr>
            <p:ph type="body" idx="1"/>
          </p:nvPr>
        </p:nvSpPr>
        <p:spPr>
          <a:xfrm>
            <a:off x="457199" y="3981450"/>
            <a:ext cx="8342313" cy="2944813"/>
          </a:xfrm>
        </p:spPr>
        <p:txBody>
          <a:bodyPr/>
          <a:lstStyle/>
          <a:p>
            <a:pPr eaLnBrk="1" hangingPunct="1">
              <a:lnSpc>
                <a:spcPct val="90000"/>
              </a:lnSpc>
              <a:buFontTx/>
              <a:buNone/>
            </a:pPr>
            <a:r>
              <a:rPr lang="tr-TR" sz="2400" b="1" u="sng" dirty="0" smtClean="0">
                <a:solidFill>
                  <a:srgbClr val="000066"/>
                </a:solidFill>
              </a:rPr>
              <a:t>Tehlikeler</a:t>
            </a:r>
          </a:p>
          <a:p>
            <a:pPr eaLnBrk="1" hangingPunct="1">
              <a:lnSpc>
                <a:spcPct val="90000"/>
              </a:lnSpc>
            </a:pPr>
            <a:r>
              <a:rPr lang="tr-TR" sz="2400" dirty="0" smtClean="0"/>
              <a:t>Parlayıcı maddeler içerebilen kapalı ya da az havalandırılmış ortamlarda çalışma,</a:t>
            </a:r>
          </a:p>
          <a:p>
            <a:pPr eaLnBrk="1" hangingPunct="1">
              <a:lnSpc>
                <a:spcPct val="90000"/>
              </a:lnSpc>
            </a:pPr>
            <a:r>
              <a:rPr lang="tr-TR" sz="2400" dirty="0" smtClean="0"/>
              <a:t>Kaynak işleri,</a:t>
            </a:r>
          </a:p>
          <a:p>
            <a:pPr eaLnBrk="1" hangingPunct="1">
              <a:lnSpc>
                <a:spcPct val="90000"/>
              </a:lnSpc>
            </a:pPr>
            <a:r>
              <a:rPr lang="tr-TR" sz="2400" dirty="0" smtClean="0"/>
              <a:t>Gaz kaçakları,</a:t>
            </a:r>
          </a:p>
          <a:p>
            <a:pPr eaLnBrk="1" hangingPunct="1">
              <a:lnSpc>
                <a:spcPct val="90000"/>
              </a:lnSpc>
            </a:pPr>
            <a:r>
              <a:rPr lang="tr-TR" sz="2400" dirty="0" smtClean="0"/>
              <a:t>Çevreden gelebilecek gaz ve/veya buharlar.</a:t>
            </a:r>
            <a:endParaRPr lang="en-US" sz="2400" dirty="0" smtClean="0"/>
          </a:p>
        </p:txBody>
      </p:sp>
      <p:pic>
        <p:nvPicPr>
          <p:cNvPr id="24580" name="Picture 5" descr="94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2" y="1004888"/>
            <a:ext cx="3786901"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318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tr-TR" smtClean="0">
                <a:solidFill>
                  <a:srgbClr val="0066FF"/>
                </a:solidFill>
              </a:rPr>
              <a:t>ÖNLEMLER-1</a:t>
            </a:r>
            <a:endParaRPr lang="en-US" smtClean="0">
              <a:solidFill>
                <a:srgbClr val="0066FF"/>
              </a:solidFill>
            </a:endParaRPr>
          </a:p>
        </p:txBody>
      </p:sp>
      <p:sp>
        <p:nvSpPr>
          <p:cNvPr id="25603" name="Rectangle 3"/>
          <p:cNvSpPr>
            <a:spLocks noGrp="1" noChangeArrowheads="1"/>
          </p:cNvSpPr>
          <p:nvPr>
            <p:ph type="body" idx="1"/>
          </p:nvPr>
        </p:nvSpPr>
        <p:spPr>
          <a:xfrm>
            <a:off x="642938" y="1357313"/>
            <a:ext cx="8686800" cy="4525962"/>
          </a:xfrm>
        </p:spPr>
        <p:txBody>
          <a:bodyPr/>
          <a:lstStyle/>
          <a:p>
            <a:pPr algn="l" eaLnBrk="1" hangingPunct="1">
              <a:spcAft>
                <a:spcPct val="60000"/>
              </a:spcAft>
            </a:pPr>
            <a:r>
              <a:rPr lang="tr-TR" sz="2400" smtClean="0"/>
              <a:t>Eğer kapalı alanda iş yapılacak ise, işe başlamadan önce çalışma yapılacak alanın temiz olup olmadığı </a:t>
            </a:r>
            <a:r>
              <a:rPr lang="tr-TR" sz="2400" b="1" smtClean="0">
                <a:solidFill>
                  <a:srgbClr val="CC0000"/>
                </a:solidFill>
              </a:rPr>
              <a:t>MUTLAKA</a:t>
            </a:r>
            <a:r>
              <a:rPr lang="tr-TR" sz="2400" smtClean="0"/>
              <a:t> ölçümlerle kontrol edilmelidir.</a:t>
            </a:r>
          </a:p>
          <a:p>
            <a:pPr algn="l" eaLnBrk="1" hangingPunct="1">
              <a:spcAft>
                <a:spcPct val="60000"/>
              </a:spcAft>
            </a:pPr>
            <a:r>
              <a:rPr lang="tr-TR" sz="2400" smtClean="0"/>
              <a:t>Ortam kirli ise önce havalandırılmalıdır.</a:t>
            </a:r>
          </a:p>
          <a:p>
            <a:pPr algn="l" eaLnBrk="1" hangingPunct="1">
              <a:spcAft>
                <a:spcPct val="60000"/>
              </a:spcAft>
            </a:pPr>
            <a:r>
              <a:rPr lang="tr-TR" sz="2400" smtClean="0"/>
              <a:t>Boya işleminden sonra solvent buharlarının tamamen temizlenmesi için havalandırmaya devam edilmelidir.</a:t>
            </a:r>
          </a:p>
          <a:p>
            <a:pPr algn="l" eaLnBrk="1" hangingPunct="1">
              <a:spcAft>
                <a:spcPct val="60000"/>
              </a:spcAft>
              <a:buFontTx/>
              <a:buNone/>
            </a:pPr>
            <a:endParaRPr lang="tr-TR" sz="2400" smtClean="0"/>
          </a:p>
          <a:p>
            <a:pPr algn="l" eaLnBrk="1" hangingPunct="1">
              <a:spcAft>
                <a:spcPct val="60000"/>
              </a:spcAft>
            </a:pPr>
            <a:endParaRPr lang="tr-TR" sz="2400" smtClean="0"/>
          </a:p>
          <a:p>
            <a:pPr algn="l" eaLnBrk="1" hangingPunct="1">
              <a:spcAft>
                <a:spcPct val="60000"/>
              </a:spcAft>
            </a:pPr>
            <a:endParaRPr lang="tr-TR" sz="2400" smtClean="0"/>
          </a:p>
        </p:txBody>
      </p:sp>
      <p:pic>
        <p:nvPicPr>
          <p:cNvPr id="25604" name="Picture 4" descr="paint_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4143375"/>
            <a:ext cx="29448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Inspection to maintain safe cond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4214813"/>
            <a:ext cx="321468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317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eaLnBrk="1" hangingPunct="1"/>
            <a:r>
              <a:rPr lang="tr-TR" smtClean="0">
                <a:solidFill>
                  <a:srgbClr val="0066FF"/>
                </a:solidFill>
              </a:rPr>
              <a:t>ÖNLEMLER-2</a:t>
            </a:r>
            <a:endParaRPr lang="tr-TR" smtClean="0"/>
          </a:p>
        </p:txBody>
      </p:sp>
      <p:sp>
        <p:nvSpPr>
          <p:cNvPr id="26627" name="4 İçerik Yer Tutucusu"/>
          <p:cNvSpPr>
            <a:spLocks noGrp="1"/>
          </p:cNvSpPr>
          <p:nvPr>
            <p:ph idx="1"/>
          </p:nvPr>
        </p:nvSpPr>
        <p:spPr/>
        <p:txBody>
          <a:bodyPr/>
          <a:lstStyle/>
          <a:p>
            <a:pPr eaLnBrk="1" hangingPunct="1"/>
            <a:r>
              <a:rPr lang="tr-TR" sz="2400" smtClean="0"/>
              <a:t>Kaynak yapılacak yerin etrafı kıvılcım sıçrama riskinin önlenmesi için paravanla çevrilmelidir. </a:t>
            </a:r>
          </a:p>
        </p:txBody>
      </p:sp>
      <p:pic>
        <p:nvPicPr>
          <p:cNvPr id="26628" name="Picture 5" descr="welding_w_shielding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2786063"/>
            <a:ext cx="38766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417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eaLnBrk="1" hangingPunct="1"/>
            <a:r>
              <a:rPr lang="tr-TR" smtClean="0">
                <a:solidFill>
                  <a:srgbClr val="0066FF"/>
                </a:solidFill>
              </a:rPr>
              <a:t>ÖNLEMLER-3</a:t>
            </a:r>
            <a:endParaRPr lang="tr-TR" smtClean="0"/>
          </a:p>
        </p:txBody>
      </p:sp>
      <p:sp>
        <p:nvSpPr>
          <p:cNvPr id="27651" name="4 İçerik Yer Tutucusu"/>
          <p:cNvSpPr>
            <a:spLocks noGrp="1"/>
          </p:cNvSpPr>
          <p:nvPr>
            <p:ph idx="1"/>
          </p:nvPr>
        </p:nvSpPr>
        <p:spPr>
          <a:xfrm>
            <a:off x="214313" y="1714500"/>
            <a:ext cx="8229600" cy="4525963"/>
          </a:xfrm>
        </p:spPr>
        <p:txBody>
          <a:bodyPr/>
          <a:lstStyle/>
          <a:p>
            <a:pPr eaLnBrk="1" hangingPunct="1"/>
            <a:r>
              <a:rPr lang="tr-TR" sz="2400" smtClean="0"/>
              <a:t>Kolay tutuşabilecek malzemelerin üzeri örtülmelidir.</a:t>
            </a:r>
          </a:p>
          <a:p>
            <a:pPr eaLnBrk="1" hangingPunct="1"/>
            <a:r>
              <a:rPr lang="tr-TR" sz="2400" smtClean="0"/>
              <a:t>Parlayıcı madde kaplarından olabilecek kaçaklar/delikler kontrol altına alınmalıdır.  </a:t>
            </a:r>
          </a:p>
          <a:p>
            <a:pPr eaLnBrk="1" hangingPunct="1"/>
            <a:endParaRPr lang="tr-TR" sz="2400" smtClean="0"/>
          </a:p>
          <a:p>
            <a:pPr eaLnBrk="1" hangingPunct="1">
              <a:buFontTx/>
              <a:buNone/>
            </a:pPr>
            <a:endParaRPr lang="tr-TR" sz="2400" smtClean="0"/>
          </a:p>
        </p:txBody>
      </p:sp>
      <p:pic>
        <p:nvPicPr>
          <p:cNvPr id="27652" name="Picture 4" descr="brazer_glass_cloth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71875"/>
            <a:ext cx="2643188"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Figure 5: 55-gallon drum of flammable liquid leak-protected in 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3571875"/>
            <a:ext cx="2357438"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955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eaLnBrk="1" hangingPunct="1"/>
            <a:r>
              <a:rPr lang="tr-TR" smtClean="0">
                <a:solidFill>
                  <a:srgbClr val="0066FF"/>
                </a:solidFill>
              </a:rPr>
              <a:t>ÖNLEMLER-4</a:t>
            </a:r>
            <a:endParaRPr lang="tr-TR" smtClean="0"/>
          </a:p>
        </p:txBody>
      </p:sp>
      <p:sp>
        <p:nvSpPr>
          <p:cNvPr id="28675" name="4 İçerik Yer Tutucusu"/>
          <p:cNvSpPr>
            <a:spLocks noGrp="1"/>
          </p:cNvSpPr>
          <p:nvPr>
            <p:ph idx="1"/>
          </p:nvPr>
        </p:nvSpPr>
        <p:spPr>
          <a:xfrm>
            <a:off x="357188" y="1643063"/>
            <a:ext cx="9001125" cy="4525962"/>
          </a:xfrm>
        </p:spPr>
        <p:txBody>
          <a:bodyPr/>
          <a:lstStyle/>
          <a:p>
            <a:pPr eaLnBrk="1" hangingPunct="1"/>
            <a:r>
              <a:rPr lang="tr-TR" sz="2400" smtClean="0"/>
              <a:t>Yanıcı ve parlayıcı maddeler çelik dolapta veya </a:t>
            </a:r>
          </a:p>
          <a:p>
            <a:pPr eaLnBrk="1" hangingPunct="1">
              <a:buFontTx/>
              <a:buNone/>
            </a:pPr>
            <a:r>
              <a:rPr lang="tr-TR" sz="2400" smtClean="0"/>
              <a:t>yanmaz kaplarda saklanmalıdır.</a:t>
            </a:r>
          </a:p>
          <a:p>
            <a:pPr eaLnBrk="1" hangingPunct="1">
              <a:buFontTx/>
              <a:buNone/>
            </a:pPr>
            <a:endParaRPr lang="tr-TR" sz="2400" smtClean="0"/>
          </a:p>
        </p:txBody>
      </p:sp>
      <p:pic>
        <p:nvPicPr>
          <p:cNvPr id="28676" name="Picture 4" descr="Figure 1: Storage locker for proper storage of flammable paints and thin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14688"/>
            <a:ext cx="29146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768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p:txBody>
          <a:bodyPr/>
          <a:lstStyle/>
          <a:p>
            <a:pPr eaLnBrk="1" hangingPunct="1"/>
            <a:r>
              <a:rPr lang="tr-TR" smtClean="0">
                <a:solidFill>
                  <a:srgbClr val="0066FF"/>
                </a:solidFill>
              </a:rPr>
              <a:t>ÖNLEMLER-5</a:t>
            </a:r>
            <a:endParaRPr lang="tr-TR" smtClean="0"/>
          </a:p>
        </p:txBody>
      </p:sp>
      <p:sp>
        <p:nvSpPr>
          <p:cNvPr id="29699" name="2 İçerik Yer Tutucusu"/>
          <p:cNvSpPr>
            <a:spLocks noGrp="1"/>
          </p:cNvSpPr>
          <p:nvPr>
            <p:ph idx="1"/>
          </p:nvPr>
        </p:nvSpPr>
        <p:spPr>
          <a:xfrm>
            <a:off x="611188" y="2708275"/>
            <a:ext cx="8229600" cy="2665413"/>
          </a:xfrm>
        </p:spPr>
        <p:txBody>
          <a:bodyPr/>
          <a:lstStyle/>
          <a:p>
            <a:pPr algn="l" eaLnBrk="1" hangingPunct="1">
              <a:lnSpc>
                <a:spcPct val="90000"/>
              </a:lnSpc>
            </a:pPr>
            <a:r>
              <a:rPr lang="tr-TR" sz="2400" smtClean="0"/>
              <a:t>Oksijen (yakıcı gaz) ve yanıcı gaz tüplerinin başlıkları, birbirine takılamayacak ve ayrıca başka tür gaz tüplerine de uygun olmayacak şekilde olmalıdır. </a:t>
            </a:r>
          </a:p>
          <a:p>
            <a:pPr algn="l" eaLnBrk="1" hangingPunct="1">
              <a:lnSpc>
                <a:spcPct val="90000"/>
              </a:lnSpc>
            </a:pPr>
            <a:r>
              <a:rPr lang="tr-TR" sz="2400" smtClean="0"/>
              <a:t>Gaz hortumları ile tüpler arasında alevin geri tepmesini  önleyici çek-valf bulunmalıdır.</a:t>
            </a:r>
          </a:p>
          <a:p>
            <a:pPr algn="l" eaLnBrk="1" hangingPunct="1">
              <a:lnSpc>
                <a:spcPct val="90000"/>
              </a:lnSpc>
              <a:buFontTx/>
              <a:buNone/>
            </a:pPr>
            <a:endParaRPr lang="tr-TR" sz="2400" smtClean="0"/>
          </a:p>
        </p:txBody>
      </p:sp>
      <p:pic>
        <p:nvPicPr>
          <p:cNvPr id="29700" name="Picture 4" descr="j02377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8375" y="-55563"/>
            <a:ext cx="32861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524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tr-TR" smtClean="0">
                <a:solidFill>
                  <a:srgbClr val="0066FF"/>
                </a:solidFill>
              </a:rPr>
              <a:t>ÖNLEMLER-6</a:t>
            </a:r>
            <a:endParaRPr lang="en-US" smtClean="0">
              <a:solidFill>
                <a:srgbClr val="0066FF"/>
              </a:solidFill>
            </a:endParaRPr>
          </a:p>
        </p:txBody>
      </p:sp>
      <p:sp>
        <p:nvSpPr>
          <p:cNvPr id="30723" name="Rectangle 3"/>
          <p:cNvSpPr>
            <a:spLocks noGrp="1" noChangeArrowheads="1"/>
          </p:cNvSpPr>
          <p:nvPr>
            <p:ph type="body" idx="1"/>
          </p:nvPr>
        </p:nvSpPr>
        <p:spPr>
          <a:xfrm>
            <a:off x="571500" y="1643063"/>
            <a:ext cx="8572500" cy="3992562"/>
          </a:xfrm>
        </p:spPr>
        <p:txBody>
          <a:bodyPr/>
          <a:lstStyle/>
          <a:p>
            <a:pPr algn="l" eaLnBrk="1" hangingPunct="1"/>
            <a:r>
              <a:rPr lang="tr-TR" sz="2400" smtClean="0"/>
              <a:t>Çatlak, kırık ve ekli hortumlar kullanılmamalıdır.</a:t>
            </a:r>
          </a:p>
          <a:p>
            <a:pPr algn="l" eaLnBrk="1" hangingPunct="1"/>
            <a:r>
              <a:rPr lang="tr-TR" sz="2400" smtClean="0"/>
              <a:t>Hortumla ve tüp bağlantıları kelepçe ile yapılmalı, bağlamada tel kullanılmamalıdır.</a:t>
            </a:r>
            <a:endParaRPr lang="en-US" sz="2400" smtClean="0"/>
          </a:p>
          <a:p>
            <a:pPr algn="l" eaLnBrk="1" hangingPunct="1">
              <a:buFontTx/>
              <a:buNone/>
            </a:pPr>
            <a:endParaRPr lang="tr-TR" sz="2400" smtClean="0"/>
          </a:p>
          <a:p>
            <a:pPr algn="l" eaLnBrk="1" hangingPunct="1"/>
            <a:endParaRPr lang="tr-TR" sz="2400" smtClean="0"/>
          </a:p>
          <a:p>
            <a:pPr algn="l" eaLnBrk="1" hangingPunct="1"/>
            <a:endParaRPr lang="tr-TR" sz="2400" smtClean="0"/>
          </a:p>
          <a:p>
            <a:pPr algn="l" eaLnBrk="1" hangingPunct="1"/>
            <a:endParaRPr lang="tr-TR" sz="2400" smtClean="0"/>
          </a:p>
          <a:p>
            <a:pPr algn="l" eaLnBrk="1" hangingPunct="1"/>
            <a:endParaRPr lang="tr-TR" sz="2400" smtClean="0"/>
          </a:p>
          <a:p>
            <a:pPr algn="l" eaLnBrk="1" hangingPunct="1"/>
            <a:endParaRPr lang="en-US" sz="2400" smtClean="0"/>
          </a:p>
        </p:txBody>
      </p:sp>
      <p:pic>
        <p:nvPicPr>
          <p:cNvPr id="30724" name="Picture 4" descr="925409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3286125"/>
            <a:ext cx="20669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137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eaLnBrk="1" hangingPunct="1"/>
            <a:r>
              <a:rPr lang="tr-TR" smtClean="0">
                <a:solidFill>
                  <a:srgbClr val="0066FF"/>
                </a:solidFill>
              </a:rPr>
              <a:t>ÖNLEMLER-7</a:t>
            </a:r>
            <a:endParaRPr lang="tr-TR" smtClean="0"/>
          </a:p>
        </p:txBody>
      </p:sp>
      <p:sp>
        <p:nvSpPr>
          <p:cNvPr id="31747" name="2 İçerik Yer Tutucusu"/>
          <p:cNvSpPr>
            <a:spLocks noGrp="1"/>
          </p:cNvSpPr>
          <p:nvPr>
            <p:ph idx="1"/>
          </p:nvPr>
        </p:nvSpPr>
        <p:spPr/>
        <p:txBody>
          <a:bodyPr/>
          <a:lstStyle/>
          <a:p>
            <a:pPr algn="l" eaLnBrk="1" hangingPunct="1"/>
            <a:r>
              <a:rPr lang="tr-TR" sz="2400" smtClean="0"/>
              <a:t>Gaz hortumları, periyodik olarak kontrol edilmeli,kaynak sırasında sıcak metal parçalarından uzak tutulmalıdır.</a:t>
            </a:r>
          </a:p>
        </p:txBody>
      </p:sp>
      <p:pic>
        <p:nvPicPr>
          <p:cNvPr id="31748" name="Picture 5" descr="tersane10afab7a30afab7a4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708275"/>
            <a:ext cx="4294188"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208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pPr eaLnBrk="1" hangingPunct="1"/>
            <a:r>
              <a:rPr lang="tr-TR" smtClean="0">
                <a:solidFill>
                  <a:srgbClr val="0066FF"/>
                </a:solidFill>
              </a:rPr>
              <a:t>ÖNLEMLER-8</a:t>
            </a:r>
            <a:endParaRPr lang="tr-TR" smtClean="0"/>
          </a:p>
        </p:txBody>
      </p:sp>
      <p:sp>
        <p:nvSpPr>
          <p:cNvPr id="32771" name="2 İçerik Yer Tutucusu"/>
          <p:cNvSpPr>
            <a:spLocks noGrp="1"/>
          </p:cNvSpPr>
          <p:nvPr>
            <p:ph idx="1"/>
          </p:nvPr>
        </p:nvSpPr>
        <p:spPr/>
        <p:txBody>
          <a:bodyPr/>
          <a:lstStyle/>
          <a:p>
            <a:pPr eaLnBrk="1" hangingPunct="1"/>
            <a:r>
              <a:rPr lang="tr-TR" sz="2400" smtClean="0"/>
              <a:t>Metal ekipmanın topraklanmış olması gereklidir. </a:t>
            </a:r>
          </a:p>
          <a:p>
            <a:pPr eaLnBrk="1" hangingPunct="1"/>
            <a:r>
              <a:rPr lang="tr-TR" sz="2400" smtClean="0"/>
              <a:t>Ayakkabı, giyecek ve kişisel koruyucular kıvılcım çıkarmayacak cinsten olmalıdır.</a:t>
            </a:r>
            <a:endParaRPr lang="en-US" sz="2400" smtClean="0"/>
          </a:p>
          <a:p>
            <a:pPr eaLnBrk="1" hangingPunct="1"/>
            <a:endParaRPr lang="tr-TR" smtClean="0"/>
          </a:p>
        </p:txBody>
      </p:sp>
      <p:pic>
        <p:nvPicPr>
          <p:cNvPr id="32772" name="Picture 4" descr="http://tbn0.google.com/images?q=tbn:-USMXVRB8CXQfM:http://www.alser.com.tr/images/Modeller/ALSER_Deri_Ayakkabi_Tekstil_Antistatik_ESD_Kondaktif_Ayakkabi_110-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360738"/>
            <a:ext cx="30972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http://tbn0.google.com/images?q=tbn:rG01nCN3A9W4UM:http://www.elektrotekno.com/userpix/7287_klamp_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500438"/>
            <a:ext cx="2592388"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399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tr-TR" smtClean="0">
                <a:solidFill>
                  <a:srgbClr val="0066FF"/>
                </a:solidFill>
              </a:rPr>
              <a:t>ÖNLEMLER-9</a:t>
            </a:r>
            <a:endParaRPr lang="en-US" smtClean="0">
              <a:solidFill>
                <a:srgbClr val="0066FF"/>
              </a:solidFill>
            </a:endParaRPr>
          </a:p>
        </p:txBody>
      </p:sp>
      <p:sp>
        <p:nvSpPr>
          <p:cNvPr id="33795" name="Rectangle 3"/>
          <p:cNvSpPr>
            <a:spLocks noGrp="1" noChangeArrowheads="1"/>
          </p:cNvSpPr>
          <p:nvPr>
            <p:ph type="body" idx="1"/>
          </p:nvPr>
        </p:nvSpPr>
        <p:spPr>
          <a:xfrm>
            <a:off x="457200" y="1600200"/>
            <a:ext cx="8939213" cy="4525963"/>
          </a:xfrm>
        </p:spPr>
        <p:txBody>
          <a:bodyPr/>
          <a:lstStyle/>
          <a:p>
            <a:pPr algn="l" eaLnBrk="1" hangingPunct="1">
              <a:lnSpc>
                <a:spcPct val="90000"/>
              </a:lnSpc>
            </a:pPr>
            <a:r>
              <a:rPr lang="tr-TR" sz="2400" smtClean="0"/>
              <a:t>Asetilen gazı iletim hatlarında, bakır boru ve bakırdan yapılmış parça ve aksam </a:t>
            </a:r>
            <a:r>
              <a:rPr lang="tr-TR" sz="2400" u="sng" smtClean="0"/>
              <a:t>kullanılmamalıdır</a:t>
            </a:r>
            <a:r>
              <a:rPr lang="tr-TR" sz="2400" smtClean="0"/>
              <a:t>.</a:t>
            </a:r>
          </a:p>
          <a:p>
            <a:pPr algn="l" eaLnBrk="1" hangingPunct="1">
              <a:lnSpc>
                <a:spcPct val="90000"/>
              </a:lnSpc>
            </a:pPr>
            <a:endParaRPr lang="tr-TR" sz="2400" smtClean="0"/>
          </a:p>
        </p:txBody>
      </p:sp>
      <p:pic>
        <p:nvPicPr>
          <p:cNvPr id="33796" name="Picture 5" descr="spiral_emici_hortuml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3000375"/>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6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881063" y="822325"/>
            <a:ext cx="7086600" cy="701675"/>
          </a:xfrm>
          <a:prstGeom prst="rect">
            <a:avLst/>
          </a:prstGeom>
          <a:noFill/>
          <a:ln w="9525">
            <a:noFill/>
            <a:miter lim="800000"/>
            <a:headEnd/>
            <a:tailEnd/>
          </a:ln>
        </p:spPr>
        <p:txBody>
          <a:bodyPr anchor="ctr"/>
          <a:lstStyle/>
          <a:p>
            <a:pPr indent="19050" algn="ctr">
              <a:lnSpc>
                <a:spcPct val="90000"/>
              </a:lnSpc>
              <a:buClr>
                <a:schemeClr val="tx2"/>
              </a:buClr>
              <a:buSzPct val="75000"/>
              <a:defRPr/>
            </a:pPr>
            <a:r>
              <a:rPr lang="tr-TR" sz="4400" b="1" dirty="0">
                <a:solidFill>
                  <a:srgbClr val="FF0000"/>
                </a:solidFill>
                <a:latin typeface="Calibri" pitchFamily="34" charset="0"/>
                <a:ea typeface="+mj-ea"/>
                <a:cs typeface="+mj-cs"/>
              </a:rPr>
              <a:t>YANMA ÇEŞİTLERİ</a:t>
            </a:r>
          </a:p>
        </p:txBody>
      </p:sp>
      <p:sp>
        <p:nvSpPr>
          <p:cNvPr id="17412" name="Text Box 4"/>
          <p:cNvSpPr txBox="1">
            <a:spLocks noChangeArrowheads="1"/>
          </p:cNvSpPr>
          <p:nvPr/>
        </p:nvSpPr>
        <p:spPr bwMode="auto">
          <a:xfrm>
            <a:off x="762000" y="2168525"/>
            <a:ext cx="7924800" cy="2800767"/>
          </a:xfrm>
          <a:prstGeom prst="rect">
            <a:avLst/>
          </a:prstGeom>
          <a:noFill/>
          <a:ln w="9525">
            <a:noFill/>
            <a:miter lim="800000"/>
            <a:headEnd/>
            <a:tailEnd/>
          </a:ln>
          <a:effectLst/>
        </p:spPr>
        <p:txBody>
          <a:bodyPr>
            <a:spAutoFit/>
          </a:bodyPr>
          <a:lstStyle/>
          <a:p>
            <a:pPr marL="457200" indent="-457200" algn="just">
              <a:spcBef>
                <a:spcPct val="50000"/>
              </a:spcBef>
              <a:buFontTx/>
              <a:buAutoNum type="arabicPeriod"/>
              <a:defRPr/>
            </a:pPr>
            <a:r>
              <a:rPr lang="tr-TR" sz="3200" dirty="0">
                <a:latin typeface="Calibri" pitchFamily="34" charset="0"/>
              </a:rPr>
              <a:t>YAVAŞ YANMA</a:t>
            </a:r>
          </a:p>
          <a:p>
            <a:pPr marL="457200" indent="-457200" algn="just">
              <a:spcBef>
                <a:spcPct val="50000"/>
              </a:spcBef>
              <a:buFontTx/>
              <a:buAutoNum type="arabicPeriod"/>
              <a:defRPr/>
            </a:pPr>
            <a:r>
              <a:rPr kumimoji="1" lang="tr-TR" sz="3200" dirty="0">
                <a:latin typeface="Calibri" pitchFamily="34" charset="0"/>
              </a:rPr>
              <a:t>KENDİ KENDİNE YANMA</a:t>
            </a:r>
          </a:p>
          <a:p>
            <a:pPr marL="457200" indent="-457200" algn="just">
              <a:spcBef>
                <a:spcPct val="50000"/>
              </a:spcBef>
              <a:buFontTx/>
              <a:buAutoNum type="arabicPeriod"/>
              <a:defRPr/>
            </a:pPr>
            <a:r>
              <a:rPr kumimoji="1" lang="tr-TR" sz="3200" dirty="0">
                <a:latin typeface="Calibri" pitchFamily="34" charset="0"/>
              </a:rPr>
              <a:t>HIZLI YANMA</a:t>
            </a:r>
          </a:p>
          <a:p>
            <a:pPr marL="457200" indent="-457200" algn="just">
              <a:spcBef>
                <a:spcPct val="50000"/>
              </a:spcBef>
              <a:buFontTx/>
              <a:buAutoNum type="arabicPeriod"/>
              <a:defRPr/>
            </a:pPr>
            <a:r>
              <a:rPr kumimoji="1" lang="tr-TR" sz="3200" dirty="0">
                <a:latin typeface="Calibri" pitchFamily="34" charset="0"/>
              </a:rPr>
              <a:t>PARLAMA – PATLAMA ŞEKLİNDE YANMA</a:t>
            </a:r>
            <a:endParaRPr lang="tr-TR" sz="3200" dirty="0">
              <a:latin typeface="Calibri" pitchFamily="34" charset="0"/>
            </a:endParaRPr>
          </a:p>
        </p:txBody>
      </p:sp>
    </p:spTree>
    <p:extLst>
      <p:ext uri="{BB962C8B-B14F-4D97-AF65-F5344CB8AC3E}">
        <p14:creationId xmlns:p14="http://schemas.microsoft.com/office/powerpoint/2010/main" val="3419520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6" descr="tank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650" y="22663"/>
            <a:ext cx="19113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1 Başlık"/>
          <p:cNvSpPr>
            <a:spLocks noGrp="1"/>
          </p:cNvSpPr>
          <p:nvPr>
            <p:ph type="title"/>
          </p:nvPr>
        </p:nvSpPr>
        <p:spPr/>
        <p:txBody>
          <a:bodyPr/>
          <a:lstStyle/>
          <a:p>
            <a:pPr eaLnBrk="1" hangingPunct="1"/>
            <a:r>
              <a:rPr lang="tr-TR" smtClean="0">
                <a:solidFill>
                  <a:srgbClr val="0066FF"/>
                </a:solidFill>
              </a:rPr>
              <a:t>ÖNLEMLER-10</a:t>
            </a:r>
            <a:endParaRPr lang="tr-TR" smtClean="0"/>
          </a:p>
        </p:txBody>
      </p:sp>
      <p:sp>
        <p:nvSpPr>
          <p:cNvPr id="34819" name="2 İçerik Yer Tutucusu"/>
          <p:cNvSpPr>
            <a:spLocks noGrp="1"/>
          </p:cNvSpPr>
          <p:nvPr>
            <p:ph idx="1"/>
          </p:nvPr>
        </p:nvSpPr>
        <p:spPr/>
        <p:txBody>
          <a:bodyPr/>
          <a:lstStyle/>
          <a:p>
            <a:pPr algn="l" eaLnBrk="1" hangingPunct="1">
              <a:lnSpc>
                <a:spcPct val="90000"/>
              </a:lnSpc>
            </a:pPr>
            <a:r>
              <a:rPr lang="tr-TR" sz="2000" dirty="0" smtClean="0"/>
              <a:t>Tüp </a:t>
            </a:r>
            <a:r>
              <a:rPr lang="tr-TR" sz="2000" dirty="0" err="1" smtClean="0"/>
              <a:t>vanaları,yağlı</a:t>
            </a:r>
            <a:r>
              <a:rPr lang="tr-TR" sz="2000" dirty="0" smtClean="0"/>
              <a:t> el ile açılıp kapatılmamalıdır.</a:t>
            </a:r>
          </a:p>
          <a:p>
            <a:pPr algn="l" eaLnBrk="1" hangingPunct="1">
              <a:lnSpc>
                <a:spcPct val="90000"/>
              </a:lnSpc>
            </a:pPr>
            <a:r>
              <a:rPr lang="tr-TR" sz="2000" dirty="0" smtClean="0"/>
              <a:t>Tüpler  takım arabasında bağlı olarak bulundurulmalı ve taşınmalıdır.</a:t>
            </a:r>
          </a:p>
          <a:p>
            <a:pPr algn="l" eaLnBrk="1" hangingPunct="1">
              <a:lnSpc>
                <a:spcPct val="90000"/>
              </a:lnSpc>
            </a:pPr>
            <a:r>
              <a:rPr lang="tr-TR" sz="2000" dirty="0" smtClean="0"/>
              <a:t>Tüpler  sabit bir yerde bulunduruluyor ise, dik ve bağlı olmalıdır.</a:t>
            </a:r>
          </a:p>
          <a:p>
            <a:pPr algn="l" eaLnBrk="1" hangingPunct="1">
              <a:lnSpc>
                <a:spcPct val="90000"/>
              </a:lnSpc>
            </a:pPr>
            <a:r>
              <a:rPr lang="tr-TR" sz="2000" dirty="0" smtClean="0"/>
              <a:t>Tüpler ayrı renkte boyanmış olmalıdır.</a:t>
            </a:r>
          </a:p>
          <a:p>
            <a:pPr algn="l" eaLnBrk="1" hangingPunct="1">
              <a:lnSpc>
                <a:spcPct val="90000"/>
              </a:lnSpc>
            </a:pPr>
            <a:r>
              <a:rPr lang="tr-TR" sz="2000" dirty="0" smtClean="0"/>
              <a:t>Tüpler, doğrudan güneş ışığından etkilenmeyecek şekilde,  gölgede ve çevre emniyeti sağlanmış uygun alanlarda depolanmalıdır.</a:t>
            </a:r>
          </a:p>
          <a:p>
            <a:pPr eaLnBrk="1" hangingPunct="1">
              <a:lnSpc>
                <a:spcPct val="90000"/>
              </a:lnSpc>
            </a:pPr>
            <a:r>
              <a:rPr lang="tr-TR" sz="2000" dirty="0"/>
              <a:t>Yanıcı  ve yakıcı gaz tüpleri ayrı bölmelerde depolanmalı.</a:t>
            </a:r>
          </a:p>
          <a:p>
            <a:pPr eaLnBrk="1" hangingPunct="1">
              <a:lnSpc>
                <a:spcPct val="90000"/>
              </a:lnSpc>
            </a:pPr>
            <a:r>
              <a:rPr lang="tr-TR" sz="2000" dirty="0"/>
              <a:t>Boş ve dolu tüpler ayrı bölümlerde depolanmalıdır.</a:t>
            </a:r>
            <a:endParaRPr lang="tr-TR" sz="2000" b="1" dirty="0"/>
          </a:p>
          <a:p>
            <a:pPr eaLnBrk="1" hangingPunct="1">
              <a:lnSpc>
                <a:spcPct val="90000"/>
              </a:lnSpc>
            </a:pPr>
            <a:r>
              <a:rPr lang="tr-TR" sz="2000" dirty="0"/>
              <a:t>Tüpler bu depolarda dik, koruyucu başlıkları takılı ve bağlı olarak bulundurulmalıdır.</a:t>
            </a:r>
            <a:endParaRPr lang="tr-TR" sz="2000" b="1" dirty="0"/>
          </a:p>
          <a:p>
            <a:pPr eaLnBrk="1" hangingPunct="1">
              <a:lnSpc>
                <a:spcPct val="90000"/>
              </a:lnSpc>
            </a:pPr>
            <a:r>
              <a:rPr lang="tr-TR" sz="2000" dirty="0"/>
              <a:t>Tüpler dik veya tüp arabasında </a:t>
            </a:r>
            <a:r>
              <a:rPr lang="tr-TR" sz="2000" dirty="0" err="1"/>
              <a:t>taşınmalı,yatırılarak</a:t>
            </a:r>
            <a:r>
              <a:rPr lang="tr-TR" sz="2000" dirty="0"/>
              <a:t> </a:t>
            </a:r>
            <a:r>
              <a:rPr lang="tr-TR" sz="2000" dirty="0" err="1"/>
              <a:t>fork</a:t>
            </a:r>
            <a:r>
              <a:rPr lang="tr-TR" sz="2000" dirty="0"/>
              <a:t>-lift üstünde taşınmamalıdır.</a:t>
            </a:r>
          </a:p>
          <a:p>
            <a:pPr algn="l" eaLnBrk="1" hangingPunct="1">
              <a:lnSpc>
                <a:spcPct val="90000"/>
              </a:lnSpc>
            </a:pPr>
            <a:endParaRPr lang="tr-TR" sz="2000" b="1" dirty="0" smtClean="0"/>
          </a:p>
          <a:p>
            <a:pPr algn="l" eaLnBrk="1" hangingPunct="1">
              <a:lnSpc>
                <a:spcPct val="90000"/>
              </a:lnSpc>
              <a:buFontTx/>
              <a:buNone/>
            </a:pPr>
            <a:endParaRPr lang="tr-TR" sz="2000" dirty="0" smtClean="0"/>
          </a:p>
          <a:p>
            <a:pPr eaLnBrk="1" hangingPunct="1">
              <a:buFontTx/>
              <a:buNone/>
            </a:pPr>
            <a:endParaRPr lang="tr-TR" sz="1600" dirty="0" smtClean="0"/>
          </a:p>
        </p:txBody>
      </p:sp>
    </p:spTree>
    <p:extLst>
      <p:ext uri="{BB962C8B-B14F-4D97-AF65-F5344CB8AC3E}">
        <p14:creationId xmlns:p14="http://schemas.microsoft.com/office/powerpoint/2010/main" val="9042823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tr-TR" dirty="0" smtClean="0">
                <a:solidFill>
                  <a:srgbClr val="0066FF"/>
                </a:solidFill>
              </a:rPr>
              <a:t>ÖNLEMLER-11</a:t>
            </a:r>
            <a:endParaRPr lang="en-US" dirty="0" smtClean="0">
              <a:solidFill>
                <a:srgbClr val="0066FF"/>
              </a:solidFill>
            </a:endParaRPr>
          </a:p>
        </p:txBody>
      </p:sp>
      <p:sp>
        <p:nvSpPr>
          <p:cNvPr id="36867" name="Rectangle 3"/>
          <p:cNvSpPr>
            <a:spLocks noGrp="1" noChangeArrowheads="1"/>
          </p:cNvSpPr>
          <p:nvPr>
            <p:ph type="body" idx="1"/>
          </p:nvPr>
        </p:nvSpPr>
        <p:spPr/>
        <p:txBody>
          <a:bodyPr/>
          <a:lstStyle/>
          <a:p>
            <a:pPr algn="l" eaLnBrk="1" hangingPunct="1">
              <a:lnSpc>
                <a:spcPct val="90000"/>
              </a:lnSpc>
            </a:pPr>
            <a:r>
              <a:rPr lang="tr-TR" sz="2400" dirty="0" smtClean="0"/>
              <a:t>Patlayıcı ortamlara ve patlayıcı ortam oluşturabilecek</a:t>
            </a:r>
          </a:p>
          <a:p>
            <a:pPr algn="l" eaLnBrk="1" hangingPunct="1">
              <a:lnSpc>
                <a:spcPct val="90000"/>
              </a:lnSpc>
              <a:buFontTx/>
              <a:buNone/>
            </a:pPr>
            <a:r>
              <a:rPr lang="tr-TR" sz="2400" smtClean="0"/>
              <a:t>yerlere uyarı işareti koyulmalıdır. </a:t>
            </a:r>
          </a:p>
        </p:txBody>
      </p:sp>
      <p:pic>
        <p:nvPicPr>
          <p:cNvPr id="36868" name="Picture 7" descr="patlayi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852738"/>
            <a:ext cx="4032250"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30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287789" y="4555539"/>
            <a:ext cx="8608079" cy="1631216"/>
          </a:xfrm>
          <a:prstGeom prst="rect">
            <a:avLst/>
          </a:prstGeom>
          <a:noFill/>
          <a:ln w="9525">
            <a:noFill/>
            <a:miter lim="800000"/>
            <a:headEnd/>
            <a:tailEnd/>
          </a:ln>
          <a:effectLst/>
        </p:spPr>
        <p:txBody>
          <a:bodyPr wrap="square">
            <a:spAutoFit/>
          </a:bodyPr>
          <a:lstStyle/>
          <a:p>
            <a:pPr marL="457200" indent="-457200" algn="just">
              <a:spcBef>
                <a:spcPct val="50000"/>
              </a:spcBef>
              <a:buFontTx/>
              <a:buAutoNum type="arabicParenR"/>
              <a:defRPr/>
            </a:pPr>
            <a:r>
              <a:rPr lang="tr-TR" sz="2000" dirty="0" smtClean="0">
                <a:latin typeface="Calibri" pitchFamily="34" charset="0"/>
              </a:rPr>
              <a:t>Yanıcı </a:t>
            </a:r>
            <a:r>
              <a:rPr lang="tr-TR" sz="2000" dirty="0">
                <a:latin typeface="Calibri" pitchFamily="34" charset="0"/>
              </a:rPr>
              <a:t>maddenin bünyesi itibarıyla, yanıcı buhar veya gaz meydana getiremediği halde;</a:t>
            </a:r>
          </a:p>
          <a:p>
            <a:pPr marL="457200" indent="-457200" algn="just">
              <a:spcBef>
                <a:spcPct val="50000"/>
              </a:spcBef>
              <a:buFontTx/>
              <a:buAutoNum type="arabicParenR"/>
              <a:defRPr/>
            </a:pPr>
            <a:r>
              <a:rPr lang="tr-TR" sz="2000" dirty="0" smtClean="0">
                <a:latin typeface="Calibri" pitchFamily="34" charset="0"/>
              </a:rPr>
              <a:t>Yeterli </a:t>
            </a:r>
            <a:r>
              <a:rPr lang="tr-TR" sz="2000" dirty="0">
                <a:latin typeface="Calibri" pitchFamily="34" charset="0"/>
              </a:rPr>
              <a:t>ısının olmaması halinde;</a:t>
            </a:r>
          </a:p>
          <a:p>
            <a:pPr marL="457200" indent="-457200" algn="just">
              <a:spcBef>
                <a:spcPct val="50000"/>
              </a:spcBef>
              <a:buFontTx/>
              <a:buAutoNum type="arabicParenR"/>
              <a:defRPr/>
            </a:pPr>
            <a:r>
              <a:rPr lang="tr-TR" sz="2000" dirty="0">
                <a:latin typeface="Calibri" pitchFamily="34" charset="0"/>
              </a:rPr>
              <a:t>Yeterli oksijenin olmaması halinde; yavaş yanma meydana gelmektedir. 	</a:t>
            </a:r>
          </a:p>
        </p:txBody>
      </p:sp>
      <p:sp>
        <p:nvSpPr>
          <p:cNvPr id="5" name="Rectangle 4"/>
          <p:cNvSpPr>
            <a:spLocks noChangeArrowheads="1"/>
          </p:cNvSpPr>
          <p:nvPr/>
        </p:nvSpPr>
        <p:spPr bwMode="auto">
          <a:xfrm>
            <a:off x="357641" y="531066"/>
            <a:ext cx="6776688" cy="519444"/>
          </a:xfrm>
          <a:prstGeom prst="rect">
            <a:avLst/>
          </a:prstGeom>
          <a:noFill/>
          <a:ln w="9525">
            <a:noFill/>
            <a:miter lim="800000"/>
            <a:headEnd/>
            <a:tailEnd/>
          </a:ln>
        </p:spPr>
        <p:txBody>
          <a:bodyPr anchor="ctr"/>
          <a:lstStyle/>
          <a:p>
            <a:pPr indent="19050" algn="ctr">
              <a:lnSpc>
                <a:spcPct val="90000"/>
              </a:lnSpc>
              <a:buClr>
                <a:schemeClr val="tx2"/>
              </a:buClr>
              <a:buSzPct val="75000"/>
              <a:buFont typeface="Wingdings" pitchFamily="2" charset="2"/>
              <a:buNone/>
              <a:defRPr/>
            </a:pPr>
            <a:r>
              <a:rPr lang="tr-TR" sz="3200" b="1" dirty="0">
                <a:solidFill>
                  <a:srgbClr val="FF0000"/>
                </a:solidFill>
                <a:latin typeface="Calibri" pitchFamily="34" charset="0"/>
                <a:ea typeface="+mj-ea"/>
                <a:cs typeface="+mj-cs"/>
              </a:rPr>
              <a:t>YAVAŞ </a:t>
            </a:r>
            <a:r>
              <a:rPr lang="tr-TR" sz="3200" b="1" dirty="0" smtClean="0">
                <a:solidFill>
                  <a:srgbClr val="FF0000"/>
                </a:solidFill>
                <a:latin typeface="Calibri" pitchFamily="34" charset="0"/>
                <a:ea typeface="+mj-ea"/>
                <a:cs typeface="+mj-cs"/>
              </a:rPr>
              <a:t>YANMA (</a:t>
            </a:r>
            <a:r>
              <a:rPr lang="tr-TR" sz="3200" b="1" dirty="0" smtClean="0">
                <a:solidFill>
                  <a:srgbClr val="FF0000"/>
                </a:solidFill>
                <a:latin typeface="Calibri" pitchFamily="34" charset="0"/>
              </a:rPr>
              <a:t>oksidasyon)</a:t>
            </a:r>
            <a:endParaRPr lang="tr-TR" sz="3200" b="1" dirty="0">
              <a:solidFill>
                <a:srgbClr val="FF0000"/>
              </a:solidFill>
              <a:latin typeface="Calibri" pitchFamily="34" charset="0"/>
              <a:ea typeface="+mj-ea"/>
              <a:cs typeface="+mj-cs"/>
            </a:endParaRPr>
          </a:p>
        </p:txBody>
      </p:sp>
      <p:pic>
        <p:nvPicPr>
          <p:cNvPr id="125962" name="Picture 10" descr="http://mavimelek.com/story/pasli_civi.jpg"/>
          <p:cNvPicPr>
            <a:picLocks noChangeAspect="1" noChangeArrowheads="1"/>
          </p:cNvPicPr>
          <p:nvPr/>
        </p:nvPicPr>
        <p:blipFill>
          <a:blip r:embed="rId3" cstate="print"/>
          <a:srcRect l="2392" t="1826" r="2392" b="1826"/>
          <a:stretch>
            <a:fillRect/>
          </a:stretch>
        </p:blipFill>
        <p:spPr bwMode="auto">
          <a:xfrm>
            <a:off x="3055159" y="1292942"/>
            <a:ext cx="2257491" cy="2992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03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609600" y="3867150"/>
            <a:ext cx="7845425" cy="2092881"/>
          </a:xfrm>
          <a:prstGeom prst="rect">
            <a:avLst/>
          </a:prstGeom>
          <a:noFill/>
          <a:ln w="9525">
            <a:noFill/>
            <a:miter lim="800000"/>
            <a:headEnd/>
            <a:tailEnd/>
          </a:ln>
          <a:effectLst/>
        </p:spPr>
        <p:txBody>
          <a:bodyPr wrap="square">
            <a:spAutoFit/>
          </a:bodyPr>
          <a:lstStyle/>
          <a:p>
            <a:pPr algn="just">
              <a:lnSpc>
                <a:spcPct val="120000"/>
              </a:lnSpc>
              <a:spcBef>
                <a:spcPct val="50000"/>
              </a:spcBef>
              <a:defRPr/>
            </a:pPr>
            <a:r>
              <a:rPr lang="tr-TR" sz="2000" dirty="0" smtClean="0">
                <a:latin typeface="Calibri" pitchFamily="34" charset="0"/>
              </a:rPr>
              <a:t>Özellikle </a:t>
            </a:r>
            <a:r>
              <a:rPr lang="tr-TR" sz="2000" dirty="0">
                <a:latin typeface="Calibri" pitchFamily="34" charset="0"/>
              </a:rPr>
              <a:t>bitkisel kökenli yağlı maddeler normal hava ısısı ve oksijeni, içinde kolaylıkla oksitlenmekte ve bu oksitlenme sırasında gittikçe artan ısı bir süre sonra alevlenmeye yetecek dereceyi bularak maddenin kendiliğinden tutuşmasına neden olmaktadır.</a:t>
            </a:r>
            <a:r>
              <a:rPr lang="tr-TR" sz="2000" dirty="0">
                <a:solidFill>
                  <a:schemeClr val="bg2"/>
                </a:solidFill>
                <a:latin typeface="Calibri" pitchFamily="34" charset="0"/>
              </a:rPr>
              <a:t> </a:t>
            </a:r>
            <a:endParaRPr lang="tr-TR" sz="2000" dirty="0" smtClean="0">
              <a:solidFill>
                <a:schemeClr val="bg2"/>
              </a:solidFill>
              <a:latin typeface="Calibri" pitchFamily="34" charset="0"/>
            </a:endParaRPr>
          </a:p>
          <a:p>
            <a:pPr algn="just">
              <a:lnSpc>
                <a:spcPct val="120000"/>
              </a:lnSpc>
              <a:spcBef>
                <a:spcPct val="50000"/>
              </a:spcBef>
              <a:defRPr/>
            </a:pPr>
            <a:r>
              <a:rPr lang="tr-TR" sz="2000" dirty="0" smtClean="0">
                <a:solidFill>
                  <a:srgbClr val="FF0000"/>
                </a:solidFill>
                <a:latin typeface="Calibri" pitchFamily="34" charset="0"/>
              </a:rPr>
              <a:t>Örneğin </a:t>
            </a:r>
            <a:r>
              <a:rPr lang="tr-TR" sz="2000" dirty="0">
                <a:solidFill>
                  <a:srgbClr val="FF0000"/>
                </a:solidFill>
                <a:latin typeface="Calibri" pitchFamily="34" charset="0"/>
              </a:rPr>
              <a:t>bezir yağına bulaştırılmış bez parçası.  </a:t>
            </a:r>
          </a:p>
        </p:txBody>
      </p:sp>
      <p:sp>
        <p:nvSpPr>
          <p:cNvPr id="5" name="Rectangle 4"/>
          <p:cNvSpPr>
            <a:spLocks noChangeArrowheads="1"/>
          </p:cNvSpPr>
          <p:nvPr/>
        </p:nvSpPr>
        <p:spPr bwMode="auto">
          <a:xfrm>
            <a:off x="0" y="1268392"/>
            <a:ext cx="6002337" cy="615950"/>
          </a:xfrm>
          <a:prstGeom prst="rect">
            <a:avLst/>
          </a:prstGeom>
          <a:noFill/>
          <a:ln w="9525">
            <a:noFill/>
            <a:miter lim="800000"/>
            <a:headEnd/>
            <a:tailEnd/>
          </a:ln>
        </p:spPr>
        <p:txBody>
          <a:bodyPr anchor="ctr"/>
          <a:lstStyle/>
          <a:p>
            <a:pPr indent="19050" algn="ctr">
              <a:lnSpc>
                <a:spcPct val="90000"/>
              </a:lnSpc>
              <a:buClr>
                <a:schemeClr val="tx2"/>
              </a:buClr>
              <a:buSzPct val="75000"/>
              <a:buFont typeface="Wingdings" pitchFamily="2" charset="2"/>
              <a:buNone/>
              <a:defRPr/>
            </a:pPr>
            <a:r>
              <a:rPr lang="tr-TR" sz="3600" b="1" dirty="0" smtClean="0">
                <a:solidFill>
                  <a:schemeClr val="tx2"/>
                </a:solidFill>
                <a:latin typeface="Calibri" pitchFamily="34" charset="0"/>
                <a:ea typeface="+mj-ea"/>
                <a:cs typeface="+mj-cs"/>
              </a:rPr>
              <a:t>KENDİLİĞİNDEN YANMA</a:t>
            </a:r>
            <a:endParaRPr lang="tr-TR" sz="3600" b="1" dirty="0">
              <a:solidFill>
                <a:schemeClr val="tx2"/>
              </a:solidFill>
              <a:latin typeface="Calibri" pitchFamily="34" charset="0"/>
              <a:ea typeface="+mj-ea"/>
              <a:cs typeface="+mj-cs"/>
            </a:endParaRPr>
          </a:p>
        </p:txBody>
      </p:sp>
      <p:pic>
        <p:nvPicPr>
          <p:cNvPr id="117766" name="Picture 6" descr="http://t1.gstatic.com/images?q=tbn:ANd9GcQTwA9Dcy_U_lZleJccXVu1WCL9J1UD6wxLeNfmlQTbnGe4BwZgHKLPaimm"/>
          <p:cNvPicPr>
            <a:picLocks noChangeAspect="1" noChangeArrowheads="1"/>
          </p:cNvPicPr>
          <p:nvPr/>
        </p:nvPicPr>
        <p:blipFill>
          <a:blip r:embed="rId3" cstate="print"/>
          <a:srcRect/>
          <a:stretch>
            <a:fillRect/>
          </a:stretch>
        </p:blipFill>
        <p:spPr bwMode="auto">
          <a:xfrm>
            <a:off x="6184900" y="913764"/>
            <a:ext cx="2032825" cy="2771925"/>
          </a:xfrm>
          <a:prstGeom prst="rect">
            <a:avLst/>
          </a:prstGeom>
          <a:ln>
            <a:noFill/>
          </a:ln>
          <a:effectLst>
            <a:outerShdw blurRad="292100" dist="139700" dir="2700000" algn="tl" rotWithShape="0">
              <a:srgbClr val="333333">
                <a:alpha val="65000"/>
              </a:srgbClr>
            </a:outerShdw>
          </a:effectLst>
        </p:spPr>
      </p:pic>
      <p:sp>
        <p:nvSpPr>
          <p:cNvPr id="2" name="Metin kutusu 1"/>
          <p:cNvSpPr txBox="1"/>
          <p:nvPr/>
        </p:nvSpPr>
        <p:spPr>
          <a:xfrm>
            <a:off x="712519" y="2567954"/>
            <a:ext cx="5053281" cy="830997"/>
          </a:xfrm>
          <a:prstGeom prst="rect">
            <a:avLst/>
          </a:prstGeom>
          <a:noFill/>
        </p:spPr>
        <p:txBody>
          <a:bodyPr wrap="square" rtlCol="0">
            <a:spAutoFit/>
          </a:bodyPr>
          <a:lstStyle/>
          <a:p>
            <a:r>
              <a:rPr lang="tr-TR" sz="2400" dirty="0">
                <a:latin typeface="Calibri" pitchFamily="34" charset="0"/>
              </a:rPr>
              <a:t>Yavaş yanmanın zamanla hızlı yanmaya dönüşmesidir.</a:t>
            </a:r>
            <a:endParaRPr lang="tr-TR" sz="2400" dirty="0"/>
          </a:p>
        </p:txBody>
      </p:sp>
    </p:spTree>
    <p:extLst>
      <p:ext uri="{BB962C8B-B14F-4D97-AF65-F5344CB8AC3E}">
        <p14:creationId xmlns:p14="http://schemas.microsoft.com/office/powerpoint/2010/main" val="760141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533400" y="3494088"/>
            <a:ext cx="7886700" cy="2246769"/>
          </a:xfrm>
          <a:prstGeom prst="rect">
            <a:avLst/>
          </a:prstGeom>
          <a:noFill/>
          <a:ln w="9525">
            <a:noFill/>
            <a:miter lim="800000"/>
            <a:headEnd/>
            <a:tailEnd/>
          </a:ln>
          <a:effectLst/>
        </p:spPr>
        <p:txBody>
          <a:bodyPr wrap="square">
            <a:spAutoFit/>
          </a:bodyPr>
          <a:lstStyle/>
          <a:p>
            <a:pPr algn="just">
              <a:spcBef>
                <a:spcPct val="50000"/>
              </a:spcBef>
              <a:defRPr/>
            </a:pPr>
            <a:r>
              <a:rPr lang="tr-TR" sz="2000" b="1" dirty="0">
                <a:solidFill>
                  <a:srgbClr val="FF0000"/>
                </a:solidFill>
                <a:latin typeface="Calibri" pitchFamily="34" charset="0"/>
              </a:rPr>
              <a:t>1) ALEVLİ YANMA:</a:t>
            </a:r>
            <a:r>
              <a:rPr lang="tr-TR" sz="2000" dirty="0">
                <a:solidFill>
                  <a:schemeClr val="bg2"/>
                </a:solidFill>
                <a:latin typeface="Calibri" pitchFamily="34" charset="0"/>
              </a:rPr>
              <a:t> </a:t>
            </a:r>
            <a:r>
              <a:rPr lang="tr-TR" sz="2000" dirty="0">
                <a:latin typeface="Calibri" pitchFamily="34" charset="0"/>
              </a:rPr>
              <a:t>yanmanın bütün belirtileri (alev, ısı, ışık, korlaşma) ile oluştuğu bir olaydır. Meydana gelen yanıcı buhar ve gazlar oksijenle birleşirken alev meydana getirirler.</a:t>
            </a:r>
          </a:p>
          <a:p>
            <a:pPr algn="just">
              <a:spcBef>
                <a:spcPct val="50000"/>
              </a:spcBef>
              <a:defRPr/>
            </a:pPr>
            <a:r>
              <a:rPr lang="tr-TR" sz="2000" b="1" dirty="0">
                <a:solidFill>
                  <a:srgbClr val="FF0000"/>
                </a:solidFill>
                <a:latin typeface="Calibri" pitchFamily="34" charset="0"/>
              </a:rPr>
              <a:t>2) KORLAŞMA :</a:t>
            </a:r>
            <a:r>
              <a:rPr lang="tr-TR" sz="2000" dirty="0">
                <a:solidFill>
                  <a:schemeClr val="bg2"/>
                </a:solidFill>
                <a:latin typeface="Calibri" pitchFamily="34" charset="0"/>
              </a:rPr>
              <a:t> </a:t>
            </a:r>
            <a:r>
              <a:rPr lang="tr-TR" sz="2000" dirty="0">
                <a:latin typeface="Calibri" pitchFamily="34" charset="0"/>
              </a:rPr>
              <a:t>Katı maddelerde yangının son evresinde meydana gelen yüksek ısıdaki alevsiz yanma şeklidir.</a:t>
            </a:r>
          </a:p>
          <a:p>
            <a:pPr algn="just">
              <a:spcBef>
                <a:spcPct val="50000"/>
              </a:spcBef>
              <a:defRPr/>
            </a:pPr>
            <a:r>
              <a:rPr lang="tr-TR" sz="2000" dirty="0">
                <a:latin typeface="Calibri" pitchFamily="34" charset="0"/>
              </a:rPr>
              <a:t>(Gazı alınmış kok ve odun kömürleri, </a:t>
            </a:r>
            <a:r>
              <a:rPr lang="tr-TR" sz="2000" dirty="0" smtClean="0">
                <a:latin typeface="Calibri" pitchFamily="34" charset="0"/>
              </a:rPr>
              <a:t>sigaranın </a:t>
            </a:r>
            <a:r>
              <a:rPr lang="tr-TR" sz="2000" dirty="0">
                <a:latin typeface="Calibri" pitchFamily="34" charset="0"/>
              </a:rPr>
              <a:t>yanışı gibi)</a:t>
            </a:r>
          </a:p>
        </p:txBody>
      </p:sp>
      <p:sp>
        <p:nvSpPr>
          <p:cNvPr id="5" name="Rectangle 4"/>
          <p:cNvSpPr>
            <a:spLocks noChangeArrowheads="1"/>
          </p:cNvSpPr>
          <p:nvPr/>
        </p:nvSpPr>
        <p:spPr bwMode="auto">
          <a:xfrm>
            <a:off x="522513" y="1308099"/>
            <a:ext cx="5278211" cy="625475"/>
          </a:xfrm>
          <a:prstGeom prst="rect">
            <a:avLst/>
          </a:prstGeom>
          <a:noFill/>
          <a:ln w="9525">
            <a:noFill/>
            <a:miter lim="800000"/>
            <a:headEnd/>
            <a:tailEnd/>
          </a:ln>
        </p:spPr>
        <p:txBody>
          <a:bodyPr anchor="ctr"/>
          <a:lstStyle/>
          <a:p>
            <a:pPr indent="19050">
              <a:lnSpc>
                <a:spcPct val="90000"/>
              </a:lnSpc>
              <a:buClr>
                <a:schemeClr val="tx2"/>
              </a:buClr>
              <a:buSzPct val="75000"/>
              <a:buFont typeface="Wingdings" pitchFamily="2" charset="2"/>
              <a:buNone/>
              <a:defRPr/>
            </a:pPr>
            <a:r>
              <a:rPr lang="tr-TR" sz="3600" b="1" dirty="0">
                <a:solidFill>
                  <a:schemeClr val="tx2"/>
                </a:solidFill>
                <a:latin typeface="Calibri" pitchFamily="34" charset="0"/>
                <a:ea typeface="+mj-ea"/>
                <a:cs typeface="+mj-cs"/>
              </a:rPr>
              <a:t>HIZLI YANMA</a:t>
            </a:r>
          </a:p>
        </p:txBody>
      </p:sp>
      <p:pic>
        <p:nvPicPr>
          <p:cNvPr id="4" name="Picture 4" descr="http://lifeguidesforthe30somethingman.files.wordpress.com/2011/06/lifeguidesforthe30somethingman-spontaneous-combustion-2.jpg"/>
          <p:cNvPicPr>
            <a:picLocks noChangeAspect="1" noChangeArrowheads="1"/>
          </p:cNvPicPr>
          <p:nvPr/>
        </p:nvPicPr>
        <p:blipFill>
          <a:blip r:embed="rId3" cstate="print"/>
          <a:srcRect/>
          <a:stretch>
            <a:fillRect/>
          </a:stretch>
        </p:blipFill>
        <p:spPr bwMode="auto">
          <a:xfrm flipH="1">
            <a:off x="4993734" y="849723"/>
            <a:ext cx="3058764" cy="2463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676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009899" y="3723144"/>
            <a:ext cx="5676901" cy="2708434"/>
          </a:xfrm>
          <a:prstGeom prst="rect">
            <a:avLst/>
          </a:prstGeom>
          <a:noFill/>
          <a:ln w="9525">
            <a:noFill/>
            <a:miter lim="800000"/>
            <a:headEnd/>
            <a:tailEnd/>
          </a:ln>
          <a:effectLst/>
        </p:spPr>
        <p:txBody>
          <a:bodyPr wrap="square">
            <a:spAutoFit/>
          </a:bodyPr>
          <a:lstStyle/>
          <a:p>
            <a:r>
              <a:rPr lang="tr-TR" sz="2000" b="1" dirty="0" smtClean="0">
                <a:solidFill>
                  <a:srgbClr val="CC0000"/>
                </a:solidFill>
                <a:latin typeface="Calibri" pitchFamily="34" charset="0"/>
              </a:rPr>
              <a:t>Patlama</a:t>
            </a:r>
            <a:r>
              <a:rPr lang="tr-TR" sz="2000" b="1" dirty="0">
                <a:solidFill>
                  <a:srgbClr val="CC0000"/>
                </a:solidFill>
                <a:latin typeface="Calibri" pitchFamily="34" charset="0"/>
              </a:rPr>
              <a:t>:</a:t>
            </a:r>
            <a:r>
              <a:rPr lang="tr-TR" sz="2000" dirty="0">
                <a:latin typeface="Calibri" pitchFamily="34" charset="0"/>
              </a:rPr>
              <a:t> İdeal karışımda tutuşan parlayıcı maddenin çok hızlı ve kontrol edilemeyen enerji açığa çıkarmasıdır. Patlama şiddeti olayın gerçekleştiği mekanın </a:t>
            </a:r>
            <a:r>
              <a:rPr lang="tr-TR" sz="2000" u="sng" dirty="0">
                <a:latin typeface="Calibri" pitchFamily="34" charset="0"/>
              </a:rPr>
              <a:t>kapalılık</a:t>
            </a:r>
            <a:r>
              <a:rPr lang="tr-TR" sz="2000" dirty="0">
                <a:latin typeface="Calibri" pitchFamily="34" charset="0"/>
              </a:rPr>
              <a:t> durumu ile doğru orantılıdır.</a:t>
            </a:r>
          </a:p>
          <a:p>
            <a:pPr>
              <a:buFontTx/>
              <a:buNone/>
            </a:pPr>
            <a:r>
              <a:rPr lang="tr-TR" sz="2000" dirty="0" smtClean="0">
                <a:latin typeface="Calibri" pitchFamily="34" charset="0"/>
              </a:rPr>
              <a:t>Çok </a:t>
            </a:r>
            <a:r>
              <a:rPr lang="tr-TR" sz="2000" dirty="0">
                <a:latin typeface="Calibri" pitchFamily="34" charset="0"/>
              </a:rPr>
              <a:t>hızlı bir gaz genişlemesi ile genellikle ısı açığa çıkmasıyla meydana gelen bir kimyasal reaksiyondur.</a:t>
            </a:r>
            <a:endParaRPr lang="de-DE" sz="2000" dirty="0">
              <a:latin typeface="Calibri" pitchFamily="34" charset="0"/>
            </a:endParaRPr>
          </a:p>
          <a:p>
            <a:r>
              <a:rPr lang="tr-TR" sz="2000" b="1" dirty="0" smtClean="0">
                <a:latin typeface="Calibri" pitchFamily="34" charset="0"/>
              </a:rPr>
              <a:t>Örnek</a:t>
            </a:r>
            <a:r>
              <a:rPr lang="tr-TR" sz="2000" b="1" dirty="0">
                <a:latin typeface="Calibri" pitchFamily="34" charset="0"/>
              </a:rPr>
              <a:t>:</a:t>
            </a:r>
            <a:r>
              <a:rPr lang="tr-TR" sz="2000" dirty="0">
                <a:latin typeface="Calibri" pitchFamily="34" charset="0"/>
              </a:rPr>
              <a:t> basınçlı tüpteki gazın ısınarak patlaması.</a:t>
            </a:r>
          </a:p>
          <a:p>
            <a:pPr algn="just">
              <a:spcBef>
                <a:spcPct val="50000"/>
              </a:spcBef>
              <a:defRPr/>
            </a:pPr>
            <a:endParaRPr lang="tr-TR" sz="2000" dirty="0">
              <a:latin typeface="Calibri" pitchFamily="34" charset="0"/>
            </a:endParaRPr>
          </a:p>
        </p:txBody>
      </p:sp>
      <p:sp>
        <p:nvSpPr>
          <p:cNvPr id="5" name="Rectangle 4"/>
          <p:cNvSpPr>
            <a:spLocks noChangeArrowheads="1"/>
          </p:cNvSpPr>
          <p:nvPr/>
        </p:nvSpPr>
        <p:spPr bwMode="auto">
          <a:xfrm>
            <a:off x="446088" y="650875"/>
            <a:ext cx="7678737" cy="501650"/>
          </a:xfrm>
          <a:prstGeom prst="rect">
            <a:avLst/>
          </a:prstGeom>
          <a:noFill/>
          <a:ln w="9525">
            <a:noFill/>
            <a:miter lim="800000"/>
            <a:headEnd/>
            <a:tailEnd/>
          </a:ln>
        </p:spPr>
        <p:txBody>
          <a:bodyPr anchor="ctr"/>
          <a:lstStyle/>
          <a:p>
            <a:pPr indent="19050" algn="just">
              <a:lnSpc>
                <a:spcPct val="90000"/>
              </a:lnSpc>
              <a:buClr>
                <a:schemeClr val="tx2"/>
              </a:buClr>
              <a:buSzPct val="75000"/>
              <a:buFont typeface="Wingdings" pitchFamily="2" charset="2"/>
              <a:buNone/>
              <a:defRPr/>
            </a:pPr>
            <a:r>
              <a:rPr lang="tr-TR" sz="3600" b="1" dirty="0">
                <a:solidFill>
                  <a:schemeClr val="tx2"/>
                </a:solidFill>
                <a:latin typeface="Calibri" pitchFamily="34" charset="0"/>
                <a:ea typeface="+mj-ea"/>
                <a:cs typeface="+mj-cs"/>
              </a:rPr>
              <a:t>PARLAMA-PATLAMA ŞEKLİNDE YANMA</a:t>
            </a:r>
          </a:p>
        </p:txBody>
      </p:sp>
      <p:pic>
        <p:nvPicPr>
          <p:cNvPr id="4" name="3 Resim" descr="imagesCA5Q3PTB.jpg">
            <a:hlinkClick r:id="rId3" action="ppaction://hlinkfile"/>
          </p:cNvPr>
          <p:cNvPicPr>
            <a:picLocks noChangeAspect="1"/>
          </p:cNvPicPr>
          <p:nvPr/>
        </p:nvPicPr>
        <p:blipFill>
          <a:blip r:embed="rId4" cstate="print"/>
          <a:stretch>
            <a:fillRect/>
          </a:stretch>
        </p:blipFill>
        <p:spPr>
          <a:xfrm>
            <a:off x="257174" y="3723144"/>
            <a:ext cx="2498125" cy="2119311"/>
          </a:xfrm>
          <a:prstGeom prst="rect">
            <a:avLst/>
          </a:prstGeom>
          <a:ln>
            <a:noFill/>
          </a:ln>
          <a:effectLst>
            <a:outerShdw blurRad="292100" dist="139700" dir="2700000" algn="tl" rotWithShape="0">
              <a:srgbClr val="333333">
                <a:alpha val="65000"/>
              </a:srgbClr>
            </a:outerShdw>
          </a:effectLst>
        </p:spPr>
      </p:pic>
      <p:pic>
        <p:nvPicPr>
          <p:cNvPr id="7" name="6 Resim" descr="F  sınıfı yangın örnek.bmp"/>
          <p:cNvPicPr>
            <a:picLocks noChangeAspect="1"/>
          </p:cNvPicPr>
          <p:nvPr/>
        </p:nvPicPr>
        <p:blipFill>
          <a:blip r:embed="rId5" cstate="print"/>
          <a:srcRect t="2840" r="4246" b="2840"/>
          <a:stretch>
            <a:fillRect/>
          </a:stretch>
        </p:blipFill>
        <p:spPr>
          <a:xfrm>
            <a:off x="6465030" y="1301657"/>
            <a:ext cx="1943973" cy="2177409"/>
          </a:xfrm>
          <a:prstGeom prst="rect">
            <a:avLst/>
          </a:prstGeom>
          <a:ln>
            <a:noFill/>
          </a:ln>
          <a:effectLst>
            <a:outerShdw blurRad="292100" dist="139700" dir="2700000" algn="tl" rotWithShape="0">
              <a:srgbClr val="333333">
                <a:alpha val="65000"/>
              </a:srgbClr>
            </a:outerShdw>
          </a:effectLst>
        </p:spPr>
      </p:pic>
      <p:sp>
        <p:nvSpPr>
          <p:cNvPr id="8" name="7 Metin kutusu"/>
          <p:cNvSpPr txBox="1"/>
          <p:nvPr/>
        </p:nvSpPr>
        <p:spPr>
          <a:xfrm>
            <a:off x="933450" y="1574753"/>
            <a:ext cx="5314950" cy="1631216"/>
          </a:xfrm>
          <a:prstGeom prst="rect">
            <a:avLst/>
          </a:prstGeom>
          <a:noFill/>
        </p:spPr>
        <p:txBody>
          <a:bodyPr wrap="square" rtlCol="0">
            <a:spAutoFit/>
          </a:bodyPr>
          <a:lstStyle/>
          <a:p>
            <a:pPr eaLnBrk="1" hangingPunct="1"/>
            <a:r>
              <a:rPr lang="tr-TR" sz="2000" b="1" dirty="0" smtClean="0">
                <a:solidFill>
                  <a:srgbClr val="CC0000"/>
                </a:solidFill>
                <a:latin typeface="Calibri" pitchFamily="34" charset="0"/>
              </a:rPr>
              <a:t>Parlama</a:t>
            </a:r>
            <a:r>
              <a:rPr lang="tr-TR" sz="2000" b="1" dirty="0">
                <a:solidFill>
                  <a:srgbClr val="CC0000"/>
                </a:solidFill>
                <a:latin typeface="Calibri" pitchFamily="34" charset="0"/>
              </a:rPr>
              <a:t>:</a:t>
            </a:r>
            <a:r>
              <a:rPr lang="tr-TR" sz="2000" dirty="0">
                <a:latin typeface="Calibri" pitchFamily="34" charset="0"/>
              </a:rPr>
              <a:t> Parlayıcı maddelerin hava ile karışımlarının küçük bir kıvılcımla birden alevlenerek hızla yanmasıdır. </a:t>
            </a:r>
          </a:p>
          <a:p>
            <a:pPr eaLnBrk="1" hangingPunct="1">
              <a:buFontTx/>
              <a:buNone/>
            </a:pPr>
            <a:r>
              <a:rPr lang="tr-TR" sz="2000" b="1" dirty="0" smtClean="0">
                <a:latin typeface="Calibri" pitchFamily="34" charset="0"/>
              </a:rPr>
              <a:t>Örnek</a:t>
            </a:r>
            <a:r>
              <a:rPr lang="tr-TR" sz="2000" b="1" dirty="0">
                <a:latin typeface="Calibri" pitchFamily="34" charset="0"/>
              </a:rPr>
              <a:t>:</a:t>
            </a:r>
            <a:r>
              <a:rPr lang="tr-TR" sz="2000" dirty="0">
                <a:latin typeface="Calibri" pitchFamily="34" charset="0"/>
              </a:rPr>
              <a:t> benzin buharının parlaması.</a:t>
            </a:r>
          </a:p>
          <a:p>
            <a:pPr algn="just"/>
            <a:endParaRPr lang="tr-TR" sz="2000" dirty="0" smtClean="0">
              <a:solidFill>
                <a:srgbClr val="FF0000"/>
              </a:solidFill>
              <a:latin typeface="Calibri" pitchFamily="34" charset="0"/>
            </a:endParaRPr>
          </a:p>
        </p:txBody>
      </p:sp>
    </p:spTree>
    <p:extLst>
      <p:ext uri="{BB962C8B-B14F-4D97-AF65-F5344CB8AC3E}">
        <p14:creationId xmlns:p14="http://schemas.microsoft.com/office/powerpoint/2010/main" val="2136861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smtClean="0">
                <a:solidFill>
                  <a:srgbClr val="0066FF"/>
                </a:solidFill>
              </a:rPr>
              <a:t>PARLAMA-PATLAMA OLUŞUMU</a:t>
            </a:r>
            <a:endParaRPr lang="en-US" smtClean="0">
              <a:solidFill>
                <a:srgbClr val="0066FF"/>
              </a:solidFill>
            </a:endParaRPr>
          </a:p>
        </p:txBody>
      </p:sp>
      <p:sp>
        <p:nvSpPr>
          <p:cNvPr id="9219" name="Rectangle 3"/>
          <p:cNvSpPr>
            <a:spLocks noGrp="1" noChangeArrowheads="1"/>
          </p:cNvSpPr>
          <p:nvPr>
            <p:ph type="body" idx="1"/>
          </p:nvPr>
        </p:nvSpPr>
        <p:spPr>
          <a:xfrm>
            <a:off x="3235066" y="1522062"/>
            <a:ext cx="5285874" cy="783974"/>
          </a:xfrm>
        </p:spPr>
        <p:txBody>
          <a:bodyPr/>
          <a:lstStyle/>
          <a:p>
            <a:pPr eaLnBrk="1" hangingPunct="1">
              <a:buFontTx/>
              <a:buNone/>
            </a:pPr>
            <a:r>
              <a:rPr lang="tr-TR" sz="2000" b="1" dirty="0" smtClean="0">
                <a:solidFill>
                  <a:srgbClr val="002060"/>
                </a:solidFill>
              </a:rPr>
              <a:t>Parlama: </a:t>
            </a:r>
            <a:r>
              <a:rPr lang="tr-TR" sz="2000" dirty="0" smtClean="0"/>
              <a:t>ocakta gazı açtıktan 1-2sn sonra çakmağın çakılmasıyla  yanmanın başlaması vb.</a:t>
            </a:r>
          </a:p>
          <a:p>
            <a:pPr eaLnBrk="1" hangingPunct="1"/>
            <a:endParaRPr lang="en-US" sz="2000" dirty="0" smtClean="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95" y="1023686"/>
            <a:ext cx="2653632" cy="1780727"/>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272" y="4347479"/>
            <a:ext cx="2696795" cy="2022596"/>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932" y="4347479"/>
            <a:ext cx="2846428" cy="2134821"/>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5936" y="4347479"/>
            <a:ext cx="1785687" cy="2380916"/>
          </a:xfrm>
          <a:prstGeom prst="rect">
            <a:avLst/>
          </a:prstGeom>
        </p:spPr>
      </p:pic>
      <p:sp>
        <p:nvSpPr>
          <p:cNvPr id="15" name="Rectangle 3"/>
          <p:cNvSpPr txBox="1">
            <a:spLocks noChangeArrowheads="1"/>
          </p:cNvSpPr>
          <p:nvPr/>
        </p:nvSpPr>
        <p:spPr bwMode="auto">
          <a:xfrm>
            <a:off x="442495" y="3390968"/>
            <a:ext cx="7772065" cy="7839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eaLnBrk="1" hangingPunct="1">
              <a:buFontTx/>
              <a:buNone/>
            </a:pPr>
            <a:r>
              <a:rPr lang="tr-TR" sz="2000" b="1" kern="0" dirty="0" smtClean="0">
                <a:solidFill>
                  <a:srgbClr val="002060"/>
                </a:solidFill>
              </a:rPr>
              <a:t>Patlama: </a:t>
            </a:r>
            <a:r>
              <a:rPr lang="tr-TR" sz="2000" kern="0" dirty="0" smtClean="0"/>
              <a:t>gaz kaçağından dolayı birikmiş gazın ateşleyici bir kıvılcımla karşılaşması sonucu hızlı yanma sonucu genleşme.</a:t>
            </a:r>
          </a:p>
          <a:p>
            <a:pPr eaLnBrk="1" hangingPunct="1"/>
            <a:endParaRPr lang="en-US" sz="2000" kern="0" dirty="0" smtClean="0"/>
          </a:p>
        </p:txBody>
      </p:sp>
    </p:spTree>
    <p:extLst>
      <p:ext uri="{BB962C8B-B14F-4D97-AF65-F5344CB8AC3E}">
        <p14:creationId xmlns:p14="http://schemas.microsoft.com/office/powerpoint/2010/main" val="509801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46392</TotalTime>
  <Words>2002</Words>
  <Application>Microsoft Office PowerPoint</Application>
  <PresentationFormat>Ekran Gösterisi (4:3)</PresentationFormat>
  <Paragraphs>334</Paragraphs>
  <Slides>41</Slides>
  <Notes>10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1_Standarddesign</vt:lpstr>
      <vt:lpstr>PowerPoint Sunusu</vt:lpstr>
      <vt:lpstr>PowerPoint Sunusu</vt:lpstr>
      <vt:lpstr>PowerPoint Sunusu</vt:lpstr>
      <vt:lpstr>PowerPoint Sunusu</vt:lpstr>
      <vt:lpstr>PowerPoint Sunusu</vt:lpstr>
      <vt:lpstr>PowerPoint Sunusu</vt:lpstr>
      <vt:lpstr>PowerPoint Sunusu</vt:lpstr>
      <vt:lpstr>PowerPoint Sunusu</vt:lpstr>
      <vt:lpstr>PARLAMA-PATLAMA OLUŞUMU</vt:lpstr>
      <vt:lpstr>PARLAYICI MADDELER</vt:lpstr>
      <vt:lpstr>PowerPoint Sunusu</vt:lpstr>
      <vt:lpstr>PowerPoint Sunusu</vt:lpstr>
      <vt:lpstr>PATLAYICI ORTAM</vt:lpstr>
      <vt:lpstr>PATLAMA LİMİTLERİ</vt:lpstr>
      <vt:lpstr>PATLAMA LİMİTLERİ</vt:lpstr>
      <vt:lpstr>Ortamda yanıcı madde varken çalışma yapılması zorunlu ise;</vt:lpstr>
      <vt:lpstr>PATLAMANIN SINIFLANDIRILMASI</vt:lpstr>
      <vt:lpstr>TOZ PATLAMALARI</vt:lpstr>
      <vt:lpstr>KİMYASAL MADDE PATLAMALARI</vt:lpstr>
      <vt:lpstr>BASINÇ PATLAMALARI</vt:lpstr>
      <vt:lpstr>PARLAYICI GAZ PATLAMALARI</vt:lpstr>
      <vt:lpstr>PowerPoint Sunusu</vt:lpstr>
      <vt:lpstr>PowerPoint Sunusu</vt:lpstr>
      <vt:lpstr>PowerPoint Sunusu</vt:lpstr>
      <vt:lpstr>Patlayıcı Ortam Oluşabilecek Yerlerin Sınıflandırılması</vt:lpstr>
      <vt:lpstr>PATLAMANIN ÖNLENMESİ</vt:lpstr>
      <vt:lpstr>PATLAMANIN ÖNLENMESİ</vt:lpstr>
      <vt:lpstr>PATLAMANIN ÖNLENMESİ</vt:lpstr>
      <vt:lpstr>PATLAMANIN ÖNLENMESİ</vt:lpstr>
      <vt:lpstr>GEMİ İNŞAATINDA PARLAMA-PATLAMA</vt:lpstr>
      <vt:lpstr>ÖNLEMLER-1</vt:lpstr>
      <vt:lpstr>ÖNLEMLER-2</vt:lpstr>
      <vt:lpstr>ÖNLEMLER-3</vt:lpstr>
      <vt:lpstr>ÖNLEMLER-4</vt:lpstr>
      <vt:lpstr>ÖNLEMLER-5</vt:lpstr>
      <vt:lpstr>ÖNLEMLER-6</vt:lpstr>
      <vt:lpstr>ÖNLEMLER-7</vt:lpstr>
      <vt:lpstr>ÖNLEMLER-8</vt:lpstr>
      <vt:lpstr>ÖNLEMLER-9</vt:lpstr>
      <vt:lpstr>ÖNLEMLER-10</vt:lpstr>
      <vt:lpstr>ÖNLEMLER-11</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pc</cp:lastModifiedBy>
  <cp:revision>1429</cp:revision>
  <dcterms:created xsi:type="dcterms:W3CDTF">2008-04-16T13:39:00Z</dcterms:created>
  <dcterms:modified xsi:type="dcterms:W3CDTF">2013-08-14T04:10:06Z</dcterms:modified>
</cp:coreProperties>
</file>