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32" r:id="rId2"/>
    <p:sldMasterId id="2147483744" r:id="rId3"/>
    <p:sldMasterId id="2147483792" r:id="rId4"/>
    <p:sldMasterId id="2147483804" r:id="rId5"/>
    <p:sldMasterId id="2147483816" r:id="rId6"/>
    <p:sldMasterId id="2147483840" r:id="rId7"/>
    <p:sldMasterId id="2147483936" r:id="rId8"/>
    <p:sldMasterId id="2147483948" r:id="rId9"/>
    <p:sldMasterId id="2147483960" r:id="rId10"/>
    <p:sldMasterId id="2147483972" r:id="rId11"/>
    <p:sldMasterId id="2147484386" r:id="rId12"/>
    <p:sldMasterId id="2147484446" r:id="rId13"/>
    <p:sldMasterId id="2147484470" r:id="rId14"/>
  </p:sldMasterIdLst>
  <p:notesMasterIdLst>
    <p:notesMasterId r:id="rId86"/>
  </p:notesMasterIdLst>
  <p:handoutMasterIdLst>
    <p:handoutMasterId r:id="rId87"/>
  </p:handoutMasterIdLst>
  <p:sldIdLst>
    <p:sldId id="1386" r:id="rId15"/>
    <p:sldId id="1398" r:id="rId16"/>
    <p:sldId id="1399" r:id="rId17"/>
    <p:sldId id="1400" r:id="rId18"/>
    <p:sldId id="1402" r:id="rId19"/>
    <p:sldId id="1250" r:id="rId20"/>
    <p:sldId id="1251" r:id="rId21"/>
    <p:sldId id="1252" r:id="rId22"/>
    <p:sldId id="1371" r:id="rId23"/>
    <p:sldId id="1254" r:id="rId24"/>
    <p:sldId id="1541" r:id="rId25"/>
    <p:sldId id="1257" r:id="rId26"/>
    <p:sldId id="1460" r:id="rId27"/>
    <p:sldId id="1461" r:id="rId28"/>
    <p:sldId id="1468" r:id="rId29"/>
    <p:sldId id="1543" r:id="rId30"/>
    <p:sldId id="1544" r:id="rId31"/>
    <p:sldId id="1545" r:id="rId32"/>
    <p:sldId id="1546" r:id="rId33"/>
    <p:sldId id="1547" r:id="rId34"/>
    <p:sldId id="1548" r:id="rId35"/>
    <p:sldId id="1549" r:id="rId36"/>
    <p:sldId id="1550" r:id="rId37"/>
    <p:sldId id="1342" r:id="rId38"/>
    <p:sldId id="1343" r:id="rId39"/>
    <p:sldId id="1344" r:id="rId40"/>
    <p:sldId id="1345" r:id="rId41"/>
    <p:sldId id="1346" r:id="rId42"/>
    <p:sldId id="1348" r:id="rId43"/>
    <p:sldId id="1352" r:id="rId44"/>
    <p:sldId id="1537" r:id="rId45"/>
    <p:sldId id="1424" r:id="rId46"/>
    <p:sldId id="1494" r:id="rId47"/>
    <p:sldId id="1493" r:id="rId48"/>
    <p:sldId id="1495" r:id="rId49"/>
    <p:sldId id="1425" r:id="rId50"/>
    <p:sldId id="1267" r:id="rId51"/>
    <p:sldId id="1426" r:id="rId52"/>
    <p:sldId id="1427" r:id="rId53"/>
    <p:sldId id="1535" r:id="rId54"/>
    <p:sldId id="1496" r:id="rId55"/>
    <p:sldId id="1445" r:id="rId56"/>
    <p:sldId id="1446" r:id="rId57"/>
    <p:sldId id="1447" r:id="rId58"/>
    <p:sldId id="1450" r:id="rId59"/>
    <p:sldId id="1338" r:id="rId60"/>
    <p:sldId id="1285" r:id="rId61"/>
    <p:sldId id="1514" r:id="rId62"/>
    <p:sldId id="1457" r:id="rId63"/>
    <p:sldId id="1281" r:id="rId64"/>
    <p:sldId id="1289" r:id="rId65"/>
    <p:sldId id="1288" r:id="rId66"/>
    <p:sldId id="1538" r:id="rId67"/>
    <p:sldId id="1539" r:id="rId68"/>
    <p:sldId id="1542" r:id="rId69"/>
    <p:sldId id="1453" r:id="rId70"/>
    <p:sldId id="1324" r:id="rId71"/>
    <p:sldId id="1328" r:id="rId72"/>
    <p:sldId id="1533" r:id="rId73"/>
    <p:sldId id="1330" r:id="rId74"/>
    <p:sldId id="1458" r:id="rId75"/>
    <p:sldId id="1451" r:id="rId76"/>
    <p:sldId id="1332" r:id="rId77"/>
    <p:sldId id="1459" r:id="rId78"/>
    <p:sldId id="1291" r:id="rId79"/>
    <p:sldId id="1292" r:id="rId80"/>
    <p:sldId id="1520" r:id="rId81"/>
    <p:sldId id="1536" r:id="rId82"/>
    <p:sldId id="1519" r:id="rId83"/>
    <p:sldId id="1521" r:id="rId84"/>
    <p:sldId id="1438" r:id="rId8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074"/>
    <a:srgbClr val="00A4FF"/>
    <a:srgbClr val="3366FF"/>
    <a:srgbClr val="5A5A59"/>
    <a:srgbClr val="004986"/>
    <a:srgbClr val="414141"/>
    <a:srgbClr val="575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2" autoAdjust="0"/>
    <p:restoredTop sz="94981" autoAdjust="0"/>
  </p:normalViewPr>
  <p:slideViewPr>
    <p:cSldViewPr snapToGrid="0">
      <p:cViewPr>
        <p:scale>
          <a:sx n="70" d="100"/>
          <a:sy n="70" d="100"/>
        </p:scale>
        <p:origin x="-2058" y="-396"/>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viewProps" Target="view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handoutMaster" Target="handoutMasters/handoutMaster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E3E367B-7D65-4F98-AA20-9FD10BBA8205}" type="datetimeFigureOut">
              <a:rPr lang="de-DE"/>
              <a:pPr>
                <a:defRPr/>
              </a:pPr>
              <a:t>13.08.2013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9BF100F1-E4AD-4088-8B20-DC924817C972}" type="slidenum">
              <a:rPr lang="de-DE"/>
              <a:pPr>
                <a:defRPr/>
              </a:pPr>
              <a:t>‹#›</a:t>
            </a:fld>
            <a:endParaRPr lang="de-DE"/>
          </a:p>
        </p:txBody>
      </p:sp>
    </p:spTree>
    <p:extLst>
      <p:ext uri="{BB962C8B-B14F-4D97-AF65-F5344CB8AC3E}">
        <p14:creationId xmlns:p14="http://schemas.microsoft.com/office/powerpoint/2010/main" val="235927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242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E1A5F18-09D8-41D6-B1EF-1489D53C784A}" type="slidenum">
              <a:rPr lang="de-DE"/>
              <a:pPr>
                <a:defRPr/>
              </a:pPr>
              <a:t>‹#›</a:t>
            </a:fld>
            <a:endParaRPr lang="de-DE"/>
          </a:p>
        </p:txBody>
      </p:sp>
    </p:spTree>
    <p:extLst>
      <p:ext uri="{BB962C8B-B14F-4D97-AF65-F5344CB8AC3E}">
        <p14:creationId xmlns:p14="http://schemas.microsoft.com/office/powerpoint/2010/main" val="413558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098B10-8CF0-4FAD-A951-175AF442C69E}" type="slidenum">
              <a:rPr lang="de-DE" sz="1200">
                <a:solidFill>
                  <a:srgbClr val="000000"/>
                </a:solidFill>
              </a:rPr>
              <a:pPr algn="r" eaLnBrk="1" hangingPunct="1"/>
              <a:t>10</a:t>
            </a:fld>
            <a:endParaRPr lang="de-DE" sz="1200">
              <a:solidFill>
                <a:srgbClr val="000000"/>
              </a:solidFill>
            </a:endParaRPr>
          </a:p>
        </p:txBody>
      </p:sp>
      <p:sp>
        <p:nvSpPr>
          <p:cNvPr id="2600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37CFCF9-AF9A-4D7E-9097-E6FAC35936CB}" type="slidenum">
              <a:rPr lang="en-GB" sz="1300">
                <a:solidFill>
                  <a:srgbClr val="000000"/>
                </a:solidFill>
              </a:rPr>
              <a:pPr algn="r" eaLnBrk="1" hangingPunct="1"/>
              <a:t>10</a:t>
            </a:fld>
            <a:endParaRPr lang="en-GB" sz="1300">
              <a:solidFill>
                <a:srgbClr val="000000"/>
              </a:solidFill>
            </a:endParaRPr>
          </a:p>
        </p:txBody>
      </p:sp>
      <p:sp>
        <p:nvSpPr>
          <p:cNvPr id="260100" name="Rectangle 2"/>
          <p:cNvSpPr>
            <a:spLocks noGrp="1" noRot="1" noChangeAspect="1" noChangeArrowheads="1" noTextEdit="1"/>
          </p:cNvSpPr>
          <p:nvPr>
            <p:ph type="sldImg"/>
          </p:nvPr>
        </p:nvSpPr>
        <p:spPr>
          <a:xfrm>
            <a:off x="1143000" y="685800"/>
            <a:ext cx="4573588" cy="3430588"/>
          </a:xfrm>
          <a:ln/>
        </p:spPr>
      </p:sp>
      <p:sp>
        <p:nvSpPr>
          <p:cNvPr id="2601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098B10-8CF0-4FAD-A951-175AF442C69E}" type="slidenum">
              <a:rPr lang="de-DE" sz="1200">
                <a:solidFill>
                  <a:srgbClr val="000000"/>
                </a:solidFill>
              </a:rPr>
              <a:pPr algn="r" eaLnBrk="1" hangingPunct="1"/>
              <a:t>11</a:t>
            </a:fld>
            <a:endParaRPr lang="de-DE" sz="1200">
              <a:solidFill>
                <a:srgbClr val="000000"/>
              </a:solidFill>
            </a:endParaRPr>
          </a:p>
        </p:txBody>
      </p:sp>
      <p:sp>
        <p:nvSpPr>
          <p:cNvPr id="2600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37CFCF9-AF9A-4D7E-9097-E6FAC35936CB}" type="slidenum">
              <a:rPr lang="en-GB" sz="1300">
                <a:solidFill>
                  <a:srgbClr val="000000"/>
                </a:solidFill>
              </a:rPr>
              <a:pPr algn="r" eaLnBrk="1" hangingPunct="1"/>
              <a:t>11</a:t>
            </a:fld>
            <a:endParaRPr lang="en-GB" sz="1300">
              <a:solidFill>
                <a:srgbClr val="000000"/>
              </a:solidFill>
            </a:endParaRPr>
          </a:p>
        </p:txBody>
      </p:sp>
      <p:sp>
        <p:nvSpPr>
          <p:cNvPr id="260100" name="Rectangle 2"/>
          <p:cNvSpPr>
            <a:spLocks noGrp="1" noRot="1" noChangeAspect="1" noChangeArrowheads="1" noTextEdit="1"/>
          </p:cNvSpPr>
          <p:nvPr>
            <p:ph type="sldImg"/>
          </p:nvPr>
        </p:nvSpPr>
        <p:spPr>
          <a:xfrm>
            <a:off x="1143000" y="685800"/>
            <a:ext cx="4573588" cy="3430588"/>
          </a:xfrm>
          <a:ln/>
        </p:spPr>
      </p:sp>
      <p:sp>
        <p:nvSpPr>
          <p:cNvPr id="2601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BAE13C2-33A4-4188-87AE-5586C9DF7EF1}" type="slidenum">
              <a:rPr lang="de-DE" sz="1200">
                <a:solidFill>
                  <a:srgbClr val="000000"/>
                </a:solidFill>
              </a:rPr>
              <a:pPr algn="r" eaLnBrk="1" hangingPunct="1"/>
              <a:t>12</a:t>
            </a:fld>
            <a:endParaRPr lang="de-DE" sz="1200">
              <a:solidFill>
                <a:srgbClr val="000000"/>
              </a:solidFill>
            </a:endParaRPr>
          </a:p>
        </p:txBody>
      </p:sp>
      <p:sp>
        <p:nvSpPr>
          <p:cNvPr id="2611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2CD0E51-3F2C-43EF-9AA0-B72CBAA9607A}" type="slidenum">
              <a:rPr lang="en-GB" sz="1300">
                <a:solidFill>
                  <a:srgbClr val="000000"/>
                </a:solidFill>
              </a:rPr>
              <a:pPr algn="r" eaLnBrk="1" hangingPunct="1"/>
              <a:t>12</a:t>
            </a:fld>
            <a:endParaRPr lang="en-GB" sz="1300">
              <a:solidFill>
                <a:srgbClr val="000000"/>
              </a:solidFill>
            </a:endParaRPr>
          </a:p>
        </p:txBody>
      </p:sp>
      <p:sp>
        <p:nvSpPr>
          <p:cNvPr id="261124" name="Rectangle 2"/>
          <p:cNvSpPr>
            <a:spLocks noGrp="1" noRot="1" noChangeAspect="1" noChangeArrowheads="1" noTextEdit="1"/>
          </p:cNvSpPr>
          <p:nvPr>
            <p:ph type="sldImg"/>
          </p:nvPr>
        </p:nvSpPr>
        <p:spPr>
          <a:xfrm>
            <a:off x="1143000" y="685800"/>
            <a:ext cx="4573588" cy="3430588"/>
          </a:xfrm>
          <a:ln/>
        </p:spPr>
      </p:sp>
      <p:sp>
        <p:nvSpPr>
          <p:cNvPr id="2611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BEA866D-0D34-4436-A71D-134A4EB65096}" type="slidenum">
              <a:rPr lang="de-DE" sz="1200">
                <a:solidFill>
                  <a:srgbClr val="000000"/>
                </a:solidFill>
              </a:rPr>
              <a:pPr algn="r" eaLnBrk="1" hangingPunct="1"/>
              <a:t>13</a:t>
            </a:fld>
            <a:endParaRPr lang="de-DE" sz="1200">
              <a:solidFill>
                <a:srgbClr val="000000"/>
              </a:solidFill>
            </a:endParaRPr>
          </a:p>
        </p:txBody>
      </p:sp>
      <p:sp>
        <p:nvSpPr>
          <p:cNvPr id="2621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98E187C-3E8A-4F16-9ABD-3A4E09678C5C}" type="slidenum">
              <a:rPr lang="en-GB" sz="1300">
                <a:solidFill>
                  <a:srgbClr val="000000"/>
                </a:solidFill>
              </a:rPr>
              <a:pPr algn="r" eaLnBrk="1" hangingPunct="1"/>
              <a:t>13</a:t>
            </a:fld>
            <a:endParaRPr lang="en-GB" sz="1300">
              <a:solidFill>
                <a:srgbClr val="000000"/>
              </a:solidFill>
            </a:endParaRPr>
          </a:p>
        </p:txBody>
      </p:sp>
      <p:sp>
        <p:nvSpPr>
          <p:cNvPr id="262148" name="Rectangle 2"/>
          <p:cNvSpPr>
            <a:spLocks noGrp="1" noRot="1" noChangeAspect="1" noChangeArrowheads="1" noTextEdit="1"/>
          </p:cNvSpPr>
          <p:nvPr>
            <p:ph type="sldImg"/>
          </p:nvPr>
        </p:nvSpPr>
        <p:spPr>
          <a:xfrm>
            <a:off x="1143000" y="685800"/>
            <a:ext cx="4573588" cy="3430588"/>
          </a:xfrm>
          <a:ln/>
        </p:spPr>
      </p:sp>
      <p:sp>
        <p:nvSpPr>
          <p:cNvPr id="2621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66B2AD1-B77F-4CD0-80BB-E42AF31E7921}" type="slidenum">
              <a:rPr lang="de-DE" sz="1200">
                <a:solidFill>
                  <a:srgbClr val="000000"/>
                </a:solidFill>
              </a:rPr>
              <a:pPr algn="r" eaLnBrk="1" hangingPunct="1"/>
              <a:t>14</a:t>
            </a:fld>
            <a:endParaRPr lang="de-DE" sz="1200">
              <a:solidFill>
                <a:srgbClr val="000000"/>
              </a:solidFill>
            </a:endParaRPr>
          </a:p>
        </p:txBody>
      </p:sp>
      <p:sp>
        <p:nvSpPr>
          <p:cNvPr id="2631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D0836C0-594D-4A12-A599-CE8C455AAB7A}" type="slidenum">
              <a:rPr lang="en-GB" sz="1300">
                <a:solidFill>
                  <a:srgbClr val="000000"/>
                </a:solidFill>
              </a:rPr>
              <a:pPr algn="r" eaLnBrk="1" hangingPunct="1"/>
              <a:t>14</a:t>
            </a:fld>
            <a:endParaRPr lang="en-GB" sz="1300">
              <a:solidFill>
                <a:srgbClr val="000000"/>
              </a:solidFill>
            </a:endParaRPr>
          </a:p>
        </p:txBody>
      </p:sp>
      <p:sp>
        <p:nvSpPr>
          <p:cNvPr id="263172" name="Rectangle 2"/>
          <p:cNvSpPr>
            <a:spLocks noGrp="1" noRot="1" noChangeAspect="1" noChangeArrowheads="1" noTextEdit="1"/>
          </p:cNvSpPr>
          <p:nvPr>
            <p:ph type="sldImg"/>
          </p:nvPr>
        </p:nvSpPr>
        <p:spPr>
          <a:xfrm>
            <a:off x="1143000" y="685800"/>
            <a:ext cx="4573588" cy="3430588"/>
          </a:xfrm>
          <a:ln/>
        </p:spPr>
      </p:sp>
      <p:sp>
        <p:nvSpPr>
          <p:cNvPr id="2631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D9A9F01-CEB1-4663-BF87-EF6C6D232F91}" type="slidenum">
              <a:rPr lang="de-DE" sz="1200">
                <a:solidFill>
                  <a:srgbClr val="000000"/>
                </a:solidFill>
              </a:rPr>
              <a:pPr algn="r" eaLnBrk="1" hangingPunct="1"/>
              <a:t>15</a:t>
            </a:fld>
            <a:endParaRPr lang="de-DE" sz="1200">
              <a:solidFill>
                <a:srgbClr val="000000"/>
              </a:solidFill>
            </a:endParaRPr>
          </a:p>
        </p:txBody>
      </p:sp>
      <p:sp>
        <p:nvSpPr>
          <p:cNvPr id="2703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904F62-E96B-4E20-970F-63ED59EA51D0}" type="slidenum">
              <a:rPr lang="en-GB" sz="1300">
                <a:solidFill>
                  <a:srgbClr val="000000"/>
                </a:solidFill>
              </a:rPr>
              <a:pPr algn="r" eaLnBrk="1" hangingPunct="1"/>
              <a:t>15</a:t>
            </a:fld>
            <a:endParaRPr lang="en-GB" sz="1300">
              <a:solidFill>
                <a:srgbClr val="000000"/>
              </a:solidFill>
            </a:endParaRPr>
          </a:p>
        </p:txBody>
      </p:sp>
      <p:sp>
        <p:nvSpPr>
          <p:cNvPr id="270340" name="Rectangle 2"/>
          <p:cNvSpPr>
            <a:spLocks noGrp="1" noRot="1" noChangeAspect="1" noChangeArrowheads="1" noTextEdit="1"/>
          </p:cNvSpPr>
          <p:nvPr>
            <p:ph type="sldImg"/>
          </p:nvPr>
        </p:nvSpPr>
        <p:spPr>
          <a:xfrm>
            <a:off x="1143000" y="685800"/>
            <a:ext cx="4573588" cy="3430588"/>
          </a:xfrm>
          <a:ln/>
        </p:spPr>
      </p:sp>
      <p:sp>
        <p:nvSpPr>
          <p:cNvPr id="2703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4D9A91-82C4-4613-8214-7265C1B14C13}" type="slidenum">
              <a:rPr lang="de-DE" sz="1200">
                <a:solidFill>
                  <a:srgbClr val="000000"/>
                </a:solidFill>
              </a:rPr>
              <a:pPr algn="r" eaLnBrk="1" hangingPunct="1"/>
              <a:t>16</a:t>
            </a:fld>
            <a:endParaRPr lang="de-DE" sz="1200">
              <a:solidFill>
                <a:srgbClr val="000000"/>
              </a:solidFill>
            </a:endParaRPr>
          </a:p>
        </p:txBody>
      </p:sp>
      <p:sp>
        <p:nvSpPr>
          <p:cNvPr id="3000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A6631E1-8995-44D6-8239-EA26C5EB99D7}" type="slidenum">
              <a:rPr lang="en-GB" sz="1300">
                <a:solidFill>
                  <a:srgbClr val="000000"/>
                </a:solidFill>
              </a:rPr>
              <a:pPr algn="r" eaLnBrk="1" hangingPunct="1"/>
              <a:t>16</a:t>
            </a:fld>
            <a:endParaRPr lang="en-GB" sz="1300">
              <a:solidFill>
                <a:srgbClr val="000000"/>
              </a:solidFill>
            </a:endParaRPr>
          </a:p>
        </p:txBody>
      </p:sp>
      <p:sp>
        <p:nvSpPr>
          <p:cNvPr id="300036" name="Rectangle 2"/>
          <p:cNvSpPr>
            <a:spLocks noGrp="1" noRot="1" noChangeAspect="1" noChangeArrowheads="1" noTextEdit="1"/>
          </p:cNvSpPr>
          <p:nvPr>
            <p:ph type="sldImg"/>
          </p:nvPr>
        </p:nvSpPr>
        <p:spPr>
          <a:xfrm>
            <a:off x="1143000" y="685800"/>
            <a:ext cx="4573588" cy="3430588"/>
          </a:xfrm>
          <a:ln/>
        </p:spPr>
      </p:sp>
      <p:sp>
        <p:nvSpPr>
          <p:cNvPr id="3000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17</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17</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18</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18</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19</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19</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25F6866-D83F-4DB9-B3E9-2B3A1ABA0491}" type="slidenum">
              <a:rPr lang="de-DE" sz="1200">
                <a:solidFill>
                  <a:srgbClr val="000000"/>
                </a:solidFill>
              </a:rPr>
              <a:pPr algn="r" eaLnBrk="1" hangingPunct="1"/>
              <a:t>2</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CC4B32B-4BCE-423A-A86F-07881F690A38}" type="slidenum">
              <a:rPr lang="en-GB" sz="1300">
                <a:solidFill>
                  <a:srgbClr val="000000"/>
                </a:solidFill>
              </a:rPr>
              <a:pPr algn="r" eaLnBrk="1" hangingPunct="1"/>
              <a:t>2</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20</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20</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21</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21</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DAD3FD3-DCFD-41E8-B945-A0DBF1D2F944}" type="slidenum">
              <a:rPr lang="de-DE" sz="1200">
                <a:solidFill>
                  <a:srgbClr val="000000"/>
                </a:solidFill>
              </a:rPr>
              <a:pPr algn="r" eaLnBrk="1" hangingPunct="1"/>
              <a:t>22</a:t>
            </a:fld>
            <a:endParaRPr lang="de-DE" sz="1200">
              <a:solidFill>
                <a:srgbClr val="000000"/>
              </a:solidFill>
            </a:endParaRPr>
          </a:p>
        </p:txBody>
      </p:sp>
      <p:sp>
        <p:nvSpPr>
          <p:cNvPr id="2897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B8399B9-43D8-4797-947E-96BA28E67746}" type="slidenum">
              <a:rPr lang="en-GB" sz="1300">
                <a:solidFill>
                  <a:srgbClr val="000000"/>
                </a:solidFill>
              </a:rPr>
              <a:pPr algn="r" eaLnBrk="1" hangingPunct="1"/>
              <a:t>22</a:t>
            </a:fld>
            <a:endParaRPr lang="en-GB" sz="1300">
              <a:solidFill>
                <a:srgbClr val="000000"/>
              </a:solidFill>
            </a:endParaRPr>
          </a:p>
        </p:txBody>
      </p:sp>
      <p:sp>
        <p:nvSpPr>
          <p:cNvPr id="289796" name="Rectangle 2"/>
          <p:cNvSpPr>
            <a:spLocks noGrp="1" noRot="1" noChangeAspect="1" noChangeArrowheads="1" noTextEdit="1"/>
          </p:cNvSpPr>
          <p:nvPr>
            <p:ph type="sldImg"/>
          </p:nvPr>
        </p:nvSpPr>
        <p:spPr>
          <a:xfrm>
            <a:off x="1143000" y="685800"/>
            <a:ext cx="4573588" cy="3430588"/>
          </a:xfrm>
          <a:ln/>
        </p:spPr>
      </p:sp>
      <p:sp>
        <p:nvSpPr>
          <p:cNvPr id="289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23</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23</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5964C7-30C7-4A12-9318-465E5BBC753C}" type="slidenum">
              <a:rPr lang="de-DE" sz="1200">
                <a:solidFill>
                  <a:srgbClr val="000000"/>
                </a:solidFill>
              </a:rPr>
              <a:pPr algn="r" eaLnBrk="1" hangingPunct="1"/>
              <a:t>24</a:t>
            </a:fld>
            <a:endParaRPr lang="de-DE" sz="1200">
              <a:solidFill>
                <a:srgbClr val="000000"/>
              </a:solidFill>
            </a:endParaRPr>
          </a:p>
        </p:txBody>
      </p:sp>
      <p:sp>
        <p:nvSpPr>
          <p:cNvPr id="2816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829F0AE-AE5D-4019-AB27-9FF8662B6884}" type="slidenum">
              <a:rPr lang="en-GB" sz="1300">
                <a:solidFill>
                  <a:srgbClr val="000000"/>
                </a:solidFill>
              </a:rPr>
              <a:pPr algn="r" eaLnBrk="1" hangingPunct="1"/>
              <a:t>24</a:t>
            </a:fld>
            <a:endParaRPr lang="en-GB" sz="1300">
              <a:solidFill>
                <a:srgbClr val="000000"/>
              </a:solidFill>
            </a:endParaRPr>
          </a:p>
        </p:txBody>
      </p:sp>
      <p:sp>
        <p:nvSpPr>
          <p:cNvPr id="281604" name="Rectangle 2"/>
          <p:cNvSpPr>
            <a:spLocks noGrp="1" noRot="1" noChangeAspect="1" noChangeArrowheads="1" noTextEdit="1"/>
          </p:cNvSpPr>
          <p:nvPr>
            <p:ph type="sldImg"/>
          </p:nvPr>
        </p:nvSpPr>
        <p:spPr>
          <a:xfrm>
            <a:off x="1143000" y="685800"/>
            <a:ext cx="4573588" cy="3430588"/>
          </a:xfrm>
          <a:ln/>
        </p:spPr>
      </p:sp>
      <p:sp>
        <p:nvSpPr>
          <p:cNvPr id="281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27E3FF-CB16-40CC-8962-41FFFEF735C8}" type="slidenum">
              <a:rPr lang="de-DE" sz="1200">
                <a:solidFill>
                  <a:srgbClr val="000000"/>
                </a:solidFill>
              </a:rPr>
              <a:pPr algn="r" eaLnBrk="1" hangingPunct="1"/>
              <a:t>25</a:t>
            </a:fld>
            <a:endParaRPr lang="de-DE" sz="1200">
              <a:solidFill>
                <a:srgbClr val="000000"/>
              </a:solidFill>
            </a:endParaRPr>
          </a:p>
        </p:txBody>
      </p:sp>
      <p:sp>
        <p:nvSpPr>
          <p:cNvPr id="2826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1F0513D-419F-41A9-BBDD-9B1FF135DC2D}" type="slidenum">
              <a:rPr lang="en-GB" sz="1300">
                <a:solidFill>
                  <a:srgbClr val="000000"/>
                </a:solidFill>
              </a:rPr>
              <a:pPr algn="r" eaLnBrk="1" hangingPunct="1"/>
              <a:t>25</a:t>
            </a:fld>
            <a:endParaRPr lang="en-GB" sz="1300">
              <a:solidFill>
                <a:srgbClr val="000000"/>
              </a:solidFill>
            </a:endParaRPr>
          </a:p>
        </p:txBody>
      </p:sp>
      <p:sp>
        <p:nvSpPr>
          <p:cNvPr id="282628" name="Rectangle 2"/>
          <p:cNvSpPr>
            <a:spLocks noGrp="1" noRot="1" noChangeAspect="1" noChangeArrowheads="1" noTextEdit="1"/>
          </p:cNvSpPr>
          <p:nvPr>
            <p:ph type="sldImg"/>
          </p:nvPr>
        </p:nvSpPr>
        <p:spPr>
          <a:xfrm>
            <a:off x="1143000" y="685800"/>
            <a:ext cx="4573588" cy="3430588"/>
          </a:xfrm>
          <a:ln/>
        </p:spPr>
      </p:sp>
      <p:sp>
        <p:nvSpPr>
          <p:cNvPr id="282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FAE7187-1AC3-49F1-88D9-16FB2A9B0D3F}" type="slidenum">
              <a:rPr lang="de-DE" sz="1200">
                <a:solidFill>
                  <a:srgbClr val="000000"/>
                </a:solidFill>
              </a:rPr>
              <a:pPr algn="r" eaLnBrk="1" hangingPunct="1"/>
              <a:t>26</a:t>
            </a:fld>
            <a:endParaRPr lang="de-DE" sz="1200">
              <a:solidFill>
                <a:srgbClr val="000000"/>
              </a:solidFill>
            </a:endParaRPr>
          </a:p>
        </p:txBody>
      </p:sp>
      <p:sp>
        <p:nvSpPr>
          <p:cNvPr id="2836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D6372E0-BEE8-4877-89EF-B6B881D0FCF7}" type="slidenum">
              <a:rPr lang="en-GB" sz="1300">
                <a:solidFill>
                  <a:srgbClr val="000000"/>
                </a:solidFill>
              </a:rPr>
              <a:pPr algn="r" eaLnBrk="1" hangingPunct="1"/>
              <a:t>26</a:t>
            </a:fld>
            <a:endParaRPr lang="en-GB" sz="1300">
              <a:solidFill>
                <a:srgbClr val="000000"/>
              </a:solidFill>
            </a:endParaRPr>
          </a:p>
        </p:txBody>
      </p:sp>
      <p:sp>
        <p:nvSpPr>
          <p:cNvPr id="283652" name="Rectangle 2"/>
          <p:cNvSpPr>
            <a:spLocks noGrp="1" noRot="1" noChangeAspect="1" noChangeArrowheads="1" noTextEdit="1"/>
          </p:cNvSpPr>
          <p:nvPr>
            <p:ph type="sldImg"/>
          </p:nvPr>
        </p:nvSpPr>
        <p:spPr>
          <a:xfrm>
            <a:off x="1143000" y="685800"/>
            <a:ext cx="4573588" cy="3430588"/>
          </a:xfrm>
          <a:ln/>
        </p:spPr>
      </p:sp>
      <p:sp>
        <p:nvSpPr>
          <p:cNvPr id="283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1DF7BB6-B646-4F85-A70D-816994B7E3EB}" type="slidenum">
              <a:rPr lang="de-DE" sz="1200">
                <a:solidFill>
                  <a:srgbClr val="000000"/>
                </a:solidFill>
              </a:rPr>
              <a:pPr algn="r" eaLnBrk="1" hangingPunct="1"/>
              <a:t>27</a:t>
            </a:fld>
            <a:endParaRPr lang="de-DE" sz="1200">
              <a:solidFill>
                <a:srgbClr val="000000"/>
              </a:solidFill>
            </a:endParaRPr>
          </a:p>
        </p:txBody>
      </p:sp>
      <p:sp>
        <p:nvSpPr>
          <p:cNvPr id="2846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D6BECB1-3485-4FE9-8535-6F1163E14BC5}" type="slidenum">
              <a:rPr lang="en-GB" sz="1300">
                <a:solidFill>
                  <a:srgbClr val="000000"/>
                </a:solidFill>
              </a:rPr>
              <a:pPr algn="r" eaLnBrk="1" hangingPunct="1"/>
              <a:t>27</a:t>
            </a:fld>
            <a:endParaRPr lang="en-GB" sz="1300">
              <a:solidFill>
                <a:srgbClr val="000000"/>
              </a:solidFill>
            </a:endParaRPr>
          </a:p>
        </p:txBody>
      </p:sp>
      <p:sp>
        <p:nvSpPr>
          <p:cNvPr id="284676" name="Rectangle 2"/>
          <p:cNvSpPr>
            <a:spLocks noGrp="1" noRot="1" noChangeAspect="1" noChangeArrowheads="1" noTextEdit="1"/>
          </p:cNvSpPr>
          <p:nvPr>
            <p:ph type="sldImg"/>
          </p:nvPr>
        </p:nvSpPr>
        <p:spPr>
          <a:xfrm>
            <a:off x="1143000" y="685800"/>
            <a:ext cx="4573588" cy="3430588"/>
          </a:xfrm>
          <a:ln/>
        </p:spPr>
      </p:sp>
      <p:sp>
        <p:nvSpPr>
          <p:cNvPr id="284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BDC4FF1-E7C2-4DD2-9DE4-26ABB2FB4FBC}" type="slidenum">
              <a:rPr lang="de-DE" sz="1200">
                <a:solidFill>
                  <a:srgbClr val="000000"/>
                </a:solidFill>
              </a:rPr>
              <a:pPr algn="r" eaLnBrk="1" hangingPunct="1"/>
              <a:t>28</a:t>
            </a:fld>
            <a:endParaRPr lang="de-DE" sz="1200">
              <a:solidFill>
                <a:srgbClr val="000000"/>
              </a:solidFill>
            </a:endParaRPr>
          </a:p>
        </p:txBody>
      </p:sp>
      <p:sp>
        <p:nvSpPr>
          <p:cNvPr id="2856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81565BA-B32F-4BB1-98D6-94AEAEFD292E}" type="slidenum">
              <a:rPr lang="en-GB" sz="1300">
                <a:solidFill>
                  <a:srgbClr val="000000"/>
                </a:solidFill>
              </a:rPr>
              <a:pPr algn="r" eaLnBrk="1" hangingPunct="1"/>
              <a:t>28</a:t>
            </a:fld>
            <a:endParaRPr lang="en-GB" sz="1300">
              <a:solidFill>
                <a:srgbClr val="000000"/>
              </a:solidFill>
            </a:endParaRPr>
          </a:p>
        </p:txBody>
      </p:sp>
      <p:sp>
        <p:nvSpPr>
          <p:cNvPr id="285700" name="Rectangle 2"/>
          <p:cNvSpPr>
            <a:spLocks noGrp="1" noRot="1" noChangeAspect="1" noChangeArrowheads="1" noTextEdit="1"/>
          </p:cNvSpPr>
          <p:nvPr>
            <p:ph type="sldImg"/>
          </p:nvPr>
        </p:nvSpPr>
        <p:spPr>
          <a:xfrm>
            <a:off x="1143000" y="685800"/>
            <a:ext cx="4573588" cy="3430588"/>
          </a:xfrm>
          <a:ln/>
        </p:spPr>
      </p:sp>
      <p:sp>
        <p:nvSpPr>
          <p:cNvPr id="285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A47EDCB-CC11-4F23-976B-67A4CDEE1C84}" type="slidenum">
              <a:rPr lang="de-DE" sz="1200">
                <a:solidFill>
                  <a:srgbClr val="000000"/>
                </a:solidFill>
              </a:rPr>
              <a:pPr algn="r" eaLnBrk="1" hangingPunct="1"/>
              <a:t>29</a:t>
            </a:fld>
            <a:endParaRPr lang="de-DE" sz="1200">
              <a:solidFill>
                <a:srgbClr val="000000"/>
              </a:solidFill>
            </a:endParaRPr>
          </a:p>
        </p:txBody>
      </p:sp>
      <p:sp>
        <p:nvSpPr>
          <p:cNvPr id="2867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C06B50A-830D-4998-9C0F-8078CF259AD5}" type="slidenum">
              <a:rPr lang="en-GB" sz="1300">
                <a:solidFill>
                  <a:srgbClr val="000000"/>
                </a:solidFill>
              </a:rPr>
              <a:pPr algn="r" eaLnBrk="1" hangingPunct="1"/>
              <a:t>29</a:t>
            </a:fld>
            <a:endParaRPr lang="en-GB" sz="1300">
              <a:solidFill>
                <a:srgbClr val="000000"/>
              </a:solidFill>
            </a:endParaRPr>
          </a:p>
        </p:txBody>
      </p:sp>
      <p:sp>
        <p:nvSpPr>
          <p:cNvPr id="286724" name="Rectangle 2"/>
          <p:cNvSpPr>
            <a:spLocks noGrp="1" noRot="1" noChangeAspect="1" noChangeArrowheads="1" noTextEdit="1"/>
          </p:cNvSpPr>
          <p:nvPr>
            <p:ph type="sldImg"/>
          </p:nvPr>
        </p:nvSpPr>
        <p:spPr>
          <a:xfrm>
            <a:off x="1143000" y="685800"/>
            <a:ext cx="4573588" cy="3430588"/>
          </a:xfrm>
          <a:ln/>
        </p:spPr>
      </p:sp>
      <p:sp>
        <p:nvSpPr>
          <p:cNvPr id="286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8D5E3F-6765-44B1-B678-4966C5431268}" type="slidenum">
              <a:rPr lang="de-DE" sz="1200">
                <a:solidFill>
                  <a:srgbClr val="000000"/>
                </a:solidFill>
              </a:rPr>
              <a:pPr algn="r" eaLnBrk="1" hangingPunct="1"/>
              <a:t>3</a:t>
            </a:fld>
            <a:endParaRPr lang="de-DE" sz="1200">
              <a:solidFill>
                <a:srgbClr val="000000"/>
              </a:solidFill>
            </a:endParaRPr>
          </a:p>
        </p:txBody>
      </p:sp>
      <p:sp>
        <p:nvSpPr>
          <p:cNvPr id="2478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2B4AFDA-2EE7-4E7B-A325-52DB13903DBD}" type="slidenum">
              <a:rPr lang="en-GB" sz="1300">
                <a:solidFill>
                  <a:srgbClr val="000000"/>
                </a:solidFill>
              </a:rPr>
              <a:pPr algn="r" eaLnBrk="1" hangingPunct="1"/>
              <a:t>3</a:t>
            </a:fld>
            <a:endParaRPr lang="en-GB" sz="1300">
              <a:solidFill>
                <a:srgbClr val="000000"/>
              </a:solidFill>
            </a:endParaRPr>
          </a:p>
        </p:txBody>
      </p:sp>
      <p:sp>
        <p:nvSpPr>
          <p:cNvPr id="247812" name="Rectangle 2"/>
          <p:cNvSpPr>
            <a:spLocks noGrp="1" noRot="1" noChangeAspect="1" noChangeArrowheads="1" noTextEdit="1"/>
          </p:cNvSpPr>
          <p:nvPr>
            <p:ph type="sldImg"/>
          </p:nvPr>
        </p:nvSpPr>
        <p:spPr>
          <a:xfrm>
            <a:off x="1143000" y="685800"/>
            <a:ext cx="4573588" cy="3430588"/>
          </a:xfrm>
          <a:ln/>
        </p:spPr>
      </p:sp>
      <p:sp>
        <p:nvSpPr>
          <p:cNvPr id="2478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E697E5-8417-4F9C-8394-7F89E8CF5C02}" type="slidenum">
              <a:rPr lang="de-DE" sz="1200">
                <a:solidFill>
                  <a:srgbClr val="000000"/>
                </a:solidFill>
              </a:rPr>
              <a:pPr algn="r" eaLnBrk="1" hangingPunct="1"/>
              <a:t>30</a:t>
            </a:fld>
            <a:endParaRPr lang="de-DE" sz="1200">
              <a:solidFill>
                <a:srgbClr val="000000"/>
              </a:solidFill>
            </a:endParaRPr>
          </a:p>
        </p:txBody>
      </p:sp>
      <p:sp>
        <p:nvSpPr>
          <p:cNvPr id="2887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8B2DA0-F990-4662-896A-A59022A8DAE9}" type="slidenum">
              <a:rPr lang="en-GB" sz="1300">
                <a:solidFill>
                  <a:srgbClr val="000000"/>
                </a:solidFill>
              </a:rPr>
              <a:pPr algn="r" eaLnBrk="1" hangingPunct="1"/>
              <a:t>30</a:t>
            </a:fld>
            <a:endParaRPr lang="en-GB" sz="1300">
              <a:solidFill>
                <a:srgbClr val="000000"/>
              </a:solidFill>
            </a:endParaRPr>
          </a:p>
        </p:txBody>
      </p:sp>
      <p:sp>
        <p:nvSpPr>
          <p:cNvPr id="288772" name="Rectangle 2"/>
          <p:cNvSpPr>
            <a:spLocks noGrp="1" noRot="1" noChangeAspect="1" noChangeArrowheads="1" noTextEdit="1"/>
          </p:cNvSpPr>
          <p:nvPr>
            <p:ph type="sldImg"/>
          </p:nvPr>
        </p:nvSpPr>
        <p:spPr>
          <a:xfrm>
            <a:off x="1143000" y="685800"/>
            <a:ext cx="4573588" cy="3430588"/>
          </a:xfrm>
          <a:ln/>
        </p:spPr>
      </p:sp>
      <p:sp>
        <p:nvSpPr>
          <p:cNvPr id="2887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E9C2DA-3071-41F6-9115-895548B3BD72}" type="slidenum">
              <a:rPr lang="de-DE" sz="1200">
                <a:solidFill>
                  <a:srgbClr val="000000"/>
                </a:solidFill>
              </a:rPr>
              <a:pPr algn="r" eaLnBrk="1" hangingPunct="1"/>
              <a:t>31</a:t>
            </a:fld>
            <a:endParaRPr lang="de-DE" sz="1200">
              <a:solidFill>
                <a:srgbClr val="000000"/>
              </a:solidFill>
            </a:endParaRPr>
          </a:p>
        </p:txBody>
      </p:sp>
      <p:sp>
        <p:nvSpPr>
          <p:cNvPr id="2877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E1C997-0E5D-4073-8ED5-F9212348A9DF}" type="slidenum">
              <a:rPr lang="en-GB" sz="1300">
                <a:solidFill>
                  <a:srgbClr val="000000"/>
                </a:solidFill>
              </a:rPr>
              <a:pPr algn="r" eaLnBrk="1" hangingPunct="1"/>
              <a:t>31</a:t>
            </a:fld>
            <a:endParaRPr lang="en-GB" sz="1300">
              <a:solidFill>
                <a:srgbClr val="000000"/>
              </a:solidFill>
            </a:endParaRPr>
          </a:p>
        </p:txBody>
      </p:sp>
      <p:sp>
        <p:nvSpPr>
          <p:cNvPr id="287748" name="Rectangle 2"/>
          <p:cNvSpPr>
            <a:spLocks noGrp="1" noRot="1" noChangeAspect="1" noChangeArrowheads="1" noTextEdit="1"/>
          </p:cNvSpPr>
          <p:nvPr>
            <p:ph type="sldImg"/>
          </p:nvPr>
        </p:nvSpPr>
        <p:spPr>
          <a:xfrm>
            <a:off x="1143000" y="685800"/>
            <a:ext cx="4573588" cy="3430588"/>
          </a:xfrm>
          <a:ln/>
        </p:spPr>
      </p:sp>
      <p:sp>
        <p:nvSpPr>
          <p:cNvPr id="2877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DAD3FD3-DCFD-41E8-B945-A0DBF1D2F944}" type="slidenum">
              <a:rPr lang="de-DE" sz="1200">
                <a:solidFill>
                  <a:srgbClr val="000000"/>
                </a:solidFill>
              </a:rPr>
              <a:pPr algn="r" eaLnBrk="1" hangingPunct="1"/>
              <a:t>32</a:t>
            </a:fld>
            <a:endParaRPr lang="de-DE" sz="1200">
              <a:solidFill>
                <a:srgbClr val="000000"/>
              </a:solidFill>
            </a:endParaRPr>
          </a:p>
        </p:txBody>
      </p:sp>
      <p:sp>
        <p:nvSpPr>
          <p:cNvPr id="2897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B8399B9-43D8-4797-947E-96BA28E67746}" type="slidenum">
              <a:rPr lang="en-GB" sz="1300">
                <a:solidFill>
                  <a:srgbClr val="000000"/>
                </a:solidFill>
              </a:rPr>
              <a:pPr algn="r" eaLnBrk="1" hangingPunct="1"/>
              <a:t>32</a:t>
            </a:fld>
            <a:endParaRPr lang="en-GB" sz="1300">
              <a:solidFill>
                <a:srgbClr val="000000"/>
              </a:solidFill>
            </a:endParaRPr>
          </a:p>
        </p:txBody>
      </p:sp>
      <p:sp>
        <p:nvSpPr>
          <p:cNvPr id="289796" name="Rectangle 2"/>
          <p:cNvSpPr>
            <a:spLocks noGrp="1" noRot="1" noChangeAspect="1" noChangeArrowheads="1" noTextEdit="1"/>
          </p:cNvSpPr>
          <p:nvPr>
            <p:ph type="sldImg"/>
          </p:nvPr>
        </p:nvSpPr>
        <p:spPr>
          <a:xfrm>
            <a:off x="1143000" y="685800"/>
            <a:ext cx="4573588" cy="3430588"/>
          </a:xfrm>
          <a:ln/>
        </p:spPr>
      </p:sp>
      <p:sp>
        <p:nvSpPr>
          <p:cNvPr id="289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33</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33</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34</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34</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35</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35</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89109CB-8EC2-46ED-8BD5-9CF282BEC49A}" type="slidenum">
              <a:rPr lang="de-DE" sz="1200">
                <a:solidFill>
                  <a:srgbClr val="000000"/>
                </a:solidFill>
              </a:rPr>
              <a:pPr algn="r" eaLnBrk="1" hangingPunct="1"/>
              <a:t>36</a:t>
            </a:fld>
            <a:endParaRPr lang="de-DE" sz="1200">
              <a:solidFill>
                <a:srgbClr val="000000"/>
              </a:solidFill>
            </a:endParaRPr>
          </a:p>
        </p:txBody>
      </p:sp>
      <p:sp>
        <p:nvSpPr>
          <p:cNvPr id="2979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108081-429A-4F06-95EA-EAE5D1A682B0}" type="slidenum">
              <a:rPr lang="en-GB" sz="1300">
                <a:solidFill>
                  <a:srgbClr val="000000"/>
                </a:solidFill>
              </a:rPr>
              <a:pPr algn="r" eaLnBrk="1" hangingPunct="1"/>
              <a:t>36</a:t>
            </a:fld>
            <a:endParaRPr lang="en-GB" sz="1300">
              <a:solidFill>
                <a:srgbClr val="000000"/>
              </a:solidFill>
            </a:endParaRPr>
          </a:p>
        </p:txBody>
      </p:sp>
      <p:sp>
        <p:nvSpPr>
          <p:cNvPr id="297988" name="Rectangle 2"/>
          <p:cNvSpPr>
            <a:spLocks noGrp="1" noRot="1" noChangeAspect="1" noChangeArrowheads="1" noTextEdit="1"/>
          </p:cNvSpPr>
          <p:nvPr>
            <p:ph type="sldImg"/>
          </p:nvPr>
        </p:nvSpPr>
        <p:spPr>
          <a:xfrm>
            <a:off x="1143000" y="685800"/>
            <a:ext cx="4573588" cy="3430588"/>
          </a:xfrm>
          <a:ln/>
        </p:spPr>
      </p:sp>
      <p:sp>
        <p:nvSpPr>
          <p:cNvPr id="2979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08717E5-4CE3-46A9-AA6E-EBFC0A8385D2}" type="slidenum">
              <a:rPr lang="de-DE" sz="1200">
                <a:solidFill>
                  <a:srgbClr val="000000"/>
                </a:solidFill>
              </a:rPr>
              <a:pPr algn="r" eaLnBrk="1" hangingPunct="1"/>
              <a:t>37</a:t>
            </a:fld>
            <a:endParaRPr lang="de-DE" sz="1200">
              <a:solidFill>
                <a:srgbClr val="000000"/>
              </a:solidFill>
            </a:endParaRPr>
          </a:p>
        </p:txBody>
      </p:sp>
      <p:sp>
        <p:nvSpPr>
          <p:cNvPr id="2990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11EF096-560B-47CE-9CA0-571BA9A42898}" type="slidenum">
              <a:rPr lang="en-GB" sz="1300">
                <a:solidFill>
                  <a:srgbClr val="000000"/>
                </a:solidFill>
              </a:rPr>
              <a:pPr algn="r" eaLnBrk="1" hangingPunct="1"/>
              <a:t>37</a:t>
            </a:fld>
            <a:endParaRPr lang="en-GB" sz="1300">
              <a:solidFill>
                <a:srgbClr val="000000"/>
              </a:solidFill>
            </a:endParaRPr>
          </a:p>
        </p:txBody>
      </p:sp>
      <p:sp>
        <p:nvSpPr>
          <p:cNvPr id="299012" name="Rectangle 2"/>
          <p:cNvSpPr>
            <a:spLocks noGrp="1" noRot="1" noChangeAspect="1" noChangeArrowheads="1" noTextEdit="1"/>
          </p:cNvSpPr>
          <p:nvPr>
            <p:ph type="sldImg"/>
          </p:nvPr>
        </p:nvSpPr>
        <p:spPr>
          <a:xfrm>
            <a:off x="1143000" y="685800"/>
            <a:ext cx="4573588" cy="3430588"/>
          </a:xfrm>
          <a:ln/>
        </p:spPr>
      </p:sp>
      <p:sp>
        <p:nvSpPr>
          <p:cNvPr id="299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B0E80AF-9456-4D65-93C1-4ACF6EEA053F}" type="slidenum">
              <a:rPr lang="de-DE" sz="1200">
                <a:solidFill>
                  <a:srgbClr val="000000"/>
                </a:solidFill>
              </a:rPr>
              <a:pPr algn="r" eaLnBrk="1" hangingPunct="1"/>
              <a:t>38</a:t>
            </a:fld>
            <a:endParaRPr lang="de-DE" sz="1200">
              <a:solidFill>
                <a:srgbClr val="000000"/>
              </a:solidFill>
            </a:endParaRPr>
          </a:p>
        </p:txBody>
      </p:sp>
      <p:sp>
        <p:nvSpPr>
          <p:cNvPr id="3051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FC541F0-9DE9-4557-B443-0A03EE6BA5E1}" type="slidenum">
              <a:rPr lang="en-GB" sz="1300">
                <a:solidFill>
                  <a:srgbClr val="000000"/>
                </a:solidFill>
              </a:rPr>
              <a:pPr algn="r" eaLnBrk="1" hangingPunct="1"/>
              <a:t>38</a:t>
            </a:fld>
            <a:endParaRPr lang="en-GB" sz="1300">
              <a:solidFill>
                <a:srgbClr val="000000"/>
              </a:solidFill>
            </a:endParaRPr>
          </a:p>
        </p:txBody>
      </p:sp>
      <p:sp>
        <p:nvSpPr>
          <p:cNvPr id="305156" name="Rectangle 2"/>
          <p:cNvSpPr>
            <a:spLocks noGrp="1" noRot="1" noChangeAspect="1" noChangeArrowheads="1" noTextEdit="1"/>
          </p:cNvSpPr>
          <p:nvPr>
            <p:ph type="sldImg"/>
          </p:nvPr>
        </p:nvSpPr>
        <p:spPr>
          <a:xfrm>
            <a:off x="1143000" y="685800"/>
            <a:ext cx="4573588" cy="3430588"/>
          </a:xfrm>
          <a:ln/>
        </p:spPr>
      </p:sp>
      <p:sp>
        <p:nvSpPr>
          <p:cNvPr id="305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43C422-A99C-4DAF-A376-5174FEA44A70}" type="slidenum">
              <a:rPr lang="de-DE" sz="1200">
                <a:solidFill>
                  <a:srgbClr val="000000"/>
                </a:solidFill>
              </a:rPr>
              <a:pPr algn="r" eaLnBrk="1" hangingPunct="1"/>
              <a:t>39</a:t>
            </a:fld>
            <a:endParaRPr lang="de-DE" sz="1200">
              <a:solidFill>
                <a:srgbClr val="000000"/>
              </a:solidFill>
            </a:endParaRPr>
          </a:p>
        </p:txBody>
      </p:sp>
      <p:sp>
        <p:nvSpPr>
          <p:cNvPr id="3061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528E61C-C7F6-4D09-935F-A3AC2186F463}" type="slidenum">
              <a:rPr lang="en-GB" sz="1300">
                <a:solidFill>
                  <a:srgbClr val="000000"/>
                </a:solidFill>
              </a:rPr>
              <a:pPr algn="r" eaLnBrk="1" hangingPunct="1"/>
              <a:t>39</a:t>
            </a:fld>
            <a:endParaRPr lang="en-GB" sz="1300">
              <a:solidFill>
                <a:srgbClr val="000000"/>
              </a:solidFill>
            </a:endParaRPr>
          </a:p>
        </p:txBody>
      </p:sp>
      <p:sp>
        <p:nvSpPr>
          <p:cNvPr id="306180" name="Rectangle 2"/>
          <p:cNvSpPr>
            <a:spLocks noGrp="1" noRot="1" noChangeAspect="1" noChangeArrowheads="1" noTextEdit="1"/>
          </p:cNvSpPr>
          <p:nvPr>
            <p:ph type="sldImg"/>
          </p:nvPr>
        </p:nvSpPr>
        <p:spPr>
          <a:xfrm>
            <a:off x="1143000" y="685800"/>
            <a:ext cx="4573588" cy="3430588"/>
          </a:xfrm>
          <a:ln/>
        </p:spPr>
      </p:sp>
      <p:sp>
        <p:nvSpPr>
          <p:cNvPr id="306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052C99F-11BB-4B15-A4A2-144667278EE2}" type="slidenum">
              <a:rPr lang="de-DE" sz="1200">
                <a:solidFill>
                  <a:srgbClr val="000000"/>
                </a:solidFill>
              </a:rPr>
              <a:pPr algn="r" eaLnBrk="1" hangingPunct="1"/>
              <a:t>4</a:t>
            </a:fld>
            <a:endParaRPr lang="de-DE" sz="1200">
              <a:solidFill>
                <a:srgbClr val="000000"/>
              </a:solidFill>
            </a:endParaRPr>
          </a:p>
        </p:txBody>
      </p:sp>
      <p:sp>
        <p:nvSpPr>
          <p:cNvPr id="2488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B8E5C44-1082-47FA-B915-4E884EDC1490}" type="slidenum">
              <a:rPr lang="en-GB" sz="1300">
                <a:solidFill>
                  <a:srgbClr val="000000"/>
                </a:solidFill>
              </a:rPr>
              <a:pPr algn="r" eaLnBrk="1" hangingPunct="1"/>
              <a:t>4</a:t>
            </a:fld>
            <a:endParaRPr lang="en-GB" sz="1300">
              <a:solidFill>
                <a:srgbClr val="000000"/>
              </a:solidFill>
            </a:endParaRPr>
          </a:p>
        </p:txBody>
      </p:sp>
      <p:sp>
        <p:nvSpPr>
          <p:cNvPr id="248836" name="Rectangle 2"/>
          <p:cNvSpPr>
            <a:spLocks noGrp="1" noRot="1" noChangeAspect="1" noChangeArrowheads="1" noTextEdit="1"/>
          </p:cNvSpPr>
          <p:nvPr>
            <p:ph type="sldImg"/>
          </p:nvPr>
        </p:nvSpPr>
        <p:spPr>
          <a:xfrm>
            <a:off x="1143000" y="685800"/>
            <a:ext cx="4573588" cy="3430588"/>
          </a:xfrm>
          <a:ln/>
        </p:spPr>
      </p:sp>
      <p:sp>
        <p:nvSpPr>
          <p:cNvPr id="248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1BB1D81-B696-42E4-93F1-68274E84E28D}" type="slidenum">
              <a:rPr lang="de-DE" sz="1200">
                <a:solidFill>
                  <a:srgbClr val="000000"/>
                </a:solidFill>
              </a:rPr>
              <a:pPr algn="r" eaLnBrk="1" hangingPunct="1"/>
              <a:t>40</a:t>
            </a:fld>
            <a:endParaRPr lang="de-DE" sz="1200">
              <a:solidFill>
                <a:srgbClr val="000000"/>
              </a:solidFill>
            </a:endParaRPr>
          </a:p>
        </p:txBody>
      </p:sp>
      <p:sp>
        <p:nvSpPr>
          <p:cNvPr id="3082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04C5F07-590E-413D-ADC7-97A76C39773C}" type="slidenum">
              <a:rPr lang="en-GB" sz="1300">
                <a:solidFill>
                  <a:srgbClr val="000000"/>
                </a:solidFill>
              </a:rPr>
              <a:pPr algn="r" eaLnBrk="1" hangingPunct="1"/>
              <a:t>40</a:t>
            </a:fld>
            <a:endParaRPr lang="en-GB" sz="1300">
              <a:solidFill>
                <a:srgbClr val="000000"/>
              </a:solidFill>
            </a:endParaRPr>
          </a:p>
        </p:txBody>
      </p:sp>
      <p:sp>
        <p:nvSpPr>
          <p:cNvPr id="308228" name="Rectangle 2"/>
          <p:cNvSpPr>
            <a:spLocks noGrp="1" noRot="1" noChangeAspect="1" noChangeArrowheads="1" noTextEdit="1"/>
          </p:cNvSpPr>
          <p:nvPr>
            <p:ph type="sldImg"/>
          </p:nvPr>
        </p:nvSpPr>
        <p:spPr>
          <a:xfrm>
            <a:off x="1143000" y="685800"/>
            <a:ext cx="4573588" cy="3430588"/>
          </a:xfrm>
          <a:ln/>
        </p:spPr>
      </p:sp>
      <p:sp>
        <p:nvSpPr>
          <p:cNvPr id="3082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25F6866-D83F-4DB9-B3E9-2B3A1ABA0491}" type="slidenum">
              <a:rPr lang="de-DE" sz="1200">
                <a:solidFill>
                  <a:srgbClr val="000000"/>
                </a:solidFill>
              </a:rPr>
              <a:pPr algn="r" eaLnBrk="1" hangingPunct="1"/>
              <a:t>41</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CC4B32B-4BCE-423A-A86F-07881F690A38}" type="slidenum">
              <a:rPr lang="en-GB" sz="1300">
                <a:solidFill>
                  <a:srgbClr val="000000"/>
                </a:solidFill>
              </a:rPr>
              <a:pPr algn="r" eaLnBrk="1" hangingPunct="1"/>
              <a:t>41</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2B515C-7058-4621-891B-EBC18EFE7744}" type="slidenum">
              <a:rPr lang="de-DE" sz="1200">
                <a:solidFill>
                  <a:srgbClr val="000000"/>
                </a:solidFill>
              </a:rPr>
              <a:pPr algn="r" eaLnBrk="1" hangingPunct="1"/>
              <a:t>42</a:t>
            </a:fld>
            <a:endParaRPr lang="de-DE" sz="1200">
              <a:solidFill>
                <a:srgbClr val="000000"/>
              </a:solidFill>
            </a:endParaRPr>
          </a:p>
        </p:txBody>
      </p:sp>
      <p:sp>
        <p:nvSpPr>
          <p:cNvPr id="316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E98432E-D163-43D7-924F-5F000A39C4C8}" type="slidenum">
              <a:rPr lang="en-GB" sz="1300">
                <a:solidFill>
                  <a:srgbClr val="000000"/>
                </a:solidFill>
              </a:rPr>
              <a:pPr algn="r" eaLnBrk="1" hangingPunct="1"/>
              <a:t>42</a:t>
            </a:fld>
            <a:endParaRPr lang="en-GB" sz="1300">
              <a:solidFill>
                <a:srgbClr val="000000"/>
              </a:solidFill>
            </a:endParaRPr>
          </a:p>
        </p:txBody>
      </p:sp>
      <p:sp>
        <p:nvSpPr>
          <p:cNvPr id="316420" name="Rectangle 2"/>
          <p:cNvSpPr>
            <a:spLocks noGrp="1" noRot="1" noChangeAspect="1" noChangeArrowheads="1" noTextEdit="1"/>
          </p:cNvSpPr>
          <p:nvPr>
            <p:ph type="sldImg"/>
          </p:nvPr>
        </p:nvSpPr>
        <p:spPr>
          <a:xfrm>
            <a:off x="1143000" y="685800"/>
            <a:ext cx="4573588" cy="3430588"/>
          </a:xfrm>
          <a:ln/>
        </p:spPr>
      </p:sp>
      <p:sp>
        <p:nvSpPr>
          <p:cNvPr id="316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F630D9-6CF5-4404-BD2C-48CB07059446}" type="slidenum">
              <a:rPr lang="de-DE" sz="1200">
                <a:solidFill>
                  <a:srgbClr val="000000"/>
                </a:solidFill>
              </a:rPr>
              <a:pPr algn="r" eaLnBrk="1" hangingPunct="1"/>
              <a:t>43</a:t>
            </a:fld>
            <a:endParaRPr lang="de-DE" sz="1200">
              <a:solidFill>
                <a:srgbClr val="000000"/>
              </a:solidFill>
            </a:endParaRPr>
          </a:p>
        </p:txBody>
      </p:sp>
      <p:sp>
        <p:nvSpPr>
          <p:cNvPr id="3174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CB07898-57B2-4A01-9B85-7E5972A9147D}" type="slidenum">
              <a:rPr lang="en-GB" sz="1300">
                <a:solidFill>
                  <a:srgbClr val="000000"/>
                </a:solidFill>
              </a:rPr>
              <a:pPr algn="r" eaLnBrk="1" hangingPunct="1"/>
              <a:t>43</a:t>
            </a:fld>
            <a:endParaRPr lang="en-GB" sz="1300">
              <a:solidFill>
                <a:srgbClr val="000000"/>
              </a:solidFill>
            </a:endParaRPr>
          </a:p>
        </p:txBody>
      </p:sp>
      <p:sp>
        <p:nvSpPr>
          <p:cNvPr id="317444" name="Rectangle 2"/>
          <p:cNvSpPr>
            <a:spLocks noGrp="1" noRot="1" noChangeAspect="1" noChangeArrowheads="1" noTextEdit="1"/>
          </p:cNvSpPr>
          <p:nvPr>
            <p:ph type="sldImg"/>
          </p:nvPr>
        </p:nvSpPr>
        <p:spPr>
          <a:xfrm>
            <a:off x="1143000" y="685800"/>
            <a:ext cx="4573588" cy="3430588"/>
          </a:xfrm>
          <a:ln/>
        </p:spPr>
      </p:sp>
      <p:sp>
        <p:nvSpPr>
          <p:cNvPr id="317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4E5B6A6-26DD-41B2-BCF6-9818C852230E}" type="slidenum">
              <a:rPr lang="de-DE" sz="1200">
                <a:solidFill>
                  <a:srgbClr val="000000"/>
                </a:solidFill>
              </a:rPr>
              <a:pPr algn="r" eaLnBrk="1" hangingPunct="1"/>
              <a:t>44</a:t>
            </a:fld>
            <a:endParaRPr lang="de-DE" sz="1200">
              <a:solidFill>
                <a:srgbClr val="000000"/>
              </a:solidFill>
            </a:endParaRPr>
          </a:p>
        </p:txBody>
      </p:sp>
      <p:sp>
        <p:nvSpPr>
          <p:cNvPr id="3184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9CD86C3-E3F7-4E20-8255-0753CAA8C317}" type="slidenum">
              <a:rPr lang="en-GB" sz="1300">
                <a:solidFill>
                  <a:srgbClr val="000000"/>
                </a:solidFill>
              </a:rPr>
              <a:pPr algn="r" eaLnBrk="1" hangingPunct="1"/>
              <a:t>44</a:t>
            </a:fld>
            <a:endParaRPr lang="en-GB" sz="1300">
              <a:solidFill>
                <a:srgbClr val="000000"/>
              </a:solidFill>
            </a:endParaRPr>
          </a:p>
        </p:txBody>
      </p:sp>
      <p:sp>
        <p:nvSpPr>
          <p:cNvPr id="318468" name="Rectangle 2"/>
          <p:cNvSpPr>
            <a:spLocks noGrp="1" noRot="1" noChangeAspect="1" noChangeArrowheads="1" noTextEdit="1"/>
          </p:cNvSpPr>
          <p:nvPr>
            <p:ph type="sldImg"/>
          </p:nvPr>
        </p:nvSpPr>
        <p:spPr>
          <a:xfrm>
            <a:off x="1143000" y="685800"/>
            <a:ext cx="4573588" cy="3430588"/>
          </a:xfrm>
          <a:ln/>
        </p:spPr>
      </p:sp>
      <p:sp>
        <p:nvSpPr>
          <p:cNvPr id="318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5647B22-1961-4FC0-B13C-2003D1ACD1C2}" type="slidenum">
              <a:rPr lang="de-DE" sz="1200">
                <a:solidFill>
                  <a:srgbClr val="000000"/>
                </a:solidFill>
              </a:rPr>
              <a:pPr algn="r" eaLnBrk="1" hangingPunct="1"/>
              <a:t>45</a:t>
            </a:fld>
            <a:endParaRPr lang="de-DE" sz="1200">
              <a:solidFill>
                <a:srgbClr val="000000"/>
              </a:solidFill>
            </a:endParaRPr>
          </a:p>
        </p:txBody>
      </p:sp>
      <p:sp>
        <p:nvSpPr>
          <p:cNvPr id="3215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9F46B86-60B5-4753-A64E-F9812AB7F665}" type="slidenum">
              <a:rPr lang="en-GB" sz="1300">
                <a:solidFill>
                  <a:srgbClr val="000000"/>
                </a:solidFill>
              </a:rPr>
              <a:pPr algn="r" eaLnBrk="1" hangingPunct="1"/>
              <a:t>45</a:t>
            </a:fld>
            <a:endParaRPr lang="en-GB" sz="1300">
              <a:solidFill>
                <a:srgbClr val="000000"/>
              </a:solidFill>
            </a:endParaRPr>
          </a:p>
        </p:txBody>
      </p:sp>
      <p:sp>
        <p:nvSpPr>
          <p:cNvPr id="321540" name="Rectangle 2"/>
          <p:cNvSpPr>
            <a:spLocks noGrp="1" noRot="1" noChangeAspect="1" noChangeArrowheads="1" noTextEdit="1"/>
          </p:cNvSpPr>
          <p:nvPr>
            <p:ph type="sldImg"/>
          </p:nvPr>
        </p:nvSpPr>
        <p:spPr>
          <a:xfrm>
            <a:off x="1143000" y="685800"/>
            <a:ext cx="4573588" cy="3430588"/>
          </a:xfrm>
          <a:ln/>
        </p:spPr>
      </p:sp>
      <p:sp>
        <p:nvSpPr>
          <p:cNvPr id="3215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46</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46</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1E7ADBA-44B1-423C-B7F1-EA3BB6371D0C}" type="slidenum">
              <a:rPr lang="de-DE" sz="1200">
                <a:solidFill>
                  <a:srgbClr val="000000"/>
                </a:solidFill>
              </a:rPr>
              <a:pPr algn="r" eaLnBrk="1" hangingPunct="1"/>
              <a:t>47</a:t>
            </a:fld>
            <a:endParaRPr lang="de-DE" sz="1200">
              <a:solidFill>
                <a:srgbClr val="000000"/>
              </a:solidFill>
            </a:endParaRPr>
          </a:p>
        </p:txBody>
      </p:sp>
      <p:sp>
        <p:nvSpPr>
          <p:cNvPr id="3235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90D727D-FBA8-425C-9DFB-D4ED5886FDC0}" type="slidenum">
              <a:rPr lang="en-GB" sz="1300">
                <a:solidFill>
                  <a:srgbClr val="000000"/>
                </a:solidFill>
              </a:rPr>
              <a:pPr algn="r" eaLnBrk="1" hangingPunct="1"/>
              <a:t>47</a:t>
            </a:fld>
            <a:endParaRPr lang="en-GB" sz="1300">
              <a:solidFill>
                <a:srgbClr val="000000"/>
              </a:solidFill>
            </a:endParaRPr>
          </a:p>
        </p:txBody>
      </p:sp>
      <p:sp>
        <p:nvSpPr>
          <p:cNvPr id="323588" name="Rectangle 2"/>
          <p:cNvSpPr>
            <a:spLocks noGrp="1" noRot="1" noChangeAspect="1" noChangeArrowheads="1" noTextEdit="1"/>
          </p:cNvSpPr>
          <p:nvPr>
            <p:ph type="sldImg"/>
          </p:nvPr>
        </p:nvSpPr>
        <p:spPr>
          <a:xfrm>
            <a:off x="1143000" y="685800"/>
            <a:ext cx="4573588" cy="3430588"/>
          </a:xfrm>
          <a:ln/>
        </p:spPr>
      </p:sp>
      <p:sp>
        <p:nvSpPr>
          <p:cNvPr id="323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48</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48</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7CFCD3F-C8D2-4F43-B44B-AEF69BE2DF70}" type="slidenum">
              <a:rPr lang="de-DE" sz="1200">
                <a:solidFill>
                  <a:srgbClr val="000000"/>
                </a:solidFill>
              </a:rPr>
              <a:pPr algn="r" eaLnBrk="1" hangingPunct="1"/>
              <a:t>49</a:t>
            </a:fld>
            <a:endParaRPr lang="de-DE" sz="1200">
              <a:solidFill>
                <a:srgbClr val="000000"/>
              </a:solidFill>
            </a:endParaRPr>
          </a:p>
        </p:txBody>
      </p:sp>
      <p:sp>
        <p:nvSpPr>
          <p:cNvPr id="3266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FBF8BBA-B66B-47D7-9B47-7B9B7B195384}" type="slidenum">
              <a:rPr lang="en-GB" sz="1300">
                <a:solidFill>
                  <a:srgbClr val="000000"/>
                </a:solidFill>
              </a:rPr>
              <a:pPr algn="r" eaLnBrk="1" hangingPunct="1"/>
              <a:t>49</a:t>
            </a:fld>
            <a:endParaRPr lang="en-GB" sz="1300">
              <a:solidFill>
                <a:srgbClr val="000000"/>
              </a:solidFill>
            </a:endParaRPr>
          </a:p>
        </p:txBody>
      </p:sp>
      <p:sp>
        <p:nvSpPr>
          <p:cNvPr id="326660" name="Rectangle 2"/>
          <p:cNvSpPr>
            <a:spLocks noGrp="1" noRot="1" noChangeAspect="1" noChangeArrowheads="1" noTextEdit="1"/>
          </p:cNvSpPr>
          <p:nvPr>
            <p:ph type="sldImg"/>
          </p:nvPr>
        </p:nvSpPr>
        <p:spPr>
          <a:xfrm>
            <a:off x="1143000" y="685800"/>
            <a:ext cx="4573588" cy="3430588"/>
          </a:xfrm>
          <a:ln/>
        </p:spPr>
      </p:sp>
      <p:sp>
        <p:nvSpPr>
          <p:cNvPr id="326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86FB330-9B8E-44CB-B462-C0789535BEA6}" type="slidenum">
              <a:rPr lang="de-DE" sz="1200">
                <a:solidFill>
                  <a:srgbClr val="000000"/>
                </a:solidFill>
              </a:rPr>
              <a:pPr algn="r" eaLnBrk="1" hangingPunct="1"/>
              <a:t>5</a:t>
            </a:fld>
            <a:endParaRPr lang="de-DE" sz="1200">
              <a:solidFill>
                <a:srgbClr val="000000"/>
              </a:solidFill>
            </a:endParaRPr>
          </a:p>
        </p:txBody>
      </p:sp>
      <p:sp>
        <p:nvSpPr>
          <p:cNvPr id="2529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41A8B52-B233-4755-9371-6359F8704A44}" type="slidenum">
              <a:rPr lang="en-GB" sz="1300">
                <a:solidFill>
                  <a:srgbClr val="000000"/>
                </a:solidFill>
              </a:rPr>
              <a:pPr algn="r" eaLnBrk="1" hangingPunct="1"/>
              <a:t>5</a:t>
            </a:fld>
            <a:endParaRPr lang="en-GB" sz="1300">
              <a:solidFill>
                <a:srgbClr val="000000"/>
              </a:solidFill>
            </a:endParaRPr>
          </a:p>
        </p:txBody>
      </p:sp>
      <p:sp>
        <p:nvSpPr>
          <p:cNvPr id="252932" name="Rectangle 2"/>
          <p:cNvSpPr>
            <a:spLocks noGrp="1" noRot="1" noChangeAspect="1" noChangeArrowheads="1" noTextEdit="1"/>
          </p:cNvSpPr>
          <p:nvPr>
            <p:ph type="sldImg"/>
          </p:nvPr>
        </p:nvSpPr>
        <p:spPr>
          <a:xfrm>
            <a:off x="1143000" y="685800"/>
            <a:ext cx="4573588" cy="3430588"/>
          </a:xfrm>
          <a:ln/>
        </p:spPr>
      </p:sp>
      <p:sp>
        <p:nvSpPr>
          <p:cNvPr id="2529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BC0C3D-9F96-42EE-AE35-DE4A17160706}" type="slidenum">
              <a:rPr lang="de-DE" sz="1200">
                <a:solidFill>
                  <a:srgbClr val="000000"/>
                </a:solidFill>
              </a:rPr>
              <a:pPr algn="r" eaLnBrk="1" hangingPunct="1"/>
              <a:t>50</a:t>
            </a:fld>
            <a:endParaRPr lang="de-DE" sz="1200">
              <a:solidFill>
                <a:srgbClr val="000000"/>
              </a:solidFill>
            </a:endParaRPr>
          </a:p>
        </p:txBody>
      </p:sp>
      <p:sp>
        <p:nvSpPr>
          <p:cNvPr id="3287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48019AE-E57D-4651-A3E1-FDEB28E84F95}" type="slidenum">
              <a:rPr lang="en-GB" sz="1300">
                <a:solidFill>
                  <a:srgbClr val="000000"/>
                </a:solidFill>
              </a:rPr>
              <a:pPr algn="r" eaLnBrk="1" hangingPunct="1"/>
              <a:t>50</a:t>
            </a:fld>
            <a:endParaRPr lang="en-GB" sz="1300">
              <a:solidFill>
                <a:srgbClr val="000000"/>
              </a:solidFill>
            </a:endParaRPr>
          </a:p>
        </p:txBody>
      </p:sp>
      <p:sp>
        <p:nvSpPr>
          <p:cNvPr id="328708" name="Rectangle 2"/>
          <p:cNvSpPr>
            <a:spLocks noGrp="1" noRot="1" noChangeAspect="1" noChangeArrowheads="1" noTextEdit="1"/>
          </p:cNvSpPr>
          <p:nvPr>
            <p:ph type="sldImg"/>
          </p:nvPr>
        </p:nvSpPr>
        <p:spPr>
          <a:xfrm>
            <a:off x="1143000" y="685800"/>
            <a:ext cx="4573588" cy="3430588"/>
          </a:xfrm>
          <a:ln/>
        </p:spPr>
      </p:sp>
      <p:sp>
        <p:nvSpPr>
          <p:cNvPr id="328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E5ACA32-BF06-4611-A542-AF3411423F37}" type="slidenum">
              <a:rPr lang="de-DE" sz="1200">
                <a:solidFill>
                  <a:srgbClr val="000000"/>
                </a:solidFill>
              </a:rPr>
              <a:pPr algn="r" eaLnBrk="1" hangingPunct="1"/>
              <a:t>51</a:t>
            </a:fld>
            <a:endParaRPr lang="de-DE" sz="1200">
              <a:solidFill>
                <a:srgbClr val="000000"/>
              </a:solidFill>
            </a:endParaRPr>
          </a:p>
        </p:txBody>
      </p:sp>
      <p:sp>
        <p:nvSpPr>
          <p:cNvPr id="3297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011FB62-41F9-4664-B645-D8932BCFCEB8}" type="slidenum">
              <a:rPr lang="en-GB" sz="1300">
                <a:solidFill>
                  <a:srgbClr val="000000"/>
                </a:solidFill>
              </a:rPr>
              <a:pPr algn="r" eaLnBrk="1" hangingPunct="1"/>
              <a:t>51</a:t>
            </a:fld>
            <a:endParaRPr lang="en-GB" sz="1300">
              <a:solidFill>
                <a:srgbClr val="000000"/>
              </a:solidFill>
            </a:endParaRPr>
          </a:p>
        </p:txBody>
      </p:sp>
      <p:sp>
        <p:nvSpPr>
          <p:cNvPr id="329732" name="Rectangle 2"/>
          <p:cNvSpPr>
            <a:spLocks noGrp="1" noRot="1" noChangeAspect="1" noChangeArrowheads="1" noTextEdit="1"/>
          </p:cNvSpPr>
          <p:nvPr>
            <p:ph type="sldImg"/>
          </p:nvPr>
        </p:nvSpPr>
        <p:spPr>
          <a:xfrm>
            <a:off x="1143000" y="685800"/>
            <a:ext cx="4573588" cy="3430588"/>
          </a:xfrm>
          <a:ln/>
        </p:spPr>
      </p:sp>
      <p:sp>
        <p:nvSpPr>
          <p:cNvPr id="329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8F303BE-006A-4597-B9C5-B34942FDEE50}" type="slidenum">
              <a:rPr lang="de-DE" sz="1200">
                <a:solidFill>
                  <a:srgbClr val="000000"/>
                </a:solidFill>
              </a:rPr>
              <a:pPr algn="r" eaLnBrk="1" hangingPunct="1"/>
              <a:t>52</a:t>
            </a:fld>
            <a:endParaRPr lang="de-DE" sz="1200">
              <a:solidFill>
                <a:srgbClr val="000000"/>
              </a:solidFill>
            </a:endParaRPr>
          </a:p>
        </p:txBody>
      </p:sp>
      <p:sp>
        <p:nvSpPr>
          <p:cNvPr id="3307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5F46007-28D2-4ACF-8DDD-DC36EB514272}" type="slidenum">
              <a:rPr lang="en-GB" sz="1300">
                <a:solidFill>
                  <a:srgbClr val="000000"/>
                </a:solidFill>
              </a:rPr>
              <a:pPr algn="r" eaLnBrk="1" hangingPunct="1"/>
              <a:t>52</a:t>
            </a:fld>
            <a:endParaRPr lang="en-GB" sz="1300">
              <a:solidFill>
                <a:srgbClr val="000000"/>
              </a:solidFill>
            </a:endParaRPr>
          </a:p>
        </p:txBody>
      </p:sp>
      <p:sp>
        <p:nvSpPr>
          <p:cNvPr id="330756" name="Rectangle 2"/>
          <p:cNvSpPr>
            <a:spLocks noGrp="1" noRot="1" noChangeAspect="1" noChangeArrowheads="1" noTextEdit="1"/>
          </p:cNvSpPr>
          <p:nvPr>
            <p:ph type="sldImg"/>
          </p:nvPr>
        </p:nvSpPr>
        <p:spPr>
          <a:xfrm>
            <a:off x="1143000" y="685800"/>
            <a:ext cx="4573588" cy="3430588"/>
          </a:xfrm>
          <a:ln/>
        </p:spPr>
      </p:sp>
      <p:sp>
        <p:nvSpPr>
          <p:cNvPr id="3307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53</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53</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54</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54</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55</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55</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9F97DF3-3BBD-425B-BA48-5C7458EFF532}" type="slidenum">
              <a:rPr lang="de-DE" sz="1200">
                <a:solidFill>
                  <a:srgbClr val="000000"/>
                </a:solidFill>
              </a:rPr>
              <a:pPr algn="r" eaLnBrk="1" hangingPunct="1"/>
              <a:t>56</a:t>
            </a:fld>
            <a:endParaRPr lang="de-DE" sz="1200">
              <a:solidFill>
                <a:srgbClr val="000000"/>
              </a:solidFill>
            </a:endParaRPr>
          </a:p>
        </p:txBody>
      </p:sp>
      <p:sp>
        <p:nvSpPr>
          <p:cNvPr id="3317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60E5936-AD22-4DDA-AA31-517C0820F4DB}" type="slidenum">
              <a:rPr lang="en-GB" sz="1300">
                <a:solidFill>
                  <a:srgbClr val="000000"/>
                </a:solidFill>
              </a:rPr>
              <a:pPr algn="r" eaLnBrk="1" hangingPunct="1"/>
              <a:t>56</a:t>
            </a:fld>
            <a:endParaRPr lang="en-GB" sz="1300">
              <a:solidFill>
                <a:srgbClr val="000000"/>
              </a:solidFill>
            </a:endParaRPr>
          </a:p>
        </p:txBody>
      </p:sp>
      <p:sp>
        <p:nvSpPr>
          <p:cNvPr id="331780" name="Rectangle 2"/>
          <p:cNvSpPr>
            <a:spLocks noGrp="1" noRot="1" noChangeAspect="1" noChangeArrowheads="1" noTextEdit="1"/>
          </p:cNvSpPr>
          <p:nvPr>
            <p:ph type="sldImg"/>
          </p:nvPr>
        </p:nvSpPr>
        <p:spPr>
          <a:xfrm>
            <a:off x="1143000" y="685800"/>
            <a:ext cx="4573588" cy="3430588"/>
          </a:xfrm>
          <a:ln/>
        </p:spPr>
      </p:sp>
      <p:sp>
        <p:nvSpPr>
          <p:cNvPr id="331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AC11BFF-07CD-4AB1-BA83-67E5FA488D7C}" type="slidenum">
              <a:rPr lang="de-DE" sz="1200">
                <a:solidFill>
                  <a:srgbClr val="000000"/>
                </a:solidFill>
              </a:rPr>
              <a:pPr algn="r" eaLnBrk="1" hangingPunct="1"/>
              <a:t>57</a:t>
            </a:fld>
            <a:endParaRPr lang="de-DE" sz="1200">
              <a:solidFill>
                <a:srgbClr val="000000"/>
              </a:solidFill>
            </a:endParaRPr>
          </a:p>
        </p:txBody>
      </p:sp>
      <p:sp>
        <p:nvSpPr>
          <p:cNvPr id="3328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9E8F43C-610C-4C3E-95F7-279F1DE8C604}" type="slidenum">
              <a:rPr lang="en-GB" sz="1300">
                <a:solidFill>
                  <a:srgbClr val="000000"/>
                </a:solidFill>
              </a:rPr>
              <a:pPr algn="r" eaLnBrk="1" hangingPunct="1"/>
              <a:t>57</a:t>
            </a:fld>
            <a:endParaRPr lang="en-GB" sz="1300">
              <a:solidFill>
                <a:srgbClr val="000000"/>
              </a:solidFill>
            </a:endParaRPr>
          </a:p>
        </p:txBody>
      </p:sp>
      <p:sp>
        <p:nvSpPr>
          <p:cNvPr id="332804" name="Rectangle 2"/>
          <p:cNvSpPr>
            <a:spLocks noGrp="1" noRot="1" noChangeAspect="1" noChangeArrowheads="1" noTextEdit="1"/>
          </p:cNvSpPr>
          <p:nvPr>
            <p:ph type="sldImg"/>
          </p:nvPr>
        </p:nvSpPr>
        <p:spPr>
          <a:xfrm>
            <a:off x="1143000" y="685800"/>
            <a:ext cx="4573588" cy="3430588"/>
          </a:xfrm>
          <a:ln/>
        </p:spPr>
      </p:sp>
      <p:sp>
        <p:nvSpPr>
          <p:cNvPr id="3328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414A1E9-23FF-47BE-B9BB-3A4BBE9F7FFB}" type="slidenum">
              <a:rPr lang="de-DE" sz="1200">
                <a:solidFill>
                  <a:srgbClr val="000000"/>
                </a:solidFill>
              </a:rPr>
              <a:pPr algn="r" eaLnBrk="1" hangingPunct="1"/>
              <a:t>58</a:t>
            </a:fld>
            <a:endParaRPr lang="de-DE" sz="1200">
              <a:solidFill>
                <a:srgbClr val="000000"/>
              </a:solidFill>
            </a:endParaRPr>
          </a:p>
        </p:txBody>
      </p:sp>
      <p:sp>
        <p:nvSpPr>
          <p:cNvPr id="3348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6883F85-2F58-43B7-98B6-5463B6096DF1}" type="slidenum">
              <a:rPr lang="en-GB" sz="1300">
                <a:solidFill>
                  <a:srgbClr val="000000"/>
                </a:solidFill>
              </a:rPr>
              <a:pPr algn="r" eaLnBrk="1" hangingPunct="1"/>
              <a:t>58</a:t>
            </a:fld>
            <a:endParaRPr lang="en-GB" sz="1300">
              <a:solidFill>
                <a:srgbClr val="000000"/>
              </a:solidFill>
            </a:endParaRPr>
          </a:p>
        </p:txBody>
      </p:sp>
      <p:sp>
        <p:nvSpPr>
          <p:cNvPr id="334852" name="Rectangle 2"/>
          <p:cNvSpPr>
            <a:spLocks noGrp="1" noRot="1" noChangeAspect="1" noChangeArrowheads="1" noTextEdit="1"/>
          </p:cNvSpPr>
          <p:nvPr>
            <p:ph type="sldImg"/>
          </p:nvPr>
        </p:nvSpPr>
        <p:spPr>
          <a:xfrm>
            <a:off x="1143000" y="685800"/>
            <a:ext cx="4573588" cy="3430588"/>
          </a:xfrm>
          <a:ln/>
        </p:spPr>
      </p:sp>
      <p:sp>
        <p:nvSpPr>
          <p:cNvPr id="3348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C65FB22-803A-482D-AF16-3A6CC2D175A3}" type="slidenum">
              <a:rPr lang="de-DE" sz="1200">
                <a:solidFill>
                  <a:srgbClr val="000000"/>
                </a:solidFill>
              </a:rPr>
              <a:pPr algn="r" eaLnBrk="1" hangingPunct="1"/>
              <a:t>59</a:t>
            </a:fld>
            <a:endParaRPr lang="de-DE" sz="1200">
              <a:solidFill>
                <a:srgbClr val="000000"/>
              </a:solidFill>
            </a:endParaRPr>
          </a:p>
        </p:txBody>
      </p:sp>
      <p:sp>
        <p:nvSpPr>
          <p:cNvPr id="3358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0EF07AA-A53C-448C-B2CA-F9EC232581E2}" type="slidenum">
              <a:rPr lang="en-GB" sz="1300">
                <a:solidFill>
                  <a:srgbClr val="000000"/>
                </a:solidFill>
              </a:rPr>
              <a:pPr algn="r" eaLnBrk="1" hangingPunct="1"/>
              <a:t>59</a:t>
            </a:fld>
            <a:endParaRPr lang="en-GB" sz="1300">
              <a:solidFill>
                <a:srgbClr val="000000"/>
              </a:solidFill>
            </a:endParaRPr>
          </a:p>
        </p:txBody>
      </p:sp>
      <p:sp>
        <p:nvSpPr>
          <p:cNvPr id="335876" name="Rectangle 2"/>
          <p:cNvSpPr>
            <a:spLocks noGrp="1" noRot="1" noChangeAspect="1" noChangeArrowheads="1" noTextEdit="1"/>
          </p:cNvSpPr>
          <p:nvPr>
            <p:ph type="sldImg"/>
          </p:nvPr>
        </p:nvSpPr>
        <p:spPr>
          <a:xfrm>
            <a:off x="1143000" y="685800"/>
            <a:ext cx="4573588" cy="3430588"/>
          </a:xfrm>
          <a:ln/>
        </p:spPr>
      </p:sp>
      <p:sp>
        <p:nvSpPr>
          <p:cNvPr id="3358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6E47B-6A57-4468-860F-6D267DFD316B}" type="slidenum">
              <a:rPr lang="de-DE" sz="1200">
                <a:solidFill>
                  <a:srgbClr val="000000"/>
                </a:solidFill>
              </a:rPr>
              <a:pPr algn="r" eaLnBrk="1" hangingPunct="1"/>
              <a:t>6</a:t>
            </a:fld>
            <a:endParaRPr lang="de-DE" sz="1200">
              <a:solidFill>
                <a:srgbClr val="000000"/>
              </a:solidFill>
            </a:endParaRPr>
          </a:p>
        </p:txBody>
      </p:sp>
      <p:sp>
        <p:nvSpPr>
          <p:cNvPr id="2549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933B2A1-236A-4957-BC30-BFD3A5F01488}" type="slidenum">
              <a:rPr lang="en-GB" sz="1300">
                <a:solidFill>
                  <a:srgbClr val="000000"/>
                </a:solidFill>
              </a:rPr>
              <a:pPr algn="r" eaLnBrk="1" hangingPunct="1"/>
              <a:t>6</a:t>
            </a:fld>
            <a:endParaRPr lang="en-GB" sz="1300">
              <a:solidFill>
                <a:srgbClr val="000000"/>
              </a:solidFill>
            </a:endParaRPr>
          </a:p>
        </p:txBody>
      </p:sp>
      <p:sp>
        <p:nvSpPr>
          <p:cNvPr id="254980" name="Rectangle 2"/>
          <p:cNvSpPr>
            <a:spLocks noGrp="1" noRot="1" noChangeAspect="1" noChangeArrowheads="1" noTextEdit="1"/>
          </p:cNvSpPr>
          <p:nvPr>
            <p:ph type="sldImg"/>
          </p:nvPr>
        </p:nvSpPr>
        <p:spPr>
          <a:xfrm>
            <a:off x="1143000" y="685800"/>
            <a:ext cx="4573588" cy="3430588"/>
          </a:xfrm>
          <a:ln/>
        </p:spPr>
      </p:sp>
      <p:sp>
        <p:nvSpPr>
          <p:cNvPr id="254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59C433-6EB0-45F3-91E9-18AF11A940D7}" type="slidenum">
              <a:rPr lang="de-DE" sz="1200">
                <a:solidFill>
                  <a:srgbClr val="000000"/>
                </a:solidFill>
              </a:rPr>
              <a:pPr algn="r" eaLnBrk="1" hangingPunct="1"/>
              <a:t>60</a:t>
            </a:fld>
            <a:endParaRPr lang="de-DE" sz="1200">
              <a:solidFill>
                <a:srgbClr val="000000"/>
              </a:solidFill>
            </a:endParaRPr>
          </a:p>
        </p:txBody>
      </p:sp>
      <p:sp>
        <p:nvSpPr>
          <p:cNvPr id="336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53ADB7-39BC-4C02-9631-0B283EFE20F5}" type="slidenum">
              <a:rPr lang="en-GB" sz="1300">
                <a:solidFill>
                  <a:srgbClr val="000000"/>
                </a:solidFill>
              </a:rPr>
              <a:pPr algn="r" eaLnBrk="1" hangingPunct="1"/>
              <a:t>60</a:t>
            </a:fld>
            <a:endParaRPr lang="en-GB" sz="1300">
              <a:solidFill>
                <a:srgbClr val="000000"/>
              </a:solidFill>
            </a:endParaRPr>
          </a:p>
        </p:txBody>
      </p:sp>
      <p:sp>
        <p:nvSpPr>
          <p:cNvPr id="336900" name="Rectangle 2"/>
          <p:cNvSpPr>
            <a:spLocks noGrp="1" noRot="1" noChangeAspect="1" noChangeArrowheads="1" noTextEdit="1"/>
          </p:cNvSpPr>
          <p:nvPr>
            <p:ph type="sldImg"/>
          </p:nvPr>
        </p:nvSpPr>
        <p:spPr>
          <a:xfrm>
            <a:off x="1143000" y="685800"/>
            <a:ext cx="4573588" cy="3430588"/>
          </a:xfrm>
          <a:ln/>
        </p:spPr>
      </p:sp>
      <p:sp>
        <p:nvSpPr>
          <p:cNvPr id="336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59C433-6EB0-45F3-91E9-18AF11A940D7}" type="slidenum">
              <a:rPr lang="de-DE" sz="1200">
                <a:solidFill>
                  <a:srgbClr val="000000"/>
                </a:solidFill>
              </a:rPr>
              <a:pPr algn="r" eaLnBrk="1" hangingPunct="1"/>
              <a:t>61</a:t>
            </a:fld>
            <a:endParaRPr lang="de-DE" sz="1200">
              <a:solidFill>
                <a:srgbClr val="000000"/>
              </a:solidFill>
            </a:endParaRPr>
          </a:p>
        </p:txBody>
      </p:sp>
      <p:sp>
        <p:nvSpPr>
          <p:cNvPr id="336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53ADB7-39BC-4C02-9631-0B283EFE20F5}" type="slidenum">
              <a:rPr lang="en-GB" sz="1300">
                <a:solidFill>
                  <a:srgbClr val="000000"/>
                </a:solidFill>
              </a:rPr>
              <a:pPr algn="r" eaLnBrk="1" hangingPunct="1"/>
              <a:t>61</a:t>
            </a:fld>
            <a:endParaRPr lang="en-GB" sz="1300">
              <a:solidFill>
                <a:srgbClr val="000000"/>
              </a:solidFill>
            </a:endParaRPr>
          </a:p>
        </p:txBody>
      </p:sp>
      <p:sp>
        <p:nvSpPr>
          <p:cNvPr id="336900" name="Rectangle 2"/>
          <p:cNvSpPr>
            <a:spLocks noGrp="1" noRot="1" noChangeAspect="1" noChangeArrowheads="1" noTextEdit="1"/>
          </p:cNvSpPr>
          <p:nvPr>
            <p:ph type="sldImg"/>
          </p:nvPr>
        </p:nvSpPr>
        <p:spPr>
          <a:xfrm>
            <a:off x="1143000" y="685800"/>
            <a:ext cx="4573588" cy="3430588"/>
          </a:xfrm>
          <a:ln/>
        </p:spPr>
      </p:sp>
      <p:sp>
        <p:nvSpPr>
          <p:cNvPr id="336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A6E107-C488-48A9-8233-3FBAB82D95BF}" type="slidenum">
              <a:rPr lang="de-DE" sz="1200">
                <a:solidFill>
                  <a:srgbClr val="000000"/>
                </a:solidFill>
              </a:rPr>
              <a:pPr algn="r" eaLnBrk="1" hangingPunct="1"/>
              <a:t>62</a:t>
            </a:fld>
            <a:endParaRPr lang="de-DE" sz="1200">
              <a:solidFill>
                <a:srgbClr val="000000"/>
              </a:solidFill>
            </a:endParaRPr>
          </a:p>
        </p:txBody>
      </p:sp>
      <p:sp>
        <p:nvSpPr>
          <p:cNvPr id="3379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24493DB-CA0C-4D9A-A7E2-BF6FABF078A5}" type="slidenum">
              <a:rPr lang="en-GB" sz="1300">
                <a:solidFill>
                  <a:srgbClr val="000000"/>
                </a:solidFill>
              </a:rPr>
              <a:pPr algn="r" eaLnBrk="1" hangingPunct="1"/>
              <a:t>62</a:t>
            </a:fld>
            <a:endParaRPr lang="en-GB" sz="1300">
              <a:solidFill>
                <a:srgbClr val="000000"/>
              </a:solidFill>
            </a:endParaRPr>
          </a:p>
        </p:txBody>
      </p:sp>
      <p:sp>
        <p:nvSpPr>
          <p:cNvPr id="337924" name="Rectangle 2"/>
          <p:cNvSpPr>
            <a:spLocks noGrp="1" noRot="1" noChangeAspect="1" noChangeArrowheads="1" noTextEdit="1"/>
          </p:cNvSpPr>
          <p:nvPr>
            <p:ph type="sldImg"/>
          </p:nvPr>
        </p:nvSpPr>
        <p:spPr>
          <a:xfrm>
            <a:off x="1143000" y="685800"/>
            <a:ext cx="4573588" cy="3430588"/>
          </a:xfrm>
          <a:ln/>
        </p:spPr>
      </p:sp>
      <p:sp>
        <p:nvSpPr>
          <p:cNvPr id="3379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E44C7-EB39-4614-BF94-347FD2B9D973}" type="slidenum">
              <a:rPr lang="de-DE" sz="1200">
                <a:solidFill>
                  <a:srgbClr val="000000"/>
                </a:solidFill>
              </a:rPr>
              <a:pPr algn="r" eaLnBrk="1" hangingPunct="1"/>
              <a:t>63</a:t>
            </a:fld>
            <a:endParaRPr lang="de-DE" sz="1200">
              <a:solidFill>
                <a:srgbClr val="000000"/>
              </a:solidFill>
            </a:endParaRPr>
          </a:p>
        </p:txBody>
      </p:sp>
      <p:sp>
        <p:nvSpPr>
          <p:cNvPr id="3389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B38BAA7-B241-455A-A374-7493AA69FCE2}" type="slidenum">
              <a:rPr lang="en-GB" sz="1300">
                <a:solidFill>
                  <a:srgbClr val="000000"/>
                </a:solidFill>
              </a:rPr>
              <a:pPr algn="r" eaLnBrk="1" hangingPunct="1"/>
              <a:t>63</a:t>
            </a:fld>
            <a:endParaRPr lang="en-GB" sz="1300">
              <a:solidFill>
                <a:srgbClr val="000000"/>
              </a:solidFill>
            </a:endParaRPr>
          </a:p>
        </p:txBody>
      </p:sp>
      <p:sp>
        <p:nvSpPr>
          <p:cNvPr id="338948" name="Rectangle 2"/>
          <p:cNvSpPr>
            <a:spLocks noGrp="1" noRot="1" noChangeAspect="1" noChangeArrowheads="1" noTextEdit="1"/>
          </p:cNvSpPr>
          <p:nvPr>
            <p:ph type="sldImg"/>
          </p:nvPr>
        </p:nvSpPr>
        <p:spPr>
          <a:xfrm>
            <a:off x="1143000" y="685800"/>
            <a:ext cx="4573588" cy="3430588"/>
          </a:xfrm>
          <a:ln/>
        </p:spPr>
      </p:sp>
      <p:sp>
        <p:nvSpPr>
          <p:cNvPr id="3389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64</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64</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9505C-7D64-4F6A-AB74-23B6B04A6BF0}" type="slidenum">
              <a:rPr lang="de-DE" sz="1200">
                <a:solidFill>
                  <a:srgbClr val="000000"/>
                </a:solidFill>
              </a:rPr>
              <a:pPr algn="r" eaLnBrk="1" hangingPunct="1"/>
              <a:t>65</a:t>
            </a:fld>
            <a:endParaRPr lang="de-DE" sz="1200">
              <a:solidFill>
                <a:srgbClr val="000000"/>
              </a:solidFill>
            </a:endParaRPr>
          </a:p>
        </p:txBody>
      </p:sp>
      <p:sp>
        <p:nvSpPr>
          <p:cNvPr id="3430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EC36339-2D6C-4C75-89AC-FD1D411243BD}" type="slidenum">
              <a:rPr lang="en-GB" sz="1300">
                <a:solidFill>
                  <a:srgbClr val="000000"/>
                </a:solidFill>
              </a:rPr>
              <a:pPr algn="r" eaLnBrk="1" hangingPunct="1"/>
              <a:t>65</a:t>
            </a:fld>
            <a:endParaRPr lang="en-GB" sz="1300">
              <a:solidFill>
                <a:srgbClr val="000000"/>
              </a:solidFill>
            </a:endParaRPr>
          </a:p>
        </p:txBody>
      </p:sp>
      <p:sp>
        <p:nvSpPr>
          <p:cNvPr id="343044" name="Rectangle 2"/>
          <p:cNvSpPr>
            <a:spLocks noGrp="1" noRot="1" noChangeAspect="1" noChangeArrowheads="1" noTextEdit="1"/>
          </p:cNvSpPr>
          <p:nvPr>
            <p:ph type="sldImg"/>
          </p:nvPr>
        </p:nvSpPr>
        <p:spPr>
          <a:xfrm>
            <a:off x="1143000" y="685800"/>
            <a:ext cx="4573588" cy="3430588"/>
          </a:xfrm>
          <a:ln/>
        </p:spPr>
      </p:sp>
      <p:sp>
        <p:nvSpPr>
          <p:cNvPr id="3430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EEE3919-9C06-452C-AC36-82A47D91F84D}" type="slidenum">
              <a:rPr lang="de-DE" sz="1200">
                <a:solidFill>
                  <a:srgbClr val="000000"/>
                </a:solidFill>
              </a:rPr>
              <a:pPr algn="r" eaLnBrk="1" hangingPunct="1"/>
              <a:t>66</a:t>
            </a:fld>
            <a:endParaRPr lang="de-DE" sz="1200">
              <a:solidFill>
                <a:srgbClr val="000000"/>
              </a:solidFill>
            </a:endParaRPr>
          </a:p>
        </p:txBody>
      </p:sp>
      <p:sp>
        <p:nvSpPr>
          <p:cNvPr id="3440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38429D0-4C33-4223-89A6-344C9DB9179B}" type="slidenum">
              <a:rPr lang="en-GB" sz="1300">
                <a:solidFill>
                  <a:srgbClr val="000000"/>
                </a:solidFill>
              </a:rPr>
              <a:pPr algn="r" eaLnBrk="1" hangingPunct="1"/>
              <a:t>66</a:t>
            </a:fld>
            <a:endParaRPr lang="en-GB" sz="1300">
              <a:solidFill>
                <a:srgbClr val="000000"/>
              </a:solidFill>
            </a:endParaRPr>
          </a:p>
        </p:txBody>
      </p:sp>
      <p:sp>
        <p:nvSpPr>
          <p:cNvPr id="344068" name="Rectangle 2"/>
          <p:cNvSpPr>
            <a:spLocks noGrp="1" noRot="1" noChangeAspect="1" noChangeArrowheads="1" noTextEdit="1"/>
          </p:cNvSpPr>
          <p:nvPr>
            <p:ph type="sldImg"/>
          </p:nvPr>
        </p:nvSpPr>
        <p:spPr>
          <a:xfrm>
            <a:off x="1143000" y="685800"/>
            <a:ext cx="4573588" cy="3430588"/>
          </a:xfrm>
          <a:ln/>
        </p:spPr>
      </p:sp>
      <p:sp>
        <p:nvSpPr>
          <p:cNvPr id="3440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67</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67</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68</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68</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69</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69</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D5D6D3-8552-45BA-B4C1-14660A583D6F}" type="slidenum">
              <a:rPr lang="de-DE" sz="1200">
                <a:solidFill>
                  <a:srgbClr val="000000"/>
                </a:solidFill>
              </a:rPr>
              <a:pPr algn="r" eaLnBrk="1" hangingPunct="1"/>
              <a:t>7</a:t>
            </a:fld>
            <a:endParaRPr lang="de-DE" sz="1200">
              <a:solidFill>
                <a:srgbClr val="000000"/>
              </a:solidFill>
            </a:endParaRPr>
          </a:p>
        </p:txBody>
      </p:sp>
      <p:sp>
        <p:nvSpPr>
          <p:cNvPr id="2560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2EC40D9-2D6B-4997-AE19-C4908CA7AAAE}" type="slidenum">
              <a:rPr lang="en-GB" sz="1300">
                <a:solidFill>
                  <a:srgbClr val="000000"/>
                </a:solidFill>
              </a:rPr>
              <a:pPr algn="r" eaLnBrk="1" hangingPunct="1"/>
              <a:t>7</a:t>
            </a:fld>
            <a:endParaRPr lang="en-GB" sz="1300">
              <a:solidFill>
                <a:srgbClr val="000000"/>
              </a:solidFill>
            </a:endParaRPr>
          </a:p>
        </p:txBody>
      </p:sp>
      <p:sp>
        <p:nvSpPr>
          <p:cNvPr id="256004" name="Rectangle 2"/>
          <p:cNvSpPr>
            <a:spLocks noGrp="1" noRot="1" noChangeAspect="1" noChangeArrowheads="1" noTextEdit="1"/>
          </p:cNvSpPr>
          <p:nvPr>
            <p:ph type="sldImg"/>
          </p:nvPr>
        </p:nvSpPr>
        <p:spPr>
          <a:xfrm>
            <a:off x="1143000" y="685800"/>
            <a:ext cx="4573588" cy="3430588"/>
          </a:xfrm>
          <a:ln/>
        </p:spPr>
      </p:sp>
      <p:sp>
        <p:nvSpPr>
          <p:cNvPr id="2560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976E0C-EBE9-4E8E-9295-78552A9C736B}" type="slidenum">
              <a:rPr lang="de-DE" sz="1200">
                <a:solidFill>
                  <a:srgbClr val="000000"/>
                </a:solidFill>
              </a:rPr>
              <a:pPr algn="r" eaLnBrk="1" hangingPunct="1"/>
              <a:t>70</a:t>
            </a:fld>
            <a:endParaRPr lang="de-DE" sz="1200">
              <a:solidFill>
                <a:srgbClr val="000000"/>
              </a:solidFill>
            </a:endParaRPr>
          </a:p>
        </p:txBody>
      </p:sp>
      <p:sp>
        <p:nvSpPr>
          <p:cNvPr id="2457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5EC459-FBB9-4646-B99C-89D9B1300E3B}" type="slidenum">
              <a:rPr lang="en-GB" sz="1300">
                <a:solidFill>
                  <a:srgbClr val="000000"/>
                </a:solidFill>
              </a:rPr>
              <a:pPr algn="r" eaLnBrk="1" hangingPunct="1"/>
              <a:t>70</a:t>
            </a:fld>
            <a:endParaRPr lang="en-GB" sz="1300">
              <a:solidFill>
                <a:srgbClr val="000000"/>
              </a:solidFill>
            </a:endParaRPr>
          </a:p>
        </p:txBody>
      </p:sp>
      <p:sp>
        <p:nvSpPr>
          <p:cNvPr id="245764" name="Rectangle 2"/>
          <p:cNvSpPr>
            <a:spLocks noGrp="1" noRot="1" noChangeAspect="1" noChangeArrowheads="1" noTextEdit="1"/>
          </p:cNvSpPr>
          <p:nvPr>
            <p:ph type="sldImg"/>
          </p:nvPr>
        </p:nvSpPr>
        <p:spPr>
          <a:xfrm>
            <a:off x="1143000" y="685800"/>
            <a:ext cx="4573588" cy="3430588"/>
          </a:xfrm>
          <a:ln/>
        </p:spPr>
      </p:sp>
      <p:sp>
        <p:nvSpPr>
          <p:cNvPr id="2457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71</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71</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EC79D45-10E6-46D8-9FA3-721ECEC9AEFD}" type="slidenum">
              <a:rPr lang="de-DE" sz="1200">
                <a:solidFill>
                  <a:srgbClr val="000000"/>
                </a:solidFill>
              </a:rPr>
              <a:pPr algn="r" eaLnBrk="1" hangingPunct="1"/>
              <a:t>8</a:t>
            </a:fld>
            <a:endParaRPr lang="de-DE" sz="1200">
              <a:solidFill>
                <a:srgbClr val="000000"/>
              </a:solidFill>
            </a:endParaRPr>
          </a:p>
        </p:txBody>
      </p:sp>
      <p:sp>
        <p:nvSpPr>
          <p:cNvPr id="2580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C6CE949-EEB8-4F52-B7A6-7D67CB879D26}" type="slidenum">
              <a:rPr lang="en-GB" sz="1300">
                <a:solidFill>
                  <a:srgbClr val="000000"/>
                </a:solidFill>
              </a:rPr>
              <a:pPr algn="r" eaLnBrk="1" hangingPunct="1"/>
              <a:t>8</a:t>
            </a:fld>
            <a:endParaRPr lang="en-GB" sz="1300">
              <a:solidFill>
                <a:srgbClr val="000000"/>
              </a:solidFill>
            </a:endParaRPr>
          </a:p>
        </p:txBody>
      </p:sp>
      <p:sp>
        <p:nvSpPr>
          <p:cNvPr id="258052" name="Rectangle 2"/>
          <p:cNvSpPr>
            <a:spLocks noGrp="1" noRot="1" noChangeAspect="1" noChangeArrowheads="1" noTextEdit="1"/>
          </p:cNvSpPr>
          <p:nvPr>
            <p:ph type="sldImg"/>
          </p:nvPr>
        </p:nvSpPr>
        <p:spPr>
          <a:xfrm>
            <a:off x="1143000" y="685800"/>
            <a:ext cx="4573588" cy="3430588"/>
          </a:xfrm>
          <a:ln/>
        </p:spPr>
      </p:sp>
      <p:sp>
        <p:nvSpPr>
          <p:cNvPr id="2580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545275A-F769-4529-9A4D-6D36EE1791E6}" type="slidenum">
              <a:rPr lang="de-DE" sz="1200">
                <a:solidFill>
                  <a:srgbClr val="000000"/>
                </a:solidFill>
              </a:rPr>
              <a:pPr algn="r" eaLnBrk="1" hangingPunct="1"/>
              <a:t>9</a:t>
            </a:fld>
            <a:endParaRPr lang="de-DE" sz="1200">
              <a:solidFill>
                <a:srgbClr val="000000"/>
              </a:solidFill>
            </a:endParaRPr>
          </a:p>
        </p:txBody>
      </p:sp>
      <p:sp>
        <p:nvSpPr>
          <p:cNvPr id="2590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AA7CF31-4156-41F2-A2C8-12A2C339732D}" type="slidenum">
              <a:rPr lang="en-GB" sz="1300">
                <a:solidFill>
                  <a:srgbClr val="000000"/>
                </a:solidFill>
              </a:rPr>
              <a:pPr algn="r" eaLnBrk="1" hangingPunct="1"/>
              <a:t>9</a:t>
            </a:fld>
            <a:endParaRPr lang="en-GB" sz="1300">
              <a:solidFill>
                <a:srgbClr val="000000"/>
              </a:solidFill>
            </a:endParaRPr>
          </a:p>
        </p:txBody>
      </p:sp>
      <p:sp>
        <p:nvSpPr>
          <p:cNvPr id="259076" name="Rectangle 2"/>
          <p:cNvSpPr>
            <a:spLocks noGrp="1" noRot="1" noChangeAspect="1" noChangeArrowheads="1" noTextEdit="1"/>
          </p:cNvSpPr>
          <p:nvPr>
            <p:ph type="sldImg"/>
          </p:nvPr>
        </p:nvSpPr>
        <p:spPr>
          <a:xfrm>
            <a:off x="1143000" y="685800"/>
            <a:ext cx="4573588" cy="3430588"/>
          </a:xfrm>
          <a:ln/>
        </p:spPr>
      </p:sp>
      <p:sp>
        <p:nvSpPr>
          <p:cNvPr id="2590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extLst>
      <p:ext uri="{BB962C8B-B14F-4D97-AF65-F5344CB8AC3E}">
        <p14:creationId xmlns:p14="http://schemas.microsoft.com/office/powerpoint/2010/main" val="350687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81858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679036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28412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387181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1725561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1319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725118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840181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604939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123113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1916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202078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002811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8112073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4023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942084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627244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249999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35637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86615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552493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0611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7691655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872063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982765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87989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853830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053294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4809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8719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219524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623065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00937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149761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61753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32013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44019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7488285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1046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761459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383378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4695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701355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254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888673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492609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545671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084408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900627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9103041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703741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759702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4609778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055330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3984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0439479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6892589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17413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297807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413425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9744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884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39863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9435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4512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5442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55204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90029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4650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29462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2416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5327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3343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3922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821406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0057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0244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2116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1992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07953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33965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2905000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622405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014427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301084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531863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297451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39199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2053169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307824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164026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993529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551575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875033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52437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84377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12393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837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51896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966642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906780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2589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94340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07731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42965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898028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95455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88300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7902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57369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32968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55914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321969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60427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90964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87789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23208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31309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6939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0313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98459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96893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69031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860792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8454072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47301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68333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15338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89366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0565035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1796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32812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30922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61720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41652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16864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145366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244330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350142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9434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15089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92476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4575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598442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005305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15346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68326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143719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86235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016269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773560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979311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7695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t>Page </a:t>
            </a:r>
            <a:r>
              <a:rPr lang="de-DE" sz="1000">
                <a:sym typeface="Wingdings" pitchFamily="2" charset="2"/>
              </a:rPr>
              <a:t></a:t>
            </a:r>
            <a:r>
              <a:rPr lang="de-DE" sz="1000"/>
              <a:t> </a:t>
            </a:r>
            <a:fld id="{EE16E0C8-87FE-4274-8311-8B3EDF3BA46A}" type="slidenum">
              <a:rPr lang="de-DE" sz="1000"/>
              <a:pPr/>
              <a:t>‹#›</a:t>
            </a:fld>
            <a:endParaRPr lang="de-DE" sz="1000"/>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97" r:id="rId1"/>
    <p:sldLayoutId id="2147484132" r:id="rId2"/>
    <p:sldLayoutId id="2147484133" r:id="rId3"/>
    <p:sldLayoutId id="2147484298" r:id="rId4"/>
    <p:sldLayoutId id="2147484134" r:id="rId5"/>
    <p:sldLayoutId id="2147484299" r:id="rId6"/>
    <p:sldLayoutId id="2147484300" r:id="rId7"/>
    <p:sldLayoutId id="2147484135" r:id="rId8"/>
    <p:sldLayoutId id="2147484136" r:id="rId9"/>
    <p:sldLayoutId id="2147484137" r:id="rId10"/>
    <p:sldLayoutId id="214748413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946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946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30B5A05A-4F07-488F-80B8-CA1C5798FF0B}" type="slidenum">
              <a:rPr lang="de-DE" sz="1000">
                <a:solidFill>
                  <a:srgbClr val="000000"/>
                </a:solidFill>
              </a:rPr>
              <a:pPr/>
              <a:t>‹#›</a:t>
            </a:fld>
            <a:endParaRPr lang="de-DE" sz="1000">
              <a:solidFill>
                <a:srgbClr val="000000"/>
              </a:solidFill>
            </a:endParaRPr>
          </a:p>
        </p:txBody>
      </p:sp>
      <p:grpSp>
        <p:nvGrpSpPr>
          <p:cNvPr id="19462" name="Group 6"/>
          <p:cNvGrpSpPr>
            <a:grpSpLocks/>
          </p:cNvGrpSpPr>
          <p:nvPr/>
        </p:nvGrpSpPr>
        <p:grpSpPr bwMode="auto">
          <a:xfrm>
            <a:off x="6646863" y="6181725"/>
            <a:ext cx="2225675" cy="392113"/>
            <a:chOff x="3316" y="1854"/>
            <a:chExt cx="2110" cy="372"/>
          </a:xfrm>
        </p:grpSpPr>
        <p:pic>
          <p:nvPicPr>
            <p:cNvPr id="1946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2" r:id="rId1"/>
    <p:sldLayoutId id="2147484254" r:id="rId2"/>
    <p:sldLayoutId id="2147484255" r:id="rId3"/>
    <p:sldLayoutId id="2147484363" r:id="rId4"/>
    <p:sldLayoutId id="2147484256" r:id="rId5"/>
    <p:sldLayoutId id="2147484364" r:id="rId6"/>
    <p:sldLayoutId id="2147484365" r:id="rId7"/>
    <p:sldLayoutId id="2147484257" r:id="rId8"/>
    <p:sldLayoutId id="2147484258" r:id="rId9"/>
    <p:sldLayoutId id="2147484259" r:id="rId10"/>
    <p:sldLayoutId id="214748426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048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48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7DFF323-4123-4FBB-9A0A-9D42B1C5A3BA}" type="slidenum">
              <a:rPr lang="de-DE" sz="1000">
                <a:solidFill>
                  <a:srgbClr val="000000"/>
                </a:solidFill>
              </a:rPr>
              <a:pPr/>
              <a:t>‹#›</a:t>
            </a:fld>
            <a:endParaRPr lang="de-DE" sz="1000">
              <a:solidFill>
                <a:srgbClr val="000000"/>
              </a:solidFill>
            </a:endParaRPr>
          </a:p>
        </p:txBody>
      </p:sp>
      <p:grpSp>
        <p:nvGrpSpPr>
          <p:cNvPr id="20486" name="Group 6"/>
          <p:cNvGrpSpPr>
            <a:grpSpLocks/>
          </p:cNvGrpSpPr>
          <p:nvPr/>
        </p:nvGrpSpPr>
        <p:grpSpPr bwMode="auto">
          <a:xfrm>
            <a:off x="6646863" y="6181725"/>
            <a:ext cx="2225675" cy="392113"/>
            <a:chOff x="3316" y="1854"/>
            <a:chExt cx="2110" cy="372"/>
          </a:xfrm>
        </p:grpSpPr>
        <p:pic>
          <p:nvPicPr>
            <p:cNvPr id="2048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6" r:id="rId1"/>
    <p:sldLayoutId id="2147484261" r:id="rId2"/>
    <p:sldLayoutId id="2147484262" r:id="rId3"/>
    <p:sldLayoutId id="2147484367" r:id="rId4"/>
    <p:sldLayoutId id="2147484263" r:id="rId5"/>
    <p:sldLayoutId id="2147484368" r:id="rId6"/>
    <p:sldLayoutId id="2147484369" r:id="rId7"/>
    <p:sldLayoutId id="2147484264" r:id="rId8"/>
    <p:sldLayoutId id="2147484265" r:id="rId9"/>
    <p:sldLayoutId id="2147484266" r:id="rId10"/>
    <p:sldLayoutId id="214748426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E16E0C8-87FE-4274-8311-8B3EDF3BA46A}"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60211852"/>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E16E0C8-87FE-4274-8311-8B3EDF3BA46A}"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4869388"/>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253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253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0825137-1681-4F14-85D5-BD558DBED684}" type="slidenum">
              <a:rPr lang="de-DE" sz="1000">
                <a:solidFill>
                  <a:srgbClr val="000000"/>
                </a:solidFill>
              </a:rPr>
              <a:pPr/>
              <a:t>‹#›</a:t>
            </a:fld>
            <a:endParaRPr lang="de-DE" sz="1000">
              <a:solidFill>
                <a:srgbClr val="000000"/>
              </a:solidFill>
            </a:endParaRPr>
          </a:p>
        </p:txBody>
      </p:sp>
      <p:grpSp>
        <p:nvGrpSpPr>
          <p:cNvPr id="22534" name="Group 6"/>
          <p:cNvGrpSpPr>
            <a:grpSpLocks/>
          </p:cNvGrpSpPr>
          <p:nvPr/>
        </p:nvGrpSpPr>
        <p:grpSpPr bwMode="auto">
          <a:xfrm>
            <a:off x="6646863" y="6181725"/>
            <a:ext cx="2225675" cy="392113"/>
            <a:chOff x="3316" y="1854"/>
            <a:chExt cx="2110" cy="372"/>
          </a:xfrm>
        </p:grpSpPr>
        <p:pic>
          <p:nvPicPr>
            <p:cNvPr id="2253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659916"/>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12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512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BBE3419A-E630-4167-B77C-1E386274EAC0}" type="slidenum">
              <a:rPr lang="de-DE" sz="1000">
                <a:solidFill>
                  <a:srgbClr val="000000"/>
                </a:solidFill>
              </a:rPr>
              <a:pPr/>
              <a:t>‹#›</a:t>
            </a:fld>
            <a:endParaRPr lang="de-DE" sz="1000">
              <a:solidFill>
                <a:srgbClr val="000000"/>
              </a:solidFill>
            </a:endParaRPr>
          </a:p>
        </p:txBody>
      </p:sp>
      <p:grpSp>
        <p:nvGrpSpPr>
          <p:cNvPr id="5126" name="Group 6"/>
          <p:cNvGrpSpPr>
            <a:grpSpLocks/>
          </p:cNvGrpSpPr>
          <p:nvPr/>
        </p:nvGrpSpPr>
        <p:grpSpPr bwMode="auto">
          <a:xfrm>
            <a:off x="6646863" y="6181725"/>
            <a:ext cx="2225675" cy="392113"/>
            <a:chOff x="3316" y="1854"/>
            <a:chExt cx="2110" cy="372"/>
          </a:xfrm>
        </p:grpSpPr>
        <p:pic>
          <p:nvPicPr>
            <p:cNvPr id="512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06" r:id="rId1"/>
    <p:sldLayoutId id="2147484156" r:id="rId2"/>
    <p:sldLayoutId id="2147484157" r:id="rId3"/>
    <p:sldLayoutId id="2147484307" r:id="rId4"/>
    <p:sldLayoutId id="2147484158" r:id="rId5"/>
    <p:sldLayoutId id="2147484308" r:id="rId6"/>
    <p:sldLayoutId id="2147484309" r:id="rId7"/>
    <p:sldLayoutId id="2147484159" r:id="rId8"/>
    <p:sldLayoutId id="2147484160" r:id="rId9"/>
    <p:sldLayoutId id="2147484161" r:id="rId10"/>
    <p:sldLayoutId id="21474841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14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614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C26C07CD-A627-4FB4-A196-9D73F3F1CB67}" type="slidenum">
              <a:rPr lang="de-DE" sz="1000">
                <a:solidFill>
                  <a:srgbClr val="000000"/>
                </a:solidFill>
              </a:rPr>
              <a:pPr/>
              <a:t>‹#›</a:t>
            </a:fld>
            <a:endParaRPr lang="de-DE" sz="1000">
              <a:solidFill>
                <a:srgbClr val="000000"/>
              </a:solidFill>
            </a:endParaRPr>
          </a:p>
        </p:txBody>
      </p:sp>
      <p:grpSp>
        <p:nvGrpSpPr>
          <p:cNvPr id="6150" name="Group 6"/>
          <p:cNvGrpSpPr>
            <a:grpSpLocks/>
          </p:cNvGrpSpPr>
          <p:nvPr/>
        </p:nvGrpSpPr>
        <p:grpSpPr bwMode="auto">
          <a:xfrm>
            <a:off x="6646863" y="6181725"/>
            <a:ext cx="2225675" cy="392113"/>
            <a:chOff x="3316" y="1854"/>
            <a:chExt cx="2110" cy="372"/>
          </a:xfrm>
        </p:grpSpPr>
        <p:pic>
          <p:nvPicPr>
            <p:cNvPr id="615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10" r:id="rId1"/>
    <p:sldLayoutId id="2147484163" r:id="rId2"/>
    <p:sldLayoutId id="2147484164" r:id="rId3"/>
    <p:sldLayoutId id="2147484311" r:id="rId4"/>
    <p:sldLayoutId id="2147484165" r:id="rId5"/>
    <p:sldLayoutId id="2147484312" r:id="rId6"/>
    <p:sldLayoutId id="2147484313" r:id="rId7"/>
    <p:sldLayoutId id="2147484166" r:id="rId8"/>
    <p:sldLayoutId id="2147484167" r:id="rId9"/>
    <p:sldLayoutId id="2147484168" r:id="rId10"/>
    <p:sldLayoutId id="214748416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024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4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F198A4A9-2674-4CFD-82E8-86F4423CD8CE}" type="slidenum">
              <a:rPr lang="de-DE" sz="1000">
                <a:solidFill>
                  <a:srgbClr val="000000"/>
                </a:solidFill>
              </a:rPr>
              <a:pPr/>
              <a:t>‹#›</a:t>
            </a:fld>
            <a:endParaRPr lang="de-DE" sz="1000">
              <a:solidFill>
                <a:srgbClr val="000000"/>
              </a:solidFill>
            </a:endParaRPr>
          </a:p>
        </p:txBody>
      </p:sp>
      <p:grpSp>
        <p:nvGrpSpPr>
          <p:cNvPr id="10246" name="Group 6"/>
          <p:cNvGrpSpPr>
            <a:grpSpLocks/>
          </p:cNvGrpSpPr>
          <p:nvPr/>
        </p:nvGrpSpPr>
        <p:grpSpPr bwMode="auto">
          <a:xfrm>
            <a:off x="6646863" y="6181725"/>
            <a:ext cx="2225675" cy="392113"/>
            <a:chOff x="3316" y="1854"/>
            <a:chExt cx="2110" cy="372"/>
          </a:xfrm>
        </p:grpSpPr>
        <p:pic>
          <p:nvPicPr>
            <p:cNvPr id="1024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26" r:id="rId1"/>
    <p:sldLayoutId id="2147484191" r:id="rId2"/>
    <p:sldLayoutId id="2147484192" r:id="rId3"/>
    <p:sldLayoutId id="2147484327" r:id="rId4"/>
    <p:sldLayoutId id="2147484193" r:id="rId5"/>
    <p:sldLayoutId id="2147484328" r:id="rId6"/>
    <p:sldLayoutId id="2147484329" r:id="rId7"/>
    <p:sldLayoutId id="2147484194" r:id="rId8"/>
    <p:sldLayoutId id="2147484195" r:id="rId9"/>
    <p:sldLayoutId id="2147484196" r:id="rId10"/>
    <p:sldLayoutId id="214748419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26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126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0BC6BA2-B74A-4F2C-98BE-21BAA2FB4478}" type="slidenum">
              <a:rPr lang="de-DE" sz="1000">
                <a:solidFill>
                  <a:srgbClr val="000000"/>
                </a:solidFill>
              </a:rPr>
              <a:pPr/>
              <a:t>‹#›</a:t>
            </a:fld>
            <a:endParaRPr lang="de-DE" sz="1000">
              <a:solidFill>
                <a:srgbClr val="000000"/>
              </a:solidFill>
            </a:endParaRPr>
          </a:p>
        </p:txBody>
      </p:sp>
      <p:grpSp>
        <p:nvGrpSpPr>
          <p:cNvPr id="11270" name="Group 6"/>
          <p:cNvGrpSpPr>
            <a:grpSpLocks/>
          </p:cNvGrpSpPr>
          <p:nvPr/>
        </p:nvGrpSpPr>
        <p:grpSpPr bwMode="auto">
          <a:xfrm>
            <a:off x="6646863" y="6181725"/>
            <a:ext cx="2225675" cy="392113"/>
            <a:chOff x="3316" y="1854"/>
            <a:chExt cx="2110" cy="372"/>
          </a:xfrm>
        </p:grpSpPr>
        <p:pic>
          <p:nvPicPr>
            <p:cNvPr id="1127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0" r:id="rId1"/>
    <p:sldLayoutId id="2147484198" r:id="rId2"/>
    <p:sldLayoutId id="2147484199" r:id="rId3"/>
    <p:sldLayoutId id="2147484331" r:id="rId4"/>
    <p:sldLayoutId id="2147484200" r:id="rId5"/>
    <p:sldLayoutId id="2147484332" r:id="rId6"/>
    <p:sldLayoutId id="2147484333" r:id="rId7"/>
    <p:sldLayoutId id="2147484201" r:id="rId8"/>
    <p:sldLayoutId id="2147484202" r:id="rId9"/>
    <p:sldLayoutId id="2147484203" r:id="rId10"/>
    <p:sldLayoutId id="214748420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29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229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2779C6F-FFC5-44C1-9527-B9210E85DD10}" type="slidenum">
              <a:rPr lang="de-DE" sz="1000">
                <a:solidFill>
                  <a:srgbClr val="000000"/>
                </a:solidFill>
              </a:rPr>
              <a:pPr/>
              <a:t>‹#›</a:t>
            </a:fld>
            <a:endParaRPr lang="de-DE" sz="1000">
              <a:solidFill>
                <a:srgbClr val="000000"/>
              </a:solidFill>
            </a:endParaRPr>
          </a:p>
        </p:txBody>
      </p:sp>
      <p:grpSp>
        <p:nvGrpSpPr>
          <p:cNvPr id="12294" name="Group 6"/>
          <p:cNvGrpSpPr>
            <a:grpSpLocks/>
          </p:cNvGrpSpPr>
          <p:nvPr/>
        </p:nvGrpSpPr>
        <p:grpSpPr bwMode="auto">
          <a:xfrm>
            <a:off x="6646863" y="6181725"/>
            <a:ext cx="2225675" cy="392113"/>
            <a:chOff x="3316" y="1854"/>
            <a:chExt cx="2110" cy="372"/>
          </a:xfrm>
        </p:grpSpPr>
        <p:pic>
          <p:nvPicPr>
            <p:cNvPr id="1229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4" r:id="rId1"/>
    <p:sldLayoutId id="2147484205" r:id="rId2"/>
    <p:sldLayoutId id="2147484206" r:id="rId3"/>
    <p:sldLayoutId id="2147484335" r:id="rId4"/>
    <p:sldLayoutId id="2147484207" r:id="rId5"/>
    <p:sldLayoutId id="2147484336" r:id="rId6"/>
    <p:sldLayoutId id="2147484337" r:id="rId7"/>
    <p:sldLayoutId id="2147484208" r:id="rId8"/>
    <p:sldLayoutId id="2147484209" r:id="rId9"/>
    <p:sldLayoutId id="2147484210" r:id="rId10"/>
    <p:sldLayoutId id="21474842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434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434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9172CB2-E7C9-45BD-9739-7FD8CD00940C}" type="slidenum">
              <a:rPr lang="de-DE" sz="1000">
                <a:solidFill>
                  <a:srgbClr val="000000"/>
                </a:solidFill>
              </a:rPr>
              <a:pPr/>
              <a:t>‹#›</a:t>
            </a:fld>
            <a:endParaRPr lang="de-DE" sz="1000">
              <a:solidFill>
                <a:srgbClr val="000000"/>
              </a:solidFill>
            </a:endParaRPr>
          </a:p>
        </p:txBody>
      </p:sp>
      <p:grpSp>
        <p:nvGrpSpPr>
          <p:cNvPr id="14342" name="Group 6"/>
          <p:cNvGrpSpPr>
            <a:grpSpLocks/>
          </p:cNvGrpSpPr>
          <p:nvPr/>
        </p:nvGrpSpPr>
        <p:grpSpPr bwMode="auto">
          <a:xfrm>
            <a:off x="6646863" y="6181725"/>
            <a:ext cx="2225675" cy="392113"/>
            <a:chOff x="3316" y="1854"/>
            <a:chExt cx="2110" cy="372"/>
          </a:xfrm>
        </p:grpSpPr>
        <p:pic>
          <p:nvPicPr>
            <p:cNvPr id="1434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42" r:id="rId1"/>
    <p:sldLayoutId id="2147484219" r:id="rId2"/>
    <p:sldLayoutId id="2147484220" r:id="rId3"/>
    <p:sldLayoutId id="2147484343" r:id="rId4"/>
    <p:sldLayoutId id="2147484221" r:id="rId5"/>
    <p:sldLayoutId id="2147484344" r:id="rId6"/>
    <p:sldLayoutId id="2147484345" r:id="rId7"/>
    <p:sldLayoutId id="2147484222" r:id="rId8"/>
    <p:sldLayoutId id="2147484223" r:id="rId9"/>
    <p:sldLayoutId id="2147484224" r:id="rId10"/>
    <p:sldLayoutId id="214748422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741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741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AFF078DD-07CF-4126-B8DD-09A5A87C97D7}" type="slidenum">
              <a:rPr lang="de-DE" sz="1000">
                <a:solidFill>
                  <a:srgbClr val="000000"/>
                </a:solidFill>
              </a:rPr>
              <a:pPr/>
              <a:t>‹#›</a:t>
            </a:fld>
            <a:endParaRPr lang="de-DE" sz="1000">
              <a:solidFill>
                <a:srgbClr val="000000"/>
              </a:solidFill>
            </a:endParaRPr>
          </a:p>
        </p:txBody>
      </p:sp>
      <p:grpSp>
        <p:nvGrpSpPr>
          <p:cNvPr id="17414" name="Group 6"/>
          <p:cNvGrpSpPr>
            <a:grpSpLocks/>
          </p:cNvGrpSpPr>
          <p:nvPr/>
        </p:nvGrpSpPr>
        <p:grpSpPr bwMode="auto">
          <a:xfrm>
            <a:off x="6646863" y="6181725"/>
            <a:ext cx="2225675" cy="392113"/>
            <a:chOff x="3316" y="1854"/>
            <a:chExt cx="2110" cy="372"/>
          </a:xfrm>
        </p:grpSpPr>
        <p:pic>
          <p:nvPicPr>
            <p:cNvPr id="1741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4" r:id="rId1"/>
    <p:sldLayoutId id="2147484240" r:id="rId2"/>
    <p:sldLayoutId id="2147484241" r:id="rId3"/>
    <p:sldLayoutId id="2147484355" r:id="rId4"/>
    <p:sldLayoutId id="2147484242" r:id="rId5"/>
    <p:sldLayoutId id="2147484356" r:id="rId6"/>
    <p:sldLayoutId id="2147484357" r:id="rId7"/>
    <p:sldLayoutId id="2147484243" r:id="rId8"/>
    <p:sldLayoutId id="2147484244" r:id="rId9"/>
    <p:sldLayoutId id="2147484245" r:id="rId10"/>
    <p:sldLayoutId id="214748424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843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843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795CE12F-32DC-498D-B324-18594BDD883E}" type="slidenum">
              <a:rPr lang="de-DE" sz="1000">
                <a:solidFill>
                  <a:srgbClr val="000000"/>
                </a:solidFill>
              </a:rPr>
              <a:pPr/>
              <a:t>‹#›</a:t>
            </a:fld>
            <a:endParaRPr lang="de-DE" sz="1000">
              <a:solidFill>
                <a:srgbClr val="000000"/>
              </a:solidFill>
            </a:endParaRPr>
          </a:p>
        </p:txBody>
      </p:sp>
      <p:grpSp>
        <p:nvGrpSpPr>
          <p:cNvPr id="18438" name="Group 6"/>
          <p:cNvGrpSpPr>
            <a:grpSpLocks/>
          </p:cNvGrpSpPr>
          <p:nvPr/>
        </p:nvGrpSpPr>
        <p:grpSpPr bwMode="auto">
          <a:xfrm>
            <a:off x="6646863" y="6181725"/>
            <a:ext cx="2225675" cy="392113"/>
            <a:chOff x="3316" y="1854"/>
            <a:chExt cx="2110" cy="372"/>
          </a:xfrm>
        </p:grpSpPr>
        <p:pic>
          <p:nvPicPr>
            <p:cNvPr id="1843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8" r:id="rId1"/>
    <p:sldLayoutId id="2147484247" r:id="rId2"/>
    <p:sldLayoutId id="2147484248" r:id="rId3"/>
    <p:sldLayoutId id="2147484359" r:id="rId4"/>
    <p:sldLayoutId id="2147484249" r:id="rId5"/>
    <p:sldLayoutId id="2147484360" r:id="rId6"/>
    <p:sldLayoutId id="2147484361" r:id="rId7"/>
    <p:sldLayoutId id="2147484250" r:id="rId8"/>
    <p:sldLayoutId id="2147484251" r:id="rId9"/>
    <p:sldLayoutId id="2147484252" r:id="rId10"/>
    <p:sldLayoutId id="214748425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jpeg"/><Relationship Id="rId3" Type="http://schemas.openxmlformats.org/officeDocument/2006/relationships/image" Target="../media/image36.jpeg"/><Relationship Id="rId21" Type="http://schemas.openxmlformats.org/officeDocument/2006/relationships/image" Target="../media/image54.jpe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jpeg"/><Relationship Id="rId2" Type="http://schemas.openxmlformats.org/officeDocument/2006/relationships/notesSlide" Target="../notesSlides/notesSlide44.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jpeg"/><Relationship Id="rId5" Type="http://schemas.openxmlformats.org/officeDocument/2006/relationships/image" Target="../media/image38.jpeg"/><Relationship Id="rId15" Type="http://schemas.openxmlformats.org/officeDocument/2006/relationships/image" Target="../media/image48.png"/><Relationship Id="rId23" Type="http://schemas.openxmlformats.org/officeDocument/2006/relationships/image" Target="../media/image56.jpeg"/><Relationship Id="rId28" Type="http://schemas.openxmlformats.org/officeDocument/2006/relationships/image" Target="../media/image61.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jpeg"/><Relationship Id="rId27" Type="http://schemas.openxmlformats.org/officeDocument/2006/relationships/image" Target="../media/image60.jpeg"/><Relationship Id="rId30"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9.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err="1"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6" name="WordArt 7"/>
          <p:cNvSpPr>
            <a:spLocks noChangeArrowheads="1" noChangeShapeType="1" noTextEdit="1"/>
          </p:cNvSpPr>
          <p:nvPr/>
        </p:nvSpPr>
        <p:spPr bwMode="auto">
          <a:xfrm>
            <a:off x="66675" y="246965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Uluslararası </a:t>
            </a: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Kuruluşlar</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
        <p:nvSpPr>
          <p:cNvPr id="7" name="WordArt 7"/>
          <p:cNvSpPr>
            <a:spLocks noChangeArrowheads="1" noChangeShapeType="1" noTextEdit="1"/>
          </p:cNvSpPr>
          <p:nvPr/>
        </p:nvSpPr>
        <p:spPr bwMode="auto">
          <a:xfrm>
            <a:off x="66675" y="4272862"/>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Uluslararası Sözleşmeler</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
        <p:nvSpPr>
          <p:cNvPr id="5" name="Oval 4"/>
          <p:cNvSpPr/>
          <p:nvPr/>
        </p:nvSpPr>
        <p:spPr>
          <a:xfrm>
            <a:off x="0" y="6115050"/>
            <a:ext cx="714375" cy="742950"/>
          </a:xfrm>
          <a:prstGeom prst="ellipse">
            <a:avLst/>
          </a:prstGeom>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sz="2000" b="1" dirty="0" smtClean="0"/>
              <a:t>15</a:t>
            </a:r>
            <a:endParaRPr lang="tr-TR"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 TEMEL STRATEJİK HEDEFİ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50825">
              <a:spcAft>
                <a:spcPts val="1200"/>
              </a:spcAft>
              <a:buClr>
                <a:srgbClr val="292929"/>
              </a:buClr>
              <a:buFont typeface="Arial" charset="0"/>
              <a:buAutoNum type="arabicPeriod"/>
            </a:pP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yaşamında standartlar, temel ilke ve haklar geliştirmek ve gerçekleştirmek,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Kadın ve erkeklerin insana yakışır işlere sahip olabilmeleri için daha fazla fırsat oluşturmak,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Sosyal koruma programlarının kapsamını ve etkinliğini artırmak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Üçlü yapıyı ve sosyal diyalogu güçlendirmek</a:t>
            </a:r>
            <a:r>
              <a:rPr lang="tr-TR" sz="2000" b="1" i="1" dirty="0" smtClean="0">
                <a:solidFill>
                  <a:srgbClr val="000000"/>
                </a:solidFill>
                <a:latin typeface="Calibri" pitchFamily="34" charset="0"/>
                <a:cs typeface="Calibri" pitchFamily="34" charset="0"/>
              </a:rPr>
              <a:t>,</a:t>
            </a:r>
          </a:p>
          <a:p>
            <a:pPr marL="107950">
              <a:spcAft>
                <a:spcPts val="1200"/>
              </a:spcAft>
              <a:buClr>
                <a:srgbClr val="292929"/>
              </a:buClr>
            </a:pPr>
            <a:r>
              <a:rPr lang="tr-TR" sz="2000" i="1" dirty="0" smtClean="0">
                <a:solidFill>
                  <a:srgbClr val="000000"/>
                </a:solidFill>
                <a:latin typeface="Calibri" pitchFamily="34" charset="0"/>
                <a:cs typeface="Calibri" pitchFamily="34" charset="0"/>
              </a:rPr>
              <a:t>………bu hedefler bir dizi yollarla gerçekleştirilmektedir.</a:t>
            </a:r>
            <a:endParaRPr lang="tr-TR" sz="2000" i="1" dirty="0">
              <a:solidFill>
                <a:srgbClr val="000000"/>
              </a:solidFill>
              <a:latin typeface="Calibri" pitchFamily="34" charset="0"/>
              <a:cs typeface="Calibri" pitchFamily="34" charset="0"/>
            </a:endParaRPr>
          </a:p>
        </p:txBody>
      </p:sp>
      <p:sp>
        <p:nvSpPr>
          <p:cNvPr id="1341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4153" name="Group 9"/>
          <p:cNvGrpSpPr>
            <a:grpSpLocks/>
          </p:cNvGrpSpPr>
          <p:nvPr/>
        </p:nvGrpSpPr>
        <p:grpSpPr bwMode="auto">
          <a:xfrm>
            <a:off x="323850" y="1555750"/>
            <a:ext cx="1482725" cy="1482725"/>
            <a:chOff x="1710" y="1035"/>
            <a:chExt cx="2316" cy="2316"/>
          </a:xfrm>
        </p:grpSpPr>
        <p:grpSp>
          <p:nvGrpSpPr>
            <p:cNvPr id="134155" name="Group 10"/>
            <p:cNvGrpSpPr>
              <a:grpSpLocks/>
            </p:cNvGrpSpPr>
            <p:nvPr/>
          </p:nvGrpSpPr>
          <p:grpSpPr bwMode="auto">
            <a:xfrm rot="3600000">
              <a:off x="1710" y="1035"/>
              <a:ext cx="2316" cy="2316"/>
              <a:chOff x="1710" y="1035"/>
              <a:chExt cx="2316" cy="2316"/>
            </a:xfrm>
          </p:grpSpPr>
          <p:sp>
            <p:nvSpPr>
              <p:cNvPr id="1341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41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41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4156" name="Group 14"/>
            <p:cNvGrpSpPr>
              <a:grpSpLocks/>
            </p:cNvGrpSpPr>
            <p:nvPr/>
          </p:nvGrpSpPr>
          <p:grpSpPr bwMode="auto">
            <a:xfrm rot="7200000">
              <a:off x="2059" y="1386"/>
              <a:ext cx="1616" cy="1614"/>
              <a:chOff x="2060" y="1387"/>
              <a:chExt cx="1616" cy="1614"/>
            </a:xfrm>
          </p:grpSpPr>
          <p:sp>
            <p:nvSpPr>
              <p:cNvPr id="1341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41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41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STRATEJİK HEDEFLERİ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UYGULAMALARI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08075" indent="-342900">
              <a:spcAft>
                <a:spcPts val="1200"/>
              </a:spcAft>
              <a:buClr>
                <a:srgbClr val="292929"/>
              </a:buClr>
              <a:buFont typeface="Wingdings" pitchFamily="2" charset="2"/>
              <a:buChar char="ü"/>
            </a:pPr>
            <a:r>
              <a:rPr lang="tr-TR" sz="2000" b="1" i="1" dirty="0" smtClean="0">
                <a:solidFill>
                  <a:srgbClr val="000000"/>
                </a:solidFill>
                <a:latin typeface="Calibri" pitchFamily="34" charset="0"/>
                <a:cs typeface="Calibri" pitchFamily="34" charset="0"/>
              </a:rPr>
              <a:t>Mesleki </a:t>
            </a:r>
            <a:r>
              <a:rPr lang="tr-TR" sz="2000" b="1" i="1" dirty="0">
                <a:solidFill>
                  <a:srgbClr val="000000"/>
                </a:solidFill>
                <a:latin typeface="Calibri" pitchFamily="34" charset="0"/>
                <a:cs typeface="Calibri" pitchFamily="34" charset="0"/>
              </a:rPr>
              <a:t>eğitim ve mesleki rehabilitasyon, çalışma politikası, işçi sağlığı ve iş güvenliği gibi konularda teknik yardım </a:t>
            </a:r>
            <a:r>
              <a:rPr lang="tr-TR" sz="2000" b="1" i="1" dirty="0" smtClean="0">
                <a:solidFill>
                  <a:srgbClr val="000000"/>
                </a:solidFill>
                <a:latin typeface="Calibri" pitchFamily="34" charset="0"/>
                <a:cs typeface="Calibri" pitchFamily="34" charset="0"/>
              </a:rPr>
              <a:t>sunmaktadır</a:t>
            </a:r>
          </a:p>
          <a:p>
            <a:pPr marL="308075" indent="-342900">
              <a:spcAft>
                <a:spcPts val="1200"/>
              </a:spcAft>
              <a:buClr>
                <a:srgbClr val="292929"/>
              </a:buClr>
              <a:buFont typeface="Wingdings" pitchFamily="2" charset="2"/>
              <a:buChar char="ü"/>
            </a:pPr>
            <a:r>
              <a:rPr lang="tr-TR" sz="2000" b="1" i="1" dirty="0">
                <a:solidFill>
                  <a:srgbClr val="000000"/>
                </a:solidFill>
                <a:latin typeface="Calibri" pitchFamily="34" charset="0"/>
                <a:cs typeface="Calibri" pitchFamily="34" charset="0"/>
              </a:rPr>
              <a:t>Bağımsız işveren ve işçi örgütlerinin gelişimini teşvik etmekte ve bu örgütlere eğitim ve danışma hizmetleri </a:t>
            </a:r>
            <a:r>
              <a:rPr lang="tr-TR" sz="2000" b="1" i="1" dirty="0" smtClean="0">
                <a:solidFill>
                  <a:srgbClr val="000000"/>
                </a:solidFill>
                <a:latin typeface="Calibri" pitchFamily="34" charset="0"/>
                <a:cs typeface="Calibri" pitchFamily="34" charset="0"/>
              </a:rPr>
              <a:t>vermektedir</a:t>
            </a:r>
          </a:p>
          <a:p>
            <a:pPr marL="308075" indent="-342900">
              <a:spcAft>
                <a:spcPts val="1200"/>
              </a:spcAft>
              <a:buClr>
                <a:srgbClr val="292929"/>
              </a:buClr>
              <a:buFont typeface="Wingdings" pitchFamily="2" charset="2"/>
              <a:buChar char="ü"/>
            </a:pPr>
            <a:r>
              <a:rPr lang="tr-TR" sz="2000" b="1" i="1" dirty="0">
                <a:solidFill>
                  <a:srgbClr val="000000"/>
                </a:solidFill>
                <a:latin typeface="Calibri" pitchFamily="34" charset="0"/>
                <a:cs typeface="Calibri" pitchFamily="34" charset="0"/>
              </a:rPr>
              <a:t>Sağlıklı ve güvenli çalışma yaşamı için küresel normlar geliştirmek</a:t>
            </a:r>
          </a:p>
        </p:txBody>
      </p:sp>
      <p:sp>
        <p:nvSpPr>
          <p:cNvPr id="1341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4153" name="Group 9"/>
          <p:cNvGrpSpPr>
            <a:grpSpLocks/>
          </p:cNvGrpSpPr>
          <p:nvPr/>
        </p:nvGrpSpPr>
        <p:grpSpPr bwMode="auto">
          <a:xfrm>
            <a:off x="323850" y="1555750"/>
            <a:ext cx="1482725" cy="1482725"/>
            <a:chOff x="1710" y="1035"/>
            <a:chExt cx="2316" cy="2316"/>
          </a:xfrm>
        </p:grpSpPr>
        <p:grpSp>
          <p:nvGrpSpPr>
            <p:cNvPr id="134155" name="Group 10"/>
            <p:cNvGrpSpPr>
              <a:grpSpLocks/>
            </p:cNvGrpSpPr>
            <p:nvPr/>
          </p:nvGrpSpPr>
          <p:grpSpPr bwMode="auto">
            <a:xfrm rot="3600000">
              <a:off x="1710" y="1035"/>
              <a:ext cx="2316" cy="2316"/>
              <a:chOff x="1710" y="1035"/>
              <a:chExt cx="2316" cy="2316"/>
            </a:xfrm>
          </p:grpSpPr>
          <p:sp>
            <p:nvSpPr>
              <p:cNvPr id="1341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341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341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34156" name="Group 14"/>
            <p:cNvGrpSpPr>
              <a:grpSpLocks/>
            </p:cNvGrpSpPr>
            <p:nvPr/>
          </p:nvGrpSpPr>
          <p:grpSpPr bwMode="auto">
            <a:xfrm rot="7200000">
              <a:off x="2059" y="1386"/>
              <a:ext cx="1616" cy="1614"/>
              <a:chOff x="2060" y="1387"/>
              <a:chExt cx="1616" cy="1614"/>
            </a:xfrm>
          </p:grpSpPr>
          <p:sp>
            <p:nvSpPr>
              <p:cNvPr id="1341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41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41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STRATEJİK HEDEFLERİ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32967903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ANAYASASI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İstihdam ve işsizliğin önlenmesi</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İş dışındaki hastalık ve kazalardan korunma</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Çocukların, gençlerin ve kadınların korunması</a:t>
            </a:r>
          </a:p>
          <a:p>
            <a:pPr marL="358775" indent="-250825">
              <a:buClr>
                <a:srgbClr val="292929"/>
              </a:buClr>
              <a:buFont typeface="Arial" charset="0"/>
              <a:buAutoNum type="arabicPeriod"/>
            </a:pPr>
            <a:r>
              <a:rPr lang="tr-TR" sz="2000" b="1" i="1" dirty="0" smtClean="0">
                <a:solidFill>
                  <a:srgbClr val="000000"/>
                </a:solidFill>
                <a:latin typeface="Calibri" pitchFamily="34" charset="0"/>
                <a:cs typeface="Calibri" pitchFamily="34" charset="0"/>
              </a:rPr>
              <a:t>Göçmen işçilerin haklarının korunması</a:t>
            </a:r>
          </a:p>
          <a:p>
            <a:pPr marL="358775" indent="-250825">
              <a:buClr>
                <a:srgbClr val="292929"/>
              </a:buClr>
              <a:buFont typeface="Arial" charset="0"/>
              <a:buAutoNum type="arabicPeriod"/>
            </a:pPr>
            <a:r>
              <a:rPr lang="tr-TR" sz="2000" b="1" i="1" dirty="0" smtClean="0">
                <a:solidFill>
                  <a:srgbClr val="000000"/>
                </a:solidFill>
                <a:latin typeface="Calibri" pitchFamily="34" charset="0"/>
                <a:cs typeface="Calibri" pitchFamily="34" charset="0"/>
              </a:rPr>
              <a:t>Çalışma saatlerinin düzenlenmesi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Uygun asgari </a:t>
            </a:r>
            <a:r>
              <a:rPr lang="tr-TR" sz="2000" b="1" i="1" dirty="0" smtClean="0">
                <a:solidFill>
                  <a:srgbClr val="000000"/>
                </a:solidFill>
                <a:latin typeface="Calibri" pitchFamily="34" charset="0"/>
                <a:cs typeface="Calibri" pitchFamily="34" charset="0"/>
              </a:rPr>
              <a:t>ücretlerin belirlenmesi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Yaşlılıkta ve maluliyette koruma</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Eşit işe eşit </a:t>
            </a:r>
            <a:r>
              <a:rPr lang="tr-TR" sz="2000" b="1" i="1" dirty="0" smtClean="0">
                <a:solidFill>
                  <a:srgbClr val="000000"/>
                </a:solidFill>
                <a:latin typeface="Calibri" pitchFamily="34" charset="0"/>
                <a:cs typeface="Calibri" pitchFamily="34" charset="0"/>
              </a:rPr>
              <a:t>ücret verilmesi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Örgütlenme özgürlüğü</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Mesleki eğitim ve sürekli </a:t>
            </a:r>
            <a:r>
              <a:rPr lang="tr-TR" sz="2000" b="1" i="1" dirty="0" smtClean="0">
                <a:solidFill>
                  <a:srgbClr val="000000"/>
                </a:solidFill>
                <a:latin typeface="Calibri" pitchFamily="34" charset="0"/>
                <a:cs typeface="Calibri" pitchFamily="34" charset="0"/>
              </a:rPr>
              <a:t>eğitimin geliştirilmesi</a:t>
            </a:r>
            <a:endParaRPr lang="tr-TR" sz="2000" b="1" i="1" dirty="0">
              <a:solidFill>
                <a:srgbClr val="000000"/>
              </a:solidFill>
              <a:latin typeface="Calibri" pitchFamily="34" charset="0"/>
              <a:cs typeface="Calibri" pitchFamily="34" charset="0"/>
            </a:endParaRPr>
          </a:p>
        </p:txBody>
      </p:sp>
      <p:sp>
        <p:nvSpPr>
          <p:cNvPr id="1351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5177" name="Group 9"/>
          <p:cNvGrpSpPr>
            <a:grpSpLocks/>
          </p:cNvGrpSpPr>
          <p:nvPr/>
        </p:nvGrpSpPr>
        <p:grpSpPr bwMode="auto">
          <a:xfrm>
            <a:off x="323850" y="1555750"/>
            <a:ext cx="1482725" cy="1482725"/>
            <a:chOff x="1710" y="1035"/>
            <a:chExt cx="2316" cy="2316"/>
          </a:xfrm>
        </p:grpSpPr>
        <p:grpSp>
          <p:nvGrpSpPr>
            <p:cNvPr id="135179" name="Group 10"/>
            <p:cNvGrpSpPr>
              <a:grpSpLocks/>
            </p:cNvGrpSpPr>
            <p:nvPr/>
          </p:nvGrpSpPr>
          <p:grpSpPr bwMode="auto">
            <a:xfrm rot="3600000">
              <a:off x="1710" y="1035"/>
              <a:ext cx="2316" cy="2316"/>
              <a:chOff x="1710" y="1035"/>
              <a:chExt cx="2316" cy="2316"/>
            </a:xfrm>
          </p:grpSpPr>
          <p:sp>
            <p:nvSpPr>
              <p:cNvPr id="13518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518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518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5180" name="Group 14"/>
            <p:cNvGrpSpPr>
              <a:grpSpLocks/>
            </p:cNvGrpSpPr>
            <p:nvPr/>
          </p:nvGrpSpPr>
          <p:grpSpPr bwMode="auto">
            <a:xfrm rot="7200000">
              <a:off x="2059" y="1386"/>
              <a:ext cx="1616" cy="1614"/>
              <a:chOff x="2060" y="1387"/>
              <a:chExt cx="1616" cy="1614"/>
            </a:xfrm>
          </p:grpSpPr>
          <p:sp>
            <p:nvSpPr>
              <p:cNvPr id="13518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518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518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ANAYASASI (ILO HEDEFLERİ)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36196" name="Grup 15"/>
          <p:cNvGrpSpPr>
            <a:grpSpLocks/>
          </p:cNvGrpSpPr>
          <p:nvPr/>
        </p:nvGrpSpPr>
        <p:grpSpPr bwMode="auto">
          <a:xfrm>
            <a:off x="-88900" y="1887538"/>
            <a:ext cx="8415338" cy="1766887"/>
            <a:chOff x="540375" y="3088309"/>
            <a:chExt cx="8414105" cy="1766887"/>
          </a:xfrm>
        </p:grpSpPr>
        <p:sp>
          <p:nvSpPr>
            <p:cNvPr id="4" name="Rechteck 4"/>
            <p:cNvSpPr>
              <a:spLocks noChangeArrowheads="1"/>
            </p:cNvSpPr>
            <p:nvPr/>
          </p:nvSpPr>
          <p:spPr bwMode="auto">
            <a:xfrm>
              <a:off x="540375" y="3088309"/>
              <a:ext cx="8414105" cy="1766887"/>
            </a:xfrm>
            <a:prstGeom prst="rect">
              <a:avLst/>
            </a:prstGeom>
            <a:noFill/>
            <a:ln w="9525" algn="ctr">
              <a:noFill/>
              <a:round/>
              <a:headEnd/>
              <a:tailEnd/>
            </a:ln>
          </p:spPr>
          <p:txBody>
            <a:bodyPr wrap="none" anchor="ctr"/>
            <a:lstStyle/>
            <a:p>
              <a:pPr marL="36000" algn="r">
                <a:defRPr/>
              </a:pP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Sözleşmeleri=188</a:t>
              </a:r>
            </a:p>
          </p:txBody>
        </p:sp>
        <p:grpSp>
          <p:nvGrpSpPr>
            <p:cNvPr id="136209" name="Grup 1"/>
            <p:cNvGrpSpPr>
              <a:grpSpLocks/>
            </p:cNvGrpSpPr>
            <p:nvPr/>
          </p:nvGrpSpPr>
          <p:grpSpPr bwMode="auto">
            <a:xfrm>
              <a:off x="704071" y="3271241"/>
              <a:ext cx="1224000" cy="1320584"/>
              <a:chOff x="2409825" y="960751"/>
              <a:chExt cx="1181153" cy="1314162"/>
            </a:xfrm>
          </p:grpSpPr>
          <p:pic>
            <p:nvPicPr>
              <p:cNvPr id="136210" name="Picture 3" descr="D:\DOKTOR\1-DRUZ\1-EĞİTİM KURUMU\1. İstanbuluzman\2-RESİMLER\Kırtasiye\12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1093760"/>
                <a:ext cx="1181153" cy="118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211" name="Gruppieren 23"/>
              <p:cNvGrpSpPr>
                <a:grpSpLocks/>
              </p:cNvGrpSpPr>
              <p:nvPr/>
            </p:nvGrpSpPr>
            <p:grpSpPr bwMode="auto">
              <a:xfrm>
                <a:off x="2730270" y="960751"/>
                <a:ext cx="444705" cy="452666"/>
                <a:chOff x="2109788" y="1193609"/>
                <a:chExt cx="576264" cy="773304"/>
              </a:xfrm>
            </p:grpSpPr>
            <p:pic>
              <p:nvPicPr>
                <p:cNvPr id="136212" name="Picture 3" descr="\\Diskstation\PresentationLoad\PRESENTATIONLOAD\4_PRODUKTION\3_CHARTS &amp; DIAGRAMME\Sortieren\paper scraps\pin\pin_rot.png"/>
                <p:cNvPicPr>
                  <a:picLocks noChangeAspect="1" noChangeArrowheads="1"/>
                </p:cNvPicPr>
                <p:nvPr/>
              </p:nvPicPr>
              <p:blipFill>
                <a:blip r:embed="rId4" cstate="print">
                  <a:extLst>
                    <a:ext uri="{28A0092B-C50C-407E-A947-70E740481C1C}">
                      <a14:useLocalDpi xmlns:a14="http://schemas.microsoft.com/office/drawing/2010/main" val="0"/>
                    </a:ext>
                  </a:extLst>
                </a:blip>
                <a:srcRect l="22310" r="46835" b="37975"/>
                <a:stretch>
                  <a:fillRect/>
                </a:stretch>
              </p:blipFill>
              <p:spPr bwMode="auto">
                <a:xfrm flipH="1">
                  <a:off x="2233615" y="1193609"/>
                  <a:ext cx="452437" cy="68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15"/>
                <p:cNvSpPr/>
                <p:nvPr/>
              </p:nvSpPr>
              <p:spPr>
                <a:xfrm>
                  <a:off x="2109788" y="1647825"/>
                  <a:ext cx="495300" cy="319088"/>
                </a:xfrm>
                <a:prstGeom prst="ellipse">
                  <a:avLst/>
                </a:prstGeom>
                <a:gradFill flip="none" rotWithShape="1">
                  <a:gsLst>
                    <a:gs pos="0">
                      <a:schemeClr val="bg1">
                        <a:lumMod val="50000"/>
                      </a:schemeClr>
                    </a:gs>
                    <a:gs pos="2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grpSp>
        </p:grpSp>
      </p:grpSp>
      <p:grpSp>
        <p:nvGrpSpPr>
          <p:cNvPr id="136197" name="Grup 11"/>
          <p:cNvGrpSpPr>
            <a:grpSpLocks/>
          </p:cNvGrpSpPr>
          <p:nvPr/>
        </p:nvGrpSpPr>
        <p:grpSpPr bwMode="auto">
          <a:xfrm>
            <a:off x="53975" y="3662363"/>
            <a:ext cx="9093200" cy="1392237"/>
            <a:chOff x="33151" y="4855196"/>
            <a:chExt cx="9092798" cy="1393137"/>
          </a:xfrm>
        </p:grpSpPr>
        <p:grpSp>
          <p:nvGrpSpPr>
            <p:cNvPr id="136200" name="Grup 2"/>
            <p:cNvGrpSpPr>
              <a:grpSpLocks/>
            </p:cNvGrpSpPr>
            <p:nvPr/>
          </p:nvGrpSpPr>
          <p:grpSpPr bwMode="auto">
            <a:xfrm>
              <a:off x="33151" y="4902821"/>
              <a:ext cx="1224000" cy="1297433"/>
              <a:chOff x="1320800" y="890060"/>
              <a:chExt cx="1089025" cy="1338790"/>
            </a:xfrm>
          </p:grpSpPr>
          <p:pic>
            <p:nvPicPr>
              <p:cNvPr id="136202" name="Picture 2" descr="D:\DOKTOR\1-DRUZ\1-EĞİTİM KURUMU\1. İstanbuluzman\2-RESİMLER\Dokuman\paper_text_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1398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203" name="Gruppieren 23"/>
              <p:cNvGrpSpPr>
                <a:grpSpLocks/>
              </p:cNvGrpSpPr>
              <p:nvPr/>
            </p:nvGrpSpPr>
            <p:grpSpPr bwMode="auto">
              <a:xfrm>
                <a:off x="1587090" y="890060"/>
                <a:ext cx="497196" cy="424389"/>
                <a:chOff x="2109788" y="1241915"/>
                <a:chExt cx="644284" cy="724998"/>
              </a:xfrm>
            </p:grpSpPr>
            <p:pic>
              <p:nvPicPr>
                <p:cNvPr id="136204" name="Picture 3" descr="\\Diskstation\PresentationLoad\PRESENTATIONLOAD\4_PRODUKTION\3_CHARTS &amp; DIAGRAMME\Sortieren\paper scraps\pin\pin_rot.png"/>
                <p:cNvPicPr>
                  <a:picLocks noChangeAspect="1" noChangeArrowheads="1"/>
                </p:cNvPicPr>
                <p:nvPr/>
              </p:nvPicPr>
              <p:blipFill>
                <a:blip r:embed="rId6" cstate="print">
                  <a:extLst>
                    <a:ext uri="{28A0092B-C50C-407E-A947-70E740481C1C}">
                      <a14:useLocalDpi xmlns:a14="http://schemas.microsoft.com/office/drawing/2010/main" val="0"/>
                    </a:ext>
                  </a:extLst>
                </a:blip>
                <a:srcRect l="22310" r="46835" b="37975"/>
                <a:stretch>
                  <a:fillRect/>
                </a:stretch>
              </p:blipFill>
              <p:spPr bwMode="auto">
                <a:xfrm flipH="1">
                  <a:off x="2301635" y="1241915"/>
                  <a:ext cx="452437" cy="68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e 15"/>
                <p:cNvSpPr/>
                <p:nvPr/>
              </p:nvSpPr>
              <p:spPr>
                <a:xfrm>
                  <a:off x="2109788" y="1647825"/>
                  <a:ext cx="495300" cy="319088"/>
                </a:xfrm>
                <a:prstGeom prst="ellipse">
                  <a:avLst/>
                </a:prstGeom>
                <a:gradFill flip="none" rotWithShape="1">
                  <a:gsLst>
                    <a:gs pos="0">
                      <a:schemeClr val="bg1">
                        <a:lumMod val="50000"/>
                      </a:schemeClr>
                    </a:gs>
                    <a:gs pos="2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grpSp>
        </p:grpSp>
        <p:sp>
          <p:nvSpPr>
            <p:cNvPr id="18" name="Rechteck 4"/>
            <p:cNvSpPr>
              <a:spLocks noChangeArrowheads="1"/>
            </p:cNvSpPr>
            <p:nvPr/>
          </p:nvSpPr>
          <p:spPr bwMode="auto">
            <a:xfrm>
              <a:off x="52200" y="4855196"/>
              <a:ext cx="9073749" cy="1393137"/>
            </a:xfrm>
            <a:prstGeom prst="rect">
              <a:avLst/>
            </a:prstGeom>
            <a:noFill/>
            <a:ln w="9525" algn="ctr">
              <a:noFill/>
              <a:round/>
              <a:headEnd/>
              <a:tailEnd/>
            </a:ln>
          </p:spPr>
          <p:txBody>
            <a:bodyPr wrap="none" anchor="ctr"/>
            <a:lstStyle/>
            <a:p>
              <a:pPr marL="36000" algn="r">
                <a:defRPr/>
              </a:pP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          ILO Tavsiye Kararları=199</a:t>
              </a:r>
            </a:p>
          </p:txBody>
        </p:sp>
      </p:grpSp>
      <p:pic>
        <p:nvPicPr>
          <p:cNvPr id="1361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9563" y="1166813"/>
            <a:ext cx="84613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9" name="Line 7"/>
          <p:cNvSpPr>
            <a:spLocks noChangeShapeType="1"/>
          </p:cNvSpPr>
          <p:nvPr/>
        </p:nvSpPr>
        <p:spPr bwMode="auto">
          <a:xfrm>
            <a:off x="38100" y="3548063"/>
            <a:ext cx="9072563" cy="0"/>
          </a:xfrm>
          <a:prstGeom prst="line">
            <a:avLst/>
          </a:prstGeom>
          <a:noFill/>
          <a:ln w="28575">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solidFill>
                <a:srgbClr val="000000"/>
              </a:solidFill>
            </a:endParaRP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595741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SÖZLEŞMELERİ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7950" algn="ctr">
              <a:spcAft>
                <a:spcPts val="0"/>
              </a:spcAft>
              <a:buClr>
                <a:srgbClr val="292929"/>
              </a:buClr>
            </a:pPr>
            <a:endParaRPr lang="tr-TR" sz="2000" b="1" i="1" dirty="0" smtClean="0">
              <a:solidFill>
                <a:srgbClr val="000000"/>
              </a:solidFill>
              <a:latin typeface="Calibri" pitchFamily="34" charset="0"/>
              <a:cs typeface="Calibri" pitchFamily="34" charset="0"/>
            </a:endParaRPr>
          </a:p>
          <a:p>
            <a:pPr marL="107950" algn="ctr">
              <a:spcAft>
                <a:spcPts val="0"/>
              </a:spcAft>
              <a:buClr>
                <a:srgbClr val="292929"/>
              </a:buClr>
            </a:pPr>
            <a:r>
              <a:rPr lang="tr-TR" sz="2000" b="1" i="1" dirty="0" smtClean="0">
                <a:solidFill>
                  <a:srgbClr val="000000"/>
                </a:solidFill>
                <a:latin typeface="Calibri" pitchFamily="34" charset="0"/>
                <a:cs typeface="Calibri" pitchFamily="34" charset="0"/>
              </a:rPr>
              <a:t>Sözleşmeler</a:t>
            </a:r>
            <a:r>
              <a:rPr lang="tr-TR" sz="2000" b="1" i="1" dirty="0">
                <a:solidFill>
                  <a:srgbClr val="000000"/>
                </a:solidFill>
                <a:latin typeface="Calibri" pitchFamily="34" charset="0"/>
                <a:cs typeface="Calibri" pitchFamily="34" charset="0"/>
              </a:rPr>
              <a:t>, üye ülkelerin yasama organlarındaki onaylarıyla birlikte, öngördükleri koşullarının uygulanması konusunda bağlayıcı hükümler içerir. </a:t>
            </a:r>
            <a:endParaRPr lang="tr-TR" sz="2000" b="1" i="1" dirty="0" smtClean="0">
              <a:solidFill>
                <a:srgbClr val="000000"/>
              </a:solidFill>
              <a:latin typeface="Calibri" pitchFamily="34" charset="0"/>
              <a:cs typeface="Calibri" pitchFamily="34" charset="0"/>
            </a:endParaRPr>
          </a:p>
          <a:p>
            <a:pPr marL="107950" algn="ctr">
              <a:spcAft>
                <a:spcPts val="0"/>
              </a:spcAft>
              <a:buClr>
                <a:srgbClr val="292929"/>
              </a:buClr>
            </a:pPr>
            <a:endParaRPr lang="tr-TR" sz="2000" b="1" i="1" dirty="0">
              <a:solidFill>
                <a:srgbClr val="000000"/>
              </a:solidFill>
              <a:latin typeface="Calibri" pitchFamily="34" charset="0"/>
              <a:cs typeface="Calibri" pitchFamily="34" charset="0"/>
            </a:endParaRPr>
          </a:p>
          <a:p>
            <a:pPr marL="107950" algn="ctr">
              <a:spcAft>
                <a:spcPts val="0"/>
              </a:spcAft>
              <a:buClr>
                <a:srgbClr val="292929"/>
              </a:buClr>
            </a:pPr>
            <a:endParaRPr lang="tr-TR" sz="2000" b="1" i="1" dirty="0" smtClean="0">
              <a:solidFill>
                <a:srgbClr val="000000"/>
              </a:solidFill>
              <a:latin typeface="Calibri" pitchFamily="34" charset="0"/>
              <a:cs typeface="Calibri" pitchFamily="34" charset="0"/>
            </a:endParaRPr>
          </a:p>
          <a:p>
            <a:pPr marL="107950" algn="ctr">
              <a:spcAft>
                <a:spcPts val="0"/>
              </a:spcAft>
              <a:buClr>
                <a:srgbClr val="292929"/>
              </a:buClr>
            </a:pPr>
            <a:r>
              <a:rPr lang="tr-TR" sz="2000" b="1" i="1" dirty="0" smtClean="0">
                <a:solidFill>
                  <a:srgbClr val="000000"/>
                </a:solidFill>
                <a:latin typeface="Calibri" pitchFamily="34" charset="0"/>
                <a:cs typeface="Calibri" pitchFamily="34" charset="0"/>
              </a:rPr>
              <a:t>Tavsiye </a:t>
            </a:r>
            <a:r>
              <a:rPr lang="tr-TR" sz="2000" b="1" i="1" dirty="0">
                <a:solidFill>
                  <a:srgbClr val="000000"/>
                </a:solidFill>
                <a:latin typeface="Calibri" pitchFamily="34" charset="0"/>
                <a:cs typeface="Calibri" pitchFamily="34" charset="0"/>
              </a:rPr>
              <a:t>kararları ise, politika geliştirme, yasama ve uygulama konularında rehberlik eder.</a:t>
            </a:r>
          </a:p>
        </p:txBody>
      </p:sp>
      <p:sp>
        <p:nvSpPr>
          <p:cNvPr id="1372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7225" name="Group 9"/>
          <p:cNvGrpSpPr>
            <a:grpSpLocks/>
          </p:cNvGrpSpPr>
          <p:nvPr/>
        </p:nvGrpSpPr>
        <p:grpSpPr bwMode="auto">
          <a:xfrm>
            <a:off x="323850" y="1555750"/>
            <a:ext cx="1482725" cy="1482725"/>
            <a:chOff x="1710" y="1035"/>
            <a:chExt cx="2316" cy="2316"/>
          </a:xfrm>
        </p:grpSpPr>
        <p:grpSp>
          <p:nvGrpSpPr>
            <p:cNvPr id="137227" name="Group 10"/>
            <p:cNvGrpSpPr>
              <a:grpSpLocks/>
            </p:cNvGrpSpPr>
            <p:nvPr/>
          </p:nvGrpSpPr>
          <p:grpSpPr bwMode="auto">
            <a:xfrm rot="3600000">
              <a:off x="1710" y="1035"/>
              <a:ext cx="2316" cy="2316"/>
              <a:chOff x="1710" y="1035"/>
              <a:chExt cx="2316" cy="2316"/>
            </a:xfrm>
          </p:grpSpPr>
          <p:sp>
            <p:nvSpPr>
              <p:cNvPr id="13723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3723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3723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37228" name="Group 14"/>
            <p:cNvGrpSpPr>
              <a:grpSpLocks/>
            </p:cNvGrpSpPr>
            <p:nvPr/>
          </p:nvGrpSpPr>
          <p:grpSpPr bwMode="auto">
            <a:xfrm rot="7200000">
              <a:off x="2059" y="1386"/>
              <a:ext cx="1616" cy="1614"/>
              <a:chOff x="2060" y="1387"/>
              <a:chExt cx="1616" cy="1614"/>
            </a:xfrm>
          </p:grpSpPr>
          <p:sp>
            <p:nvSpPr>
              <p:cNvPr id="13722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723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723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981035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4400" name="Rectangle 55"/>
          <p:cNvSpPr>
            <a:spLocks noChangeArrowheads="1"/>
          </p:cNvSpPr>
          <p:nvPr/>
        </p:nvSpPr>
        <p:spPr bwMode="gray">
          <a:xfrm>
            <a:off x="37802" y="1090391"/>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155</a:t>
            </a:r>
          </a:p>
        </p:txBody>
      </p:sp>
      <p:sp>
        <p:nvSpPr>
          <p:cNvPr id="144401" name="Rectangle 5"/>
          <p:cNvSpPr>
            <a:spLocks noChangeArrowheads="1"/>
          </p:cNvSpPr>
          <p:nvPr/>
        </p:nvSpPr>
        <p:spPr bwMode="gray">
          <a:xfrm>
            <a:off x="902990" y="1090391"/>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İş </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Sağl</a:t>
            </a:r>
            <a:r>
              <a:rPr lang="tr-TR"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ı</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ğ</a:t>
            </a:r>
            <a:r>
              <a:rPr lang="tr-TR"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ı</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nn-NO"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ve </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Güvenl</a:t>
            </a:r>
            <a:r>
              <a:rPr lang="tr-TR"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i</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ğ</a:t>
            </a:r>
            <a:r>
              <a:rPr lang="tr-TR"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i</a:t>
            </a:r>
            <a:r>
              <a:rPr lang="nn-NO" sz="24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nn-NO"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ve Çalışma Ortamına İlişkin Sözleşme</a:t>
            </a: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161</a:t>
            </a:r>
          </a:p>
        </p:txBody>
      </p:sp>
      <p:sp>
        <p:nvSpPr>
          <p:cNvPr id="22"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Sağlık Hizmetlerine İlişkin Sözleşme</a:t>
            </a:r>
          </a:p>
        </p:txBody>
      </p:sp>
      <p:sp>
        <p:nvSpPr>
          <p:cNvPr id="23" name="Rectangle 55"/>
          <p:cNvSpPr>
            <a:spLocks noChangeArrowheads="1"/>
          </p:cNvSpPr>
          <p:nvPr/>
        </p:nvSpPr>
        <p:spPr bwMode="gray">
          <a:xfrm>
            <a:off x="47625" y="2617842"/>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182</a:t>
            </a:r>
          </a:p>
        </p:txBody>
      </p:sp>
      <p:sp>
        <p:nvSpPr>
          <p:cNvPr id="24" name="Rectangle 5"/>
          <p:cNvSpPr>
            <a:spLocks noChangeArrowheads="1"/>
          </p:cNvSpPr>
          <p:nvPr/>
        </p:nvSpPr>
        <p:spPr bwMode="gray">
          <a:xfrm>
            <a:off x="890588" y="2617842"/>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400" b="1" i="1" dirty="0">
                <a:solidFill>
                  <a:srgbClr val="000000"/>
                </a:solidFill>
                <a:latin typeface="Calibri" pitchFamily="34" charset="0"/>
                <a:cs typeface="Calibri" pitchFamily="34" charset="0"/>
              </a:rPr>
              <a:t>Çocuk İşçiliğinin En Kötü Biçimleri</a:t>
            </a:r>
            <a:r>
              <a:rPr lang="tr-TR" sz="2400" b="1" i="1" dirty="0">
                <a:solidFill>
                  <a:srgbClr val="000000"/>
                </a:solidFill>
                <a:latin typeface="Calibri" pitchFamily="34" charset="0"/>
                <a:cs typeface="Calibri" pitchFamily="34" charset="0"/>
              </a:rPr>
              <a:t> </a:t>
            </a:r>
            <a:r>
              <a:rPr lang="sv-SE" sz="2400" b="1" i="1" dirty="0">
                <a:solidFill>
                  <a:srgbClr val="000000"/>
                </a:solidFill>
                <a:latin typeface="Calibri" pitchFamily="34" charset="0"/>
                <a:cs typeface="Calibri" pitchFamily="34" charset="0"/>
              </a:rPr>
              <a:t>Sözleşmesi</a:t>
            </a:r>
          </a:p>
        </p:txBody>
      </p:sp>
      <p:sp>
        <p:nvSpPr>
          <p:cNvPr id="25" name="Akış Çizelgesi: Belge 24"/>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9</a:t>
            </a:r>
            <a:endParaRPr lang="tr-TR" sz="2000" b="1" dirty="0">
              <a:latin typeface="Calibri" pitchFamily="34" charset="0"/>
            </a:endParaRPr>
          </a:p>
        </p:txBody>
      </p:sp>
    </p:spTree>
    <p:extLst>
      <p:ext uri="{BB962C8B-B14F-4D97-AF65-F5344CB8AC3E}">
        <p14:creationId xmlns:p14="http://schemas.microsoft.com/office/powerpoint/2010/main" val="26036541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926037"/>
            <a:ext cx="8782476" cy="2921887"/>
          </a:xfrm>
          <a:prstGeom prst="rect">
            <a:avLst/>
          </a:prstGeom>
          <a:noFill/>
          <a:ln w="9525" algn="ctr">
            <a:noFill/>
            <a:round/>
            <a:headEnd/>
            <a:tailEnd/>
          </a:ln>
        </p:spPr>
        <p:txBody>
          <a:bodyPr wrap="none" anchor="ctr"/>
          <a:lstStyle/>
          <a:p>
            <a:pPr algn="ctr">
              <a:spcBef>
                <a:spcPct val="20000"/>
              </a:spcBef>
            </a:pPr>
            <a:r>
              <a:rPr lang="tr-TR" sz="9600" b="1" noProof="1">
                <a:solidFill>
                  <a:srgbClr val="000000"/>
                </a:solidFill>
                <a:latin typeface="Cambria" pitchFamily="18" charset="0"/>
              </a:rPr>
              <a:t>EU-OSHA</a:t>
            </a:r>
            <a:endParaRPr lang="tr-TR" sz="9600" noProof="1">
              <a:solidFill>
                <a:srgbClr val="000000"/>
              </a:solidFill>
              <a:latin typeface="Cambria" pitchFamily="18" charset="0"/>
            </a:endParaRPr>
          </a:p>
          <a:p>
            <a:pPr algn="ctr">
              <a:spcBef>
                <a:spcPct val="20000"/>
              </a:spcBef>
            </a:pPr>
            <a:r>
              <a:rPr lang="tr-TR" sz="3200" noProof="1" smtClean="0">
                <a:solidFill>
                  <a:srgbClr val="000000"/>
                </a:solidFill>
                <a:latin typeface="Cambria" pitchFamily="18" charset="0"/>
              </a:rPr>
              <a:t>(</a:t>
            </a:r>
            <a:r>
              <a:rPr lang="tr-TR" sz="3200" noProof="1">
                <a:solidFill>
                  <a:srgbClr val="000000"/>
                </a:solidFill>
                <a:latin typeface="Cambria" pitchFamily="18" charset="0"/>
              </a:rPr>
              <a:t>European Agency for Safety and Health at Work)</a:t>
            </a:r>
          </a:p>
          <a:p>
            <a:pPr algn="ctr">
              <a:spcBef>
                <a:spcPct val="20000"/>
              </a:spcBef>
            </a:pPr>
            <a:r>
              <a:rPr lang="tr-TR" sz="3200" noProof="1">
                <a:solidFill>
                  <a:srgbClr val="000000"/>
                </a:solidFill>
                <a:latin typeface="Cambria" pitchFamily="18" charset="0"/>
              </a:rPr>
              <a:t>(</a:t>
            </a:r>
            <a:r>
              <a:rPr lang="tr-TR" sz="3200" b="1" noProof="1">
                <a:solidFill>
                  <a:srgbClr val="000000"/>
                </a:solidFill>
                <a:latin typeface="Cambria" pitchFamily="18" charset="0"/>
              </a:rPr>
              <a:t>Avrupa Birliği - İş Sağlığı ve Güvenliği Ajansı</a:t>
            </a:r>
            <a:r>
              <a:rPr lang="tr-TR" sz="3200" noProof="1">
                <a:solidFill>
                  <a:srgbClr val="000000"/>
                </a:solidFill>
                <a:latin typeface="Cambria" pitchFamily="18" charset="0"/>
              </a:rPr>
              <a:t>)</a:t>
            </a:r>
          </a:p>
          <a:p>
            <a:pPr marL="36000" algn="ctr">
              <a:defRPr/>
            </a:pPr>
            <a:endPar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74085"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7" y="450850"/>
            <a:ext cx="2193925" cy="4346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394612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KURULUŞ</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Amerika Birleşik Devletleri’nde</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1970’de</a:t>
            </a:r>
            <a:r>
              <a:rPr lang="tr-TR" sz="2000" i="1" dirty="0">
                <a:solidFill>
                  <a:srgbClr val="000000"/>
                </a:solidFill>
                <a:latin typeface="Calibri" pitchFamily="34" charset="0"/>
                <a:cs typeface="Calibri" pitchFamily="34" charset="0"/>
              </a:rPr>
              <a:t> yürürlüğe giren </a:t>
            </a: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ve Güvenliği </a:t>
            </a:r>
            <a:r>
              <a:rPr lang="tr-TR" sz="2000" b="1" i="1" dirty="0" smtClean="0">
                <a:solidFill>
                  <a:srgbClr val="000000"/>
                </a:solidFill>
                <a:latin typeface="Calibri" pitchFamily="34" charset="0"/>
                <a:cs typeface="Calibri" pitchFamily="34" charset="0"/>
              </a:rPr>
              <a:t>Kanunu» </a:t>
            </a:r>
            <a:r>
              <a:rPr lang="tr-TR" sz="2000" i="1" dirty="0" smtClean="0">
                <a:solidFill>
                  <a:srgbClr val="000000"/>
                </a:solidFill>
                <a:latin typeface="Calibri" pitchFamily="34" charset="0"/>
                <a:cs typeface="Calibri" pitchFamily="34" charset="0"/>
              </a:rPr>
              <a:t>gereği;</a:t>
            </a:r>
          </a:p>
          <a:p>
            <a:pPr marL="142875" algn="ctr">
              <a:buClr>
                <a:srgbClr val="292929"/>
              </a:buClr>
            </a:pPr>
            <a:endParaRPr lang="tr-TR" sz="2000" b="1" i="1" dirty="0" smtClean="0">
              <a:solidFill>
                <a:srgbClr val="000000"/>
              </a:solidFill>
              <a:latin typeface="Calibri" pitchFamily="34" charset="0"/>
              <a:cs typeface="Calibri" pitchFamily="34" charset="0"/>
            </a:endParaRPr>
          </a:p>
          <a:p>
            <a:pPr marL="142875" algn="ctr">
              <a:buClr>
                <a:srgbClr val="292929"/>
              </a:buClr>
            </a:pPr>
            <a:endParaRPr lang="tr-TR" sz="2000" b="1" i="1" dirty="0">
              <a:solidFill>
                <a:srgbClr val="000000"/>
              </a:solidFill>
              <a:latin typeface="Calibri" pitchFamily="34" charset="0"/>
              <a:cs typeface="Calibri" pitchFamily="34" charset="0"/>
            </a:endParaRPr>
          </a:p>
          <a:p>
            <a:pPr marL="600075" indent="-360000">
              <a:buClr>
                <a:srgbClr val="292929"/>
              </a:buClr>
              <a:buFont typeface="+mj-lt"/>
              <a:buAutoNum type="arabicPeriod"/>
            </a:pPr>
            <a:r>
              <a:rPr lang="tr-TR" sz="2000" b="1" i="1" dirty="0" smtClean="0">
                <a:solidFill>
                  <a:srgbClr val="000000"/>
                </a:solidFill>
                <a:latin typeface="Calibri" pitchFamily="34" charset="0"/>
                <a:cs typeface="Calibri" pitchFamily="34" charset="0"/>
              </a:rPr>
              <a:t>Ulusal </a:t>
            </a:r>
            <a:r>
              <a:rPr lang="tr-TR" sz="2000" b="1" i="1" dirty="0">
                <a:solidFill>
                  <a:srgbClr val="000000"/>
                </a:solidFill>
                <a:latin typeface="Calibri" pitchFamily="34" charset="0"/>
                <a:cs typeface="Calibri" pitchFamily="34" charset="0"/>
              </a:rPr>
              <a:t>İş Sağlığı ve Güvenliği </a:t>
            </a:r>
            <a:r>
              <a:rPr lang="tr-TR" sz="2000" b="1" i="1" dirty="0" smtClean="0">
                <a:solidFill>
                  <a:srgbClr val="000000"/>
                </a:solidFill>
                <a:latin typeface="Calibri" pitchFamily="34" charset="0"/>
                <a:cs typeface="Calibri" pitchFamily="34" charset="0"/>
              </a:rPr>
              <a:t>Enstitüsü</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NIOSH</a:t>
            </a:r>
          </a:p>
          <a:p>
            <a:pPr marL="600075" indent="-360000">
              <a:buClr>
                <a:srgbClr val="292929"/>
              </a:buClr>
              <a:buFont typeface="+mj-lt"/>
              <a:buAutoNum type="arabicPeriod"/>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ve Güvenliği Ajansı </a:t>
            </a:r>
            <a:r>
              <a:rPr lang="tr-TR" sz="2000" b="1" i="1" dirty="0" smtClean="0">
                <a:solidFill>
                  <a:srgbClr val="C00000"/>
                </a:solidFill>
                <a:latin typeface="Calibri" pitchFamily="34" charset="0"/>
                <a:cs typeface="Calibri" pitchFamily="34" charset="0"/>
              </a:rPr>
              <a:t>OSHA-USA </a:t>
            </a:r>
          </a:p>
          <a:p>
            <a:pPr marL="142875" algn="ctr">
              <a:buClr>
                <a:srgbClr val="292929"/>
              </a:buClr>
            </a:pPr>
            <a:endParaRPr lang="tr-TR" sz="2000" i="1" dirty="0" smtClean="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…………………………………………..kurulmuştur</a:t>
            </a:r>
            <a:r>
              <a:rPr lang="tr-TR" sz="2000" i="1" dirty="0">
                <a:solidFill>
                  <a:srgbClr val="000000"/>
                </a:solidFill>
                <a:latin typeface="Calibri" pitchFamily="34" charset="0"/>
                <a:cs typeface="Calibri" pitchFamily="34" charset="0"/>
              </a:rPr>
              <a:t>.</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781880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NIOSH;</a:t>
            </a:r>
            <a:r>
              <a:rPr lang="tr-TR" sz="2000" i="1" dirty="0" smtClean="0">
                <a:solidFill>
                  <a:srgbClr val="000000"/>
                </a:solidFill>
                <a:latin typeface="Calibri" pitchFamily="34" charset="0"/>
                <a:cs typeface="Calibri" pitchFamily="34" charset="0"/>
              </a:rPr>
              <a:t> İSG </a:t>
            </a:r>
            <a:r>
              <a:rPr lang="tr-TR" sz="2000" i="1" dirty="0">
                <a:solidFill>
                  <a:srgbClr val="000000"/>
                </a:solidFill>
                <a:latin typeface="Calibri" pitchFamily="34" charset="0"/>
                <a:cs typeface="Calibri" pitchFamily="34" charset="0"/>
              </a:rPr>
              <a:t>alanında araştırma, eğitim vb. faaliyetlerde bulunarak çalışma şartlarının iyileştirilmesi için çalışmaktadır</a:t>
            </a:r>
            <a:r>
              <a:rPr lang="tr-TR" sz="2000" i="1" dirty="0" smtClean="0">
                <a:solidFill>
                  <a:srgbClr val="000000"/>
                </a:solidFill>
                <a:latin typeface="Calibri" pitchFamily="34" charset="0"/>
                <a:cs typeface="Calibri" pitchFamily="34" charset="0"/>
              </a:rPr>
              <a:t>.</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endParaRPr lang="tr-TR" sz="2000" b="1" i="1" dirty="0" smtClean="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OSHA-USA; </a:t>
            </a:r>
            <a:r>
              <a:rPr lang="tr-TR" sz="2000" i="1" dirty="0" smtClean="0">
                <a:solidFill>
                  <a:srgbClr val="000000"/>
                </a:solidFill>
                <a:latin typeface="Calibri" pitchFamily="34" charset="0"/>
                <a:cs typeface="Calibri" pitchFamily="34" charset="0"/>
              </a:rPr>
              <a:t>İşyeri </a:t>
            </a:r>
            <a:r>
              <a:rPr lang="tr-TR" sz="2000" i="1" dirty="0">
                <a:solidFill>
                  <a:srgbClr val="000000"/>
                </a:solidFill>
                <a:latin typeface="Calibri" pitchFamily="34" charset="0"/>
                <a:cs typeface="Calibri" pitchFamily="34" charset="0"/>
              </a:rPr>
              <a:t>güvenliği ve işçi sağlığı hakkındaki yasal düzenlemeleri (mevzuatı) </a:t>
            </a:r>
            <a:r>
              <a:rPr lang="tr-TR" sz="2000" i="1" dirty="0" smtClean="0">
                <a:solidFill>
                  <a:srgbClr val="000000"/>
                </a:solidFill>
                <a:latin typeface="Calibri" pitchFamily="34" charset="0"/>
                <a:cs typeface="Calibri" pitchFamily="34" charset="0"/>
              </a:rPr>
              <a:t>çıkarmak için çalışmaktadır. </a:t>
            </a:r>
            <a:endParaRPr lang="tr-TR" sz="2000"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553811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(EU-OSHA)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 ve YAPI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«Avrupa </a:t>
            </a:r>
            <a:r>
              <a:rPr lang="tr-TR" sz="2000" b="1" i="1" dirty="0">
                <a:solidFill>
                  <a:srgbClr val="000000"/>
                </a:solidFill>
                <a:latin typeface="Calibri" pitchFamily="34" charset="0"/>
                <a:cs typeface="Calibri" pitchFamily="34" charset="0"/>
              </a:rPr>
              <a:t>Birliğinde işyerlerinin daha sağlıklı, güvenli ve üretken olmalarına katkıda </a:t>
            </a:r>
            <a:r>
              <a:rPr lang="tr-TR" sz="2000" b="1" i="1" dirty="0" smtClean="0">
                <a:solidFill>
                  <a:srgbClr val="000000"/>
                </a:solidFill>
                <a:latin typeface="Calibri" pitchFamily="34" charset="0"/>
                <a:cs typeface="Calibri" pitchFamily="34" charset="0"/>
              </a:rPr>
              <a:t>bulunmak» </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Ajans </a:t>
            </a:r>
            <a:r>
              <a:rPr lang="tr-TR" sz="2000" b="1" i="1" dirty="0">
                <a:solidFill>
                  <a:srgbClr val="000000"/>
                </a:solidFill>
                <a:latin typeface="Calibri" pitchFamily="34" charset="0"/>
                <a:cs typeface="Calibri" pitchFamily="34" charset="0"/>
              </a:rPr>
              <a:t>üçlü bir yapıda organize olup karar verici konumda olan her bir üye devletin </a:t>
            </a:r>
            <a:r>
              <a:rPr lang="tr-TR" sz="2000" b="1" i="1" dirty="0">
                <a:solidFill>
                  <a:srgbClr val="C00000"/>
                </a:solidFill>
                <a:latin typeface="Calibri" pitchFamily="34" charset="0"/>
                <a:cs typeface="Calibri" pitchFamily="34" charset="0"/>
              </a:rPr>
              <a:t>devlet, işçi ve işveren temsilcilerini </a:t>
            </a:r>
            <a:r>
              <a:rPr lang="tr-TR" sz="2000" b="1" i="1" dirty="0">
                <a:solidFill>
                  <a:srgbClr val="000000"/>
                </a:solidFill>
                <a:latin typeface="Calibri" pitchFamily="34" charset="0"/>
                <a:cs typeface="Calibri" pitchFamily="34" charset="0"/>
              </a:rPr>
              <a:t>bir araya getirmektedir</a:t>
            </a:r>
            <a:r>
              <a:rPr lang="tr-TR" sz="2000" b="1" i="1" dirty="0" smtClean="0">
                <a:solidFill>
                  <a:srgbClr val="000000"/>
                </a:solidFill>
                <a:latin typeface="Calibri" pitchFamily="34" charset="0"/>
                <a:cs typeface="Calibri" pitchFamily="34" charset="0"/>
              </a:rPr>
              <a:t>. (İLO benzeri yapı…)</a:t>
            </a:r>
          </a:p>
          <a:p>
            <a:pPr marL="142875" algn="ctr">
              <a:buClr>
                <a:srgbClr val="292929"/>
              </a:buClr>
            </a:pPr>
            <a:endParaRPr lang="tr-TR" sz="2000" b="1"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Bu Ajans, iş sağlığı ve güvenliği konusunda ülkelerin gelişimi ve konuyla ilgili bilgi paylaşımını sağlamaktadır. </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936167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2" name="Rechteck 4"/>
          <p:cNvSpPr>
            <a:spLocks noChangeArrowheads="1"/>
          </p:cNvSpPr>
          <p:nvPr/>
        </p:nvSpPr>
        <p:spPr bwMode="auto">
          <a:xfrm>
            <a:off x="10080" y="3355088"/>
            <a:ext cx="9133920"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Kuruluşlar</a:t>
            </a:r>
          </a:p>
        </p:txBody>
      </p:sp>
      <p:grpSp>
        <p:nvGrpSpPr>
          <p:cNvPr id="120837" name="Grup 4"/>
          <p:cNvGrpSpPr>
            <a:grpSpLocks/>
          </p:cNvGrpSpPr>
          <p:nvPr/>
        </p:nvGrpSpPr>
        <p:grpSpPr bwMode="auto">
          <a:xfrm>
            <a:off x="3257550" y="598488"/>
            <a:ext cx="2628900" cy="2946400"/>
            <a:chOff x="3257550" y="258651"/>
            <a:chExt cx="2628900" cy="2947690"/>
          </a:xfrm>
        </p:grpSpPr>
        <p:pic>
          <p:nvPicPr>
            <p:cNvPr id="120838" name="Picture 2" descr="C:\Users\ahmet\Desktop\imagesCABK11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76" y="258161"/>
              <a:ext cx="2670048" cy="454152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4"/>
            <p:cNvSpPr>
              <a:spLocks noChangeArrowheads="1"/>
            </p:cNvSpPr>
            <p:nvPr/>
          </p:nvSpPr>
          <p:spPr bwMode="auto">
            <a:xfrm>
              <a:off x="3810554" y="2428875"/>
              <a:ext cx="1580595" cy="777466"/>
            </a:xfrm>
            <a:prstGeom prst="rect">
              <a:avLst/>
            </a:prstGeom>
            <a:noFill/>
            <a:ln w="9525" algn="ctr">
              <a:noFill/>
              <a:round/>
              <a:headEnd/>
              <a:tailEnd/>
            </a:ln>
          </p:spPr>
          <p:txBody>
            <a:bodyPr wrap="none" anchor="ctr"/>
            <a:lstStyle/>
            <a:p>
              <a:pPr marL="36000" algn="ctr">
                <a:defRPr/>
              </a:pP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BM</a:t>
              </a:r>
            </a:p>
          </p:txBody>
        </p:sp>
      </p:grpSp>
      <p:sp>
        <p:nvSpPr>
          <p:cNvPr id="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YAPI VE İŞLEYİŞ</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OSHA-EU kuruluşu ve aktiviteleri üç direktifle (2062/94, 1643/95 ve </a:t>
            </a:r>
            <a:r>
              <a:rPr lang="tr-TR" sz="2000" b="1" i="1" dirty="0" smtClean="0">
                <a:solidFill>
                  <a:srgbClr val="000000"/>
                </a:solidFill>
                <a:latin typeface="Calibri" pitchFamily="34" charset="0"/>
                <a:cs typeface="Calibri" pitchFamily="34" charset="0"/>
              </a:rPr>
              <a:t>1654/2003) düzenlenmiştir. </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Bütün </a:t>
            </a:r>
            <a:r>
              <a:rPr lang="tr-TR" sz="2000" i="1" dirty="0">
                <a:solidFill>
                  <a:srgbClr val="000000"/>
                </a:solidFill>
                <a:latin typeface="Calibri" pitchFamily="34" charset="0"/>
                <a:cs typeface="Calibri" pitchFamily="34" charset="0"/>
              </a:rPr>
              <a:t>üye </a:t>
            </a:r>
            <a:r>
              <a:rPr lang="tr-TR" sz="2000" i="1" dirty="0" smtClean="0">
                <a:solidFill>
                  <a:srgbClr val="000000"/>
                </a:solidFill>
                <a:latin typeface="Calibri" pitchFamily="34" charset="0"/>
                <a:cs typeface="Calibri" pitchFamily="34" charset="0"/>
              </a:rPr>
              <a:t>ülkelerin «devlet</a:t>
            </a:r>
            <a:r>
              <a:rPr lang="tr-TR" sz="2000" i="1" dirty="0">
                <a:solidFill>
                  <a:srgbClr val="000000"/>
                </a:solidFill>
                <a:latin typeface="Calibri" pitchFamily="34" charset="0"/>
                <a:cs typeface="Calibri" pitchFamily="34" charset="0"/>
              </a:rPr>
              <a:t>, işçi ve işveren </a:t>
            </a:r>
            <a:r>
              <a:rPr lang="tr-TR" sz="2000" i="1" dirty="0" smtClean="0">
                <a:solidFill>
                  <a:srgbClr val="000000"/>
                </a:solidFill>
                <a:latin typeface="Calibri" pitchFamily="34" charset="0"/>
                <a:cs typeface="Calibri" pitchFamily="34" charset="0"/>
              </a:rPr>
              <a:t>tarafları» Ajansa </a:t>
            </a:r>
            <a:r>
              <a:rPr lang="tr-TR" sz="2000" i="1" dirty="0">
                <a:solidFill>
                  <a:srgbClr val="000000"/>
                </a:solidFill>
                <a:latin typeface="Calibri" pitchFamily="34" charset="0"/>
                <a:cs typeface="Calibri" pitchFamily="34" charset="0"/>
              </a:rPr>
              <a:t>üyedirler. </a:t>
            </a:r>
            <a:endParaRPr lang="tr-TR" sz="2000" i="1" dirty="0" smtClean="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Yaklaşık </a:t>
            </a:r>
            <a:r>
              <a:rPr lang="tr-TR" sz="2000" i="1" dirty="0">
                <a:solidFill>
                  <a:srgbClr val="000000"/>
                </a:solidFill>
                <a:latin typeface="Calibri" pitchFamily="34" charset="0"/>
                <a:cs typeface="Calibri" pitchFamily="34" charset="0"/>
              </a:rPr>
              <a:t>50 kişinin görev aldığı Ajansın çok sayıda yayını ve yıllık düzenli aktiviteleri bulunmaktadır. </a:t>
            </a:r>
            <a:r>
              <a:rPr lang="tr-TR" sz="2000" i="1" dirty="0" smtClean="0">
                <a:solidFill>
                  <a:srgbClr val="000000"/>
                </a:solidFill>
                <a:latin typeface="Calibri" pitchFamily="34" charset="0"/>
                <a:cs typeface="Calibri" pitchFamily="34" charset="0"/>
              </a:rPr>
              <a:t>Ayrıca </a:t>
            </a:r>
            <a:r>
              <a:rPr lang="tr-TR" sz="2000" i="1" dirty="0">
                <a:solidFill>
                  <a:srgbClr val="000000"/>
                </a:solidFill>
                <a:latin typeface="Calibri" pitchFamily="34" charset="0"/>
                <a:cs typeface="Calibri" pitchFamily="34" charset="0"/>
              </a:rPr>
              <a:t>her yıl Ekim ayının ikinci haftasını </a:t>
            </a:r>
            <a:r>
              <a:rPr lang="tr-TR" sz="2000" i="1" dirty="0" smtClean="0">
                <a:solidFill>
                  <a:srgbClr val="000000"/>
                </a:solidFill>
                <a:latin typeface="Calibri" pitchFamily="34" charset="0"/>
                <a:cs typeface="Calibri" pitchFamily="34" charset="0"/>
              </a:rPr>
              <a:t>İSG haftası </a:t>
            </a:r>
            <a:r>
              <a:rPr lang="tr-TR" sz="2000" i="1" dirty="0">
                <a:solidFill>
                  <a:srgbClr val="000000"/>
                </a:solidFill>
                <a:latin typeface="Calibri" pitchFamily="34" charset="0"/>
                <a:cs typeface="Calibri" pitchFamily="34" charset="0"/>
              </a:rPr>
              <a:t>olarak kutlamakta ve değişik etkinlikler düzenlemektedir.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915783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HİZMETLERİ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endParaRPr lang="tr-TR" sz="2000" i="1" dirty="0" smtClean="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OSHA-EU </a:t>
            </a:r>
            <a:r>
              <a:rPr lang="tr-TR" sz="2000" i="1" dirty="0">
                <a:solidFill>
                  <a:srgbClr val="000000"/>
                </a:solidFill>
                <a:latin typeface="Calibri" pitchFamily="34" charset="0"/>
                <a:cs typeface="Calibri" pitchFamily="34" charset="0"/>
              </a:rPr>
              <a:t>bütün üye ve aday ülkelerce aynı formatta düzenlenen bir </a:t>
            </a:r>
            <a:r>
              <a:rPr lang="tr-TR" sz="2000" b="1" i="1" dirty="0">
                <a:solidFill>
                  <a:srgbClr val="000000"/>
                </a:solidFill>
                <a:latin typeface="Calibri" pitchFamily="34" charset="0"/>
                <a:cs typeface="Calibri" pitchFamily="34" charset="0"/>
              </a:rPr>
              <a:t>internet sayfası ve bilgi ağı mevcut olup bu sayfa aracılığı ile tüm üye ülkelerin konu ile ilgili bilgi alışverişinde bulunmaları sağlanmaktadır.</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Türkiye OSHA-EU’ya aday ülke olarak gözlemci statüsünde katılmaktadır.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06371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2" descr="D:\DOKTOR\1-DRUZ\1-EĞİTİM KURUMU\1. İstanbuluzman\2-RESİMLER\Kırtasiye\128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2" y="2808730"/>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p:nvSpPr>
        <p:spPr bwMode="auto">
          <a:xfrm>
            <a:off x="2471737" y="2309368"/>
            <a:ext cx="6482744" cy="2921887"/>
          </a:xfrm>
          <a:prstGeom prst="rect">
            <a:avLst/>
          </a:prstGeom>
          <a:noFill/>
          <a:ln w="9525" algn="ctr">
            <a:noFill/>
            <a:round/>
            <a:headEnd/>
            <a:tailEnd/>
          </a:ln>
        </p:spPr>
        <p:txBody>
          <a:bodyPr wrap="none" anchor="ctr"/>
          <a:lstStyle/>
          <a:p>
            <a:pPr algn="ctr">
              <a:spcBef>
                <a:spcPct val="20000"/>
              </a:spcBef>
            </a:pPr>
            <a:r>
              <a:rPr lang="tr-TR" sz="5400" b="1" noProof="1">
                <a:solidFill>
                  <a:srgbClr val="000000"/>
                </a:solidFill>
                <a:latin typeface="Cambria" pitchFamily="18" charset="0"/>
              </a:rPr>
              <a:t>EU-OSHA</a:t>
            </a:r>
            <a:endParaRPr lang="tr-TR" sz="5400" noProof="1">
              <a:solidFill>
                <a:srgbClr val="000000"/>
              </a:solidFill>
              <a:latin typeface="Cambria" pitchFamily="18" charset="0"/>
            </a:endParaRPr>
          </a:p>
          <a:p>
            <a:pPr algn="ctr">
              <a:spcBef>
                <a:spcPct val="20000"/>
              </a:spcBef>
            </a:pPr>
            <a:r>
              <a:rPr lang="tr-TR" sz="2400" noProof="1" smtClean="0">
                <a:solidFill>
                  <a:srgbClr val="000000"/>
                </a:solidFill>
                <a:latin typeface="Cambria" pitchFamily="18" charset="0"/>
              </a:rPr>
              <a:t>(</a:t>
            </a:r>
            <a:r>
              <a:rPr lang="tr-TR" sz="2400" noProof="1">
                <a:solidFill>
                  <a:srgbClr val="000000"/>
                </a:solidFill>
                <a:latin typeface="Cambria" pitchFamily="18" charset="0"/>
              </a:rPr>
              <a:t>European Agency for Safety and Health at Work)</a:t>
            </a:r>
          </a:p>
          <a:p>
            <a:pPr algn="ctr">
              <a:spcBef>
                <a:spcPct val="20000"/>
              </a:spcBef>
            </a:pPr>
            <a:r>
              <a:rPr lang="tr-TR" sz="2400" noProof="1">
                <a:solidFill>
                  <a:srgbClr val="000000"/>
                </a:solidFill>
                <a:latin typeface="Cambria" pitchFamily="18" charset="0"/>
              </a:rPr>
              <a:t>(</a:t>
            </a:r>
            <a:r>
              <a:rPr lang="tr-TR" sz="2400" b="1" noProof="1">
                <a:solidFill>
                  <a:srgbClr val="000000"/>
                </a:solidFill>
                <a:latin typeface="Cambria" pitchFamily="18" charset="0"/>
              </a:rPr>
              <a:t>Avrupa Birliği - İş Sağlığı ve Güvenliği Ajansı</a:t>
            </a:r>
            <a:r>
              <a:rPr lang="tr-TR" sz="2400" noProof="1" smtClean="0">
                <a:solidFill>
                  <a:srgbClr val="000000"/>
                </a:solidFill>
                <a:latin typeface="Cambria" pitchFamily="18" charset="0"/>
              </a:rPr>
              <a:t>)</a:t>
            </a:r>
          </a:p>
          <a:p>
            <a:pPr algn="ctr">
              <a:spcBef>
                <a:spcPct val="20000"/>
              </a:spcBef>
            </a:pPr>
            <a:r>
              <a:rPr lang="tr-TR" sz="5400" noProof="1" smtClean="0">
                <a:solidFill>
                  <a:srgbClr val="000000"/>
                </a:solidFill>
                <a:latin typeface="Calibri" pitchFamily="34" charset="0"/>
                <a:cs typeface="Calibri" pitchFamily="34" charset="0"/>
              </a:rPr>
              <a:t> «AB Direktifleri»</a:t>
            </a:r>
            <a:endParaRPr lang="tr-TR" sz="5400" noProof="1">
              <a:solidFill>
                <a:srgbClr val="000000"/>
              </a:solidFill>
              <a:latin typeface="Calibri" pitchFamily="34" charset="0"/>
              <a:cs typeface="Calibri" pitchFamily="34" charset="0"/>
            </a:endParaRPr>
          </a:p>
          <a:p>
            <a:pPr marL="36000" algn="ctr">
              <a:defRPr/>
            </a:pPr>
            <a:endParaRPr lang="tr-TR" sz="2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958802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8251" name="Rectangle 55"/>
          <p:cNvSpPr>
            <a:spLocks noChangeArrowheads="1"/>
          </p:cNvSpPr>
          <p:nvPr/>
        </p:nvSpPr>
        <p:spPr bwMode="gray">
          <a:xfrm>
            <a:off x="58094" y="1216634"/>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89/391/EEC</a:t>
            </a:r>
          </a:p>
          <a:p>
            <a:pPr algn="ctr" defTabSz="801688" eaLnBrk="0" hangingPunct="0"/>
            <a:r>
              <a:rPr lang="tr-TR" sz="2400" b="1" dirty="0">
                <a:solidFill>
                  <a:srgbClr val="FFFFFF"/>
                </a:solidFill>
                <a:latin typeface="Cambria" pitchFamily="18" charset="0"/>
                <a:cs typeface="Calibri" pitchFamily="34" charset="0"/>
              </a:rPr>
              <a:t> </a:t>
            </a:r>
            <a:r>
              <a:rPr lang="tr-TR" sz="1600" dirty="0" smtClean="0">
                <a:solidFill>
                  <a:srgbClr val="FFFFFF"/>
                </a:solidFill>
                <a:latin typeface="Cambria" pitchFamily="18" charset="0"/>
                <a:cs typeface="Calibri" pitchFamily="34" charset="0"/>
              </a:rPr>
              <a:t>9/12/2003 – 25311</a:t>
            </a:r>
          </a:p>
          <a:p>
            <a:pPr algn="ctr" defTabSz="801688" eaLnBrk="0" hangingPunct="0"/>
            <a:r>
              <a:rPr lang="tr-TR" sz="1600" dirty="0" smtClean="0">
                <a:solidFill>
                  <a:srgbClr val="FFFFFF"/>
                </a:solidFill>
                <a:latin typeface="Cambria" pitchFamily="18" charset="0"/>
                <a:cs typeface="Calibri" pitchFamily="34" charset="0"/>
              </a:rPr>
              <a:t>15/06/2006 – 3007  </a:t>
            </a:r>
            <a:endParaRPr lang="tr-TR" sz="1600"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2255824" y="1216634"/>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C00000"/>
                </a:solidFill>
                <a:latin typeface="Calibri" pitchFamily="34" charset="0"/>
                <a:cs typeface="Calibri" pitchFamily="34" charset="0"/>
              </a:rPr>
              <a:t>İş Sağlığı ve Güvenliği Yönetmeliği </a:t>
            </a:r>
            <a:r>
              <a:rPr lang="tr-TR" sz="1600" i="1" dirty="0">
                <a:solidFill>
                  <a:srgbClr val="000000"/>
                </a:solidFill>
                <a:latin typeface="Calibri" pitchFamily="34" charset="0"/>
                <a:cs typeface="Calibri" pitchFamily="34" charset="0"/>
              </a:rPr>
              <a:t>(İşte Çalışan İşçilerin Güvenliğinin ve Sağlığının Geliştirilmesini Destekleyecek Temel Önlemler Hakkında </a:t>
            </a:r>
            <a:r>
              <a:rPr lang="tr-TR" sz="1600" b="1" i="1" dirty="0">
                <a:solidFill>
                  <a:srgbClr val="000000"/>
                </a:solidFill>
                <a:latin typeface="Calibri" pitchFamily="34" charset="0"/>
                <a:cs typeface="Calibri" pitchFamily="34" charset="0"/>
              </a:rPr>
              <a:t>12 Haziran 1989 </a:t>
            </a:r>
            <a:r>
              <a:rPr lang="tr-TR" sz="1600" i="1" dirty="0">
                <a:solidFill>
                  <a:srgbClr val="000000"/>
                </a:solidFill>
                <a:latin typeface="Calibri" pitchFamily="34" charset="0"/>
                <a:cs typeface="Calibri" pitchFamily="34" charset="0"/>
              </a:rPr>
              <a:t>tarih </a:t>
            </a:r>
            <a:r>
              <a:rPr lang="tr-TR" sz="1600" i="1" dirty="0" smtClean="0">
                <a:solidFill>
                  <a:srgbClr val="000000"/>
                </a:solidFill>
                <a:latin typeface="Calibri" pitchFamily="34" charset="0"/>
                <a:cs typeface="Calibri" pitchFamily="34" charset="0"/>
              </a:rPr>
              <a:t>ve 89/391/EEC </a:t>
            </a:r>
            <a:r>
              <a:rPr lang="tr-TR" sz="1600" i="1" dirty="0">
                <a:solidFill>
                  <a:srgbClr val="000000"/>
                </a:solidFill>
                <a:latin typeface="Calibri" pitchFamily="34" charset="0"/>
                <a:cs typeface="Calibri" pitchFamily="34" charset="0"/>
              </a:rPr>
              <a:t>sayılı </a:t>
            </a:r>
            <a:r>
              <a:rPr lang="tr-TR" sz="1600" i="1" dirty="0" smtClean="0">
                <a:solidFill>
                  <a:srgbClr val="000000"/>
                </a:solidFill>
                <a:latin typeface="Calibri" pitchFamily="34" charset="0"/>
                <a:cs typeface="Calibri" pitchFamily="34" charset="0"/>
              </a:rPr>
              <a:t>Yönerge)</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 name="Akış Çizelgesi: Belge 12"/>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Tree>
    <p:extLst>
      <p:ext uri="{BB962C8B-B14F-4D97-AF65-F5344CB8AC3E}">
        <p14:creationId xmlns:p14="http://schemas.microsoft.com/office/powerpoint/2010/main" val="705862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WHO </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(World Health Organization)</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Sağlık Örgütü)</a:t>
            </a:r>
          </a:p>
        </p:txBody>
      </p:sp>
      <p:pic>
        <p:nvPicPr>
          <p:cNvPr id="8" name="Resim 7"/>
          <p:cNvPicPr>
            <a:picLocks noChangeAspect="1"/>
          </p:cNvPicPr>
          <p:nvPr/>
        </p:nvPicPr>
        <p:blipFill>
          <a:blip r:embed="rId3"/>
          <a:stretch>
            <a:fillRect/>
          </a:stretch>
        </p:blipFill>
        <p:spPr>
          <a:xfrm>
            <a:off x="3349625" y="576263"/>
            <a:ext cx="2160588" cy="2159000"/>
          </a:xfrm>
          <a:prstGeom prst="rect">
            <a:avLst/>
          </a:prstGeom>
          <a:ln>
            <a:solidFill>
              <a:schemeClr val="tx1"/>
            </a:solidFill>
          </a:ln>
          <a:effectLst>
            <a:outerShdw blurRad="292100" dist="139700" dir="2700000" algn="tl" rotWithShape="0">
              <a:srgbClr val="333333">
                <a:alpha val="65000"/>
              </a:srgbClr>
            </a:outerShdw>
          </a:effec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1945 </a:t>
            </a:r>
            <a:r>
              <a:rPr lang="tr-TR" sz="2000" b="1" i="1" dirty="0">
                <a:solidFill>
                  <a:srgbClr val="000000"/>
                </a:solidFill>
                <a:latin typeface="Calibri" pitchFamily="34" charset="0"/>
                <a:cs typeface="Calibri" pitchFamily="34" charset="0"/>
              </a:rPr>
              <a:t>yılında ABD’nin San Francisco </a:t>
            </a:r>
            <a:r>
              <a:rPr lang="tr-TR" sz="2000" i="1" dirty="0">
                <a:solidFill>
                  <a:srgbClr val="000000"/>
                </a:solidFill>
                <a:latin typeface="Calibri" pitchFamily="34" charset="0"/>
                <a:cs typeface="Calibri" pitchFamily="34" charset="0"/>
              </a:rPr>
              <a:t>kentinde toplanan Birleşmiş Milletler Konferansında; </a:t>
            </a:r>
          </a:p>
          <a:p>
            <a:pPr algn="ctr">
              <a:spcAft>
                <a:spcPts val="1200"/>
              </a:spcAft>
              <a:buClr>
                <a:srgbClr val="292929"/>
              </a:buCl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Çin </a:t>
            </a:r>
            <a:r>
              <a:rPr lang="tr-TR" sz="2000" b="1" i="1" dirty="0">
                <a:solidFill>
                  <a:srgbClr val="000000"/>
                </a:solidFill>
                <a:latin typeface="Calibri" pitchFamily="34" charset="0"/>
                <a:cs typeface="Calibri" pitchFamily="34" charset="0"/>
              </a:rPr>
              <a:t>ve Brezilyalı </a:t>
            </a:r>
            <a:r>
              <a:rPr lang="tr-TR" sz="2000" b="1" i="1" dirty="0" smtClean="0">
                <a:solidFill>
                  <a:srgbClr val="000000"/>
                </a:solidFill>
                <a:latin typeface="Calibri" pitchFamily="34" charset="0"/>
                <a:cs typeface="Calibri" pitchFamily="34" charset="0"/>
              </a:rPr>
              <a:t>delegelerin; </a:t>
            </a:r>
            <a:r>
              <a:rPr lang="tr-TR" sz="2000" b="1" i="1" dirty="0">
                <a:solidFill>
                  <a:srgbClr val="000000"/>
                </a:solidFill>
                <a:latin typeface="Calibri" pitchFamily="34" charset="0"/>
                <a:cs typeface="Calibri" pitchFamily="34" charset="0"/>
              </a:rPr>
              <a:t>«Uluslararası Sağlık Örgütü» </a:t>
            </a:r>
            <a:r>
              <a:rPr lang="tr-TR" sz="2000" i="1" dirty="0">
                <a:solidFill>
                  <a:srgbClr val="000000"/>
                </a:solidFill>
                <a:latin typeface="Calibri" pitchFamily="34" charset="0"/>
                <a:cs typeface="Calibri" pitchFamily="34" charset="0"/>
              </a:rPr>
              <a:t>kurulması amacıyla toplantı düzenlenmesi teklifi </a:t>
            </a:r>
            <a:r>
              <a:rPr lang="tr-TR" sz="2000" i="1" dirty="0" smtClean="0">
                <a:solidFill>
                  <a:srgbClr val="000000"/>
                </a:solidFill>
                <a:latin typeface="Calibri" pitchFamily="34" charset="0"/>
                <a:cs typeface="Calibri" pitchFamily="34" charset="0"/>
              </a:rPr>
              <a:t>kabul edildi.</a:t>
            </a:r>
            <a:endParaRPr lang="tr-TR" sz="2000" i="1" dirty="0">
              <a:solidFill>
                <a:srgbClr val="000000"/>
              </a:solidFill>
              <a:latin typeface="Calibri" pitchFamily="34" charset="0"/>
              <a:cs typeface="Calibri" pitchFamily="34" charset="0"/>
            </a:endParaRPr>
          </a:p>
        </p:txBody>
      </p:sp>
      <p:sp>
        <p:nvSpPr>
          <p:cNvPr id="1566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6681" name="Group 9"/>
          <p:cNvGrpSpPr>
            <a:grpSpLocks/>
          </p:cNvGrpSpPr>
          <p:nvPr/>
        </p:nvGrpSpPr>
        <p:grpSpPr bwMode="auto">
          <a:xfrm>
            <a:off x="323850" y="1555750"/>
            <a:ext cx="1482725" cy="1482725"/>
            <a:chOff x="1710" y="1035"/>
            <a:chExt cx="2316" cy="2316"/>
          </a:xfrm>
        </p:grpSpPr>
        <p:grpSp>
          <p:nvGrpSpPr>
            <p:cNvPr id="156683" name="Group 10"/>
            <p:cNvGrpSpPr>
              <a:grpSpLocks/>
            </p:cNvGrpSpPr>
            <p:nvPr/>
          </p:nvGrpSpPr>
          <p:grpSpPr bwMode="auto">
            <a:xfrm rot="3600000">
              <a:off x="1710" y="1035"/>
              <a:ext cx="2316" cy="2316"/>
              <a:chOff x="1710" y="1035"/>
              <a:chExt cx="2316" cy="2316"/>
            </a:xfrm>
          </p:grpSpPr>
          <p:sp>
            <p:nvSpPr>
              <p:cNvPr id="15668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668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669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6684" name="Group 14"/>
            <p:cNvGrpSpPr>
              <a:grpSpLocks/>
            </p:cNvGrpSpPr>
            <p:nvPr/>
          </p:nvGrpSpPr>
          <p:grpSpPr bwMode="auto">
            <a:xfrm rot="7200000">
              <a:off x="2059" y="1386"/>
              <a:ext cx="1616" cy="1614"/>
              <a:chOff x="2060" y="1387"/>
              <a:chExt cx="1616" cy="1614"/>
            </a:xfrm>
          </p:grpSpPr>
          <p:sp>
            <p:nvSpPr>
              <p:cNvPr id="15668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668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668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Belçikalı </a:t>
            </a:r>
            <a:r>
              <a:rPr lang="tr-TR" sz="2000" b="1" i="1" dirty="0">
                <a:solidFill>
                  <a:srgbClr val="000000"/>
                </a:solidFill>
                <a:latin typeface="Calibri" pitchFamily="34" charset="0"/>
                <a:cs typeface="Calibri" pitchFamily="34" charset="0"/>
              </a:rPr>
              <a:t>Prof. Dr. Rene SARD başkanlığında 15 kişilik bir teknik komite oluşturdu</a:t>
            </a:r>
            <a:r>
              <a:rPr lang="tr-TR" sz="2000" b="1" i="1" dirty="0" smtClean="0">
                <a:solidFill>
                  <a:srgbClr val="000000"/>
                </a:solidFill>
                <a:latin typeface="Calibri" pitchFamily="34" charset="0"/>
                <a:cs typeface="Calibri" pitchFamily="34" charset="0"/>
              </a:rPr>
              <a:t>.!!! </a:t>
            </a:r>
          </a:p>
          <a:p>
            <a:pPr algn="ctr">
              <a:spcAft>
                <a:spcPts val="1200"/>
              </a:spcAft>
              <a:buClr>
                <a:srgbClr val="292929"/>
              </a:buClr>
            </a:pPr>
            <a:r>
              <a:rPr lang="tr-TR" sz="2000" i="1" dirty="0" smtClean="0">
                <a:solidFill>
                  <a:srgbClr val="000000"/>
                </a:solidFill>
                <a:latin typeface="Calibri" pitchFamily="34" charset="0"/>
                <a:cs typeface="Calibri" pitchFamily="34" charset="0"/>
              </a:rPr>
              <a:t>Teknik </a:t>
            </a:r>
            <a:r>
              <a:rPr lang="tr-TR" sz="2000" i="1" dirty="0">
                <a:solidFill>
                  <a:srgbClr val="000000"/>
                </a:solidFill>
                <a:latin typeface="Calibri" pitchFamily="34" charset="0"/>
                <a:cs typeface="Calibri" pitchFamily="34" charset="0"/>
              </a:rPr>
              <a:t>komite kısa bir süre içinde toplantının gündemini </a:t>
            </a:r>
            <a:r>
              <a:rPr lang="tr-TR" sz="2000" i="1" dirty="0" smtClean="0">
                <a:solidFill>
                  <a:srgbClr val="000000"/>
                </a:solidFill>
                <a:latin typeface="Calibri" pitchFamily="34" charset="0"/>
                <a:cs typeface="Calibri" pitchFamily="34" charset="0"/>
              </a:rPr>
              <a:t>belirledi. </a:t>
            </a:r>
            <a:r>
              <a:rPr lang="tr-TR" sz="2000" i="1" dirty="0">
                <a:solidFill>
                  <a:srgbClr val="000000"/>
                </a:solidFill>
                <a:latin typeface="Calibri" pitchFamily="34" charset="0"/>
                <a:cs typeface="Calibri" pitchFamily="34" charset="0"/>
              </a:rPr>
              <a:t>K</a:t>
            </a:r>
            <a:r>
              <a:rPr lang="tr-TR" sz="2000" i="1" dirty="0" smtClean="0">
                <a:solidFill>
                  <a:srgbClr val="000000"/>
                </a:solidFill>
                <a:latin typeface="Calibri" pitchFamily="34" charset="0"/>
                <a:cs typeface="Calibri" pitchFamily="34" charset="0"/>
              </a:rPr>
              <a:t>urulacak olan uluslararası </a:t>
            </a:r>
            <a:r>
              <a:rPr lang="tr-TR" sz="2000" i="1" dirty="0">
                <a:solidFill>
                  <a:srgbClr val="000000"/>
                </a:solidFill>
                <a:latin typeface="Calibri" pitchFamily="34" charset="0"/>
                <a:cs typeface="Calibri" pitchFamily="34" charset="0"/>
              </a:rPr>
              <a:t>sağlık örgütü için </a:t>
            </a:r>
            <a:r>
              <a:rPr lang="tr-TR" sz="2000" b="1" i="1" dirty="0">
                <a:solidFill>
                  <a:srgbClr val="000000"/>
                </a:solidFill>
                <a:latin typeface="Calibri" pitchFamily="34" charset="0"/>
                <a:cs typeface="Calibri" pitchFamily="34" charset="0"/>
              </a:rPr>
              <a:t>Anayasa taslağını hazırladı ve alınması gereken kararları belirledi</a:t>
            </a:r>
            <a:r>
              <a:rPr lang="tr-TR" sz="2000" b="1" i="1" dirty="0" smtClean="0">
                <a:solidFill>
                  <a:srgbClr val="000000"/>
                </a:solidFill>
                <a:latin typeface="Calibri" pitchFamily="34" charset="0"/>
                <a:cs typeface="Calibri" pitchFamily="34" charset="0"/>
              </a:rPr>
              <a:t>. Bu taslak…. </a:t>
            </a:r>
            <a:endParaRPr lang="tr-TR" sz="2000" b="1" i="1" dirty="0">
              <a:solidFill>
                <a:srgbClr val="000000"/>
              </a:solidFill>
              <a:latin typeface="Calibri" pitchFamily="34" charset="0"/>
              <a:cs typeface="Calibri" pitchFamily="34" charset="0"/>
            </a:endParaRPr>
          </a:p>
        </p:txBody>
      </p:sp>
      <p:sp>
        <p:nvSpPr>
          <p:cNvPr id="1577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7705" name="Group 9"/>
          <p:cNvGrpSpPr>
            <a:grpSpLocks/>
          </p:cNvGrpSpPr>
          <p:nvPr/>
        </p:nvGrpSpPr>
        <p:grpSpPr bwMode="auto">
          <a:xfrm>
            <a:off x="323850" y="1555750"/>
            <a:ext cx="1482725" cy="1482725"/>
            <a:chOff x="1710" y="1035"/>
            <a:chExt cx="2316" cy="2316"/>
          </a:xfrm>
        </p:grpSpPr>
        <p:grpSp>
          <p:nvGrpSpPr>
            <p:cNvPr id="157707" name="Group 10"/>
            <p:cNvGrpSpPr>
              <a:grpSpLocks/>
            </p:cNvGrpSpPr>
            <p:nvPr/>
          </p:nvGrpSpPr>
          <p:grpSpPr bwMode="auto">
            <a:xfrm rot="3600000">
              <a:off x="1710" y="1035"/>
              <a:ext cx="2316" cy="2316"/>
              <a:chOff x="1710" y="1035"/>
              <a:chExt cx="2316" cy="2316"/>
            </a:xfrm>
          </p:grpSpPr>
          <p:sp>
            <p:nvSpPr>
              <p:cNvPr id="1577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77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77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7708" name="Group 14"/>
            <p:cNvGrpSpPr>
              <a:grpSpLocks/>
            </p:cNvGrpSpPr>
            <p:nvPr/>
          </p:nvGrpSpPr>
          <p:grpSpPr bwMode="auto">
            <a:xfrm rot="7200000">
              <a:off x="2059" y="1386"/>
              <a:ext cx="1616" cy="1614"/>
              <a:chOff x="2060" y="1387"/>
              <a:chExt cx="1616" cy="1614"/>
            </a:xfrm>
          </p:grpSpPr>
          <p:sp>
            <p:nvSpPr>
              <p:cNvPr id="1577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77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77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a:solidFill>
                <a:srgbClr val="000000"/>
              </a:solidFill>
              <a:latin typeface="Calibri" pitchFamily="34" charset="0"/>
              <a:cs typeface="Calibri" pitchFamily="34" charset="0"/>
            </a:endParaRPr>
          </a:p>
          <a:p>
            <a:pPr algn="ctr">
              <a:spcAft>
                <a:spcPts val="1200"/>
              </a:spcAft>
              <a:buClr>
                <a:srgbClr val="292929"/>
              </a:buClr>
            </a:pPr>
            <a:r>
              <a:rPr lang="tr-TR" sz="2000" b="1" i="1">
                <a:solidFill>
                  <a:srgbClr val="000000"/>
                </a:solidFill>
                <a:latin typeface="Calibri" pitchFamily="34" charset="0"/>
                <a:cs typeface="Calibri" pitchFamily="34" charset="0"/>
              </a:rPr>
              <a:t>19-22 Temmuz 1946 tarihlerinde New York'ta </a:t>
            </a:r>
            <a:r>
              <a:rPr lang="tr-TR" sz="2000" i="1">
                <a:solidFill>
                  <a:srgbClr val="000000"/>
                </a:solidFill>
                <a:latin typeface="Calibri" pitchFamily="34" charset="0"/>
                <a:cs typeface="Calibri" pitchFamily="34" charset="0"/>
              </a:rPr>
              <a:t>düzenlenen </a:t>
            </a:r>
            <a:r>
              <a:rPr lang="tr-TR" sz="2000" b="1" i="1">
                <a:solidFill>
                  <a:srgbClr val="000000"/>
                </a:solidFill>
                <a:latin typeface="Calibri" pitchFamily="34" charset="0"/>
                <a:cs typeface="Calibri" pitchFamily="34" charset="0"/>
              </a:rPr>
              <a:t>Uluslararası Sağlık Konferansı’nda BM’ye üye 51 ülkenin </a:t>
            </a:r>
            <a:r>
              <a:rPr lang="tr-TR" sz="2000" i="1">
                <a:solidFill>
                  <a:srgbClr val="000000"/>
                </a:solidFill>
                <a:latin typeface="Calibri" pitchFamily="34" charset="0"/>
                <a:cs typeface="Calibri" pitchFamily="34" charset="0"/>
              </a:rPr>
              <a:t>temsilcisi ile;</a:t>
            </a:r>
          </a:p>
          <a:p>
            <a:pPr algn="ctr">
              <a:spcAft>
                <a:spcPts val="1200"/>
              </a:spcAft>
              <a:buClr>
                <a:srgbClr val="292929"/>
              </a:buClr>
            </a:pPr>
            <a:r>
              <a:rPr lang="tr-TR" sz="2000" i="1">
                <a:solidFill>
                  <a:srgbClr val="000000"/>
                </a:solidFill>
                <a:latin typeface="Calibri" pitchFamily="34" charset="0"/>
                <a:cs typeface="Calibri" pitchFamily="34" charset="0"/>
              </a:rPr>
              <a:t>FAO, ILO, UNESCO, OIHP, PAHO, Kızılhaç ,Dünya İşçi Sendikaları Federasyonu ve Rockefeller Vakfı Temsilcileri </a:t>
            </a:r>
            <a:r>
              <a:rPr lang="tr-TR" sz="2000" b="1" i="1">
                <a:solidFill>
                  <a:srgbClr val="000000"/>
                </a:solidFill>
                <a:latin typeface="Calibri" pitchFamily="34" charset="0"/>
                <a:cs typeface="Calibri" pitchFamily="34" charset="0"/>
              </a:rPr>
              <a:t>Dünya Sağlık Örgütü (WHO) Anayasa’sını oluşturdular.</a:t>
            </a:r>
          </a:p>
          <a:p>
            <a:pPr algn="ctr">
              <a:spcAft>
                <a:spcPts val="1200"/>
              </a:spcAft>
              <a:buClr>
                <a:srgbClr val="292929"/>
              </a:buClr>
            </a:pPr>
            <a:r>
              <a:rPr lang="tr-TR" sz="2000" b="1" i="1">
                <a:solidFill>
                  <a:srgbClr val="000000"/>
                </a:solidFill>
                <a:latin typeface="Calibri" pitchFamily="34" charset="0"/>
                <a:cs typeface="Calibri" pitchFamily="34" charset="0"/>
              </a:rPr>
              <a:t> </a:t>
            </a:r>
          </a:p>
          <a:p>
            <a:pPr algn="ctr">
              <a:spcAft>
                <a:spcPts val="1200"/>
              </a:spcAft>
              <a:buClr>
                <a:srgbClr val="292929"/>
              </a:buClr>
            </a:pPr>
            <a:r>
              <a:rPr lang="tr-TR" sz="1400" i="1">
                <a:solidFill>
                  <a:srgbClr val="000000"/>
                </a:solidFill>
                <a:latin typeface="Calibri" pitchFamily="34" charset="0"/>
                <a:cs typeface="Calibri" pitchFamily="34" charset="0"/>
              </a:rPr>
              <a:t>«FAO: Gıda ve Tarım Örgütü, OIHP: Uluslararası Halk Sağlığı Bürosu, PAHO: Pan Amerika Sağlık Örgütü»</a:t>
            </a:r>
          </a:p>
        </p:txBody>
      </p:sp>
      <p:sp>
        <p:nvSpPr>
          <p:cNvPr id="1587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8729" name="Group 9"/>
          <p:cNvGrpSpPr>
            <a:grpSpLocks/>
          </p:cNvGrpSpPr>
          <p:nvPr/>
        </p:nvGrpSpPr>
        <p:grpSpPr bwMode="auto">
          <a:xfrm>
            <a:off x="323850" y="1555750"/>
            <a:ext cx="1482725" cy="1482725"/>
            <a:chOff x="1710" y="1035"/>
            <a:chExt cx="2316" cy="2316"/>
          </a:xfrm>
        </p:grpSpPr>
        <p:grpSp>
          <p:nvGrpSpPr>
            <p:cNvPr id="158731" name="Group 10"/>
            <p:cNvGrpSpPr>
              <a:grpSpLocks/>
            </p:cNvGrpSpPr>
            <p:nvPr/>
          </p:nvGrpSpPr>
          <p:grpSpPr bwMode="auto">
            <a:xfrm rot="3600000">
              <a:off x="1710" y="1035"/>
              <a:ext cx="2316" cy="2316"/>
              <a:chOff x="1710" y="1035"/>
              <a:chExt cx="2316" cy="2316"/>
            </a:xfrm>
          </p:grpSpPr>
          <p:sp>
            <p:nvSpPr>
              <p:cNvPr id="1587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87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87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8732" name="Group 14"/>
            <p:cNvGrpSpPr>
              <a:grpSpLocks/>
            </p:cNvGrpSpPr>
            <p:nvPr/>
          </p:nvGrpSpPr>
          <p:grpSpPr bwMode="auto">
            <a:xfrm rot="7200000">
              <a:off x="2059" y="1386"/>
              <a:ext cx="1616" cy="1614"/>
              <a:chOff x="2060" y="1387"/>
              <a:chExt cx="1616" cy="1614"/>
            </a:xfrm>
          </p:grpSpPr>
          <p:sp>
            <p:nvSpPr>
              <p:cNvPr id="1587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87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87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b="1" i="1" dirty="0" smtClean="0">
              <a:solidFill>
                <a:srgbClr val="6B9B1A"/>
              </a:solidFill>
              <a:latin typeface="Calibri" pitchFamily="34" charset="0"/>
              <a:cs typeface="Calibri" pitchFamily="34" charset="0"/>
            </a:endParaRPr>
          </a:p>
          <a:p>
            <a:pPr algn="ctr">
              <a:spcAft>
                <a:spcPts val="1200"/>
              </a:spcAft>
              <a:buClr>
                <a:srgbClr val="292929"/>
              </a:buClr>
            </a:pPr>
            <a:r>
              <a:rPr lang="tr-TR" sz="2000" b="1" i="1" dirty="0" smtClean="0">
                <a:solidFill>
                  <a:srgbClr val="6B9B1A"/>
                </a:solidFill>
                <a:latin typeface="Calibri" pitchFamily="34" charset="0"/>
                <a:cs typeface="Calibri" pitchFamily="34" charset="0"/>
              </a:rPr>
              <a:t>KABUL-İMZA</a:t>
            </a:r>
            <a:endParaRPr lang="tr-TR" sz="2000" b="1" i="1" dirty="0">
              <a:solidFill>
                <a:srgbClr val="6B9B1A"/>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 22 Temmuz 1946 tarihinde 61 ülkenin temsilcisi tarafından imzalandı.</a:t>
            </a:r>
          </a:p>
          <a:p>
            <a:pPr algn="ctr">
              <a:spcAft>
                <a:spcPts val="1200"/>
              </a:spcAft>
              <a:buClr>
                <a:srgbClr val="292929"/>
              </a:buClr>
            </a:pPr>
            <a:endParaRPr lang="tr-TR" sz="1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YÜRÜRLÜK ŞARTI</a:t>
            </a:r>
            <a:endParaRPr lang="tr-TR" sz="2000" b="1" i="1" dirty="0">
              <a:solidFill>
                <a:srgbClr val="C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Anayasasının en az 26 üye ülke tarafından resmen kabulü ile </a:t>
            </a:r>
            <a:r>
              <a:rPr lang="tr-TR" sz="2000" b="1" i="1" dirty="0">
                <a:solidFill>
                  <a:srgbClr val="004074"/>
                </a:solidFill>
                <a:latin typeface="Calibri" pitchFamily="34" charset="0"/>
                <a:cs typeface="Calibri" pitchFamily="34" charset="0"/>
              </a:rPr>
              <a:t>yürürlüğe girmesine </a:t>
            </a:r>
            <a:r>
              <a:rPr lang="tr-TR" sz="2000" b="1" i="1" dirty="0">
                <a:solidFill>
                  <a:srgbClr val="000000"/>
                </a:solidFill>
                <a:latin typeface="Calibri" pitchFamily="34" charset="0"/>
                <a:cs typeface="Calibri" pitchFamily="34" charset="0"/>
              </a:rPr>
              <a:t>karar verildi</a:t>
            </a:r>
            <a:r>
              <a:rPr lang="tr-TR" sz="2000" b="1" i="1" dirty="0" smtClean="0">
                <a:solidFill>
                  <a:srgbClr val="000000"/>
                </a:solidFill>
                <a:latin typeface="Calibri" pitchFamily="34" charset="0"/>
                <a:cs typeface="Calibri" pitchFamily="34" charset="0"/>
              </a:rPr>
              <a:t>.» </a:t>
            </a:r>
            <a:endParaRPr lang="tr-TR" sz="2000" b="1"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a:solidFill>
                <a:srgbClr val="000000"/>
              </a:solidFill>
              <a:latin typeface="Calibri" pitchFamily="34" charset="0"/>
              <a:cs typeface="Calibri" pitchFamily="34" charset="0"/>
            </a:endParaRPr>
          </a:p>
        </p:txBody>
      </p:sp>
      <p:sp>
        <p:nvSpPr>
          <p:cNvPr id="1597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9753" name="Group 9"/>
          <p:cNvGrpSpPr>
            <a:grpSpLocks/>
          </p:cNvGrpSpPr>
          <p:nvPr/>
        </p:nvGrpSpPr>
        <p:grpSpPr bwMode="auto">
          <a:xfrm>
            <a:off x="323850" y="1555750"/>
            <a:ext cx="1482725" cy="1482725"/>
            <a:chOff x="1710" y="1035"/>
            <a:chExt cx="2316" cy="2316"/>
          </a:xfrm>
        </p:grpSpPr>
        <p:grpSp>
          <p:nvGrpSpPr>
            <p:cNvPr id="159755" name="Group 10"/>
            <p:cNvGrpSpPr>
              <a:grpSpLocks/>
            </p:cNvGrpSpPr>
            <p:nvPr/>
          </p:nvGrpSpPr>
          <p:grpSpPr bwMode="auto">
            <a:xfrm rot="3600000">
              <a:off x="1710" y="1035"/>
              <a:ext cx="2316" cy="2316"/>
              <a:chOff x="1710" y="1035"/>
              <a:chExt cx="2316" cy="2316"/>
            </a:xfrm>
          </p:grpSpPr>
          <p:sp>
            <p:nvSpPr>
              <p:cNvPr id="1597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97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97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9756" name="Group 14"/>
            <p:cNvGrpSpPr>
              <a:grpSpLocks/>
            </p:cNvGrpSpPr>
            <p:nvPr/>
          </p:nvGrpSpPr>
          <p:grpSpPr bwMode="auto">
            <a:xfrm rot="7200000">
              <a:off x="2059" y="1386"/>
              <a:ext cx="1616" cy="1614"/>
              <a:chOff x="2060" y="1387"/>
              <a:chExt cx="1616" cy="1614"/>
            </a:xfrm>
          </p:grpSpPr>
          <p:sp>
            <p:nvSpPr>
              <p:cNvPr id="1597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97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97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 ANAYASASININ YÜRÜRLÜK TARİHİ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YÜRÜRLÜĞE GİRMESİ </a:t>
            </a:r>
          </a:p>
          <a:p>
            <a:pPr algn="ctr">
              <a:spcAft>
                <a:spcPts val="1200"/>
              </a:spcAft>
              <a:buClr>
                <a:srgbClr val="292929"/>
              </a:buClr>
            </a:pPr>
            <a:r>
              <a:rPr lang="tr-TR" sz="2000" b="1" i="1" dirty="0" smtClean="0">
                <a:solidFill>
                  <a:srgbClr val="000000"/>
                </a:solidFill>
                <a:latin typeface="Calibri" pitchFamily="34" charset="0"/>
                <a:cs typeface="Calibri" pitchFamily="34" charset="0"/>
              </a:rPr>
              <a:t>26 </a:t>
            </a:r>
            <a:r>
              <a:rPr lang="tr-TR" sz="2000" b="1" i="1" dirty="0">
                <a:solidFill>
                  <a:srgbClr val="000000"/>
                </a:solidFill>
                <a:latin typeface="Calibri" pitchFamily="34" charset="0"/>
                <a:cs typeface="Calibri" pitchFamily="34" charset="0"/>
              </a:rPr>
              <a:t>üye ülkenin onayı ile </a:t>
            </a:r>
            <a:r>
              <a:rPr lang="tr-TR" sz="2000" b="1" i="1" dirty="0">
                <a:solidFill>
                  <a:srgbClr val="6B9B1A"/>
                </a:solidFill>
                <a:latin typeface="Calibri" pitchFamily="34" charset="0"/>
                <a:cs typeface="Calibri" pitchFamily="34" charset="0"/>
              </a:rPr>
              <a:t>7 Nisan 1948</a:t>
            </a:r>
            <a:r>
              <a:rPr lang="tr-TR" sz="2000" b="1" i="1" dirty="0">
                <a:solidFill>
                  <a:srgbClr val="000000"/>
                </a:solidFill>
                <a:latin typeface="Calibri" pitchFamily="34" charset="0"/>
                <a:cs typeface="Calibri" pitchFamily="34" charset="0"/>
              </a:rPr>
              <a:t>’de WHO anayasası yürürlüğe girdi. </a:t>
            </a: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Anayasası’nın yürürlüğe girdiği 7 Nisan her yıl </a:t>
            </a:r>
            <a:r>
              <a:rPr lang="tr-TR" sz="2000" b="1" i="1" dirty="0">
                <a:solidFill>
                  <a:srgbClr val="6B9B1A"/>
                </a:solidFill>
                <a:latin typeface="Calibri" pitchFamily="34" charset="0"/>
                <a:cs typeface="Calibri" pitchFamily="34" charset="0"/>
              </a:rPr>
              <a:t>‘’Dünya Sağlık Günü’’ </a:t>
            </a:r>
            <a:r>
              <a:rPr lang="tr-TR" sz="2000" b="1" i="1" dirty="0">
                <a:solidFill>
                  <a:srgbClr val="000000"/>
                </a:solidFill>
                <a:latin typeface="Calibri" pitchFamily="34" charset="0"/>
                <a:cs typeface="Calibri" pitchFamily="34" charset="0"/>
              </a:rPr>
              <a:t>olarak kutlanır. </a:t>
            </a:r>
          </a:p>
        </p:txBody>
      </p:sp>
      <p:sp>
        <p:nvSpPr>
          <p:cNvPr id="1607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0777" name="Group 9"/>
          <p:cNvGrpSpPr>
            <a:grpSpLocks/>
          </p:cNvGrpSpPr>
          <p:nvPr/>
        </p:nvGrpSpPr>
        <p:grpSpPr bwMode="auto">
          <a:xfrm>
            <a:off x="323850" y="1555750"/>
            <a:ext cx="1482725" cy="1482725"/>
            <a:chOff x="1710" y="1035"/>
            <a:chExt cx="2316" cy="2316"/>
          </a:xfrm>
        </p:grpSpPr>
        <p:grpSp>
          <p:nvGrpSpPr>
            <p:cNvPr id="160779" name="Group 10"/>
            <p:cNvGrpSpPr>
              <a:grpSpLocks/>
            </p:cNvGrpSpPr>
            <p:nvPr/>
          </p:nvGrpSpPr>
          <p:grpSpPr bwMode="auto">
            <a:xfrm rot="3600000">
              <a:off x="1710" y="1035"/>
              <a:ext cx="2316" cy="2316"/>
              <a:chOff x="1710" y="1035"/>
              <a:chExt cx="2316" cy="2316"/>
            </a:xfrm>
          </p:grpSpPr>
          <p:sp>
            <p:nvSpPr>
              <p:cNvPr id="16078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6078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6078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0780" name="Group 14"/>
            <p:cNvGrpSpPr>
              <a:grpSpLocks/>
            </p:cNvGrpSpPr>
            <p:nvPr/>
          </p:nvGrpSpPr>
          <p:grpSpPr bwMode="auto">
            <a:xfrm rot="7200000">
              <a:off x="2059" y="1386"/>
              <a:ext cx="1616" cy="1614"/>
              <a:chOff x="2060" y="1387"/>
              <a:chExt cx="1616" cy="1614"/>
            </a:xfrm>
          </p:grpSpPr>
          <p:sp>
            <p:nvSpPr>
              <p:cNvPr id="16078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078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078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Line 5"/>
          <p:cNvSpPr>
            <a:spLocks noChangeShapeType="1"/>
          </p:cNvSpPr>
          <p:nvPr/>
        </p:nvSpPr>
        <p:spPr bwMode="auto">
          <a:xfrm>
            <a:off x="314325" y="255428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34645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4138613"/>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93077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76212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72293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171700" y="1755775"/>
            <a:ext cx="6223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Labour Organization)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Çalışma Örgütü</a:t>
            </a:r>
            <a:r>
              <a:rPr lang="tr-TR" noProof="1">
                <a:solidFill>
                  <a:srgbClr val="000000"/>
                </a:solidFill>
                <a:latin typeface="Cambria" pitchFamily="18" charset="0"/>
              </a:rPr>
              <a:t>)</a:t>
            </a:r>
          </a:p>
        </p:txBody>
      </p:sp>
      <p:sp>
        <p:nvSpPr>
          <p:cNvPr id="12" name="Text Box 17"/>
          <p:cNvSpPr txBox="1">
            <a:spLocks noChangeArrowheads="1"/>
          </p:cNvSpPr>
          <p:nvPr/>
        </p:nvSpPr>
        <p:spPr bwMode="auto">
          <a:xfrm>
            <a:off x="2171700" y="2554288"/>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(World Health Organization)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Dünya Sağlık Örgütü</a:t>
            </a:r>
            <a:r>
              <a:rPr lang="tr-TR" noProof="1">
                <a:solidFill>
                  <a:srgbClr val="000000"/>
                </a:solidFill>
                <a:latin typeface="Cambria" pitchFamily="18" charset="0"/>
              </a:rPr>
              <a:t>)</a:t>
            </a:r>
          </a:p>
        </p:txBody>
      </p:sp>
      <p:sp>
        <p:nvSpPr>
          <p:cNvPr id="13" name="Text Box 18"/>
          <p:cNvSpPr txBox="1">
            <a:spLocks noChangeArrowheads="1"/>
          </p:cNvSpPr>
          <p:nvPr/>
        </p:nvSpPr>
        <p:spPr bwMode="auto">
          <a:xfrm>
            <a:off x="2198688" y="3352800"/>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(United Nations Environment Programme)</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Birleşmiş Milletler Çevre Programı</a:t>
            </a:r>
            <a:r>
              <a:rPr lang="tr-TR" noProof="1">
                <a:solidFill>
                  <a:srgbClr val="000000"/>
                </a:solidFill>
                <a:latin typeface="Cambria" pitchFamily="18" charset="0"/>
              </a:rPr>
              <a:t>)</a:t>
            </a:r>
          </a:p>
        </p:txBody>
      </p:sp>
      <p:sp>
        <p:nvSpPr>
          <p:cNvPr id="14" name="Text Box 19"/>
          <p:cNvSpPr txBox="1">
            <a:spLocks noChangeArrowheads="1"/>
          </p:cNvSpPr>
          <p:nvPr/>
        </p:nvSpPr>
        <p:spPr bwMode="auto">
          <a:xfrm>
            <a:off x="2171700" y="4137025"/>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 (United Nations Industrial Development Organization)</a:t>
            </a:r>
          </a:p>
          <a:p>
            <a:pPr eaLnBrk="1" hangingPunct="1">
              <a:spcBef>
                <a:spcPct val="20000"/>
              </a:spcBef>
            </a:pPr>
            <a:r>
              <a:rPr lang="tr-TR" noProof="1">
                <a:solidFill>
                  <a:srgbClr val="000000"/>
                </a:solidFill>
                <a:latin typeface="Cambria" pitchFamily="18" charset="0"/>
              </a:rPr>
              <a:t> (</a:t>
            </a:r>
            <a:r>
              <a:rPr lang="tr-TR" b="1" noProof="1">
                <a:solidFill>
                  <a:srgbClr val="000000"/>
                </a:solidFill>
                <a:latin typeface="Cambria" pitchFamily="18" charset="0"/>
              </a:rPr>
              <a:t>Birleşmiş Milletler Sanayi Geliştirme Örgütü</a:t>
            </a:r>
            <a:r>
              <a:rPr lang="tr-TR" noProof="1">
                <a:solidFill>
                  <a:srgbClr val="000000"/>
                </a:solidFill>
                <a:latin typeface="Cambria" pitchFamily="18" charset="0"/>
              </a:rPr>
              <a:t>)</a:t>
            </a:r>
          </a:p>
        </p:txBody>
      </p:sp>
      <p:sp>
        <p:nvSpPr>
          <p:cNvPr id="15" name="Text Box 20"/>
          <p:cNvSpPr txBox="1">
            <a:spLocks noChangeArrowheads="1"/>
          </p:cNvSpPr>
          <p:nvPr/>
        </p:nvSpPr>
        <p:spPr bwMode="auto">
          <a:xfrm>
            <a:off x="2239963" y="4935538"/>
            <a:ext cx="6223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Atomic Energy Agency)</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Atom Enerjisi Ajansı</a:t>
            </a:r>
            <a:r>
              <a:rPr lang="tr-TR" noProof="1">
                <a:solidFill>
                  <a:srgbClr val="000000"/>
                </a:solidFill>
                <a:latin typeface="Cambria" pitchFamily="18" charset="0"/>
              </a:rPr>
              <a:t>)</a:t>
            </a:r>
          </a:p>
        </p:txBody>
      </p:sp>
      <p:pic>
        <p:nvPicPr>
          <p:cNvPr id="16" name="Resim 15"/>
          <p:cNvPicPr>
            <a:picLocks noChangeAspect="1"/>
          </p:cNvPicPr>
          <p:nvPr/>
        </p:nvPicPr>
        <p:blipFill>
          <a:blip r:embed="rId3"/>
          <a:stretch>
            <a:fillRect/>
          </a:stretch>
        </p:blipFill>
        <p:spPr>
          <a:xfrm>
            <a:off x="382588" y="1804988"/>
            <a:ext cx="720725" cy="720725"/>
          </a:xfrm>
          <a:prstGeom prst="rect">
            <a:avLst/>
          </a:prstGeom>
          <a:ln w="3175">
            <a:solidFill>
              <a:schemeClr val="tx1">
                <a:lumMod val="65000"/>
                <a:lumOff val="35000"/>
              </a:schemeClr>
            </a:solidFill>
          </a:ln>
        </p:spPr>
      </p:pic>
      <p:pic>
        <p:nvPicPr>
          <p:cNvPr id="17" name="Resim 16"/>
          <p:cNvPicPr>
            <a:picLocks noChangeAspect="1"/>
          </p:cNvPicPr>
          <p:nvPr/>
        </p:nvPicPr>
        <p:blipFill>
          <a:blip r:embed="rId4"/>
          <a:stretch>
            <a:fillRect/>
          </a:stretch>
        </p:blipFill>
        <p:spPr>
          <a:xfrm>
            <a:off x="379413" y="2595563"/>
            <a:ext cx="720725" cy="719137"/>
          </a:xfrm>
          <a:prstGeom prst="rect">
            <a:avLst/>
          </a:prstGeom>
          <a:ln w="3175">
            <a:solidFill>
              <a:schemeClr val="tx1">
                <a:lumMod val="65000"/>
                <a:lumOff val="35000"/>
              </a:schemeClr>
            </a:solidFill>
          </a:ln>
        </p:spPr>
      </p:pic>
      <p:pic>
        <p:nvPicPr>
          <p:cNvPr id="18" name="Resim 17"/>
          <p:cNvPicPr>
            <a:picLocks noChangeAspect="1"/>
          </p:cNvPicPr>
          <p:nvPr/>
        </p:nvPicPr>
        <p:blipFill>
          <a:blip r:embed="rId5"/>
          <a:stretch>
            <a:fillRect/>
          </a:stretch>
        </p:blipFill>
        <p:spPr>
          <a:xfrm>
            <a:off x="377825" y="3387725"/>
            <a:ext cx="720725" cy="719138"/>
          </a:xfrm>
          <a:prstGeom prst="rect">
            <a:avLst/>
          </a:prstGeom>
          <a:ln w="3175">
            <a:solidFill>
              <a:schemeClr val="tx1">
                <a:lumMod val="65000"/>
                <a:lumOff val="35000"/>
              </a:schemeClr>
            </a:solidFill>
          </a:ln>
        </p:spPr>
      </p:pic>
      <p:pic>
        <p:nvPicPr>
          <p:cNvPr id="19" name="Resim 18"/>
          <p:cNvPicPr>
            <a:picLocks noChangeAspect="1"/>
          </p:cNvPicPr>
          <p:nvPr/>
        </p:nvPicPr>
        <p:blipFill>
          <a:blip r:embed="rId6"/>
          <a:stretch>
            <a:fillRect/>
          </a:stretch>
        </p:blipFill>
        <p:spPr>
          <a:xfrm>
            <a:off x="373063" y="4179888"/>
            <a:ext cx="720725" cy="719137"/>
          </a:xfrm>
          <a:prstGeom prst="rect">
            <a:avLst/>
          </a:prstGeom>
          <a:ln w="3175">
            <a:solidFill>
              <a:schemeClr val="tx1">
                <a:lumMod val="65000"/>
                <a:lumOff val="35000"/>
              </a:schemeClr>
            </a:solidFill>
          </a:ln>
        </p:spPr>
      </p:pic>
      <p:pic>
        <p:nvPicPr>
          <p:cNvPr id="20" name="Resim 19"/>
          <p:cNvPicPr>
            <a:picLocks noChangeAspect="1"/>
          </p:cNvPicPr>
          <p:nvPr/>
        </p:nvPicPr>
        <p:blipFill>
          <a:blip r:embed="rId7"/>
          <a:stretch>
            <a:fillRect/>
          </a:stretch>
        </p:blipFill>
        <p:spPr>
          <a:xfrm>
            <a:off x="373063" y="4965700"/>
            <a:ext cx="719137" cy="719138"/>
          </a:xfrm>
          <a:prstGeom prst="rect">
            <a:avLst/>
          </a:prstGeom>
          <a:ln w="3175">
            <a:solidFill>
              <a:schemeClr val="tx1">
                <a:lumMod val="65000"/>
                <a:lumOff val="35000"/>
              </a:schemeClr>
            </a:solidFill>
          </a:ln>
        </p:spPr>
      </p:pic>
      <p:sp>
        <p:nvSpPr>
          <p:cNvPr id="21" name="Text Box 16"/>
          <p:cNvSpPr txBox="1">
            <a:spLocks noChangeArrowheads="1"/>
          </p:cNvSpPr>
          <p:nvPr/>
        </p:nvSpPr>
        <p:spPr bwMode="auto">
          <a:xfrm>
            <a:off x="1160463" y="1922463"/>
            <a:ext cx="11874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ILO</a:t>
            </a:r>
            <a:r>
              <a:rPr lang="tr-TR" sz="2400" noProof="1">
                <a:solidFill>
                  <a:srgbClr val="000000"/>
                </a:solidFill>
                <a:latin typeface="Cambria" pitchFamily="18" charset="0"/>
              </a:rPr>
              <a:t> </a:t>
            </a:r>
          </a:p>
        </p:txBody>
      </p:sp>
      <p:sp>
        <p:nvSpPr>
          <p:cNvPr id="22" name="Text Box 17"/>
          <p:cNvSpPr txBox="1">
            <a:spLocks noChangeArrowheads="1"/>
          </p:cNvSpPr>
          <p:nvPr/>
        </p:nvSpPr>
        <p:spPr bwMode="auto">
          <a:xfrm>
            <a:off x="1160463" y="2720975"/>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WHO</a:t>
            </a:r>
            <a:endParaRPr lang="tr-TR" sz="2400" noProof="1">
              <a:solidFill>
                <a:srgbClr val="000000"/>
              </a:solidFill>
              <a:latin typeface="Cambria" pitchFamily="18" charset="0"/>
            </a:endParaRPr>
          </a:p>
        </p:txBody>
      </p:sp>
      <p:sp>
        <p:nvSpPr>
          <p:cNvPr id="23" name="Text Box 18"/>
          <p:cNvSpPr txBox="1">
            <a:spLocks noChangeArrowheads="1"/>
          </p:cNvSpPr>
          <p:nvPr/>
        </p:nvSpPr>
        <p:spPr bwMode="auto">
          <a:xfrm>
            <a:off x="1160463" y="3517900"/>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UNEP</a:t>
            </a:r>
            <a:endParaRPr lang="tr-TR" sz="2400" noProof="1">
              <a:solidFill>
                <a:srgbClr val="000000"/>
              </a:solidFill>
              <a:latin typeface="Cambria" pitchFamily="18" charset="0"/>
            </a:endParaRPr>
          </a:p>
        </p:txBody>
      </p:sp>
      <p:sp>
        <p:nvSpPr>
          <p:cNvPr id="24" name="Text Box 19"/>
          <p:cNvSpPr txBox="1">
            <a:spLocks noChangeArrowheads="1"/>
          </p:cNvSpPr>
          <p:nvPr/>
        </p:nvSpPr>
        <p:spPr bwMode="auto">
          <a:xfrm>
            <a:off x="1160463" y="4302125"/>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UNIDO</a:t>
            </a:r>
            <a:endParaRPr lang="tr-TR" sz="2400" noProof="1">
              <a:solidFill>
                <a:srgbClr val="000000"/>
              </a:solidFill>
              <a:latin typeface="Cambria" pitchFamily="18" charset="0"/>
            </a:endParaRPr>
          </a:p>
        </p:txBody>
      </p:sp>
      <p:sp>
        <p:nvSpPr>
          <p:cNvPr id="25" name="Dikdörtgen 24"/>
          <p:cNvSpPr>
            <a:spLocks noChangeArrowheads="1"/>
          </p:cNvSpPr>
          <p:nvPr/>
        </p:nvSpPr>
        <p:spPr bwMode="auto">
          <a:xfrm>
            <a:off x="1184275" y="4962525"/>
            <a:ext cx="1119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p>
            <a:pPr marL="177800" indent="-177800" defTabSz="801688">
              <a:spcBef>
                <a:spcPct val="20000"/>
              </a:spcBef>
            </a:pPr>
            <a:r>
              <a:rPr lang="tr-TR" sz="2400" b="1" dirty="0">
                <a:solidFill>
                  <a:srgbClr val="000000"/>
                </a:solidFill>
                <a:latin typeface="Cambria" pitchFamily="18" charset="0"/>
              </a:rPr>
              <a:t>IAEA</a:t>
            </a:r>
          </a:p>
        </p:txBody>
      </p:sp>
      <p:sp>
        <p:nvSpPr>
          <p:cNvPr id="2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KURULUŞLAR</a:t>
            </a:r>
          </a:p>
        </p:txBody>
      </p:sp>
      <p:sp>
        <p:nvSpPr>
          <p:cNvPr id="27" name="Text Box 16"/>
          <p:cNvSpPr txBox="1">
            <a:spLocks noChangeArrowheads="1"/>
          </p:cNvSpPr>
          <p:nvPr/>
        </p:nvSpPr>
        <p:spPr bwMode="auto">
          <a:xfrm>
            <a:off x="231775" y="1236663"/>
            <a:ext cx="62245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800" b="1" noProof="1">
                <a:solidFill>
                  <a:srgbClr val="000000"/>
                </a:solidFill>
                <a:latin typeface="Cambria" pitchFamily="18" charset="0"/>
              </a:rPr>
              <a:t>KURULUŞLAR</a:t>
            </a:r>
          </a:p>
        </p:txBody>
      </p:sp>
      <p:sp>
        <p:nvSpPr>
          <p:cNvPr id="28" name="Text Box 16"/>
          <p:cNvSpPr txBox="1">
            <a:spLocks noChangeArrowheads="1"/>
          </p:cNvSpPr>
          <p:nvPr/>
        </p:nvSpPr>
        <p:spPr bwMode="auto">
          <a:xfrm>
            <a:off x="8594725" y="1781175"/>
            <a:ext cx="4540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1</a:t>
            </a:r>
          </a:p>
        </p:txBody>
      </p:sp>
      <p:sp>
        <p:nvSpPr>
          <p:cNvPr id="29" name="Text Box 16"/>
          <p:cNvSpPr txBox="1">
            <a:spLocks noChangeArrowheads="1"/>
          </p:cNvSpPr>
          <p:nvPr/>
        </p:nvSpPr>
        <p:spPr bwMode="auto">
          <a:xfrm>
            <a:off x="8594725" y="2581275"/>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2</a:t>
            </a:r>
          </a:p>
        </p:txBody>
      </p:sp>
      <p:sp>
        <p:nvSpPr>
          <p:cNvPr id="30" name="Text Box 16"/>
          <p:cNvSpPr txBox="1">
            <a:spLocks noChangeArrowheads="1"/>
          </p:cNvSpPr>
          <p:nvPr/>
        </p:nvSpPr>
        <p:spPr bwMode="auto">
          <a:xfrm>
            <a:off x="8594725" y="3392488"/>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3</a:t>
            </a:r>
          </a:p>
        </p:txBody>
      </p:sp>
      <p:sp>
        <p:nvSpPr>
          <p:cNvPr id="31" name="Text Box 16"/>
          <p:cNvSpPr txBox="1">
            <a:spLocks noChangeArrowheads="1"/>
          </p:cNvSpPr>
          <p:nvPr/>
        </p:nvSpPr>
        <p:spPr bwMode="auto">
          <a:xfrm>
            <a:off x="8594725" y="4164013"/>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4</a:t>
            </a:r>
          </a:p>
        </p:txBody>
      </p:sp>
      <p:sp>
        <p:nvSpPr>
          <p:cNvPr id="32" name="Text Box 16"/>
          <p:cNvSpPr txBox="1">
            <a:spLocks noChangeArrowheads="1"/>
          </p:cNvSpPr>
          <p:nvPr/>
        </p:nvSpPr>
        <p:spPr bwMode="auto">
          <a:xfrm>
            <a:off x="8594725" y="4953000"/>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5</a:t>
            </a:r>
          </a:p>
        </p:txBody>
      </p:sp>
      <p:sp>
        <p:nvSpPr>
          <p:cNvPr id="33"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TÜRKİYE’NİN WHO ÜYELİĞİ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spcAft>
                <a:spcPts val="1200"/>
              </a:spcAft>
              <a:buClr>
                <a:srgbClr val="292929"/>
              </a:buClr>
            </a:pPr>
            <a:endParaRPr lang="tr-TR" sz="20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Türkiye </a:t>
            </a:r>
            <a:r>
              <a:rPr lang="tr-TR" sz="2000" b="1" i="1" dirty="0">
                <a:solidFill>
                  <a:srgbClr val="6B9B1A"/>
                </a:solidFill>
                <a:latin typeface="Calibri" pitchFamily="34" charset="0"/>
                <a:cs typeface="Calibri" pitchFamily="34" charset="0"/>
              </a:rPr>
              <a:t>2 Ocak 1948</a:t>
            </a:r>
            <a:r>
              <a:rPr lang="tr-TR" sz="2000" b="1" i="1" dirty="0">
                <a:solidFill>
                  <a:srgbClr val="000000"/>
                </a:solidFill>
                <a:latin typeface="Calibri" pitchFamily="34" charset="0"/>
                <a:cs typeface="Calibri" pitchFamily="34" charset="0"/>
              </a:rPr>
              <a:t> tarihinde WHO üye oldu. </a:t>
            </a:r>
            <a:endParaRPr lang="tr-TR" sz="2000" b="1" i="1" dirty="0" smtClean="0">
              <a:solidFill>
                <a:srgbClr val="000000"/>
              </a:solidFill>
              <a:latin typeface="Calibri" pitchFamily="34" charset="0"/>
              <a:cs typeface="Calibri" pitchFamily="34" charset="0"/>
            </a:endParaRPr>
          </a:p>
          <a:p>
            <a:pPr marL="179388" algn="ctr">
              <a:spcAft>
                <a:spcPts val="1200"/>
              </a:spcAft>
              <a:buClr>
                <a:srgbClr val="292929"/>
              </a:buClr>
            </a:pPr>
            <a:endParaRPr lang="tr-TR" sz="20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C00000"/>
                </a:solidFill>
                <a:latin typeface="Calibri" pitchFamily="34" charset="0"/>
                <a:cs typeface="Calibri" pitchFamily="34" charset="0"/>
              </a:rPr>
              <a:t>KANUNİ DÜZENLEME</a:t>
            </a:r>
          </a:p>
          <a:p>
            <a:pPr marL="179388" algn="ctr">
              <a:spcAft>
                <a:spcPts val="1200"/>
              </a:spcAft>
              <a:buClr>
                <a:srgbClr val="292929"/>
              </a:buClr>
            </a:pPr>
            <a:r>
              <a:rPr lang="tr-TR" sz="2000" b="1" i="1" dirty="0">
                <a:solidFill>
                  <a:srgbClr val="000000"/>
                </a:solidFill>
                <a:latin typeface="Calibri" pitchFamily="34" charset="0"/>
                <a:cs typeface="Calibri" pitchFamily="34" charset="0"/>
              </a:rPr>
              <a:t>Türkiye Cumhuriyeti, </a:t>
            </a:r>
            <a:r>
              <a:rPr lang="tr-TR" sz="2000" b="1" i="1" dirty="0">
                <a:solidFill>
                  <a:srgbClr val="6B9B1A"/>
                </a:solidFill>
                <a:latin typeface="Calibri" pitchFamily="34" charset="0"/>
                <a:cs typeface="Calibri" pitchFamily="34" charset="0"/>
              </a:rPr>
              <a:t>9 Haziran 1949 </a:t>
            </a:r>
            <a:r>
              <a:rPr lang="tr-TR" sz="2000" b="1" i="1" dirty="0">
                <a:solidFill>
                  <a:srgbClr val="000000"/>
                </a:solidFill>
                <a:latin typeface="Calibri" pitchFamily="34" charset="0"/>
                <a:cs typeface="Calibri" pitchFamily="34" charset="0"/>
              </a:rPr>
              <a:t>tarih ve 5062 sayılı Kanun’la Dünya Sağlık Örgütü Anayasası’nı onaylayarak WHO’ya </a:t>
            </a:r>
            <a:r>
              <a:rPr lang="tr-TR" sz="2000" b="1" i="1" dirty="0">
                <a:solidFill>
                  <a:srgbClr val="6B9B1A"/>
                </a:solidFill>
                <a:latin typeface="Calibri" pitchFamily="34" charset="0"/>
                <a:cs typeface="Calibri" pitchFamily="34" charset="0"/>
              </a:rPr>
              <a:t>resmen üye </a:t>
            </a:r>
            <a:r>
              <a:rPr lang="tr-TR" sz="2000" b="1" i="1" dirty="0">
                <a:solidFill>
                  <a:srgbClr val="000000"/>
                </a:solidFill>
                <a:latin typeface="Calibri" pitchFamily="34" charset="0"/>
                <a:cs typeface="Calibri" pitchFamily="34" charset="0"/>
              </a:rPr>
              <a:t>olmuştur.</a:t>
            </a:r>
          </a:p>
        </p:txBody>
      </p:sp>
      <p:sp>
        <p:nvSpPr>
          <p:cNvPr id="1628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2825" name="Group 9"/>
          <p:cNvGrpSpPr>
            <a:grpSpLocks/>
          </p:cNvGrpSpPr>
          <p:nvPr/>
        </p:nvGrpSpPr>
        <p:grpSpPr bwMode="auto">
          <a:xfrm>
            <a:off x="323850" y="1555750"/>
            <a:ext cx="1482725" cy="1482725"/>
            <a:chOff x="1710" y="1035"/>
            <a:chExt cx="2316" cy="2316"/>
          </a:xfrm>
        </p:grpSpPr>
        <p:grpSp>
          <p:nvGrpSpPr>
            <p:cNvPr id="162827" name="Group 10"/>
            <p:cNvGrpSpPr>
              <a:grpSpLocks/>
            </p:cNvGrpSpPr>
            <p:nvPr/>
          </p:nvGrpSpPr>
          <p:grpSpPr bwMode="auto">
            <a:xfrm rot="3600000">
              <a:off x="1710" y="1035"/>
              <a:ext cx="2316" cy="2316"/>
              <a:chOff x="1710" y="1035"/>
              <a:chExt cx="2316" cy="2316"/>
            </a:xfrm>
          </p:grpSpPr>
          <p:sp>
            <p:nvSpPr>
              <p:cNvPr id="16283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6283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6283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2828" name="Group 14"/>
            <p:cNvGrpSpPr>
              <a:grpSpLocks/>
            </p:cNvGrpSpPr>
            <p:nvPr/>
          </p:nvGrpSpPr>
          <p:grpSpPr bwMode="auto">
            <a:xfrm rot="7200000">
              <a:off x="2059" y="1386"/>
              <a:ext cx="1616" cy="1614"/>
              <a:chOff x="2060" y="1387"/>
              <a:chExt cx="1616" cy="1614"/>
            </a:xfrm>
          </p:grpSpPr>
          <p:sp>
            <p:nvSpPr>
              <p:cNvPr id="16282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283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283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TÜRKİYE’NİN WHO’NE ÜYELİĞİ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İlk Asamble’de;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r>
              <a:rPr lang="tr-TR" sz="2000" b="1" i="1" dirty="0" smtClean="0">
                <a:solidFill>
                  <a:srgbClr val="000000"/>
                </a:solidFill>
                <a:latin typeface="Calibri" pitchFamily="34" charset="0"/>
                <a:cs typeface="Calibri" pitchFamily="34" charset="0"/>
              </a:rPr>
              <a:t>Bölge Ofislerinin </a:t>
            </a:r>
            <a:r>
              <a:rPr lang="tr-TR" sz="2000" b="1" i="1" dirty="0">
                <a:solidFill>
                  <a:srgbClr val="000000"/>
                </a:solidFill>
                <a:latin typeface="Calibri" pitchFamily="34" charset="0"/>
                <a:cs typeface="Calibri" pitchFamily="34" charset="0"/>
              </a:rPr>
              <a:t>kurulması</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kararlaştırdı.</a:t>
            </a:r>
            <a:r>
              <a:rPr lang="tr-TR" sz="2000" i="1" dirty="0">
                <a:solidFill>
                  <a:srgbClr val="000000"/>
                </a:solidFill>
                <a:latin typeface="Calibri" pitchFamily="34" charset="0"/>
                <a:cs typeface="Calibri" pitchFamily="34" charset="0"/>
              </a:rPr>
              <a:t> Bölge Ofis’lerinin başlıca amaçlarından biri WHO ile Ulusal Hükümetler arasında etkin bir ilişkinin sağlanması olarak belirlendi</a:t>
            </a:r>
            <a:r>
              <a:rPr lang="tr-TR" sz="2000" i="1" dirty="0" smtClean="0">
                <a:solidFill>
                  <a:srgbClr val="000000"/>
                </a:solidFill>
                <a:latin typeface="Calibri" pitchFamily="34" charset="0"/>
                <a:cs typeface="Calibri" pitchFamily="34" charset="0"/>
              </a:rPr>
              <a:t>.</a:t>
            </a:r>
          </a:p>
          <a:p>
            <a:pPr algn="ctr">
              <a:spcAft>
                <a:spcPts val="1200"/>
              </a:spcAft>
              <a:buClr>
                <a:srgbClr val="292929"/>
              </a:buClr>
            </a:pPr>
            <a:r>
              <a:rPr lang="tr-TR" sz="2000" b="1" i="1" dirty="0">
                <a:solidFill>
                  <a:srgbClr val="000000"/>
                </a:solidFill>
                <a:latin typeface="Calibri" pitchFamily="34" charset="0"/>
                <a:cs typeface="Calibri" pitchFamily="34" charset="0"/>
              </a:rPr>
              <a:t>WHO’nun yıllık programı, </a:t>
            </a:r>
            <a:r>
              <a:rPr lang="tr-TR" sz="2000" b="1" i="1" dirty="0" smtClean="0">
                <a:solidFill>
                  <a:srgbClr val="000000"/>
                </a:solidFill>
                <a:latin typeface="Calibri" pitchFamily="34" charset="0"/>
                <a:cs typeface="Calibri" pitchFamily="34" charset="0"/>
              </a:rPr>
              <a:t>personel sayısı, </a:t>
            </a:r>
            <a:r>
              <a:rPr lang="tr-TR" sz="2000" b="1" i="1" dirty="0">
                <a:solidFill>
                  <a:srgbClr val="000000"/>
                </a:solidFill>
                <a:latin typeface="Calibri" pitchFamily="34" charset="0"/>
                <a:cs typeface="Calibri" pitchFamily="34" charset="0"/>
              </a:rPr>
              <a:t>bütçesi</a:t>
            </a:r>
            <a:r>
              <a:rPr lang="tr-TR" sz="2000" b="1" i="1" dirty="0" smtClean="0">
                <a:solidFill>
                  <a:srgbClr val="000000"/>
                </a:solidFill>
                <a:latin typeface="Calibri" pitchFamily="34" charset="0"/>
                <a:cs typeface="Calibri" pitchFamily="34" charset="0"/>
              </a:rPr>
              <a:t>, Yönetim </a:t>
            </a:r>
            <a:r>
              <a:rPr lang="tr-TR" sz="2000" b="1" i="1" dirty="0">
                <a:solidFill>
                  <a:srgbClr val="000000"/>
                </a:solidFill>
                <a:latin typeface="Calibri" pitchFamily="34" charset="0"/>
                <a:cs typeface="Calibri" pitchFamily="34" charset="0"/>
              </a:rPr>
              <a:t>Kurulu’nu oluşturan 18 üyesi </a:t>
            </a:r>
            <a:r>
              <a:rPr lang="tr-TR" sz="2000" b="1" i="1" dirty="0" smtClean="0">
                <a:solidFill>
                  <a:srgbClr val="000000"/>
                </a:solidFill>
                <a:latin typeface="Calibri" pitchFamily="34" charset="0"/>
                <a:cs typeface="Calibri" pitchFamily="34" charset="0"/>
              </a:rPr>
              <a:t>belirlendi.</a:t>
            </a: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WHO’ya</a:t>
            </a:r>
            <a:r>
              <a:rPr lang="tr-TR" sz="2000" b="1" i="1" dirty="0">
                <a:solidFill>
                  <a:srgbClr val="000000"/>
                </a:solidFill>
                <a:latin typeface="Calibri" pitchFamily="34" charset="0"/>
                <a:cs typeface="Calibri" pitchFamily="34" charset="0"/>
              </a:rPr>
              <a:t>, Mayıs 2000 itibariyle </a:t>
            </a:r>
            <a:r>
              <a:rPr lang="tr-TR" sz="2000" b="1" i="1" dirty="0">
                <a:solidFill>
                  <a:srgbClr val="6B9B1A"/>
                </a:solidFill>
                <a:latin typeface="Calibri" pitchFamily="34" charset="0"/>
                <a:cs typeface="Calibri" pitchFamily="34" charset="0"/>
              </a:rPr>
              <a:t>191 ülke üyedir </a:t>
            </a:r>
            <a:r>
              <a:rPr lang="tr-TR" sz="2000" b="1" i="1" dirty="0">
                <a:solidFill>
                  <a:srgbClr val="000000"/>
                </a:solidFill>
                <a:latin typeface="Calibri" pitchFamily="34" charset="0"/>
                <a:cs typeface="Calibri" pitchFamily="34" charset="0"/>
              </a:rPr>
              <a:t>ve 2 ülke de ortak üye statüsündedir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1617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1801" name="Group 9"/>
          <p:cNvGrpSpPr>
            <a:grpSpLocks/>
          </p:cNvGrpSpPr>
          <p:nvPr/>
        </p:nvGrpSpPr>
        <p:grpSpPr bwMode="auto">
          <a:xfrm>
            <a:off x="323850" y="1555750"/>
            <a:ext cx="1482725" cy="1482725"/>
            <a:chOff x="1710" y="1035"/>
            <a:chExt cx="2316" cy="2316"/>
          </a:xfrm>
        </p:grpSpPr>
        <p:grpSp>
          <p:nvGrpSpPr>
            <p:cNvPr id="161803" name="Group 10"/>
            <p:cNvGrpSpPr>
              <a:grpSpLocks/>
            </p:cNvGrpSpPr>
            <p:nvPr/>
          </p:nvGrpSpPr>
          <p:grpSpPr bwMode="auto">
            <a:xfrm rot="3600000">
              <a:off x="1710" y="1035"/>
              <a:ext cx="2316" cy="2316"/>
              <a:chOff x="1710" y="1035"/>
              <a:chExt cx="2316" cy="2316"/>
            </a:xfrm>
          </p:grpSpPr>
          <p:sp>
            <p:nvSpPr>
              <p:cNvPr id="16180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6180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6181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61804" name="Group 14"/>
            <p:cNvGrpSpPr>
              <a:grpSpLocks/>
            </p:cNvGrpSpPr>
            <p:nvPr/>
          </p:nvGrpSpPr>
          <p:grpSpPr bwMode="auto">
            <a:xfrm rot="7200000">
              <a:off x="2059" y="1386"/>
              <a:ext cx="1616" cy="1614"/>
              <a:chOff x="2060" y="1387"/>
              <a:chExt cx="1616" cy="1614"/>
            </a:xfrm>
          </p:grpSpPr>
          <p:sp>
            <p:nvSpPr>
              <p:cNvPr id="16180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6180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6180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735234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2471737" y="2612138"/>
            <a:ext cx="6482743" cy="1816987"/>
          </a:xfrm>
          <a:prstGeom prst="rect">
            <a:avLst/>
          </a:prstGeom>
          <a:noFill/>
          <a:ln w="9525" algn="ctr">
            <a:noFill/>
            <a:round/>
            <a:headEnd/>
            <a:tailEnd/>
          </a:ln>
        </p:spPr>
        <p:txBody>
          <a:bodyPr wrap="none" anchor="ctr"/>
          <a:lstStyle/>
          <a:p>
            <a:pPr marL="36000" algn="ctr">
              <a:defRPr/>
            </a:pPr>
            <a:r>
              <a:rPr lang="tr-TR" sz="3600" noProof="1">
                <a:solidFill>
                  <a:srgbClr val="575757"/>
                </a:solidFill>
                <a:effectLst>
                  <a:innerShdw blurRad="63500" dist="50800" dir="8100000">
                    <a:prstClr val="black">
                      <a:alpha val="50000"/>
                    </a:prstClr>
                  </a:innerShdw>
                </a:effectLst>
                <a:latin typeface="Calibri" pitchFamily="34" charset="0"/>
                <a:cs typeface="Calibri" pitchFamily="34" charset="0"/>
              </a:rPr>
              <a:t>WHO</a:t>
            </a:r>
          </a:p>
          <a:p>
            <a:pPr marL="36000" algn="ctr">
              <a:defRPr/>
            </a:pPr>
            <a:r>
              <a:rPr lang="en-US" sz="3600" noProof="1">
                <a:solidFill>
                  <a:srgbClr val="575757"/>
                </a:solidFill>
                <a:effectLst>
                  <a:innerShdw blurRad="63500" dist="50800" dir="8100000">
                    <a:prstClr val="black">
                      <a:alpha val="50000"/>
                    </a:prstClr>
                  </a:innerShdw>
                </a:effectLst>
                <a:latin typeface="Calibri" pitchFamily="34" charset="0"/>
                <a:cs typeface="Calibri" pitchFamily="34" charset="0"/>
              </a:rPr>
              <a:t>World Health Organization</a:t>
            </a:r>
          </a:p>
          <a:p>
            <a:pPr marL="36000" algn="ctr">
              <a:defRPr/>
            </a:pPr>
            <a:r>
              <a:rPr lang="en-US" sz="3600"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Sağlık Örgütü</a:t>
            </a:r>
            <a:r>
              <a:rPr lang="tr-TR" sz="3600" noProof="1">
                <a:solidFill>
                  <a:srgbClr val="575757"/>
                </a:solidFill>
                <a:effectLst>
                  <a:innerShdw blurRad="63500" dist="50800" dir="8100000">
                    <a:prstClr val="black">
                      <a:alpha val="50000"/>
                    </a:prstClr>
                  </a:innerShdw>
                </a:effectLst>
                <a:latin typeface="Calibri" pitchFamily="34" charset="0"/>
                <a:cs typeface="Calibri" pitchFamily="34" charset="0"/>
              </a:rPr>
              <a:t>nün Görevleri)</a:t>
            </a:r>
          </a:p>
        </p:txBody>
      </p:sp>
      <p:pic>
        <p:nvPicPr>
          <p:cNvPr id="163845" name="Picture 2" descr="D:\DOKTOR\1-DRUZ\1-EĞİTİM KURUMU\1. İstanbuluzman\2-RESİMLER\Kırtasiye\128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 y="2309368"/>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Sağlık alanında uluslararası nitelik taşıyan çalışmalarda yönetici ve koordinatör makam sıfatıyla hareket etmek,</a:t>
            </a: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BM, İhtisas Kuruluşları, sağlık idareleri, </a:t>
            </a:r>
            <a:r>
              <a:rPr lang="tr-TR" sz="2000" b="1" i="1" dirty="0">
                <a:solidFill>
                  <a:srgbClr val="000000"/>
                </a:solidFill>
                <a:latin typeface="Calibri" pitchFamily="34" charset="0"/>
                <a:cs typeface="Calibri" pitchFamily="34" charset="0"/>
              </a:rPr>
              <a:t>meslek grupları ve keza uygun görülecek diğer örgütlerle fiili bir işbirliği kurmak ve sürdürmek,</a:t>
            </a: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smtClean="0">
                <a:solidFill>
                  <a:srgbClr val="000000"/>
                </a:solidFill>
                <a:latin typeface="Calibri" pitchFamily="34" charset="0"/>
                <a:cs typeface="Calibri" pitchFamily="34" charset="0"/>
              </a:rPr>
              <a:t>Hükümetlere </a:t>
            </a:r>
            <a:r>
              <a:rPr lang="tr-TR" sz="2000" i="1" dirty="0">
                <a:solidFill>
                  <a:srgbClr val="000000"/>
                </a:solidFill>
                <a:latin typeface="Calibri" pitchFamily="34" charset="0"/>
                <a:cs typeface="Calibri" pitchFamily="34" charset="0"/>
              </a:rPr>
              <a:t>istek üzerine, sağlık hizmetlerinin güçlendirilmesi için yardım yapmak</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Uygun teknik yardım yapmak ve acil durumlarda, hükümetlerin istekleri ya da kabulleri ile gereken yardımı yapmak,</a:t>
            </a: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5</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dirty="0">
                <a:solidFill>
                  <a:srgbClr val="000000"/>
                </a:solidFill>
                <a:latin typeface="Calibri" pitchFamily="34" charset="0"/>
                <a:cs typeface="Calibri" pitchFamily="34" charset="0"/>
              </a:rPr>
              <a:t>BM’in isteği üzerine, </a:t>
            </a:r>
            <a:r>
              <a:rPr lang="sv-SE" sz="2000" i="1" dirty="0" smtClean="0">
                <a:solidFill>
                  <a:srgbClr val="000000"/>
                </a:solidFill>
                <a:latin typeface="Calibri" pitchFamily="34" charset="0"/>
                <a:cs typeface="Calibri" pitchFamily="34" charset="0"/>
              </a:rPr>
              <a:t>ülke halk</a:t>
            </a:r>
            <a:r>
              <a:rPr lang="tr-TR" sz="2000" i="1" dirty="0" err="1" smtClean="0">
                <a:solidFill>
                  <a:srgbClr val="000000"/>
                </a:solidFill>
                <a:latin typeface="Calibri" pitchFamily="34" charset="0"/>
                <a:cs typeface="Calibri" pitchFamily="34" charset="0"/>
              </a:rPr>
              <a:t>larına</a:t>
            </a:r>
            <a:r>
              <a:rPr lang="sv-SE" sz="2000" i="1" dirty="0" smtClean="0">
                <a:solidFill>
                  <a:srgbClr val="000000"/>
                </a:solidFill>
                <a:latin typeface="Calibri" pitchFamily="34" charset="0"/>
                <a:cs typeface="Calibri" pitchFamily="34" charset="0"/>
              </a:rPr>
              <a:t> </a:t>
            </a:r>
            <a:r>
              <a:rPr lang="sv-SE" sz="2000" i="1" dirty="0">
                <a:solidFill>
                  <a:srgbClr val="000000"/>
                </a:solidFill>
                <a:latin typeface="Calibri" pitchFamily="34" charset="0"/>
                <a:cs typeface="Calibri" pitchFamily="34" charset="0"/>
              </a:rPr>
              <a:t>sağlık hizmetleri götürmek ve acil yardımlar yapmak ya da bunların sağlanmasına yardım etmek, </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6</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Epidemiyoloji ve istatistik hizmetleri de dahil olmak üzere gerekli görülecek idari ve teknik hizmetleri kurmak ve sürdürmek, </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7</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Epidemik, andemik vb. hastalıkların ortadan kaldırılması yolundaki çalışmaları teşvik etmek ve geliştirmek,</a:t>
            </a: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762445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Gerektiğinde diğer İhtisas Kuruluşları ile işbirliği yaparak kazalardan doğan zararları önleyebilecek önlemlerin alınmasını teşvik etmek, </a:t>
            </a: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B</a:t>
            </a:r>
            <a:r>
              <a:rPr lang="tr-TR" sz="2000" i="1" dirty="0" smtClean="0">
                <a:solidFill>
                  <a:srgbClr val="000000"/>
                </a:solidFill>
                <a:latin typeface="Calibri" pitchFamily="34" charset="0"/>
                <a:cs typeface="Calibri" pitchFamily="34" charset="0"/>
              </a:rPr>
              <a:t>eslenme</a:t>
            </a:r>
            <a:r>
              <a:rPr lang="tr-TR" sz="2000" i="1" dirty="0">
                <a:solidFill>
                  <a:srgbClr val="000000"/>
                </a:solidFill>
                <a:latin typeface="Calibri" pitchFamily="34" charset="0"/>
                <a:cs typeface="Calibri" pitchFamily="34" charset="0"/>
              </a:rPr>
              <a:t>, mesken, eğlence, ekonomik ve çalışma koşullarının ve çevre sağlığı ile ilgili diğer bütün unsurların iyileştirilmesini kolaylaştırmak,</a:t>
            </a: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10</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Sağlığın geliştirilmesine katkıda bulunan </a:t>
            </a:r>
            <a:r>
              <a:rPr lang="tr-TR" sz="2000" b="1" i="1" dirty="0">
                <a:solidFill>
                  <a:srgbClr val="000000"/>
                </a:solidFill>
                <a:latin typeface="Calibri" pitchFamily="34" charset="0"/>
                <a:cs typeface="Calibri" pitchFamily="34" charset="0"/>
              </a:rPr>
              <a:t>bilim ve meslek grupları arasında işbirliğini </a:t>
            </a:r>
            <a:r>
              <a:rPr lang="tr-TR" sz="2000" i="1" dirty="0">
                <a:solidFill>
                  <a:srgbClr val="000000"/>
                </a:solidFill>
                <a:latin typeface="Calibri" pitchFamily="34" charset="0"/>
                <a:cs typeface="Calibri" pitchFamily="34" charset="0"/>
              </a:rPr>
              <a:t>kolaylaştırmak,</a:t>
            </a: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11</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Uluslararası sağlık sorunlarına ilişkin sözleşmeler, anlaşmalar ve tüzükler teklif etmek, tavsiyelerde bulunmak,</a:t>
            </a: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12</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dirty="0">
                <a:solidFill>
                  <a:srgbClr val="000000"/>
                </a:solidFill>
                <a:latin typeface="Calibri" pitchFamily="34" charset="0"/>
                <a:cs typeface="Calibri" pitchFamily="34" charset="0"/>
              </a:rPr>
              <a:t>Ruh sağlığı alanında özellikle insanlar arasında uyumlu ilişkilerin kurulmasına ilişkin her türlü faaliyetleri kolaylaştırmak,</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13</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Sağlık alanında araştırmaları teşvik ve rehberlik etmek,</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14</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Ana ve çocuk sağlığı ve refahı lehindeki hareketleri geliştirmek, </a:t>
            </a:r>
            <a:r>
              <a:rPr lang="nn-NO" sz="2000" i="1" dirty="0" smtClean="0">
                <a:solidFill>
                  <a:srgbClr val="000000"/>
                </a:solidFill>
                <a:latin typeface="Calibri" pitchFamily="34" charset="0"/>
                <a:cs typeface="Calibri" pitchFamily="34" charset="0"/>
              </a:rPr>
              <a:t>ana</a:t>
            </a:r>
            <a:r>
              <a:rPr lang="tr-TR" sz="2000" i="1" dirty="0" smtClean="0">
                <a:solidFill>
                  <a:srgbClr val="000000"/>
                </a:solidFill>
                <a:latin typeface="Calibri" pitchFamily="34" charset="0"/>
                <a:cs typeface="Calibri" pitchFamily="34" charset="0"/>
              </a:rPr>
              <a:t>-</a:t>
            </a:r>
            <a:r>
              <a:rPr lang="nn-NO" sz="2000" i="1" dirty="0" smtClean="0">
                <a:solidFill>
                  <a:srgbClr val="000000"/>
                </a:solidFill>
                <a:latin typeface="Calibri" pitchFamily="34" charset="0"/>
                <a:cs typeface="Calibri" pitchFamily="34" charset="0"/>
              </a:rPr>
              <a:t>çocuğun </a:t>
            </a:r>
            <a:r>
              <a:rPr lang="nn-NO" sz="2000" i="1" dirty="0">
                <a:solidFill>
                  <a:srgbClr val="000000"/>
                </a:solidFill>
                <a:latin typeface="Calibri" pitchFamily="34" charset="0"/>
                <a:cs typeface="Calibri" pitchFamily="34" charset="0"/>
              </a:rPr>
              <a:t>tam bir değişme halinde bulunan bir çevre ile uyumlu </a:t>
            </a:r>
            <a:r>
              <a:rPr lang="nn-NO" sz="2000" i="1" dirty="0" smtClean="0">
                <a:solidFill>
                  <a:srgbClr val="000000"/>
                </a:solidFill>
                <a:latin typeface="Calibri" pitchFamily="34" charset="0"/>
                <a:cs typeface="Calibri" pitchFamily="34" charset="0"/>
              </a:rPr>
              <a:t>halde</a:t>
            </a:r>
            <a:r>
              <a:rPr lang="tr-TR" sz="2000" i="1" dirty="0" smtClean="0">
                <a:solidFill>
                  <a:srgbClr val="000000"/>
                </a:solidFill>
                <a:latin typeface="Calibri" pitchFamily="34" charset="0"/>
                <a:cs typeface="Calibri" pitchFamily="34" charset="0"/>
              </a:rPr>
              <a:t> getirmek</a:t>
            </a:r>
            <a:endParaRPr lang="nn-NO" sz="2000" i="1" dirty="0">
              <a:solidFill>
                <a:srgbClr val="000000"/>
              </a:solidFill>
              <a:latin typeface="Calibri" pitchFamily="34" charset="0"/>
              <a:cs typeface="Calibri" pitchFamily="34" charset="0"/>
            </a:endParaRP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81478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15</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Sağlık, tıp ve yardımcı personelin öğretim ve yetiştirilme normlarının iyileştirilmesini kolaylaştırmak</a:t>
            </a:r>
            <a:r>
              <a:rPr lang="tr-TR" sz="2000" i="1" noProof="1" smtClean="0">
                <a:solidFill>
                  <a:srgbClr val="000000"/>
                </a:solidFill>
                <a:latin typeface="Calibri" pitchFamily="34" charset="0"/>
                <a:cs typeface="Calibri" pitchFamily="34" charset="0"/>
              </a:rPr>
              <a:t>,</a:t>
            </a:r>
            <a:endParaRPr lang="tr-TR" sz="2000" i="1" noProof="1">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16</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smtClean="0">
                <a:solidFill>
                  <a:srgbClr val="000000"/>
                </a:solidFill>
                <a:latin typeface="Calibri" pitchFamily="34" charset="0"/>
                <a:cs typeface="Calibri" pitchFamily="34" charset="0"/>
              </a:rPr>
              <a:t>Kamu </a:t>
            </a:r>
            <a:r>
              <a:rPr lang="tr-TR" sz="2000" i="1" dirty="0">
                <a:solidFill>
                  <a:srgbClr val="000000"/>
                </a:solidFill>
                <a:latin typeface="Calibri" pitchFamily="34" charset="0"/>
                <a:cs typeface="Calibri" pitchFamily="34" charset="0"/>
              </a:rPr>
              <a:t>sağlığı, hastane hizmetleriyle sosyal güvenlik de dahil koruyucu ve tedavi edici tıbbi bakıma ilişkin idari ve sosyal teknikleri </a:t>
            </a:r>
            <a:r>
              <a:rPr lang="tr-TR" sz="2000" i="1" dirty="0" smtClean="0">
                <a:solidFill>
                  <a:srgbClr val="000000"/>
                </a:solidFill>
                <a:latin typeface="Calibri" pitchFamily="34" charset="0"/>
                <a:cs typeface="Calibri" pitchFamily="34" charset="0"/>
              </a:rPr>
              <a:t>incelemek,</a:t>
            </a:r>
            <a:endParaRPr lang="tr-TR" sz="2000" i="1" dirty="0">
              <a:solidFill>
                <a:srgbClr val="000000"/>
              </a:solidFill>
              <a:latin typeface="Calibri" pitchFamily="34" charset="0"/>
              <a:cs typeface="Calibri" pitchFamily="34" charset="0"/>
            </a:endParaRP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17</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Sağlık alanında her türlü bilgiyi sağlamak, tavsiyelerde bulunmak ve yardımlar yapmak,</a:t>
            </a: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18</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Sağlık bakımından aydınlatılmış bir kamuoyu oluşumuna yardım etmek</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19</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dirty="0">
                <a:solidFill>
                  <a:srgbClr val="000000"/>
                </a:solidFill>
                <a:latin typeface="Calibri" pitchFamily="34" charset="0"/>
                <a:cs typeface="Calibri" pitchFamily="34" charset="0"/>
              </a:rPr>
              <a:t>Teşhis yöntemlerini gerektiği kadar standart hale </a:t>
            </a:r>
            <a:r>
              <a:rPr lang="sv-SE" sz="2000" i="1" dirty="0" smtClean="0">
                <a:solidFill>
                  <a:srgbClr val="000000"/>
                </a:solidFill>
                <a:latin typeface="Calibri" pitchFamily="34" charset="0"/>
                <a:cs typeface="Calibri" pitchFamily="34" charset="0"/>
              </a:rPr>
              <a:t>getirmek</a:t>
            </a:r>
            <a:r>
              <a:rPr lang="tr-TR" sz="2000" i="1" dirty="0" smtClean="0">
                <a:solidFill>
                  <a:srgbClr val="000000"/>
                </a:solidFill>
                <a:latin typeface="Calibri" pitchFamily="34" charset="0"/>
                <a:cs typeface="Calibri" pitchFamily="34" charset="0"/>
              </a:rPr>
              <a:t>,</a:t>
            </a:r>
            <a:endParaRPr lang="sv-SE" sz="20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20</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Yiyeceklere, biyolojik, farmasötik ve benzeri ürünlere ilişkin uluslararası normlar geliştirmek, kurmak ve bunların kabulünü teşvik etmek,</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21</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Genel olarak Örgütün amacına ulaşmak için gereken her önlemi almak,</a:t>
            </a: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924227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IAEA </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Atomic Energy Agency)</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t>
            </a: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a</a:t>
            </a: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sı Atom Enerjisi Ajansı)</a:t>
            </a:r>
          </a:p>
        </p:txBody>
      </p:sp>
      <p:pic>
        <p:nvPicPr>
          <p:cNvPr id="17203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628650"/>
            <a:ext cx="2160587" cy="2160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IAEA AMACI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a:p>
            <a:pPr marL="107950" algn="ctr">
              <a:spcAft>
                <a:spcPts val="1200"/>
              </a:spcAft>
              <a:buClr>
                <a:srgbClr val="292929"/>
              </a:buClr>
            </a:pPr>
            <a:r>
              <a:rPr lang="tr-TR" sz="2000" b="1" i="1" dirty="0">
                <a:solidFill>
                  <a:srgbClr val="000000"/>
                </a:solidFill>
                <a:latin typeface="Calibri" pitchFamily="34" charset="0"/>
                <a:cs typeface="Calibri" pitchFamily="34" charset="0"/>
              </a:rPr>
              <a:t>Avrupa Atom Enerjisi Topluluğu atom enerjisinin denetim altına alınmasını ve barışçı amaçlarla kullanılmasını sağlamak için </a:t>
            </a:r>
            <a:r>
              <a:rPr lang="tr-TR" sz="2000" b="1" i="1" dirty="0" smtClean="0">
                <a:solidFill>
                  <a:srgbClr val="000000"/>
                </a:solidFill>
                <a:latin typeface="Calibri" pitchFamily="34" charset="0"/>
                <a:cs typeface="Calibri" pitchFamily="34" charset="0"/>
              </a:rPr>
              <a:t>kurulmuş.</a:t>
            </a:r>
          </a:p>
          <a:p>
            <a:pPr marL="107950" algn="ctr">
              <a:spcAft>
                <a:spcPts val="1200"/>
              </a:spcAft>
              <a:buClr>
                <a:srgbClr val="292929"/>
              </a:buClr>
            </a:pPr>
            <a:endParaRPr lang="tr-TR" sz="900" i="1" dirty="0" smtClean="0">
              <a:solidFill>
                <a:srgbClr val="000000"/>
              </a:solidFill>
              <a:latin typeface="Calibri" pitchFamily="34" charset="0"/>
              <a:cs typeface="Calibri" pitchFamily="34" charset="0"/>
            </a:endParaRPr>
          </a:p>
          <a:p>
            <a:pPr marL="107950" algn="ctr">
              <a:spcAft>
                <a:spcPts val="1200"/>
              </a:spcAft>
              <a:buClr>
                <a:srgbClr val="292929"/>
              </a:buClr>
            </a:pPr>
            <a:r>
              <a:rPr lang="tr-TR" sz="2000" i="1" dirty="0" smtClean="0">
                <a:solidFill>
                  <a:srgbClr val="000000"/>
                </a:solidFill>
                <a:latin typeface="Calibri" pitchFamily="34" charset="0"/>
                <a:cs typeface="Calibri" pitchFamily="34" charset="0"/>
              </a:rPr>
              <a:t>Zamanla </a:t>
            </a:r>
            <a:r>
              <a:rPr lang="tr-TR" sz="2000" b="1" i="1" dirty="0" smtClean="0">
                <a:solidFill>
                  <a:srgbClr val="000000"/>
                </a:solidFill>
                <a:latin typeface="Calibri" pitchFamily="34" charset="0"/>
                <a:cs typeface="Calibri" pitchFamily="34" charset="0"/>
              </a:rPr>
              <a:t>nükleer </a:t>
            </a:r>
            <a:r>
              <a:rPr lang="tr-TR" sz="2000" b="1" i="1" dirty="0">
                <a:solidFill>
                  <a:srgbClr val="000000"/>
                </a:solidFill>
                <a:latin typeface="Calibri" pitchFamily="34" charset="0"/>
                <a:cs typeface="Calibri" pitchFamily="34" charset="0"/>
              </a:rPr>
              <a:t>santrallerde güvenliği sağlamak </a:t>
            </a:r>
            <a:r>
              <a:rPr lang="tr-TR" sz="2000" i="1" dirty="0">
                <a:solidFill>
                  <a:srgbClr val="000000"/>
                </a:solidFill>
                <a:latin typeface="Calibri" pitchFamily="34" charset="0"/>
                <a:cs typeface="Calibri" pitchFamily="34" charset="0"/>
              </a:rPr>
              <a:t>ve bu santrallerde </a:t>
            </a:r>
            <a:r>
              <a:rPr lang="tr-TR" sz="2000" b="1" i="1" dirty="0">
                <a:solidFill>
                  <a:srgbClr val="000000"/>
                </a:solidFill>
                <a:latin typeface="Calibri" pitchFamily="34" charset="0"/>
                <a:cs typeface="Calibri" pitchFamily="34" charset="0"/>
              </a:rPr>
              <a:t>çalışanların ve çevre sakinlerinin sağlık ve güvenliğini korumak </a:t>
            </a:r>
            <a:r>
              <a:rPr lang="tr-TR" sz="2000" i="1" dirty="0">
                <a:solidFill>
                  <a:srgbClr val="000000"/>
                </a:solidFill>
                <a:latin typeface="Calibri" pitchFamily="34" charset="0"/>
                <a:cs typeface="Calibri" pitchFamily="34" charset="0"/>
              </a:rPr>
              <a:t>da öncelikli görevi olmuştur. </a:t>
            </a: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p:txBody>
      </p:sp>
      <p:sp>
        <p:nvSpPr>
          <p:cNvPr id="17306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73062" name="Group 8"/>
          <p:cNvGrpSpPr>
            <a:grpSpLocks/>
          </p:cNvGrpSpPr>
          <p:nvPr/>
        </p:nvGrpSpPr>
        <p:grpSpPr bwMode="auto">
          <a:xfrm>
            <a:off x="323850" y="1555750"/>
            <a:ext cx="1482725" cy="1482725"/>
            <a:chOff x="1166" y="1342"/>
            <a:chExt cx="934" cy="934"/>
          </a:xfrm>
        </p:grpSpPr>
        <p:grpSp>
          <p:nvGrpSpPr>
            <p:cNvPr id="173065" name="Group 9"/>
            <p:cNvGrpSpPr>
              <a:grpSpLocks/>
            </p:cNvGrpSpPr>
            <p:nvPr/>
          </p:nvGrpSpPr>
          <p:grpSpPr bwMode="auto">
            <a:xfrm>
              <a:off x="1166" y="1342"/>
              <a:ext cx="934" cy="934"/>
              <a:chOff x="1710" y="1035"/>
              <a:chExt cx="2316" cy="2316"/>
            </a:xfrm>
          </p:grpSpPr>
          <p:grpSp>
            <p:nvGrpSpPr>
              <p:cNvPr id="173067" name="Group 10"/>
              <p:cNvGrpSpPr>
                <a:grpSpLocks/>
              </p:cNvGrpSpPr>
              <p:nvPr/>
            </p:nvGrpSpPr>
            <p:grpSpPr bwMode="auto">
              <a:xfrm rot="3600000">
                <a:off x="1710" y="1035"/>
                <a:ext cx="2316" cy="2316"/>
                <a:chOff x="1710" y="1035"/>
                <a:chExt cx="2316" cy="2316"/>
              </a:xfrm>
            </p:grpSpPr>
            <p:sp>
              <p:nvSpPr>
                <p:cNvPr id="17307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7307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7307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73068" name="Group 14"/>
              <p:cNvGrpSpPr>
                <a:grpSpLocks/>
              </p:cNvGrpSpPr>
              <p:nvPr/>
            </p:nvGrpSpPr>
            <p:grpSpPr bwMode="auto">
              <a:xfrm rot="7200000">
                <a:off x="2059" y="1386"/>
                <a:ext cx="1616" cy="1614"/>
                <a:chOff x="2060" y="1387"/>
                <a:chExt cx="1616" cy="1614"/>
              </a:xfrm>
            </p:grpSpPr>
            <p:sp>
              <p:nvSpPr>
                <p:cNvPr id="17306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7307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7307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7306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ATOM ENERJİSİ AJANSI – IAEA    </a:t>
            </a:r>
          </a:p>
        </p:txBody>
      </p:sp>
      <p:sp>
        <p:nvSpPr>
          <p:cNvPr id="20"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ISO</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Organization for Standardization)</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Standartlaştırma Örgütü)</a:t>
            </a:r>
          </a:p>
        </p:txBody>
      </p:sp>
      <p:pic>
        <p:nvPicPr>
          <p:cNvPr id="17920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782638"/>
            <a:ext cx="2160587" cy="2160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spcAft>
                <a:spcPts val="1200"/>
              </a:spcAft>
              <a:buClr>
                <a:srgbClr val="292929"/>
              </a:buClr>
            </a:pPr>
            <a:endParaRPr lang="tr-TR" sz="9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1947 yılında kurulmuştur. </a:t>
            </a:r>
            <a:r>
              <a:rPr lang="tr-TR" sz="2000" b="1" i="1" dirty="0">
                <a:solidFill>
                  <a:srgbClr val="6B9B1A"/>
                </a:solidFill>
                <a:latin typeface="Calibri" pitchFamily="34" charset="0"/>
                <a:cs typeface="Calibri" pitchFamily="34" charset="0"/>
              </a:rPr>
              <a:t>120</a:t>
            </a:r>
            <a:r>
              <a:rPr lang="tr-TR" sz="2000" b="1" i="1" dirty="0">
                <a:solidFill>
                  <a:srgbClr val="000000"/>
                </a:solidFill>
                <a:latin typeface="Calibri" pitchFamily="34" charset="0"/>
                <a:cs typeface="Calibri" pitchFamily="34" charset="0"/>
              </a:rPr>
              <a:t>’den fazla ülkenin üye olduğu Uluslararası bir federasyondur.</a:t>
            </a:r>
          </a:p>
          <a:p>
            <a:pPr marL="179388" algn="ctr">
              <a:spcAft>
                <a:spcPts val="1200"/>
              </a:spcAft>
              <a:buClr>
                <a:srgbClr val="292929"/>
              </a:buClr>
            </a:pPr>
            <a:endParaRPr lang="tr-TR" sz="2000" b="1"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2.800 teknik komitesi bulunmaktadır. 100.000’den fazla uzmanın katkısı ile 200.000 sayfadan fazla olan 10.000’nin üzerinde uluslararası standart oluşturulmuştur. </a:t>
            </a:r>
          </a:p>
        </p:txBody>
      </p:sp>
      <p:sp>
        <p:nvSpPr>
          <p:cNvPr id="18023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80234" name="Group 9"/>
          <p:cNvGrpSpPr>
            <a:grpSpLocks/>
          </p:cNvGrpSpPr>
          <p:nvPr/>
        </p:nvGrpSpPr>
        <p:grpSpPr bwMode="auto">
          <a:xfrm>
            <a:off x="323850" y="1555750"/>
            <a:ext cx="1482725" cy="1482725"/>
            <a:chOff x="1710" y="1035"/>
            <a:chExt cx="2316" cy="2316"/>
          </a:xfrm>
        </p:grpSpPr>
        <p:grpSp>
          <p:nvGrpSpPr>
            <p:cNvPr id="180236" name="Group 10"/>
            <p:cNvGrpSpPr>
              <a:grpSpLocks/>
            </p:cNvGrpSpPr>
            <p:nvPr/>
          </p:nvGrpSpPr>
          <p:grpSpPr bwMode="auto">
            <a:xfrm rot="3600000">
              <a:off x="1710" y="1035"/>
              <a:ext cx="2316" cy="2316"/>
              <a:chOff x="1710" y="1035"/>
              <a:chExt cx="2316" cy="2316"/>
            </a:xfrm>
          </p:grpSpPr>
          <p:sp>
            <p:nvSpPr>
              <p:cNvPr id="18024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8024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8024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80237" name="Group 14"/>
            <p:cNvGrpSpPr>
              <a:grpSpLocks/>
            </p:cNvGrpSpPr>
            <p:nvPr/>
          </p:nvGrpSpPr>
          <p:grpSpPr bwMode="auto">
            <a:xfrm rot="7200000">
              <a:off x="2059" y="1386"/>
              <a:ext cx="1616" cy="1614"/>
              <a:chOff x="2060" y="1387"/>
              <a:chExt cx="1616" cy="1614"/>
            </a:xfrm>
          </p:grpSpPr>
          <p:sp>
            <p:nvSpPr>
              <p:cNvPr id="18023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8023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8024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STANDARDİZASYON ÖRGÜTÜ</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4" name="Line 5"/>
          <p:cNvSpPr>
            <a:spLocks noChangeShapeType="1"/>
          </p:cNvSpPr>
          <p:nvPr/>
        </p:nvSpPr>
        <p:spPr bwMode="auto">
          <a:xfrm>
            <a:off x="314325" y="2563813"/>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35597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414813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77165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KURULUŞLAR</a:t>
            </a:r>
          </a:p>
        </p:txBody>
      </p:sp>
      <p:sp>
        <p:nvSpPr>
          <p:cNvPr id="12" name="Text Box 16"/>
          <p:cNvSpPr txBox="1">
            <a:spLocks noChangeArrowheads="1"/>
          </p:cNvSpPr>
          <p:nvPr/>
        </p:nvSpPr>
        <p:spPr bwMode="auto">
          <a:xfrm>
            <a:off x="231775" y="1236663"/>
            <a:ext cx="62245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800" b="1" noProof="1">
                <a:solidFill>
                  <a:srgbClr val="000000"/>
                </a:solidFill>
                <a:latin typeface="Cambria" pitchFamily="18" charset="0"/>
              </a:rPr>
              <a:t>KURULUŞLAR</a:t>
            </a:r>
          </a:p>
        </p:txBody>
      </p:sp>
      <p:sp>
        <p:nvSpPr>
          <p:cNvPr id="13" name="Text Box 16"/>
          <p:cNvSpPr txBox="1">
            <a:spLocks noChangeArrowheads="1"/>
          </p:cNvSpPr>
          <p:nvPr/>
        </p:nvSpPr>
        <p:spPr bwMode="auto">
          <a:xfrm>
            <a:off x="2471738" y="1765300"/>
            <a:ext cx="6223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(United Nations Development Programme)</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Birleşmiş Milletler Kalkınma Programı</a:t>
            </a:r>
            <a:r>
              <a:rPr lang="tr-TR" noProof="1">
                <a:solidFill>
                  <a:srgbClr val="000000"/>
                </a:solidFill>
                <a:latin typeface="Cambria" pitchFamily="18" charset="0"/>
              </a:rPr>
              <a:t>)</a:t>
            </a:r>
          </a:p>
        </p:txBody>
      </p:sp>
      <p:sp>
        <p:nvSpPr>
          <p:cNvPr id="14" name="Text Box 17"/>
          <p:cNvSpPr txBox="1">
            <a:spLocks noChangeArrowheads="1"/>
          </p:cNvSpPr>
          <p:nvPr/>
        </p:nvSpPr>
        <p:spPr bwMode="auto">
          <a:xfrm>
            <a:off x="2471738" y="2563813"/>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(European Agency for Safety and Health at Work)</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Avrupa Birliği - İş Sağlığı ve Güvenliği Ajansı</a:t>
            </a:r>
            <a:r>
              <a:rPr lang="tr-TR" noProof="1">
                <a:solidFill>
                  <a:srgbClr val="000000"/>
                </a:solidFill>
                <a:latin typeface="Cambria" pitchFamily="18" charset="0"/>
              </a:rPr>
              <a:t>)</a:t>
            </a:r>
          </a:p>
        </p:txBody>
      </p:sp>
      <p:pic>
        <p:nvPicPr>
          <p:cNvPr id="15" name="Resim 14"/>
          <p:cNvPicPr>
            <a:picLocks noChangeAspect="1"/>
          </p:cNvPicPr>
          <p:nvPr/>
        </p:nvPicPr>
        <p:blipFill>
          <a:blip r:embed="rId3"/>
          <a:stretch>
            <a:fillRect/>
          </a:stretch>
        </p:blipFill>
        <p:spPr>
          <a:xfrm>
            <a:off x="396875" y="1812925"/>
            <a:ext cx="719138" cy="719138"/>
          </a:xfrm>
          <a:prstGeom prst="rect">
            <a:avLst/>
          </a:prstGeom>
          <a:ln w="3175">
            <a:solidFill>
              <a:schemeClr val="tx1">
                <a:lumMod val="65000"/>
                <a:lumOff val="35000"/>
              </a:schemeClr>
            </a:solidFill>
          </a:ln>
        </p:spPr>
      </p:pic>
      <p:sp>
        <p:nvSpPr>
          <p:cNvPr id="16" name="Text Box 16"/>
          <p:cNvSpPr txBox="1">
            <a:spLocks noChangeArrowheads="1"/>
          </p:cNvSpPr>
          <p:nvPr/>
        </p:nvSpPr>
        <p:spPr bwMode="auto">
          <a:xfrm>
            <a:off x="1160463" y="1931988"/>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UNDP</a:t>
            </a:r>
            <a:endParaRPr lang="tr-TR" sz="2400" noProof="1">
              <a:solidFill>
                <a:srgbClr val="000000"/>
              </a:solidFill>
              <a:latin typeface="Cambria" pitchFamily="18" charset="0"/>
            </a:endParaRPr>
          </a:p>
        </p:txBody>
      </p:sp>
      <p:sp>
        <p:nvSpPr>
          <p:cNvPr id="17" name="Text Box 17"/>
          <p:cNvSpPr txBox="1">
            <a:spLocks noChangeArrowheads="1"/>
          </p:cNvSpPr>
          <p:nvPr/>
        </p:nvSpPr>
        <p:spPr bwMode="auto">
          <a:xfrm>
            <a:off x="1160463" y="2730500"/>
            <a:ext cx="1446212"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EU-OSHA</a:t>
            </a:r>
            <a:endParaRPr lang="tr-TR" sz="2400" noProof="1">
              <a:solidFill>
                <a:srgbClr val="000000"/>
              </a:solidFill>
              <a:latin typeface="Cambria" pitchFamily="18" charset="0"/>
            </a:endParaRPr>
          </a:p>
        </p:txBody>
      </p:sp>
      <p:pic>
        <p:nvPicPr>
          <p:cNvPr id="18" name="Resim 17"/>
          <p:cNvPicPr preferRelativeResize="0">
            <a:picLocks/>
          </p:cNvPicPr>
          <p:nvPr/>
        </p:nvPicPr>
        <p:blipFill>
          <a:blip r:embed="rId4"/>
          <a:stretch>
            <a:fillRect/>
          </a:stretch>
        </p:blipFill>
        <p:spPr>
          <a:xfrm>
            <a:off x="396875" y="2598738"/>
            <a:ext cx="719138" cy="720725"/>
          </a:xfrm>
          <a:prstGeom prst="rect">
            <a:avLst/>
          </a:prstGeom>
          <a:ln w="3175">
            <a:solidFill>
              <a:schemeClr val="tx1">
                <a:lumMod val="65000"/>
                <a:lumOff val="35000"/>
              </a:schemeClr>
            </a:solidFill>
          </a:ln>
        </p:spPr>
      </p:pic>
      <p:pic>
        <p:nvPicPr>
          <p:cNvPr id="19" name="Resim 18"/>
          <p:cNvPicPr preferRelativeResize="0">
            <a:picLocks/>
          </p:cNvPicPr>
          <p:nvPr/>
        </p:nvPicPr>
        <p:blipFill>
          <a:blip r:embed="rId5"/>
          <a:stretch>
            <a:fillRect/>
          </a:stretch>
        </p:blipFill>
        <p:spPr>
          <a:xfrm>
            <a:off x="396875" y="3387725"/>
            <a:ext cx="720725" cy="719138"/>
          </a:xfrm>
          <a:prstGeom prst="rect">
            <a:avLst/>
          </a:prstGeom>
          <a:ln w="3175">
            <a:solidFill>
              <a:schemeClr val="tx1">
                <a:lumMod val="65000"/>
                <a:lumOff val="35000"/>
              </a:schemeClr>
            </a:solidFill>
          </a:ln>
        </p:spPr>
      </p:pic>
      <p:sp>
        <p:nvSpPr>
          <p:cNvPr id="20" name="Text Box 17"/>
          <p:cNvSpPr txBox="1">
            <a:spLocks noChangeArrowheads="1"/>
          </p:cNvSpPr>
          <p:nvPr/>
        </p:nvSpPr>
        <p:spPr bwMode="auto">
          <a:xfrm>
            <a:off x="1160463" y="3471863"/>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ISO</a:t>
            </a:r>
            <a:endParaRPr lang="tr-TR" sz="2400" noProof="1">
              <a:solidFill>
                <a:srgbClr val="000000"/>
              </a:solidFill>
              <a:latin typeface="Cambria" pitchFamily="18" charset="0"/>
            </a:endParaRPr>
          </a:p>
        </p:txBody>
      </p:sp>
      <p:sp>
        <p:nvSpPr>
          <p:cNvPr id="21" name="Text Box 17"/>
          <p:cNvSpPr txBox="1">
            <a:spLocks noChangeArrowheads="1"/>
          </p:cNvSpPr>
          <p:nvPr/>
        </p:nvSpPr>
        <p:spPr bwMode="auto">
          <a:xfrm>
            <a:off x="2471738" y="3351213"/>
            <a:ext cx="6223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Organization for Standardization)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Standardizasyon Örgütü</a:t>
            </a:r>
            <a:r>
              <a:rPr lang="tr-TR" noProof="1">
                <a:solidFill>
                  <a:srgbClr val="000000"/>
                </a:solidFill>
                <a:latin typeface="Cambria" pitchFamily="18" charset="0"/>
              </a:rPr>
              <a:t>)</a:t>
            </a:r>
          </a:p>
        </p:txBody>
      </p:sp>
      <p:sp>
        <p:nvSpPr>
          <p:cNvPr id="22" name="Text Box 16"/>
          <p:cNvSpPr txBox="1">
            <a:spLocks noChangeArrowheads="1"/>
          </p:cNvSpPr>
          <p:nvPr/>
        </p:nvSpPr>
        <p:spPr bwMode="auto">
          <a:xfrm>
            <a:off x="8594725" y="1809750"/>
            <a:ext cx="4540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6</a:t>
            </a:r>
          </a:p>
        </p:txBody>
      </p:sp>
      <p:sp>
        <p:nvSpPr>
          <p:cNvPr id="23" name="Text Box 16"/>
          <p:cNvSpPr txBox="1">
            <a:spLocks noChangeArrowheads="1"/>
          </p:cNvSpPr>
          <p:nvPr/>
        </p:nvSpPr>
        <p:spPr bwMode="auto">
          <a:xfrm>
            <a:off x="8594725" y="2609850"/>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7</a:t>
            </a:r>
          </a:p>
        </p:txBody>
      </p:sp>
      <p:sp>
        <p:nvSpPr>
          <p:cNvPr id="24" name="Text Box 16"/>
          <p:cNvSpPr txBox="1">
            <a:spLocks noChangeArrowheads="1"/>
          </p:cNvSpPr>
          <p:nvPr/>
        </p:nvSpPr>
        <p:spPr bwMode="auto">
          <a:xfrm>
            <a:off x="8594725" y="3421063"/>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8</a:t>
            </a:r>
          </a:p>
        </p:txBody>
      </p:sp>
      <p:sp>
        <p:nvSpPr>
          <p:cNvPr id="25" name="Line 6"/>
          <p:cNvSpPr>
            <a:spLocks noChangeShapeType="1"/>
          </p:cNvSpPr>
          <p:nvPr/>
        </p:nvSpPr>
        <p:spPr bwMode="auto">
          <a:xfrm>
            <a:off x="314325" y="4148137"/>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 name="Line 7"/>
          <p:cNvSpPr>
            <a:spLocks noChangeShapeType="1"/>
          </p:cNvSpPr>
          <p:nvPr/>
        </p:nvSpPr>
        <p:spPr bwMode="auto">
          <a:xfrm>
            <a:off x="314325" y="494030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8" name="Text Box 17"/>
          <p:cNvSpPr txBox="1">
            <a:spLocks noChangeArrowheads="1"/>
          </p:cNvSpPr>
          <p:nvPr/>
        </p:nvSpPr>
        <p:spPr bwMode="auto">
          <a:xfrm>
            <a:off x="1160463" y="4264025"/>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NIOSH</a:t>
            </a:r>
            <a:endParaRPr lang="tr-TR" sz="2400" noProof="1">
              <a:solidFill>
                <a:srgbClr val="000000"/>
              </a:solidFill>
              <a:latin typeface="Cambria" pitchFamily="18" charset="0"/>
            </a:endParaRPr>
          </a:p>
        </p:txBody>
      </p:sp>
      <p:sp>
        <p:nvSpPr>
          <p:cNvPr id="29" name="Text Box 17"/>
          <p:cNvSpPr txBox="1">
            <a:spLocks noChangeArrowheads="1"/>
          </p:cNvSpPr>
          <p:nvPr/>
        </p:nvSpPr>
        <p:spPr bwMode="auto">
          <a:xfrm>
            <a:off x="2471738" y="4143375"/>
            <a:ext cx="6223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smtClean="0">
                <a:solidFill>
                  <a:srgbClr val="000000"/>
                </a:solidFill>
                <a:latin typeface="Cambria" pitchFamily="18" charset="0"/>
              </a:rPr>
              <a:t>(</a:t>
            </a:r>
            <a:r>
              <a:rPr lang="en-US" noProof="1">
                <a:solidFill>
                  <a:srgbClr val="000000"/>
                </a:solidFill>
                <a:latin typeface="Cambria" pitchFamily="18" charset="0"/>
              </a:rPr>
              <a:t>The National Institute for Occupational Safety and </a:t>
            </a:r>
            <a:r>
              <a:rPr lang="en-US" noProof="1" smtClean="0">
                <a:solidFill>
                  <a:srgbClr val="000000"/>
                </a:solidFill>
                <a:latin typeface="Cambria" pitchFamily="18" charset="0"/>
              </a:rPr>
              <a:t>Health</a:t>
            </a:r>
            <a:r>
              <a:rPr lang="tr-TR" noProof="1" smtClean="0">
                <a:solidFill>
                  <a:srgbClr val="000000"/>
                </a:solidFill>
                <a:latin typeface="Cambria" pitchFamily="18" charset="0"/>
              </a:rPr>
              <a:t>)</a:t>
            </a:r>
            <a:endParaRPr lang="tr-TR" noProof="1">
              <a:solidFill>
                <a:srgbClr val="000000"/>
              </a:solidFill>
              <a:latin typeface="Cambria" pitchFamily="18" charset="0"/>
            </a:endParaRPr>
          </a:p>
          <a:p>
            <a:pPr eaLnBrk="1" hangingPunct="1">
              <a:spcBef>
                <a:spcPct val="20000"/>
              </a:spcBef>
            </a:pPr>
            <a:r>
              <a:rPr lang="tr-TR" noProof="1" smtClean="0">
                <a:solidFill>
                  <a:srgbClr val="000000"/>
                </a:solidFill>
                <a:latin typeface="Cambria" pitchFamily="18" charset="0"/>
              </a:rPr>
              <a:t>(</a:t>
            </a:r>
            <a:r>
              <a:rPr lang="tr-TR" b="1" noProof="1">
                <a:solidFill>
                  <a:srgbClr val="000000"/>
                </a:solidFill>
                <a:latin typeface="Cambria" pitchFamily="18" charset="0"/>
              </a:rPr>
              <a:t>Ulusal İş Sağlığı ve Güvenliği Enstitüsü</a:t>
            </a:r>
            <a:r>
              <a:rPr lang="tr-TR" noProof="1" smtClean="0">
                <a:solidFill>
                  <a:srgbClr val="000000"/>
                </a:solidFill>
                <a:latin typeface="Cambria" pitchFamily="18" charset="0"/>
              </a:rPr>
              <a:t>)</a:t>
            </a:r>
            <a:endParaRPr lang="tr-TR" noProof="1">
              <a:solidFill>
                <a:srgbClr val="000000"/>
              </a:solidFill>
              <a:latin typeface="Cambria" pitchFamily="18" charset="0"/>
            </a:endParaRPr>
          </a:p>
        </p:txBody>
      </p:sp>
      <p:sp>
        <p:nvSpPr>
          <p:cNvPr id="30" name="Text Box 16"/>
          <p:cNvSpPr txBox="1">
            <a:spLocks noChangeArrowheads="1"/>
          </p:cNvSpPr>
          <p:nvPr/>
        </p:nvSpPr>
        <p:spPr bwMode="auto">
          <a:xfrm>
            <a:off x="8594725" y="4213225"/>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smtClean="0">
                <a:solidFill>
                  <a:srgbClr val="000000"/>
                </a:solidFill>
                <a:latin typeface="Cambria" pitchFamily="18" charset="0"/>
              </a:rPr>
              <a:t>9</a:t>
            </a:r>
            <a:endParaRPr lang="tr-TR" sz="3600" noProof="1">
              <a:solidFill>
                <a:srgbClr val="000000"/>
              </a:solidFill>
              <a:latin typeface="Cambria" pitchFamily="18" charset="0"/>
            </a:endParaRPr>
          </a:p>
        </p:txBody>
      </p:sp>
      <p:pic>
        <p:nvPicPr>
          <p:cNvPr id="1026" name="Picture 2" descr="C:\Users\AhmetYigitalp\Desktop\indir.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600" y="4187347"/>
            <a:ext cx="720000" cy="720000"/>
          </a:xfrm>
          <a:prstGeom prst="rect">
            <a:avLst/>
          </a:prstGeom>
          <a:ln w="31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31"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2" name="Line 7"/>
          <p:cNvSpPr>
            <a:spLocks noChangeShapeType="1"/>
          </p:cNvSpPr>
          <p:nvPr/>
        </p:nvSpPr>
        <p:spPr bwMode="auto">
          <a:xfrm>
            <a:off x="307230" y="573068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33" name="Text Box 17"/>
          <p:cNvSpPr txBox="1">
            <a:spLocks noChangeArrowheads="1"/>
          </p:cNvSpPr>
          <p:nvPr/>
        </p:nvSpPr>
        <p:spPr bwMode="auto">
          <a:xfrm>
            <a:off x="1153368" y="5054405"/>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ISSA</a:t>
            </a:r>
            <a:endParaRPr lang="tr-TR" sz="2400" noProof="1">
              <a:solidFill>
                <a:srgbClr val="000000"/>
              </a:solidFill>
              <a:latin typeface="Cambria" pitchFamily="18" charset="0"/>
            </a:endParaRPr>
          </a:p>
        </p:txBody>
      </p:sp>
      <p:sp>
        <p:nvSpPr>
          <p:cNvPr id="34" name="Text Box 16"/>
          <p:cNvSpPr txBox="1">
            <a:spLocks noChangeArrowheads="1"/>
          </p:cNvSpPr>
          <p:nvPr/>
        </p:nvSpPr>
        <p:spPr bwMode="auto">
          <a:xfrm>
            <a:off x="8431619" y="5003605"/>
            <a:ext cx="712381" cy="7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smtClean="0">
                <a:solidFill>
                  <a:srgbClr val="000000"/>
                </a:solidFill>
                <a:latin typeface="Cambria" pitchFamily="18" charset="0"/>
              </a:rPr>
              <a:t>10</a:t>
            </a:r>
            <a:endParaRPr lang="tr-TR" sz="3600" noProof="1">
              <a:solidFill>
                <a:srgbClr val="000000"/>
              </a:solidFill>
              <a:latin typeface="Cambria" pitchFamily="18" charset="0"/>
            </a:endParaRPr>
          </a:p>
        </p:txBody>
      </p:sp>
      <p:sp>
        <p:nvSpPr>
          <p:cNvPr id="36" name="Text Box 17"/>
          <p:cNvSpPr txBox="1">
            <a:spLocks noChangeArrowheads="1"/>
          </p:cNvSpPr>
          <p:nvPr/>
        </p:nvSpPr>
        <p:spPr bwMode="auto">
          <a:xfrm>
            <a:off x="2466182" y="4907347"/>
            <a:ext cx="6443901" cy="7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smtClean="0">
                <a:solidFill>
                  <a:srgbClr val="000000"/>
                </a:solidFill>
                <a:latin typeface="Cambria" pitchFamily="18" charset="0"/>
              </a:rPr>
              <a:t>(</a:t>
            </a:r>
            <a:r>
              <a:rPr lang="en-US" noProof="1">
                <a:solidFill>
                  <a:srgbClr val="000000"/>
                </a:solidFill>
                <a:latin typeface="Cambria" pitchFamily="18" charset="0"/>
              </a:rPr>
              <a:t>Information System Security Association</a:t>
            </a:r>
            <a:r>
              <a:rPr lang="tr-TR" noProof="1" smtClean="0">
                <a:solidFill>
                  <a:srgbClr val="000000"/>
                </a:solidFill>
                <a:latin typeface="Cambria" pitchFamily="18" charset="0"/>
              </a:rPr>
              <a:t>)</a:t>
            </a:r>
            <a:endParaRPr lang="tr-TR" noProof="1">
              <a:solidFill>
                <a:srgbClr val="000000"/>
              </a:solidFill>
              <a:latin typeface="Cambria" pitchFamily="18" charset="0"/>
            </a:endParaRPr>
          </a:p>
          <a:p>
            <a:pPr eaLnBrk="1" hangingPunct="1">
              <a:spcBef>
                <a:spcPct val="20000"/>
              </a:spcBef>
            </a:pPr>
            <a:r>
              <a:rPr lang="tr-TR" noProof="1" smtClean="0">
                <a:solidFill>
                  <a:srgbClr val="000000"/>
                </a:solidFill>
                <a:latin typeface="Cambria" pitchFamily="18" charset="0"/>
              </a:rPr>
              <a:t>(</a:t>
            </a:r>
            <a:r>
              <a:rPr lang="tr-TR" b="1" noProof="1">
                <a:solidFill>
                  <a:srgbClr val="000000"/>
                </a:solidFill>
                <a:latin typeface="Cambria" pitchFamily="18" charset="0"/>
              </a:rPr>
              <a:t>Bilgi Güvenliği Risk Yönetimi </a:t>
            </a:r>
            <a:r>
              <a:rPr lang="tr-TR" b="1" noProof="1" smtClean="0">
                <a:solidFill>
                  <a:srgbClr val="000000"/>
                </a:solidFill>
                <a:latin typeface="Cambria" pitchFamily="18" charset="0"/>
              </a:rPr>
              <a:t>)</a:t>
            </a:r>
            <a:endParaRPr lang="tr-TR" noProof="1">
              <a:solidFill>
                <a:srgbClr val="000000"/>
              </a:solidFill>
              <a:latin typeface="Cambria" pitchFamily="18" charset="0"/>
            </a:endParaRPr>
          </a:p>
        </p:txBody>
      </p:sp>
      <p:pic>
        <p:nvPicPr>
          <p:cNvPr id="2" name="Picture 2" descr="C:\Users\AhmetYigitalp\Desktop\indi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73" y="4967647"/>
            <a:ext cx="745428" cy="720222"/>
          </a:xfrm>
          <a:prstGeom prst="rect">
            <a:avLst/>
          </a:prstGeom>
          <a:ln w="31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35" name="Akış Çizelgesi: Belge 34"/>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BAZI ISO STANDARTLARI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buClr>
                <a:srgbClr val="292929"/>
              </a:buClr>
            </a:pPr>
            <a:r>
              <a:rPr lang="tr-TR" sz="2000" b="1" i="1" dirty="0">
                <a:solidFill>
                  <a:srgbClr val="000000"/>
                </a:solidFill>
                <a:latin typeface="Calibri" pitchFamily="34" charset="0"/>
                <a:cs typeface="Calibri" pitchFamily="34" charset="0"/>
              </a:rPr>
              <a:t>ISO 9001	: Kalite </a:t>
            </a:r>
            <a:r>
              <a:rPr lang="tr-TR" sz="2000" i="1" dirty="0">
                <a:solidFill>
                  <a:srgbClr val="000000"/>
                </a:solidFill>
                <a:latin typeface="Calibri" pitchFamily="34" charset="0"/>
                <a:cs typeface="Calibri" pitchFamily="34" charset="0"/>
              </a:rPr>
              <a:t>(Ülkemizde en çok bilinen)</a:t>
            </a:r>
          </a:p>
          <a:p>
            <a:pPr marL="179388">
              <a:buClr>
                <a:srgbClr val="292929"/>
              </a:buClr>
            </a:pPr>
            <a:r>
              <a:rPr lang="tr-TR" sz="2000" b="1" i="1" dirty="0">
                <a:solidFill>
                  <a:srgbClr val="000000"/>
                </a:solidFill>
                <a:latin typeface="Calibri" pitchFamily="34" charset="0"/>
                <a:cs typeface="Calibri" pitchFamily="34" charset="0"/>
              </a:rPr>
              <a:t>ISO 14001 	: Çevre</a:t>
            </a:r>
          </a:p>
          <a:p>
            <a:pPr marL="179388">
              <a:buClr>
                <a:srgbClr val="292929"/>
              </a:buClr>
            </a:pPr>
            <a:r>
              <a:rPr lang="tr-TR" sz="2000" b="1" i="1" dirty="0">
                <a:solidFill>
                  <a:srgbClr val="000000"/>
                </a:solidFill>
                <a:latin typeface="Calibri" pitchFamily="34" charset="0"/>
                <a:cs typeface="Calibri" pitchFamily="34" charset="0"/>
              </a:rPr>
              <a:t>ISO 18001	: İş Sağlığı ve Güvenliği </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13485	: Medikal</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17025 	: Laboratuvar Akreditasyonu</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27001	: Bilgi Güvenliği</a:t>
            </a:r>
          </a:p>
          <a:p>
            <a:pPr marL="179388">
              <a:buClr>
                <a:srgbClr val="292929"/>
              </a:buClr>
            </a:pPr>
            <a:r>
              <a:rPr lang="tr-TR" sz="2000" i="1" dirty="0">
                <a:solidFill>
                  <a:srgbClr val="000000"/>
                </a:solidFill>
                <a:latin typeface="Calibri" pitchFamily="34" charset="0"/>
                <a:cs typeface="Calibri" pitchFamily="34" charset="0"/>
              </a:rPr>
              <a:t>ISO 22000 	: Gıda Güvenliği Standartları,</a:t>
            </a:r>
          </a:p>
          <a:p>
            <a:pPr marL="179388" algn="ctr">
              <a:buClr>
                <a:srgbClr val="292929"/>
              </a:buClr>
            </a:pPr>
            <a:endParaRPr lang="tr-TR" sz="2000" i="1" dirty="0">
              <a:solidFill>
                <a:srgbClr val="000000"/>
              </a:solidFill>
              <a:latin typeface="Calibri" pitchFamily="34" charset="0"/>
              <a:cs typeface="Calibri" pitchFamily="34" charset="0"/>
            </a:endParaRPr>
          </a:p>
        </p:txBody>
      </p:sp>
      <p:sp>
        <p:nvSpPr>
          <p:cNvPr id="18227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82282" name="Group 9"/>
          <p:cNvGrpSpPr>
            <a:grpSpLocks/>
          </p:cNvGrpSpPr>
          <p:nvPr/>
        </p:nvGrpSpPr>
        <p:grpSpPr bwMode="auto">
          <a:xfrm>
            <a:off x="323850" y="1555750"/>
            <a:ext cx="1482725" cy="1482725"/>
            <a:chOff x="1710" y="1035"/>
            <a:chExt cx="2316" cy="2316"/>
          </a:xfrm>
        </p:grpSpPr>
        <p:grpSp>
          <p:nvGrpSpPr>
            <p:cNvPr id="182284" name="Group 10"/>
            <p:cNvGrpSpPr>
              <a:grpSpLocks/>
            </p:cNvGrpSpPr>
            <p:nvPr/>
          </p:nvGrpSpPr>
          <p:grpSpPr bwMode="auto">
            <a:xfrm rot="3600000">
              <a:off x="1710" y="1035"/>
              <a:ext cx="2316" cy="2316"/>
              <a:chOff x="1710" y="1035"/>
              <a:chExt cx="2316" cy="2316"/>
            </a:xfrm>
          </p:grpSpPr>
          <p:sp>
            <p:nvSpPr>
              <p:cNvPr id="18228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8229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8229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82285" name="Group 14"/>
            <p:cNvGrpSpPr>
              <a:grpSpLocks/>
            </p:cNvGrpSpPr>
            <p:nvPr/>
          </p:nvGrpSpPr>
          <p:grpSpPr bwMode="auto">
            <a:xfrm rot="7200000">
              <a:off x="2059" y="1386"/>
              <a:ext cx="1616" cy="1614"/>
              <a:chOff x="2060" y="1387"/>
              <a:chExt cx="1616" cy="1614"/>
            </a:xfrm>
          </p:grpSpPr>
          <p:sp>
            <p:nvSpPr>
              <p:cNvPr id="18228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8228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8228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STANDARDİZASYON ÖRGÜTÜ</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973920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0" y="2780506"/>
            <a:ext cx="9133920" cy="2921887"/>
          </a:xfrm>
          <a:prstGeom prst="rect">
            <a:avLst/>
          </a:prstGeom>
          <a:noFill/>
          <a:ln w="9525" algn="ctr">
            <a:noFill/>
            <a:round/>
            <a:headEnd/>
            <a:tailEnd/>
          </a:ln>
        </p:spPr>
        <p:txBody>
          <a:bodyPr wrap="none" anchor="ctr"/>
          <a:lstStyle/>
          <a:p>
            <a:pPr marL="36000" algn="ctr">
              <a:defRPr/>
            </a:pP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Ulusal Kuruluşlar</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2" y="582613"/>
            <a:ext cx="2225675"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7875476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76885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56101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703513" y="1771650"/>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Teftiş Kurulu Başkanlığı)</a:t>
            </a:r>
          </a:p>
        </p:txBody>
      </p:sp>
      <p:sp>
        <p:nvSpPr>
          <p:cNvPr id="12" name="Text Box 17"/>
          <p:cNvSpPr txBox="1">
            <a:spLocks noChangeArrowheads="1"/>
          </p:cNvSpPr>
          <p:nvPr/>
        </p:nvSpPr>
        <p:spPr bwMode="auto">
          <a:xfrm>
            <a:off x="2703513" y="25431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Sağlığı ve Güvenliği Genel Müdürlüğü)</a:t>
            </a:r>
          </a:p>
        </p:txBody>
      </p:sp>
      <p:sp>
        <p:nvSpPr>
          <p:cNvPr id="13" name="Text Box 18"/>
          <p:cNvSpPr txBox="1">
            <a:spLocks noChangeArrowheads="1"/>
          </p:cNvSpPr>
          <p:nvPr/>
        </p:nvSpPr>
        <p:spPr bwMode="auto">
          <a:xfrm>
            <a:off x="2730500" y="3354388"/>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Sağlığı ve Güvenliği Merkezi Müdürlüğü)</a:t>
            </a:r>
          </a:p>
        </p:txBody>
      </p:sp>
      <p:sp>
        <p:nvSpPr>
          <p:cNvPr id="14" name="Text Box 19"/>
          <p:cNvSpPr txBox="1">
            <a:spLocks noChangeArrowheads="1"/>
          </p:cNvSpPr>
          <p:nvPr/>
        </p:nvSpPr>
        <p:spPr bwMode="auto">
          <a:xfrm>
            <a:off x="2703513" y="4138613"/>
            <a:ext cx="6223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 (Çalışma ve Sosyal Güvenlik Eğitim ve Araştıma Merkezi</a:t>
            </a:r>
          </a:p>
        </p:txBody>
      </p:sp>
      <p:sp>
        <p:nvSpPr>
          <p:cNvPr id="15" name="Text Box 20"/>
          <p:cNvSpPr txBox="1">
            <a:spLocks noChangeArrowheads="1"/>
          </p:cNvSpPr>
          <p:nvPr/>
        </p:nvSpPr>
        <p:spPr bwMode="auto">
          <a:xfrm>
            <a:off x="2730500" y="4951413"/>
            <a:ext cx="6264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(Sosyal Güvenlik Kurumu)</a:t>
            </a:r>
          </a:p>
        </p:txBody>
      </p:sp>
      <p:sp>
        <p:nvSpPr>
          <p:cNvPr id="16" name="Text Box 16"/>
          <p:cNvSpPr txBox="1">
            <a:spLocks noChangeArrowheads="1"/>
          </p:cNvSpPr>
          <p:nvPr/>
        </p:nvSpPr>
        <p:spPr bwMode="auto">
          <a:xfrm>
            <a:off x="1160463" y="173355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İTKB</a:t>
            </a:r>
            <a:r>
              <a:rPr lang="tr-TR" sz="2400" noProof="1">
                <a:solidFill>
                  <a:srgbClr val="000000"/>
                </a:solidFill>
                <a:latin typeface="Cambria" pitchFamily="18" charset="0"/>
              </a:rPr>
              <a:t> </a:t>
            </a:r>
          </a:p>
        </p:txBody>
      </p:sp>
      <p:sp>
        <p:nvSpPr>
          <p:cNvPr id="17" name="Text Box 17"/>
          <p:cNvSpPr txBox="1">
            <a:spLocks noChangeArrowheads="1"/>
          </p:cNvSpPr>
          <p:nvPr/>
        </p:nvSpPr>
        <p:spPr bwMode="auto">
          <a:xfrm>
            <a:off x="1160463" y="250348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İSGGM</a:t>
            </a:r>
            <a:endParaRPr lang="tr-TR" sz="2400" noProof="1">
              <a:solidFill>
                <a:srgbClr val="000000"/>
              </a:solidFill>
              <a:latin typeface="Cambria" pitchFamily="18" charset="0"/>
            </a:endParaRPr>
          </a:p>
        </p:txBody>
      </p:sp>
      <p:sp>
        <p:nvSpPr>
          <p:cNvPr id="18" name="Text Box 18"/>
          <p:cNvSpPr txBox="1">
            <a:spLocks noChangeArrowheads="1"/>
          </p:cNvSpPr>
          <p:nvPr/>
        </p:nvSpPr>
        <p:spPr bwMode="auto">
          <a:xfrm>
            <a:off x="1160463" y="330200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İSGÜM</a:t>
            </a:r>
          </a:p>
        </p:txBody>
      </p:sp>
      <p:sp>
        <p:nvSpPr>
          <p:cNvPr id="19" name="Text Box 19"/>
          <p:cNvSpPr txBox="1">
            <a:spLocks noChangeArrowheads="1"/>
          </p:cNvSpPr>
          <p:nvPr/>
        </p:nvSpPr>
        <p:spPr bwMode="auto">
          <a:xfrm>
            <a:off x="1160463" y="407193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ÇASGEM</a:t>
            </a:r>
            <a:endParaRPr lang="tr-TR" sz="2400" noProof="1">
              <a:solidFill>
                <a:srgbClr val="000000"/>
              </a:solidFill>
              <a:latin typeface="Cambria" pitchFamily="18" charset="0"/>
            </a:endParaRPr>
          </a:p>
        </p:txBody>
      </p:sp>
      <p:sp>
        <p:nvSpPr>
          <p:cNvPr id="20" name="Dikdörtgen 19"/>
          <p:cNvSpPr>
            <a:spLocks noChangeArrowheads="1"/>
          </p:cNvSpPr>
          <p:nvPr/>
        </p:nvSpPr>
        <p:spPr bwMode="auto">
          <a:xfrm>
            <a:off x="1184275" y="4883150"/>
            <a:ext cx="14541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p>
            <a:pPr marL="177800" indent="-177800" defTabSz="801688">
              <a:spcBef>
                <a:spcPct val="20000"/>
              </a:spcBef>
            </a:pPr>
            <a:r>
              <a:rPr lang="tr-TR" sz="2400" b="1">
                <a:solidFill>
                  <a:srgbClr val="000000"/>
                </a:solidFill>
                <a:latin typeface="Cambria" pitchFamily="18" charset="0"/>
              </a:rPr>
              <a:t>SGK</a:t>
            </a: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ULUSAL KAMU KURULUŞLARI</a:t>
            </a:r>
          </a:p>
        </p:txBody>
      </p:sp>
      <p:sp>
        <p:nvSpPr>
          <p:cNvPr id="22"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ÇSGB BAĞLI İSG FAALİYETLERİNDE BULUNAN KURULUŞLAR</a:t>
            </a:r>
          </a:p>
        </p:txBody>
      </p:sp>
      <p:pic>
        <p:nvPicPr>
          <p:cNvPr id="23" name="Picture 3" descr="D:\DOKTOR\9-ISTUZMAN\1-EĞİTİM KURUMU\1. İstanbuluzman\Ulusal ve Uluslararası Kuruluşlar\Yardımcı\Resim\ISGG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2428875"/>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Resim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224213"/>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 descr="D:\DOKTOR\9-ISTUZMAN\1-EĞİTİM KURUMU\1. İstanbuluzman\Ulusal ve Uluslararası Kuruluşlar\Yardımcı\Resim\SGK1.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8" y="4800600"/>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 descr="D:\DOKTOR\9-ISTUZMAN\1-EĞİTİM KURUMU\1. İstanbuluzman\Ulusal ve Uluslararası Kuruluşlar\Yardımcı\Resim\ÇASGEM1.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4006850"/>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4"/>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 y="1638300"/>
            <a:ext cx="719138" cy="71913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nodeType="afterGroup">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nodeType="afterGroup">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nodeType="afterGroup">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nodeType="afterGroup">
                            <p:stCondLst>
                              <p:cond delay="14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
                                        <p:tgtEl>
                                          <p:spTgt spid="8"/>
                                        </p:tgtEl>
                                      </p:cBhvr>
                                    </p:animEffect>
                                  </p:childTnLst>
                                </p:cTn>
                              </p:par>
                            </p:childTnLst>
                          </p:cTn>
                        </p:par>
                        <p:par>
                          <p:cTn id="28" fill="hold" nodeType="afterGroup">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
                                        <p:tgtEl>
                                          <p:spTgt spid="10"/>
                                        </p:tgtEl>
                                      </p:cBhvr>
                                    </p:animEffect>
                                  </p:childTnLst>
                                </p:cTn>
                              </p:par>
                            </p:childTnLst>
                          </p:cTn>
                        </p:par>
                        <p:par>
                          <p:cTn id="32" fill="hold" nodeType="afterGroup">
                            <p:stCondLst>
                              <p:cond delay="16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nodeType="afterGroup">
                            <p:stCondLst>
                              <p:cond delay="16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nodeType="afterGroup">
                            <p:stCondLst>
                              <p:cond delay="21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nodeType="afterGroup">
                            <p:stCondLst>
                              <p:cond delay="260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nodeType="afterGroup">
                            <p:stCondLst>
                              <p:cond delay="31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nodeType="afterGroup">
                            <p:stCondLst>
                              <p:cond delay="36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nodeType="afterGroup">
                            <p:stCondLst>
                              <p:cond delay="41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nodeType="afterGroup">
                            <p:stCondLst>
                              <p:cond delay="46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nodeType="afterGroup">
                            <p:stCondLst>
                              <p:cond delay="51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nodeType="afterGroup">
                            <p:stCondLst>
                              <p:cond delay="5600"/>
                            </p:stCondLst>
                            <p:childTnLst>
                              <p:par>
                                <p:cTn id="68" presetID="10"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nodeType="afterGroup">
                            <p:stCondLst>
                              <p:cond delay="61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par>
                          <p:cTn id="75" fill="hold" nodeType="afterGroup">
                            <p:stCondLst>
                              <p:cond delay="66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nodeType="afterGroup">
                            <p:stCondLst>
                              <p:cond delay="7100"/>
                            </p:stCondLst>
                            <p:childTnLst>
                              <p:par>
                                <p:cTn id="80" presetID="10"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nodeType="afterGroup">
                            <p:stCondLst>
                              <p:cond delay="76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385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70217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5038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703513" y="1619250"/>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(Türkiye Bilimsel ve Teknik Araştırma Kurumu)</a:t>
            </a:r>
          </a:p>
        </p:txBody>
      </p:sp>
      <p:sp>
        <p:nvSpPr>
          <p:cNvPr id="12" name="Text Box 17"/>
          <p:cNvSpPr txBox="1">
            <a:spLocks noChangeArrowheads="1"/>
          </p:cNvSpPr>
          <p:nvPr/>
        </p:nvSpPr>
        <p:spPr bwMode="auto">
          <a:xfrm>
            <a:off x="2703513" y="25431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(Türk Standartları Enstitüsü)</a:t>
            </a:r>
          </a:p>
        </p:txBody>
      </p:sp>
      <p:sp>
        <p:nvSpPr>
          <p:cNvPr id="13" name="Text Box 16"/>
          <p:cNvSpPr txBox="1">
            <a:spLocks noChangeArrowheads="1"/>
          </p:cNvSpPr>
          <p:nvPr/>
        </p:nvSpPr>
        <p:spPr bwMode="auto">
          <a:xfrm>
            <a:off x="1160463" y="158115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TUBİTAK</a:t>
            </a:r>
            <a:r>
              <a:rPr lang="tr-TR" sz="2400" noProof="1">
                <a:solidFill>
                  <a:srgbClr val="000000"/>
                </a:solidFill>
                <a:latin typeface="Cambria" pitchFamily="18" charset="0"/>
              </a:rPr>
              <a:t> </a:t>
            </a:r>
          </a:p>
        </p:txBody>
      </p:sp>
      <p:sp>
        <p:nvSpPr>
          <p:cNvPr id="14" name="Text Box 17"/>
          <p:cNvSpPr txBox="1">
            <a:spLocks noChangeArrowheads="1"/>
          </p:cNvSpPr>
          <p:nvPr/>
        </p:nvSpPr>
        <p:spPr bwMode="auto">
          <a:xfrm>
            <a:off x="1160463" y="250348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TSE</a:t>
            </a:r>
            <a:endParaRPr lang="tr-TR" sz="2400" noProof="1">
              <a:solidFill>
                <a:srgbClr val="000000"/>
              </a:solidFill>
              <a:latin typeface="Cambria" pitchFamily="18" charset="0"/>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ULUSAL KAMU KURULUŞLARI</a:t>
            </a:r>
          </a:p>
        </p:txBody>
      </p:sp>
      <p:sp>
        <p:nvSpPr>
          <p:cNvPr id="16"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DİĞER KURULUŞLAR</a:t>
            </a:r>
          </a:p>
        </p:txBody>
      </p:sp>
      <p:sp>
        <p:nvSpPr>
          <p:cNvPr id="17" name="Text Box 16"/>
          <p:cNvSpPr txBox="1">
            <a:spLocks noChangeArrowheads="1"/>
          </p:cNvSpPr>
          <p:nvPr/>
        </p:nvSpPr>
        <p:spPr bwMode="auto">
          <a:xfrm>
            <a:off x="2703513" y="3181350"/>
            <a:ext cx="6223000" cy="7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(Sanayi ve Ticaret Bakanlığı / Ölçüler ve Standartlar GM</a:t>
            </a:r>
            <a:r>
              <a:rPr lang="tr-TR" noProof="1" smtClean="0">
                <a:solidFill>
                  <a:srgbClr val="000000"/>
                </a:solidFill>
                <a:latin typeface="Cambria" pitchFamily="18" charset="0"/>
              </a:rPr>
              <a:t>)</a:t>
            </a:r>
          </a:p>
          <a:p>
            <a:pPr eaLnBrk="1" hangingPunct="1">
              <a:spcBef>
                <a:spcPct val="20000"/>
              </a:spcBef>
            </a:pPr>
            <a:r>
              <a:rPr lang="tr-TR" noProof="1" smtClean="0">
                <a:solidFill>
                  <a:srgbClr val="000000"/>
                </a:solidFill>
                <a:latin typeface="Cambria" pitchFamily="18" charset="0"/>
              </a:rPr>
              <a:t>(Tüketicinin ve Rekabetin Korunması GM)</a:t>
            </a:r>
            <a:endParaRPr lang="tr-TR" noProof="1">
              <a:solidFill>
                <a:srgbClr val="000000"/>
              </a:solidFill>
              <a:latin typeface="Cambria" pitchFamily="18" charset="0"/>
            </a:endParaRPr>
          </a:p>
        </p:txBody>
      </p:sp>
      <p:sp>
        <p:nvSpPr>
          <p:cNvPr id="18" name="Text Box 16"/>
          <p:cNvSpPr txBox="1">
            <a:spLocks noChangeArrowheads="1"/>
          </p:cNvSpPr>
          <p:nvPr/>
        </p:nvSpPr>
        <p:spPr bwMode="auto">
          <a:xfrm>
            <a:off x="1160463" y="33242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STB</a:t>
            </a:r>
            <a:r>
              <a:rPr lang="tr-TR" sz="2400" noProof="1">
                <a:solidFill>
                  <a:srgbClr val="000000"/>
                </a:solidFill>
                <a:latin typeface="Cambria" pitchFamily="18" charset="0"/>
              </a:rPr>
              <a:t> </a:t>
            </a:r>
          </a:p>
        </p:txBody>
      </p:sp>
      <p:sp>
        <p:nvSpPr>
          <p:cNvPr id="19" name="Text Box 16"/>
          <p:cNvSpPr txBox="1">
            <a:spLocks noChangeArrowheads="1"/>
          </p:cNvSpPr>
          <p:nvPr/>
        </p:nvSpPr>
        <p:spPr bwMode="auto">
          <a:xfrm>
            <a:off x="2676525" y="41052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(Temel Sağlık Hizmetleri Genel Müdürlüğü-Sağlık Eğitimi GM)</a:t>
            </a:r>
          </a:p>
        </p:txBody>
      </p:sp>
      <p:sp>
        <p:nvSpPr>
          <p:cNvPr id="20" name="Text Box 16"/>
          <p:cNvSpPr txBox="1">
            <a:spLocks noChangeArrowheads="1"/>
          </p:cNvSpPr>
          <p:nvPr/>
        </p:nvSpPr>
        <p:spPr bwMode="auto">
          <a:xfrm>
            <a:off x="1152525" y="40100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SB</a:t>
            </a:r>
            <a:r>
              <a:rPr lang="tr-TR" sz="2400" noProof="1">
                <a:solidFill>
                  <a:srgbClr val="000000"/>
                </a:solidFill>
                <a:latin typeface="Cambria" pitchFamily="18" charset="0"/>
              </a:rPr>
              <a:t> </a:t>
            </a:r>
          </a:p>
        </p:txBody>
      </p:sp>
      <p:pic>
        <p:nvPicPr>
          <p:cNvPr id="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3979863"/>
            <a:ext cx="720725" cy="685800"/>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C:\Users\ahmet\Desktop\imagesCA9RLBDE.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25" y="4748213"/>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16"/>
          <p:cNvSpPr txBox="1">
            <a:spLocks noChangeArrowheads="1"/>
          </p:cNvSpPr>
          <p:nvPr/>
        </p:nvSpPr>
        <p:spPr bwMode="auto">
          <a:xfrm>
            <a:off x="2676525" y="4649788"/>
            <a:ext cx="6223000" cy="7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(Çevre ve Orman Bakanlığı / Çevre Yönetimi GM</a:t>
            </a:r>
            <a:r>
              <a:rPr lang="tr-TR" noProof="1" smtClean="0">
                <a:solidFill>
                  <a:srgbClr val="000000"/>
                </a:solidFill>
                <a:latin typeface="Cambria" pitchFamily="18" charset="0"/>
              </a:rPr>
              <a:t>)</a:t>
            </a:r>
          </a:p>
          <a:p>
            <a:pPr eaLnBrk="1" hangingPunct="1">
              <a:spcBef>
                <a:spcPct val="20000"/>
              </a:spcBef>
            </a:pPr>
            <a:r>
              <a:rPr lang="tr-TR" noProof="1" smtClean="0">
                <a:solidFill>
                  <a:srgbClr val="000000"/>
                </a:solidFill>
                <a:latin typeface="Cambria" pitchFamily="18" charset="0"/>
              </a:rPr>
              <a:t>(Enerji ve Tabii Kaynaklar Bakanlığı / Maden İşleri GM/TAEK)</a:t>
            </a:r>
            <a:endParaRPr lang="tr-TR" noProof="1">
              <a:solidFill>
                <a:srgbClr val="000000"/>
              </a:solidFill>
              <a:latin typeface="Cambria" pitchFamily="18" charset="0"/>
            </a:endParaRPr>
          </a:p>
        </p:txBody>
      </p:sp>
      <p:sp>
        <p:nvSpPr>
          <p:cNvPr id="24" name="Text Box 16"/>
          <p:cNvSpPr txBox="1">
            <a:spLocks noChangeArrowheads="1"/>
          </p:cNvSpPr>
          <p:nvPr/>
        </p:nvSpPr>
        <p:spPr bwMode="auto">
          <a:xfrm>
            <a:off x="1152525" y="4583113"/>
            <a:ext cx="1543050" cy="9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ÇOB</a:t>
            </a:r>
          </a:p>
          <a:p>
            <a:pPr eaLnBrk="1" hangingPunct="1">
              <a:spcBef>
                <a:spcPct val="20000"/>
              </a:spcBef>
            </a:pPr>
            <a:r>
              <a:rPr lang="tr-TR" sz="2400" b="1" noProof="1" smtClean="0">
                <a:solidFill>
                  <a:srgbClr val="000000"/>
                </a:solidFill>
                <a:latin typeface="Cambria" pitchFamily="18" charset="0"/>
              </a:rPr>
              <a:t>ETKB</a:t>
            </a:r>
            <a:r>
              <a:rPr lang="tr-TR" sz="2400" noProof="1" smtClean="0">
                <a:solidFill>
                  <a:srgbClr val="000000"/>
                </a:solidFill>
                <a:latin typeface="Cambria" pitchFamily="18" charset="0"/>
              </a:rPr>
              <a:t> </a:t>
            </a:r>
            <a:endParaRPr lang="tr-TR" sz="2400" noProof="1">
              <a:solidFill>
                <a:srgbClr val="000000"/>
              </a:solidFill>
              <a:latin typeface="Cambria" pitchFamily="18" charset="0"/>
            </a:endParaRPr>
          </a:p>
        </p:txBody>
      </p:sp>
      <p:pic>
        <p:nvPicPr>
          <p:cNvPr id="25" name="Picture 3" descr="C:\Users\ahmet\Desktop\images.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3217863"/>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 descr="C:\Users\ahmet\Desktop\imagesCATHTU0C.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2419350"/>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5" descr="C:\Users\ahmet\Desktop\imagesCATHQNU0.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375" y="1641475"/>
            <a:ext cx="720725" cy="7191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16"/>
          <p:cNvSpPr txBox="1">
            <a:spLocks noChangeArrowheads="1"/>
          </p:cNvSpPr>
          <p:nvPr/>
        </p:nvSpPr>
        <p:spPr bwMode="auto">
          <a:xfrm>
            <a:off x="2703513" y="195262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smtClean="0">
                <a:solidFill>
                  <a:srgbClr val="000000"/>
                </a:solidFill>
                <a:latin typeface="Cambria" pitchFamily="18" charset="0"/>
              </a:rPr>
              <a:t>(Milli Prodüktivite Merkezi)</a:t>
            </a:r>
            <a:endParaRPr lang="tr-TR" noProof="1">
              <a:solidFill>
                <a:srgbClr val="000000"/>
              </a:solidFill>
              <a:latin typeface="Cambria" pitchFamily="18" charset="0"/>
            </a:endParaRPr>
          </a:p>
        </p:txBody>
      </p:sp>
      <p:sp>
        <p:nvSpPr>
          <p:cNvPr id="30" name="Text Box 16"/>
          <p:cNvSpPr txBox="1">
            <a:spLocks noChangeArrowheads="1"/>
          </p:cNvSpPr>
          <p:nvPr/>
        </p:nvSpPr>
        <p:spPr bwMode="auto">
          <a:xfrm>
            <a:off x="1160463" y="19145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MPA</a:t>
            </a:r>
            <a:r>
              <a:rPr lang="tr-TR" sz="2400" noProof="1" smtClean="0">
                <a:solidFill>
                  <a:srgbClr val="000000"/>
                </a:solidFill>
                <a:latin typeface="Cambria" pitchFamily="18" charset="0"/>
              </a:rPr>
              <a:t> </a:t>
            </a:r>
            <a:endParaRPr lang="tr-TR" sz="2400" noProof="1">
              <a:solidFill>
                <a:srgbClr val="000000"/>
              </a:solidFill>
              <a:latin typeface="Cambria" pitchFamily="18" charset="0"/>
            </a:endParaRPr>
          </a:p>
        </p:txBody>
      </p:sp>
      <p:sp>
        <p:nvSpPr>
          <p:cNvPr id="2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nodeType="afterGroup">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nodeType="afterGroup">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nodeType="afterGroup">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nodeType="afterGroup">
                            <p:stCondLst>
                              <p:cond delay="14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
                                        <p:tgtEl>
                                          <p:spTgt spid="8"/>
                                        </p:tgtEl>
                                      </p:cBhvr>
                                    </p:animEffect>
                                  </p:childTnLst>
                                </p:cTn>
                              </p:par>
                            </p:childTnLst>
                          </p:cTn>
                        </p:par>
                        <p:par>
                          <p:cTn id="28" fill="hold" nodeType="afterGroup">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
                                        <p:tgtEl>
                                          <p:spTgt spid="10"/>
                                        </p:tgtEl>
                                      </p:cBhvr>
                                    </p:animEffect>
                                  </p:childTnLst>
                                </p:cTn>
                              </p:par>
                            </p:childTnLst>
                          </p:cTn>
                        </p:par>
                        <p:par>
                          <p:cTn id="32" fill="hold" nodeType="afterGroup">
                            <p:stCondLst>
                              <p:cond delay="16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nodeType="afterGroup">
                            <p:stCondLst>
                              <p:cond delay="16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nodeType="afterGroup">
                            <p:stCondLst>
                              <p:cond delay="21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260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31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nodeType="afterGroup">
                            <p:stCondLst>
                              <p:cond delay="3600"/>
                            </p:stCondLst>
                            <p:childTnLst>
                              <p:par>
                                <p:cTn id="52" presetID="1"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nodeType="afterGroup">
                            <p:stCondLst>
                              <p:cond delay="36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par>
                          <p:cTn id="58" fill="hold" nodeType="afterGroup">
                            <p:stCondLst>
                              <p:cond delay="46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par>
                          <p:cTn id="62" fill="hold" nodeType="afterGroup">
                            <p:stCondLst>
                              <p:cond delay="5600"/>
                            </p:stCondLst>
                            <p:childTnLst>
                              <p:par>
                                <p:cTn id="63" presetID="1"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par>
                          <p:cTn id="65" fill="hold" nodeType="afterGroup">
                            <p:stCondLst>
                              <p:cond delay="56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childTnLst>
                                </p:cTn>
                              </p:par>
                            </p:childTnLst>
                          </p:cTn>
                        </p:par>
                        <p:par>
                          <p:cTn id="69" fill="hold" nodeType="afterGroup">
                            <p:stCondLst>
                              <p:cond delay="66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childTnLst>
                                </p:cTn>
                              </p:par>
                            </p:childTnLst>
                          </p:cTn>
                        </p:par>
                        <p:par>
                          <p:cTn id="73" fill="hold" nodeType="afterGroup">
                            <p:stCondLst>
                              <p:cond delay="7600"/>
                            </p:stCondLst>
                            <p:childTnLst>
                              <p:par>
                                <p:cTn id="74" presetID="1"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par>
                          <p:cTn id="76" fill="hold" nodeType="afterGroup">
                            <p:stCondLst>
                              <p:cond delay="76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childTnLst>
                                </p:cTn>
                              </p:par>
                            </p:childTnLst>
                          </p:cTn>
                        </p:par>
                        <p:par>
                          <p:cTn id="80" fill="hold" nodeType="afterGroup">
                            <p:stCondLst>
                              <p:cond delay="86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childTnLst>
                                </p:cTn>
                              </p:par>
                            </p:childTnLst>
                          </p:cTn>
                        </p:par>
                        <p:par>
                          <p:cTn id="84" fill="hold" nodeType="afterGroup">
                            <p:stCondLst>
                              <p:cond delay="9600"/>
                            </p:stCondLst>
                            <p:childTnLst>
                              <p:par>
                                <p:cTn id="85" presetID="1" presetClass="entr" presetSubtype="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par>
                          <p:cTn id="87" fill="hold" nodeType="afterGroup">
                            <p:stCondLst>
                              <p:cond delay="960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childTnLst>
                                </p:cTn>
                              </p:par>
                            </p:childTnLst>
                          </p:cTn>
                        </p:par>
                        <p:par>
                          <p:cTn id="91" fill="hold" nodeType="afterGroup">
                            <p:stCondLst>
                              <p:cond delay="106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p:bldP spid="12" grpId="0"/>
      <p:bldP spid="13" grpId="0"/>
      <p:bldP spid="14" grpId="0"/>
      <p:bldP spid="16" grpId="0"/>
      <p:bldP spid="17" grpId="0"/>
      <p:bldP spid="18" grpId="0"/>
      <p:bldP spid="19" grpId="0"/>
      <p:bldP spid="20" grpId="0"/>
      <p:bldP spid="23" grpId="0"/>
      <p:bldP spid="24" grpId="0"/>
      <p:bldP spid="29"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KAMU NİTELİĞİNDE KURULUŞLAR</a:t>
            </a:r>
          </a:p>
        </p:txBody>
      </p:sp>
      <p:sp>
        <p:nvSpPr>
          <p:cNvPr id="10"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KURULUŞLAR</a:t>
            </a:r>
          </a:p>
        </p:txBody>
      </p:sp>
      <p:sp>
        <p:nvSpPr>
          <p:cNvPr id="11" name="Text Box 16"/>
          <p:cNvSpPr txBox="1">
            <a:spLocks noChangeArrowheads="1"/>
          </p:cNvSpPr>
          <p:nvPr/>
        </p:nvSpPr>
        <p:spPr bwMode="auto">
          <a:xfrm>
            <a:off x="3344863" y="1771650"/>
            <a:ext cx="55816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(Sağlık-Mühendislik)</a:t>
            </a:r>
          </a:p>
        </p:txBody>
      </p:sp>
      <p:sp>
        <p:nvSpPr>
          <p:cNvPr id="12" name="Text Box 16"/>
          <p:cNvSpPr txBox="1">
            <a:spLocks noChangeArrowheads="1"/>
          </p:cNvSpPr>
          <p:nvPr/>
        </p:nvSpPr>
        <p:spPr bwMode="auto">
          <a:xfrm>
            <a:off x="368300" y="1770063"/>
            <a:ext cx="27463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MESLEK ODALARI</a:t>
            </a:r>
            <a:endParaRPr lang="tr-TR" sz="2400" noProof="1">
              <a:solidFill>
                <a:srgbClr val="000000"/>
              </a:solidFill>
              <a:latin typeface="Cambria" pitchFamily="18" charset="0"/>
            </a:endParaRPr>
          </a:p>
        </p:txBody>
      </p:sp>
      <p:sp>
        <p:nvSpPr>
          <p:cNvPr id="13" name="Text Box 16"/>
          <p:cNvSpPr txBox="1">
            <a:spLocks noChangeArrowheads="1"/>
          </p:cNvSpPr>
          <p:nvPr/>
        </p:nvSpPr>
        <p:spPr bwMode="auto">
          <a:xfrm>
            <a:off x="3344863" y="3348038"/>
            <a:ext cx="56118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(İşçi-İşveren)</a:t>
            </a:r>
          </a:p>
        </p:txBody>
      </p:sp>
      <p:sp>
        <p:nvSpPr>
          <p:cNvPr id="14" name="Text Box 16"/>
          <p:cNvSpPr txBox="1">
            <a:spLocks noChangeArrowheads="1"/>
          </p:cNvSpPr>
          <p:nvPr/>
        </p:nvSpPr>
        <p:spPr bwMode="auto">
          <a:xfrm>
            <a:off x="331788" y="3302000"/>
            <a:ext cx="2203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SENDİKALAR</a:t>
            </a:r>
            <a:r>
              <a:rPr lang="tr-TR" sz="2400" noProof="1">
                <a:solidFill>
                  <a:srgbClr val="000000"/>
                </a:solidFill>
                <a:latin typeface="Cambria" pitchFamily="18" charset="0"/>
              </a:rPr>
              <a:t> </a:t>
            </a:r>
          </a:p>
        </p:txBody>
      </p:sp>
      <p:sp>
        <p:nvSpPr>
          <p:cNvPr id="15" name="Line 7"/>
          <p:cNvSpPr>
            <a:spLocks noChangeShapeType="1"/>
          </p:cNvSpPr>
          <p:nvPr/>
        </p:nvSpPr>
        <p:spPr bwMode="auto">
          <a:xfrm>
            <a:off x="323850" y="48148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16" name="Grup 15"/>
          <p:cNvGrpSpPr>
            <a:grpSpLocks/>
          </p:cNvGrpSpPr>
          <p:nvPr/>
        </p:nvGrpSpPr>
        <p:grpSpPr bwMode="auto">
          <a:xfrm>
            <a:off x="754063" y="4030663"/>
            <a:ext cx="7739062" cy="730250"/>
            <a:chOff x="334282" y="4030264"/>
            <a:chExt cx="7739141" cy="730315"/>
          </a:xfrm>
        </p:grpSpPr>
        <p:pic>
          <p:nvPicPr>
            <p:cNvPr id="17" name="Picture 2" descr="C:\Users\ahmet\Desktop\imagesCAIM4WHT.jpg"/>
            <p:cNvPicPr preferRelativeResize="0">
              <a:picLocks noChangeArrowheads="1"/>
            </p:cNvPicPr>
            <p:nvPr/>
          </p:nvPicPr>
          <p:blipFill>
            <a:blip r:embed="rId3"/>
            <a:srcRect/>
            <a:stretch>
              <a:fillRect/>
            </a:stretch>
          </p:blipFill>
          <p:spPr bwMode="auto">
            <a:xfrm>
              <a:off x="334282" y="4031851"/>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8" name="Picture 4" descr="C:\Users\ahmet\Desktop\imagesCA5R832L.jpg"/>
            <p:cNvPicPr preferRelativeResize="0">
              <a:picLocks noChangeArrowheads="1"/>
            </p:cNvPicPr>
            <p:nvPr/>
          </p:nvPicPr>
          <p:blipFill>
            <a:blip r:embed="rId4"/>
            <a:srcRect/>
            <a:stretch>
              <a:fillRect/>
            </a:stretch>
          </p:blipFill>
          <p:spPr bwMode="auto">
            <a:xfrm>
              <a:off x="1191541" y="4035026"/>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9" name="Picture 5" descr="C:\Users\ahmet\Desktop\imagesCAQ8KEIF.jpg"/>
            <p:cNvPicPr preferRelativeResize="0">
              <a:picLocks noChangeArrowheads="1"/>
            </p:cNvPicPr>
            <p:nvPr/>
          </p:nvPicPr>
          <p:blipFill>
            <a:blip r:embed="rId5"/>
            <a:srcRect/>
            <a:stretch>
              <a:fillRect/>
            </a:stretch>
          </p:blipFill>
          <p:spPr bwMode="auto">
            <a:xfrm>
              <a:off x="2058325" y="4035026"/>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 name="Picture 7" descr="C:\Users\ahmet\Desktop\Resim1.png"/>
            <p:cNvPicPr preferRelativeResize="0">
              <a:picLocks noChangeArrowheads="1"/>
            </p:cNvPicPr>
            <p:nvPr/>
          </p:nvPicPr>
          <p:blipFill>
            <a:blip r:embed="rId6"/>
            <a:srcRect/>
            <a:stretch>
              <a:fillRect/>
            </a:stretch>
          </p:blipFill>
          <p:spPr bwMode="auto">
            <a:xfrm>
              <a:off x="3809354" y="4039790"/>
              <a:ext cx="755658" cy="720789"/>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1" name="Picture 8" descr="C:\Users\ahmet\Desktop\1.png"/>
            <p:cNvPicPr preferRelativeResize="0">
              <a:picLocks noChangeArrowheads="1"/>
            </p:cNvPicPr>
            <p:nvPr/>
          </p:nvPicPr>
          <p:blipFill>
            <a:blip r:embed="rId7"/>
            <a:srcRect/>
            <a:stretch>
              <a:fillRect/>
            </a:stretch>
          </p:blipFill>
          <p:spPr bwMode="auto">
            <a:xfrm>
              <a:off x="6446219" y="4030264"/>
              <a:ext cx="755658" cy="720789"/>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2" name="Picture 11" descr="C:\Users\ahmet\Desktop\4.png"/>
            <p:cNvPicPr preferRelativeResize="0">
              <a:picLocks noChangeArrowheads="1"/>
            </p:cNvPicPr>
            <p:nvPr/>
          </p:nvPicPr>
          <p:blipFill>
            <a:blip r:embed="rId8"/>
            <a:srcRect/>
            <a:stretch>
              <a:fillRect/>
            </a:stretch>
          </p:blipFill>
          <p:spPr bwMode="auto">
            <a:xfrm>
              <a:off x="4677726"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3" name="Picture 14" descr="C:\Users\ahmet\Desktop\7.png"/>
            <p:cNvPicPr preferRelativeResize="0">
              <a:picLocks noChangeArrowheads="1"/>
            </p:cNvPicPr>
            <p:nvPr/>
          </p:nvPicPr>
          <p:blipFill>
            <a:blip r:embed="rId9"/>
            <a:srcRect/>
            <a:stretch>
              <a:fillRect/>
            </a:stretch>
          </p:blipFill>
          <p:spPr bwMode="auto">
            <a:xfrm>
              <a:off x="2934634"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4" name="Picture 16" descr="C:\Users\ahmet\Desktop\9.png"/>
            <p:cNvPicPr preferRelativeResize="0">
              <a:picLocks noChangeArrowheads="1"/>
            </p:cNvPicPr>
            <p:nvPr/>
          </p:nvPicPr>
          <p:blipFill>
            <a:blip r:embed="rId10"/>
            <a:srcRect/>
            <a:stretch>
              <a:fillRect/>
            </a:stretch>
          </p:blipFill>
          <p:spPr bwMode="auto">
            <a:xfrm>
              <a:off x="5569910"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5" name="Picture 19" descr="C:\Users\ahmet\Desktop\12.png"/>
            <p:cNvPicPr preferRelativeResize="0">
              <a:picLocks noChangeArrowheads="1"/>
            </p:cNvPicPr>
            <p:nvPr/>
          </p:nvPicPr>
          <p:blipFill>
            <a:blip r:embed="rId11"/>
            <a:srcRect/>
            <a:stretch>
              <a:fillRect/>
            </a:stretch>
          </p:blipFill>
          <p:spPr bwMode="auto">
            <a:xfrm>
              <a:off x="7317765" y="4031851"/>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grpSp>
      <p:sp>
        <p:nvSpPr>
          <p:cNvPr id="26" name="Line 7"/>
          <p:cNvSpPr>
            <a:spLocks noChangeShapeType="1"/>
          </p:cNvSpPr>
          <p:nvPr/>
        </p:nvSpPr>
        <p:spPr bwMode="auto">
          <a:xfrm>
            <a:off x="339725" y="565467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7" name="Grup 26"/>
          <p:cNvGrpSpPr>
            <a:grpSpLocks/>
          </p:cNvGrpSpPr>
          <p:nvPr/>
        </p:nvGrpSpPr>
        <p:grpSpPr bwMode="auto">
          <a:xfrm>
            <a:off x="744538" y="4873625"/>
            <a:ext cx="7745412" cy="742950"/>
            <a:chOff x="334316" y="4863808"/>
            <a:chExt cx="7746452" cy="742843"/>
          </a:xfrm>
        </p:grpSpPr>
        <p:pic>
          <p:nvPicPr>
            <p:cNvPr id="28" name="Picture 9" descr="C:\Users\ahmet\Desktop\2.png"/>
            <p:cNvPicPr preferRelativeResize="0">
              <a:picLocks noChangeArrowheads="1"/>
            </p:cNvPicPr>
            <p:nvPr/>
          </p:nvPicPr>
          <p:blipFill>
            <a:blip r:embed="rId12"/>
            <a:srcRect/>
            <a:stretch>
              <a:fillRect/>
            </a:stretch>
          </p:blipFill>
          <p:spPr bwMode="auto">
            <a:xfrm>
              <a:off x="1193268" y="4863808"/>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9" name="Picture 10" descr="C:\Users\ahmet\Desktop\3.png"/>
            <p:cNvPicPr preferRelativeResize="0">
              <a:picLocks noChangeArrowheads="1"/>
            </p:cNvPicPr>
            <p:nvPr/>
          </p:nvPicPr>
          <p:blipFill>
            <a:blip r:embed="rId13"/>
            <a:srcRect/>
            <a:stretch>
              <a:fillRect/>
            </a:stretch>
          </p:blipFill>
          <p:spPr bwMode="auto">
            <a:xfrm>
              <a:off x="5583296" y="4879681"/>
              <a:ext cx="757339" cy="719034"/>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0" name="Picture 12" descr="C:\Users\ahmet\Desktop\5.png"/>
            <p:cNvPicPr preferRelativeResize="0">
              <a:picLocks noChangeArrowheads="1"/>
            </p:cNvPicPr>
            <p:nvPr/>
          </p:nvPicPr>
          <p:blipFill>
            <a:blip r:embed="rId14"/>
            <a:srcRect/>
            <a:stretch>
              <a:fillRect/>
            </a:stretch>
          </p:blipFill>
          <p:spPr bwMode="auto">
            <a:xfrm>
              <a:off x="334316" y="4866983"/>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1" name="Picture 13" descr="C:\Users\ahmet\Desktop\6.png"/>
            <p:cNvPicPr preferRelativeResize="0">
              <a:picLocks noChangeArrowheads="1"/>
            </p:cNvPicPr>
            <p:nvPr/>
          </p:nvPicPr>
          <p:blipFill>
            <a:blip r:embed="rId15"/>
            <a:srcRect/>
            <a:stretch>
              <a:fillRect/>
            </a:stretch>
          </p:blipFill>
          <p:spPr bwMode="auto">
            <a:xfrm>
              <a:off x="4703703" y="4881268"/>
              <a:ext cx="755751" cy="719033"/>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2" name="Picture 15" descr="C:\Users\ahmet\Desktop\8.png"/>
            <p:cNvPicPr preferRelativeResize="0">
              <a:picLocks noChangeArrowheads="1"/>
            </p:cNvPicPr>
            <p:nvPr/>
          </p:nvPicPr>
          <p:blipFill>
            <a:blip r:embed="rId16"/>
            <a:srcRect/>
            <a:stretch>
              <a:fillRect/>
            </a:stretch>
          </p:blipFill>
          <p:spPr bwMode="auto">
            <a:xfrm>
              <a:off x="6451774" y="4879681"/>
              <a:ext cx="755751" cy="719034"/>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3" name="Picture 18" descr="C:\Users\ahmet\Desktop\11.png"/>
            <p:cNvPicPr preferRelativeResize="0">
              <a:picLocks noChangeArrowheads="1"/>
            </p:cNvPicPr>
            <p:nvPr/>
          </p:nvPicPr>
          <p:blipFill>
            <a:blip r:embed="rId17"/>
            <a:srcRect/>
            <a:stretch>
              <a:fillRect/>
            </a:stretch>
          </p:blipFill>
          <p:spPr bwMode="auto">
            <a:xfrm>
              <a:off x="2941341" y="4879681"/>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4" name="Picture 20" descr="C:\Users\ahmet\Desktop\13.png"/>
            <p:cNvPicPr preferRelativeResize="0">
              <a:picLocks noChangeArrowheads="1"/>
            </p:cNvPicPr>
            <p:nvPr/>
          </p:nvPicPr>
          <p:blipFill>
            <a:blip r:embed="rId18"/>
            <a:srcRect/>
            <a:stretch>
              <a:fillRect/>
            </a:stretch>
          </p:blipFill>
          <p:spPr bwMode="auto">
            <a:xfrm>
              <a:off x="3820934" y="4874919"/>
              <a:ext cx="755751" cy="719033"/>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5" name="Picture 22" descr="C:\Users\ahmet\Desktop\15.png"/>
            <p:cNvPicPr preferRelativeResize="0">
              <a:picLocks noChangeArrowheads="1"/>
            </p:cNvPicPr>
            <p:nvPr/>
          </p:nvPicPr>
          <p:blipFill>
            <a:blip r:embed="rId19"/>
            <a:srcRect/>
            <a:stretch>
              <a:fillRect/>
            </a:stretch>
          </p:blipFill>
          <p:spPr bwMode="auto">
            <a:xfrm>
              <a:off x="7325017" y="4886030"/>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92549"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8625" y="4867601"/>
              <a:ext cx="7683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up 36"/>
          <p:cNvGrpSpPr>
            <a:grpSpLocks/>
          </p:cNvGrpSpPr>
          <p:nvPr/>
        </p:nvGrpSpPr>
        <p:grpSpPr bwMode="auto">
          <a:xfrm>
            <a:off x="368300" y="2425700"/>
            <a:ext cx="8562975" cy="730250"/>
            <a:chOff x="368830" y="2426063"/>
            <a:chExt cx="8562893" cy="729986"/>
          </a:xfrm>
        </p:grpSpPr>
        <p:pic>
          <p:nvPicPr>
            <p:cNvPr id="192531" name="Picture 2" descr="C:\Users\ahmet\Desktop\TBB.jpg"/>
            <p:cNvPicPr preferRelativeResize="0">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29666" y="2435950"/>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2" name="Picture 3" descr="C:\Users\ahmet\Desktop\TEB.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88917" y="2436049"/>
              <a:ext cx="720000" cy="71044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3" name="Picture 4" descr="C:\Users\ahmet\Desktop\TMMOB.jpg"/>
            <p:cNvPicPr preferRelativeResize="0">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82950" y="2426425"/>
              <a:ext cx="772277"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4" name="Picture 5" descr="C:\Users\ahmet\Desktop\GMO.jpg"/>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85478" y="2432842"/>
              <a:ext cx="757525"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5" name="Picture 6" descr="C:\Users\ahmet\Desktop\eLEKTRİK.jpg"/>
            <p:cNvPicPr preferRelativeResize="0">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20129" y="2432842"/>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6" name="Picture 7" descr="C:\Users\ahmet\Desktop\TBB1.jpg"/>
            <p:cNvPicPr preferRelativeResize="0">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53975" y="2427267"/>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7" name="Picture 9" descr="C:\Users\ahmet\Desktop\imagesCALK4V0Q.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94013" y="2426426"/>
              <a:ext cx="760398"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8" name="Picture 10" descr="C:\Users\ahmet\Desktop\imagesCADIHDZN.jpg"/>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68349" y="2426425"/>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9" name="Picture 11" descr="C:\Users\ahmet\Desktop\imagesCANH7614.jpg"/>
            <p:cNvPicPr preferRelativeResize="0">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211723" y="2426063"/>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40" name="Picture 12"/>
            <p:cNvPicPr preferRelativeResize="0">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8830" y="2436049"/>
              <a:ext cx="720000" cy="720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
                                        <p:tgtEl>
                                          <p:spTgt spid="4"/>
                                        </p:tgtEl>
                                      </p:cBhvr>
                                    </p:animEffect>
                                  </p:childTnLst>
                                </p:cTn>
                              </p:par>
                            </p:childTnLst>
                          </p:cTn>
                        </p:par>
                        <p:par>
                          <p:cTn id="15" fill="hold" nodeType="afterGroup">
                            <p:stCondLst>
                              <p:cond delay="11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100"/>
                                        <p:tgtEl>
                                          <p:spTgt spid="5"/>
                                        </p:tgtEl>
                                      </p:cBhvr>
                                    </p:animEffect>
                                  </p:childTnLst>
                                </p:cTn>
                              </p:par>
                            </p:childTnLst>
                          </p:cTn>
                        </p:par>
                        <p:par>
                          <p:cTn id="19" fill="hold" nodeType="afterGroup">
                            <p:stCondLst>
                              <p:cond delay="12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
                                        <p:tgtEl>
                                          <p:spTgt spid="7"/>
                                        </p:tgtEl>
                                      </p:cBhvr>
                                    </p:animEffect>
                                  </p:childTnLst>
                                </p:cTn>
                              </p:par>
                            </p:childTnLst>
                          </p:cTn>
                        </p:par>
                        <p:par>
                          <p:cTn id="23" fill="hold" nodeType="afterGroup">
                            <p:stCondLst>
                              <p:cond delay="13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
                                        <p:tgtEl>
                                          <p:spTgt spid="15"/>
                                        </p:tgtEl>
                                      </p:cBhvr>
                                    </p:animEffect>
                                  </p:childTnLst>
                                </p:cTn>
                              </p:par>
                            </p:childTnLst>
                          </p:cTn>
                        </p:par>
                        <p:par>
                          <p:cTn id="27" fill="hold" nodeType="afterGroup">
                            <p:stCondLst>
                              <p:cond delay="1400"/>
                            </p:stCondLst>
                            <p:childTnLst>
                              <p:par>
                                <p:cTn id="28" presetID="22" presetClass="entr" presetSubtype="1"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
                                        <p:tgtEl>
                                          <p:spTgt spid="26"/>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par>
                          <p:cTn id="35" fill="hold" nodeType="afterGroup">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par>
                          <p:cTn id="39" fill="hold" nodeType="afterGroup">
                            <p:stCondLst>
                              <p:cond delay="3500"/>
                            </p:stCondLst>
                            <p:childTnLst>
                              <p:par>
                                <p:cTn id="40" presetID="1"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childTnLst>
                          </p:cTn>
                        </p:par>
                        <p:par>
                          <p:cTn id="51" fill="hold" nodeType="after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nodeType="afterGroup">
                            <p:stCondLst>
                              <p:cond delay="2500"/>
                            </p:stCondLst>
                            <p:childTnLst>
                              <p:par>
                                <p:cTn id="56" presetID="1"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p:bldP spid="11" grpId="0"/>
      <p:bldP spid="12" grpId="0"/>
      <p:bldP spid="13" grpId="0"/>
      <p:bldP spid="14" grpId="0"/>
      <p:bldP spid="1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ÇSGB</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(Çalışma ve Sosyal Güvenlik Bakanlığı)</a:t>
            </a:r>
          </a:p>
        </p:txBody>
      </p:sp>
      <p:pic>
        <p:nvPicPr>
          <p:cNvPr id="195589"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812800"/>
            <a:ext cx="2339975" cy="2160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ÇSGB KURULUŞ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endParaRPr lang="tr-TR" sz="2000" i="1" dirty="0" smtClean="0">
              <a:solidFill>
                <a:srgbClr val="000000"/>
              </a:solidFill>
              <a:latin typeface="Calibri" pitchFamily="34" charset="0"/>
              <a:cs typeface="Calibri" pitchFamily="34" charset="0"/>
            </a:endParaRPr>
          </a:p>
          <a:p>
            <a:pPr marL="179388"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Çalışma hayatını, işçi-işveren ilişkilerini, iş sağlığını ve güvenliğini düzenlemek, denetlemek ve sosyal güvenlik imkanını sağlamak, bu imkanı yaygınlaştırmak ve geliştirmek, yurtdışında çalışan işçilerimizin çalışma hayatından doğan hak ve menfaatlerini korumak ve </a:t>
            </a:r>
            <a:r>
              <a:rPr lang="tr-TR" sz="2000" b="1" i="1" dirty="0" smtClean="0">
                <a:solidFill>
                  <a:srgbClr val="000000"/>
                </a:solidFill>
                <a:latin typeface="Calibri" pitchFamily="34" charset="0"/>
                <a:cs typeface="Calibri" pitchFamily="34" charset="0"/>
              </a:rPr>
              <a:t>geliştirmektir.»</a:t>
            </a: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grpSp>
        <p:nvGrpSpPr>
          <p:cNvPr id="19" name="Grup 18"/>
          <p:cNvGrpSpPr/>
          <p:nvPr/>
        </p:nvGrpSpPr>
        <p:grpSpPr>
          <a:xfrm>
            <a:off x="2679701" y="5465568"/>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smtClean="0">
                  <a:latin typeface="Cambria" pitchFamily="18" charset="0"/>
                  <a:cs typeface="Calibri" pitchFamily="34" charset="0"/>
                </a:rPr>
                <a:t>3146 </a:t>
              </a:r>
              <a:r>
                <a:rPr lang="tr-TR" sz="1100" b="1" i="1" noProof="1">
                  <a:latin typeface="Cambria" pitchFamily="18" charset="0"/>
                  <a:cs typeface="Calibri" pitchFamily="34" charset="0"/>
                </a:rPr>
                <a:t>sayılı Çalışma ve Sosyal Güvenlik Bakanlığı'nın Teşkilat ve Görevleri Hakkında Kanun'un "Amaç" başlıklı  1. </a:t>
              </a:r>
              <a:r>
                <a:rPr lang="tr-TR" sz="1100" b="1" i="1" noProof="1" smtClean="0">
                  <a:latin typeface="Cambria" pitchFamily="18" charset="0"/>
                  <a:cs typeface="Calibri" pitchFamily="34" charset="0"/>
                </a:rPr>
                <a:t>Maddesi</a:t>
              </a:r>
              <a:endParaRPr lang="tr-TR" sz="1100" b="1" i="1" noProof="1">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2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ÇSGB İSG İLE İLGİLİ GÖREVLERİ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22900"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ve güvenliğini sağlayacak tedbirlerin uygulanmasını izlemek</a:t>
            </a:r>
            <a:r>
              <a:rPr lang="tr-TR" sz="2000" b="1" i="1" dirty="0" smtClean="0">
                <a:solidFill>
                  <a:srgbClr val="000000"/>
                </a:solidFill>
                <a:latin typeface="Calibri" pitchFamily="34" charset="0"/>
                <a:cs typeface="Calibri" pitchFamily="34" charset="0"/>
              </a:rPr>
              <a:t>,</a:t>
            </a:r>
          </a:p>
          <a:p>
            <a:pPr marL="522900" indent="-3429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a:p>
            <a:pPr marL="5229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İşyerlerindeki sağlık ve güvenlik risklerini önleyici ve koruyucu hizmetleri yürütenlerin niteliklerini belirlemek, eğitimlerini ve sertifikalandırılmalarını </a:t>
            </a:r>
            <a:r>
              <a:rPr lang="tr-TR" sz="2000" b="1" i="1" dirty="0" smtClean="0">
                <a:solidFill>
                  <a:srgbClr val="000000"/>
                </a:solidFill>
                <a:latin typeface="Calibri" pitchFamily="34" charset="0"/>
                <a:cs typeface="Calibri" pitchFamily="34" charset="0"/>
              </a:rPr>
              <a:t>sağlamak</a:t>
            </a:r>
            <a:r>
              <a:rPr lang="tr-TR" sz="2000" b="1" i="1" dirty="0">
                <a:solidFill>
                  <a:srgbClr val="000000"/>
                </a:solidFill>
                <a:latin typeface="Calibri" pitchFamily="34" charset="0"/>
                <a:cs typeface="Calibri" pitchFamily="34" charset="0"/>
              </a:rPr>
              <a:t> </a:t>
            </a:r>
            <a:r>
              <a:rPr lang="tr-TR" sz="2000" b="1" i="1" dirty="0" smtClean="0">
                <a:solidFill>
                  <a:srgbClr val="FF0000"/>
                </a:solidFill>
                <a:latin typeface="Calibri" pitchFamily="34" charset="0"/>
                <a:cs typeface="Calibri" pitchFamily="34" charset="0"/>
              </a:rPr>
              <a:t>(İH ve İGU eğitimleri),</a:t>
            </a:r>
          </a:p>
          <a:p>
            <a:pPr marL="522900" indent="-3429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a:p>
            <a:pPr marL="5229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Mesleki yeterlilik sisteminin oluşturulması ve işletilmesi için gereken tedbirleri </a:t>
            </a:r>
            <a:r>
              <a:rPr lang="tr-TR" sz="2000" b="1" i="1" dirty="0" smtClean="0">
                <a:solidFill>
                  <a:srgbClr val="000000"/>
                </a:solidFill>
                <a:latin typeface="Calibri" pitchFamily="34" charset="0"/>
                <a:cs typeface="Calibri" pitchFamily="34" charset="0"/>
              </a:rPr>
              <a:t>almak </a:t>
            </a:r>
            <a:r>
              <a:rPr lang="tr-TR" sz="2000" b="1" i="1" dirty="0" smtClean="0">
                <a:solidFill>
                  <a:srgbClr val="FF0000"/>
                </a:solidFill>
                <a:latin typeface="Calibri" pitchFamily="34" charset="0"/>
                <a:cs typeface="Calibri" pitchFamily="34" charset="0"/>
              </a:rPr>
              <a:t>(Meslek Eğitimi),</a:t>
            </a:r>
            <a:endParaRPr lang="tr-TR" sz="2000" b="1" i="1" dirty="0">
              <a:solidFill>
                <a:srgbClr val="FF0000"/>
              </a:solidFill>
              <a:latin typeface="Calibri" pitchFamily="34" charset="0"/>
              <a:cs typeface="Calibri" pitchFamily="34" charset="0"/>
            </a:endParaRPr>
          </a:p>
          <a:p>
            <a:pPr marL="180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180000"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1976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7641" name="Group 9"/>
          <p:cNvGrpSpPr>
            <a:grpSpLocks/>
          </p:cNvGrpSpPr>
          <p:nvPr/>
        </p:nvGrpSpPr>
        <p:grpSpPr bwMode="auto">
          <a:xfrm>
            <a:off x="323850" y="1555750"/>
            <a:ext cx="1482725" cy="1482725"/>
            <a:chOff x="1710" y="1035"/>
            <a:chExt cx="2316" cy="2316"/>
          </a:xfrm>
        </p:grpSpPr>
        <p:grpSp>
          <p:nvGrpSpPr>
            <p:cNvPr id="197643" name="Group 10"/>
            <p:cNvGrpSpPr>
              <a:grpSpLocks/>
            </p:cNvGrpSpPr>
            <p:nvPr/>
          </p:nvGrpSpPr>
          <p:grpSpPr bwMode="auto">
            <a:xfrm rot="3600000">
              <a:off x="1710" y="1035"/>
              <a:ext cx="2316" cy="2316"/>
              <a:chOff x="1710" y="1035"/>
              <a:chExt cx="2316" cy="2316"/>
            </a:xfrm>
          </p:grpSpPr>
          <p:sp>
            <p:nvSpPr>
              <p:cNvPr id="19764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9764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9765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97644" name="Group 14"/>
            <p:cNvGrpSpPr>
              <a:grpSpLocks/>
            </p:cNvGrpSpPr>
            <p:nvPr/>
          </p:nvGrpSpPr>
          <p:grpSpPr bwMode="auto">
            <a:xfrm rot="7200000">
              <a:off x="2059" y="1386"/>
              <a:ext cx="1616" cy="1614"/>
              <a:chOff x="2060" y="1387"/>
              <a:chExt cx="1616" cy="1614"/>
            </a:xfrm>
          </p:grpSpPr>
          <p:sp>
            <p:nvSpPr>
              <p:cNvPr id="19764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9764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9764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grpSp>
        <p:nvGrpSpPr>
          <p:cNvPr id="19" name="Grup 18"/>
          <p:cNvGrpSpPr/>
          <p:nvPr/>
        </p:nvGrpSpPr>
        <p:grpSpPr>
          <a:xfrm>
            <a:off x="2679701" y="5465568"/>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3146 sayılı Çalışma ve Sosyal Güvenlik Bakanlığı'nın Teşkilat ve Görevleri Hakkında Kanun'un "Amaç" başlıklı  1. Maddesi</a:t>
              </a: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2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gray">
          <a:xfrm>
            <a:off x="133350" y="1052513"/>
            <a:ext cx="4376150"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a:solidFill>
                  <a:srgbClr val="000000"/>
                </a:solidFill>
                <a:latin typeface="Calibri" pitchFamily="34" charset="0"/>
                <a:cs typeface="Calibri" pitchFamily="34" charset="0"/>
              </a:rPr>
              <a:t>MERKEZ BİRİMLERİ</a:t>
            </a:r>
          </a:p>
        </p:txBody>
      </p:sp>
      <p:sp>
        <p:nvSpPr>
          <p:cNvPr id="8" name="Rectangle 5"/>
          <p:cNvSpPr>
            <a:spLocks noChangeArrowheads="1"/>
          </p:cNvSpPr>
          <p:nvPr/>
        </p:nvSpPr>
        <p:spPr bwMode="gray">
          <a:xfrm>
            <a:off x="133350" y="1412875"/>
            <a:ext cx="4376150"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tr-TR" sz="1400" b="1" i="1" noProof="1">
                <a:solidFill>
                  <a:srgbClr val="000000"/>
                </a:solidFill>
                <a:latin typeface="Calibri" pitchFamily="34" charset="0"/>
                <a:cs typeface="Calibri" pitchFamily="34" charset="0"/>
              </a:rPr>
              <a:t>1.Ana Hizmet Birimleri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Çalışma Genel Müdürlüğü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Dış İlişkiler ve Yurtdışı İşçi Hizmetleri Genel Müdürlüğü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İş Sağlığı ve Güvenliği Genel Müdürlüğü </a:t>
            </a:r>
            <a:r>
              <a:rPr lang="tr-TR" sz="1400" b="1" i="1" noProof="1" smtClean="0">
                <a:solidFill>
                  <a:srgbClr val="C00000"/>
                </a:solidFill>
                <a:latin typeface="Calibri" pitchFamily="34" charset="0"/>
                <a:cs typeface="Calibri" pitchFamily="34" charset="0"/>
              </a:rPr>
              <a:t>-İSGGM</a:t>
            </a:r>
            <a:endParaRPr lang="tr-TR" sz="1400" b="1" i="1" noProof="1">
              <a:solidFill>
                <a:srgbClr val="C00000"/>
              </a:solidFill>
              <a:latin typeface="Calibri" pitchFamily="34" charset="0"/>
              <a:cs typeface="Calibri" pitchFamily="34" charset="0"/>
            </a:endParaRPr>
          </a:p>
          <a:p>
            <a:pPr marL="720000" lvl="1" indent="-180000">
              <a:spcAft>
                <a:spcPts val="0"/>
              </a:spcAft>
              <a:buClr>
                <a:srgbClr val="292929"/>
              </a:buClr>
              <a:buFont typeface="Wingdings" pitchFamily="2" charset="2"/>
              <a:buChar char="ü"/>
              <a:defRPr/>
            </a:pPr>
            <a:r>
              <a:rPr lang="tr-TR" sz="1400" b="1" i="1" noProof="1">
                <a:solidFill>
                  <a:srgbClr val="C00000"/>
                </a:solidFill>
                <a:latin typeface="Calibri" pitchFamily="34" charset="0"/>
                <a:cs typeface="Calibri" pitchFamily="34" charset="0"/>
              </a:rPr>
              <a:t>İSGÜM (İş Sağlığı Güvenliği </a:t>
            </a:r>
            <a:r>
              <a:rPr lang="tr-TR" sz="1400" b="1" i="1" noProof="1" smtClean="0">
                <a:solidFill>
                  <a:srgbClr val="C00000"/>
                </a:solidFill>
                <a:latin typeface="Calibri" pitchFamily="34" charset="0"/>
                <a:cs typeface="Calibri" pitchFamily="34" charset="0"/>
              </a:rPr>
              <a:t>Merkezi Müdür) </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Avrupa Birliği Koordinasyon Dairesi Başkanlığı </a:t>
            </a:r>
            <a:endParaRPr lang="tr-TR" sz="1400" i="1" noProof="1">
              <a:solidFill>
                <a:srgbClr val="000000"/>
              </a:solidFill>
              <a:latin typeface="Calibri" pitchFamily="34" charset="0"/>
              <a:cs typeface="Calibri" pitchFamily="34" charset="0"/>
            </a:endParaRPr>
          </a:p>
          <a:p>
            <a:pPr lvl="1">
              <a:spcAft>
                <a:spcPts val="0"/>
              </a:spcAft>
              <a:buClr>
                <a:srgbClr val="292929"/>
              </a:buClr>
              <a:defRPr/>
            </a:pPr>
            <a:endParaRPr lang="tr-TR" sz="1100"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2.</a:t>
            </a:r>
            <a:r>
              <a:rPr lang="en-US" sz="1400" b="1" i="1" noProof="1">
                <a:solidFill>
                  <a:srgbClr val="000000"/>
                </a:solidFill>
                <a:latin typeface="Calibri" pitchFamily="34" charset="0"/>
                <a:cs typeface="Calibri" pitchFamily="34" charset="0"/>
              </a:rPr>
              <a:t>Danışma ve Denetim Birimleri </a:t>
            </a:r>
            <a:endParaRPr lang="tr-TR" sz="1400" b="1" i="1" noProof="1">
              <a:solidFill>
                <a:srgbClr val="0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Teftiş Kurulu Başkanlığı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İş Teftiş Kurulu </a:t>
            </a:r>
            <a:r>
              <a:rPr lang="en-US" sz="1400" b="1" i="1" noProof="1" smtClean="0">
                <a:solidFill>
                  <a:srgbClr val="C00000"/>
                </a:solidFill>
                <a:latin typeface="Calibri" pitchFamily="34" charset="0"/>
                <a:cs typeface="Calibri" pitchFamily="34" charset="0"/>
              </a:rPr>
              <a:t>Başkanlığı</a:t>
            </a:r>
            <a:r>
              <a:rPr lang="tr-TR" sz="1400" b="1" i="1" noProof="1" smtClean="0">
                <a:solidFill>
                  <a:srgbClr val="C00000"/>
                </a:solidFill>
                <a:latin typeface="Calibri" pitchFamily="34" charset="0"/>
                <a:cs typeface="Calibri" pitchFamily="34" charset="0"/>
              </a:rPr>
              <a:t>-İTKB</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İç Denetim Birimi Başkanlığı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Strateji Geliştirme Başkanlığı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Hukuk Müşavirliği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Basın ve Halkla İlişkiler Müşavirliği </a:t>
            </a:r>
          </a:p>
          <a:p>
            <a:pPr marL="190500" indent="-190500">
              <a:lnSpc>
                <a:spcPct val="95000"/>
              </a:lnSpc>
              <a:spcAft>
                <a:spcPct val="40000"/>
              </a:spcAft>
              <a:buClr>
                <a:srgbClr val="292929"/>
              </a:buClr>
              <a:buFont typeface="Wingdings" pitchFamily="2" charset="2"/>
              <a:buChar char="§"/>
              <a:defRPr/>
            </a:pPr>
            <a:endParaRPr lang="en-US" sz="1100" i="1" noProof="1">
              <a:solidFill>
                <a:srgbClr val="000000"/>
              </a:solidFill>
              <a:latin typeface="Calibri" pitchFamily="34" charset="0"/>
              <a:cs typeface="Calibri" pitchFamily="34" charset="0"/>
            </a:endParaRPr>
          </a:p>
          <a:p>
            <a:pPr>
              <a:lnSpc>
                <a:spcPct val="95000"/>
              </a:lnSpc>
              <a:spcAft>
                <a:spcPct val="40000"/>
              </a:spcAft>
              <a:buClr>
                <a:srgbClr val="292929"/>
              </a:buClr>
              <a:defRPr/>
            </a:pPr>
            <a:r>
              <a:rPr lang="tr-TR" sz="1400" b="1" i="1" noProof="1">
                <a:solidFill>
                  <a:srgbClr val="000000"/>
                </a:solidFill>
                <a:latin typeface="Calibri" pitchFamily="34" charset="0"/>
                <a:cs typeface="Calibri" pitchFamily="34" charset="0"/>
              </a:rPr>
              <a:t>3.</a:t>
            </a:r>
            <a:r>
              <a:rPr lang="en-US" sz="1400" b="1" i="1" noProof="1">
                <a:solidFill>
                  <a:srgbClr val="000000"/>
                </a:solidFill>
                <a:latin typeface="Calibri" pitchFamily="34" charset="0"/>
                <a:cs typeface="Calibri" pitchFamily="34" charset="0"/>
              </a:rPr>
              <a:t>Yardımcı Birimler / Başkanlıklar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Personel Dairesi Başkanlığı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İdari ve Mali İşler Dairesi Başkanlığı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Bilgi İşlem Daire Başkanlığı </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
        <p:nvSpPr>
          <p:cNvPr id="9" name="Rectangle 19"/>
          <p:cNvSpPr>
            <a:spLocks noChangeArrowheads="1"/>
          </p:cNvSpPr>
          <p:nvPr/>
        </p:nvSpPr>
        <p:spPr bwMode="gray">
          <a:xfrm>
            <a:off x="4595812" y="1052513"/>
            <a:ext cx="4377813" cy="360362"/>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a:solidFill>
                  <a:srgbClr val="FFFFFF"/>
                </a:solidFill>
                <a:latin typeface="Calibri" pitchFamily="34" charset="0"/>
                <a:cs typeface="Calibri" pitchFamily="34" charset="0"/>
              </a:rPr>
              <a:t>TAŞRA-YURTDIŞI-İLGİL VE BAĞLI KURULUŞLAR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sp>
        <p:nvSpPr>
          <p:cNvPr id="11" name="Rectangle 5"/>
          <p:cNvSpPr>
            <a:spLocks noChangeArrowheads="1"/>
          </p:cNvSpPr>
          <p:nvPr/>
        </p:nvSpPr>
        <p:spPr bwMode="gray">
          <a:xfrm>
            <a:off x="4597400" y="1412875"/>
            <a:ext cx="4376150"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tr-TR" sz="1400" b="1" i="1" noProof="1">
                <a:solidFill>
                  <a:srgbClr val="000000"/>
                </a:solidFill>
                <a:latin typeface="Calibri" pitchFamily="34" charset="0"/>
                <a:cs typeface="Calibri" pitchFamily="34" charset="0"/>
              </a:rPr>
              <a:t>1.</a:t>
            </a:r>
            <a:r>
              <a:rPr lang="en-US" sz="1400" b="1" i="1" noProof="1">
                <a:solidFill>
                  <a:srgbClr val="000000"/>
                </a:solidFill>
                <a:latin typeface="Calibri" pitchFamily="34" charset="0"/>
                <a:cs typeface="Calibri" pitchFamily="34" charset="0"/>
              </a:rPr>
              <a:t>Taşra Teşkilatı </a:t>
            </a:r>
            <a:endParaRPr lang="tr-TR" sz="1400" b="1" i="1" noProof="1" smtClean="0">
              <a:solidFill>
                <a:srgbClr val="000000"/>
              </a:solidFill>
              <a:latin typeface="Calibri" pitchFamily="34" charset="0"/>
              <a:cs typeface="Calibri" pitchFamily="34" charset="0"/>
            </a:endParaRPr>
          </a:p>
          <a:p>
            <a:pPr>
              <a:spcAft>
                <a:spcPts val="0"/>
              </a:spcAft>
              <a:buClr>
                <a:srgbClr val="292929"/>
              </a:buClr>
              <a:defRPr/>
            </a:pPr>
            <a:endParaRPr lang="en-US" sz="1400" b="1"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2.</a:t>
            </a:r>
            <a:r>
              <a:rPr lang="en-US" sz="1400" b="1" i="1" noProof="1">
                <a:solidFill>
                  <a:srgbClr val="000000"/>
                </a:solidFill>
                <a:latin typeface="Calibri" pitchFamily="34" charset="0"/>
                <a:cs typeface="Calibri" pitchFamily="34" charset="0"/>
              </a:rPr>
              <a:t>Yurt Dışı Teşkilatı </a:t>
            </a:r>
            <a:endParaRPr lang="tr-TR" sz="1400" b="1" i="1" noProof="1" smtClean="0">
              <a:solidFill>
                <a:srgbClr val="000000"/>
              </a:solidFill>
              <a:latin typeface="Calibri" pitchFamily="34" charset="0"/>
              <a:cs typeface="Calibri" pitchFamily="34" charset="0"/>
            </a:endParaRPr>
          </a:p>
          <a:p>
            <a:pPr>
              <a:spcAft>
                <a:spcPts val="0"/>
              </a:spcAft>
              <a:buClr>
                <a:srgbClr val="292929"/>
              </a:buClr>
              <a:defRPr/>
            </a:pPr>
            <a:endParaRPr lang="en-US" sz="1400" b="1"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3.</a:t>
            </a:r>
            <a:r>
              <a:rPr lang="en-US" sz="1400" b="1" i="1" noProof="1">
                <a:solidFill>
                  <a:srgbClr val="000000"/>
                </a:solidFill>
                <a:latin typeface="Calibri" pitchFamily="34" charset="0"/>
                <a:cs typeface="Calibri" pitchFamily="34" charset="0"/>
              </a:rPr>
              <a:t>İlgili Kuruluşlar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Sosyal Güvenlik Kurumu </a:t>
            </a:r>
            <a:r>
              <a:rPr lang="en-US" sz="1400" b="1" i="1" noProof="1" smtClean="0">
                <a:solidFill>
                  <a:srgbClr val="C00000"/>
                </a:solidFill>
                <a:latin typeface="Calibri" pitchFamily="34" charset="0"/>
                <a:cs typeface="Calibri" pitchFamily="34" charset="0"/>
              </a:rPr>
              <a:t>Başkanlığı</a:t>
            </a:r>
            <a:r>
              <a:rPr lang="tr-TR" sz="1400" b="1" i="1" noProof="1" smtClean="0">
                <a:solidFill>
                  <a:srgbClr val="C00000"/>
                </a:solidFill>
                <a:latin typeface="Calibri" pitchFamily="34" charset="0"/>
                <a:cs typeface="Calibri" pitchFamily="34" charset="0"/>
              </a:rPr>
              <a:t>-SGK</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Türkiye İş Kurumu Genel Müdürlüğü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Mesleki Yeterlilik Kurumu </a:t>
            </a:r>
            <a:endParaRPr lang="tr-TR" sz="1400" i="1" noProof="1">
              <a:solidFill>
                <a:srgbClr val="000000"/>
              </a:solidFill>
              <a:latin typeface="Calibri" pitchFamily="34" charset="0"/>
              <a:cs typeface="Calibri" pitchFamily="34" charset="0"/>
            </a:endParaRPr>
          </a:p>
          <a:p>
            <a:pPr marL="742950" lvl="1" indent="-285750">
              <a:spcAft>
                <a:spcPts val="0"/>
              </a:spcAft>
              <a:buClr>
                <a:srgbClr val="292929"/>
              </a:buClr>
              <a:buFont typeface="Wingdings" pitchFamily="2" charset="2"/>
              <a:buChar char="ü"/>
              <a:defRPr/>
            </a:pPr>
            <a:endParaRPr lang="tr-TR" sz="1400"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4.</a:t>
            </a:r>
            <a:r>
              <a:rPr lang="en-US" sz="1400" b="1" i="1" noProof="1">
                <a:solidFill>
                  <a:srgbClr val="000000"/>
                </a:solidFill>
                <a:latin typeface="Calibri" pitchFamily="34" charset="0"/>
                <a:cs typeface="Calibri" pitchFamily="34" charset="0"/>
              </a:rPr>
              <a:t>Bağlı Kuruluşlar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Çalışma ve Sosyal Güvenlik Eğitim ve Araştırma </a:t>
            </a:r>
            <a:r>
              <a:rPr lang="en-US" sz="1400" b="1" i="1" noProof="1" smtClean="0">
                <a:solidFill>
                  <a:srgbClr val="C00000"/>
                </a:solidFill>
                <a:latin typeface="Calibri" pitchFamily="34" charset="0"/>
                <a:cs typeface="Calibri" pitchFamily="34" charset="0"/>
              </a:rPr>
              <a:t>Merkezi</a:t>
            </a:r>
            <a:r>
              <a:rPr lang="tr-TR" sz="1400" b="1" i="1" noProof="1" smtClean="0">
                <a:solidFill>
                  <a:srgbClr val="C00000"/>
                </a:solidFill>
                <a:latin typeface="Calibri" pitchFamily="34" charset="0"/>
                <a:cs typeface="Calibri" pitchFamily="34" charset="0"/>
              </a:rPr>
              <a:t>-ÇASGEM</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Amele Birliği Biriktirme ve Yardımlaşma Sandığı </a:t>
            </a:r>
          </a:p>
          <a:p>
            <a:pPr marL="1200150" lvl="2" indent="-285750">
              <a:spcAft>
                <a:spcPts val="0"/>
              </a:spcAft>
              <a:buClr>
                <a:srgbClr val="292929"/>
              </a:buClr>
              <a:buFont typeface="Wingdings" pitchFamily="2" charset="2"/>
              <a:buChar char="ü"/>
              <a:defRPr/>
            </a:pPr>
            <a:endParaRPr lang="en-US" sz="1400" i="1" noProof="1">
              <a:solidFill>
                <a:srgbClr val="000000"/>
              </a:solidFill>
              <a:latin typeface="Calibri" pitchFamily="34" charset="0"/>
              <a:cs typeface="Calibri" pitchFamily="34" charset="0"/>
            </a:endParaRPr>
          </a:p>
        </p:txBody>
      </p:sp>
      <p:sp>
        <p:nvSpPr>
          <p:cNvPr id="1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 name="Akış Çizelgesi: Belge 12"/>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Tree>
    <p:extLst>
      <p:ext uri="{BB962C8B-B14F-4D97-AF65-F5344CB8AC3E}">
        <p14:creationId xmlns:p14="http://schemas.microsoft.com/office/powerpoint/2010/main" val="19452675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İSGGM</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Sağlığı ve Güvenliği Genel Müdürlüğü)</a:t>
            </a:r>
          </a:p>
        </p:txBody>
      </p:sp>
      <p:pic>
        <p:nvPicPr>
          <p:cNvPr id="200709" name="Picture 3" descr="D:\DOKTOR\9-ISTUZMAN\1-EĞİTİM KURUMU\1. İstanbuluzman\Ulusal ve Uluslararası Kuruluşlar\Yardımcı\Resim\ISGGM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742950"/>
            <a:ext cx="2160588" cy="216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0" y="3105150"/>
            <a:ext cx="9144000" cy="2028825"/>
          </a:xfrm>
          <a:prstGeom prst="rect">
            <a:avLst/>
          </a:prstGeom>
          <a:noFill/>
          <a:ln w="9525" algn="ctr">
            <a:noFill/>
            <a:round/>
            <a:headEnd/>
            <a:tailEnd/>
          </a:ln>
        </p:spPr>
        <p:txBody>
          <a:bodyPr wrap="none" anchor="ctr"/>
          <a:lstStyle/>
          <a:p>
            <a:pPr marL="36000" algn="ctr">
              <a:defRPr/>
            </a:pPr>
            <a:r>
              <a:rPr lang="tr-TR" sz="4800"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Labour Organization</a:t>
            </a:r>
          </a:p>
          <a:p>
            <a:pPr marL="36000" algn="ctr">
              <a:defRPr/>
            </a:pPr>
            <a:r>
              <a:rPr lang="tr-TR" sz="48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Çalışma Örgütü)</a:t>
            </a:r>
          </a:p>
        </p:txBody>
      </p:sp>
      <p:pic>
        <p:nvPicPr>
          <p:cNvPr id="1269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601663"/>
            <a:ext cx="26416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88000" indent="-1800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konularında, </a:t>
            </a:r>
            <a:r>
              <a:rPr lang="tr-TR" sz="2000" b="1" i="1" dirty="0">
                <a:solidFill>
                  <a:srgbClr val="C00000"/>
                </a:solidFill>
                <a:latin typeface="Calibri" pitchFamily="34" charset="0"/>
                <a:cs typeface="Calibri" pitchFamily="34" charset="0"/>
              </a:rPr>
              <a:t>mevzuatın </a:t>
            </a:r>
            <a:r>
              <a:rPr lang="tr-TR" sz="2000" b="1" i="1" dirty="0">
                <a:solidFill>
                  <a:srgbClr val="000000"/>
                </a:solidFill>
                <a:latin typeface="Calibri" pitchFamily="34" charset="0"/>
                <a:cs typeface="Calibri" pitchFamily="34" charset="0"/>
              </a:rPr>
              <a:t>uygulanmasını sağlamak ve mevzuat çalışması yapmak,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C00000"/>
                </a:solidFill>
                <a:latin typeface="Calibri" pitchFamily="34" charset="0"/>
                <a:cs typeface="Calibri" pitchFamily="34" charset="0"/>
              </a:rPr>
              <a:t>Ulusal politikaları </a:t>
            </a:r>
            <a:r>
              <a:rPr lang="tr-TR" sz="2000" b="1" i="1" dirty="0">
                <a:solidFill>
                  <a:srgbClr val="000000"/>
                </a:solidFill>
                <a:latin typeface="Calibri" pitchFamily="34" charset="0"/>
                <a:cs typeface="Calibri" pitchFamily="34" charset="0"/>
              </a:rPr>
              <a:t>belirlemek ve bu politikalar çerçevesinde programlar hazırlamak,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Ulusal ve uluslararası kurum ve kuruluşlarla </a:t>
            </a:r>
            <a:r>
              <a:rPr lang="tr-TR" sz="2000" b="1" i="1" dirty="0">
                <a:solidFill>
                  <a:srgbClr val="C00000"/>
                </a:solidFill>
                <a:latin typeface="Calibri" pitchFamily="34" charset="0"/>
                <a:cs typeface="Calibri" pitchFamily="34" charset="0"/>
              </a:rPr>
              <a:t>işbirliği</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ve koordinasyonu </a:t>
            </a:r>
            <a:r>
              <a:rPr lang="tr-TR" sz="2000" b="1" i="1" dirty="0">
                <a:solidFill>
                  <a:srgbClr val="000000"/>
                </a:solidFill>
                <a:latin typeface="Calibri" pitchFamily="34" charset="0"/>
                <a:cs typeface="Calibri" pitchFamily="34" charset="0"/>
              </a:rPr>
              <a:t>sağlamak,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C00000"/>
                </a:solidFill>
                <a:latin typeface="Calibri" pitchFamily="34" charset="0"/>
                <a:cs typeface="Calibri" pitchFamily="34" charset="0"/>
              </a:rPr>
              <a:t>Etkin denetim</a:t>
            </a:r>
            <a:r>
              <a:rPr lang="tr-TR" sz="2000" b="1" i="1" dirty="0">
                <a:solidFill>
                  <a:srgbClr val="000000"/>
                </a:solidFill>
                <a:latin typeface="Calibri" pitchFamily="34" charset="0"/>
                <a:cs typeface="Calibri" pitchFamily="34" charset="0"/>
              </a:rPr>
              <a:t> sağlamak amacıyla gerekli önerilerde bulunmak ve sonuçlarını izlemek, </a:t>
            </a:r>
          </a:p>
        </p:txBody>
      </p:sp>
      <p:sp>
        <p:nvSpPr>
          <p:cNvPr id="2027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2761" name="Group 9"/>
          <p:cNvGrpSpPr>
            <a:grpSpLocks/>
          </p:cNvGrpSpPr>
          <p:nvPr/>
        </p:nvGrpSpPr>
        <p:grpSpPr bwMode="auto">
          <a:xfrm>
            <a:off x="323850" y="1555750"/>
            <a:ext cx="1482725" cy="1482725"/>
            <a:chOff x="1710" y="1035"/>
            <a:chExt cx="2316" cy="2316"/>
          </a:xfrm>
        </p:grpSpPr>
        <p:grpSp>
          <p:nvGrpSpPr>
            <p:cNvPr id="202763" name="Group 10"/>
            <p:cNvGrpSpPr>
              <a:grpSpLocks/>
            </p:cNvGrpSpPr>
            <p:nvPr/>
          </p:nvGrpSpPr>
          <p:grpSpPr bwMode="auto">
            <a:xfrm rot="3600000">
              <a:off x="1710" y="1035"/>
              <a:ext cx="2316" cy="2316"/>
              <a:chOff x="1710" y="1035"/>
              <a:chExt cx="2316" cy="2316"/>
            </a:xfrm>
          </p:grpSpPr>
          <p:sp>
            <p:nvSpPr>
              <p:cNvPr id="2027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27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27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2764" name="Group 14"/>
            <p:cNvGrpSpPr>
              <a:grpSpLocks/>
            </p:cNvGrpSpPr>
            <p:nvPr/>
          </p:nvGrpSpPr>
          <p:grpSpPr bwMode="auto">
            <a:xfrm rot="7200000">
              <a:off x="2059" y="1386"/>
              <a:ext cx="1616" cy="1614"/>
              <a:chOff x="2060" y="1387"/>
              <a:chExt cx="1616" cy="1614"/>
            </a:xfrm>
          </p:grpSpPr>
          <p:sp>
            <p:nvSpPr>
              <p:cNvPr id="2027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27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27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Standart çalışmaları yapmak, normlar hazırlamak ve geliştirmek, </a:t>
            </a:r>
            <a:r>
              <a:rPr lang="tr-TR" sz="1600" i="1" dirty="0">
                <a:solidFill>
                  <a:srgbClr val="000000"/>
                </a:solidFill>
                <a:latin typeface="Calibri" pitchFamily="34" charset="0"/>
                <a:cs typeface="Calibri" pitchFamily="34" charset="0"/>
              </a:rPr>
              <a:t>ölçüm değerlendirme, teknik kontrol, eğitim, danışmanlık, uzmanlık ve bunları yapan kişi ve kuruluşları inceleyerek değerlendirmek ve yetki vermek,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Kişisel koruyucuların ve makine koruyucularının imalatını yapacak kişi ve kuruluşlara yetki vermek</a:t>
            </a:r>
            <a:r>
              <a:rPr lang="tr-TR" sz="1600" i="1" dirty="0">
                <a:solidFill>
                  <a:srgbClr val="000000"/>
                </a:solidFill>
                <a:latin typeface="Calibri" pitchFamily="34" charset="0"/>
                <a:cs typeface="Calibri" pitchFamily="34" charset="0"/>
              </a:rPr>
              <a:t>, ithal edilecek kişisel koruyucuların ve makine koruyucularının standartlara uygunluğunu ve bu hususlarda usul ve esasları belirlemek,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İş sağlığı ve güvenliği ile iş kazaları ve meslek hastalıklarının önlenmesi konularında inceleme ve araştırma çalışmalarını planlayıp programlamak</a:t>
            </a:r>
            <a:r>
              <a:rPr lang="tr-TR" sz="1600" i="1" dirty="0">
                <a:solidFill>
                  <a:srgbClr val="000000"/>
                </a:solidFill>
                <a:latin typeface="Calibri" pitchFamily="34" charset="0"/>
                <a:cs typeface="Calibri" pitchFamily="34" charset="0"/>
              </a:rPr>
              <a:t> ve uygulanmasını sağlamak,</a:t>
            </a:r>
          </a:p>
          <a:p>
            <a:pPr marL="522900" indent="-252000">
              <a:spcAft>
                <a:spcPts val="0"/>
              </a:spcAft>
              <a:buClr>
                <a:srgbClr val="292929"/>
              </a:buClr>
              <a:buFont typeface="+mj-lt"/>
              <a:buAutoNum type="arabicPeriod"/>
              <a:defRPr/>
            </a:pPr>
            <a:endParaRPr lang="tr-TR" sz="1600" i="1" dirty="0">
              <a:solidFill>
                <a:srgbClr val="000000"/>
              </a:solidFill>
              <a:latin typeface="Calibri" pitchFamily="34" charset="0"/>
              <a:cs typeface="Calibri" pitchFamily="34" charset="0"/>
            </a:endParaRPr>
          </a:p>
        </p:txBody>
      </p:sp>
      <p:sp>
        <p:nvSpPr>
          <p:cNvPr id="20378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3785" name="Group 9"/>
          <p:cNvGrpSpPr>
            <a:grpSpLocks/>
          </p:cNvGrpSpPr>
          <p:nvPr/>
        </p:nvGrpSpPr>
        <p:grpSpPr bwMode="auto">
          <a:xfrm>
            <a:off x="323850" y="1555750"/>
            <a:ext cx="1482725" cy="1482725"/>
            <a:chOff x="1710" y="1035"/>
            <a:chExt cx="2316" cy="2316"/>
          </a:xfrm>
        </p:grpSpPr>
        <p:grpSp>
          <p:nvGrpSpPr>
            <p:cNvPr id="203787" name="Group 10"/>
            <p:cNvGrpSpPr>
              <a:grpSpLocks/>
            </p:cNvGrpSpPr>
            <p:nvPr/>
          </p:nvGrpSpPr>
          <p:grpSpPr bwMode="auto">
            <a:xfrm rot="3600000">
              <a:off x="1710" y="1035"/>
              <a:ext cx="2316" cy="2316"/>
              <a:chOff x="1710" y="1035"/>
              <a:chExt cx="2316" cy="2316"/>
            </a:xfrm>
          </p:grpSpPr>
          <p:sp>
            <p:nvSpPr>
              <p:cNvPr id="20379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379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379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3788" name="Group 14"/>
            <p:cNvGrpSpPr>
              <a:grpSpLocks/>
            </p:cNvGrpSpPr>
            <p:nvPr/>
          </p:nvGrpSpPr>
          <p:grpSpPr bwMode="auto">
            <a:xfrm rot="7200000">
              <a:off x="2059" y="1386"/>
              <a:ext cx="1616" cy="1614"/>
              <a:chOff x="2060" y="1387"/>
              <a:chExt cx="1616" cy="1614"/>
            </a:xfrm>
          </p:grpSpPr>
          <p:sp>
            <p:nvSpPr>
              <p:cNvPr id="20378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379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379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Faaliyet konuları ile ilgili </a:t>
            </a:r>
            <a:r>
              <a:rPr lang="tr-TR" sz="1600" b="1" i="1" dirty="0">
                <a:solidFill>
                  <a:srgbClr val="000000"/>
                </a:solidFill>
                <a:latin typeface="Calibri" pitchFamily="34" charset="0"/>
                <a:cs typeface="Calibri" pitchFamily="34" charset="0"/>
              </a:rPr>
              <a:t>yayım ve dokümantasyon çalışmaları yapmak ve istatistikleri düzenlemek,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Mesleki eğitim görenler, </a:t>
            </a:r>
            <a:r>
              <a:rPr lang="tr-TR" sz="1600" i="1" dirty="0" err="1">
                <a:solidFill>
                  <a:srgbClr val="000000"/>
                </a:solidFill>
                <a:latin typeface="Calibri" pitchFamily="34" charset="0"/>
                <a:cs typeface="Calibri" pitchFamily="34" charset="0"/>
              </a:rPr>
              <a:t>rehabilite</a:t>
            </a:r>
            <a:r>
              <a:rPr lang="tr-TR" sz="1600" i="1" dirty="0">
                <a:solidFill>
                  <a:srgbClr val="000000"/>
                </a:solidFill>
                <a:latin typeface="Calibri" pitchFamily="34" charset="0"/>
                <a:cs typeface="Calibri" pitchFamily="34" charset="0"/>
              </a:rPr>
              <a:t> edilenler, özel risk grupları, kamu hizmetlerinde çalışanlar dahil olmak üzere </a:t>
            </a:r>
            <a:r>
              <a:rPr lang="tr-TR" sz="1600" b="1" i="1" dirty="0">
                <a:solidFill>
                  <a:srgbClr val="000000"/>
                </a:solidFill>
                <a:latin typeface="Calibri" pitchFamily="34" charset="0"/>
                <a:cs typeface="Calibri" pitchFamily="34" charset="0"/>
              </a:rPr>
              <a:t>tüm çalışanların iş kazaları ve meslek hastalıklarına karşı korunmaları amacıyla gerekli çalışmaları yaparak tedbirlerin alınmasını sağlamak,</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İş Sağlığı ve Güvenliği Merkezi ve Bölge Laboratuvarlarının çalışmalarını düzenlemek,</a:t>
            </a:r>
            <a:r>
              <a:rPr lang="tr-TR" sz="1600" i="1" dirty="0">
                <a:solidFill>
                  <a:srgbClr val="000000"/>
                </a:solidFill>
                <a:latin typeface="Calibri" pitchFamily="34" charset="0"/>
                <a:cs typeface="Calibri" pitchFamily="34" charset="0"/>
              </a:rPr>
              <a:t> </a:t>
            </a:r>
            <a:r>
              <a:rPr lang="tr-TR" sz="1600" b="1" i="1" dirty="0">
                <a:solidFill>
                  <a:srgbClr val="000000"/>
                </a:solidFill>
                <a:latin typeface="Calibri" pitchFamily="34" charset="0"/>
                <a:cs typeface="Calibri" pitchFamily="34" charset="0"/>
              </a:rPr>
              <a:t>yönetmek ve </a:t>
            </a:r>
            <a:r>
              <a:rPr lang="tr-TR" sz="1600" b="1" i="1" dirty="0" smtClean="0">
                <a:solidFill>
                  <a:srgbClr val="000000"/>
                </a:solidFill>
                <a:latin typeface="Calibri" pitchFamily="34" charset="0"/>
                <a:cs typeface="Calibri" pitchFamily="34" charset="0"/>
              </a:rPr>
              <a:t>denetlemek, </a:t>
            </a:r>
            <a:endParaRPr lang="tr-TR" sz="1600" b="1"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Bakanlıkça verilecek benzeri görevleri yapmak.</a:t>
            </a:r>
          </a:p>
          <a:p>
            <a:pPr marL="270900">
              <a:spcAft>
                <a:spcPts val="0"/>
              </a:spcAft>
              <a:buClr>
                <a:srgbClr val="292929"/>
              </a:buClr>
              <a:defRPr/>
            </a:pPr>
            <a:endParaRPr lang="tr-TR" sz="1600" i="1" dirty="0">
              <a:solidFill>
                <a:srgbClr val="000000"/>
              </a:solidFill>
              <a:latin typeface="Calibri" pitchFamily="34" charset="0"/>
              <a:cs typeface="Calibri" pitchFamily="34" charset="0"/>
            </a:endParaRPr>
          </a:p>
        </p:txBody>
      </p:sp>
      <p:sp>
        <p:nvSpPr>
          <p:cNvPr id="2048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4809" name="Group 9"/>
          <p:cNvGrpSpPr>
            <a:grpSpLocks/>
          </p:cNvGrpSpPr>
          <p:nvPr/>
        </p:nvGrpSpPr>
        <p:grpSpPr bwMode="auto">
          <a:xfrm>
            <a:off x="323850" y="1555750"/>
            <a:ext cx="1482725" cy="1482725"/>
            <a:chOff x="1710" y="1035"/>
            <a:chExt cx="2316" cy="2316"/>
          </a:xfrm>
        </p:grpSpPr>
        <p:grpSp>
          <p:nvGrpSpPr>
            <p:cNvPr id="204811" name="Group 10"/>
            <p:cNvGrpSpPr>
              <a:grpSpLocks/>
            </p:cNvGrpSpPr>
            <p:nvPr/>
          </p:nvGrpSpPr>
          <p:grpSpPr bwMode="auto">
            <a:xfrm rot="3600000">
              <a:off x="1710" y="1035"/>
              <a:ext cx="2316" cy="2316"/>
              <a:chOff x="1710" y="1035"/>
              <a:chExt cx="2316" cy="2316"/>
            </a:xfrm>
          </p:grpSpPr>
          <p:sp>
            <p:nvSpPr>
              <p:cNvPr id="2048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48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48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4812" name="Group 14"/>
            <p:cNvGrpSpPr>
              <a:grpSpLocks/>
            </p:cNvGrpSpPr>
            <p:nvPr/>
          </p:nvGrpSpPr>
          <p:grpSpPr bwMode="auto">
            <a:xfrm rot="7200000">
              <a:off x="2059" y="1386"/>
              <a:ext cx="1616" cy="1614"/>
              <a:chOff x="2060" y="1387"/>
              <a:chExt cx="1616" cy="1614"/>
            </a:xfrm>
          </p:grpSpPr>
          <p:sp>
            <p:nvSpPr>
              <p:cNvPr id="2048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48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48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İSGÜM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Sağlığı ve Güvenliği Merkezi Müdürlüğü)</a:t>
            </a:r>
          </a:p>
        </p:txBody>
      </p:sp>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3937" y="644015"/>
            <a:ext cx="2178611" cy="218341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3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ve Güvenliği Merkezi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Müdürlüğü / İSGÜM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buClr>
                <a:srgbClr val="292929"/>
              </a:buClr>
            </a:pPr>
            <a:r>
              <a:rPr lang="tr-TR" sz="2000" i="1" dirty="0" smtClean="0">
                <a:solidFill>
                  <a:srgbClr val="000000"/>
                </a:solidFill>
                <a:latin typeface="Calibri" pitchFamily="34" charset="0"/>
                <a:cs typeface="Calibri" pitchFamily="34" charset="0"/>
              </a:rPr>
              <a:t>Kuruluşu;</a:t>
            </a:r>
          </a:p>
          <a:p>
            <a:pPr marL="179388"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Çalışma Şartlarını ve Çevreyi İyileştirme Programı </a:t>
            </a:r>
            <a:r>
              <a:rPr lang="tr-TR" sz="2000" b="1" i="1" dirty="0" smtClean="0">
                <a:solidFill>
                  <a:srgbClr val="000000"/>
                </a:solidFill>
                <a:latin typeface="Calibri" pitchFamily="34" charset="0"/>
                <a:cs typeface="Calibri" pitchFamily="34" charset="0"/>
              </a:rPr>
              <a:t>(PIACT) </a:t>
            </a:r>
            <a:r>
              <a:rPr lang="tr-TR" sz="2000" b="1" i="1" dirty="0">
                <a:solidFill>
                  <a:srgbClr val="000000"/>
                </a:solidFill>
                <a:latin typeface="Calibri" pitchFamily="34" charset="0"/>
                <a:cs typeface="Calibri" pitchFamily="34" charset="0"/>
              </a:rPr>
              <a:t>çevresinde; Türkiye Cumhuriyeti Hükûmeti, Birleşmiş Milletler Kalkınma </a:t>
            </a:r>
            <a:r>
              <a:rPr lang="tr-TR" sz="2000" b="1" i="1" dirty="0" smtClean="0">
                <a:solidFill>
                  <a:srgbClr val="000000"/>
                </a:solidFill>
                <a:latin typeface="Calibri" pitchFamily="34" charset="0"/>
                <a:cs typeface="Calibri" pitchFamily="34" charset="0"/>
              </a:rPr>
              <a:t>Programı (UNDP) </a:t>
            </a:r>
            <a:r>
              <a:rPr lang="tr-TR" sz="2000" b="1" i="1" dirty="0">
                <a:solidFill>
                  <a:srgbClr val="000000"/>
                </a:solidFill>
                <a:latin typeface="Calibri" pitchFamily="34" charset="0"/>
                <a:cs typeface="Calibri" pitchFamily="34" charset="0"/>
              </a:rPr>
              <a:t>Özel Fon İdaresi </a:t>
            </a:r>
            <a:r>
              <a:rPr lang="tr-TR" sz="2000" b="1" i="1" dirty="0" smtClean="0">
                <a:solidFill>
                  <a:srgbClr val="000000"/>
                </a:solidFill>
                <a:latin typeface="Calibri" pitchFamily="34" charset="0"/>
                <a:cs typeface="Calibri" pitchFamily="34" charset="0"/>
              </a:rPr>
              <a:t>ve Uluslararası Çalışma Örgütü (ILO) </a:t>
            </a:r>
            <a:r>
              <a:rPr lang="tr-TR" sz="2000" b="1" i="1" dirty="0">
                <a:solidFill>
                  <a:srgbClr val="000000"/>
                </a:solidFill>
                <a:latin typeface="Calibri" pitchFamily="34" charset="0"/>
                <a:cs typeface="Calibri" pitchFamily="34" charset="0"/>
              </a:rPr>
              <a:t>temsilcileri arasında 1968 tarihinde imzalanan “İşçi Sağlığı ve Güvenliği Özel Fon Projesi Ön Uygulama Anlaşması” onaylanarak, 26 Mart 1969 tarih ve 6/11568 sayılı Bakanlar Kurulu kararı </a:t>
            </a:r>
            <a:r>
              <a:rPr lang="tr-TR" sz="2000" b="1" i="1" dirty="0" smtClean="0">
                <a:solidFill>
                  <a:srgbClr val="000000"/>
                </a:solidFill>
                <a:latin typeface="Calibri" pitchFamily="34" charset="0"/>
                <a:cs typeface="Calibri" pitchFamily="34" charset="0"/>
              </a:rPr>
              <a:t>ile kurulmuştur</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MERKEZİ MÜDÜRLÜĞÜ</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5351961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İş Sağlığı ve Güvenliği Merkezi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Müdürlüğü / İSGÜM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buClr>
                <a:srgbClr val="292929"/>
              </a:buClr>
            </a:pPr>
            <a:r>
              <a:rPr lang="tr-TR" sz="2000" i="1" dirty="0" smtClean="0">
                <a:solidFill>
                  <a:srgbClr val="000000"/>
                </a:solidFill>
                <a:latin typeface="Calibri" pitchFamily="34" charset="0"/>
                <a:cs typeface="Calibri" pitchFamily="34" charset="0"/>
              </a:rPr>
              <a:t>Görevi;</a:t>
            </a:r>
          </a:p>
          <a:p>
            <a:pPr marL="179388" algn="ctr">
              <a:buClr>
                <a:srgbClr val="292929"/>
              </a:buClr>
            </a:pPr>
            <a:r>
              <a:rPr lang="tr-TR" sz="2000" b="1" i="1" dirty="0" smtClean="0">
                <a:solidFill>
                  <a:srgbClr val="000000"/>
                </a:solidFill>
                <a:latin typeface="Calibri" pitchFamily="34" charset="0"/>
                <a:cs typeface="Calibri" pitchFamily="34" charset="0"/>
              </a:rPr>
              <a:t>«Temel </a:t>
            </a:r>
            <a:r>
              <a:rPr lang="tr-TR" sz="2000" b="1" i="1" dirty="0">
                <a:solidFill>
                  <a:srgbClr val="000000"/>
                </a:solidFill>
                <a:latin typeface="Calibri" pitchFamily="34" charset="0"/>
                <a:cs typeface="Calibri" pitchFamily="34" charset="0"/>
              </a:rPr>
              <a:t>görevi çalışanların sağlığının korunması bakımından işyerlerinde </a:t>
            </a:r>
            <a:r>
              <a:rPr lang="tr-TR" sz="2000" b="1" i="1" dirty="0" smtClean="0">
                <a:solidFill>
                  <a:srgbClr val="000000"/>
                </a:solidFill>
                <a:latin typeface="Calibri" pitchFamily="34" charset="0"/>
                <a:cs typeface="Calibri" pitchFamily="34" charset="0"/>
              </a:rPr>
              <a:t>fiziksel ortam </a:t>
            </a:r>
            <a:r>
              <a:rPr lang="tr-TR" sz="2000" b="1" i="1" dirty="0">
                <a:solidFill>
                  <a:srgbClr val="000000"/>
                </a:solidFill>
                <a:latin typeface="Calibri" pitchFamily="34" charset="0"/>
                <a:cs typeface="Calibri" pitchFamily="34" charset="0"/>
              </a:rPr>
              <a:t>ölçümleri </a:t>
            </a:r>
            <a:r>
              <a:rPr lang="tr-TR" sz="2000" b="1" i="1" dirty="0" smtClean="0">
                <a:solidFill>
                  <a:srgbClr val="000000"/>
                </a:solidFill>
                <a:latin typeface="Calibri" pitchFamily="34" charset="0"/>
                <a:cs typeface="Calibri" pitchFamily="34" charset="0"/>
              </a:rPr>
              <a:t>yapmaktır." </a:t>
            </a: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MERKEZİ MÜDÜRLÜĞÜ</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5603958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İTKB</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Başkanlığı)</a:t>
            </a:r>
          </a:p>
        </p:txBody>
      </p:sp>
      <p:pic>
        <p:nvPicPr>
          <p:cNvPr id="205829" name="Picture 7" descr="itk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893763"/>
            <a:ext cx="2160588" cy="215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Devletin, ulusal çalışma bütünlüğünün düzen altında yürütülmesini sağlamak üzere, iş yaşamının yasa kurallarına ve ülke çıkarlarına uygunluğunu takip edeceği, kontrolünü yapacağı ve denetleyeceği düzenlenmiştir</a:t>
            </a:r>
            <a:r>
              <a:rPr lang="tr-TR" sz="2000" b="1" i="1" dirty="0" smtClean="0">
                <a:solidFill>
                  <a:srgbClr val="000000"/>
                </a:solidFill>
                <a:latin typeface="Calibri" pitchFamily="34" charset="0"/>
                <a:cs typeface="Calibri" pitchFamily="34" charset="0"/>
              </a:rPr>
              <a:t>.»</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p:txBody>
      </p:sp>
      <p:sp>
        <p:nvSpPr>
          <p:cNvPr id="2068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6854" name="Group 8"/>
          <p:cNvGrpSpPr>
            <a:grpSpLocks/>
          </p:cNvGrpSpPr>
          <p:nvPr/>
        </p:nvGrpSpPr>
        <p:grpSpPr bwMode="auto">
          <a:xfrm>
            <a:off x="323850" y="1555750"/>
            <a:ext cx="1482725" cy="1482725"/>
            <a:chOff x="1166" y="1342"/>
            <a:chExt cx="934" cy="934"/>
          </a:xfrm>
        </p:grpSpPr>
        <p:grpSp>
          <p:nvGrpSpPr>
            <p:cNvPr id="206857" name="Group 9"/>
            <p:cNvGrpSpPr>
              <a:grpSpLocks/>
            </p:cNvGrpSpPr>
            <p:nvPr/>
          </p:nvGrpSpPr>
          <p:grpSpPr bwMode="auto">
            <a:xfrm>
              <a:off x="1166" y="1342"/>
              <a:ext cx="934" cy="934"/>
              <a:chOff x="1710" y="1035"/>
              <a:chExt cx="2316" cy="2316"/>
            </a:xfrm>
          </p:grpSpPr>
          <p:grpSp>
            <p:nvGrpSpPr>
              <p:cNvPr id="206859" name="Group 10"/>
              <p:cNvGrpSpPr>
                <a:grpSpLocks/>
              </p:cNvGrpSpPr>
              <p:nvPr/>
            </p:nvGrpSpPr>
            <p:grpSpPr bwMode="auto">
              <a:xfrm rot="3600000">
                <a:off x="1710" y="1035"/>
                <a:ext cx="2316" cy="2316"/>
                <a:chOff x="1710" y="1035"/>
                <a:chExt cx="2316" cy="2316"/>
              </a:xfrm>
            </p:grpSpPr>
            <p:sp>
              <p:nvSpPr>
                <p:cNvPr id="20686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686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686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6860" name="Group 14"/>
              <p:cNvGrpSpPr>
                <a:grpSpLocks/>
              </p:cNvGrpSpPr>
              <p:nvPr/>
            </p:nvGrpSpPr>
            <p:grpSpPr bwMode="auto">
              <a:xfrm rot="7200000">
                <a:off x="2059" y="1386"/>
                <a:ext cx="1616" cy="1614"/>
                <a:chOff x="2060" y="1387"/>
                <a:chExt cx="1616" cy="1614"/>
              </a:xfrm>
            </p:grpSpPr>
            <p:sp>
              <p:nvSpPr>
                <p:cNvPr id="20686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686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686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685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BAŞKANLIĞI</a:t>
            </a: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1936 yılında kabul edilen 3008 sayılı Yasanın, “İş Hayatının Murakabe ve Teftişi” adlı bölümünün 91. </a:t>
              </a:r>
              <a:r>
                <a:rPr lang="tr-TR" sz="1100" b="1" i="1" noProof="1" smtClean="0">
                  <a:latin typeface="Cambria" pitchFamily="18" charset="0"/>
                  <a:cs typeface="Calibri" pitchFamily="34" charset="0"/>
                </a:rPr>
                <a:t>maddesi</a:t>
              </a:r>
              <a:endParaRPr lang="tr-TR" sz="1100" b="1" i="1" noProof="1">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2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İTKB YAPISI VE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r>
              <a:rPr lang="tr-TR" sz="2000" b="1" i="1" dirty="0" smtClean="0">
                <a:solidFill>
                  <a:srgbClr val="000000"/>
                </a:solidFill>
                <a:latin typeface="Calibri" pitchFamily="34" charset="0"/>
                <a:cs typeface="Calibri" pitchFamily="34" charset="0"/>
              </a:rPr>
              <a:t>İş müfettişleri «Üçlü kararname» </a:t>
            </a:r>
            <a:r>
              <a:rPr lang="tr-TR" sz="2000" i="1" dirty="0">
                <a:solidFill>
                  <a:srgbClr val="000000"/>
                </a:solidFill>
                <a:latin typeface="Calibri" pitchFamily="34" charset="0"/>
                <a:cs typeface="Calibri" pitchFamily="34" charset="0"/>
              </a:rPr>
              <a:t>ile </a:t>
            </a:r>
            <a:r>
              <a:rPr lang="tr-TR" sz="2000" i="1" dirty="0" smtClean="0">
                <a:solidFill>
                  <a:srgbClr val="000000"/>
                </a:solidFill>
                <a:latin typeface="Calibri" pitchFamily="34" charset="0"/>
                <a:cs typeface="Calibri" pitchFamily="34" charset="0"/>
              </a:rPr>
              <a:t>(Cumhurbaşkanı-Başbakan-Bakan ortak imzasıyla) </a:t>
            </a:r>
            <a:r>
              <a:rPr lang="tr-TR" sz="2000" b="1" i="1" dirty="0" smtClean="0">
                <a:solidFill>
                  <a:srgbClr val="000000"/>
                </a:solidFill>
                <a:latin typeface="Calibri" pitchFamily="34" charset="0"/>
                <a:cs typeface="Calibri" pitchFamily="34" charset="0"/>
              </a:rPr>
              <a:t>atanırlar. </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Ülkemizde dayanağını TBMM tarafından onaylanan uluslararası bir sözleşmeden alan tek denetim örgütlenmesi iş denetimidir. </a:t>
            </a:r>
            <a:endParaRPr lang="tr-TR" sz="2000" b="1" i="1" dirty="0" smtClean="0">
              <a:solidFill>
                <a:srgbClr val="000000"/>
              </a:solidFill>
              <a:latin typeface="Calibri" pitchFamily="34" charset="0"/>
              <a:cs typeface="Calibri" pitchFamily="34" charset="0"/>
            </a:endParaRPr>
          </a:p>
          <a:p>
            <a:pPr marL="142875">
              <a:buClr>
                <a:srgbClr val="292929"/>
              </a:buClr>
            </a:pPr>
            <a:r>
              <a:rPr lang="tr-TR" sz="2000" b="1" i="1" dirty="0" smtClean="0">
                <a:solidFill>
                  <a:srgbClr val="000000"/>
                </a:solidFill>
                <a:latin typeface="Calibri" pitchFamily="34" charset="0"/>
                <a:cs typeface="Calibri" pitchFamily="34" charset="0"/>
              </a:rPr>
              <a:t>Amacı;</a:t>
            </a:r>
            <a:endParaRPr lang="tr-TR" sz="2000" b="1"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r>
              <a:rPr lang="tr-TR" sz="2000" b="1" i="1" dirty="0">
                <a:solidFill>
                  <a:srgbClr val="C00000"/>
                </a:solidFill>
                <a:latin typeface="Calibri" pitchFamily="34" charset="0"/>
                <a:cs typeface="Calibri" pitchFamily="34" charset="0"/>
              </a:rPr>
              <a:t>Çalışanları korumak</a:t>
            </a:r>
            <a:r>
              <a:rPr lang="tr-TR" sz="2000" b="1" i="1" dirty="0">
                <a:solidFill>
                  <a:srgbClr val="000000"/>
                </a:solidFill>
                <a:latin typeface="Calibri" pitchFamily="34" charset="0"/>
                <a:cs typeface="Calibri" pitchFamily="34" charset="0"/>
              </a:rPr>
              <a:t>, </a:t>
            </a:r>
          </a:p>
          <a:p>
            <a:pPr marL="429750" indent="-28575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Çalışma yaşamı ile ilgili mevzuatın uygulanıp uygulanmadığını </a:t>
            </a:r>
            <a:r>
              <a:rPr lang="tr-TR" sz="2000" b="1" i="1" dirty="0">
                <a:solidFill>
                  <a:srgbClr val="6B9B1A"/>
                </a:solidFill>
                <a:latin typeface="Calibri" pitchFamily="34" charset="0"/>
                <a:cs typeface="Calibri" pitchFamily="34" charset="0"/>
              </a:rPr>
              <a:t>izlemek </a:t>
            </a:r>
            <a:r>
              <a:rPr lang="tr-TR" sz="2000" b="1" i="1" dirty="0">
                <a:solidFill>
                  <a:srgbClr val="000000"/>
                </a:solidFill>
                <a:latin typeface="Calibri" pitchFamily="34" charset="0"/>
                <a:cs typeface="Calibri" pitchFamily="34" charset="0"/>
              </a:rPr>
              <a:t>ve </a:t>
            </a:r>
            <a:r>
              <a:rPr lang="tr-TR" sz="2000" b="1" i="1" dirty="0">
                <a:solidFill>
                  <a:srgbClr val="6B9B1A"/>
                </a:solidFill>
                <a:latin typeface="Calibri" pitchFamily="34" charset="0"/>
                <a:cs typeface="Calibri" pitchFamily="34" charset="0"/>
              </a:rPr>
              <a:t>denetlemek</a:t>
            </a:r>
            <a:r>
              <a:rPr lang="tr-TR" sz="2000" b="1" i="1" dirty="0">
                <a:solidFill>
                  <a:srgbClr val="000000"/>
                </a:solidFill>
                <a:latin typeface="Calibri" pitchFamily="34" charset="0"/>
                <a:cs typeface="Calibri" pitchFamily="34" charset="0"/>
              </a:rPr>
              <a:t>tir.</a:t>
            </a:r>
          </a:p>
          <a:p>
            <a:pPr marL="142875" algn="ctr">
              <a:buClr>
                <a:srgbClr val="292929"/>
              </a:buClr>
            </a:pPr>
            <a:endParaRPr lang="tr-TR" sz="2000" b="1"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p:txBody>
      </p:sp>
      <p:sp>
        <p:nvSpPr>
          <p:cNvPr id="2089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8902" name="Group 8"/>
          <p:cNvGrpSpPr>
            <a:grpSpLocks/>
          </p:cNvGrpSpPr>
          <p:nvPr/>
        </p:nvGrpSpPr>
        <p:grpSpPr bwMode="auto">
          <a:xfrm>
            <a:off x="323850" y="1555750"/>
            <a:ext cx="1482725" cy="1482725"/>
            <a:chOff x="1166" y="1342"/>
            <a:chExt cx="934" cy="934"/>
          </a:xfrm>
        </p:grpSpPr>
        <p:grpSp>
          <p:nvGrpSpPr>
            <p:cNvPr id="208905" name="Group 9"/>
            <p:cNvGrpSpPr>
              <a:grpSpLocks/>
            </p:cNvGrpSpPr>
            <p:nvPr/>
          </p:nvGrpSpPr>
          <p:grpSpPr bwMode="auto">
            <a:xfrm>
              <a:off x="1166" y="1342"/>
              <a:ext cx="934" cy="934"/>
              <a:chOff x="1710" y="1035"/>
              <a:chExt cx="2316" cy="2316"/>
            </a:xfrm>
          </p:grpSpPr>
          <p:grpSp>
            <p:nvGrpSpPr>
              <p:cNvPr id="208907" name="Group 10"/>
              <p:cNvGrpSpPr>
                <a:grpSpLocks/>
              </p:cNvGrpSpPr>
              <p:nvPr/>
            </p:nvGrpSpPr>
            <p:grpSpPr bwMode="auto">
              <a:xfrm rot="3600000">
                <a:off x="1710" y="1035"/>
                <a:ext cx="2316" cy="2316"/>
                <a:chOff x="1710" y="1035"/>
                <a:chExt cx="2316" cy="2316"/>
              </a:xfrm>
            </p:grpSpPr>
            <p:sp>
              <p:nvSpPr>
                <p:cNvPr id="2089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89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89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8908" name="Group 14"/>
              <p:cNvGrpSpPr>
                <a:grpSpLocks/>
              </p:cNvGrpSpPr>
              <p:nvPr/>
            </p:nvGrpSpPr>
            <p:grpSpPr bwMode="auto">
              <a:xfrm rot="7200000">
                <a:off x="2059" y="1386"/>
                <a:ext cx="1616" cy="1614"/>
                <a:chOff x="2060" y="1387"/>
                <a:chExt cx="1616" cy="1614"/>
              </a:xfrm>
            </p:grpSpPr>
            <p:sp>
              <p:nvSpPr>
                <p:cNvPr id="2089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89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89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890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BAŞKANLIĞI</a:t>
            </a: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16.7.2003 tarih ve 4947 sayılı Sosyal Güvenlik Kurumu Teşkilatı Kanununun 41 ve geçici 1. Maddeleri </a:t>
              </a: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2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GÖREV ALANI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denetiminin temel ve öncelikli görev </a:t>
            </a:r>
            <a:r>
              <a:rPr lang="tr-TR" sz="2000" b="1" i="1" dirty="0" smtClean="0">
                <a:solidFill>
                  <a:srgbClr val="000000"/>
                </a:solidFill>
                <a:latin typeface="Calibri" pitchFamily="34" charset="0"/>
                <a:cs typeface="Calibri" pitchFamily="34" charset="0"/>
              </a:rPr>
              <a:t>alanı;</a:t>
            </a:r>
          </a:p>
          <a:p>
            <a:pPr marL="1177200" lvl="1" indent="-457200">
              <a:spcAft>
                <a:spcPts val="0"/>
              </a:spcAft>
              <a:buClr>
                <a:srgbClr val="292929"/>
              </a:buClr>
              <a:buFont typeface="+mj-lt"/>
              <a:buAutoNum type="arabicPeriod"/>
              <a:defRPr/>
            </a:pPr>
            <a:r>
              <a:rPr lang="tr-TR" sz="2000" b="1" i="1" dirty="0">
                <a:solidFill>
                  <a:srgbClr val="C00000"/>
                </a:solidFill>
                <a:latin typeface="Calibri" pitchFamily="34" charset="0"/>
                <a:cs typeface="Calibri" pitchFamily="34" charset="0"/>
              </a:rPr>
              <a:t>Ç</a:t>
            </a:r>
            <a:r>
              <a:rPr lang="tr-TR" sz="2000" b="1" i="1" dirty="0" smtClean="0">
                <a:solidFill>
                  <a:srgbClr val="C00000"/>
                </a:solidFill>
                <a:latin typeface="Calibri" pitchFamily="34" charset="0"/>
                <a:cs typeface="Calibri" pitchFamily="34" charset="0"/>
              </a:rPr>
              <a:t>alışma ortamı, </a:t>
            </a:r>
          </a:p>
          <a:p>
            <a:pPr marL="1177200" lvl="1" indent="-457200">
              <a:spcAft>
                <a:spcPts val="0"/>
              </a:spcAft>
              <a:buClr>
                <a:srgbClr val="292929"/>
              </a:buClr>
              <a:buFont typeface="+mj-lt"/>
              <a:buAutoNum type="arabicPeriod"/>
              <a:defRPr/>
            </a:pPr>
            <a:r>
              <a:rPr lang="tr-TR" sz="2000" b="1" i="1" dirty="0">
                <a:solidFill>
                  <a:srgbClr val="6B9B1A"/>
                </a:solidFill>
                <a:latin typeface="Calibri" pitchFamily="34" charset="0"/>
                <a:cs typeface="Calibri" pitchFamily="34" charset="0"/>
              </a:rPr>
              <a:t>Ç</a:t>
            </a:r>
            <a:r>
              <a:rPr lang="tr-TR" sz="2000" b="1" i="1" dirty="0" smtClean="0">
                <a:solidFill>
                  <a:srgbClr val="6B9B1A"/>
                </a:solidFill>
                <a:latin typeface="Calibri" pitchFamily="34" charset="0"/>
                <a:cs typeface="Calibri" pitchFamily="34" charset="0"/>
              </a:rPr>
              <a:t>alışma</a:t>
            </a:r>
            <a:r>
              <a:rPr lang="tr-TR" sz="2000" b="1" i="1" dirty="0" smtClean="0">
                <a:solidFill>
                  <a:srgbClr val="000000"/>
                </a:solidFill>
                <a:latin typeface="Calibri" pitchFamily="34" charset="0"/>
                <a:cs typeface="Calibri" pitchFamily="34" charset="0"/>
              </a:rPr>
              <a:t> </a:t>
            </a:r>
            <a:r>
              <a:rPr lang="tr-TR" sz="2000" b="1" i="1" dirty="0" smtClean="0">
                <a:solidFill>
                  <a:srgbClr val="6B9B1A"/>
                </a:solidFill>
                <a:latin typeface="Calibri" pitchFamily="34" charset="0"/>
                <a:cs typeface="Calibri" pitchFamily="34" charset="0"/>
              </a:rPr>
              <a:t>koşulları,</a:t>
            </a:r>
          </a:p>
          <a:p>
            <a:pPr marL="601200" lvl="1">
              <a:spcAft>
                <a:spcPts val="0"/>
              </a:spcAft>
              <a:buClr>
                <a:srgbClr val="292929"/>
              </a:buClr>
              <a:defRPr/>
            </a:pPr>
            <a:endParaRPr lang="tr-TR" sz="2000" b="1"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Bu alanlara ikincil </a:t>
            </a:r>
            <a:r>
              <a:rPr lang="tr-TR" sz="2000" b="1" i="1" dirty="0" smtClean="0">
                <a:solidFill>
                  <a:srgbClr val="000000"/>
                </a:solidFill>
                <a:latin typeface="Calibri" pitchFamily="34" charset="0"/>
                <a:cs typeface="Calibri" pitchFamily="34" charset="0"/>
              </a:rPr>
              <a:t>olan görev alanları ise;</a:t>
            </a:r>
          </a:p>
          <a:p>
            <a:pPr marL="1177200" lvl="1" indent="-457200">
              <a:spcAft>
                <a:spcPts val="0"/>
              </a:spcAft>
              <a:buClr>
                <a:srgbClr val="292929"/>
              </a:buClr>
              <a:buFont typeface="+mj-lt"/>
              <a:buAutoNum type="arabicPeriod"/>
              <a:defRPr/>
            </a:pPr>
            <a:r>
              <a:rPr lang="tr-TR" sz="2000" b="1" i="1" dirty="0">
                <a:latin typeface="Calibri" pitchFamily="34" charset="0"/>
                <a:cs typeface="Calibri" pitchFamily="34" charset="0"/>
              </a:rPr>
              <a:t>Çalışma ilişkileri, </a:t>
            </a:r>
          </a:p>
          <a:p>
            <a:pPr marL="1177200" lvl="1" indent="-457200">
              <a:spcAft>
                <a:spcPts val="0"/>
              </a:spcAft>
              <a:buClr>
                <a:srgbClr val="292929"/>
              </a:buClr>
              <a:buFont typeface="+mj-lt"/>
              <a:buAutoNum type="arabicPeriod"/>
              <a:defRPr/>
            </a:pPr>
            <a:r>
              <a:rPr lang="tr-TR" sz="2000" b="1" i="1" dirty="0">
                <a:latin typeface="Calibri" pitchFamily="34" charset="0"/>
                <a:cs typeface="Calibri" pitchFamily="34" charset="0"/>
              </a:rPr>
              <a:t>İstihdam,</a:t>
            </a:r>
          </a:p>
          <a:p>
            <a:pPr marL="1177200" lvl="1" indent="-457200">
              <a:spcAft>
                <a:spcPts val="0"/>
              </a:spcAft>
              <a:buClr>
                <a:srgbClr val="292929"/>
              </a:buClr>
              <a:buFont typeface="+mj-lt"/>
              <a:buAutoNum type="arabicPeriod"/>
              <a:defRPr/>
            </a:pPr>
            <a:r>
              <a:rPr lang="tr-TR" sz="2000" b="1" i="1" dirty="0">
                <a:latin typeface="Calibri" pitchFamily="34" charset="0"/>
                <a:cs typeface="Calibri" pitchFamily="34" charset="0"/>
              </a:rPr>
              <a:t>Meslek eğitimi,</a:t>
            </a:r>
          </a:p>
          <a:p>
            <a:pPr marL="429750" indent="-28575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p:txBody>
      </p:sp>
      <p:sp>
        <p:nvSpPr>
          <p:cNvPr id="2099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9929" name="Group 9"/>
          <p:cNvGrpSpPr>
            <a:grpSpLocks/>
          </p:cNvGrpSpPr>
          <p:nvPr/>
        </p:nvGrpSpPr>
        <p:grpSpPr bwMode="auto">
          <a:xfrm>
            <a:off x="323850" y="1555750"/>
            <a:ext cx="1482725" cy="1482725"/>
            <a:chOff x="1710" y="1035"/>
            <a:chExt cx="2316" cy="2316"/>
          </a:xfrm>
        </p:grpSpPr>
        <p:grpSp>
          <p:nvGrpSpPr>
            <p:cNvPr id="209931" name="Group 10"/>
            <p:cNvGrpSpPr>
              <a:grpSpLocks/>
            </p:cNvGrpSpPr>
            <p:nvPr/>
          </p:nvGrpSpPr>
          <p:grpSpPr bwMode="auto">
            <a:xfrm rot="3600000">
              <a:off x="1710" y="1035"/>
              <a:ext cx="2316" cy="2316"/>
              <a:chOff x="1710" y="1035"/>
              <a:chExt cx="2316" cy="2316"/>
            </a:xfrm>
          </p:grpSpPr>
          <p:sp>
            <p:nvSpPr>
              <p:cNvPr id="2099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099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099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09932" name="Group 14"/>
            <p:cNvGrpSpPr>
              <a:grpSpLocks/>
            </p:cNvGrpSpPr>
            <p:nvPr/>
          </p:nvGrpSpPr>
          <p:grpSpPr bwMode="auto">
            <a:xfrm rot="7200000">
              <a:off x="2059" y="1386"/>
              <a:ext cx="1616" cy="1614"/>
              <a:chOff x="2060" y="1387"/>
              <a:chExt cx="1616" cy="1614"/>
            </a:xfrm>
          </p:grpSpPr>
          <p:sp>
            <p:nvSpPr>
              <p:cNvPr id="2099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099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099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solidFill>
                    <a:srgbClr val="000000"/>
                  </a:solidFill>
                  <a:latin typeface="Cambria" pitchFamily="18" charset="0"/>
                  <a:cs typeface="Calibri" pitchFamily="34" charset="0"/>
                </a:rPr>
                <a:t>81 sayılı ILO Sözleşmesinin 3. ve 129 sayılı ILO Sözleşmesinin 6. maddelerine </a:t>
              </a:r>
              <a:r>
                <a:rPr lang="tr-TR" sz="1100" b="1" i="1" noProof="1" smtClean="0">
                  <a:solidFill>
                    <a:srgbClr val="000000"/>
                  </a:solidFill>
                  <a:latin typeface="Cambria" pitchFamily="18" charset="0"/>
                  <a:cs typeface="Calibri" pitchFamily="34" charset="0"/>
                </a:rPr>
                <a:t>göre;</a:t>
              </a:r>
            </a:p>
            <a:p>
              <a:pPr defTabSz="801688" eaLnBrk="0" hangingPunct="0">
                <a:defRPr/>
              </a:pPr>
              <a:r>
                <a:rPr lang="tr-TR" sz="1100" b="1" i="1" noProof="1" smtClean="0">
                  <a:solidFill>
                    <a:srgbClr val="000000"/>
                  </a:solidFill>
                  <a:latin typeface="Cambria" pitchFamily="18" charset="0"/>
                  <a:cs typeface="Calibri" pitchFamily="34" charset="0"/>
                </a:rPr>
                <a:t> </a:t>
              </a:r>
              <a:endParaRPr lang="tr-TR" sz="1100" b="1" i="1" noProof="1">
                <a:solidFill>
                  <a:srgbClr val="000000"/>
                </a:solidFill>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22"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373443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KURULUŞU*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1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ILO, 1919’da imzalanan </a:t>
            </a:r>
            <a:r>
              <a:rPr lang="tr-TR" sz="2000" b="1" i="1" dirty="0" err="1">
                <a:solidFill>
                  <a:srgbClr val="C00000"/>
                </a:solidFill>
                <a:latin typeface="Calibri" pitchFamily="34" charset="0"/>
                <a:cs typeface="Calibri" pitchFamily="34" charset="0"/>
              </a:rPr>
              <a:t>Versaille</a:t>
            </a:r>
            <a:r>
              <a:rPr lang="tr-TR" sz="2000" b="1" i="1" dirty="0">
                <a:solidFill>
                  <a:srgbClr val="C00000"/>
                </a:solidFill>
                <a:latin typeface="Calibri" pitchFamily="34" charset="0"/>
                <a:cs typeface="Calibri" pitchFamily="34" charset="0"/>
              </a:rPr>
              <a:t> (</a:t>
            </a:r>
            <a:r>
              <a:rPr lang="tr-TR" sz="2000" b="1" i="1" dirty="0" err="1">
                <a:solidFill>
                  <a:srgbClr val="C00000"/>
                </a:solidFill>
                <a:latin typeface="Calibri" pitchFamily="34" charset="0"/>
                <a:cs typeface="Calibri" pitchFamily="34" charset="0"/>
              </a:rPr>
              <a:t>Versay</a:t>
            </a:r>
            <a:r>
              <a:rPr lang="tr-TR" sz="2000" b="1" i="1" dirty="0">
                <a:solidFill>
                  <a:srgbClr val="C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Anlaşması’nda öngörülen Milletler Cemiyeti ile </a:t>
            </a:r>
            <a:r>
              <a:rPr lang="tr-TR" sz="2000" b="1" i="1" dirty="0" smtClean="0">
                <a:solidFill>
                  <a:srgbClr val="000000"/>
                </a:solidFill>
                <a:latin typeface="Calibri" pitchFamily="34" charset="0"/>
                <a:cs typeface="Calibri" pitchFamily="34" charset="0"/>
              </a:rPr>
              <a:t>ilk defa ortaya </a:t>
            </a:r>
            <a:r>
              <a:rPr lang="tr-TR" sz="2000" b="1" i="1" dirty="0">
                <a:solidFill>
                  <a:srgbClr val="000000"/>
                </a:solidFill>
                <a:latin typeface="Calibri" pitchFamily="34" charset="0"/>
                <a:cs typeface="Calibri" pitchFamily="34" charset="0"/>
              </a:rPr>
              <a:t>çıkmıştır.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endParaRPr lang="tr-TR" sz="800" b="1" i="1" dirty="0">
              <a:solidFill>
                <a:srgbClr val="000000"/>
              </a:solidFill>
              <a:latin typeface="Calibri" pitchFamily="34" charset="0"/>
              <a:cs typeface="Calibri" pitchFamily="34" charset="0"/>
            </a:endParaRPr>
          </a:p>
          <a:p>
            <a:pPr algn="ctr">
              <a:spcAft>
                <a:spcPts val="1200"/>
              </a:spcAft>
              <a:buClr>
                <a:srgbClr val="292929"/>
              </a:buClr>
            </a:pPr>
            <a:r>
              <a:rPr lang="tr-TR" sz="2000" i="1" dirty="0">
                <a:solidFill>
                  <a:srgbClr val="000000"/>
                </a:solidFill>
                <a:latin typeface="Calibri" pitchFamily="34" charset="0"/>
                <a:cs typeface="Calibri" pitchFamily="34" charset="0"/>
              </a:rPr>
              <a:t>İkinci Dünya Savaşından sonra, </a:t>
            </a:r>
            <a:r>
              <a:rPr lang="tr-TR" sz="2000" b="1" i="1" dirty="0" err="1">
                <a:solidFill>
                  <a:srgbClr val="000000"/>
                </a:solidFill>
                <a:latin typeface="Calibri" pitchFamily="34" charset="0"/>
                <a:cs typeface="Calibri" pitchFamily="34" charset="0"/>
              </a:rPr>
              <a:t>Filadelfiya</a:t>
            </a:r>
            <a:r>
              <a:rPr lang="tr-TR" sz="2000" b="1" i="1" dirty="0">
                <a:solidFill>
                  <a:srgbClr val="000000"/>
                </a:solidFill>
                <a:latin typeface="Calibri" pitchFamily="34" charset="0"/>
                <a:cs typeface="Calibri" pitchFamily="34" charset="0"/>
              </a:rPr>
              <a:t> Bildirgesi ile </a:t>
            </a:r>
            <a:r>
              <a:rPr lang="tr-TR" sz="2000" b="1" i="1" dirty="0" smtClean="0">
                <a:solidFill>
                  <a:srgbClr val="000000"/>
                </a:solidFill>
                <a:latin typeface="Calibri" pitchFamily="34" charset="0"/>
                <a:cs typeface="Calibri" pitchFamily="34" charset="0"/>
              </a:rPr>
              <a:t>birlikte </a:t>
            </a:r>
            <a:r>
              <a:rPr lang="tr-TR" sz="2000" b="1" i="1" dirty="0">
                <a:solidFill>
                  <a:srgbClr val="000000"/>
                </a:solidFill>
                <a:latin typeface="Calibri" pitchFamily="34" charset="0"/>
                <a:cs typeface="Calibri" pitchFamily="34" charset="0"/>
              </a:rPr>
              <a:t>ILO yeni bir sürece girmiştir</a:t>
            </a:r>
            <a:r>
              <a:rPr lang="tr-TR" sz="2000" b="1" i="1" dirty="0" smtClean="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Bildirge</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savaş </a:t>
            </a:r>
            <a:r>
              <a:rPr lang="tr-TR" sz="2000" i="1" dirty="0">
                <a:solidFill>
                  <a:srgbClr val="000000"/>
                </a:solidFill>
                <a:latin typeface="Calibri" pitchFamily="34" charset="0"/>
                <a:cs typeface="Calibri" pitchFamily="34" charset="0"/>
              </a:rPr>
              <a:t>sonrası ulusal bağımsızlıkla birlikte </a:t>
            </a:r>
            <a:r>
              <a:rPr lang="tr-TR" sz="2000" b="1" i="1" dirty="0">
                <a:solidFill>
                  <a:srgbClr val="000000"/>
                </a:solidFill>
                <a:latin typeface="Calibri" pitchFamily="34" charset="0"/>
                <a:cs typeface="Calibri" pitchFamily="34" charset="0"/>
              </a:rPr>
              <a:t>büyümeyi öngörmüştür.</a:t>
            </a:r>
          </a:p>
        </p:txBody>
      </p:sp>
      <p:sp>
        <p:nvSpPr>
          <p:cNvPr id="12902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9034" name="Group 9"/>
          <p:cNvGrpSpPr>
            <a:grpSpLocks/>
          </p:cNvGrpSpPr>
          <p:nvPr/>
        </p:nvGrpSpPr>
        <p:grpSpPr bwMode="auto">
          <a:xfrm>
            <a:off x="323850" y="1555750"/>
            <a:ext cx="1482725" cy="1482725"/>
            <a:chOff x="1710" y="1035"/>
            <a:chExt cx="2316" cy="2316"/>
          </a:xfrm>
        </p:grpSpPr>
        <p:grpSp>
          <p:nvGrpSpPr>
            <p:cNvPr id="129036" name="Group 10"/>
            <p:cNvGrpSpPr>
              <a:grpSpLocks/>
            </p:cNvGrpSpPr>
            <p:nvPr/>
          </p:nvGrpSpPr>
          <p:grpSpPr bwMode="auto">
            <a:xfrm rot="3600000">
              <a:off x="1710" y="1035"/>
              <a:ext cx="2316" cy="2316"/>
              <a:chOff x="1710" y="1035"/>
              <a:chExt cx="2316" cy="2316"/>
            </a:xfrm>
          </p:grpSpPr>
          <p:sp>
            <p:nvSpPr>
              <p:cNvPr id="12904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904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904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9037" name="Group 14"/>
            <p:cNvGrpSpPr>
              <a:grpSpLocks/>
            </p:cNvGrpSpPr>
            <p:nvPr/>
          </p:nvGrpSpPr>
          <p:grpSpPr bwMode="auto">
            <a:xfrm rot="7200000">
              <a:off x="2059" y="1386"/>
              <a:ext cx="1616" cy="1614"/>
              <a:chOff x="2060" y="1387"/>
              <a:chExt cx="1616" cy="1614"/>
            </a:xfrm>
          </p:grpSpPr>
          <p:sp>
            <p:nvSpPr>
              <p:cNvPr id="12903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903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904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ULUSLARARSI ÇALIŞMA ÖRGÜTÜ (ILO)</a:t>
            </a:r>
          </a:p>
        </p:txBody>
      </p:sp>
      <p:sp>
        <p:nvSpPr>
          <p:cNvPr id="18"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ÇALIŞMA ORTAMI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indent="-215900" algn="ctr">
              <a:buClr>
                <a:srgbClr val="292929"/>
              </a:buClr>
              <a:buFont typeface="Wingdings" pitchFamily="2" charset="2"/>
              <a:buChar char="§"/>
            </a:pPr>
            <a:endParaRPr lang="tr-TR" sz="2000" b="1" i="1" dirty="0" smtClean="0">
              <a:solidFill>
                <a:srgbClr val="000000"/>
              </a:solidFill>
              <a:latin typeface="Calibri" pitchFamily="34" charset="0"/>
              <a:cs typeface="Calibri" pitchFamily="34" charset="0"/>
            </a:endParaRPr>
          </a:p>
          <a:p>
            <a:pPr algn="ctr">
              <a:buClr>
                <a:srgbClr val="292929"/>
              </a:buClr>
            </a:pPr>
            <a:r>
              <a:rPr lang="tr-TR" sz="2000" b="1" i="1" dirty="0" smtClean="0">
                <a:solidFill>
                  <a:srgbClr val="000000"/>
                </a:solidFill>
                <a:latin typeface="Calibri" pitchFamily="34" charset="0"/>
                <a:cs typeface="Calibri" pitchFamily="34" charset="0"/>
              </a:rPr>
              <a:t>Çalışanların </a:t>
            </a:r>
            <a:r>
              <a:rPr lang="tr-TR" sz="2000" b="1" i="1" dirty="0">
                <a:solidFill>
                  <a:srgbClr val="C00000"/>
                </a:solidFill>
                <a:latin typeface="Calibri" pitchFamily="34" charset="0"/>
                <a:cs typeface="Calibri" pitchFamily="34" charset="0"/>
              </a:rPr>
              <a:t>sağlığını, güvenliğini ve iyilik halini </a:t>
            </a:r>
            <a:r>
              <a:rPr lang="tr-TR" sz="2000" b="1" i="1" dirty="0">
                <a:solidFill>
                  <a:srgbClr val="000000"/>
                </a:solidFill>
                <a:latin typeface="Calibri" pitchFamily="34" charset="0"/>
                <a:cs typeface="Calibri" pitchFamily="34" charset="0"/>
              </a:rPr>
              <a:t>etkileyen </a:t>
            </a:r>
            <a:r>
              <a:rPr lang="tr-TR" sz="2000" i="1" dirty="0">
                <a:solidFill>
                  <a:srgbClr val="000000"/>
                </a:solidFill>
                <a:latin typeface="Calibri" pitchFamily="34" charset="0"/>
                <a:cs typeface="Calibri" pitchFamily="34" charset="0"/>
              </a:rPr>
              <a:t>(Fiziksel, kimyasal, biyolojik, ergonomik, </a:t>
            </a:r>
            <a:r>
              <a:rPr lang="tr-TR" sz="2000" i="1" dirty="0" err="1" smtClean="0">
                <a:solidFill>
                  <a:srgbClr val="000000"/>
                </a:solidFill>
                <a:latin typeface="Calibri" pitchFamily="34" charset="0"/>
                <a:cs typeface="Calibri" pitchFamily="34" charset="0"/>
              </a:rPr>
              <a:t>psikososyal</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geniş </a:t>
            </a:r>
            <a:r>
              <a:rPr lang="tr-TR" sz="2000" b="1" i="1" dirty="0">
                <a:solidFill>
                  <a:srgbClr val="000000"/>
                </a:solidFill>
                <a:latin typeface="Calibri" pitchFamily="34" charset="0"/>
                <a:cs typeface="Calibri" pitchFamily="34" charset="0"/>
              </a:rPr>
              <a:t>bir </a:t>
            </a:r>
            <a:r>
              <a:rPr lang="tr-TR" sz="2000" b="1" i="1" dirty="0" smtClean="0">
                <a:solidFill>
                  <a:srgbClr val="000000"/>
                </a:solidFill>
                <a:latin typeface="Calibri" pitchFamily="34" charset="0"/>
                <a:cs typeface="Calibri" pitchFamily="34" charset="0"/>
              </a:rPr>
              <a:t>alandır. </a:t>
            </a:r>
          </a:p>
          <a:p>
            <a:pPr algn="ctr">
              <a:buClr>
                <a:srgbClr val="292929"/>
              </a:buClr>
            </a:pPr>
            <a:endParaRPr lang="tr-TR" sz="2000" b="1" i="1" dirty="0">
              <a:solidFill>
                <a:srgbClr val="000000"/>
              </a:solidFill>
              <a:latin typeface="Calibri" pitchFamily="34" charset="0"/>
              <a:cs typeface="Calibri" pitchFamily="34" charset="0"/>
            </a:endParaRPr>
          </a:p>
          <a:p>
            <a:pPr algn="ctr">
              <a:buClr>
                <a:srgbClr val="292929"/>
              </a:buClr>
            </a:pPr>
            <a:endParaRPr lang="tr-TR" sz="2000" i="1" dirty="0" smtClean="0">
              <a:solidFill>
                <a:srgbClr val="000000"/>
              </a:solidFill>
              <a:latin typeface="Calibri" pitchFamily="34" charset="0"/>
              <a:cs typeface="Calibri" pitchFamily="34" charset="0"/>
            </a:endParaRPr>
          </a:p>
          <a:p>
            <a:pPr algn="ctr">
              <a:buClr>
                <a:srgbClr val="292929"/>
              </a:buCl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Fiziksel</a:t>
            </a:r>
            <a:r>
              <a:rPr lang="tr-TR" sz="2000" b="1" i="1" dirty="0">
                <a:solidFill>
                  <a:srgbClr val="000000"/>
                </a:solidFill>
                <a:latin typeface="Calibri" pitchFamily="34" charset="0"/>
                <a:cs typeface="Calibri" pitchFamily="34" charset="0"/>
              </a:rPr>
              <a:t>, kimyasal, biyolojik, ergonomik, psikososyal </a:t>
            </a:r>
            <a:r>
              <a:rPr lang="tr-TR" sz="2000" i="1" dirty="0">
                <a:solidFill>
                  <a:srgbClr val="000000"/>
                </a:solidFill>
                <a:latin typeface="Calibri" pitchFamily="34" charset="0"/>
                <a:cs typeface="Calibri" pitchFamily="34" charset="0"/>
              </a:rPr>
              <a:t>etmenler çalışma ortamında oluşan ve gerekli önlemler alınmazsa çalışanların iyilik durumunu etkileyen etmenlerdir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marL="179388" indent="-215900" algn="ctr">
              <a:buClr>
                <a:srgbClr val="292929"/>
              </a:buClr>
              <a:buFont typeface="Wingdings" pitchFamily="2" charset="2"/>
              <a:buChar char="§"/>
            </a:pPr>
            <a:endParaRPr lang="tr-TR" sz="2000" b="1" i="1" dirty="0">
              <a:solidFill>
                <a:srgbClr val="000000"/>
              </a:solidFill>
              <a:latin typeface="Calibri" pitchFamily="34" charset="0"/>
              <a:cs typeface="Calibri" pitchFamily="34" charset="0"/>
            </a:endParaRPr>
          </a:p>
        </p:txBody>
      </p:sp>
      <p:sp>
        <p:nvSpPr>
          <p:cNvPr id="2109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0953" name="Group 9"/>
          <p:cNvGrpSpPr>
            <a:grpSpLocks/>
          </p:cNvGrpSpPr>
          <p:nvPr/>
        </p:nvGrpSpPr>
        <p:grpSpPr bwMode="auto">
          <a:xfrm>
            <a:off x="323850" y="1555750"/>
            <a:ext cx="1482725" cy="1482725"/>
            <a:chOff x="1710" y="1035"/>
            <a:chExt cx="2316" cy="2316"/>
          </a:xfrm>
        </p:grpSpPr>
        <p:grpSp>
          <p:nvGrpSpPr>
            <p:cNvPr id="210955" name="Group 10"/>
            <p:cNvGrpSpPr>
              <a:grpSpLocks/>
            </p:cNvGrpSpPr>
            <p:nvPr/>
          </p:nvGrpSpPr>
          <p:grpSpPr bwMode="auto">
            <a:xfrm rot="3600000">
              <a:off x="1710" y="1035"/>
              <a:ext cx="2316" cy="2316"/>
              <a:chOff x="1710" y="1035"/>
              <a:chExt cx="2316" cy="2316"/>
            </a:xfrm>
          </p:grpSpPr>
          <p:sp>
            <p:nvSpPr>
              <p:cNvPr id="2109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09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09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0956" name="Group 14"/>
            <p:cNvGrpSpPr>
              <a:grpSpLocks/>
            </p:cNvGrpSpPr>
            <p:nvPr/>
          </p:nvGrpSpPr>
          <p:grpSpPr bwMode="auto">
            <a:xfrm rot="7200000">
              <a:off x="2059" y="1386"/>
              <a:ext cx="1616" cy="1614"/>
              <a:chOff x="2060" y="1387"/>
              <a:chExt cx="1616" cy="1614"/>
            </a:xfrm>
          </p:grpSpPr>
          <p:sp>
            <p:nvSpPr>
              <p:cNvPr id="2109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09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09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ÇALIŞMA KOŞULLARI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endParaRPr lang="tr-TR" sz="2000" b="1" i="1" dirty="0">
              <a:solidFill>
                <a:srgbClr val="000000"/>
              </a:solidFill>
              <a:latin typeface="Calibri" pitchFamily="34" charset="0"/>
              <a:cs typeface="Calibri" pitchFamily="34" charset="0"/>
            </a:endParaRPr>
          </a:p>
          <a:p>
            <a:pPr>
              <a:buClr>
                <a:srgbClr val="292929"/>
              </a:buClr>
            </a:pPr>
            <a:r>
              <a:rPr lang="tr-TR" sz="2000" b="1" i="1" dirty="0" smtClean="0">
                <a:solidFill>
                  <a:srgbClr val="000000"/>
                </a:solidFill>
                <a:latin typeface="Calibri" pitchFamily="34" charset="0"/>
                <a:cs typeface="Calibri" pitchFamily="34" charset="0"/>
              </a:rPr>
              <a:t>Çalışanların </a:t>
            </a:r>
            <a:r>
              <a:rPr lang="tr-TR" sz="2000" b="1" i="1" dirty="0">
                <a:solidFill>
                  <a:srgbClr val="000000"/>
                </a:solidFill>
                <a:latin typeface="Calibri" pitchFamily="34" charset="0"/>
                <a:cs typeface="Calibri" pitchFamily="34" charset="0"/>
              </a:rPr>
              <a:t>korunmasını doğrudan ilgilendiren </a:t>
            </a:r>
            <a:r>
              <a:rPr lang="tr-TR" sz="2000" b="1" i="1" dirty="0" smtClean="0">
                <a:solidFill>
                  <a:srgbClr val="000000"/>
                </a:solidFill>
                <a:latin typeface="Calibri" pitchFamily="34" charset="0"/>
                <a:cs typeface="Calibri" pitchFamily="34" charset="0"/>
              </a:rPr>
              <a:t>4 alandır;</a:t>
            </a:r>
          </a:p>
          <a:p>
            <a:pPr marL="792000" lvl="2" indent="-360000">
              <a:buClr>
                <a:srgbClr val="292929"/>
              </a:buClr>
              <a:buFont typeface="+mj-lt"/>
              <a:buAutoNum type="arabicPeriod"/>
            </a:pPr>
            <a:r>
              <a:rPr lang="tr-TR" sz="2000" i="1" dirty="0" smtClean="0">
                <a:solidFill>
                  <a:srgbClr val="000000"/>
                </a:solidFill>
                <a:latin typeface="Calibri" pitchFamily="34" charset="0"/>
                <a:cs typeface="Calibri" pitchFamily="34" charset="0"/>
              </a:rPr>
              <a:t>Çocukların </a:t>
            </a:r>
            <a:r>
              <a:rPr lang="tr-TR" sz="2000" i="1" dirty="0">
                <a:solidFill>
                  <a:srgbClr val="000000"/>
                </a:solidFill>
                <a:latin typeface="Calibri" pitchFamily="34" charset="0"/>
                <a:cs typeface="Calibri" pitchFamily="34" charset="0"/>
              </a:rPr>
              <a:t>ve Gençlerin Çalıştırılması,</a:t>
            </a:r>
          </a:p>
          <a:p>
            <a:pPr marL="792000" lvl="2" indent="-360000">
              <a:buClr>
                <a:srgbClr val="292929"/>
              </a:buClr>
              <a:buFont typeface="+mj-lt"/>
              <a:buAutoNum type="arabicPeriod"/>
            </a:pPr>
            <a:r>
              <a:rPr lang="tr-TR" sz="2000" i="1" dirty="0">
                <a:solidFill>
                  <a:srgbClr val="000000"/>
                </a:solidFill>
                <a:latin typeface="Calibri" pitchFamily="34" charset="0"/>
                <a:cs typeface="Calibri" pitchFamily="34" charset="0"/>
              </a:rPr>
              <a:t>Kadınların Çalıştırılması,</a:t>
            </a:r>
          </a:p>
          <a:p>
            <a:pPr marL="792000" lvl="2" indent="-360000">
              <a:buClr>
                <a:srgbClr val="292929"/>
              </a:buClr>
              <a:buFont typeface="+mj-lt"/>
              <a:buAutoNum type="arabicPeriod"/>
            </a:pPr>
            <a:r>
              <a:rPr lang="tr-TR" sz="2000" i="1" dirty="0">
                <a:solidFill>
                  <a:srgbClr val="000000"/>
                </a:solidFill>
                <a:latin typeface="Calibri" pitchFamily="34" charset="0"/>
                <a:cs typeface="Calibri" pitchFamily="34" charset="0"/>
              </a:rPr>
              <a:t>Çalışma Süreleri,</a:t>
            </a:r>
          </a:p>
          <a:p>
            <a:pPr marL="792000" lvl="2" indent="-360000">
              <a:buClr>
                <a:srgbClr val="292929"/>
              </a:buClr>
              <a:buFont typeface="+mj-lt"/>
              <a:buAutoNum type="arabicPeriod"/>
            </a:pPr>
            <a:r>
              <a:rPr lang="tr-TR" sz="2000" i="1" dirty="0">
                <a:solidFill>
                  <a:srgbClr val="000000"/>
                </a:solidFill>
                <a:latin typeface="Calibri" pitchFamily="34" charset="0"/>
                <a:cs typeface="Calibri" pitchFamily="34" charset="0"/>
              </a:rPr>
              <a:t>Ücretler ve Genel Olarak Ödeme Sistemleri,</a:t>
            </a:r>
          </a:p>
        </p:txBody>
      </p:sp>
      <p:sp>
        <p:nvSpPr>
          <p:cNvPr id="2109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0953" name="Group 9"/>
          <p:cNvGrpSpPr>
            <a:grpSpLocks/>
          </p:cNvGrpSpPr>
          <p:nvPr/>
        </p:nvGrpSpPr>
        <p:grpSpPr bwMode="auto">
          <a:xfrm>
            <a:off x="323850" y="1555750"/>
            <a:ext cx="1482725" cy="1482725"/>
            <a:chOff x="1710" y="1035"/>
            <a:chExt cx="2316" cy="2316"/>
          </a:xfrm>
        </p:grpSpPr>
        <p:grpSp>
          <p:nvGrpSpPr>
            <p:cNvPr id="210955" name="Group 10"/>
            <p:cNvGrpSpPr>
              <a:grpSpLocks/>
            </p:cNvGrpSpPr>
            <p:nvPr/>
          </p:nvGrpSpPr>
          <p:grpSpPr bwMode="auto">
            <a:xfrm rot="3600000">
              <a:off x="1710" y="1035"/>
              <a:ext cx="2316" cy="2316"/>
              <a:chOff x="1710" y="1035"/>
              <a:chExt cx="2316" cy="2316"/>
            </a:xfrm>
          </p:grpSpPr>
          <p:sp>
            <p:nvSpPr>
              <p:cNvPr id="2109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09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09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0956" name="Group 14"/>
            <p:cNvGrpSpPr>
              <a:grpSpLocks/>
            </p:cNvGrpSpPr>
            <p:nvPr/>
          </p:nvGrpSpPr>
          <p:grpSpPr bwMode="auto">
            <a:xfrm rot="7200000">
              <a:off x="2059" y="1386"/>
              <a:ext cx="1616" cy="1614"/>
              <a:chOff x="2060" y="1387"/>
              <a:chExt cx="1616" cy="1614"/>
            </a:xfrm>
          </p:grpSpPr>
          <p:sp>
            <p:nvSpPr>
              <p:cNvPr id="2109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09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09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213074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SGK</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(Sosyal Güvenlik Kurumu)</a:t>
            </a:r>
          </a:p>
        </p:txBody>
      </p:sp>
      <p:pic>
        <p:nvPicPr>
          <p:cNvPr id="211973" name="Picture 7" descr="facesgk"/>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876300"/>
            <a:ext cx="2159000" cy="215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SGK KURULUŞ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r>
              <a:rPr lang="tr-TR" sz="2000" i="1">
                <a:solidFill>
                  <a:srgbClr val="000000"/>
                </a:solidFill>
                <a:latin typeface="Calibri" pitchFamily="34" charset="0"/>
                <a:cs typeface="Calibri" pitchFamily="34" charset="0"/>
              </a:rPr>
              <a:t>Sosyal sigortalar ile </a:t>
            </a:r>
            <a:r>
              <a:rPr lang="tr-TR" sz="2000" b="1" i="1">
                <a:solidFill>
                  <a:srgbClr val="000000"/>
                </a:solidFill>
                <a:latin typeface="Calibri" pitchFamily="34" charset="0"/>
                <a:cs typeface="Calibri" pitchFamily="34" charset="0"/>
              </a:rPr>
              <a:t>genel sağlık sigortası bakımından kişileri güvence altına alacak,</a:t>
            </a:r>
            <a:r>
              <a:rPr lang="tr-TR" sz="2000" i="1">
                <a:solidFill>
                  <a:srgbClr val="000000"/>
                </a:solidFill>
                <a:latin typeface="Calibri" pitchFamily="34" charset="0"/>
                <a:cs typeface="Calibri" pitchFamily="34" charset="0"/>
              </a:rPr>
              <a:t> </a:t>
            </a:r>
            <a:r>
              <a:rPr lang="tr-TR" sz="2000" b="1" i="1">
                <a:solidFill>
                  <a:srgbClr val="000000"/>
                </a:solidFill>
                <a:latin typeface="Calibri" pitchFamily="34" charset="0"/>
                <a:cs typeface="Calibri" pitchFamily="34" charset="0"/>
              </a:rPr>
              <a:t>sosyal sigortacılık ilkelerine dayalı, etkin, adil, kolay erişilebilir, malî açıdan sürdürülebilir, çağdaş standartlarda bir sosyal güvenlik sisteminin gerçekleştirilmesi amacıyla kurulmuştur.</a:t>
            </a:r>
          </a:p>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endParaRPr lang="tr-TR" sz="2000" i="1">
              <a:solidFill>
                <a:srgbClr val="000000"/>
              </a:solidFill>
              <a:latin typeface="Calibri" pitchFamily="34" charset="0"/>
              <a:cs typeface="Calibri" pitchFamily="34" charset="0"/>
            </a:endParaRPr>
          </a:p>
        </p:txBody>
      </p:sp>
      <p:sp>
        <p:nvSpPr>
          <p:cNvPr id="2129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2998" name="Group 8"/>
          <p:cNvGrpSpPr>
            <a:grpSpLocks/>
          </p:cNvGrpSpPr>
          <p:nvPr/>
        </p:nvGrpSpPr>
        <p:grpSpPr bwMode="auto">
          <a:xfrm>
            <a:off x="323850" y="1555750"/>
            <a:ext cx="1482725" cy="1482725"/>
            <a:chOff x="1166" y="1342"/>
            <a:chExt cx="934" cy="934"/>
          </a:xfrm>
        </p:grpSpPr>
        <p:grpSp>
          <p:nvGrpSpPr>
            <p:cNvPr id="213001" name="Group 9"/>
            <p:cNvGrpSpPr>
              <a:grpSpLocks/>
            </p:cNvGrpSpPr>
            <p:nvPr/>
          </p:nvGrpSpPr>
          <p:grpSpPr bwMode="auto">
            <a:xfrm>
              <a:off x="1166" y="1342"/>
              <a:ext cx="934" cy="934"/>
              <a:chOff x="1710" y="1035"/>
              <a:chExt cx="2316" cy="2316"/>
            </a:xfrm>
          </p:grpSpPr>
          <p:grpSp>
            <p:nvGrpSpPr>
              <p:cNvPr id="213003" name="Group 10"/>
              <p:cNvGrpSpPr>
                <a:grpSpLocks/>
              </p:cNvGrpSpPr>
              <p:nvPr/>
            </p:nvGrpSpPr>
            <p:grpSpPr bwMode="auto">
              <a:xfrm rot="3600000">
                <a:off x="1710" y="1035"/>
                <a:ext cx="2316" cy="2316"/>
                <a:chOff x="1710" y="1035"/>
                <a:chExt cx="2316" cy="2316"/>
              </a:xfrm>
            </p:grpSpPr>
            <p:sp>
              <p:nvSpPr>
                <p:cNvPr id="21300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300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301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3004" name="Group 14"/>
              <p:cNvGrpSpPr>
                <a:grpSpLocks/>
              </p:cNvGrpSpPr>
              <p:nvPr/>
            </p:nvGrpSpPr>
            <p:grpSpPr bwMode="auto">
              <a:xfrm rot="7200000">
                <a:off x="2059" y="1386"/>
                <a:ext cx="1616" cy="1614"/>
                <a:chOff x="2060" y="1387"/>
                <a:chExt cx="1616" cy="1614"/>
              </a:xfrm>
            </p:grpSpPr>
            <p:sp>
              <p:nvSpPr>
                <p:cNvPr id="21300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300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300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3002"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SGK KURULUŞ AMACI</a:t>
            </a:r>
          </a:p>
        </p:txBody>
      </p:sp>
      <p:sp>
        <p:nvSpPr>
          <p:cNvPr id="19"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(Çalışma ve Sosyal Güvenlik </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Eğitim ve Araştırma Merkezi)</a:t>
            </a:r>
          </a:p>
        </p:txBody>
      </p:sp>
      <p:pic>
        <p:nvPicPr>
          <p:cNvPr id="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798513"/>
            <a:ext cx="2160587" cy="2160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5618106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ÇASGEM GÖREVLERİ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Çalışma Bakanlığı ile bu bakanlığa bağlı kurumlarda ve çalışma mevzuatı ile ilgili sair resmi daire ve müesseselerdeki personelin ve bilumum iş yerlerindeki işçi, müstahdem ve işverenlerin iyi bir şekilde yetiştirilmeleri ve olgunlaştırılmalarını sağlamak için; </a:t>
            </a:r>
            <a:r>
              <a:rPr lang="tr-TR" sz="1600" b="1" i="1" dirty="0">
                <a:solidFill>
                  <a:srgbClr val="000000"/>
                </a:solidFill>
                <a:latin typeface="Calibri" pitchFamily="34" charset="0"/>
                <a:cs typeface="Calibri" pitchFamily="34" charset="0"/>
              </a:rPr>
              <a:t>Enstitüde, işçi ve işveren münasebetleri, çalışma şartları, iş teftişi, tam çalışma, iş verimi, iş emniyeti, işyeri hekimliği, iş hıfzıssıhhası, sosyal sigortalar, sosyal güvenlik, işgücü ve iş gücünün teşkilatlandırılması, iş piyasası etütleri, iş istatistikleri ve benzer mevzularda seminerler tertip etmek, </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b="1" i="1" dirty="0">
                <a:solidFill>
                  <a:srgbClr val="000000"/>
                </a:solidFill>
                <a:latin typeface="Calibri" pitchFamily="34" charset="0"/>
                <a:cs typeface="Calibri" pitchFamily="34" charset="0"/>
              </a:rPr>
              <a:t>İşyerlerinde aynı mevzularda seminer ve konferanslar tertip etmek </a:t>
            </a:r>
            <a:r>
              <a:rPr lang="tr-TR" sz="1600" i="1" dirty="0">
                <a:solidFill>
                  <a:srgbClr val="000000"/>
                </a:solidFill>
                <a:latin typeface="Calibri" pitchFamily="34" charset="0"/>
                <a:cs typeface="Calibri" pitchFamily="34" charset="0"/>
              </a:rPr>
              <a:t>veya bu mevzularda tertiplenmiş konferans ve seminerlerin faaliyetine iştirak etmek,</a:t>
            </a:r>
          </a:p>
        </p:txBody>
      </p:sp>
      <p:sp>
        <p:nvSpPr>
          <p:cNvPr id="2170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7094" name="Group 8"/>
          <p:cNvGrpSpPr>
            <a:grpSpLocks/>
          </p:cNvGrpSpPr>
          <p:nvPr/>
        </p:nvGrpSpPr>
        <p:grpSpPr bwMode="auto">
          <a:xfrm>
            <a:off x="323850" y="1555750"/>
            <a:ext cx="1482725" cy="1482725"/>
            <a:chOff x="1166" y="1342"/>
            <a:chExt cx="934" cy="934"/>
          </a:xfrm>
        </p:grpSpPr>
        <p:grpSp>
          <p:nvGrpSpPr>
            <p:cNvPr id="217097" name="Group 9"/>
            <p:cNvGrpSpPr>
              <a:grpSpLocks/>
            </p:cNvGrpSpPr>
            <p:nvPr/>
          </p:nvGrpSpPr>
          <p:grpSpPr bwMode="auto">
            <a:xfrm>
              <a:off x="1166" y="1342"/>
              <a:ext cx="934" cy="934"/>
              <a:chOff x="1710" y="1035"/>
              <a:chExt cx="2316" cy="2316"/>
            </a:xfrm>
          </p:grpSpPr>
          <p:grpSp>
            <p:nvGrpSpPr>
              <p:cNvPr id="217099" name="Group 10"/>
              <p:cNvGrpSpPr>
                <a:grpSpLocks/>
              </p:cNvGrpSpPr>
              <p:nvPr/>
            </p:nvGrpSpPr>
            <p:grpSpPr bwMode="auto">
              <a:xfrm rot="3600000">
                <a:off x="1710" y="1035"/>
                <a:ext cx="2316" cy="2316"/>
                <a:chOff x="1710" y="1035"/>
                <a:chExt cx="2316" cy="2316"/>
              </a:xfrm>
            </p:grpSpPr>
            <p:sp>
              <p:nvSpPr>
                <p:cNvPr id="21710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710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710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7100" name="Group 14"/>
              <p:cNvGrpSpPr>
                <a:grpSpLocks/>
              </p:cNvGrpSpPr>
              <p:nvPr/>
            </p:nvGrpSpPr>
            <p:grpSpPr bwMode="auto">
              <a:xfrm rot="7200000">
                <a:off x="2059" y="1386"/>
                <a:ext cx="1616" cy="1614"/>
                <a:chOff x="2060" y="1387"/>
                <a:chExt cx="1616" cy="1614"/>
              </a:xfrm>
            </p:grpSpPr>
            <p:sp>
              <p:nvSpPr>
                <p:cNvPr id="21710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710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710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709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ÇASGEM’İN GÖREVLERİ</a:t>
            </a:r>
          </a:p>
        </p:txBody>
      </p:sp>
      <p:sp>
        <p:nvSpPr>
          <p:cNvPr id="19"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ÇASGEM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179388">
              <a:buClr>
                <a:srgbClr val="292929"/>
              </a:buClr>
              <a:buFont typeface="Wingdings" pitchFamily="2" charset="2"/>
              <a:buChar char="§"/>
            </a:pPr>
            <a:r>
              <a:rPr lang="tr-TR" sz="1600" b="1" i="1" dirty="0">
                <a:solidFill>
                  <a:srgbClr val="000000"/>
                </a:solidFill>
                <a:latin typeface="Calibri" pitchFamily="34" charset="0"/>
                <a:cs typeface="Calibri" pitchFamily="34" charset="0"/>
              </a:rPr>
              <a:t>Çalışma meseleleri üzerinde milli ve milletlerarası bölge seminerleri </a:t>
            </a:r>
            <a:r>
              <a:rPr lang="tr-TR" sz="1600" i="1" dirty="0">
                <a:solidFill>
                  <a:srgbClr val="000000"/>
                </a:solidFill>
                <a:latin typeface="Calibri" pitchFamily="34" charset="0"/>
                <a:cs typeface="Calibri" pitchFamily="34" charset="0"/>
              </a:rPr>
              <a:t>tertip etmek, </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Çalışma mevzuları ile ilgili </a:t>
            </a:r>
            <a:r>
              <a:rPr lang="tr-TR" sz="1600" b="1" i="1" dirty="0">
                <a:solidFill>
                  <a:srgbClr val="000000"/>
                </a:solidFill>
                <a:latin typeface="Calibri" pitchFamily="34" charset="0"/>
                <a:cs typeface="Calibri" pitchFamily="34" charset="0"/>
              </a:rPr>
              <a:t>araştırmalar ve incelemeler </a:t>
            </a:r>
            <a:r>
              <a:rPr lang="tr-TR" sz="1600" i="1" dirty="0">
                <a:solidFill>
                  <a:srgbClr val="000000"/>
                </a:solidFill>
                <a:latin typeface="Calibri" pitchFamily="34" charset="0"/>
                <a:cs typeface="Calibri" pitchFamily="34" charset="0"/>
              </a:rPr>
              <a:t>yapmak,</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İlgililerin talebi veya muvafakati ile iş yerlerinin </a:t>
            </a:r>
            <a:r>
              <a:rPr lang="tr-TR" sz="1600" b="1" i="1" dirty="0">
                <a:solidFill>
                  <a:srgbClr val="000000"/>
                </a:solidFill>
                <a:latin typeface="Calibri" pitchFamily="34" charset="0"/>
                <a:cs typeface="Calibri" pitchFamily="34" charset="0"/>
              </a:rPr>
              <a:t>çalışma mevzuları ve iş verimi ile ilgili meselelerini inceleyerek istişare ve tavsiyelerde </a:t>
            </a:r>
            <a:r>
              <a:rPr lang="tr-TR" sz="1600" i="1" dirty="0">
                <a:solidFill>
                  <a:srgbClr val="000000"/>
                </a:solidFill>
                <a:latin typeface="Calibri" pitchFamily="34" charset="0"/>
                <a:cs typeface="Calibri" pitchFamily="34" charset="0"/>
              </a:rPr>
              <a:t>bulunmak, </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İmkânları nispetinde </a:t>
            </a:r>
            <a:r>
              <a:rPr lang="tr-TR" sz="1600" b="1" i="1" dirty="0">
                <a:solidFill>
                  <a:srgbClr val="000000"/>
                </a:solidFill>
                <a:latin typeface="Calibri" pitchFamily="34" charset="0"/>
                <a:cs typeface="Calibri" pitchFamily="34" charset="0"/>
              </a:rPr>
              <a:t>istatistikler hazırlamak</a:t>
            </a:r>
            <a:r>
              <a:rPr lang="tr-TR" sz="1600" i="1" dirty="0">
                <a:solidFill>
                  <a:srgbClr val="000000"/>
                </a:solidFill>
                <a:latin typeface="Calibri" pitchFamily="34" charset="0"/>
                <a:cs typeface="Calibri" pitchFamily="34" charset="0"/>
              </a:rPr>
              <a:t>, </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Türkçe ve yabancı dillerde gayesi ile alakalı </a:t>
            </a:r>
            <a:r>
              <a:rPr lang="tr-TR" sz="1600" b="1" i="1" dirty="0">
                <a:solidFill>
                  <a:srgbClr val="000000"/>
                </a:solidFill>
                <a:latin typeface="Calibri" pitchFamily="34" charset="0"/>
                <a:cs typeface="Calibri" pitchFamily="34" charset="0"/>
              </a:rPr>
              <a:t>derleme ve neşriyat </a:t>
            </a:r>
            <a:r>
              <a:rPr lang="tr-TR" sz="1600" i="1" dirty="0">
                <a:solidFill>
                  <a:srgbClr val="000000"/>
                </a:solidFill>
                <a:latin typeface="Calibri" pitchFamily="34" charset="0"/>
                <a:cs typeface="Calibri" pitchFamily="34" charset="0"/>
              </a:rPr>
              <a:t>yapmak,</a:t>
            </a:r>
          </a:p>
        </p:txBody>
      </p:sp>
      <p:sp>
        <p:nvSpPr>
          <p:cNvPr id="21811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8121" name="Group 9"/>
          <p:cNvGrpSpPr>
            <a:grpSpLocks/>
          </p:cNvGrpSpPr>
          <p:nvPr/>
        </p:nvGrpSpPr>
        <p:grpSpPr bwMode="auto">
          <a:xfrm>
            <a:off x="323850" y="1555750"/>
            <a:ext cx="1482725" cy="1482725"/>
            <a:chOff x="1710" y="1035"/>
            <a:chExt cx="2316" cy="2316"/>
          </a:xfrm>
        </p:grpSpPr>
        <p:grpSp>
          <p:nvGrpSpPr>
            <p:cNvPr id="218123" name="Group 10"/>
            <p:cNvGrpSpPr>
              <a:grpSpLocks/>
            </p:cNvGrpSpPr>
            <p:nvPr/>
          </p:nvGrpSpPr>
          <p:grpSpPr bwMode="auto">
            <a:xfrm rot="3600000">
              <a:off x="1710" y="1035"/>
              <a:ext cx="2316" cy="2316"/>
              <a:chOff x="1710" y="1035"/>
              <a:chExt cx="2316" cy="2316"/>
            </a:xfrm>
          </p:grpSpPr>
          <p:sp>
            <p:nvSpPr>
              <p:cNvPr id="21812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812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813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8124" name="Group 14"/>
            <p:cNvGrpSpPr>
              <a:grpSpLocks/>
            </p:cNvGrpSpPr>
            <p:nvPr/>
          </p:nvGrpSpPr>
          <p:grpSpPr bwMode="auto">
            <a:xfrm rot="7200000">
              <a:off x="2059" y="1386"/>
              <a:ext cx="1616" cy="1614"/>
              <a:chOff x="2060" y="1387"/>
              <a:chExt cx="1616" cy="1614"/>
            </a:xfrm>
          </p:grpSpPr>
          <p:sp>
            <p:nvSpPr>
              <p:cNvPr id="21812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812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812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ÇASGEM’İN GÖREVLERİ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3600" b="1" noProof="1">
                <a:solidFill>
                  <a:srgbClr val="575757"/>
                </a:solidFill>
                <a:effectLst>
                  <a:innerShdw blurRad="63500" dist="50800" dir="8100000">
                    <a:prstClr val="black">
                      <a:alpha val="50000"/>
                    </a:prstClr>
                  </a:innerShdw>
                </a:effectLst>
                <a:latin typeface="Calibri" pitchFamily="34" charset="0"/>
                <a:cs typeface="Calibri" pitchFamily="34" charset="0"/>
              </a:rPr>
              <a:t>ULUSAL İŞ SAĞLIĞI VE GÜVENLİĞİ KONSEYİ</a:t>
            </a:r>
          </a:p>
        </p:txBody>
      </p:sp>
      <p:pic>
        <p:nvPicPr>
          <p:cNvPr id="1026" name="Picture 2" descr="C:\Users\Ahmet Yiğitap\Pictures\Meslekler\network_re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2925759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ULUSAL İŞ SAĞLIĞI VE GÜVENLİĞİ KONSEYİ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endParaRPr lang="tr-TR" sz="2000" i="1" dirty="0" smtClean="0">
              <a:solidFill>
                <a:srgbClr val="000000"/>
              </a:solidFill>
              <a:latin typeface="Calibri" pitchFamily="34" charset="0"/>
              <a:cs typeface="Calibri" pitchFamily="34" charset="0"/>
            </a:endParaRPr>
          </a:p>
          <a:p>
            <a:pPr marL="179388" algn="ctr">
              <a:buClr>
                <a:srgbClr val="292929"/>
              </a:buClr>
            </a:pPr>
            <a:r>
              <a:rPr lang="tr-TR" sz="2000" b="1" i="1" dirty="0">
                <a:solidFill>
                  <a:srgbClr val="000000"/>
                </a:solidFill>
                <a:latin typeface="Calibri" pitchFamily="34" charset="0"/>
                <a:cs typeface="Calibri" pitchFamily="34" charset="0"/>
              </a:rPr>
              <a:t>«Türkiye’de iş sağlığı ve güvenliği konusunda ihtiyaç, öncelik, politika ve stratejilerin belirlenmesi konularında faaliyet gösteren, tarafların </a:t>
            </a:r>
            <a:r>
              <a:rPr lang="tr-TR" sz="2000" i="1" dirty="0">
                <a:solidFill>
                  <a:srgbClr val="000000"/>
                </a:solidFill>
                <a:latin typeface="Calibri" pitchFamily="34" charset="0"/>
                <a:cs typeface="Calibri" pitchFamily="34" charset="0"/>
              </a:rPr>
              <a:t>(işçi ve işveren sendikaları, üniversite, sivil toplum kuruluşları, diğer ilgili kurum ve kuruluşları)</a:t>
            </a:r>
            <a:r>
              <a:rPr lang="tr-TR" sz="2000" b="1" i="1" dirty="0">
                <a:solidFill>
                  <a:srgbClr val="000000"/>
                </a:solidFill>
                <a:latin typeface="Calibri" pitchFamily="34" charset="0"/>
                <a:cs typeface="Calibri" pitchFamily="34" charset="0"/>
              </a:rPr>
              <a:t> görüş ve düşüncelerini almak üzere oluşturulmuş </a:t>
            </a:r>
            <a:r>
              <a:rPr lang="tr-TR" sz="2000" b="1" i="1" dirty="0" smtClean="0">
                <a:solidFill>
                  <a:srgbClr val="000000"/>
                </a:solidFill>
                <a:latin typeface="Calibri" pitchFamily="34" charset="0"/>
                <a:cs typeface="Calibri" pitchFamily="34" charset="0"/>
              </a:rPr>
              <a:t>platform </a:t>
            </a:r>
            <a:r>
              <a:rPr lang="tr-TR" sz="2000" b="1" i="1" dirty="0">
                <a:solidFill>
                  <a:srgbClr val="C00000"/>
                </a:solidFill>
                <a:latin typeface="Calibri" pitchFamily="34" charset="0"/>
                <a:cs typeface="Calibri" pitchFamily="34" charset="0"/>
              </a:rPr>
              <a:t>Ulusal İş Sağlığı ve Güvenliği </a:t>
            </a:r>
            <a:r>
              <a:rPr lang="tr-TR" sz="2000" b="1" i="1" dirty="0" smtClean="0">
                <a:solidFill>
                  <a:srgbClr val="C00000"/>
                </a:solidFill>
                <a:latin typeface="Calibri" pitchFamily="34" charset="0"/>
                <a:cs typeface="Calibri" pitchFamily="34" charset="0"/>
              </a:rPr>
              <a:t>Konseyi</a:t>
            </a:r>
            <a:r>
              <a:rPr lang="tr-TR" sz="2000" b="1" i="1" dirty="0" smtClean="0">
                <a:solidFill>
                  <a:srgbClr val="000000"/>
                </a:solidFill>
                <a:latin typeface="Calibri" pitchFamily="34" charset="0"/>
                <a:cs typeface="Calibri" pitchFamily="34" charset="0"/>
              </a:rPr>
              <a:t>»</a:t>
            </a: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ULUSAL İŞ SAĞLIĞI VE GÜVENLİĞİ KONSEYİ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6906233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ULUSAL İŞ SAĞLIĞI VE GÜVENLİĞİ KONSEYİ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endParaRPr lang="tr-TR" sz="2000" b="1" i="1" dirty="0" smtClean="0">
              <a:solidFill>
                <a:srgbClr val="000000"/>
              </a:solidFill>
              <a:latin typeface="Calibri" pitchFamily="34" charset="0"/>
              <a:cs typeface="Calibri" pitchFamily="34" charset="0"/>
            </a:endParaRPr>
          </a:p>
          <a:p>
            <a:pPr marL="522288" indent="-342900">
              <a:buClr>
                <a:srgbClr val="292929"/>
              </a:buClr>
              <a:buFont typeface="Wingdings" pitchFamily="2" charset="2"/>
              <a:buChar char="ü"/>
            </a:pPr>
            <a:r>
              <a:rPr lang="tr-TR" sz="2000" b="1" i="1" dirty="0" smtClean="0">
                <a:solidFill>
                  <a:srgbClr val="000000"/>
                </a:solidFill>
                <a:latin typeface="Calibri" pitchFamily="34" charset="0"/>
                <a:cs typeface="Calibri" pitchFamily="34" charset="0"/>
              </a:rPr>
              <a:t>Yılda </a:t>
            </a:r>
            <a:r>
              <a:rPr lang="tr-TR" sz="2000" b="1" i="1" dirty="0">
                <a:solidFill>
                  <a:srgbClr val="000000"/>
                </a:solidFill>
                <a:latin typeface="Calibri" pitchFamily="34" charset="0"/>
                <a:cs typeface="Calibri" pitchFamily="34" charset="0"/>
              </a:rPr>
              <a:t>en az iki defa </a:t>
            </a:r>
            <a:r>
              <a:rPr lang="tr-TR" sz="2000" b="1" i="1" dirty="0" smtClean="0">
                <a:solidFill>
                  <a:srgbClr val="000000"/>
                </a:solidFill>
                <a:latin typeface="Calibri" pitchFamily="34" charset="0"/>
                <a:cs typeface="Calibri" pitchFamily="34" charset="0"/>
              </a:rPr>
              <a:t>toplanır, </a:t>
            </a:r>
          </a:p>
          <a:p>
            <a:pPr marL="522288" indent="-342900">
              <a:buClr>
                <a:srgbClr val="292929"/>
              </a:buClr>
              <a:buFont typeface="Wingdings" pitchFamily="2" charset="2"/>
              <a:buChar char="ü"/>
            </a:pPr>
            <a:r>
              <a:rPr lang="tr-TR" sz="2000" b="1" i="1" dirty="0" smtClean="0">
                <a:solidFill>
                  <a:srgbClr val="000000"/>
                </a:solidFill>
                <a:latin typeface="Calibri" pitchFamily="34" charset="0"/>
                <a:cs typeface="Calibri" pitchFamily="34" charset="0"/>
              </a:rPr>
              <a:t>Sekretaryasını </a:t>
            </a:r>
            <a:r>
              <a:rPr lang="tr-TR" sz="2000" b="1" i="1" dirty="0">
                <a:solidFill>
                  <a:srgbClr val="000000"/>
                </a:solidFill>
                <a:latin typeface="Calibri" pitchFamily="34" charset="0"/>
                <a:cs typeface="Calibri" pitchFamily="34" charset="0"/>
              </a:rPr>
              <a:t>İş Sağlığı ve Güvenliği Genel </a:t>
            </a:r>
            <a:r>
              <a:rPr lang="tr-TR" sz="2000" b="1" i="1" dirty="0" smtClean="0">
                <a:solidFill>
                  <a:srgbClr val="000000"/>
                </a:solidFill>
                <a:latin typeface="Calibri" pitchFamily="34" charset="0"/>
                <a:cs typeface="Calibri" pitchFamily="34" charset="0"/>
              </a:rPr>
              <a:t>Müdürlüğü yürütür.</a:t>
            </a: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ULUSAL İŞ SAĞLIĞI VE GÜVENLİĞİ KONSEYİ</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560605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 ÜÇLÜ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YAPI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9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Birleşmiş Milletler kuruluşları arasında yalnızca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ILO </a:t>
            </a:r>
            <a:r>
              <a:rPr lang="tr-TR" sz="2000" b="1" i="1" dirty="0">
                <a:solidFill>
                  <a:srgbClr val="6B9B1A"/>
                </a:solidFill>
                <a:latin typeface="Calibri" pitchFamily="34" charset="0"/>
                <a:cs typeface="Calibri" pitchFamily="34" charset="0"/>
              </a:rPr>
              <a:t>üçlü </a:t>
            </a:r>
            <a:r>
              <a:rPr lang="tr-TR" sz="2000" b="1" i="1" dirty="0" smtClean="0">
                <a:solidFill>
                  <a:srgbClr val="6B9B1A"/>
                </a:solidFill>
                <a:latin typeface="Calibri" pitchFamily="34" charset="0"/>
                <a:cs typeface="Calibri" pitchFamily="34" charset="0"/>
              </a:rPr>
              <a:t>yapıya </a:t>
            </a:r>
            <a:r>
              <a:rPr lang="tr-TR" sz="2000" b="1" i="1" dirty="0">
                <a:solidFill>
                  <a:srgbClr val="000000"/>
                </a:solidFill>
                <a:latin typeface="Calibri" pitchFamily="34" charset="0"/>
                <a:cs typeface="Calibri" pitchFamily="34" charset="0"/>
              </a:rPr>
              <a:t>sahiptir. </a:t>
            </a:r>
          </a:p>
          <a:p>
            <a:pPr algn="ctr">
              <a:spcAft>
                <a:spcPts val="1200"/>
              </a:spcAft>
              <a:buClr>
                <a:srgbClr val="292929"/>
              </a:buClr>
            </a:pPr>
            <a:r>
              <a:rPr lang="tr-TR" sz="2000" b="1" i="1" dirty="0">
                <a:solidFill>
                  <a:srgbClr val="000000"/>
                </a:solidFill>
                <a:latin typeface="Calibri" pitchFamily="34" charset="0"/>
                <a:cs typeface="Calibri" pitchFamily="34" charset="0"/>
              </a:rPr>
              <a:t>(</a:t>
            </a:r>
            <a:r>
              <a:rPr lang="tr-TR" sz="2000" b="1" i="1" dirty="0" err="1" smtClean="0">
                <a:solidFill>
                  <a:srgbClr val="C00000"/>
                </a:solidFill>
                <a:latin typeface="Calibri" pitchFamily="34" charset="0"/>
                <a:cs typeface="Calibri" pitchFamily="34" charset="0"/>
              </a:rPr>
              <a:t>İşçi+İşveren+Hükümet</a:t>
            </a:r>
            <a:r>
              <a:rPr lang="tr-TR" sz="2000" b="1" i="1" dirty="0" smtClean="0">
                <a:solidFill>
                  <a:srgbClr val="C00000"/>
                </a:solidFill>
                <a:latin typeface="Calibri" pitchFamily="34" charset="0"/>
                <a:cs typeface="Calibri" pitchFamily="34" charset="0"/>
              </a:rPr>
              <a:t>=Üçlü </a:t>
            </a:r>
            <a:r>
              <a:rPr lang="tr-TR" sz="2000" b="1" i="1" dirty="0">
                <a:solidFill>
                  <a:srgbClr val="C00000"/>
                </a:solidFill>
                <a:latin typeface="Calibri" pitchFamily="34" charset="0"/>
                <a:cs typeface="Calibri" pitchFamily="34" charset="0"/>
              </a:rPr>
              <a:t>Yapı</a:t>
            </a:r>
            <a:r>
              <a:rPr lang="tr-TR" sz="2000" b="1" i="1" dirty="0">
                <a:solidFill>
                  <a:srgbClr val="000000"/>
                </a:solidFill>
                <a:latin typeface="Calibri" pitchFamily="34" charset="0"/>
                <a:cs typeface="Calibri" pitchFamily="34" charset="0"/>
              </a:rPr>
              <a:t>)</a:t>
            </a:r>
          </a:p>
          <a:p>
            <a:pPr algn="ctr">
              <a:spcAft>
                <a:spcPts val="1200"/>
              </a:spcAft>
              <a:buClr>
                <a:srgbClr val="292929"/>
              </a:buClr>
            </a:pPr>
            <a:r>
              <a:rPr lang="tr-TR" sz="2000" b="1" i="1" dirty="0">
                <a:solidFill>
                  <a:srgbClr val="000000"/>
                </a:solidFill>
                <a:latin typeface="Calibri" pitchFamily="34" charset="0"/>
                <a:cs typeface="Calibri" pitchFamily="34" charset="0"/>
              </a:rPr>
              <a:t>«Bunların her biri eşit söz hakkına sahiptir.»</a:t>
            </a:r>
          </a:p>
          <a:p>
            <a:pPr algn="ctr">
              <a:spcAft>
                <a:spcPts val="1200"/>
              </a:spcAft>
              <a:buClr>
                <a:srgbClr val="292929"/>
              </a:buClr>
            </a:pPr>
            <a:r>
              <a:rPr lang="tr-TR" sz="2000" b="1" i="1" dirty="0">
                <a:solidFill>
                  <a:srgbClr val="000000"/>
                </a:solidFill>
                <a:latin typeface="Calibri" pitchFamily="34" charset="0"/>
                <a:cs typeface="Calibri" pitchFamily="34" charset="0"/>
              </a:rPr>
              <a:t>İşveren ve işçi temsilcileri ekonominin "sosyal tarafları" hükümet; politika ve programları şekillendiren taraftır.</a:t>
            </a:r>
          </a:p>
        </p:txBody>
      </p:sp>
      <p:sp>
        <p:nvSpPr>
          <p:cNvPr id="1300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0057" name="Group 9"/>
          <p:cNvGrpSpPr>
            <a:grpSpLocks/>
          </p:cNvGrpSpPr>
          <p:nvPr/>
        </p:nvGrpSpPr>
        <p:grpSpPr bwMode="auto">
          <a:xfrm>
            <a:off x="323850" y="1555750"/>
            <a:ext cx="1482725" cy="1482725"/>
            <a:chOff x="1710" y="1035"/>
            <a:chExt cx="2316" cy="2316"/>
          </a:xfrm>
        </p:grpSpPr>
        <p:grpSp>
          <p:nvGrpSpPr>
            <p:cNvPr id="130059" name="Group 10"/>
            <p:cNvGrpSpPr>
              <a:grpSpLocks/>
            </p:cNvGrpSpPr>
            <p:nvPr/>
          </p:nvGrpSpPr>
          <p:grpSpPr bwMode="auto">
            <a:xfrm rot="3600000">
              <a:off x="1710" y="1035"/>
              <a:ext cx="2316" cy="2316"/>
              <a:chOff x="1710" y="1035"/>
              <a:chExt cx="2316" cy="2316"/>
            </a:xfrm>
          </p:grpSpPr>
          <p:sp>
            <p:nvSpPr>
              <p:cNvPr id="13006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006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006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0060" name="Group 14"/>
            <p:cNvGrpSpPr>
              <a:grpSpLocks/>
            </p:cNvGrpSpPr>
            <p:nvPr/>
          </p:nvGrpSpPr>
          <p:grpSpPr bwMode="auto">
            <a:xfrm rot="7200000">
              <a:off x="2059" y="1386"/>
              <a:ext cx="1616" cy="1614"/>
              <a:chOff x="2060" y="1387"/>
              <a:chExt cx="1616" cy="1614"/>
            </a:xfrm>
          </p:grpSpPr>
          <p:sp>
            <p:nvSpPr>
              <p:cNvPr id="13006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006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006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a:ln>
            <a:miter lim="800000"/>
            <a:headEnd/>
            <a:tailEnd/>
          </a:ln>
        </p:spPr>
        <p:txBody>
          <a:bodyPr anchor="ctr"/>
          <a:lstStyle/>
          <a:p>
            <a:pPr>
              <a:defRPr/>
            </a:pPr>
            <a:r>
              <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rPr>
              <a:t>ULUSAL İŞ SAĞLIĞI VE GÜVENLİĞİ KONSEYİ</a:t>
            </a: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19812" name="Grup 1"/>
          <p:cNvGrpSpPr>
            <a:grpSpLocks/>
          </p:cNvGrpSpPr>
          <p:nvPr/>
        </p:nvGrpSpPr>
        <p:grpSpPr bwMode="auto">
          <a:xfrm>
            <a:off x="112713" y="981075"/>
            <a:ext cx="2878137" cy="5324475"/>
            <a:chOff x="112735" y="1037855"/>
            <a:chExt cx="2878902" cy="5324843"/>
          </a:xfrm>
        </p:grpSpPr>
        <p:sp>
          <p:nvSpPr>
            <p:cNvPr id="20" name="Rectangle 5"/>
            <p:cNvSpPr>
              <a:spLocks noChangeArrowheads="1"/>
            </p:cNvSpPr>
            <p:nvPr/>
          </p:nvSpPr>
          <p:spPr bwMode="gray">
            <a:xfrm>
              <a:off x="112735" y="1926916"/>
              <a:ext cx="2878902" cy="443578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defRPr/>
              </a:pPr>
              <a:endParaRPr lang="tr-TR" b="1" i="1" noProof="1">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İSGGM</a:t>
              </a: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Çalışma Genel Müdürlüğü</a:t>
              </a: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İş Teftiş Kurulu</a:t>
              </a: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SGK</a:t>
              </a:r>
            </a:p>
            <a:p>
              <a:pPr marL="144000" indent="-144000">
                <a:lnSpc>
                  <a:spcPct val="90000"/>
                </a:lnSpc>
                <a:spcAft>
                  <a:spcPts val="0"/>
                </a:spcAft>
                <a:buClr>
                  <a:srgbClr val="292929"/>
                </a:buClr>
                <a:buFont typeface="Wingdings" pitchFamily="2" charset="2"/>
                <a:buChar char="ü"/>
                <a:defRPr/>
              </a:pPr>
              <a:endParaRPr lang="tr-TR" b="1" i="1" noProof="1">
                <a:solidFill>
                  <a:srgbClr val="000000"/>
                </a:solidFill>
                <a:latin typeface="Calibri" pitchFamily="34" charset="0"/>
                <a:cs typeface="Calibri" pitchFamily="34" charset="0"/>
              </a:endParaRPr>
            </a:p>
            <a:p>
              <a:pPr>
                <a:lnSpc>
                  <a:spcPct val="90000"/>
                </a:lnSpc>
                <a:spcAft>
                  <a:spcPts val="0"/>
                </a:spcAft>
                <a:buClr>
                  <a:srgbClr val="292929"/>
                </a:buClr>
                <a:defRPr/>
              </a:pPr>
              <a:r>
                <a:rPr lang="tr-TR" b="1" i="1" noProof="1" smtClean="0">
                  <a:solidFill>
                    <a:srgbClr val="000000"/>
                  </a:solidFill>
                  <a:latin typeface="Calibri" pitchFamily="34" charset="0"/>
                  <a:cs typeface="Calibri" pitchFamily="34" charset="0"/>
                </a:rPr>
                <a:t>Kurumlarından birer;</a:t>
              </a:r>
            </a:p>
            <a:p>
              <a:pPr>
                <a:lnSpc>
                  <a:spcPct val="90000"/>
                </a:lnSpc>
                <a:spcAft>
                  <a:spcPts val="0"/>
                </a:spcAft>
                <a:buClr>
                  <a:srgbClr val="292929"/>
                </a:buClr>
                <a:defRPr/>
              </a:pPr>
              <a:endParaRPr lang="tr-TR" b="1" i="1" noProof="1">
                <a:solidFill>
                  <a:srgbClr val="000000"/>
                </a:solidFill>
                <a:latin typeface="Calibri" pitchFamily="34" charset="0"/>
                <a:cs typeface="Calibri" pitchFamily="34" charset="0"/>
              </a:endParaRPr>
            </a:p>
            <a:p>
              <a:pPr marL="36000" algn="ctr">
                <a:lnSpc>
                  <a:spcPct val="90000"/>
                </a:lnSpc>
                <a:spcAft>
                  <a:spcPct val="20000"/>
                </a:spcAft>
                <a:buClr>
                  <a:srgbClr val="292929"/>
                </a:buClr>
                <a:defRPr/>
              </a:pPr>
              <a:r>
                <a:rPr lang="tr-TR" b="1" i="1" noProof="1" smtClean="0">
                  <a:solidFill>
                    <a:srgbClr val="000000"/>
                  </a:solidFill>
                  <a:latin typeface="Calibri" pitchFamily="34" charset="0"/>
                  <a:cs typeface="Calibri" pitchFamily="34" charset="0"/>
                </a:rPr>
                <a:t>«Genel Müdür»</a:t>
              </a:r>
              <a:endParaRPr lang="tr-TR" b="1" i="1" noProof="1">
                <a:solidFill>
                  <a:srgbClr val="000000"/>
                </a:solidFill>
                <a:latin typeface="Calibri" pitchFamily="34" charset="0"/>
                <a:cs typeface="Calibri" pitchFamily="34" charset="0"/>
              </a:endParaRPr>
            </a:p>
          </p:txBody>
        </p:sp>
        <p:sp>
          <p:nvSpPr>
            <p:cNvPr id="119821"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libri" pitchFamily="34" charset="0"/>
                  <a:cs typeface="Calibri" pitchFamily="34" charset="0"/>
                </a:rPr>
                <a:t>ÇSGB</a:t>
              </a:r>
              <a:endParaRPr lang="tr-TR" sz="2400" b="1" dirty="0">
                <a:solidFill>
                  <a:srgbClr val="FFFFFF"/>
                </a:solidFill>
                <a:latin typeface="Calibri" pitchFamily="34" charset="0"/>
                <a:cs typeface="Calibri" pitchFamily="34" charset="0"/>
              </a:endParaRPr>
            </a:p>
          </p:txBody>
        </p:sp>
      </p:grpSp>
      <p:grpSp>
        <p:nvGrpSpPr>
          <p:cNvPr id="119813" name="Grup 2"/>
          <p:cNvGrpSpPr>
            <a:grpSpLocks/>
          </p:cNvGrpSpPr>
          <p:nvPr/>
        </p:nvGrpSpPr>
        <p:grpSpPr bwMode="auto">
          <a:xfrm>
            <a:off x="3130550" y="981075"/>
            <a:ext cx="2879725" cy="5324475"/>
            <a:chOff x="3130901" y="1037854"/>
            <a:chExt cx="2878901" cy="5324845"/>
          </a:xfrm>
        </p:grpSpPr>
        <p:sp>
          <p:nvSpPr>
            <p:cNvPr id="119818"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44000" indent="-144000">
                <a:lnSpc>
                  <a:spcPct val="90000"/>
                </a:lnSpc>
                <a:spcAft>
                  <a:spcPts val="0"/>
                </a:spcAft>
                <a:buClr>
                  <a:srgbClr val="292929"/>
                </a:buClr>
                <a:buFont typeface="Wingdings" pitchFamily="2" charset="2"/>
                <a:buChar char="ü"/>
                <a:defRPr/>
              </a:pPr>
              <a:endParaRPr lang="tr-TR" i="1" noProof="1" smtClean="0">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Milli </a:t>
              </a:r>
              <a:r>
                <a:rPr lang="tr-TR" i="1" noProof="1">
                  <a:solidFill>
                    <a:srgbClr val="000000"/>
                  </a:solidFill>
                  <a:latin typeface="Calibri" pitchFamily="34" charset="0"/>
                  <a:cs typeface="Calibri" pitchFamily="34" charset="0"/>
                </a:rPr>
                <a:t>Eğitim,</a:t>
              </a:r>
            </a:p>
            <a:p>
              <a:pPr marL="144000" indent="-144000">
                <a:lnSpc>
                  <a:spcPct val="90000"/>
                </a:lnSpc>
                <a:spcAft>
                  <a:spcPts val="0"/>
                </a:spcAft>
                <a:buClr>
                  <a:srgbClr val="292929"/>
                </a:buClr>
                <a:buFont typeface="Wingdings" pitchFamily="2" charset="2"/>
                <a:buChar char="ü"/>
                <a:defRPr/>
              </a:pPr>
              <a:r>
                <a:rPr lang="tr-TR" i="1" noProof="1">
                  <a:solidFill>
                    <a:srgbClr val="000000"/>
                  </a:solidFill>
                  <a:latin typeface="Calibri" pitchFamily="34" charset="0"/>
                  <a:cs typeface="Calibri" pitchFamily="34" charset="0"/>
                </a:rPr>
                <a:t>Çevre,</a:t>
              </a:r>
            </a:p>
            <a:p>
              <a:pPr marL="144000" indent="-144000">
                <a:lnSpc>
                  <a:spcPct val="90000"/>
                </a:lnSpc>
                <a:spcAft>
                  <a:spcPts val="0"/>
                </a:spcAft>
                <a:buClr>
                  <a:srgbClr val="292929"/>
                </a:buClr>
                <a:buFont typeface="Wingdings" pitchFamily="2" charset="2"/>
                <a:buChar char="ü"/>
                <a:defRPr/>
              </a:pPr>
              <a:r>
                <a:rPr lang="tr-TR" i="1" noProof="1">
                  <a:solidFill>
                    <a:srgbClr val="000000"/>
                  </a:solidFill>
                  <a:latin typeface="Calibri" pitchFamily="34" charset="0"/>
                  <a:cs typeface="Calibri" pitchFamily="34" charset="0"/>
                </a:rPr>
                <a:t>Sağlık,</a:t>
              </a: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Tarım</a:t>
              </a:r>
              <a:r>
                <a:rPr lang="tr-TR" i="1" noProof="1">
                  <a:solidFill>
                    <a:srgbClr val="000000"/>
                  </a:solidFill>
                  <a:latin typeface="Calibri" pitchFamily="34" charset="0"/>
                  <a:cs typeface="Calibri" pitchFamily="34" charset="0"/>
                </a:rPr>
                <a:t>,</a:t>
              </a:r>
            </a:p>
            <a:p>
              <a:pPr marL="144000" indent="-144000">
                <a:lnSpc>
                  <a:spcPct val="90000"/>
                </a:lnSpc>
                <a:spcAft>
                  <a:spcPts val="0"/>
                </a:spcAft>
                <a:buClr>
                  <a:srgbClr val="292929"/>
                </a:buClr>
                <a:buFont typeface="Wingdings" pitchFamily="2" charset="2"/>
                <a:buChar char="ü"/>
                <a:defRPr/>
              </a:pPr>
              <a:r>
                <a:rPr lang="tr-TR" i="1" noProof="1">
                  <a:solidFill>
                    <a:srgbClr val="000000"/>
                  </a:solidFill>
                  <a:latin typeface="Calibri" pitchFamily="34" charset="0"/>
                  <a:cs typeface="Calibri" pitchFamily="34" charset="0"/>
                </a:rPr>
                <a:t>Enerji,</a:t>
              </a:r>
            </a:p>
            <a:p>
              <a:pPr marL="36512">
                <a:lnSpc>
                  <a:spcPct val="90000"/>
                </a:lnSpc>
                <a:spcBef>
                  <a:spcPts val="600"/>
                </a:spcBef>
                <a:spcAft>
                  <a:spcPct val="20000"/>
                </a:spcAft>
                <a:buClr>
                  <a:srgbClr val="292929"/>
                </a:buClr>
              </a:pPr>
              <a:endParaRPr lang="tr-TR" sz="1400" i="1" noProof="1" smtClean="0">
                <a:solidFill>
                  <a:srgbClr val="000000"/>
                </a:solidFill>
                <a:latin typeface="Calibri" pitchFamily="34" charset="0"/>
                <a:cs typeface="Calibri" pitchFamily="34" charset="0"/>
              </a:endParaRPr>
            </a:p>
            <a:p>
              <a:pPr marL="36512">
                <a:lnSpc>
                  <a:spcPct val="90000"/>
                </a:lnSpc>
                <a:spcBef>
                  <a:spcPts val="600"/>
                </a:spcBef>
                <a:spcAft>
                  <a:spcPct val="20000"/>
                </a:spcAft>
                <a:buClr>
                  <a:srgbClr val="292929"/>
                </a:buClr>
              </a:pPr>
              <a:r>
                <a:rPr lang="tr-TR" b="1" i="1" noProof="1" smtClean="0">
                  <a:solidFill>
                    <a:srgbClr val="000000"/>
                  </a:solidFill>
                  <a:latin typeface="Calibri" pitchFamily="34" charset="0"/>
                  <a:cs typeface="Calibri" pitchFamily="34" charset="0"/>
                </a:rPr>
                <a:t>Bakanlıklarından birer;</a:t>
              </a:r>
            </a:p>
            <a:p>
              <a:pPr marL="36512">
                <a:lnSpc>
                  <a:spcPct val="90000"/>
                </a:lnSpc>
                <a:spcBef>
                  <a:spcPts val="600"/>
                </a:spcBef>
                <a:spcAft>
                  <a:spcPct val="20000"/>
                </a:spcAft>
                <a:buClr>
                  <a:srgbClr val="292929"/>
                </a:buClr>
              </a:pPr>
              <a:endParaRPr lang="tr-TR" i="1" noProof="1">
                <a:solidFill>
                  <a:srgbClr val="000000"/>
                </a:solidFill>
                <a:latin typeface="Calibri" pitchFamily="34" charset="0"/>
                <a:cs typeface="Calibri" pitchFamily="34" charset="0"/>
              </a:endParaRPr>
            </a:p>
            <a:p>
              <a:pPr marL="36000" algn="ctr">
                <a:lnSpc>
                  <a:spcPct val="90000"/>
                </a:lnSpc>
                <a:spcAft>
                  <a:spcPct val="20000"/>
                </a:spcAft>
                <a:buClr>
                  <a:srgbClr val="292929"/>
                </a:buClr>
                <a:defRPr/>
              </a:pPr>
              <a:r>
                <a:rPr lang="tr-TR" b="1" i="1" noProof="1">
                  <a:solidFill>
                    <a:srgbClr val="000000"/>
                  </a:solidFill>
                  <a:latin typeface="Calibri" pitchFamily="34" charset="0"/>
                  <a:cs typeface="Calibri" pitchFamily="34" charset="0"/>
                </a:rPr>
                <a:t>«Genel Müdür»</a:t>
              </a:r>
            </a:p>
          </p:txBody>
        </p:sp>
        <p:sp>
          <p:nvSpPr>
            <p:cNvPr id="119819"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libri" pitchFamily="34" charset="0"/>
                  <a:cs typeface="Calibri" pitchFamily="34" charset="0"/>
                </a:rPr>
                <a:t>BAKANLIKLAR</a:t>
              </a:r>
              <a:endParaRPr lang="tr-TR" sz="2400" b="1" dirty="0">
                <a:solidFill>
                  <a:srgbClr val="FFFFFF"/>
                </a:solidFill>
                <a:latin typeface="Calibri" pitchFamily="34" charset="0"/>
                <a:cs typeface="Calibri" pitchFamily="34" charset="0"/>
              </a:endParaRPr>
            </a:p>
          </p:txBody>
        </p:sp>
      </p:grpSp>
      <p:grpSp>
        <p:nvGrpSpPr>
          <p:cNvPr id="119814" name="Grup 3"/>
          <p:cNvGrpSpPr>
            <a:grpSpLocks/>
          </p:cNvGrpSpPr>
          <p:nvPr/>
        </p:nvGrpSpPr>
        <p:grpSpPr bwMode="auto">
          <a:xfrm>
            <a:off x="6140450" y="981075"/>
            <a:ext cx="2878138" cy="5324475"/>
            <a:chOff x="6140441" y="1037853"/>
            <a:chExt cx="2878901" cy="5324846"/>
          </a:xfrm>
        </p:grpSpPr>
        <p:sp>
          <p:nvSpPr>
            <p:cNvPr id="119816"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44000" indent="-144000">
                <a:lnSpc>
                  <a:spcPct val="90000"/>
                </a:lnSpc>
                <a:spcAft>
                  <a:spcPts val="0"/>
                </a:spcAft>
                <a:buClr>
                  <a:srgbClr val="292929"/>
                </a:buClr>
                <a:buFont typeface="Wingdings" pitchFamily="2" charset="2"/>
                <a:buChar char="ü"/>
                <a:defRPr/>
              </a:pPr>
              <a:endParaRPr lang="tr-TR" i="1" noProof="1" smtClean="0">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YÖK (YKÜ),</a:t>
              </a:r>
              <a:endParaRPr lang="tr-TR" i="1" noProof="1">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a:solidFill>
                    <a:srgbClr val="000000"/>
                  </a:solidFill>
                  <a:latin typeface="Calibri" pitchFamily="34" charset="0"/>
                  <a:cs typeface="Calibri" pitchFamily="34" charset="0"/>
                </a:rPr>
                <a:t>Devlet Personel </a:t>
              </a:r>
              <a:r>
                <a:rPr lang="tr-TR" i="1" noProof="1" smtClean="0">
                  <a:solidFill>
                    <a:srgbClr val="000000"/>
                  </a:solidFill>
                  <a:latin typeface="Calibri" pitchFamily="34" charset="0"/>
                  <a:cs typeface="Calibri" pitchFamily="34" charset="0"/>
                </a:rPr>
                <a:t>Bşk (B.Yar)</a:t>
              </a:r>
              <a:endParaRPr lang="tr-TR" i="1" noProof="1">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smtClean="0">
                  <a:solidFill>
                    <a:srgbClr val="000000"/>
                  </a:solidFill>
                  <a:latin typeface="Calibri" pitchFamily="34" charset="0"/>
                  <a:cs typeface="Calibri" pitchFamily="34" charset="0"/>
                </a:rPr>
                <a:t>TSE (YKÜ),</a:t>
              </a:r>
              <a:endParaRPr lang="tr-TR" i="1" noProof="1">
                <a:solidFill>
                  <a:srgbClr val="000000"/>
                </a:solidFill>
                <a:latin typeface="Calibri" pitchFamily="34" charset="0"/>
                <a:cs typeface="Calibri" pitchFamily="34" charset="0"/>
              </a:endParaRPr>
            </a:p>
            <a:p>
              <a:pPr marL="144000" indent="-144000">
                <a:lnSpc>
                  <a:spcPct val="90000"/>
                </a:lnSpc>
                <a:spcAft>
                  <a:spcPts val="0"/>
                </a:spcAft>
                <a:buClr>
                  <a:srgbClr val="292929"/>
                </a:buClr>
                <a:buFont typeface="Wingdings" pitchFamily="2" charset="2"/>
                <a:buChar char="ü"/>
                <a:defRPr/>
              </a:pPr>
              <a:r>
                <a:rPr lang="tr-TR" i="1" noProof="1">
                  <a:solidFill>
                    <a:srgbClr val="000000"/>
                  </a:solidFill>
                  <a:latin typeface="Calibri" pitchFamily="34" charset="0"/>
                  <a:cs typeface="Calibri" pitchFamily="34" charset="0"/>
                </a:rPr>
                <a:t>İşveren, işçi, Kamu </a:t>
              </a:r>
              <a:r>
                <a:rPr lang="tr-TR" i="1" noProof="1" smtClean="0">
                  <a:solidFill>
                    <a:srgbClr val="000000"/>
                  </a:solidFill>
                  <a:latin typeface="Calibri" pitchFamily="34" charset="0"/>
                  <a:cs typeface="Calibri" pitchFamily="34" charset="0"/>
                </a:rPr>
                <a:t>Sendikaları (YKÜ)</a:t>
              </a:r>
              <a:endParaRPr lang="tr-TR" i="1" noProof="1">
                <a:solidFill>
                  <a:srgbClr val="000000"/>
                </a:solidFill>
                <a:latin typeface="Calibri" pitchFamily="34" charset="0"/>
                <a:cs typeface="Calibri" pitchFamily="34" charset="0"/>
              </a:endParaRPr>
            </a:p>
            <a:p>
              <a:pPr marL="742950" lvl="2" indent="-285750">
                <a:lnSpc>
                  <a:spcPct val="90000"/>
                </a:lnSpc>
                <a:spcAft>
                  <a:spcPts val="0"/>
                </a:spcAft>
                <a:buClr>
                  <a:srgbClr val="292929"/>
                </a:buClr>
                <a:buFont typeface="Wingdings" pitchFamily="2" charset="2"/>
                <a:buChar char="§"/>
                <a:defRPr/>
              </a:pPr>
              <a:r>
                <a:rPr lang="tr-TR" i="1" noProof="1" smtClean="0">
                  <a:solidFill>
                    <a:srgbClr val="000000"/>
                  </a:solidFill>
                  <a:latin typeface="Calibri" pitchFamily="34" charset="0"/>
                  <a:cs typeface="Calibri" pitchFamily="34" charset="0"/>
                </a:rPr>
                <a:t>TOBBTOBB,</a:t>
              </a:r>
              <a:endParaRPr lang="tr-TR" i="1" noProof="1">
                <a:solidFill>
                  <a:srgbClr val="000000"/>
                </a:solidFill>
                <a:latin typeface="Calibri" pitchFamily="34" charset="0"/>
                <a:cs typeface="Calibri" pitchFamily="34" charset="0"/>
              </a:endParaRPr>
            </a:p>
            <a:p>
              <a:pPr marL="742950" lvl="2" indent="-285750">
                <a:lnSpc>
                  <a:spcPct val="90000"/>
                </a:lnSpc>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TESK</a:t>
              </a:r>
            </a:p>
            <a:p>
              <a:pPr marL="742950" lvl="2" indent="-285750">
                <a:lnSpc>
                  <a:spcPct val="90000"/>
                </a:lnSpc>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TTB,</a:t>
              </a:r>
            </a:p>
            <a:p>
              <a:pPr marL="742950" lvl="2" indent="-285750">
                <a:lnSpc>
                  <a:spcPct val="90000"/>
                </a:lnSpc>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TMMOB</a:t>
              </a:r>
            </a:p>
            <a:p>
              <a:pPr marL="742950" lvl="2" indent="-285750">
                <a:lnSpc>
                  <a:spcPct val="90000"/>
                </a:lnSpc>
                <a:spcAft>
                  <a:spcPts val="0"/>
                </a:spcAft>
                <a:buClr>
                  <a:srgbClr val="292929"/>
                </a:buClr>
                <a:buFont typeface="Wingdings" pitchFamily="2" charset="2"/>
                <a:buChar char="§"/>
                <a:defRPr/>
              </a:pPr>
              <a:r>
                <a:rPr lang="tr-TR" i="1" noProof="1">
                  <a:solidFill>
                    <a:srgbClr val="000000"/>
                  </a:solidFill>
                  <a:latin typeface="Calibri" pitchFamily="34" charset="0"/>
                  <a:cs typeface="Calibri" pitchFamily="34" charset="0"/>
                </a:rPr>
                <a:t>TZOB</a:t>
              </a:r>
            </a:p>
          </p:txBody>
        </p:sp>
        <p:sp>
          <p:nvSpPr>
            <p:cNvPr id="119817"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libri" pitchFamily="34" charset="0"/>
                  <a:cs typeface="Calibri" pitchFamily="34" charset="0"/>
                </a:rPr>
                <a:t>DİĞER</a:t>
              </a:r>
              <a:endParaRPr lang="tr-TR" sz="2400" b="1" dirty="0">
                <a:solidFill>
                  <a:srgbClr val="FFFFFF"/>
                </a:solidFill>
                <a:latin typeface="Calibri" pitchFamily="34" charset="0"/>
                <a:cs typeface="Calibri" pitchFamily="34" charset="0"/>
              </a:endParaRPr>
            </a:p>
          </p:txBody>
        </p:sp>
      </p:grpSp>
      <p:sp>
        <p:nvSpPr>
          <p:cNvPr id="14"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5" name="Akış Çizelgesi: Belge 14"/>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3851163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
        <p:nvSpPr>
          <p:cNvPr id="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Yönetim </a:t>
            </a:r>
            <a:r>
              <a:rPr lang="tr-TR" sz="2000" b="1" i="1" dirty="0">
                <a:solidFill>
                  <a:srgbClr val="000000"/>
                </a:solidFill>
                <a:latin typeface="Calibri" pitchFamily="34" charset="0"/>
                <a:cs typeface="Calibri" pitchFamily="34" charset="0"/>
              </a:rPr>
              <a:t>kurulu 28 hükümet temsilcisi, 14 İşveren temsilcisi ve 14 İşçi temsilcisi olmak üzere 56 kişiden oluşmaktadır.</a:t>
            </a:r>
          </a:p>
          <a:p>
            <a:pPr algn="ctr">
              <a:spcAft>
                <a:spcPts val="1200"/>
              </a:spcAft>
              <a:buClr>
                <a:srgbClr val="292929"/>
              </a:buClr>
            </a:pPr>
            <a:endParaRPr lang="tr-TR" sz="8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ILO’ya </a:t>
            </a:r>
            <a:r>
              <a:rPr lang="tr-TR" sz="2000" b="1" i="1" dirty="0">
                <a:solidFill>
                  <a:srgbClr val="C00000"/>
                </a:solidFill>
                <a:latin typeface="Calibri" pitchFamily="34" charset="0"/>
                <a:cs typeface="Calibri" pitchFamily="34" charset="0"/>
              </a:rPr>
              <a:t>220 ülke üyedir. </a:t>
            </a:r>
            <a:r>
              <a:rPr lang="tr-TR" sz="2000" b="1" i="1" dirty="0">
                <a:solidFill>
                  <a:srgbClr val="000000"/>
                </a:solidFill>
                <a:latin typeface="Calibri" pitchFamily="34" charset="0"/>
                <a:cs typeface="Calibri" pitchFamily="34" charset="0"/>
              </a:rPr>
              <a:t>En çok üyesi olan uluslararası kuruluştur.</a:t>
            </a:r>
          </a:p>
          <a:p>
            <a:pPr algn="ctr">
              <a:spcAft>
                <a:spcPts val="1200"/>
              </a:spcAft>
              <a:buClr>
                <a:srgbClr val="292929"/>
              </a:buClr>
            </a:pPr>
            <a:r>
              <a:rPr lang="tr-TR" sz="2000" b="1" i="1" dirty="0">
                <a:solidFill>
                  <a:srgbClr val="000000"/>
                </a:solidFill>
                <a:latin typeface="Calibri" pitchFamily="34" charset="0"/>
                <a:cs typeface="Calibri" pitchFamily="34" charset="0"/>
              </a:rPr>
              <a:t>Türkiye </a:t>
            </a:r>
            <a:r>
              <a:rPr lang="tr-TR" sz="2000" b="1" i="1" dirty="0" smtClean="0">
                <a:solidFill>
                  <a:srgbClr val="000000"/>
                </a:solidFill>
                <a:latin typeface="Calibri" pitchFamily="34" charset="0"/>
                <a:cs typeface="Calibri" pitchFamily="34" charset="0"/>
              </a:rPr>
              <a:t>ILO’ya </a:t>
            </a:r>
            <a:r>
              <a:rPr lang="tr-TR" sz="2000" b="1" i="1" dirty="0">
                <a:solidFill>
                  <a:srgbClr val="6B9B1A"/>
                </a:solidFill>
                <a:latin typeface="Calibri" pitchFamily="34" charset="0"/>
                <a:cs typeface="Calibri" pitchFamily="34" charset="0"/>
              </a:rPr>
              <a:t>1932</a:t>
            </a:r>
            <a:r>
              <a:rPr lang="tr-TR" sz="2000" b="1" i="1" dirty="0">
                <a:solidFill>
                  <a:srgbClr val="000000"/>
                </a:solidFill>
                <a:latin typeface="Calibri" pitchFamily="34" charset="0"/>
                <a:cs typeface="Calibri" pitchFamily="34" charset="0"/>
              </a:rPr>
              <a:t> yılında üye olmuştur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1321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2105" name="Group 9"/>
          <p:cNvGrpSpPr>
            <a:grpSpLocks/>
          </p:cNvGrpSpPr>
          <p:nvPr/>
        </p:nvGrpSpPr>
        <p:grpSpPr bwMode="auto">
          <a:xfrm>
            <a:off x="323850" y="1555750"/>
            <a:ext cx="1482725" cy="1482725"/>
            <a:chOff x="1710" y="1035"/>
            <a:chExt cx="2316" cy="2316"/>
          </a:xfrm>
        </p:grpSpPr>
        <p:grpSp>
          <p:nvGrpSpPr>
            <p:cNvPr id="132107" name="Group 10"/>
            <p:cNvGrpSpPr>
              <a:grpSpLocks/>
            </p:cNvGrpSpPr>
            <p:nvPr/>
          </p:nvGrpSpPr>
          <p:grpSpPr bwMode="auto">
            <a:xfrm rot="3600000">
              <a:off x="1710" y="1035"/>
              <a:ext cx="2316" cy="2316"/>
              <a:chOff x="1710" y="1035"/>
              <a:chExt cx="2316" cy="2316"/>
            </a:xfrm>
          </p:grpSpPr>
          <p:sp>
            <p:nvSpPr>
              <p:cNvPr id="1321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21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21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2108" name="Group 14"/>
            <p:cNvGrpSpPr>
              <a:grpSpLocks/>
            </p:cNvGrpSpPr>
            <p:nvPr/>
          </p:nvGrpSpPr>
          <p:grpSpPr bwMode="auto">
            <a:xfrm rot="7200000">
              <a:off x="2059" y="1386"/>
              <a:ext cx="1616" cy="1614"/>
              <a:chOff x="2060" y="1387"/>
              <a:chExt cx="1616" cy="1614"/>
            </a:xfrm>
          </p:grpSpPr>
          <p:sp>
            <p:nvSpPr>
              <p:cNvPr id="1321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21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21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1000" b="1" i="1" dirty="0" smtClean="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ILO'nun </a:t>
            </a:r>
            <a:r>
              <a:rPr lang="tr-TR" sz="2000" b="1" i="1" dirty="0">
                <a:solidFill>
                  <a:srgbClr val="000000"/>
                </a:solidFill>
                <a:latin typeface="Calibri" pitchFamily="34" charset="0"/>
                <a:cs typeface="Calibri" pitchFamily="34" charset="0"/>
              </a:rPr>
              <a:t>genişletilmiş politikaları, her yıl toplanan Uluslararası Çalışma Konferansı'nda belirlenir. </a:t>
            </a:r>
          </a:p>
          <a:p>
            <a:pPr algn="ctr">
              <a:spcAft>
                <a:spcPts val="1200"/>
              </a:spcAft>
              <a:buClr>
                <a:srgbClr val="292929"/>
              </a:buClr>
            </a:pPr>
            <a:r>
              <a:rPr lang="tr-TR" sz="2000" i="1" dirty="0" smtClean="0">
                <a:solidFill>
                  <a:srgbClr val="000000"/>
                </a:solidFill>
                <a:latin typeface="Calibri" pitchFamily="34" charset="0"/>
                <a:cs typeface="Calibri" pitchFamily="34" charset="0"/>
              </a:rPr>
              <a:t>Çalışma </a:t>
            </a:r>
            <a:r>
              <a:rPr lang="tr-TR" sz="2000" i="1" dirty="0">
                <a:solidFill>
                  <a:srgbClr val="000000"/>
                </a:solidFill>
                <a:latin typeface="Calibri" pitchFamily="34" charset="0"/>
                <a:cs typeface="Calibri" pitchFamily="34" charset="0"/>
              </a:rPr>
              <a:t>programı ve </a:t>
            </a:r>
            <a:r>
              <a:rPr lang="tr-TR" sz="2000" i="1" dirty="0" smtClean="0">
                <a:solidFill>
                  <a:srgbClr val="000000"/>
                </a:solidFill>
                <a:latin typeface="Calibri" pitchFamily="34" charset="0"/>
                <a:cs typeface="Calibri" pitchFamily="34" charset="0"/>
              </a:rPr>
              <a:t>bütçesi üye </a:t>
            </a:r>
            <a:r>
              <a:rPr lang="tr-TR" sz="2000" i="1" dirty="0">
                <a:solidFill>
                  <a:srgbClr val="000000"/>
                </a:solidFill>
                <a:latin typeface="Calibri" pitchFamily="34" charset="0"/>
                <a:cs typeface="Calibri" pitchFamily="34" charset="0"/>
              </a:rPr>
              <a:t>ülkeler tarafından finanse </a:t>
            </a:r>
            <a:r>
              <a:rPr lang="tr-TR" sz="2000" i="1" dirty="0" smtClean="0">
                <a:solidFill>
                  <a:srgbClr val="000000"/>
                </a:solidFill>
                <a:latin typeface="Calibri" pitchFamily="34" charset="0"/>
                <a:cs typeface="Calibri" pitchFamily="34" charset="0"/>
              </a:rPr>
              <a:t>edilir ve iki </a:t>
            </a:r>
            <a:r>
              <a:rPr lang="tr-TR" sz="2000" i="1" dirty="0">
                <a:solidFill>
                  <a:srgbClr val="000000"/>
                </a:solidFill>
                <a:latin typeface="Calibri" pitchFamily="34" charset="0"/>
                <a:cs typeface="Calibri" pitchFamily="34" charset="0"/>
              </a:rPr>
              <a:t>yılda bir aynı Konferans tarafından benimsenir.</a:t>
            </a:r>
          </a:p>
          <a:p>
            <a:pPr algn="ctr">
              <a:spcAft>
                <a:spcPts val="1200"/>
              </a:spcAft>
              <a:buClr>
                <a:srgbClr val="292929"/>
              </a:buClr>
            </a:pPr>
            <a:r>
              <a:rPr lang="tr-TR" sz="2000" b="1" i="1" dirty="0" smtClean="0">
                <a:solidFill>
                  <a:srgbClr val="000000"/>
                </a:solidFill>
                <a:latin typeface="Calibri" pitchFamily="34" charset="0"/>
                <a:cs typeface="Calibri" pitchFamily="34" charset="0"/>
              </a:rPr>
              <a:t>ILO’nun düzenlediği uluslararası konferansa 2 hükümet temsilcisi ve 1 işveren temsilcisi ile katılabilmektedir. </a:t>
            </a:r>
            <a:r>
              <a:rPr lang="tr-TR" sz="2000" i="1" dirty="0" smtClean="0">
                <a:solidFill>
                  <a:srgbClr val="000000"/>
                </a:solidFill>
                <a:latin typeface="Calibri" pitchFamily="34" charset="0"/>
                <a:cs typeface="Calibri" pitchFamily="34" charset="0"/>
              </a:rPr>
              <a:t>Bu delegeler bağımsız olarak söz alabilir ve oy kullanabilirler. </a:t>
            </a:r>
            <a:endParaRPr lang="tr-TR" sz="2000"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p:txBody>
      </p:sp>
      <p:sp>
        <p:nvSpPr>
          <p:cNvPr id="1331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3129" name="Group 9"/>
          <p:cNvGrpSpPr>
            <a:grpSpLocks/>
          </p:cNvGrpSpPr>
          <p:nvPr/>
        </p:nvGrpSpPr>
        <p:grpSpPr bwMode="auto">
          <a:xfrm>
            <a:off x="323850" y="1555750"/>
            <a:ext cx="1482725" cy="1482725"/>
            <a:chOff x="1710" y="1035"/>
            <a:chExt cx="2316" cy="2316"/>
          </a:xfrm>
        </p:grpSpPr>
        <p:grpSp>
          <p:nvGrpSpPr>
            <p:cNvPr id="133131" name="Group 10"/>
            <p:cNvGrpSpPr>
              <a:grpSpLocks/>
            </p:cNvGrpSpPr>
            <p:nvPr/>
          </p:nvGrpSpPr>
          <p:grpSpPr bwMode="auto">
            <a:xfrm rot="3600000">
              <a:off x="1710" y="1035"/>
              <a:ext cx="2316" cy="2316"/>
              <a:chOff x="1710" y="1035"/>
              <a:chExt cx="2316" cy="2316"/>
            </a:xfrm>
          </p:grpSpPr>
          <p:sp>
            <p:nvSpPr>
              <p:cNvPr id="1331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31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31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3132" name="Group 14"/>
            <p:cNvGrpSpPr>
              <a:grpSpLocks/>
            </p:cNvGrpSpPr>
            <p:nvPr/>
          </p:nvGrpSpPr>
          <p:grpSpPr bwMode="auto">
            <a:xfrm rot="7200000">
              <a:off x="2059" y="1386"/>
              <a:ext cx="1616" cy="1614"/>
              <a:chOff x="2060" y="1387"/>
              <a:chExt cx="1616" cy="1614"/>
            </a:xfrm>
          </p:grpSpPr>
          <p:sp>
            <p:nvSpPr>
              <p:cNvPr id="1331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31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31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
        <p:nvSpPr>
          <p:cNvPr id="17" name="Rectangle 3"/>
          <p:cNvSpPr txBox="1">
            <a:spLocks noChangeArrowheads="1"/>
          </p:cNvSpPr>
          <p:nvPr/>
        </p:nvSpPr>
        <p:spPr bwMode="auto">
          <a:xfrm>
            <a:off x="8357191" y="6376921"/>
            <a:ext cx="663984"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11545</TotalTime>
  <Words>3302</Words>
  <Application>Microsoft Office PowerPoint</Application>
  <PresentationFormat>Ekran Gösterisi (4:3)</PresentationFormat>
  <Paragraphs>764</Paragraphs>
  <Slides>71</Slides>
  <Notes>71</Notes>
  <HiddenSlides>0</HiddenSlides>
  <MMClips>0</MMClips>
  <ScaleCrop>false</ScaleCrop>
  <HeadingPairs>
    <vt:vector size="4" baseType="variant">
      <vt:variant>
        <vt:lpstr>Tema</vt:lpstr>
      </vt:variant>
      <vt:variant>
        <vt:i4>14</vt:i4>
      </vt:variant>
      <vt:variant>
        <vt:lpstr>Slayt Başlıkları</vt:lpstr>
      </vt:variant>
      <vt:variant>
        <vt:i4>71</vt:i4>
      </vt:variant>
    </vt:vector>
  </HeadingPairs>
  <TitlesOfParts>
    <vt:vector size="85" baseType="lpstr">
      <vt:lpstr>1_Standarddesign</vt:lpstr>
      <vt:lpstr>4_Standarddesign</vt:lpstr>
      <vt:lpstr>5_Standarddesign</vt:lpstr>
      <vt:lpstr>9_Standarddesign</vt:lpstr>
      <vt:lpstr>10_Standarddesign</vt:lpstr>
      <vt:lpstr>11_Standarddesign</vt:lpstr>
      <vt:lpstr>13_Standarddesign</vt:lpstr>
      <vt:lpstr>16_Standarddesign</vt:lpstr>
      <vt:lpstr>17_Standarddesign</vt:lpstr>
      <vt:lpstr>18_Standarddesign</vt:lpstr>
      <vt:lpstr>19_Standarddesign</vt:lpstr>
      <vt:lpstr>2_Standarddesign</vt:lpstr>
      <vt:lpstr>8_Standarddesign</vt:lpstr>
      <vt:lpstr>21_Standarddesign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ULUSAL İŞ SAĞLIĞI VE GÜVENLİĞİ KONSEYİ</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Yiğitalp</cp:lastModifiedBy>
  <cp:revision>1099</cp:revision>
  <dcterms:created xsi:type="dcterms:W3CDTF">2008-04-16T13:39:00Z</dcterms:created>
  <dcterms:modified xsi:type="dcterms:W3CDTF">2013-08-12T21:29:47Z</dcterms:modified>
</cp:coreProperties>
</file>