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2" r:id="rId2"/>
    <p:sldMasterId id="2147483792" r:id="rId3"/>
    <p:sldMasterId id="2147483804" r:id="rId4"/>
    <p:sldMasterId id="2147483816" r:id="rId5"/>
    <p:sldMasterId id="2147483840" r:id="rId6"/>
    <p:sldMasterId id="2147483936" r:id="rId7"/>
    <p:sldMasterId id="2147484386" r:id="rId8"/>
    <p:sldMasterId id="2147484410" r:id="rId9"/>
    <p:sldMasterId id="2147484446" r:id="rId10"/>
    <p:sldMasterId id="2147484458" r:id="rId11"/>
  </p:sldMasterIdLst>
  <p:notesMasterIdLst>
    <p:notesMasterId r:id="rId50"/>
  </p:notesMasterIdLst>
  <p:handoutMasterIdLst>
    <p:handoutMasterId r:id="rId51"/>
  </p:handoutMasterIdLst>
  <p:sldIdLst>
    <p:sldId id="1386" r:id="rId12"/>
    <p:sldId id="1398" r:id="rId13"/>
    <p:sldId id="1399" r:id="rId14"/>
    <p:sldId id="1400" r:id="rId15"/>
    <p:sldId id="1402" r:id="rId16"/>
    <p:sldId id="1250" r:id="rId17"/>
    <p:sldId id="1251" r:id="rId18"/>
    <p:sldId id="1252" r:id="rId19"/>
    <p:sldId id="1257" r:id="rId20"/>
    <p:sldId id="1460" r:id="rId21"/>
    <p:sldId id="1527" r:id="rId22"/>
    <p:sldId id="1528" r:id="rId23"/>
    <p:sldId id="1342" r:id="rId24"/>
    <p:sldId id="1346" r:id="rId25"/>
    <p:sldId id="1348" r:id="rId26"/>
    <p:sldId id="1352" r:id="rId27"/>
    <p:sldId id="1478" r:id="rId28"/>
    <p:sldId id="1479" r:id="rId29"/>
    <p:sldId id="1480" r:id="rId30"/>
    <p:sldId id="1481" r:id="rId31"/>
    <p:sldId id="1484" r:id="rId32"/>
    <p:sldId id="1486" r:id="rId33"/>
    <p:sldId id="1496" r:id="rId34"/>
    <p:sldId id="1445" r:id="rId35"/>
    <p:sldId id="1446" r:id="rId36"/>
    <p:sldId id="1447" r:id="rId37"/>
    <p:sldId id="1450" r:id="rId38"/>
    <p:sldId id="1514" r:id="rId39"/>
    <p:sldId id="1453" r:id="rId40"/>
    <p:sldId id="1328" r:id="rId41"/>
    <p:sldId id="1533" r:id="rId42"/>
    <p:sldId id="1330" r:id="rId43"/>
    <p:sldId id="1458" r:id="rId44"/>
    <p:sldId id="1520" r:id="rId45"/>
    <p:sldId id="1536" r:id="rId46"/>
    <p:sldId id="1519" r:id="rId47"/>
    <p:sldId id="1521" r:id="rId48"/>
    <p:sldId id="143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4074"/>
    <a:srgbClr val="00A4FF"/>
    <a:srgbClr val="3366FF"/>
    <a:srgbClr val="5A5A59"/>
    <a:srgbClr val="004986"/>
    <a:srgbClr val="414141"/>
    <a:srgbClr val="57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 autoAdjust="0"/>
    <p:restoredTop sz="94981" autoAdjust="0"/>
  </p:normalViewPr>
  <p:slideViewPr>
    <p:cSldViewPr snapToGrid="0">
      <p:cViewPr>
        <p:scale>
          <a:sx n="90" d="100"/>
          <a:sy n="90" d="100"/>
        </p:scale>
        <p:origin x="-2310" y="-486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E367B-7D65-4F98-AA20-9FD10BBA8205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F100F1-E4AD-4088-8B20-DC924817C9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27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1A5F18-09D8-41D6-B1EF-1489D53C78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BEA866D-0D34-4436-A71D-134A4EB65096}" type="slidenum">
              <a:rPr lang="de-DE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6214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98E187C-3E8A-4F16-9ABD-3A4E09678C5C}" type="slidenum">
              <a:rPr lang="en-GB" sz="1300">
                <a:solidFill>
                  <a:srgbClr val="000000"/>
                </a:solidFill>
              </a:rPr>
              <a:pPr algn="r" eaLnBrk="1" hangingPunct="1"/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62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62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5964C7-30C7-4A12-9318-465E5BBC753C}" type="slidenum">
              <a:rPr lang="de-DE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816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29F0AE-AE5D-4019-AB27-9FF8662B6884}" type="slidenum">
              <a:rPr lang="en-GB" sz="1300">
                <a:solidFill>
                  <a:srgbClr val="000000"/>
                </a:solidFill>
              </a:rPr>
              <a:pPr algn="r" eaLnBrk="1" hangingPunct="1"/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81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1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DC4FF1-E7C2-4DD2-9DE4-26ABB2FB4FBC}" type="slidenum">
              <a:rPr lang="de-DE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8569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1565BA-B32F-4BB1-98D6-94AEAEFD292E}" type="slidenum">
              <a:rPr lang="en-GB" sz="1300">
                <a:solidFill>
                  <a:srgbClr val="000000"/>
                </a:solidFill>
              </a:rPr>
              <a:pPr algn="r" eaLnBrk="1" hangingPunct="1"/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85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5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47EDCB-CC11-4F23-976B-67A4CDEE1C84}" type="slidenum">
              <a:rPr lang="de-DE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8672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06B50A-830D-4998-9C0F-8078CF259AD5}" type="slidenum">
              <a:rPr lang="en-GB" sz="1300">
                <a:solidFill>
                  <a:srgbClr val="000000"/>
                </a:solidFill>
              </a:rPr>
              <a:pPr algn="r" eaLnBrk="1" hangingPunct="1"/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86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6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FE697E5-8417-4F9C-8394-7F89E8CF5C02}" type="slidenum">
              <a:rPr lang="de-DE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8877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C8B2DA0-F990-4662-896A-A59022A8DAE9}" type="slidenum">
              <a:rPr lang="en-GB" sz="1300">
                <a:solidFill>
                  <a:srgbClr val="000000"/>
                </a:solidFill>
              </a:rPr>
              <a:pPr algn="r" eaLnBrk="1" hangingPunct="1"/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88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8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A4D9A91-82C4-4613-8214-7265C1B14C13}" type="slidenum">
              <a:rPr lang="de-DE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000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A6631E1-8995-44D6-8239-EA26C5EB99D7}" type="slidenum">
              <a:rPr lang="en-GB" sz="1300">
                <a:solidFill>
                  <a:srgbClr val="000000"/>
                </a:solidFill>
              </a:rPr>
              <a:pPr algn="r" eaLnBrk="1" hangingPunct="1"/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00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00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F26451-FCE9-4251-86FA-75606234E565}" type="slidenum">
              <a:rPr lang="de-DE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4201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2FDE4EB-22CD-4233-8FED-FD5E403D27EF}" type="slidenum">
              <a:rPr lang="en-GB" sz="1300">
                <a:solidFill>
                  <a:srgbClr val="000000"/>
                </a:solidFill>
              </a:rPr>
              <a:pPr algn="r" eaLnBrk="1" hangingPunct="1"/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2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2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F26451-FCE9-4251-86FA-75606234E565}" type="slidenum">
              <a:rPr lang="de-DE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4201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2FDE4EB-22CD-4233-8FED-FD5E403D27EF}" type="slidenum">
              <a:rPr lang="en-GB" sz="1300">
                <a:solidFill>
                  <a:srgbClr val="000000"/>
                </a:solidFill>
              </a:rPr>
              <a:pPr algn="r" eaLnBrk="1" hangingPunct="1"/>
              <a:t>19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2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2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5F6866-D83F-4DB9-B3E9-2B3A1ABA0491}" type="slidenum">
              <a:rPr lang="de-DE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678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CC4B32B-4BCE-423A-A86F-07881F690A38}" type="slidenum">
              <a:rPr lang="en-GB" sz="1300">
                <a:solidFill>
                  <a:srgbClr val="000000"/>
                </a:solidFill>
              </a:rPr>
              <a:pPr algn="r" eaLnBrk="1" hangingPunct="1"/>
              <a:t>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6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F26451-FCE9-4251-86FA-75606234E565}" type="slidenum">
              <a:rPr lang="de-DE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4201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2FDE4EB-22CD-4233-8FED-FD5E403D27EF}" type="slidenum">
              <a:rPr lang="en-GB" sz="1300">
                <a:solidFill>
                  <a:srgbClr val="000000"/>
                </a:solidFill>
              </a:rPr>
              <a:pPr algn="r" eaLnBrk="1" hangingPunct="1"/>
              <a:t>20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2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2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AD3FD3-DCFD-41E8-B945-A0DBF1D2F944}" type="slidenum">
              <a:rPr lang="de-DE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897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8399B9-43D8-4797-947E-96BA28E67746}" type="slidenum">
              <a:rPr lang="en-GB" sz="1300">
                <a:solidFill>
                  <a:srgbClr val="000000"/>
                </a:solidFill>
              </a:rPr>
              <a:pPr algn="r" eaLnBrk="1" hangingPunct="1"/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89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9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E0F40CD-A72E-4FCE-A3F5-898B2FEA08D5}" type="slidenum">
              <a:rPr lang="de-DE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641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ED62DC0-CF62-43A3-A41A-990601658F70}" type="slidenum">
              <a:rPr lang="en-GB" sz="1300">
                <a:solidFill>
                  <a:srgbClr val="000000"/>
                </a:solidFill>
              </a:rPr>
              <a:pPr algn="r" eaLnBrk="1" hangingPunct="1"/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64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64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5F6866-D83F-4DB9-B3E9-2B3A1ABA0491}" type="slidenum">
              <a:rPr lang="de-DE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678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CC4B32B-4BCE-423A-A86F-07881F690A38}" type="slidenum">
              <a:rPr lang="en-GB" sz="1300">
                <a:solidFill>
                  <a:srgbClr val="000000"/>
                </a:solidFill>
              </a:rPr>
              <a:pPr algn="r" eaLnBrk="1" hangingPunct="1"/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6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2B515C-7058-4621-891B-EBC18EFE7744}" type="slidenum">
              <a:rPr lang="de-DE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1641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E98432E-D163-43D7-924F-5F000A39C4C8}" type="slidenum">
              <a:rPr lang="en-GB" sz="1300">
                <a:solidFill>
                  <a:srgbClr val="000000"/>
                </a:solidFill>
              </a:rPr>
              <a:pPr algn="r" eaLnBrk="1" hangingPunct="1"/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16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6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FF630D9-6CF5-4404-BD2C-48CB07059446}" type="slidenum">
              <a:rPr lang="de-DE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174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B07898-57B2-4A01-9B85-7E5972A9147D}" type="slidenum">
              <a:rPr lang="en-GB" sz="1300">
                <a:solidFill>
                  <a:srgbClr val="000000"/>
                </a:solidFill>
              </a:rPr>
              <a:pPr algn="r" eaLnBrk="1" hangingPunct="1"/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17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4E5B6A6-26DD-41B2-BCF6-9818C852230E}" type="slidenum">
              <a:rPr lang="de-DE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1846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9CD86C3-E3F7-4E20-8255-0753CAA8C317}" type="slidenum">
              <a:rPr lang="en-GB" sz="1300">
                <a:solidFill>
                  <a:srgbClr val="000000"/>
                </a:solidFill>
              </a:rPr>
              <a:pPr algn="r" eaLnBrk="1" hangingPunct="1"/>
              <a:t>26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18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8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5647B22-1961-4FC0-B13C-2003D1ACD1C2}" type="slidenum">
              <a:rPr lang="de-DE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2153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9F46B86-60B5-4753-A64E-F9812AB7F665}" type="slidenum">
              <a:rPr lang="en-GB" sz="1300">
                <a:solidFill>
                  <a:srgbClr val="000000"/>
                </a:solidFill>
              </a:rPr>
              <a:pPr algn="r" eaLnBrk="1" hangingPunct="1"/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F024406-EC76-4E13-9181-0FE2C400F9FB}" type="slidenum">
              <a:rPr lang="de-DE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4509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79F3500-BF65-4560-9E9D-7FE3BE14F220}" type="slidenum">
              <a:rPr lang="en-GB" sz="1300">
                <a:solidFill>
                  <a:srgbClr val="000000"/>
                </a:solidFill>
              </a:rPr>
              <a:pPr algn="r" eaLnBrk="1" hangingPunct="1"/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5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F97DF3-3BBD-425B-BA48-5C7458EFF532}" type="slidenum">
              <a:rPr lang="de-DE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31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60E5936-AD22-4DDA-AA31-517C0820F4DB}" type="slidenum">
              <a:rPr lang="en-GB" sz="1300">
                <a:solidFill>
                  <a:srgbClr val="000000"/>
                </a:solidFill>
              </a:rPr>
              <a:pPr algn="r" eaLnBrk="1" hangingPunct="1"/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31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1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08D5E3F-6765-44B1-B678-4966C5431268}" type="slidenum">
              <a:rPr lang="de-DE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781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2B4AFDA-2EE7-4E7B-A325-52DB13903DBD}" type="slidenum">
              <a:rPr lang="en-GB" sz="1300">
                <a:solidFill>
                  <a:srgbClr val="000000"/>
                </a:solidFill>
              </a:rPr>
              <a:pPr algn="r" eaLnBrk="1" hangingPunct="1"/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7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7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14A1E9-23FF-47BE-B9BB-3A4BBE9F7FFB}" type="slidenum">
              <a:rPr lang="de-DE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34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6883F85-2F58-43B7-98B6-5463B6096DF1}" type="slidenum">
              <a:rPr lang="en-GB" sz="1300">
                <a:solidFill>
                  <a:srgbClr val="000000"/>
                </a:solidFill>
              </a:rPr>
              <a:pPr algn="r" eaLnBrk="1" hangingPunct="1"/>
              <a:t>30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34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4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C65FB22-803A-482D-AF16-3A6CC2D175A3}" type="slidenum">
              <a:rPr lang="de-DE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3587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0EF07AA-A53C-448C-B2CA-F9EC232581E2}" type="slidenum">
              <a:rPr lang="en-GB" sz="1300">
                <a:solidFill>
                  <a:srgbClr val="000000"/>
                </a:solidFill>
              </a:rPr>
              <a:pPr algn="r" eaLnBrk="1" hangingPunct="1"/>
              <a:t>31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F59C433-6EB0-45F3-91E9-18AF11A940D7}" type="slidenum">
              <a:rPr lang="de-DE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3689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53ADB7-39BC-4C02-9631-0B283EFE20F5}" type="slidenum">
              <a:rPr lang="en-GB" sz="1300">
                <a:solidFill>
                  <a:srgbClr val="000000"/>
                </a:solidFill>
              </a:rPr>
              <a:pPr algn="r" eaLnBrk="1" hangingPunct="1"/>
              <a:t>32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36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6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F59C433-6EB0-45F3-91E9-18AF11A940D7}" type="slidenum">
              <a:rPr lang="de-DE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3689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53ADB7-39BC-4C02-9631-0B283EFE20F5}" type="slidenum">
              <a:rPr lang="en-GB" sz="1300">
                <a:solidFill>
                  <a:srgbClr val="000000"/>
                </a:solidFill>
              </a:rPr>
              <a:pPr algn="r" eaLnBrk="1" hangingPunct="1"/>
              <a:t>33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36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6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F024406-EC76-4E13-9181-0FE2C400F9FB}" type="slidenum">
              <a:rPr lang="de-DE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4509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79F3500-BF65-4560-9E9D-7FE3BE14F220}" type="slidenum">
              <a:rPr lang="en-GB" sz="1300">
                <a:solidFill>
                  <a:srgbClr val="000000"/>
                </a:solidFill>
              </a:rPr>
              <a:pPr algn="r" eaLnBrk="1" hangingPunct="1"/>
              <a:t>34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5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EF12F2E-ABD3-4629-8ED7-86C0DE151DBF}" type="slidenum">
              <a:rPr lang="de-DE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2256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8563DF5-E2B7-45E0-AF29-385DD9A59763}" type="slidenum">
              <a:rPr lang="en-GB" sz="1300">
                <a:solidFill>
                  <a:srgbClr val="000000"/>
                </a:solidFill>
              </a:rPr>
              <a:pPr algn="r" eaLnBrk="1" hangingPunct="1"/>
              <a:t>35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2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EF12F2E-ABD3-4629-8ED7-86C0DE151DBF}" type="slidenum">
              <a:rPr lang="de-DE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2256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8563DF5-E2B7-45E0-AF29-385DD9A59763}" type="slidenum">
              <a:rPr lang="en-GB" sz="1300">
                <a:solidFill>
                  <a:srgbClr val="000000"/>
                </a:solidFill>
              </a:rPr>
              <a:pPr algn="r" eaLnBrk="1" hangingPunct="1"/>
              <a:t>36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2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F976E0C-EBE9-4E8E-9295-78552A9C736B}" type="slidenum">
              <a:rPr lang="de-DE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576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15EC459-FBB9-4646-B99C-89D9B1300E3B}" type="slidenum">
              <a:rPr lang="en-GB" sz="1300">
                <a:solidFill>
                  <a:srgbClr val="000000"/>
                </a:solidFill>
              </a:rPr>
              <a:pPr algn="r" eaLnBrk="1" hangingPunct="1"/>
              <a:t>37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F024406-EC76-4E13-9181-0FE2C400F9FB}" type="slidenum">
              <a:rPr lang="de-DE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34509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79F3500-BF65-4560-9E9D-7FE3BE14F220}" type="slidenum">
              <a:rPr lang="en-GB" sz="1300">
                <a:solidFill>
                  <a:srgbClr val="000000"/>
                </a:solidFill>
              </a:rPr>
              <a:pPr algn="r" eaLnBrk="1" hangingPunct="1"/>
              <a:t>38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5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052C99F-11BB-4B15-A4A2-144667278EE2}" type="slidenum">
              <a:rPr lang="de-DE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88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E5C44-1082-47FA-B915-4E884EDC1490}" type="slidenum">
              <a:rPr lang="en-GB" sz="1300">
                <a:solidFill>
                  <a:srgbClr val="000000"/>
                </a:solidFill>
              </a:rPr>
              <a:pPr algn="r" eaLnBrk="1" hangingPunct="1"/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8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6FB330-9B8E-44CB-B462-C0789535BEA6}" type="slidenum">
              <a:rPr lang="de-DE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5293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1A8B52-B233-4755-9371-6359F8704A44}" type="slidenum">
              <a:rPr lang="en-GB" sz="1300">
                <a:solidFill>
                  <a:srgbClr val="000000"/>
                </a:solidFill>
              </a:rPr>
              <a:pPr algn="r" eaLnBrk="1" hangingPunct="1"/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52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52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EF6E47B-6A57-4468-860F-6D267DFD316B}" type="slidenum">
              <a:rPr lang="de-DE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549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933B2A1-236A-4957-BC30-BFD3A5F01488}" type="slidenum">
              <a:rPr lang="en-GB" sz="1300">
                <a:solidFill>
                  <a:srgbClr val="000000"/>
                </a:solidFill>
              </a:rPr>
              <a:pPr algn="r" eaLnBrk="1" hangingPunct="1"/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54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54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D5D6D3-8552-45BA-B4C1-14660A583D6F}" type="slidenum">
              <a:rPr lang="de-DE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560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EC40D9-2D6B-4997-AE19-C4908CA7AAAE}" type="slidenum">
              <a:rPr lang="en-GB" sz="1300">
                <a:solidFill>
                  <a:srgbClr val="000000"/>
                </a:solidFill>
              </a:rPr>
              <a:pPr algn="r" eaLnBrk="1" hangingPunct="1"/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56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56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EC79D45-10E6-46D8-9FA3-721ECEC9AEFD}" type="slidenum">
              <a:rPr lang="de-DE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580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C6CE949-EEB8-4F52-B7A6-7D67CB879D26}" type="slidenum">
              <a:rPr lang="en-GB" sz="1300">
                <a:solidFill>
                  <a:srgbClr val="000000"/>
                </a:solidFill>
              </a:rPr>
              <a:pPr algn="r" eaLnBrk="1" hangingPunct="1"/>
              <a:t>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58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58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BAE13C2-33A4-4188-87AE-5586C9DF7EF1}" type="slidenum">
              <a:rPr lang="de-DE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6112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2CD0E51-3F2C-43EF-9AA0-B72CBAA9607A}" type="slidenum">
              <a:rPr lang="en-GB" sz="1300">
                <a:solidFill>
                  <a:srgbClr val="000000"/>
                </a:solidFill>
              </a:rPr>
              <a:pPr algn="r" eaLnBrk="1" hangingPunct="1"/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61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61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87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8585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85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46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45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378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9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355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7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609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67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4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207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62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172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401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778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14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04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512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6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1655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0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97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86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94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4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63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35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12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42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20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02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507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5000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2405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4427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1084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1863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7451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3169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448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7824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4026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3529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1575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03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437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377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39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725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64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199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780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8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34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731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965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02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455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300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023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96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896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914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969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427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64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789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208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309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39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130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89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369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03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792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407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301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33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338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366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503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969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92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459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20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652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64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366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433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0142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4347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089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97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812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29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09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19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2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65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7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75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3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01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4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575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7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3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4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642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123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72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15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56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33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2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EE16E0C8-87FE-4274-8311-8B3EDF3BA46A}" type="slidenum">
              <a:rPr lang="de-DE" sz="1000"/>
              <a:pPr/>
              <a:t>‹#›</a:t>
            </a:fld>
            <a:endParaRPr lang="de-DE" sz="1000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0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132" r:id="rId2"/>
    <p:sldLayoutId id="2147484133" r:id="rId3"/>
    <p:sldLayoutId id="2147484298" r:id="rId4"/>
    <p:sldLayoutId id="2147484134" r:id="rId5"/>
    <p:sldLayoutId id="2147484299" r:id="rId6"/>
    <p:sldLayoutId id="2147484300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EE16E0C8-87FE-4274-8311-8B3EDF3BA46A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0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8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34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BBE3419A-E630-4167-B77C-1E386274EAC0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512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156" r:id="rId2"/>
    <p:sldLayoutId id="2147484157" r:id="rId3"/>
    <p:sldLayoutId id="2147484307" r:id="rId4"/>
    <p:sldLayoutId id="2147484158" r:id="rId5"/>
    <p:sldLayoutId id="2147484308" r:id="rId6"/>
    <p:sldLayoutId id="2147484309" r:id="rId7"/>
    <p:sldLayoutId id="2147484159" r:id="rId8"/>
    <p:sldLayoutId id="2147484160" r:id="rId9"/>
    <p:sldLayoutId id="2147484161" r:id="rId10"/>
    <p:sldLayoutId id="21474841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F198A4A9-2674-4CFD-82E8-86F4423CD8CE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024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191" r:id="rId2"/>
    <p:sldLayoutId id="2147484192" r:id="rId3"/>
    <p:sldLayoutId id="2147484327" r:id="rId4"/>
    <p:sldLayoutId id="2147484193" r:id="rId5"/>
    <p:sldLayoutId id="2147484328" r:id="rId6"/>
    <p:sldLayoutId id="2147484329" r:id="rId7"/>
    <p:sldLayoutId id="2147484194" r:id="rId8"/>
    <p:sldLayoutId id="2147484195" r:id="rId9"/>
    <p:sldLayoutId id="2147484196" r:id="rId10"/>
    <p:sldLayoutId id="214748419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10BC6BA2-B74A-4F2C-98BE-21BAA2FB4478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12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198" r:id="rId2"/>
    <p:sldLayoutId id="2147484199" r:id="rId3"/>
    <p:sldLayoutId id="2147484331" r:id="rId4"/>
    <p:sldLayoutId id="2147484200" r:id="rId5"/>
    <p:sldLayoutId id="2147484332" r:id="rId6"/>
    <p:sldLayoutId id="2147484333" r:id="rId7"/>
    <p:sldLayoutId id="2147484201" r:id="rId8"/>
    <p:sldLayoutId id="2147484202" r:id="rId9"/>
    <p:sldLayoutId id="2147484203" r:id="rId10"/>
    <p:sldLayoutId id="21474842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D2779C6F-FFC5-44C1-9527-B9210E85DD10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229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205" r:id="rId2"/>
    <p:sldLayoutId id="2147484206" r:id="rId3"/>
    <p:sldLayoutId id="2147484335" r:id="rId4"/>
    <p:sldLayoutId id="2147484207" r:id="rId5"/>
    <p:sldLayoutId id="2147484336" r:id="rId6"/>
    <p:sldLayoutId id="2147484337" r:id="rId7"/>
    <p:sldLayoutId id="2147484208" r:id="rId8"/>
    <p:sldLayoutId id="2147484209" r:id="rId9"/>
    <p:sldLayoutId id="2147484210" r:id="rId10"/>
    <p:sldLayoutId id="21474842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19172CB2-E7C9-45BD-9739-7FD8CD00940C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434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219" r:id="rId2"/>
    <p:sldLayoutId id="2147484220" r:id="rId3"/>
    <p:sldLayoutId id="2147484343" r:id="rId4"/>
    <p:sldLayoutId id="2147484221" r:id="rId5"/>
    <p:sldLayoutId id="2147484344" r:id="rId6"/>
    <p:sldLayoutId id="2147484345" r:id="rId7"/>
    <p:sldLayoutId id="2147484222" r:id="rId8"/>
    <p:sldLayoutId id="2147484223" r:id="rId9"/>
    <p:sldLayoutId id="2147484224" r:id="rId10"/>
    <p:sldLayoutId id="21474842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AFF078DD-07CF-4126-B8DD-09A5A87C97D7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741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240" r:id="rId2"/>
    <p:sldLayoutId id="2147484241" r:id="rId3"/>
    <p:sldLayoutId id="2147484355" r:id="rId4"/>
    <p:sldLayoutId id="2147484242" r:id="rId5"/>
    <p:sldLayoutId id="2147484356" r:id="rId6"/>
    <p:sldLayoutId id="2147484357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EE16E0C8-87FE-4274-8311-8B3EDF3BA46A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0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02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EE16E0C8-87FE-4274-8311-8B3EDF3BA46A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0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2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jpe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Relationship Id="rId30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tr-TR" sz="1000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5" y="26061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tr-TR" sz="3600" b="1" i="1" kern="10" dirty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Uluslararası </a:t>
            </a: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Kuruluşlar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6675" y="4573118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Uluslararası Sözleşmeler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36196" name="Grup 15"/>
          <p:cNvGrpSpPr>
            <a:grpSpLocks/>
          </p:cNvGrpSpPr>
          <p:nvPr/>
        </p:nvGrpSpPr>
        <p:grpSpPr bwMode="auto">
          <a:xfrm>
            <a:off x="-88900" y="1887538"/>
            <a:ext cx="8415338" cy="1766887"/>
            <a:chOff x="540375" y="3088309"/>
            <a:chExt cx="8414105" cy="1766887"/>
          </a:xfrm>
        </p:grpSpPr>
        <p:sp>
          <p:nvSpPr>
            <p:cNvPr id="4" name="Rechteck 4"/>
            <p:cNvSpPr>
              <a:spLocks noChangeArrowheads="1"/>
            </p:cNvSpPr>
            <p:nvPr/>
          </p:nvSpPr>
          <p:spPr bwMode="auto">
            <a:xfrm>
              <a:off x="540375" y="3088309"/>
              <a:ext cx="8414105" cy="1766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r">
                <a:defRPr/>
              </a:pPr>
              <a:r>
                <a:rPr lang="tr-TR" sz="6000" b="1" noProof="1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ILO Sözleşmeleri=188</a:t>
              </a:r>
            </a:p>
          </p:txBody>
        </p:sp>
        <p:grpSp>
          <p:nvGrpSpPr>
            <p:cNvPr id="136209" name="Grup 1"/>
            <p:cNvGrpSpPr>
              <a:grpSpLocks/>
            </p:cNvGrpSpPr>
            <p:nvPr/>
          </p:nvGrpSpPr>
          <p:grpSpPr bwMode="auto">
            <a:xfrm>
              <a:off x="704071" y="3271241"/>
              <a:ext cx="1224000" cy="1320584"/>
              <a:chOff x="2409825" y="960751"/>
              <a:chExt cx="1181153" cy="1314162"/>
            </a:xfrm>
          </p:grpSpPr>
          <p:pic>
            <p:nvPicPr>
              <p:cNvPr id="136210" name="Picture 3" descr="D:\DOKTOR\1-DRUZ\1-EĞİTİM KURUMU\1. İstanbuluzman\2-RESİMLER\Kırtasiye\128 (2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9825" y="1093760"/>
                <a:ext cx="1181153" cy="118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6211" name="Gruppieren 23"/>
              <p:cNvGrpSpPr>
                <a:grpSpLocks/>
              </p:cNvGrpSpPr>
              <p:nvPr/>
            </p:nvGrpSpPr>
            <p:grpSpPr bwMode="auto">
              <a:xfrm>
                <a:off x="2730270" y="960751"/>
                <a:ext cx="444705" cy="452666"/>
                <a:chOff x="2109788" y="1193609"/>
                <a:chExt cx="576264" cy="773304"/>
              </a:xfrm>
            </p:grpSpPr>
            <p:pic>
              <p:nvPicPr>
                <p:cNvPr id="136212" name="Picture 3" descr="\\Diskstation\PresentationLoad\PRESENTATIONLOAD\4_PRODUKTION\3_CHARTS &amp; DIAGRAMME\Sortieren\paper scraps\pin\pin_rot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10" r="46835" b="37975"/>
                <a:stretch>
                  <a:fillRect/>
                </a:stretch>
              </p:blipFill>
              <p:spPr bwMode="auto">
                <a:xfrm flipH="1">
                  <a:off x="2233615" y="1193609"/>
                  <a:ext cx="452437" cy="682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Ellipse 15"/>
                <p:cNvSpPr/>
                <p:nvPr/>
              </p:nvSpPr>
              <p:spPr>
                <a:xfrm>
                  <a:off x="2109788" y="1647825"/>
                  <a:ext cx="495300" cy="3190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29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136197" name="Grup 11"/>
          <p:cNvGrpSpPr>
            <a:grpSpLocks/>
          </p:cNvGrpSpPr>
          <p:nvPr/>
        </p:nvGrpSpPr>
        <p:grpSpPr bwMode="auto">
          <a:xfrm>
            <a:off x="53975" y="3662363"/>
            <a:ext cx="9093200" cy="1392237"/>
            <a:chOff x="33151" y="4855196"/>
            <a:chExt cx="9092798" cy="1393137"/>
          </a:xfrm>
        </p:grpSpPr>
        <p:grpSp>
          <p:nvGrpSpPr>
            <p:cNvPr id="136200" name="Grup 2"/>
            <p:cNvGrpSpPr>
              <a:grpSpLocks/>
            </p:cNvGrpSpPr>
            <p:nvPr/>
          </p:nvGrpSpPr>
          <p:grpSpPr bwMode="auto">
            <a:xfrm>
              <a:off x="33151" y="4902821"/>
              <a:ext cx="1224000" cy="1297433"/>
              <a:chOff x="1320800" y="890060"/>
              <a:chExt cx="1089025" cy="1338790"/>
            </a:xfrm>
          </p:grpSpPr>
          <p:pic>
            <p:nvPicPr>
              <p:cNvPr id="136202" name="Picture 2" descr="D:\DOKTOR\1-DRUZ\1-EĞİTİM KURUMU\1. İstanbuluzman\2-RESİMLER\Dokuman\paper_text_chart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0800" y="1139825"/>
                <a:ext cx="1089025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6203" name="Gruppieren 23"/>
              <p:cNvGrpSpPr>
                <a:grpSpLocks/>
              </p:cNvGrpSpPr>
              <p:nvPr/>
            </p:nvGrpSpPr>
            <p:grpSpPr bwMode="auto">
              <a:xfrm>
                <a:off x="1587090" y="890060"/>
                <a:ext cx="497196" cy="424389"/>
                <a:chOff x="2109788" y="1241915"/>
                <a:chExt cx="644284" cy="724998"/>
              </a:xfrm>
            </p:grpSpPr>
            <p:pic>
              <p:nvPicPr>
                <p:cNvPr id="136204" name="Picture 3" descr="\\Diskstation\PresentationLoad\PRESENTATIONLOAD\4_PRODUKTION\3_CHARTS &amp; DIAGRAMME\Sortieren\paper scraps\pin\pin_rot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10" r="46835" b="37975"/>
                <a:stretch>
                  <a:fillRect/>
                </a:stretch>
              </p:blipFill>
              <p:spPr bwMode="auto">
                <a:xfrm flipH="1">
                  <a:off x="2301635" y="1241915"/>
                  <a:ext cx="452437" cy="682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Ellipse 15"/>
                <p:cNvSpPr/>
                <p:nvPr/>
              </p:nvSpPr>
              <p:spPr>
                <a:xfrm>
                  <a:off x="2109788" y="1647825"/>
                  <a:ext cx="495300" cy="3190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29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8" name="Rechteck 4"/>
            <p:cNvSpPr>
              <a:spLocks noChangeArrowheads="1"/>
            </p:cNvSpPr>
            <p:nvPr/>
          </p:nvSpPr>
          <p:spPr bwMode="auto">
            <a:xfrm>
              <a:off x="52200" y="4855196"/>
              <a:ext cx="9073749" cy="139313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r">
                <a:defRPr/>
              </a:pPr>
              <a:r>
                <a:rPr lang="tr-TR" sz="6000" b="1" noProof="1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          ILO Tavsiye Kararları=199</a:t>
              </a:r>
            </a:p>
          </p:txBody>
        </p:sp>
      </p:grp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166813"/>
            <a:ext cx="8461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38100" y="3548063"/>
            <a:ext cx="9072563" cy="0"/>
          </a:xfrm>
          <a:prstGeom prst="line">
            <a:avLst/>
          </a:prstGeom>
          <a:noFill/>
          <a:ln w="28575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74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31032" y="1664898"/>
            <a:ext cx="6523448" cy="375249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İLO – 155</a:t>
            </a:r>
          </a:p>
          <a:p>
            <a:pPr marL="36000" algn="ctr"/>
            <a:r>
              <a:rPr lang="tr-TR" sz="3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«İş </a:t>
            </a:r>
            <a:r>
              <a:rPr lang="tr-TR" sz="3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3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3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Güvenliği ve Çalışma </a:t>
            </a:r>
          </a:p>
          <a:p>
            <a:pPr marL="36000" algn="ctr"/>
            <a:r>
              <a:rPr lang="tr-TR" sz="3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Ortamına İlişkin Sözleşme»</a:t>
            </a:r>
            <a:endParaRPr lang="tr-TR" sz="36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2-DRUZ\1. EĞİTİM KURUMU\1. İstanbuluzman\2-RESİMLER\Siyah\Adobe_Extension_Manager_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3832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87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31032" y="1664898"/>
            <a:ext cx="6523448" cy="375249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İLO – 161</a:t>
            </a:r>
          </a:p>
          <a:p>
            <a:pPr marL="36000" algn="ctr"/>
            <a:r>
              <a:rPr lang="tr-TR" sz="3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«Sağlık </a:t>
            </a:r>
            <a:r>
              <a:rPr lang="tr-TR" sz="3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Hizmetlerine İlişkin </a:t>
            </a:r>
          </a:p>
          <a:p>
            <a:pPr marL="36000" algn="ctr"/>
            <a:r>
              <a:rPr lang="tr-TR" sz="3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Sözleşme</a:t>
            </a:r>
            <a:r>
              <a:rPr lang="tr-TR" sz="3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»</a:t>
            </a:r>
          </a:p>
        </p:txBody>
      </p:sp>
      <p:pic>
        <p:nvPicPr>
          <p:cNvPr id="2" name="Picture 2" descr="C:\Users\Ahmet Yiğitap\Pictures\Siyah\Adobe_Extension_Mana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0" y="2415396"/>
            <a:ext cx="2581066" cy="25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0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2005" y="26121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WHO </a:t>
            </a:r>
          </a:p>
          <a:p>
            <a:pPr marL="36000" algn="ctr">
              <a:defRPr/>
            </a:pPr>
            <a:r>
              <a:rPr lang="en-US" sz="4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(World Health Organization)</a:t>
            </a:r>
          </a:p>
          <a:p>
            <a:pPr marL="36000" algn="ctr">
              <a:defRPr/>
            </a:pPr>
            <a:r>
              <a:rPr lang="en-US" sz="4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(Dünya Sağlık Örgütü)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5" y="576263"/>
            <a:ext cx="2160588" cy="215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WHO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KABUL-İMZA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Anayasası 22 Temmuz 1946 tarihinde 61 ülkenin temsilcisi tarafından imzalandı.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YÜRÜRLÜK ŞARTI</a:t>
            </a: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«WHO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Anayasasının en az 26 üye ülke tarafından resmen kabulü ile </a:t>
            </a:r>
            <a:r>
              <a:rPr lang="tr-TR" sz="2000" b="1" i="1" dirty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yürürlüğe girmesine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karar verildi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974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5975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5975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5976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6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6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5975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5975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DÜNYA SAĞLIK ÖRGÜTÜ – WHO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WHO ANAYASASININ YÜRÜRLÜK TARİHİ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YÜRÜRLÜĞE GİRMESİ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26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üye ülkenin onayı ile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7 Nisan 1948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’de WHO anayasası yürürlüğe girdi.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Anayasası’nın yürürlüğe girdiği 7 Nisan her yıl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‘’Dünya Sağlık Günü’’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kutlanır. </a:t>
            </a:r>
          </a:p>
        </p:txBody>
      </p:sp>
      <p:sp>
        <p:nvSpPr>
          <p:cNvPr id="16077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6077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6077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6078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8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8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6078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6078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8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8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DÜNYA SAĞLIK ÖRGÜTÜ – WHO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TÜRKİYE’NİN WHO ÜYELİĞİ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9388" algn="ctr">
              <a:spcAft>
                <a:spcPts val="1200"/>
              </a:spcAft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Türkiye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 Ocak 1948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tarihinde WHO üye oldu.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spcAft>
                <a:spcPts val="1200"/>
              </a:spcAft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KANUNİ DÜZENLEME</a:t>
            </a:r>
          </a:p>
          <a:p>
            <a:pPr marL="179388"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Türkiye Cumhuriyeti,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9 Haziran 1949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tarih ve 5062 sayılı Kanun’la Dünya Sağlık Örgütü Anayasası’nı onaylayarak WHO’ya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resmen 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olmuştur.</a:t>
            </a:r>
          </a:p>
        </p:txBody>
      </p:sp>
      <p:sp>
        <p:nvSpPr>
          <p:cNvPr id="16282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62827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62832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33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34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62828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62829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30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31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TÜRKİYE’NİN WHO’NE ÜYELİĞİ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26037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r-TR" sz="9600" b="1" noProof="1">
                <a:solidFill>
                  <a:srgbClr val="000000"/>
                </a:solidFill>
                <a:latin typeface="Cambria" pitchFamily="18" charset="0"/>
              </a:rPr>
              <a:t>EU-OSHA</a:t>
            </a:r>
            <a:endParaRPr lang="tr-TR" sz="9600" noProof="1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tr-TR" sz="3200" noProof="1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sz="3200" noProof="1">
                <a:solidFill>
                  <a:srgbClr val="000000"/>
                </a:solidFill>
                <a:latin typeface="Cambria" pitchFamily="18" charset="0"/>
              </a:rPr>
              <a:t>European Agency for Safety and Health at Work)</a:t>
            </a:r>
          </a:p>
          <a:p>
            <a:pPr algn="ctr">
              <a:spcBef>
                <a:spcPct val="20000"/>
              </a:spcBef>
            </a:pPr>
            <a:r>
              <a:rPr lang="tr-TR" sz="3200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sz="3200" b="1" noProof="1">
                <a:solidFill>
                  <a:srgbClr val="000000"/>
                </a:solidFill>
                <a:latin typeface="Cambria" pitchFamily="18" charset="0"/>
              </a:rPr>
              <a:t>Avrupa Birliği - İş Sağlığı ve Güvenliği Ajansı</a:t>
            </a:r>
            <a:r>
              <a:rPr lang="tr-TR" sz="3200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 marL="36000" algn="ctr">
              <a:defRPr/>
            </a:pP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085" name="Res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450850"/>
            <a:ext cx="2193925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6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KURULUŞ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Amerika Birleşik Devletleri’nde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1970’de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yürürlüğe giren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ve Güvenliği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Kanunu»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gereği;</a:t>
            </a:r>
          </a:p>
          <a:p>
            <a:pPr marL="142875" algn="ctr"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00075" indent="-360000"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ve Güvenliği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Enstitüsü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NIOSH</a:t>
            </a:r>
          </a:p>
          <a:p>
            <a:pPr marL="600075" indent="-360000"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ve Güvenliği Ajansı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OSHA-USA </a:t>
            </a:r>
          </a:p>
          <a:p>
            <a:pPr marL="142875" algn="ctr"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…………………………………………..kurulmuştur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1606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1607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1607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1608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07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1607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EU-OSHA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8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NIOSH;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araştırma, eğitim vb. faaliyetlerde bulunarak çalışma şartlarının iyileştirilmesi için çalışmaktadır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OSHA-USA;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 ve işçi sağlığı hakkındaki yasal düzenlemeleri (mevzuatı)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çıkarmak için çalışmaktadır.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606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1607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1607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1608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07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1607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EU-OSHA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56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355088"/>
            <a:ext cx="9133920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Uluslararası </a:t>
            </a:r>
          </a:p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Kuruluşlar</a:t>
            </a:r>
          </a:p>
        </p:txBody>
      </p:sp>
      <p:grpSp>
        <p:nvGrpSpPr>
          <p:cNvPr id="120837" name="Grup 4"/>
          <p:cNvGrpSpPr>
            <a:grpSpLocks/>
          </p:cNvGrpSpPr>
          <p:nvPr/>
        </p:nvGrpSpPr>
        <p:grpSpPr bwMode="auto">
          <a:xfrm>
            <a:off x="3257550" y="598488"/>
            <a:ext cx="2628900" cy="2946400"/>
            <a:chOff x="3257550" y="258651"/>
            <a:chExt cx="2628900" cy="2947690"/>
          </a:xfrm>
        </p:grpSpPr>
        <p:pic>
          <p:nvPicPr>
            <p:cNvPr id="120838" name="Picture 2" descr="C:\Users\ahmet\Desktop\imagesCABK11C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76" y="258161"/>
              <a:ext cx="2670048" cy="454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4"/>
            <p:cNvSpPr>
              <a:spLocks noChangeArrowheads="1"/>
            </p:cNvSpPr>
            <p:nvPr/>
          </p:nvSpPr>
          <p:spPr bwMode="auto">
            <a:xfrm>
              <a:off x="3810554" y="2428875"/>
              <a:ext cx="1580595" cy="777466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>
                <a:defRPr/>
              </a:pPr>
              <a:r>
                <a:rPr lang="tr-TR" sz="4400" b="1" noProof="1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BM</a:t>
              </a: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(EU-OSHA)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AMAÇ ve YAPI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2875" algn="ctr">
              <a:buClr>
                <a:srgbClr val="292929"/>
              </a:buClr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«Avrupa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Birliğinde işyerlerinin daha sağlıklı, güvenli ve üretken olmalarına katkıda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bulunmak» </a:t>
            </a:r>
          </a:p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Ajans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üçlü bir yapıda organize olup karar verici konumda olan her bir üye devletin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devlet, işçi ve işveren temsilcilerini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araya getirmektedir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(İLO benzeri yapı…)</a:t>
            </a:r>
          </a:p>
          <a:p>
            <a:pPr marL="142875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Ajans, iş sağlığı ve güvenliği konusunda ülkelerin gelişimi ve konuyla ilgili bilgi paylaşımını sağlamaktadır. </a:t>
            </a:r>
          </a:p>
        </p:txBody>
      </p:sp>
      <p:sp>
        <p:nvSpPr>
          <p:cNvPr id="21606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1607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1607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1608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07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1607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EU-OSHA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91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2" descr="D:\DOKTOR\1-DRUZ\1-EĞİTİM KURUMU\1. İstanbuluzman\2-RESİMLER\Kırtasiye\128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2" y="2808730"/>
            <a:ext cx="24225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2471737" y="2309368"/>
            <a:ext cx="6482744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r-TR" sz="5400" b="1" noProof="1">
                <a:solidFill>
                  <a:srgbClr val="000000"/>
                </a:solidFill>
                <a:latin typeface="Cambria" pitchFamily="18" charset="0"/>
              </a:rPr>
              <a:t>EU-OSHA</a:t>
            </a:r>
            <a:endParaRPr lang="tr-TR" sz="5400" noProof="1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tr-TR" sz="2400" noProof="1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European Agency for Safety and Health at Work)</a:t>
            </a:r>
          </a:p>
          <a:p>
            <a:pPr algn="ctr">
              <a:spcBef>
                <a:spcPct val="20000"/>
              </a:spcBef>
            </a:pP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Avrupa Birliği - İş Sağlığı ve Güvenliği Ajansı</a:t>
            </a:r>
            <a:r>
              <a:rPr lang="tr-TR" sz="2400" noProof="1" smtClean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tr-TR" sz="5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«AB Direktifleri»</a:t>
            </a:r>
            <a:endParaRPr lang="tr-TR" sz="5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defRPr/>
            </a:pPr>
            <a:endParaRPr lang="tr-TR" sz="2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8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8249" name="Rectangle 55"/>
          <p:cNvSpPr>
            <a:spLocks noChangeArrowheads="1"/>
          </p:cNvSpPr>
          <p:nvPr/>
        </p:nvSpPr>
        <p:spPr bwMode="gray">
          <a:xfrm>
            <a:off x="42532" y="2366722"/>
            <a:ext cx="2176464" cy="11858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83/477/EEC</a:t>
            </a:r>
          </a:p>
          <a:p>
            <a:pPr algn="ctr" defTabSz="801688" eaLnBrk="0" hangingPunct="0"/>
            <a:r>
              <a:rPr lang="tr-TR" sz="1600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26/12/2003 – 25328</a:t>
            </a:r>
          </a:p>
          <a:p>
            <a:pPr algn="ctr" defTabSz="801688" eaLnBrk="0" hangingPunct="0"/>
            <a:r>
              <a:rPr lang="tr-TR" sz="1600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 17/2/2004 </a:t>
            </a:r>
            <a:r>
              <a:rPr lang="tr-TR" sz="1600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– 25376</a:t>
            </a:r>
            <a:endParaRPr lang="tr-TR" sz="1600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8250" name="Rectangle 5"/>
          <p:cNvSpPr>
            <a:spLocks noChangeArrowheads="1"/>
          </p:cNvSpPr>
          <p:nvPr/>
        </p:nvSpPr>
        <p:spPr bwMode="gray">
          <a:xfrm>
            <a:off x="2218996" y="2366722"/>
            <a:ext cx="6824378" cy="1185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Asbestle Çalışmalarda Sağlık ve Güvenlik Önlemleri Hakkında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Yönetmelik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51" name="Rectangle 55"/>
          <p:cNvSpPr>
            <a:spLocks noChangeArrowheads="1"/>
          </p:cNvSpPr>
          <p:nvPr/>
        </p:nvSpPr>
        <p:spPr bwMode="gray">
          <a:xfrm>
            <a:off x="36828" y="4959294"/>
            <a:ext cx="2176464" cy="11858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89/391/EEC</a:t>
            </a:r>
          </a:p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9/12/2003 – 25311</a:t>
            </a:r>
          </a:p>
          <a:p>
            <a:pPr algn="ctr" defTabSz="801688" eaLnBrk="0" hangingPunct="0"/>
            <a:r>
              <a:rPr lang="tr-TR" sz="1600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15/06/2006 – 3007  </a:t>
            </a:r>
            <a:endParaRPr lang="tr-TR" sz="1600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8252" name="Rectangle 5"/>
          <p:cNvSpPr>
            <a:spLocks noChangeArrowheads="1"/>
          </p:cNvSpPr>
          <p:nvPr/>
        </p:nvSpPr>
        <p:spPr bwMode="gray">
          <a:xfrm>
            <a:off x="2234558" y="4959294"/>
            <a:ext cx="6824378" cy="1185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Sağlığı ve Güvenliği Yönetmeliği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(İşte Çalışan İşçilerin Güvenliğinin ve Sağlığının Geliştirilmesini Destekleyecek Temel Önlemler Hakkında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 Haziran 1989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tarih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89/391/EEC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sayılı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Yönerge)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 YÖNERGELERİ &amp; DİREKTİFLERİ 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gray">
          <a:xfrm>
            <a:off x="47625" y="3663951"/>
            <a:ext cx="2176464" cy="11858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86/188/EEC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2224089" y="3663951"/>
            <a:ext cx="6824378" cy="1185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İşte Gürültüye Maruz Kalmalarına Bağlı Risklerden Korunmaları Hakkında, Konsey Yönergesi </a:t>
            </a: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gray">
          <a:xfrm>
            <a:off x="47625" y="1085163"/>
            <a:ext cx="2176464" cy="11858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82/605/EEC</a:t>
            </a:r>
            <a:endParaRPr lang="tr-TR" sz="1600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2224089" y="1085163"/>
            <a:ext cx="6824378" cy="1185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İşte Metalik Kurşuna ve İyonik Bileşiklerine Maruz Kalmalarına Bağlı Risklerden Korunmaları Hakkında Konsey Direktifi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3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2780506"/>
            <a:ext cx="9133920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Ulusal Kuruluşlar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2" y="582613"/>
            <a:ext cx="2225675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5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3923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18452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397668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4325" y="476885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160020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4325" y="556101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703513" y="1771650"/>
            <a:ext cx="622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(İş Teftiş Kurulu Başkanlığı)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703513" y="2543175"/>
            <a:ext cx="622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(İş Sağlığı ve Güvenliği Genel Müdürlüğü)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730500" y="3354388"/>
            <a:ext cx="62245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(İş Sağlığı ve Güvenliği Merkezi Müdürlüğü)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703513" y="4138613"/>
            <a:ext cx="6223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 (Çalışma ve Sosyal Güvenlik Eğitim ve Araştıma Merkezi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30500" y="4951413"/>
            <a:ext cx="6264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(Sosyal Güvenlik Kurumu)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60463" y="1733550"/>
            <a:ext cx="1543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İTKB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60463" y="2503488"/>
            <a:ext cx="15430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İSGGM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160463" y="3302000"/>
            <a:ext cx="1543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İSGÜM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160463" y="4071938"/>
            <a:ext cx="15430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ÇASGEM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184275" y="4883150"/>
            <a:ext cx="14541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400" b="1">
                <a:solidFill>
                  <a:srgbClr val="000000"/>
                </a:solidFill>
                <a:latin typeface="Cambria" pitchFamily="18" charset="0"/>
              </a:rPr>
              <a:t>SGK</a:t>
            </a: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KONUSUNDA ULUSAL KAMU KURULUŞLARI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31775" y="1217613"/>
            <a:ext cx="62245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ÇSGB BAĞLI İSG FAALİYETLERİNDE BULUNAN KURULUŞLAR</a:t>
            </a:r>
          </a:p>
        </p:txBody>
      </p:sp>
      <p:pic>
        <p:nvPicPr>
          <p:cNvPr id="23" name="Picture 3" descr="D:\DOKTOR\9-ISTUZMAN\1-EĞİTİM KURUMU\1. İstanbuluzman\Ulusal ve Uluslararası Kuruluşlar\Yardımcı\Resim\ISGG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28875"/>
            <a:ext cx="719138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224213"/>
            <a:ext cx="719138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DOKTOR\9-ISTUZMAN\1-EĞİTİM KURUMU\1. İstanbuluzman\Ulusal ve Uluslararası Kuruluşlar\Yardımcı\Resim\SGK1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00600"/>
            <a:ext cx="7207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:\DOKTOR\9-ISTUZMAN\1-EĞİTİM KURUMU\1. İstanbuluzman\Ulusal ve Uluslararası Kuruluşlar\Yardımcı\Resim\ÇASGEM1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006850"/>
            <a:ext cx="719138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638300"/>
            <a:ext cx="719138" cy="719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3923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18452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393858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4325" y="470217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160020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4325" y="55038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703513" y="1619250"/>
            <a:ext cx="622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(Türkiye Bilimsel ve Teknik Araştırma Kurumu)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703513" y="2543175"/>
            <a:ext cx="622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(Türk Standartları Enstitüsü)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160463" y="1581150"/>
            <a:ext cx="1543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TUBİTAK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60463" y="2503488"/>
            <a:ext cx="15430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TSE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KONUSUNDA ULUSAL KAMU KURULUŞLARI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1217613"/>
            <a:ext cx="62245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DİĞER KURULUŞLAR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03513" y="3181350"/>
            <a:ext cx="6223000" cy="7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(Sanayi ve Ticaret Bakanlığı / Ölçüler ve Standartlar GM</a:t>
            </a: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(Tüketicinin ve Rekabetin Korunması GM)</a:t>
            </a:r>
            <a:endParaRPr lang="tr-TR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60463" y="3324225"/>
            <a:ext cx="1543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STB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676525" y="4105275"/>
            <a:ext cx="622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(Temel Sağlık Hizmetleri Genel Müdürlüğü-Sağlık Eğitimi GM)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152525" y="4010025"/>
            <a:ext cx="1543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SB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979863"/>
            <a:ext cx="720725" cy="6858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ahmet\Desktop\imagesCA9RLBDE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48213"/>
            <a:ext cx="7207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676525" y="4649788"/>
            <a:ext cx="6223000" cy="7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(Çevre ve Orman Bakanlığı / Çevre Yönetimi GM</a:t>
            </a: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(Enerji ve Tabii Kaynaklar Bakanlığı / Maden İşleri GM/TAEK)</a:t>
            </a:r>
            <a:endParaRPr lang="tr-TR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152525" y="4583113"/>
            <a:ext cx="1543050" cy="9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 smtClean="0">
                <a:solidFill>
                  <a:srgbClr val="000000"/>
                </a:solidFill>
                <a:latin typeface="Cambria" pitchFamily="18" charset="0"/>
              </a:rPr>
              <a:t>ÇOB</a:t>
            </a:r>
          </a:p>
          <a:p>
            <a:pPr eaLnBrk="1" hangingPunct="1">
              <a:spcBef>
                <a:spcPct val="20000"/>
              </a:spcBef>
            </a:pPr>
            <a:r>
              <a:rPr lang="tr-TR" sz="2400" b="1" noProof="1" smtClean="0">
                <a:solidFill>
                  <a:srgbClr val="000000"/>
                </a:solidFill>
                <a:latin typeface="Cambria" pitchFamily="18" charset="0"/>
              </a:rPr>
              <a:t>ETKB</a:t>
            </a:r>
            <a:r>
              <a:rPr lang="tr-TR" sz="2400" noProof="1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5" name="Picture 3" descr="C:\Users\ahmet\Desktop\images.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217863"/>
            <a:ext cx="7207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hmet\Desktop\imagesCATHTU0C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19350"/>
            <a:ext cx="7207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ahmet\Desktop\imagesCATHQNU0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41475"/>
            <a:ext cx="720725" cy="719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703513" y="1952625"/>
            <a:ext cx="622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(Milli Prodüktivite Merkezi)</a:t>
            </a:r>
            <a:endParaRPr lang="tr-TR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160463" y="1914525"/>
            <a:ext cx="1543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 smtClean="0">
                <a:solidFill>
                  <a:srgbClr val="000000"/>
                </a:solidFill>
                <a:latin typeface="Cambria" pitchFamily="18" charset="0"/>
              </a:rPr>
              <a:t>MPA</a:t>
            </a:r>
            <a:r>
              <a:rPr lang="tr-TR" sz="2400" noProof="1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3923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18452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397668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14325" y="160020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KONUSUNDA KAMU NİTELİĞİNDE KURULUŞLAR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1775" y="1217613"/>
            <a:ext cx="62245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KURULUŞLAR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44863" y="1771650"/>
            <a:ext cx="5581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(Sağlık-Mühendislik)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68300" y="1770063"/>
            <a:ext cx="27463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MESLEK ODALARI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344863" y="3348038"/>
            <a:ext cx="56118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(İşçi-İşveren)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1788" y="3302000"/>
            <a:ext cx="22034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SENDİKALAR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23850" y="481488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6" name="Grup 15"/>
          <p:cNvGrpSpPr>
            <a:grpSpLocks/>
          </p:cNvGrpSpPr>
          <p:nvPr/>
        </p:nvGrpSpPr>
        <p:grpSpPr bwMode="auto">
          <a:xfrm>
            <a:off x="754063" y="4030663"/>
            <a:ext cx="7739062" cy="730250"/>
            <a:chOff x="334282" y="4030264"/>
            <a:chExt cx="7739141" cy="730315"/>
          </a:xfrm>
        </p:grpSpPr>
        <p:pic>
          <p:nvPicPr>
            <p:cNvPr id="17" name="Picture 2" descr="C:\Users\ahmet\Desktop\imagesCAIM4WHT.jpg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282" y="4031851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ahmet\Desktop\imagesCA5R832L.jp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91541" y="4035026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ahmet\Desktop\imagesCAQ8KEIF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325" y="4035026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ahmet\Desktop\Resim1.pn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9354" y="4039790"/>
              <a:ext cx="755658" cy="720789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ahmet\Desktop\1.pn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46219" y="4030264"/>
              <a:ext cx="755658" cy="720789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1" descr="C:\Users\ahmet\Desktop\4.png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77726" y="4038202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C:\Users\ahmet\Desktop\7.png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34634" y="4038202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 descr="C:\Users\ahmet\Desktop\9.png"/>
            <p:cNvPicPr preferRelativeResize="0"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69910" y="4038202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9" descr="C:\Users\ahmet\Desktop\12.png"/>
            <p:cNvPicPr preferRelativeResize="0"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17765" y="4031851"/>
              <a:ext cx="755658" cy="719202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9725" y="565467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7" name="Grup 26"/>
          <p:cNvGrpSpPr>
            <a:grpSpLocks/>
          </p:cNvGrpSpPr>
          <p:nvPr/>
        </p:nvGrpSpPr>
        <p:grpSpPr bwMode="auto">
          <a:xfrm>
            <a:off x="744538" y="4873625"/>
            <a:ext cx="7745412" cy="742950"/>
            <a:chOff x="334316" y="4863808"/>
            <a:chExt cx="7746452" cy="742843"/>
          </a:xfrm>
        </p:grpSpPr>
        <p:pic>
          <p:nvPicPr>
            <p:cNvPr id="28" name="Picture 9" descr="C:\Users\ahmet\Desktop\2.png"/>
            <p:cNvPicPr preferRelativeResize="0"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93268" y="4863808"/>
              <a:ext cx="755751" cy="720621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C:\Users\ahmet\Desktop\3.png"/>
            <p:cNvPicPr preferRelativeResize="0"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3296" y="4879681"/>
              <a:ext cx="757339" cy="719034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:\Users\ahmet\Desktop\5.png"/>
            <p:cNvPicPr preferRelativeResize="0"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4316" y="4866983"/>
              <a:ext cx="755751" cy="720621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C:\Users\ahmet\Desktop\6.png"/>
            <p:cNvPicPr preferRelativeResize="0"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703703" y="4881268"/>
              <a:ext cx="755751" cy="719033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 descr="C:\Users\ahmet\Desktop\8.png"/>
            <p:cNvPicPr preferRelativeResize="0"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451774" y="4879681"/>
              <a:ext cx="755751" cy="719034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C:\Users\ahmet\Desktop\11.png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941341" y="4879681"/>
              <a:ext cx="755751" cy="720621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C:\Users\ahmet\Desktop\13.png"/>
            <p:cNvPicPr preferRelativeResize="0"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820934" y="4874919"/>
              <a:ext cx="755751" cy="719033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 descr="C:\Users\ahmet\Desktop\15.png"/>
            <p:cNvPicPr preferRelativeResize="0"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325017" y="4886030"/>
              <a:ext cx="755751" cy="720621"/>
            </a:xfrm>
            <a:prstGeom prst="rect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49" name="Picture 2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625" y="4867601"/>
              <a:ext cx="76835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up 36"/>
          <p:cNvGrpSpPr>
            <a:grpSpLocks/>
          </p:cNvGrpSpPr>
          <p:nvPr/>
        </p:nvGrpSpPr>
        <p:grpSpPr bwMode="auto">
          <a:xfrm>
            <a:off x="368300" y="2425700"/>
            <a:ext cx="8562975" cy="730250"/>
            <a:chOff x="368830" y="2426063"/>
            <a:chExt cx="8562893" cy="729986"/>
          </a:xfrm>
        </p:grpSpPr>
        <p:pic>
          <p:nvPicPr>
            <p:cNvPr id="192531" name="Picture 2" descr="C:\Users\ahmet\Desktop\TBB.jpg"/>
            <p:cNvPicPr preferRelativeResize="0"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666" y="2435950"/>
              <a:ext cx="720000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2" name="Picture 3" descr="C:\Users\ahmet\Desktop\TEB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917" y="2436049"/>
              <a:ext cx="720000" cy="71044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3" name="Picture 4" descr="C:\Users\ahmet\Desktop\TMMOB.jpg"/>
            <p:cNvPicPr preferRelativeResize="0"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950" y="2426425"/>
              <a:ext cx="772277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4" name="Picture 5" descr="C:\Users\ahmet\Desktop\GMO.jpg"/>
            <p:cNvPicPr preferRelativeResize="0"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478" y="2432842"/>
              <a:ext cx="757525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5" name="Picture 6" descr="C:\Users\ahmet\Desktop\eLEKTRİK.jpg"/>
            <p:cNvPicPr preferRelativeResize="0"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129" y="2432842"/>
              <a:ext cx="720000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6" name="Picture 7" descr="C:\Users\ahmet\Desktop\TBB1.jpg"/>
            <p:cNvPicPr preferRelativeResize="0"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975" y="2427267"/>
              <a:ext cx="720000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7" name="Picture 9" descr="C:\Users\ahmet\Desktop\imagesCALK4V0Q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013" y="2426426"/>
              <a:ext cx="760398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8" name="Picture 10" descr="C:\Users\ahmet\Desktop\imagesCADIHDZN.jpg"/>
            <p:cNvPicPr preferRelativeResize="0">
              <a:picLocks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349" y="2426425"/>
              <a:ext cx="720000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39" name="Picture 11" descr="C:\Users\ahmet\Desktop\imagesCANH7614.jpg"/>
            <p:cNvPicPr preferRelativeResize="0">
              <a:picLocks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723" y="2426063"/>
              <a:ext cx="720000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40" name="Picture 12"/>
            <p:cNvPicPr preferRelativeResize="0"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30" y="2436049"/>
              <a:ext cx="720000" cy="7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6121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ÇSGB</a:t>
            </a:r>
          </a:p>
          <a:p>
            <a:pPr marL="36000" algn="ctr"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(Çalışma ve Sosyal Güvenlik Bakanlığı)</a:t>
            </a:r>
          </a:p>
        </p:txBody>
      </p:sp>
      <p:pic>
        <p:nvPicPr>
          <p:cNvPr id="195589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812800"/>
            <a:ext cx="2339975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gray">
          <a:xfrm>
            <a:off x="133350" y="1052513"/>
            <a:ext cx="4376150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MERKEZ BİRİMLERİ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133350" y="1412875"/>
            <a:ext cx="4376150" cy="4606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252000" rIns="108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1.Ana Hizmet Birimleri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Genel Müdürlüğü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İlişkiler ve Yurtdışı İşçi Hizmetleri Genel Müdürlüğü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Sağlığı ve Güvenliği Genel Müdürlüğü </a:t>
            </a:r>
            <a:r>
              <a:rPr lang="tr-TR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-İSGGM</a:t>
            </a:r>
            <a:endParaRPr lang="tr-TR" sz="1400" b="1" i="1" noProof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18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4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İSGÜM (İş Sağlığı Güvenliği </a:t>
            </a:r>
            <a:r>
              <a:rPr lang="tr-TR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Merkezi Müdür) </a:t>
            </a:r>
            <a:endParaRPr lang="en-US" sz="1400" b="1" i="1" noProof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Avrupa Birliği Koordinasyon Dairesi Başkanlığı </a:t>
            </a:r>
            <a:endParaRPr lang="tr-TR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11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en-US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Danışma ve Denetim Birimleri </a:t>
            </a:r>
            <a:endParaRPr lang="tr-TR" sz="14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Teftiş Kurulu Başkanlığı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Teftiş Kurulu </a:t>
            </a:r>
            <a:r>
              <a:rPr lang="en-US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Başkanlığı</a:t>
            </a:r>
            <a:r>
              <a:rPr lang="tr-TR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-İTKB</a:t>
            </a:r>
            <a:endParaRPr lang="en-US" sz="1400" b="1" i="1" noProof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Denetim Birimi Başkanlığı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Strateji Geliştirme Başkanlığı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Hukuk Müşavirliği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 ve Halkla İlişkiler Müşavirliği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11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Yardımcı Birimler / Başkanlıklar </a:t>
            </a:r>
          </a:p>
          <a:p>
            <a:pPr marL="3429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Personel Dairesi Başkanlığı </a:t>
            </a:r>
          </a:p>
          <a:p>
            <a:pPr marL="3429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İdari ve Mali İşler Dairesi Başkanlığı </a:t>
            </a:r>
          </a:p>
          <a:p>
            <a:pPr marL="3429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İşlem Daire Başkanlığı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595812" y="1052513"/>
            <a:ext cx="4377813" cy="3603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TAŞRA-YURTDIŞI-İLGİL VE BAĞLI KURULUŞLAR </a:t>
            </a:r>
          </a:p>
        </p:txBody>
      </p: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VE SOSYAL GÜVENLİK BAKANLIĞI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4597400" y="1412875"/>
            <a:ext cx="4376150" cy="4606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252000" rIns="108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en-US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Taşra Teşkilatı </a:t>
            </a:r>
            <a:endParaRPr lang="tr-TR" sz="1400" b="1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en-US" sz="14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en-US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Yurt Dışı Teşkilatı </a:t>
            </a:r>
            <a:endParaRPr lang="tr-TR" sz="1400" b="1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en-US" sz="14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İlgili Kuruluşlar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Sosyal Güvenlik Kurumu </a:t>
            </a:r>
            <a:r>
              <a:rPr lang="en-US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Başkanlığı</a:t>
            </a:r>
            <a:r>
              <a:rPr lang="tr-TR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-SGK</a:t>
            </a:r>
            <a:endParaRPr lang="en-US" sz="1400" b="1" i="1" noProof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Türkiye İş Kurumu Genel Müdürlüğü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Yeterlilik Kurumu </a:t>
            </a:r>
            <a:endParaRPr lang="tr-TR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</a:t>
            </a:r>
            <a:r>
              <a:rPr lang="en-US" sz="14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 Kuruluşlar </a:t>
            </a: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Çalışma ve Sosyal Güvenlik Eğitim ve Araştırma </a:t>
            </a:r>
            <a:r>
              <a:rPr lang="en-US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Merkezi</a:t>
            </a:r>
            <a:r>
              <a:rPr lang="tr-TR" sz="14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-ÇASGEM</a:t>
            </a:r>
            <a:endParaRPr lang="en-US" sz="1400" b="1" i="1" noProof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8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en-US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Amele Birliği Biriktirme ve Yardımlaşma Sandığı </a:t>
            </a:r>
          </a:p>
          <a:p>
            <a:pPr marL="1200150" lvl="2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en-US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67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6121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İTKB</a:t>
            </a:r>
          </a:p>
          <a:p>
            <a:pPr marL="36000" algn="ctr"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(İş Teftiş Kurulu Başkanlığı)</a:t>
            </a:r>
          </a:p>
        </p:txBody>
      </p:sp>
      <p:pic>
        <p:nvPicPr>
          <p:cNvPr id="205829" name="Picture 7" descr="itk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893763"/>
            <a:ext cx="2160588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554288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346450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4138613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4325" y="4930775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1762125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4325" y="5722938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171700" y="1755775"/>
            <a:ext cx="6223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(International Labour Organization)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Uluslararası Çalışma Örgütü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171700" y="2554288"/>
            <a:ext cx="622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(World Health Organization)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Dünya Sağlık Örgütü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98688" y="3352800"/>
            <a:ext cx="622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(United Nations Environment Programme)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Birleşmiş Milletler Çevre Programı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171700" y="4137025"/>
            <a:ext cx="622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 (United Nations Industrial Development Organization)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 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Birleşmiş Milletler Sanayi Geliştirme Örgütü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39963" y="4935538"/>
            <a:ext cx="6223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(International Atomic Energy Agency)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Uluslararası Atom Enerjisi Ajansı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8" y="1804988"/>
            <a:ext cx="720725" cy="720725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3" y="2595563"/>
            <a:ext cx="720725" cy="719137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5" y="3387725"/>
            <a:ext cx="720725" cy="719138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63" y="4179888"/>
            <a:ext cx="720725" cy="719137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63" y="4965700"/>
            <a:ext cx="719137" cy="719138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160463" y="1922463"/>
            <a:ext cx="11874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ILO</a:t>
            </a:r>
            <a:r>
              <a:rPr lang="tr-TR" sz="2400" noProof="1">
                <a:solidFill>
                  <a:srgbClr val="0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160463" y="2720975"/>
            <a:ext cx="11874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WHO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160463" y="3517900"/>
            <a:ext cx="11874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UNEP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160463" y="4302125"/>
            <a:ext cx="11874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UNIDO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" name="Dikdörtgen 24"/>
          <p:cNvSpPr>
            <a:spLocks noChangeArrowheads="1"/>
          </p:cNvSpPr>
          <p:nvPr/>
        </p:nvSpPr>
        <p:spPr bwMode="auto">
          <a:xfrm>
            <a:off x="1184275" y="4962525"/>
            <a:ext cx="11191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400" b="1" dirty="0">
                <a:solidFill>
                  <a:srgbClr val="000000"/>
                </a:solidFill>
                <a:latin typeface="Cambria" pitchFamily="18" charset="0"/>
              </a:rPr>
              <a:t>IAEA</a:t>
            </a:r>
          </a:p>
        </p:txBody>
      </p:sp>
      <p:sp>
        <p:nvSpPr>
          <p:cNvPr id="2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ULUSLARARASI KURULUŞLAR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31775" y="1236663"/>
            <a:ext cx="6224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800" b="1" noProof="1">
                <a:solidFill>
                  <a:srgbClr val="000000"/>
                </a:solidFill>
                <a:latin typeface="Cambria" pitchFamily="18" charset="0"/>
              </a:rPr>
              <a:t>KURULUŞLAR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8594725" y="1781175"/>
            <a:ext cx="4540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8594725" y="2581275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594725" y="3392488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8594725" y="4164013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8594725" y="4953000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5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İTKB YAPISI VE AMACI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2875" algn="ctr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müfettişleri «Üçlü kararname»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(Cumhurbaşkanı-Başbakan-Bakan ortak imzasıyla)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atanırlar. </a:t>
            </a:r>
          </a:p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Ülkemizde dayanağını TBMM tarafından onaylanan uluslararası bir sözleşmeden alan tek denetim örgütlenmesi iş denetimidir.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29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Çalışanları korumak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marL="429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yaşamı ile ilgili mevzuatın uygulanıp uygulanmadığını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izlemek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denetlemek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tir.</a:t>
            </a:r>
          </a:p>
          <a:p>
            <a:pPr marL="142875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2875" algn="ctr"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890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0890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08905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08907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08912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1005 w 794"/>
                    <a:gd name="T1" fmla="*/ 13 h 1200"/>
                    <a:gd name="T2" fmla="*/ 879 w 794"/>
                    <a:gd name="T3" fmla="*/ 86 h 1200"/>
                    <a:gd name="T4" fmla="*/ 874 w 794"/>
                    <a:gd name="T5" fmla="*/ 83 h 1200"/>
                    <a:gd name="T6" fmla="*/ 865 w 794"/>
                    <a:gd name="T7" fmla="*/ 58 h 1200"/>
                    <a:gd name="T8" fmla="*/ 861 w 794"/>
                    <a:gd name="T9" fmla="*/ 28 h 1200"/>
                    <a:gd name="T10" fmla="*/ 801 w 794"/>
                    <a:gd name="T11" fmla="*/ 12 h 1200"/>
                    <a:gd name="T12" fmla="*/ 785 w 794"/>
                    <a:gd name="T13" fmla="*/ 72 h 1200"/>
                    <a:gd name="T14" fmla="*/ 808 w 794"/>
                    <a:gd name="T15" fmla="*/ 91 h 1200"/>
                    <a:gd name="T16" fmla="*/ 808 w 794"/>
                    <a:gd name="T17" fmla="*/ 91 h 1200"/>
                    <a:gd name="T18" fmla="*/ 825 w 794"/>
                    <a:gd name="T19" fmla="*/ 111 h 1200"/>
                    <a:gd name="T20" fmla="*/ 825 w 794"/>
                    <a:gd name="T21" fmla="*/ 117 h 1200"/>
                    <a:gd name="T22" fmla="*/ 697 w 794"/>
                    <a:gd name="T23" fmla="*/ 191 h 1200"/>
                    <a:gd name="T24" fmla="*/ 805 w 794"/>
                    <a:gd name="T25" fmla="*/ 593 h 1200"/>
                    <a:gd name="T26" fmla="*/ 697 w 794"/>
                    <a:gd name="T27" fmla="*/ 994 h 1200"/>
                    <a:gd name="T28" fmla="*/ 0 w 794"/>
                    <a:gd name="T29" fmla="*/ 1397 h 1200"/>
                    <a:gd name="T30" fmla="*/ 0 w 794"/>
                    <a:gd name="T31" fmla="*/ 1529 h 1200"/>
                    <a:gd name="T32" fmla="*/ 0 w 794"/>
                    <a:gd name="T33" fmla="*/ 1545 h 1200"/>
                    <a:gd name="T34" fmla="*/ 6 w 794"/>
                    <a:gd name="T35" fmla="*/ 1548 h 1200"/>
                    <a:gd name="T36" fmla="*/ 32 w 794"/>
                    <a:gd name="T37" fmla="*/ 1542 h 1200"/>
                    <a:gd name="T38" fmla="*/ 32 w 794"/>
                    <a:gd name="T39" fmla="*/ 1542 h 1200"/>
                    <a:gd name="T40" fmla="*/ 61 w 794"/>
                    <a:gd name="T41" fmla="*/ 1532 h 1200"/>
                    <a:gd name="T42" fmla="*/ 104 w 794"/>
                    <a:gd name="T43" fmla="*/ 1575 h 1200"/>
                    <a:gd name="T44" fmla="*/ 61 w 794"/>
                    <a:gd name="T45" fmla="*/ 1621 h 1200"/>
                    <a:gd name="T46" fmla="*/ 32 w 794"/>
                    <a:gd name="T47" fmla="*/ 1609 h 1200"/>
                    <a:gd name="T48" fmla="*/ 6 w 794"/>
                    <a:gd name="T49" fmla="*/ 1605 h 1200"/>
                    <a:gd name="T50" fmla="*/ 0 w 794"/>
                    <a:gd name="T51" fmla="*/ 1607 h 1200"/>
                    <a:gd name="T52" fmla="*/ 0 w 794"/>
                    <a:gd name="T53" fmla="*/ 1618 h 1200"/>
                    <a:gd name="T54" fmla="*/ 0 w 794"/>
                    <a:gd name="T55" fmla="*/ 1752 h 1200"/>
                    <a:gd name="T56" fmla="*/ 1005 w 794"/>
                    <a:gd name="T57" fmla="*/ 1172 h 1200"/>
                    <a:gd name="T58" fmla="*/ 1160 w 794"/>
                    <a:gd name="T59" fmla="*/ 593 h 1200"/>
                    <a:gd name="T60" fmla="*/ 1005 w 794"/>
                    <a:gd name="T61" fmla="*/ 13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8913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1220 w 864"/>
                    <a:gd name="T1" fmla="*/ 1519 h 1191"/>
                    <a:gd name="T2" fmla="*/ 1190 w 864"/>
                    <a:gd name="T3" fmla="*/ 1529 h 1191"/>
                    <a:gd name="T4" fmla="*/ 1190 w 864"/>
                    <a:gd name="T5" fmla="*/ 1529 h 1191"/>
                    <a:gd name="T6" fmla="*/ 1164 w 864"/>
                    <a:gd name="T7" fmla="*/ 1535 h 1191"/>
                    <a:gd name="T8" fmla="*/ 1158 w 864"/>
                    <a:gd name="T9" fmla="*/ 1532 h 1191"/>
                    <a:gd name="T10" fmla="*/ 1158 w 864"/>
                    <a:gd name="T11" fmla="*/ 1516 h 1191"/>
                    <a:gd name="T12" fmla="*/ 1158 w 864"/>
                    <a:gd name="T13" fmla="*/ 1384 h 1191"/>
                    <a:gd name="T14" fmla="*/ 463 w 864"/>
                    <a:gd name="T15" fmla="*/ 981 h 1191"/>
                    <a:gd name="T16" fmla="*/ 355 w 864"/>
                    <a:gd name="T17" fmla="*/ 580 h 1191"/>
                    <a:gd name="T18" fmla="*/ 463 w 864"/>
                    <a:gd name="T19" fmla="*/ 178 h 1191"/>
                    <a:gd name="T20" fmla="*/ 337 w 864"/>
                    <a:gd name="T21" fmla="*/ 107 h 1191"/>
                    <a:gd name="T22" fmla="*/ 333 w 864"/>
                    <a:gd name="T23" fmla="*/ 110 h 1191"/>
                    <a:gd name="T24" fmla="*/ 323 w 864"/>
                    <a:gd name="T25" fmla="*/ 134 h 1191"/>
                    <a:gd name="T26" fmla="*/ 323 w 864"/>
                    <a:gd name="T27" fmla="*/ 134 h 1191"/>
                    <a:gd name="T28" fmla="*/ 318 w 864"/>
                    <a:gd name="T29" fmla="*/ 165 h 1191"/>
                    <a:gd name="T30" fmla="*/ 259 w 864"/>
                    <a:gd name="T31" fmla="*/ 180 h 1191"/>
                    <a:gd name="T32" fmla="*/ 242 w 864"/>
                    <a:gd name="T33" fmla="*/ 120 h 1191"/>
                    <a:gd name="T34" fmla="*/ 266 w 864"/>
                    <a:gd name="T35" fmla="*/ 101 h 1191"/>
                    <a:gd name="T36" fmla="*/ 283 w 864"/>
                    <a:gd name="T37" fmla="*/ 80 h 1191"/>
                    <a:gd name="T38" fmla="*/ 283 w 864"/>
                    <a:gd name="T39" fmla="*/ 74 h 1191"/>
                    <a:gd name="T40" fmla="*/ 155 w 864"/>
                    <a:gd name="T41" fmla="*/ 0 h 1191"/>
                    <a:gd name="T42" fmla="*/ 0 w 864"/>
                    <a:gd name="T43" fmla="*/ 580 h 1191"/>
                    <a:gd name="T44" fmla="*/ 155 w 864"/>
                    <a:gd name="T45" fmla="*/ 1159 h 1191"/>
                    <a:gd name="T46" fmla="*/ 1158 w 864"/>
                    <a:gd name="T47" fmla="*/ 1739 h 1191"/>
                    <a:gd name="T48" fmla="*/ 1158 w 864"/>
                    <a:gd name="T49" fmla="*/ 1605 h 1191"/>
                    <a:gd name="T50" fmla="*/ 1158 w 864"/>
                    <a:gd name="T51" fmla="*/ 1594 h 1191"/>
                    <a:gd name="T52" fmla="*/ 1164 w 864"/>
                    <a:gd name="T53" fmla="*/ 1592 h 1191"/>
                    <a:gd name="T54" fmla="*/ 1190 w 864"/>
                    <a:gd name="T55" fmla="*/ 1596 h 1191"/>
                    <a:gd name="T56" fmla="*/ 1220 w 864"/>
                    <a:gd name="T57" fmla="*/ 1608 h 1191"/>
                    <a:gd name="T58" fmla="*/ 1262 w 864"/>
                    <a:gd name="T59" fmla="*/ 1562 h 1191"/>
                    <a:gd name="T60" fmla="*/ 1220 w 864"/>
                    <a:gd name="T61" fmla="*/ 1519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8914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702 w 1375"/>
                    <a:gd name="T1" fmla="*/ 755 h 527"/>
                    <a:gd name="T2" fmla="*/ 1830 w 1375"/>
                    <a:gd name="T3" fmla="*/ 681 h 527"/>
                    <a:gd name="T4" fmla="*/ 1830 w 1375"/>
                    <a:gd name="T5" fmla="*/ 675 h 527"/>
                    <a:gd name="T6" fmla="*/ 1813 w 1375"/>
                    <a:gd name="T7" fmla="*/ 654 h 527"/>
                    <a:gd name="T8" fmla="*/ 1813 w 1375"/>
                    <a:gd name="T9" fmla="*/ 654 h 527"/>
                    <a:gd name="T10" fmla="*/ 1789 w 1375"/>
                    <a:gd name="T11" fmla="*/ 635 h 527"/>
                    <a:gd name="T12" fmla="*/ 1805 w 1375"/>
                    <a:gd name="T13" fmla="*/ 576 h 527"/>
                    <a:gd name="T14" fmla="*/ 1865 w 1375"/>
                    <a:gd name="T15" fmla="*/ 592 h 527"/>
                    <a:gd name="T16" fmla="*/ 1870 w 1375"/>
                    <a:gd name="T17" fmla="*/ 622 h 527"/>
                    <a:gd name="T18" fmla="*/ 1878 w 1375"/>
                    <a:gd name="T19" fmla="*/ 647 h 527"/>
                    <a:gd name="T20" fmla="*/ 1884 w 1375"/>
                    <a:gd name="T21" fmla="*/ 650 h 527"/>
                    <a:gd name="T22" fmla="*/ 2010 w 1375"/>
                    <a:gd name="T23" fmla="*/ 577 h 527"/>
                    <a:gd name="T24" fmla="*/ 1004 w 1375"/>
                    <a:gd name="T25" fmla="*/ 0 h 527"/>
                    <a:gd name="T26" fmla="*/ 0 w 1375"/>
                    <a:gd name="T27" fmla="*/ 577 h 527"/>
                    <a:gd name="T28" fmla="*/ 129 w 1375"/>
                    <a:gd name="T29" fmla="*/ 651 h 527"/>
                    <a:gd name="T30" fmla="*/ 129 w 1375"/>
                    <a:gd name="T31" fmla="*/ 657 h 527"/>
                    <a:gd name="T32" fmla="*/ 111 w 1375"/>
                    <a:gd name="T33" fmla="*/ 678 h 527"/>
                    <a:gd name="T34" fmla="*/ 88 w 1375"/>
                    <a:gd name="T35" fmla="*/ 697 h 527"/>
                    <a:gd name="T36" fmla="*/ 104 w 1375"/>
                    <a:gd name="T37" fmla="*/ 756 h 527"/>
                    <a:gd name="T38" fmla="*/ 164 w 1375"/>
                    <a:gd name="T39" fmla="*/ 742 h 527"/>
                    <a:gd name="T40" fmla="*/ 168 w 1375"/>
                    <a:gd name="T41" fmla="*/ 711 h 527"/>
                    <a:gd name="T42" fmla="*/ 168 w 1375"/>
                    <a:gd name="T43" fmla="*/ 711 h 527"/>
                    <a:gd name="T44" fmla="*/ 178 w 1375"/>
                    <a:gd name="T45" fmla="*/ 686 h 527"/>
                    <a:gd name="T46" fmla="*/ 183 w 1375"/>
                    <a:gd name="T47" fmla="*/ 683 h 527"/>
                    <a:gd name="T48" fmla="*/ 308 w 1375"/>
                    <a:gd name="T49" fmla="*/ 755 h 527"/>
                    <a:gd name="T50" fmla="*/ 1004 w 1375"/>
                    <a:gd name="T51" fmla="*/ 354 h 527"/>
                    <a:gd name="T52" fmla="*/ 1702 w 1375"/>
                    <a:gd name="T53" fmla="*/ 755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08908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08909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808 w 550"/>
                    <a:gd name="T1" fmla="*/ 193 h 836"/>
                    <a:gd name="T2" fmla="*/ 804 w 550"/>
                    <a:gd name="T3" fmla="*/ 190 h 836"/>
                    <a:gd name="T4" fmla="*/ 777 w 550"/>
                    <a:gd name="T5" fmla="*/ 195 h 836"/>
                    <a:gd name="T6" fmla="*/ 777 w 550"/>
                    <a:gd name="T7" fmla="*/ 195 h 836"/>
                    <a:gd name="T8" fmla="*/ 748 w 550"/>
                    <a:gd name="T9" fmla="*/ 207 h 836"/>
                    <a:gd name="T10" fmla="*/ 705 w 550"/>
                    <a:gd name="T11" fmla="*/ 163 h 836"/>
                    <a:gd name="T12" fmla="*/ 748 w 550"/>
                    <a:gd name="T13" fmla="*/ 117 h 836"/>
                    <a:gd name="T14" fmla="*/ 777 w 550"/>
                    <a:gd name="T15" fmla="*/ 129 h 836"/>
                    <a:gd name="T16" fmla="*/ 804 w 550"/>
                    <a:gd name="T17" fmla="*/ 133 h 836"/>
                    <a:gd name="T18" fmla="*/ 808 w 550"/>
                    <a:gd name="T19" fmla="*/ 130 h 836"/>
                    <a:gd name="T20" fmla="*/ 808 w 550"/>
                    <a:gd name="T21" fmla="*/ 120 h 836"/>
                    <a:gd name="T22" fmla="*/ 808 w 550"/>
                    <a:gd name="T23" fmla="*/ 0 h 836"/>
                    <a:gd name="T24" fmla="*/ 0 w 550"/>
                    <a:gd name="T25" fmla="*/ 806 h 836"/>
                    <a:gd name="T26" fmla="*/ 109 w 550"/>
                    <a:gd name="T27" fmla="*/ 1209 h 836"/>
                    <a:gd name="T28" fmla="*/ 225 w 550"/>
                    <a:gd name="T29" fmla="*/ 1143 h 836"/>
                    <a:gd name="T30" fmla="*/ 232 w 550"/>
                    <a:gd name="T31" fmla="*/ 1166 h 836"/>
                    <a:gd name="T32" fmla="*/ 237 w 550"/>
                    <a:gd name="T33" fmla="*/ 1197 h 836"/>
                    <a:gd name="T34" fmla="*/ 297 w 550"/>
                    <a:gd name="T35" fmla="*/ 1212 h 836"/>
                    <a:gd name="T36" fmla="*/ 314 w 550"/>
                    <a:gd name="T37" fmla="*/ 1152 h 836"/>
                    <a:gd name="T38" fmla="*/ 291 w 550"/>
                    <a:gd name="T39" fmla="*/ 1133 h 836"/>
                    <a:gd name="T40" fmla="*/ 291 w 550"/>
                    <a:gd name="T41" fmla="*/ 1133 h 836"/>
                    <a:gd name="T42" fmla="*/ 273 w 550"/>
                    <a:gd name="T43" fmla="*/ 1115 h 836"/>
                    <a:gd name="T44" fmla="*/ 391 w 550"/>
                    <a:gd name="T45" fmla="*/ 1046 h 836"/>
                    <a:gd name="T46" fmla="*/ 326 w 550"/>
                    <a:gd name="T47" fmla="*/ 806 h 836"/>
                    <a:gd name="T48" fmla="*/ 808 w 550"/>
                    <a:gd name="T49" fmla="*/ 325 h 836"/>
                    <a:gd name="T50" fmla="*/ 808 w 550"/>
                    <a:gd name="T51" fmla="*/ 210 h 836"/>
                    <a:gd name="T52" fmla="*/ 808 w 550"/>
                    <a:gd name="T53" fmla="*/ 193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8910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103 w 621"/>
                    <a:gd name="T1" fmla="*/ 0 h 826"/>
                    <a:gd name="T2" fmla="*/ 103 w 621"/>
                    <a:gd name="T3" fmla="*/ 120 h 826"/>
                    <a:gd name="T4" fmla="*/ 103 w 621"/>
                    <a:gd name="T5" fmla="*/ 130 h 826"/>
                    <a:gd name="T6" fmla="*/ 98 w 621"/>
                    <a:gd name="T7" fmla="*/ 133 h 826"/>
                    <a:gd name="T8" fmla="*/ 72 w 621"/>
                    <a:gd name="T9" fmla="*/ 129 h 826"/>
                    <a:gd name="T10" fmla="*/ 43 w 621"/>
                    <a:gd name="T11" fmla="*/ 117 h 826"/>
                    <a:gd name="T12" fmla="*/ 0 w 621"/>
                    <a:gd name="T13" fmla="*/ 163 h 826"/>
                    <a:gd name="T14" fmla="*/ 43 w 621"/>
                    <a:gd name="T15" fmla="*/ 207 h 826"/>
                    <a:gd name="T16" fmla="*/ 72 w 621"/>
                    <a:gd name="T17" fmla="*/ 195 h 826"/>
                    <a:gd name="T18" fmla="*/ 72 w 621"/>
                    <a:gd name="T19" fmla="*/ 195 h 826"/>
                    <a:gd name="T20" fmla="*/ 98 w 621"/>
                    <a:gd name="T21" fmla="*/ 190 h 826"/>
                    <a:gd name="T22" fmla="*/ 103 w 621"/>
                    <a:gd name="T23" fmla="*/ 193 h 826"/>
                    <a:gd name="T24" fmla="*/ 103 w 621"/>
                    <a:gd name="T25" fmla="*/ 209 h 826"/>
                    <a:gd name="T26" fmla="*/ 103 w 621"/>
                    <a:gd name="T27" fmla="*/ 325 h 826"/>
                    <a:gd name="T28" fmla="*/ 103 w 621"/>
                    <a:gd name="T29" fmla="*/ 325 h 826"/>
                    <a:gd name="T30" fmla="*/ 585 w 621"/>
                    <a:gd name="T31" fmla="*/ 806 h 826"/>
                    <a:gd name="T32" fmla="*/ 520 w 621"/>
                    <a:gd name="T33" fmla="*/ 1046 h 826"/>
                    <a:gd name="T34" fmla="*/ 636 w 621"/>
                    <a:gd name="T35" fmla="*/ 1112 h 826"/>
                    <a:gd name="T36" fmla="*/ 640 w 621"/>
                    <a:gd name="T37" fmla="*/ 1110 h 826"/>
                    <a:gd name="T38" fmla="*/ 651 w 621"/>
                    <a:gd name="T39" fmla="*/ 1084 h 826"/>
                    <a:gd name="T40" fmla="*/ 651 w 621"/>
                    <a:gd name="T41" fmla="*/ 1084 h 826"/>
                    <a:gd name="T42" fmla="*/ 655 w 621"/>
                    <a:gd name="T43" fmla="*/ 1055 h 826"/>
                    <a:gd name="T44" fmla="*/ 715 w 621"/>
                    <a:gd name="T45" fmla="*/ 1039 h 826"/>
                    <a:gd name="T46" fmla="*/ 731 w 621"/>
                    <a:gd name="T47" fmla="*/ 1099 h 826"/>
                    <a:gd name="T48" fmla="*/ 708 w 621"/>
                    <a:gd name="T49" fmla="*/ 1118 h 826"/>
                    <a:gd name="T50" fmla="*/ 690 w 621"/>
                    <a:gd name="T51" fmla="*/ 1138 h 826"/>
                    <a:gd name="T52" fmla="*/ 690 w 621"/>
                    <a:gd name="T53" fmla="*/ 1144 h 826"/>
                    <a:gd name="T54" fmla="*/ 803 w 621"/>
                    <a:gd name="T55" fmla="*/ 1210 h 826"/>
                    <a:gd name="T56" fmla="*/ 912 w 621"/>
                    <a:gd name="T57" fmla="*/ 806 h 826"/>
                    <a:gd name="T58" fmla="*/ 103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8911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1284 w 953"/>
                    <a:gd name="T1" fmla="*/ 117 h 400"/>
                    <a:gd name="T2" fmla="*/ 1284 w 953"/>
                    <a:gd name="T3" fmla="*/ 112 h 400"/>
                    <a:gd name="T4" fmla="*/ 1302 w 953"/>
                    <a:gd name="T5" fmla="*/ 91 h 400"/>
                    <a:gd name="T6" fmla="*/ 1325 w 953"/>
                    <a:gd name="T7" fmla="*/ 72 h 400"/>
                    <a:gd name="T8" fmla="*/ 1309 w 953"/>
                    <a:gd name="T9" fmla="*/ 12 h 400"/>
                    <a:gd name="T10" fmla="*/ 1249 w 953"/>
                    <a:gd name="T11" fmla="*/ 28 h 400"/>
                    <a:gd name="T12" fmla="*/ 1245 w 953"/>
                    <a:gd name="T13" fmla="*/ 57 h 400"/>
                    <a:gd name="T14" fmla="*/ 1245 w 953"/>
                    <a:gd name="T15" fmla="*/ 57 h 400"/>
                    <a:gd name="T16" fmla="*/ 1234 w 953"/>
                    <a:gd name="T17" fmla="*/ 84 h 400"/>
                    <a:gd name="T18" fmla="*/ 1230 w 953"/>
                    <a:gd name="T19" fmla="*/ 85 h 400"/>
                    <a:gd name="T20" fmla="*/ 1114 w 953"/>
                    <a:gd name="T21" fmla="*/ 19 h 400"/>
                    <a:gd name="T22" fmla="*/ 698 w 953"/>
                    <a:gd name="T23" fmla="*/ 260 h 400"/>
                    <a:gd name="T24" fmla="*/ 281 w 953"/>
                    <a:gd name="T25" fmla="*/ 19 h 400"/>
                    <a:gd name="T26" fmla="*/ 164 w 953"/>
                    <a:gd name="T27" fmla="*/ 88 h 400"/>
                    <a:gd name="T28" fmla="*/ 182 w 953"/>
                    <a:gd name="T29" fmla="*/ 106 h 400"/>
                    <a:gd name="T30" fmla="*/ 182 w 953"/>
                    <a:gd name="T31" fmla="*/ 106 h 400"/>
                    <a:gd name="T32" fmla="*/ 205 w 953"/>
                    <a:gd name="T33" fmla="*/ 125 h 400"/>
                    <a:gd name="T34" fmla="*/ 188 w 953"/>
                    <a:gd name="T35" fmla="*/ 185 h 400"/>
                    <a:gd name="T36" fmla="*/ 128 w 953"/>
                    <a:gd name="T37" fmla="*/ 170 h 400"/>
                    <a:gd name="T38" fmla="*/ 123 w 953"/>
                    <a:gd name="T39" fmla="*/ 139 h 400"/>
                    <a:gd name="T40" fmla="*/ 116 w 953"/>
                    <a:gd name="T41" fmla="*/ 116 h 400"/>
                    <a:gd name="T42" fmla="*/ 0 w 953"/>
                    <a:gd name="T43" fmla="*/ 182 h 400"/>
                    <a:gd name="T44" fmla="*/ 698 w 953"/>
                    <a:gd name="T45" fmla="*/ 587 h 400"/>
                    <a:gd name="T46" fmla="*/ 1397 w 953"/>
                    <a:gd name="T47" fmla="*/ 183 h 400"/>
                    <a:gd name="T48" fmla="*/ 1284 w 953"/>
                    <a:gd name="T49" fmla="*/ 117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208906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TEFTİŞ KURULU BAŞKANLIĞI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98751" y="5448007"/>
            <a:ext cx="6140449" cy="430887"/>
            <a:chOff x="-47541" y="1179318"/>
            <a:chExt cx="8764815" cy="430887"/>
          </a:xfrm>
        </p:grpSpPr>
        <p:sp>
          <p:nvSpPr>
            <p:cNvPr id="20" name="Dikdörtgen 19"/>
            <p:cNvSpPr/>
            <p:nvPr/>
          </p:nvSpPr>
          <p:spPr>
            <a:xfrm>
              <a:off x="587904" y="1179318"/>
              <a:ext cx="8129370" cy="430887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sz="1100" b="1" i="1" noProof="1">
                  <a:latin typeface="Cambria" pitchFamily="18" charset="0"/>
                  <a:cs typeface="Calibri" pitchFamily="34" charset="0"/>
                </a:rPr>
                <a:t>16.7.2003 tarih ve 4947 sayılı Sosyal Güvenlik Kurumu Teşkilatı Kanununun 41 ve geçici 1. Maddeleri </a:t>
              </a:r>
            </a:p>
          </p:txBody>
        </p:sp>
        <p:pic>
          <p:nvPicPr>
            <p:cNvPr id="21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1" y="1190755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İTKB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GÖREV ALANI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4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29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denetiminin temel ve öncelikli görev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alanı;</a:t>
            </a:r>
          </a:p>
          <a:p>
            <a:pPr marL="11772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alışma ortamı, </a:t>
            </a:r>
          </a:p>
          <a:p>
            <a:pPr marL="11772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Ç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alışma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koşulları,</a:t>
            </a:r>
          </a:p>
          <a:p>
            <a:pPr marL="601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29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alanlara ikincil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görev alanları ise;</a:t>
            </a:r>
          </a:p>
          <a:p>
            <a:pPr marL="11772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Çalışma ilişkileri, </a:t>
            </a:r>
          </a:p>
          <a:p>
            <a:pPr marL="11772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İstihdam,</a:t>
            </a:r>
          </a:p>
          <a:p>
            <a:pPr marL="11772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Meslek eğitimi,</a:t>
            </a:r>
          </a:p>
          <a:p>
            <a:pPr marL="429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992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09929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0993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0993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3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3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993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0993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3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3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DENETİMİN AMACI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98751" y="5448007"/>
            <a:ext cx="6140449" cy="430887"/>
            <a:chOff x="-47541" y="1179318"/>
            <a:chExt cx="8764815" cy="430887"/>
          </a:xfrm>
        </p:grpSpPr>
        <p:sp>
          <p:nvSpPr>
            <p:cNvPr id="20" name="Dikdörtgen 19"/>
            <p:cNvSpPr/>
            <p:nvPr/>
          </p:nvSpPr>
          <p:spPr>
            <a:xfrm>
              <a:off x="587904" y="1179318"/>
              <a:ext cx="8129370" cy="430887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sz="1100" b="1" i="1" noProof="1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81 sayılı ILO Sözleşmesinin 3. ve 129 sayılı ILO Sözleşmesinin 6. maddelerine </a:t>
              </a:r>
              <a:r>
                <a:rPr lang="tr-TR" sz="1100" b="1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göre;</a:t>
              </a:r>
            </a:p>
            <a:p>
              <a:pPr defTabSz="801688" eaLnBrk="0" hangingPunct="0">
                <a:defRPr/>
              </a:pPr>
              <a:r>
                <a:rPr lang="tr-TR" sz="1100" b="1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endParaRPr lang="tr-TR" sz="1100" b="1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1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41" y="1190755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44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ÇALIŞMA ORTAMI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9388" indent="-215900" algn="ctr"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sağlığını, güvenliğini ve iyilik halini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etkileyen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(Fiziksel, kimyasal, biyolojik, ergonomik,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psikososyal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geniş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alandır. </a:t>
            </a:r>
          </a:p>
          <a:p>
            <a:pPr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Fiziksel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kimyasal, biyolojik, ergonomik, psikososyal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etmenler çalışma ortamında oluşan ve gerekli önlemler alınmazsa çalışanların iyilik durumunu etkileyen etmenlerdir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indent="-215900" algn="ctr"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094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1095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1095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1096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6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6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1095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1095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5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5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DENETİMİN AMACI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ÇALIŞMA KOŞULLARI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korunmasını doğrudan ilgilendiren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alandır;</a:t>
            </a:r>
          </a:p>
          <a:p>
            <a:pPr marL="792000" lvl="2" indent="-360000">
              <a:buClr>
                <a:srgbClr val="292929"/>
              </a:buClr>
              <a:buFont typeface="+mj-lt"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Çocukların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Gençlerin Çalıştırılması,</a:t>
            </a:r>
          </a:p>
          <a:p>
            <a:pPr marL="792000" lvl="2" indent="-360000">
              <a:buClr>
                <a:srgbClr val="292929"/>
              </a:buClr>
              <a:buFont typeface="+mj-lt"/>
              <a:buAutoNum type="arabi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Kadınların Çalıştırılması,</a:t>
            </a:r>
          </a:p>
          <a:p>
            <a:pPr marL="792000" lvl="2" indent="-360000">
              <a:buClr>
                <a:srgbClr val="292929"/>
              </a:buClr>
              <a:buFont typeface="+mj-lt"/>
              <a:buAutoNum type="arabi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Süreleri,</a:t>
            </a:r>
          </a:p>
          <a:p>
            <a:pPr marL="792000" lvl="2" indent="-360000">
              <a:buClr>
                <a:srgbClr val="292929"/>
              </a:buClr>
              <a:buFont typeface="+mj-lt"/>
              <a:buAutoNum type="arabi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Ücretler ve Genel Olarak Ödeme Sistemleri,</a:t>
            </a:r>
          </a:p>
        </p:txBody>
      </p:sp>
      <p:sp>
        <p:nvSpPr>
          <p:cNvPr id="21094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1095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1095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1096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6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6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1095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1095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5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95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DENETİMİN AMACI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07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172005" y="26121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3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ULUSAL İŞ SAĞLIĞI VE GÜVENLİĞİ KONSEYİ</a:t>
            </a:r>
          </a:p>
        </p:txBody>
      </p:sp>
      <p:pic>
        <p:nvPicPr>
          <p:cNvPr id="1026" name="Picture 2" descr="C:\Users\Ahmet Yiğitap\Pictures\Meslekler\network_re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57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ULUSAL İŞ SAĞLIĞI VE GÜVENLİĞİ KONSEYİ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9388" algn="ctr">
              <a:buClr>
                <a:srgbClr val="292929"/>
              </a:buClr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«Türkiye’de iş sağlığı ve güvenliği konusunda ihtiyaç, öncelik, politika ve stratejilerin belirlenmesi konularında faaliyet gösteren, tarafların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(işçi ve işveren sendikaları, üniversite, sivil toplum kuruluşları, diğer ilgili kurum ve kuruluşları)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görüş ve düşüncelerini almak üzere oluşturulmuş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platform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Ulusal İş Sağlığı ve Güvenliği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Konseyi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marL="179388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661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9661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9661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96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662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96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ULUSAL İŞ SAĞLIĞI VE GÜVENLİĞİ KONSEYİ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23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ULUSAL İŞ SAĞLIĞI VE GÜVENLİĞİ KONSEYİ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9388" algn="ctr">
              <a:buClr>
                <a:srgbClr val="292929"/>
              </a:buClr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22288" indent="-3429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az iki defa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toplanır, </a:t>
            </a:r>
          </a:p>
          <a:p>
            <a:pPr marL="522288" indent="-3429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Sekretaryasını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ve Güvenliği Genel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Müdürlüğü yürütür.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9388"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661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9661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9661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96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662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96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ULUSAL İŞ SAĞLIĞI VE GÜVENLİĞİ KONSEYİ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6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3200" kern="1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ULUSAL İŞ SAĞLIĞI VE GÜVENLİĞİ KONSEYİ</a:t>
            </a: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19812" name="Grup 1"/>
          <p:cNvGrpSpPr>
            <a:grpSpLocks/>
          </p:cNvGrpSpPr>
          <p:nvPr/>
        </p:nvGrpSpPr>
        <p:grpSpPr bwMode="auto">
          <a:xfrm>
            <a:off x="112713" y="981075"/>
            <a:ext cx="2878137" cy="5324475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5" y="1926916"/>
              <a:ext cx="2878902" cy="443578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  <a:defRPr/>
              </a:pP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İSGGM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Genel Müdürlüğü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 Teftiş Kurulu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SGK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defRPr/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Kurumlarından birer;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defRPr/>
              </a:pP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«Genel Müdür»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821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ÇSGB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9813" name="Grup 2"/>
          <p:cNvGrpSpPr>
            <a:grpSpLocks/>
          </p:cNvGrpSpPr>
          <p:nvPr/>
        </p:nvGrpSpPr>
        <p:grpSpPr bwMode="auto">
          <a:xfrm>
            <a:off x="3130550" y="981075"/>
            <a:ext cx="2879725" cy="5324475"/>
            <a:chOff x="3130901" y="1037854"/>
            <a:chExt cx="2878901" cy="5324845"/>
          </a:xfrm>
        </p:grpSpPr>
        <p:sp>
          <p:nvSpPr>
            <p:cNvPr id="119818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endParaRPr lang="tr-TR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Milli </a:t>
              </a: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Eğitim,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Çevre,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Sağlık,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Tarım</a:t>
              </a: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</a:t>
              </a: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Enerji,</a:t>
              </a:r>
            </a:p>
            <a:p>
              <a:pPr marL="36512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</a:pPr>
              <a:endPara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512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Bakanlıklarından birer;</a:t>
              </a:r>
            </a:p>
            <a:p>
              <a:pPr marL="36512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</a:pP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«Genel Müdür»</a:t>
              </a: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BAKANLIKLAR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9814" name="Grup 3"/>
          <p:cNvGrpSpPr>
            <a:grpSpLocks/>
          </p:cNvGrpSpPr>
          <p:nvPr/>
        </p:nvGrpSpPr>
        <p:grpSpPr bwMode="auto">
          <a:xfrm>
            <a:off x="6140450" y="981075"/>
            <a:ext cx="2878138" cy="5324475"/>
            <a:chOff x="6140441" y="1037853"/>
            <a:chExt cx="2878901" cy="5324846"/>
          </a:xfrm>
        </p:grpSpPr>
        <p:sp>
          <p:nvSpPr>
            <p:cNvPr id="119816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endParaRPr lang="tr-TR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YÖK (YKÜ),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Devlet Personel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Bşk (B.Yar)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TSE (YKÜ),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44000" indent="-14400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İşveren, işçi, Kamu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Sendikaları (YKÜ)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742950" lvl="2" indent="-28575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TOBBTOBB,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742950" lvl="2" indent="-28575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TESK</a:t>
              </a:r>
            </a:p>
            <a:p>
              <a:pPr marL="742950" lvl="2" indent="-28575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TTB,</a:t>
              </a:r>
            </a:p>
            <a:p>
              <a:pPr marL="742950" lvl="2" indent="-28575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TMMOB</a:t>
              </a:r>
            </a:p>
            <a:p>
              <a:pPr marL="742950" lvl="2" indent="-285750">
                <a:lnSpc>
                  <a:spcPct val="90000"/>
                </a:lnSpc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TZOB</a:t>
              </a:r>
            </a:p>
          </p:txBody>
        </p:sp>
        <p:sp>
          <p:nvSpPr>
            <p:cNvPr id="119817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DİĞER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16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563813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355975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4148138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1771650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ULUSLARARASI KURULUŞLAR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31775" y="1236663"/>
            <a:ext cx="6224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800" b="1" noProof="1">
                <a:solidFill>
                  <a:srgbClr val="000000"/>
                </a:solidFill>
                <a:latin typeface="Cambria" pitchFamily="18" charset="0"/>
              </a:rPr>
              <a:t>KURULUŞLAR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71738" y="1765300"/>
            <a:ext cx="6223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(United Nations Development Programme)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Birleşmiş Milletler Kalkınma Programı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71738" y="2563813"/>
            <a:ext cx="622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(European Agency for Safety and Health at Work)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Avrupa Birliği - İş Sağlığı ve Güvenliği Ajansı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1812925"/>
            <a:ext cx="719138" cy="719138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60463" y="1931988"/>
            <a:ext cx="144621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UNDP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60463" y="2730500"/>
            <a:ext cx="14462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EU-OSHA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8" name="Resim 1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" y="2598738"/>
            <a:ext cx="719138" cy="720725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9" name="Resim 1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" y="3387725"/>
            <a:ext cx="720725" cy="719138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160463" y="3471863"/>
            <a:ext cx="144621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>
                <a:solidFill>
                  <a:srgbClr val="000000"/>
                </a:solidFill>
                <a:latin typeface="Cambria" pitchFamily="18" charset="0"/>
              </a:rPr>
              <a:t>ISO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71738" y="3351213"/>
            <a:ext cx="6223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(International Organization for Standardization)</a:t>
            </a:r>
          </a:p>
          <a:p>
            <a:pPr eaLnBrk="1" hangingPunct="1">
              <a:spcBef>
                <a:spcPct val="20000"/>
              </a:spcBef>
            </a:pP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Uluslararası Standardizasyon Örgütü</a:t>
            </a:r>
            <a:r>
              <a:rPr lang="tr-TR" noProof="1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594725" y="1809750"/>
            <a:ext cx="4540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6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594725" y="2609850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7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8594725" y="3421063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>
                <a:solidFill>
                  <a:srgbClr val="000000"/>
                </a:solidFill>
                <a:latin typeface="Cambria" pitchFamily="18" charset="0"/>
              </a:rPr>
              <a:t>8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314325" y="4148137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14325" y="4940300"/>
            <a:ext cx="82804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160463" y="4264025"/>
            <a:ext cx="144621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2400" b="1" noProof="1" smtClean="0">
                <a:solidFill>
                  <a:srgbClr val="000000"/>
                </a:solidFill>
                <a:latin typeface="Cambria" pitchFamily="18" charset="0"/>
              </a:rPr>
              <a:t>NIOSH</a:t>
            </a:r>
            <a:endParaRPr lang="tr-TR" sz="2400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471738" y="4143375"/>
            <a:ext cx="6223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noProof="1">
                <a:solidFill>
                  <a:srgbClr val="000000"/>
                </a:solidFill>
                <a:latin typeface="Cambria" pitchFamily="18" charset="0"/>
              </a:rPr>
              <a:t>The National Institute for Occupational Safety and </a:t>
            </a:r>
            <a:r>
              <a:rPr lang="en-US" noProof="1" smtClean="0">
                <a:solidFill>
                  <a:srgbClr val="000000"/>
                </a:solidFill>
                <a:latin typeface="Cambria" pitchFamily="18" charset="0"/>
              </a:rPr>
              <a:t>Health</a:t>
            </a: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tr-TR" noProof="1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noProof="1">
                <a:solidFill>
                  <a:srgbClr val="000000"/>
                </a:solidFill>
                <a:latin typeface="Cambria" pitchFamily="18" charset="0"/>
              </a:rPr>
              <a:t>Ulusal İş Sağlığı ve Güvenliği Enstitüsü</a:t>
            </a:r>
            <a:r>
              <a:rPr lang="tr-TR" noProof="1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tr-TR" noProof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594725" y="4213225"/>
            <a:ext cx="454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sz="3600" noProof="1" smtClean="0">
                <a:solidFill>
                  <a:srgbClr val="000000"/>
                </a:solidFill>
                <a:latin typeface="Cambria" pitchFamily="18" charset="0"/>
              </a:rPr>
              <a:t>9</a:t>
            </a:r>
            <a:endParaRPr lang="tr-TR" sz="3600" noProof="1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AhmetYigitalp\Desktop\indir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0" y="4187347"/>
            <a:ext cx="720000" cy="720000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4" grpId="0" animBg="1"/>
      <p:bldP spid="5" grpId="0" animBg="1"/>
      <p:bldP spid="7" grpId="0" animBg="1"/>
      <p:bldP spid="9" grpId="0" animBg="1"/>
      <p:bldP spid="12" grpId="0"/>
      <p:bldP spid="13" grpId="0"/>
      <p:bldP spid="14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0" y="3105150"/>
            <a:ext cx="9144000" cy="2028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48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International Labour Organization</a:t>
            </a:r>
          </a:p>
          <a:p>
            <a:pPr marL="36000" algn="ctr">
              <a:defRPr/>
            </a:pPr>
            <a:r>
              <a:rPr lang="tr-TR" sz="48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(Uluslararası Çalışma Örgütü)</a:t>
            </a:r>
          </a:p>
        </p:txBody>
      </p:sp>
      <p:pic>
        <p:nvPicPr>
          <p:cNvPr id="1269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601663"/>
            <a:ext cx="26416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ILO KURULUŞU*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ILO, 1919’da imzalanan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Versaille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Versay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Anlaşması’nda öngörülen Milletler Cemiyeti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 defa ortaya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çıkmıştır.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İkinci Dünya Savaşından sonra,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Filadelfiya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Bildirgesi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birlikte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ILO yeni bir sürece girmiştir.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Bildirge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savaş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sonrası ulusal bağımsızlıkla birlikte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büyümeyi öngörmüştür.</a:t>
            </a:r>
          </a:p>
        </p:txBody>
      </p:sp>
      <p:sp>
        <p:nvSpPr>
          <p:cNvPr id="1290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2903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2903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2904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904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904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2903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2903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903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904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ULUSLARARSI ÇALIŞMA ÖRGÜTÜ (ILO)</a:t>
            </a:r>
          </a:p>
        </p:txBody>
      </p:sp>
      <p:pic>
        <p:nvPicPr>
          <p:cNvPr id="129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962525"/>
            <a:ext cx="2389187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ILO – ÜÇLÜ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Birleşmiş Milletler kuruluşları arasında yalnızca ILO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üçlü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yapıya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İşçi-İşveren-Hükümet=Üçlü Yapı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«Bunların her biri eşit söz hakkına sahiptir.»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 ve işçi temsilcileri ekonominin "sosyal tarafları" hükümet; politika ve programları şekillendiren taraftır.</a:t>
            </a:r>
          </a:p>
        </p:txBody>
      </p:sp>
      <p:sp>
        <p:nvSpPr>
          <p:cNvPr id="1300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005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005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006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006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006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3006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006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006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006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ULUSLARARASI ÇALIŞMA ÖRGÜTÜ – ILO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ILO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ILO'nun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genişletilmiş politikaları, her yıl toplanan Uluslararası Çalışma Konferansı'nda belirlenir.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kurulu 28 hükümet temsilcisi, 14 İşveren temsilcisi ve 14 İşçi temsilcisi olmak üzere 56 kişiden oluşmaktadır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ILO’ya 220 ülke üyedir.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üyesi olan uluslararası kuruluştur.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Türkiye Cumhuriyeti ILO’ya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1932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yılında üye olmuştur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10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2107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2112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2113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2114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32108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2109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2110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2111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ULUSLARARASI ÇALIŞMA ÖRGÜTÜ – ILO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8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ILO ANAYASASI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İstihdam ve işsizliğin önlenmesi</a:t>
            </a: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dışındaki hastalık ve kazalardan korunma</a:t>
            </a: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Çocukların, gençlerin ve kadınların korunması</a:t>
            </a: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Göçmen işçilerin haklarının korunması</a:t>
            </a: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saatlerinin düzenlenmesi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asgari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ücretlerin belirlenmesi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Yaşlılıkta ve maluliyette koruma</a:t>
            </a: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 işe eşit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ücret verilmesi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Örgütlenme özgürlüğü</a:t>
            </a:r>
          </a:p>
          <a:p>
            <a:pPr marL="358775" indent="-250825">
              <a:buClr>
                <a:srgbClr val="292929"/>
              </a:buClr>
              <a:buFont typeface="Arial" charset="0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eğitim ve sürekli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geliştirilmesi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17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517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517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518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18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18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3518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518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18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18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ILO ANAYASASI (ILO HEDEFLERİ)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57191" y="6376921"/>
            <a:ext cx="663984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11468</TotalTime>
  <Words>1577</Words>
  <Application>Microsoft Office PowerPoint</Application>
  <PresentationFormat>Ekran Gösterisi (4:3)</PresentationFormat>
  <Paragraphs>427</Paragraphs>
  <Slides>38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Slayt Başlıkları</vt:lpstr>
      </vt:variant>
      <vt:variant>
        <vt:i4>38</vt:i4>
      </vt:variant>
    </vt:vector>
  </HeadingPairs>
  <TitlesOfParts>
    <vt:vector size="49" baseType="lpstr">
      <vt:lpstr>1_Standarddesign</vt:lpstr>
      <vt:lpstr>4_Standarddesign</vt:lpstr>
      <vt:lpstr>9_Standarddesign</vt:lpstr>
      <vt:lpstr>10_Standarddesign</vt:lpstr>
      <vt:lpstr>11_Standarddesign</vt:lpstr>
      <vt:lpstr>13_Standarddesign</vt:lpstr>
      <vt:lpstr>16_Standarddesign</vt:lpstr>
      <vt:lpstr>2_Standarddesign</vt:lpstr>
      <vt:lpstr>3_Standarddesign</vt:lpstr>
      <vt:lpstr>8_Standarddesign</vt:lpstr>
      <vt:lpstr>15_Standarddesign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ULUSAL İŞ SAĞLIĞI VE GÜVENLİĞİ KONSEYİ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1087</cp:revision>
  <dcterms:created xsi:type="dcterms:W3CDTF">2008-04-16T13:39:00Z</dcterms:created>
  <dcterms:modified xsi:type="dcterms:W3CDTF">2013-05-03T19:57:21Z</dcterms:modified>
</cp:coreProperties>
</file>