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461" r:id="rId2"/>
    <p:sldId id="1386" r:id="rId3"/>
    <p:sldId id="1387" r:id="rId4"/>
    <p:sldId id="1391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4"/>
    <a:srgbClr val="00A4FF"/>
    <a:srgbClr val="3366FF"/>
    <a:srgbClr val="5A5A59"/>
    <a:srgbClr val="6B9B1A"/>
    <a:srgbClr val="004986"/>
    <a:srgbClr val="414141"/>
    <a:srgbClr val="575F57"/>
    <a:srgbClr val="575757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537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2208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28.12.2011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chemeClr val="tx1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chemeClr val="bg2">
                    <a:lumMod val="40000"/>
                    <a:lumOff val="60000"/>
                  </a:scheme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chemeClr val="tx1"/>
                </a:outerShdw>
              </a:effectLst>
              <a:latin typeface="Cambria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-1" y="3316933"/>
            <a:ext cx="9144001" cy="193899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matte">
            <a:bevelT w="63500" h="63500"/>
            <a:contourClr>
              <a:schemeClr val="bg1">
                <a:lumMod val="85000"/>
              </a:schemeClr>
            </a:contourClr>
          </a:sp3d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tr-TR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Ulusal </a:t>
            </a:r>
            <a:r>
              <a:rPr lang="tr-TR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/>
                <a:cs typeface="Calibri"/>
              </a:rPr>
              <a:t>&amp; </a:t>
            </a:r>
            <a:r>
              <a:rPr lang="tr-TR" sz="60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Uluslararası Kuruluşlar</a:t>
            </a:r>
            <a:endParaRPr lang="tr-TR" sz="6000" b="1" dirty="0">
              <a:ln w="50800"/>
              <a:solidFill>
                <a:schemeClr val="bg1">
                  <a:shade val="5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Ulusal &amp; Uluslararası Kuruluşlar</a:t>
            </a: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</a:t>
            </a: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24 ARALIK 2011 İŞYERİ HEKİMLİĞİ SORULARI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6072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</a:t>
            </a: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Ulusal &amp; Uluslararası Kuruluşlar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10. Aşağıdakilerden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hangisi Çalışma Bakanlığının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Hizmet Birimleri arasında değildir?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Halk Sağlığı Laboratuvarı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İş Sağlığı ve Güvenliği Genel Müdürlüğü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İş Sağlığı ve Güvenliği Merkezi Müdürlüğü</a:t>
            </a:r>
          </a:p>
          <a:p>
            <a:pPr marL="914400" lvl="1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>
                <a:latin typeface="Calibri" pitchFamily="34" charset="0"/>
                <a:cs typeface="Calibri" pitchFamily="34" charset="0"/>
              </a:rPr>
              <a:t>Çalışma ve Sosyal Güvenlik Eğitim ve Araştırma Merkezi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10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660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Line 5"/>
          <p:cNvSpPr>
            <a:spLocks noChangeShapeType="1"/>
          </p:cNvSpPr>
          <p:nvPr/>
        </p:nvSpPr>
        <p:spPr bwMode="auto">
          <a:xfrm>
            <a:off x="314325" y="2392363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85" name="Line 6"/>
          <p:cNvSpPr>
            <a:spLocks noChangeShapeType="1"/>
          </p:cNvSpPr>
          <p:nvPr/>
        </p:nvSpPr>
        <p:spPr bwMode="auto">
          <a:xfrm>
            <a:off x="314325" y="3184525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86" name="Line 7"/>
          <p:cNvSpPr>
            <a:spLocks noChangeShapeType="1"/>
          </p:cNvSpPr>
          <p:nvPr/>
        </p:nvSpPr>
        <p:spPr bwMode="auto">
          <a:xfrm>
            <a:off x="314325" y="3976688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>
            <a:off x="314325" y="4768850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>
            <a:off x="314325" y="1600200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89" name="Line 10"/>
          <p:cNvSpPr>
            <a:spLocks noChangeShapeType="1"/>
          </p:cNvSpPr>
          <p:nvPr/>
        </p:nvSpPr>
        <p:spPr bwMode="auto">
          <a:xfrm>
            <a:off x="314325" y="5561013"/>
            <a:ext cx="8626475" cy="0"/>
          </a:xfrm>
          <a:prstGeom prst="line">
            <a:avLst/>
          </a:prstGeom>
          <a:noFill/>
          <a:ln w="12700">
            <a:solidFill>
              <a:srgbClr val="777777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6095" name="Text Box 16"/>
          <p:cNvSpPr txBox="1">
            <a:spLocks noChangeArrowheads="1"/>
          </p:cNvSpPr>
          <p:nvPr/>
        </p:nvSpPr>
        <p:spPr bwMode="auto">
          <a:xfrm>
            <a:off x="2703773" y="1771914"/>
            <a:ext cx="6223380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>
                <a:solidFill>
                  <a:srgbClr val="000000"/>
                </a:solidFill>
                <a:latin typeface="Cambria" pitchFamily="18" charset="0"/>
              </a:rPr>
              <a:t>(İş Teftiş Kurulu Başkanlığı)</a:t>
            </a:r>
          </a:p>
        </p:txBody>
      </p:sp>
      <p:sp>
        <p:nvSpPr>
          <p:cNvPr id="46096" name="Text Box 17"/>
          <p:cNvSpPr txBox="1">
            <a:spLocks noChangeArrowheads="1"/>
          </p:cNvSpPr>
          <p:nvPr/>
        </p:nvSpPr>
        <p:spPr bwMode="auto">
          <a:xfrm>
            <a:off x="2703773" y="2542491"/>
            <a:ext cx="6223379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(İş Sağlığı ve Güvenliği Genel Müdürlüğü)</a:t>
            </a:r>
            <a:endParaRPr lang="tr-TR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6097" name="Text Box 18"/>
          <p:cNvSpPr txBox="1">
            <a:spLocks noChangeArrowheads="1"/>
          </p:cNvSpPr>
          <p:nvPr/>
        </p:nvSpPr>
        <p:spPr bwMode="auto">
          <a:xfrm>
            <a:off x="2731069" y="3354012"/>
            <a:ext cx="6223379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>
                <a:solidFill>
                  <a:srgbClr val="000000"/>
                </a:solidFill>
                <a:latin typeface="Cambria" pitchFamily="18" charset="0"/>
              </a:rPr>
              <a:t>(İş Sağlığı ve Güvenliği Merkezi </a:t>
            </a: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Müdürlüğü)</a:t>
            </a:r>
            <a:endParaRPr lang="tr-TR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6098" name="Text Box 19"/>
          <p:cNvSpPr txBox="1">
            <a:spLocks noChangeArrowheads="1"/>
          </p:cNvSpPr>
          <p:nvPr/>
        </p:nvSpPr>
        <p:spPr bwMode="auto">
          <a:xfrm>
            <a:off x="2703773" y="4138237"/>
            <a:ext cx="6223379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 (Çalışma ve Sosyal Güvenlik Eğitim ve Araştıma Merkezi</a:t>
            </a:r>
            <a:endParaRPr lang="tr-TR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6099" name="Text Box 20"/>
          <p:cNvSpPr txBox="1">
            <a:spLocks noChangeArrowheads="1"/>
          </p:cNvSpPr>
          <p:nvPr/>
        </p:nvSpPr>
        <p:spPr bwMode="auto">
          <a:xfrm>
            <a:off x="2731069" y="4951346"/>
            <a:ext cx="6264323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(</a:t>
            </a:r>
            <a:r>
              <a:rPr lang="tr-TR" noProof="1">
                <a:solidFill>
                  <a:srgbClr val="000000"/>
                </a:solidFill>
                <a:latin typeface="Cambria" pitchFamily="18" charset="0"/>
              </a:rPr>
              <a:t>Sosyal Güvenlik Kurumu</a:t>
            </a: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)</a:t>
            </a:r>
            <a:endParaRPr lang="tr-TR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46130" name="Rectangle 5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1161235" y="1733392"/>
            <a:ext cx="1542537" cy="55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sz="2400" b="1" noProof="1">
                <a:solidFill>
                  <a:srgbClr val="000000"/>
                </a:solidFill>
                <a:latin typeface="Cambria" pitchFamily="18" charset="0"/>
              </a:rPr>
              <a:t>İTKB</a:t>
            </a:r>
            <a:r>
              <a:rPr lang="tr-TR" sz="2400" noProof="1" smtClean="0">
                <a:solidFill>
                  <a:srgbClr val="000000"/>
                </a:solidFill>
                <a:latin typeface="Cambria" pitchFamily="18" charset="0"/>
              </a:rPr>
              <a:t> </a:t>
            </a:r>
            <a:endParaRPr lang="tr-TR" sz="2400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1161236" y="2503969"/>
            <a:ext cx="1542537" cy="55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sz="2400" b="1" noProof="1" smtClean="0">
                <a:solidFill>
                  <a:srgbClr val="000000"/>
                </a:solidFill>
                <a:latin typeface="Cambria" pitchFamily="18" charset="0"/>
              </a:rPr>
              <a:t>İSGGM</a:t>
            </a:r>
            <a:endParaRPr lang="tr-TR" sz="2400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8" name="Text Box 18"/>
          <p:cNvSpPr txBox="1">
            <a:spLocks noChangeArrowheads="1"/>
          </p:cNvSpPr>
          <p:nvPr/>
        </p:nvSpPr>
        <p:spPr bwMode="auto">
          <a:xfrm>
            <a:off x="1161236" y="3301842"/>
            <a:ext cx="1542537" cy="55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sz="2400" b="1" noProof="1" smtClean="0">
                <a:solidFill>
                  <a:srgbClr val="000000"/>
                </a:solidFill>
                <a:latin typeface="Cambria" pitchFamily="18" charset="0"/>
              </a:rPr>
              <a:t>İSGÜM</a:t>
            </a:r>
            <a:endParaRPr lang="tr-TR" sz="2400" b="1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59" name="Text Box 19"/>
          <p:cNvSpPr txBox="1">
            <a:spLocks noChangeArrowheads="1"/>
          </p:cNvSpPr>
          <p:nvPr/>
        </p:nvSpPr>
        <p:spPr bwMode="auto">
          <a:xfrm>
            <a:off x="1161236" y="4072419"/>
            <a:ext cx="1542537" cy="55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sz="2400" b="1" noProof="1" smtClean="0">
                <a:solidFill>
                  <a:srgbClr val="000000"/>
                </a:solidFill>
                <a:latin typeface="Cambria" pitchFamily="18" charset="0"/>
              </a:rPr>
              <a:t>ÇASGEM</a:t>
            </a:r>
            <a:endParaRPr lang="tr-TR" sz="2400" noProof="1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84330" y="4883106"/>
            <a:ext cx="1454632" cy="551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sz="2400" b="1" dirty="0" smtClean="0">
                <a:solidFill>
                  <a:srgbClr val="000000"/>
                </a:solidFill>
                <a:latin typeface="Cambria" pitchFamily="18" charset="0"/>
              </a:rPr>
              <a:t>SGK</a:t>
            </a:r>
            <a:endParaRPr lang="tr-TR" sz="2400" b="1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6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İSG KONUSUNDA ULUSAL KAMU KURULUŞLARI</a:t>
            </a: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232437" y="1217237"/>
            <a:ext cx="6223380" cy="458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90000" rIns="72000" bIns="90000">
            <a:spAutoFit/>
          </a:bodyPr>
          <a:lstStyle/>
          <a:p>
            <a:pPr marL="177800" indent="-177800" defTabSz="801688">
              <a:spcBef>
                <a:spcPct val="20000"/>
              </a:spcBef>
            </a:pPr>
            <a:r>
              <a:rPr lang="tr-TR" noProof="1" smtClean="0">
                <a:solidFill>
                  <a:srgbClr val="000000"/>
                </a:solidFill>
                <a:latin typeface="Cambria" pitchFamily="18" charset="0"/>
              </a:rPr>
              <a:t>ÇSGB BAĞLI İSG FAALİYETLERİNDE BULUNAN KURULUŞLAR</a:t>
            </a:r>
          </a:p>
        </p:txBody>
      </p:sp>
      <p:pic>
        <p:nvPicPr>
          <p:cNvPr id="28" name="Picture 3" descr="D:\DOKTOR\9-ISTUZMAN\1-EĞİTİM KURUMU\1. İstanbuluzman\Ulusal ve Uluslararası Kuruluşlar\Yardımcı\Resim\ISGGM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13" y="2429184"/>
            <a:ext cx="720000" cy="720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88" y="3224345"/>
            <a:ext cx="720000" cy="7200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3252" name="Picture 4" descr="D:\DOKTOR\9-ISTUZMAN\1-EĞİTİM KURUMU\1. İstanbuluzman\Ulusal ve Uluslararası Kuruluşlar\Yardımcı\Resim\SGK1.jpg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61" y="4801218"/>
            <a:ext cx="720000" cy="720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4" name="Picture 6" descr="D:\DOKTOR\9-ISTUZMAN\1-EĞİTİM KURUMU\1. İstanbuluzman\Ulusal ve Uluslararası Kuruluşlar\Yardımcı\Resim\ÇASGEM1.jpg"/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69" y="4007615"/>
            <a:ext cx="720000" cy="720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4"/>
          <p:cNvPicPr preferRelativeResize="0"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88" y="1637893"/>
            <a:ext cx="720000" cy="720000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Dikdörtgen 26"/>
          <p:cNvSpPr/>
          <p:nvPr/>
        </p:nvSpPr>
        <p:spPr>
          <a:xfrm>
            <a:off x="2562224" y="2542492"/>
            <a:ext cx="6364927" cy="458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Dikdörtgen 28"/>
          <p:cNvSpPr/>
          <p:nvPr/>
        </p:nvSpPr>
        <p:spPr>
          <a:xfrm>
            <a:off x="2562223" y="3348137"/>
            <a:ext cx="6364927" cy="458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0" name="Dikdörtgen 29"/>
          <p:cNvSpPr/>
          <p:nvPr/>
        </p:nvSpPr>
        <p:spPr>
          <a:xfrm>
            <a:off x="2562222" y="4141263"/>
            <a:ext cx="6364927" cy="4585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2626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6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6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1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1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1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6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6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600"/>
                            </p:stCondLst>
                            <p:childTnLst>
                              <p:par>
                                <p:cTn id="6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46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1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6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6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6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1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animBg="1"/>
      <p:bldP spid="46085" grpId="0" animBg="1"/>
      <p:bldP spid="46086" grpId="0" animBg="1"/>
      <p:bldP spid="46087" grpId="0" animBg="1"/>
      <p:bldP spid="46088" grpId="0" animBg="1"/>
      <p:bldP spid="46089" grpId="0" animBg="1"/>
      <p:bldP spid="46095" grpId="0"/>
      <p:bldP spid="46096" grpId="0"/>
      <p:bldP spid="46097" grpId="0"/>
      <p:bldP spid="46098" grpId="0"/>
      <p:bldP spid="46099" grpId="0"/>
      <p:bldP spid="46130" grpId="0" animBg="1"/>
      <p:bldP spid="56" grpId="0"/>
      <p:bldP spid="57" grpId="0"/>
      <p:bldP spid="58" grpId="0"/>
      <p:bldP spid="59" grpId="0"/>
      <p:bldP spid="9" grpId="0"/>
      <p:bldP spid="62" grpId="0"/>
    </p:bldLst>
  </p:timing>
</p:sld>
</file>

<file path=ppt/theme/theme1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9869</TotalTime>
  <Words>122</Words>
  <Application>Microsoft Office PowerPoint</Application>
  <PresentationFormat>Ekran Gösterisi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1_Standarddesign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DOKTOR</cp:lastModifiedBy>
  <cp:revision>985</cp:revision>
  <dcterms:created xsi:type="dcterms:W3CDTF">2008-04-16T13:39:00Z</dcterms:created>
  <dcterms:modified xsi:type="dcterms:W3CDTF">2011-12-28T09:34:10Z</dcterms:modified>
</cp:coreProperties>
</file>