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2.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33.xml" ContentType="application/vnd.openxmlformats-officedocument.presentationml.notesSlide+xml"/>
  <Override PartName="/ppt/charts/chart4.xml" ContentType="application/vnd.openxmlformats-officedocument.drawingml.chart+xml"/>
  <Override PartName="/ppt/theme/themeOverride2.xml" ContentType="application/vnd.openxmlformats-officedocument.themeOverride+xml"/>
  <Override PartName="/ppt/notesSlides/notesSlide34.xml" ContentType="application/vnd.openxmlformats-officedocument.presentationml.notesSlide+xml"/>
  <Override PartName="/ppt/charts/chart5.xml" ContentType="application/vnd.openxmlformats-officedocument.drawingml.chart+xml"/>
  <Override PartName="/ppt/notesSlides/notesSlide35.xml" ContentType="application/vnd.openxmlformats-officedocument.presentationml.notesSlide+xml"/>
  <Override PartName="/ppt/charts/chart6.xml" ContentType="application/vnd.openxmlformats-officedocument.drawingml.chart+xml"/>
  <Override PartName="/ppt/theme/themeOverride3.xml" ContentType="application/vnd.openxmlformats-officedocument.themeOverride+xml"/>
  <Override PartName="/ppt/notesSlides/notesSlide36.xml" ContentType="application/vnd.openxmlformats-officedocument.presentationml.notesSlide+xml"/>
  <Override PartName="/ppt/charts/chart7.xml" ContentType="application/vnd.openxmlformats-officedocument.drawingml.chart+xml"/>
  <Override PartName="/ppt/theme/themeOverride4.xml" ContentType="application/vnd.openxmlformats-officedocument.themeOverride+xml"/>
  <Override PartName="/ppt/notesSlides/notesSlide37.xml" ContentType="application/vnd.openxmlformats-officedocument.presentationml.notesSlide+xml"/>
  <Override PartName="/ppt/charts/chart8.xml" ContentType="application/vnd.openxmlformats-officedocument.drawingml.chart+xml"/>
  <Override PartName="/ppt/drawings/drawing1.xml" ContentType="application/vnd.openxmlformats-officedocument.drawingml.chartshapes+xml"/>
  <Override PartName="/ppt/notesSlides/notesSlide38.xml" ContentType="application/vnd.openxmlformats-officedocument.presentationml.notesSlide+xml"/>
  <Override PartName="/ppt/charts/chart9.xml" ContentType="application/vnd.openxmlformats-officedocument.drawingml.chart+xml"/>
  <Override PartName="/ppt/theme/themeOverride5.xml" ContentType="application/vnd.openxmlformats-officedocument.themeOverr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rts/chart10.xml" ContentType="application/vnd.openxmlformats-officedocument.drawingml.chart+xml"/>
  <Override PartName="/ppt/theme/themeOverride6.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1.xml" ContentType="application/vnd.openxmlformats-officedocument.drawingml.chart+xml"/>
  <Override PartName="/ppt/notesSlides/notesSlide44.xml" ContentType="application/vnd.openxmlformats-officedocument.presentationml.notesSlide+xml"/>
  <Override PartName="/ppt/charts/chart12.xml" ContentType="application/vnd.openxmlformats-officedocument.drawingml.chart+xml"/>
  <Override PartName="/ppt/notesSlides/notesSlide45.xml" ContentType="application/vnd.openxmlformats-officedocument.presentationml.notesSlide+xml"/>
  <Override PartName="/ppt/charts/chart1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rts/chart14.xml" ContentType="application/vnd.openxmlformats-officedocument.drawingml.chart+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rts/chart15.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16.xml" ContentType="application/vnd.openxmlformats-officedocument.drawingml.chart+xml"/>
  <Override PartName="/ppt/theme/themeOverride7.xml" ContentType="application/vnd.openxmlformats-officedocument.themeOverride+xml"/>
  <Override PartName="/ppt/notesSlides/notesSlide56.xml" ContentType="application/vnd.openxmlformats-officedocument.presentationml.notesSlide+xml"/>
  <Override PartName="/ppt/charts/chart17.xml" ContentType="application/vnd.openxmlformats-officedocument.drawingml.chart+xml"/>
  <Override PartName="/ppt/theme/themeOverride8.xml" ContentType="application/vnd.openxmlformats-officedocument.themeOverride+xml"/>
  <Override PartName="/ppt/notesSlides/notesSlide57.xml" ContentType="application/vnd.openxmlformats-officedocument.presentationml.notesSlide+xml"/>
  <Override PartName="/ppt/charts/chart18.xml" ContentType="application/vnd.openxmlformats-officedocument.drawingml.chart+xml"/>
  <Override PartName="/ppt/notesSlides/notesSlide58.xml" ContentType="application/vnd.openxmlformats-officedocument.presentationml.notesSlide+xml"/>
  <Override PartName="/ppt/charts/chart19.xml" ContentType="application/vnd.openxmlformats-officedocument.drawingml.chart+xml"/>
  <Override PartName="/ppt/theme/themeOverride9.xml" ContentType="application/vnd.openxmlformats-officedocument.themeOverride+xml"/>
  <Override PartName="/ppt/notesSlides/notesSlide59.xml" ContentType="application/vnd.openxmlformats-officedocument.presentationml.notesSlide+xml"/>
  <Override PartName="/ppt/charts/chart20.xml" ContentType="application/vnd.openxmlformats-officedocument.drawingml.chart+xml"/>
  <Override PartName="/ppt/theme/themeOverride10.xml" ContentType="application/vnd.openxmlformats-officedocument.themeOverride+xml"/>
  <Override PartName="/ppt/notesSlides/notesSlide60.xml" ContentType="application/vnd.openxmlformats-officedocument.presentationml.notesSlide+xml"/>
  <Override PartName="/ppt/charts/chart21.xml" ContentType="application/vnd.openxmlformats-officedocument.drawingml.chart+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756" r:id="rId3"/>
    <p:sldMasterId id="2147483828" r:id="rId4"/>
    <p:sldMasterId id="2147483840" r:id="rId5"/>
    <p:sldMasterId id="2147483852" r:id="rId6"/>
    <p:sldMasterId id="2147483864" r:id="rId7"/>
    <p:sldMasterId id="2147483876" r:id="rId8"/>
    <p:sldMasterId id="2147483888" r:id="rId9"/>
    <p:sldMasterId id="2147483900" r:id="rId10"/>
    <p:sldMasterId id="2147483912" r:id="rId11"/>
    <p:sldMasterId id="2147483924" r:id="rId12"/>
    <p:sldMasterId id="2147483936" r:id="rId13"/>
  </p:sldMasterIdLst>
  <p:notesMasterIdLst>
    <p:notesMasterId r:id="rId87"/>
  </p:notesMasterIdLst>
  <p:handoutMasterIdLst>
    <p:handoutMasterId r:id="rId88"/>
  </p:handoutMasterIdLst>
  <p:sldIdLst>
    <p:sldId id="1360" r:id="rId14"/>
    <p:sldId id="1361" r:id="rId15"/>
    <p:sldId id="1362" r:id="rId16"/>
    <p:sldId id="1363" r:id="rId17"/>
    <p:sldId id="1377" r:id="rId18"/>
    <p:sldId id="1365" r:id="rId19"/>
    <p:sldId id="1368" r:id="rId20"/>
    <p:sldId id="1375" r:id="rId21"/>
    <p:sldId id="1364" r:id="rId22"/>
    <p:sldId id="1348" r:id="rId23"/>
    <p:sldId id="1310" r:id="rId24"/>
    <p:sldId id="1293" r:id="rId25"/>
    <p:sldId id="1294" r:id="rId26"/>
    <p:sldId id="1304" r:id="rId27"/>
    <p:sldId id="1295" r:id="rId28"/>
    <p:sldId id="1305" r:id="rId29"/>
    <p:sldId id="1296" r:id="rId30"/>
    <p:sldId id="1306" r:id="rId31"/>
    <p:sldId id="1326" r:id="rId32"/>
    <p:sldId id="1327" r:id="rId33"/>
    <p:sldId id="1260" r:id="rId34"/>
    <p:sldId id="1261" r:id="rId35"/>
    <p:sldId id="1328" r:id="rId36"/>
    <p:sldId id="1309" r:id="rId37"/>
    <p:sldId id="1275" r:id="rId38"/>
    <p:sldId id="1262" r:id="rId39"/>
    <p:sldId id="1329" r:id="rId40"/>
    <p:sldId id="1330" r:id="rId41"/>
    <p:sldId id="1257" r:id="rId42"/>
    <p:sldId id="1259" r:id="rId43"/>
    <p:sldId id="1331" r:id="rId44"/>
    <p:sldId id="1332" r:id="rId45"/>
    <p:sldId id="1333" r:id="rId46"/>
    <p:sldId id="1334" r:id="rId47"/>
    <p:sldId id="1335" r:id="rId48"/>
    <p:sldId id="1336" r:id="rId49"/>
    <p:sldId id="1378" r:id="rId50"/>
    <p:sldId id="1380" r:id="rId51"/>
    <p:sldId id="1338" r:id="rId52"/>
    <p:sldId id="1379" r:id="rId53"/>
    <p:sldId id="1373" r:id="rId54"/>
    <p:sldId id="1349" r:id="rId55"/>
    <p:sldId id="1236" r:id="rId56"/>
    <p:sldId id="1209" r:id="rId57"/>
    <p:sldId id="1350" r:id="rId58"/>
    <p:sldId id="1351" r:id="rId59"/>
    <p:sldId id="1352" r:id="rId60"/>
    <p:sldId id="1339" r:id="rId61"/>
    <p:sldId id="1249" r:id="rId62"/>
    <p:sldId id="1340" r:id="rId63"/>
    <p:sldId id="1353" r:id="rId64"/>
    <p:sldId id="1372" r:id="rId65"/>
    <p:sldId id="1356" r:id="rId66"/>
    <p:sldId id="1355" r:id="rId67"/>
    <p:sldId id="1357" r:id="rId68"/>
    <p:sldId id="1358" r:id="rId69"/>
    <p:sldId id="1341" r:id="rId70"/>
    <p:sldId id="1324" r:id="rId71"/>
    <p:sldId id="1342" r:id="rId72"/>
    <p:sldId id="1343" r:id="rId73"/>
    <p:sldId id="1300" r:id="rId74"/>
    <p:sldId id="1250" r:id="rId75"/>
    <p:sldId id="1344" r:id="rId76"/>
    <p:sldId id="1345" r:id="rId77"/>
    <p:sldId id="1376" r:id="rId78"/>
    <p:sldId id="1302" r:id="rId79"/>
    <p:sldId id="1346" r:id="rId80"/>
    <p:sldId id="1246" r:id="rId81"/>
    <p:sldId id="1301" r:id="rId82"/>
    <p:sldId id="1374" r:id="rId83"/>
    <p:sldId id="1359" r:id="rId84"/>
    <p:sldId id="1322" r:id="rId85"/>
    <p:sldId id="1347" r:id="rId86"/>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986"/>
    <a:srgbClr val="3366FF"/>
    <a:srgbClr val="6B9B1A"/>
    <a:srgbClr val="0066CC"/>
    <a:srgbClr val="004074"/>
    <a:srgbClr val="5A5A59"/>
    <a:srgbClr val="00A4FF"/>
    <a:srgbClr val="414141"/>
    <a:srgbClr val="575F57"/>
    <a:srgbClr val="5757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8" autoAdjust="0"/>
    <p:restoredTop sz="94981" autoAdjust="0"/>
  </p:normalViewPr>
  <p:slideViewPr>
    <p:cSldViewPr snapToGrid="0">
      <p:cViewPr>
        <p:scale>
          <a:sx n="100" d="100"/>
          <a:sy n="100" d="100"/>
        </p:scale>
        <p:origin x="-1944" y="-258"/>
      </p:cViewPr>
      <p:guideLst>
        <p:guide orient="horz" pos="2294"/>
        <p:guide orient="horz" pos="1151"/>
        <p:guide orient="horz" pos="2018"/>
        <p:guide orient="horz" pos="2652"/>
        <p:guide pos="5579"/>
        <p:guide pos="5266"/>
        <p:guide pos="198"/>
        <p:guide pos="3193"/>
        <p:guide pos="49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22542"/>
    </p:cViewPr>
  </p:sorterViewPr>
  <p:notesViewPr>
    <p:cSldViewPr snapToGrid="0">
      <p:cViewPr varScale="1">
        <p:scale>
          <a:sx n="85" d="100"/>
          <a:sy n="85" d="100"/>
        </p:scale>
        <p:origin x="-39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slide" Target="slides/slide50.xml"/><Relationship Id="rId68" Type="http://schemas.openxmlformats.org/officeDocument/2006/relationships/slide" Target="slides/slide55.xml"/><Relationship Id="rId76" Type="http://schemas.openxmlformats.org/officeDocument/2006/relationships/slide" Target="slides/slide63.xml"/><Relationship Id="rId84" Type="http://schemas.openxmlformats.org/officeDocument/2006/relationships/slide" Target="slides/slide71.xml"/><Relationship Id="rId89"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58.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66" Type="http://schemas.openxmlformats.org/officeDocument/2006/relationships/slide" Target="slides/slide53.xml"/><Relationship Id="rId74" Type="http://schemas.openxmlformats.org/officeDocument/2006/relationships/slide" Target="slides/slide61.xml"/><Relationship Id="rId79" Type="http://schemas.openxmlformats.org/officeDocument/2006/relationships/slide" Target="slides/slide66.xml"/><Relationship Id="rId87"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48.xml"/><Relationship Id="rId82" Type="http://schemas.openxmlformats.org/officeDocument/2006/relationships/slide" Target="slides/slide69.xml"/><Relationship Id="rId90" Type="http://schemas.openxmlformats.org/officeDocument/2006/relationships/viewProps" Target="viewProps.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openxmlformats.org/officeDocument/2006/relationships/slide" Target="slides/slide51.xml"/><Relationship Id="rId69" Type="http://schemas.openxmlformats.org/officeDocument/2006/relationships/slide" Target="slides/slide56.xml"/><Relationship Id="rId77" Type="http://schemas.openxmlformats.org/officeDocument/2006/relationships/slide" Target="slides/slide64.xml"/><Relationship Id="rId8" Type="http://schemas.openxmlformats.org/officeDocument/2006/relationships/slideMaster" Target="slideMasters/slideMaster8.xml"/><Relationship Id="rId51" Type="http://schemas.openxmlformats.org/officeDocument/2006/relationships/slide" Target="slides/slide38.xml"/><Relationship Id="rId72" Type="http://schemas.openxmlformats.org/officeDocument/2006/relationships/slide" Target="slides/slide59.xml"/><Relationship Id="rId80" Type="http://schemas.openxmlformats.org/officeDocument/2006/relationships/slide" Target="slides/slide67.xml"/><Relationship Id="rId85" Type="http://schemas.openxmlformats.org/officeDocument/2006/relationships/slide" Target="slides/slide72.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slide" Target="slides/slide46.xml"/><Relationship Id="rId67" Type="http://schemas.openxmlformats.org/officeDocument/2006/relationships/slide" Target="slides/slide54.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slide" Target="slides/slide49.xml"/><Relationship Id="rId70" Type="http://schemas.openxmlformats.org/officeDocument/2006/relationships/slide" Target="slides/slide57.xml"/><Relationship Id="rId75" Type="http://schemas.openxmlformats.org/officeDocument/2006/relationships/slide" Target="slides/slide62.xml"/><Relationship Id="rId83" Type="http://schemas.openxmlformats.org/officeDocument/2006/relationships/slide" Target="slides/slide70.xml"/><Relationship Id="rId88" Type="http://schemas.openxmlformats.org/officeDocument/2006/relationships/handoutMaster" Target="handoutMasters/handout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slide" Target="slides/slide47.xml"/><Relationship Id="rId65" Type="http://schemas.openxmlformats.org/officeDocument/2006/relationships/slide" Target="slides/slide52.xml"/><Relationship Id="rId73" Type="http://schemas.openxmlformats.org/officeDocument/2006/relationships/slide" Target="slides/slide60.xml"/><Relationship Id="rId78" Type="http://schemas.openxmlformats.org/officeDocument/2006/relationships/slide" Target="slides/slide65.xml"/><Relationship Id="rId81" Type="http://schemas.openxmlformats.org/officeDocument/2006/relationships/slide" Target="slides/slide68.xml"/><Relationship Id="rId86" Type="http://schemas.openxmlformats.org/officeDocument/2006/relationships/slide" Target="slides/slide73.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al__ma_Sayfas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al__ma_Sayfas_4.xlsx"/><Relationship Id="rId1" Type="http://schemas.openxmlformats.org/officeDocument/2006/relationships/themeOverride" Target="../theme/themeOverride2.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al__ma_Sayfas_5.xlsx"/></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_al__ma_Sayfas_6.xlsx"/><Relationship Id="rId1" Type="http://schemas.openxmlformats.org/officeDocument/2006/relationships/themeOverride" Target="../theme/themeOverride3.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al__ma_Sayfas_7.xlsx"/><Relationship Id="rId1" Type="http://schemas.openxmlformats.org/officeDocument/2006/relationships/themeOverride" Target="../theme/themeOverride4.xm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al__ma_Sayfas_8.xlsx"/></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al__ma_Sayfas_9.xlsx"/><Relationship Id="rId1" Type="http://schemas.openxmlformats.org/officeDocument/2006/relationships/themeOverride" Target="../theme/themeOverride5.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al__ma_Sayfas_10.xlsx"/><Relationship Id="rId1" Type="http://schemas.openxmlformats.org/officeDocument/2006/relationships/themeOverride" Target="../theme/themeOverride6.xml"/></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_al__ma_Sayfas_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_al__ma_Sayfas_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_al__ma_Sayfas_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_al__ma_Sayfas_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_al__ma_Sayfas_15.xlsx"/></Relationships>
</file>

<file path=ppt/charts/_rels/chart16.xml.rels><?xml version="1.0" encoding="UTF-8" standalone="yes"?>
<Relationships xmlns="http://schemas.openxmlformats.org/package/2006/relationships"><Relationship Id="rId2" Type="http://schemas.openxmlformats.org/officeDocument/2006/relationships/package" Target="../embeddings/Microsoft_Excel__al__ma_Sayfas_16.xlsx"/><Relationship Id="rId1" Type="http://schemas.openxmlformats.org/officeDocument/2006/relationships/themeOverride" Target="../theme/themeOverride7.xml"/></Relationships>
</file>

<file path=ppt/charts/_rels/chart17.xml.rels><?xml version="1.0" encoding="UTF-8" standalone="yes"?>
<Relationships xmlns="http://schemas.openxmlformats.org/package/2006/relationships"><Relationship Id="rId2" Type="http://schemas.openxmlformats.org/officeDocument/2006/relationships/package" Target="../embeddings/Microsoft_Excel__al__ma_Sayfas_17.xlsx"/><Relationship Id="rId1" Type="http://schemas.openxmlformats.org/officeDocument/2006/relationships/themeOverride" Target="../theme/themeOverride8.xml"/></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_al__ma_Sayfas_18.xlsx"/></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_al__ma_Sayfas_19.xlsx"/><Relationship Id="rId1" Type="http://schemas.openxmlformats.org/officeDocument/2006/relationships/themeOverride" Target="../theme/themeOverride9.xml"/></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_al__ma_Sayfas_20.xlsx"/><Relationship Id="rId1" Type="http://schemas.openxmlformats.org/officeDocument/2006/relationships/themeOverride" Target="../theme/themeOverride10.xml"/></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_al__ma_Sayfas_2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plotArea>
      <c:layout>
        <c:manualLayout>
          <c:layoutTarget val="inner"/>
          <c:xMode val="edge"/>
          <c:yMode val="edge"/>
          <c:x val="7.2210065645514299E-2"/>
          <c:y val="4.3165467625899304E-2"/>
          <c:w val="0.91684901531729102"/>
          <c:h val="0.90887290167865709"/>
        </c:manualLayout>
      </c:layout>
      <c:barChart>
        <c:barDir val="col"/>
        <c:grouping val="clustered"/>
        <c:varyColors val="0"/>
        <c:ser>
          <c:idx val="0"/>
          <c:order val="0"/>
          <c:tx>
            <c:strRef>
              <c:f>Sheet1!$A$2</c:f>
              <c:strCache>
                <c:ptCount val="1"/>
                <c:pt idx="0">
                  <c:v>Ost</c:v>
                </c:pt>
              </c:strCache>
            </c:strRef>
          </c:tx>
          <c:invertIfNegative val="0"/>
          <c:dLbls>
            <c:txPr>
              <a:bodyPr/>
              <a:lstStyle/>
              <a:p>
                <a:pPr>
                  <a:defRPr b="0">
                    <a:latin typeface="Calibri" pitchFamily="34" charset="0"/>
                    <a:cs typeface="Calibri" pitchFamily="34" charset="0"/>
                  </a:defRPr>
                </a:pPr>
                <a:endParaRPr lang="tr-TR"/>
              </a:p>
            </c:txPr>
            <c:dLblPos val="inEnd"/>
            <c:showLegendKey val="0"/>
            <c:showVal val="1"/>
            <c:showCatName val="0"/>
            <c:showSerName val="0"/>
            <c:showPercent val="0"/>
            <c:showBubbleSize val="0"/>
            <c:showLeaderLines val="0"/>
          </c:dLbls>
          <c:cat>
            <c:numRef>
              <c:f>Sheet1!$B$1:$G$1</c:f>
              <c:numCache>
                <c:formatCode>General</c:formatCode>
                <c:ptCount val="6"/>
              </c:numCache>
            </c:numRef>
          </c:cat>
          <c:val>
            <c:numRef>
              <c:f>Sheet1!$B$2:$G$2</c:f>
              <c:numCache>
                <c:formatCode>General</c:formatCode>
                <c:ptCount val="6"/>
                <c:pt idx="0">
                  <c:v>56.5</c:v>
                </c:pt>
                <c:pt idx="1">
                  <c:v>58</c:v>
                </c:pt>
                <c:pt idx="2">
                  <c:v>60.4</c:v>
                </c:pt>
                <c:pt idx="3">
                  <c:v>67.3</c:v>
                </c:pt>
                <c:pt idx="4">
                  <c:v>70.400000000000006</c:v>
                </c:pt>
                <c:pt idx="5">
                  <c:v>48.3</c:v>
                </c:pt>
              </c:numCache>
            </c:numRef>
          </c:val>
        </c:ser>
        <c:dLbls>
          <c:showLegendKey val="0"/>
          <c:showVal val="0"/>
          <c:showCatName val="0"/>
          <c:showSerName val="0"/>
          <c:showPercent val="0"/>
          <c:showBubbleSize val="0"/>
        </c:dLbls>
        <c:gapWidth val="100"/>
        <c:axId val="106300160"/>
        <c:axId val="106301696"/>
      </c:barChart>
      <c:catAx>
        <c:axId val="106300160"/>
        <c:scaling>
          <c:orientation val="minMax"/>
        </c:scaling>
        <c:delete val="0"/>
        <c:axPos val="b"/>
        <c:numFmt formatCode="General" sourceLinked="1"/>
        <c:majorTickMark val="none"/>
        <c:minorTickMark val="none"/>
        <c:tickLblPos val="nextTo"/>
        <c:txPr>
          <a:bodyPr rot="0" vert="horz"/>
          <a:lstStyle/>
          <a:p>
            <a:pPr>
              <a:defRPr/>
            </a:pPr>
            <a:endParaRPr lang="tr-TR"/>
          </a:p>
        </c:txPr>
        <c:crossAx val="106301696"/>
        <c:crosses val="autoZero"/>
        <c:auto val="1"/>
        <c:lblAlgn val="ctr"/>
        <c:lblOffset val="40"/>
        <c:tickLblSkip val="1"/>
        <c:tickMarkSkip val="1"/>
        <c:noMultiLvlLbl val="0"/>
      </c:catAx>
      <c:valAx>
        <c:axId val="106301696"/>
        <c:scaling>
          <c:orientation val="minMax"/>
          <c:max val="100"/>
        </c:scaling>
        <c:delete val="0"/>
        <c:axPos val="l"/>
        <c:majorGridlines/>
        <c:numFmt formatCode="General" sourceLinked="1"/>
        <c:majorTickMark val="none"/>
        <c:minorTickMark val="none"/>
        <c:tickLblPos val="nextTo"/>
        <c:txPr>
          <a:bodyPr rot="0" vert="horz"/>
          <a:lstStyle/>
          <a:p>
            <a:pPr>
              <a:defRPr sz="1400">
                <a:latin typeface="Calibri" pitchFamily="34" charset="0"/>
                <a:cs typeface="Calibri" pitchFamily="34" charset="0"/>
              </a:defRPr>
            </a:pPr>
            <a:endParaRPr lang="tr-TR"/>
          </a:p>
        </c:txPr>
        <c:crossAx val="106300160"/>
        <c:crosses val="autoZero"/>
        <c:crossBetween val="between"/>
      </c:valAx>
    </c:plotArea>
    <c:plotVisOnly val="1"/>
    <c:dispBlanksAs val="gap"/>
    <c:showDLblsOverMax val="0"/>
  </c:chart>
  <c:txPr>
    <a:bodyPr/>
    <a:lstStyle/>
    <a:p>
      <a:pPr>
        <a:defRPr sz="1800"/>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barChart>
        <c:barDir val="col"/>
        <c:grouping val="clustered"/>
        <c:varyColors val="0"/>
        <c:ser>
          <c:idx val="0"/>
          <c:order val="0"/>
          <c:tx>
            <c:strRef>
              <c:f>Sayfa1!$B$1</c:f>
              <c:strCache>
                <c:ptCount val="1"/>
                <c:pt idx="0">
                  <c:v> 1-9</c:v>
                </c:pt>
              </c:strCache>
            </c:strRef>
          </c:tx>
          <c:invertIfNegative val="0"/>
          <c:cat>
            <c:strRef>
              <c:f>Sayfa1!$A$2:$A$9</c:f>
              <c:strCache>
                <c:ptCount val="8"/>
                <c:pt idx="0">
                  <c:v>Fabrika</c:v>
                </c:pt>
                <c:pt idx="1">
                  <c:v>Elektrik-Gaz-Su</c:v>
                </c:pt>
                <c:pt idx="2">
                  <c:v>İnşaat</c:v>
                </c:pt>
                <c:pt idx="3">
                  <c:v>Toptan-Per.Tic</c:v>
                </c:pt>
                <c:pt idx="4">
                  <c:v>Otel-Restoran</c:v>
                </c:pt>
                <c:pt idx="5">
                  <c:v>Taşıma-İletişim</c:v>
                </c:pt>
                <c:pt idx="6">
                  <c:v>Finansal Arac.</c:v>
                </c:pt>
                <c:pt idx="7">
                  <c:v>Tarım-İmalat</c:v>
                </c:pt>
              </c:strCache>
            </c:strRef>
          </c:cat>
          <c:val>
            <c:numRef>
              <c:f>Sayfa1!$B$2:$B$9</c:f>
              <c:numCache>
                <c:formatCode>#,##0</c:formatCode>
                <c:ptCount val="8"/>
                <c:pt idx="0">
                  <c:v>7900</c:v>
                </c:pt>
                <c:pt idx="1">
                  <c:v>4500</c:v>
                </c:pt>
                <c:pt idx="2">
                  <c:v>9000</c:v>
                </c:pt>
                <c:pt idx="3">
                  <c:v>2200</c:v>
                </c:pt>
                <c:pt idx="4">
                  <c:v>3200</c:v>
                </c:pt>
                <c:pt idx="5">
                  <c:v>5000</c:v>
                </c:pt>
                <c:pt idx="6">
                  <c:v>800</c:v>
                </c:pt>
                <c:pt idx="7">
                  <c:v>3970</c:v>
                </c:pt>
              </c:numCache>
            </c:numRef>
          </c:val>
        </c:ser>
        <c:ser>
          <c:idx val="1"/>
          <c:order val="1"/>
          <c:tx>
            <c:strRef>
              <c:f>Sayfa1!$C$1</c:f>
              <c:strCache>
                <c:ptCount val="1"/>
                <c:pt idx="0">
                  <c:v> 10-49</c:v>
                </c:pt>
              </c:strCache>
            </c:strRef>
          </c:tx>
          <c:invertIfNegative val="0"/>
          <c:cat>
            <c:strRef>
              <c:f>Sayfa1!$A$2:$A$9</c:f>
              <c:strCache>
                <c:ptCount val="8"/>
                <c:pt idx="0">
                  <c:v>Fabrika</c:v>
                </c:pt>
                <c:pt idx="1">
                  <c:v>Elektrik-Gaz-Su</c:v>
                </c:pt>
                <c:pt idx="2">
                  <c:v>İnşaat</c:v>
                </c:pt>
                <c:pt idx="3">
                  <c:v>Toptan-Per.Tic</c:v>
                </c:pt>
                <c:pt idx="4">
                  <c:v>Otel-Restoran</c:v>
                </c:pt>
                <c:pt idx="5">
                  <c:v>Taşıma-İletişim</c:v>
                </c:pt>
                <c:pt idx="6">
                  <c:v>Finansal Arac.</c:v>
                </c:pt>
                <c:pt idx="7">
                  <c:v>Tarım-İmalat</c:v>
                </c:pt>
              </c:strCache>
            </c:strRef>
          </c:cat>
          <c:val>
            <c:numRef>
              <c:f>Sayfa1!$C$2:$C$9</c:f>
              <c:numCache>
                <c:formatCode>#,##0</c:formatCode>
                <c:ptCount val="8"/>
                <c:pt idx="0">
                  <c:v>5500</c:v>
                </c:pt>
                <c:pt idx="1">
                  <c:v>4000</c:v>
                </c:pt>
                <c:pt idx="2">
                  <c:v>9500</c:v>
                </c:pt>
                <c:pt idx="3">
                  <c:v>3400</c:v>
                </c:pt>
                <c:pt idx="4">
                  <c:v>5200</c:v>
                </c:pt>
                <c:pt idx="5">
                  <c:v>7500</c:v>
                </c:pt>
                <c:pt idx="6">
                  <c:v>1920</c:v>
                </c:pt>
                <c:pt idx="7">
                  <c:v>5200</c:v>
                </c:pt>
              </c:numCache>
            </c:numRef>
          </c:val>
        </c:ser>
        <c:ser>
          <c:idx val="2"/>
          <c:order val="2"/>
          <c:tx>
            <c:strRef>
              <c:f>Sayfa1!$D$1</c:f>
              <c:strCache>
                <c:ptCount val="1"/>
                <c:pt idx="0">
                  <c:v> 50-249</c:v>
                </c:pt>
              </c:strCache>
            </c:strRef>
          </c:tx>
          <c:spPr>
            <a:solidFill>
              <a:schemeClr val="bg2">
                <a:lumMod val="75000"/>
              </a:schemeClr>
            </a:solidFill>
          </c:spPr>
          <c:invertIfNegative val="0"/>
          <c:cat>
            <c:strRef>
              <c:f>Sayfa1!$A$2:$A$9</c:f>
              <c:strCache>
                <c:ptCount val="8"/>
                <c:pt idx="0">
                  <c:v>Fabrika</c:v>
                </c:pt>
                <c:pt idx="1">
                  <c:v>Elektrik-Gaz-Su</c:v>
                </c:pt>
                <c:pt idx="2">
                  <c:v>İnşaat</c:v>
                </c:pt>
                <c:pt idx="3">
                  <c:v>Toptan-Per.Tic</c:v>
                </c:pt>
                <c:pt idx="4">
                  <c:v>Otel-Restoran</c:v>
                </c:pt>
                <c:pt idx="5">
                  <c:v>Taşıma-İletişim</c:v>
                </c:pt>
                <c:pt idx="6">
                  <c:v>Finansal Arac.</c:v>
                </c:pt>
                <c:pt idx="7">
                  <c:v>Tarım-İmalat</c:v>
                </c:pt>
              </c:strCache>
            </c:strRef>
          </c:cat>
          <c:val>
            <c:numRef>
              <c:f>Sayfa1!$D$2:$D$9</c:f>
              <c:numCache>
                <c:formatCode>#,##0</c:formatCode>
                <c:ptCount val="8"/>
                <c:pt idx="0">
                  <c:v>3700</c:v>
                </c:pt>
                <c:pt idx="1">
                  <c:v>2000</c:v>
                </c:pt>
                <c:pt idx="2">
                  <c:v>6400</c:v>
                </c:pt>
                <c:pt idx="3">
                  <c:v>3050</c:v>
                </c:pt>
                <c:pt idx="4">
                  <c:v>5100</c:v>
                </c:pt>
                <c:pt idx="5">
                  <c:v>7050</c:v>
                </c:pt>
                <c:pt idx="6">
                  <c:v>3000</c:v>
                </c:pt>
                <c:pt idx="7">
                  <c:v>4050</c:v>
                </c:pt>
              </c:numCache>
            </c:numRef>
          </c:val>
        </c:ser>
        <c:ser>
          <c:idx val="3"/>
          <c:order val="3"/>
          <c:tx>
            <c:strRef>
              <c:f>Sayfa1!$E$1</c:f>
              <c:strCache>
                <c:ptCount val="1"/>
                <c:pt idx="0">
                  <c:v> &gt;250 </c:v>
                </c:pt>
              </c:strCache>
            </c:strRef>
          </c:tx>
          <c:spPr>
            <a:solidFill>
              <a:schemeClr val="accent4">
                <a:lumMod val="75000"/>
                <a:lumOff val="25000"/>
              </a:schemeClr>
            </a:solidFill>
          </c:spPr>
          <c:invertIfNegative val="0"/>
          <c:cat>
            <c:strRef>
              <c:f>Sayfa1!$A$2:$A$9</c:f>
              <c:strCache>
                <c:ptCount val="8"/>
                <c:pt idx="0">
                  <c:v>Fabrika</c:v>
                </c:pt>
                <c:pt idx="1">
                  <c:v>Elektrik-Gaz-Su</c:v>
                </c:pt>
                <c:pt idx="2">
                  <c:v>İnşaat</c:v>
                </c:pt>
                <c:pt idx="3">
                  <c:v>Toptan-Per.Tic</c:v>
                </c:pt>
                <c:pt idx="4">
                  <c:v>Otel-Restoran</c:v>
                </c:pt>
                <c:pt idx="5">
                  <c:v>Taşıma-İletişim</c:v>
                </c:pt>
                <c:pt idx="6">
                  <c:v>Finansal Arac.</c:v>
                </c:pt>
                <c:pt idx="7">
                  <c:v>Tarım-İmalat</c:v>
                </c:pt>
              </c:strCache>
            </c:strRef>
          </c:cat>
          <c:val>
            <c:numRef>
              <c:f>Sayfa1!$E$2:$E$9</c:f>
              <c:numCache>
                <c:formatCode>#,##0</c:formatCode>
                <c:ptCount val="8"/>
                <c:pt idx="0">
                  <c:v>3200</c:v>
                </c:pt>
                <c:pt idx="1">
                  <c:v>1000</c:v>
                </c:pt>
                <c:pt idx="2">
                  <c:v>5100</c:v>
                </c:pt>
                <c:pt idx="3">
                  <c:v>2450</c:v>
                </c:pt>
                <c:pt idx="4">
                  <c:v>3150</c:v>
                </c:pt>
                <c:pt idx="5">
                  <c:v>4700</c:v>
                </c:pt>
                <c:pt idx="6">
                  <c:v>2900</c:v>
                </c:pt>
                <c:pt idx="7">
                  <c:v>3200</c:v>
                </c:pt>
              </c:numCache>
            </c:numRef>
          </c:val>
        </c:ser>
        <c:dLbls>
          <c:showLegendKey val="0"/>
          <c:showVal val="0"/>
          <c:showCatName val="0"/>
          <c:showSerName val="0"/>
          <c:showPercent val="0"/>
          <c:showBubbleSize val="0"/>
        </c:dLbls>
        <c:gapWidth val="150"/>
        <c:overlap val="-11"/>
        <c:axId val="106739968"/>
        <c:axId val="106754048"/>
      </c:barChart>
      <c:catAx>
        <c:axId val="106739968"/>
        <c:scaling>
          <c:orientation val="minMax"/>
        </c:scaling>
        <c:delete val="0"/>
        <c:axPos val="b"/>
        <c:numFmt formatCode="General" sourceLinked="1"/>
        <c:majorTickMark val="none"/>
        <c:minorTickMark val="none"/>
        <c:tickLblPos val="nextTo"/>
        <c:crossAx val="106754048"/>
        <c:crosses val="autoZero"/>
        <c:auto val="1"/>
        <c:lblAlgn val="ctr"/>
        <c:lblOffset val="100"/>
        <c:noMultiLvlLbl val="0"/>
      </c:catAx>
      <c:valAx>
        <c:axId val="106754048"/>
        <c:scaling>
          <c:orientation val="minMax"/>
        </c:scaling>
        <c:delete val="0"/>
        <c:axPos val="l"/>
        <c:majorGridlines/>
        <c:numFmt formatCode="#,##0" sourceLinked="1"/>
        <c:majorTickMark val="none"/>
        <c:minorTickMark val="none"/>
        <c:tickLblPos val="nextTo"/>
        <c:txPr>
          <a:bodyPr/>
          <a:lstStyle/>
          <a:p>
            <a:pPr>
              <a:defRPr sz="1000">
                <a:latin typeface="Calibri" pitchFamily="34" charset="0"/>
                <a:cs typeface="Calibri" pitchFamily="34" charset="0"/>
              </a:defRPr>
            </a:pPr>
            <a:endParaRPr lang="tr-TR"/>
          </a:p>
        </c:txPr>
        <c:crossAx val="106739968"/>
        <c:crosses val="autoZero"/>
        <c:crossBetween val="between"/>
      </c:valAx>
      <c:dTable>
        <c:showHorzBorder val="1"/>
        <c:showVertBorder val="1"/>
        <c:showOutline val="1"/>
        <c:showKeys val="1"/>
        <c:txPr>
          <a:bodyPr/>
          <a:lstStyle/>
          <a:p>
            <a:pPr rtl="0">
              <a:defRPr sz="1000">
                <a:latin typeface="Calibri" pitchFamily="34" charset="0"/>
                <a:cs typeface="Calibri" pitchFamily="34" charset="0"/>
              </a:defRPr>
            </a:pPr>
            <a:endParaRPr lang="tr-TR"/>
          </a:p>
        </c:txPr>
      </c:dTable>
    </c:plotArea>
    <c:plotVisOnly val="1"/>
    <c:dispBlanksAs val="gap"/>
    <c:showDLblsOverMax val="0"/>
  </c:chart>
  <c:txPr>
    <a:bodyPr/>
    <a:lstStyle/>
    <a:p>
      <a:pPr>
        <a:defRPr sz="1800"/>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3.0372519753012438E-3"/>
                  <c:y val="-0.29494392166841493"/>
                </c:manualLayout>
              </c:layout>
              <c:showLegendKey val="0"/>
              <c:showVal val="1"/>
              <c:showCatName val="0"/>
              <c:showSerName val="0"/>
              <c:showPercent val="0"/>
              <c:showBubbleSize val="0"/>
            </c:dLbl>
            <c:dLbl>
              <c:idx val="1"/>
              <c:layout>
                <c:manualLayout>
                  <c:x val="2.938455099133526E-3"/>
                  <c:y val="-0.3067774687105782"/>
                </c:manualLayout>
              </c:layout>
              <c:showLegendKey val="0"/>
              <c:showVal val="1"/>
              <c:showCatName val="0"/>
              <c:showSerName val="0"/>
              <c:showPercent val="0"/>
              <c:showBubbleSize val="0"/>
            </c:dLbl>
            <c:dLbl>
              <c:idx val="2"/>
              <c:layout>
                <c:manualLayout>
                  <c:x val="5.876910198267052E-3"/>
                  <c:y val="-0.31103663241929047"/>
                </c:manualLayout>
              </c:layout>
              <c:showLegendKey val="0"/>
              <c:showVal val="1"/>
              <c:showCatName val="0"/>
              <c:showSerName val="0"/>
              <c:showPercent val="0"/>
              <c:showBubbleSize val="0"/>
            </c:dLbl>
            <c:dLbl>
              <c:idx val="3"/>
              <c:layout>
                <c:manualLayout>
                  <c:x val="2.9384550991335798E-3"/>
                  <c:y val="-0.28467759577358798"/>
                </c:manualLayout>
              </c:layout>
              <c:showLegendKey val="0"/>
              <c:showVal val="1"/>
              <c:showCatName val="0"/>
              <c:showSerName val="0"/>
              <c:showPercent val="0"/>
              <c:showBubbleSize val="0"/>
            </c:dLbl>
            <c:dLbl>
              <c:idx val="4"/>
              <c:layout>
                <c:manualLayout>
                  <c:x val="-2.9385707863421534E-3"/>
                  <c:y val="-0.2741339811153069"/>
                </c:manualLayout>
              </c:layout>
              <c:showLegendKey val="0"/>
              <c:showVal val="1"/>
              <c:showCatName val="0"/>
              <c:showSerName val="0"/>
              <c:showPercent val="0"/>
              <c:showBubbleSize val="0"/>
            </c:dLbl>
            <c:dLbl>
              <c:idx val="5"/>
              <c:layout>
                <c:manualLayout>
                  <c:x val="5.876910198267052E-3"/>
                  <c:y val="-0.27676988477987713"/>
                </c:manualLayout>
              </c:layout>
              <c:showLegendKey val="0"/>
              <c:showVal val="1"/>
              <c:showCatName val="0"/>
              <c:showSerName val="0"/>
              <c:showPercent val="0"/>
              <c:showBubbleSize val="0"/>
            </c:dLbl>
            <c:dLbl>
              <c:idx val="6"/>
              <c:layout>
                <c:manualLayout>
                  <c:x val="4.4076826487002892E-3"/>
                  <c:y val="-0.28994940310272843"/>
                </c:manualLayout>
              </c:layout>
              <c:showLegendKey val="0"/>
              <c:showVal val="1"/>
              <c:showCatName val="0"/>
              <c:showSerName val="0"/>
              <c:showPercent val="0"/>
              <c:showBubbleSize val="0"/>
            </c:dLbl>
            <c:dLbl>
              <c:idx val="7"/>
              <c:layout>
                <c:manualLayout>
                  <c:x val="5.876910198267052E-3"/>
                  <c:y val="-0.3136725360838607"/>
                </c:manualLayout>
              </c:layout>
              <c:showLegendKey val="0"/>
              <c:showVal val="1"/>
              <c:showCatName val="0"/>
              <c:showSerName val="0"/>
              <c:showPercent val="0"/>
              <c:showBubbleSize val="0"/>
            </c:dLbl>
            <c:dLbl>
              <c:idx val="8"/>
              <c:layout>
                <c:manualLayout>
                  <c:x val="-2.938455099133526E-3"/>
                  <c:y val="-0.35321109105241461"/>
                </c:manualLayout>
              </c:layout>
              <c:showLegendKey val="0"/>
              <c:showVal val="1"/>
              <c:showCatName val="0"/>
              <c:showSerName val="0"/>
              <c:showPercent val="0"/>
              <c:showBubbleSize val="0"/>
            </c:dLbl>
            <c:dLbl>
              <c:idx val="9"/>
              <c:layout>
                <c:manualLayout>
                  <c:x val="0"/>
                  <c:y val="-0.38220603136268749"/>
                </c:manualLayout>
              </c:layout>
              <c:showLegendKey val="0"/>
              <c:showVal val="1"/>
              <c:showCatName val="0"/>
              <c:showSerName val="0"/>
              <c:showPercent val="0"/>
              <c:showBubbleSize val="0"/>
            </c:dLbl>
            <c:txPr>
              <a:bodyPr/>
              <a:lstStyle/>
              <a:p>
                <a:pPr>
                  <a:defRPr sz="1000" b="1">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Sayfa1!$B$2:$B$11</c:f>
              <c:numCache>
                <c:formatCode>#,##0</c:formatCode>
                <c:ptCount val="10"/>
                <c:pt idx="0">
                  <c:v>781911</c:v>
                </c:pt>
                <c:pt idx="1">
                  <c:v>813010</c:v>
                </c:pt>
                <c:pt idx="2">
                  <c:v>836447</c:v>
                </c:pt>
                <c:pt idx="3">
                  <c:v>753275</c:v>
                </c:pt>
                <c:pt idx="4">
                  <c:v>723503</c:v>
                </c:pt>
                <c:pt idx="5">
                  <c:v>727409</c:v>
                </c:pt>
                <c:pt idx="6">
                  <c:v>777177</c:v>
                </c:pt>
                <c:pt idx="7">
                  <c:v>850928</c:v>
                </c:pt>
                <c:pt idx="8">
                  <c:v>944984</c:v>
                </c:pt>
                <c:pt idx="9">
                  <c:v>1036328</c:v>
                </c:pt>
              </c:numCache>
            </c:numRef>
          </c:val>
        </c:ser>
        <c:ser>
          <c:idx val="1"/>
          <c:order val="1"/>
          <c:tx>
            <c:strRef>
              <c:f>Sayfa1!$C$1</c:f>
              <c:strCache>
                <c:ptCount val="1"/>
                <c:pt idx="0">
                  <c:v>Seri 2</c:v>
                </c:pt>
              </c:strCache>
            </c:strRef>
          </c:tx>
          <c:invertIfNegative val="0"/>
          <c:cat>
            <c:numRef>
              <c:f>Sayfa1!$A$2:$A$11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Sayfa1!$C$2:$C$11</c:f>
              <c:numCache>
                <c:formatCode>General</c:formatCode>
                <c:ptCount val="10"/>
              </c:numCache>
            </c:numRef>
          </c:val>
        </c:ser>
        <c:dLbls>
          <c:showLegendKey val="0"/>
          <c:showVal val="0"/>
          <c:showCatName val="0"/>
          <c:showSerName val="0"/>
          <c:showPercent val="0"/>
          <c:showBubbleSize val="0"/>
        </c:dLbls>
        <c:gapWidth val="90"/>
        <c:gapDepth val="311"/>
        <c:shape val="cylinder"/>
        <c:axId val="118268288"/>
        <c:axId val="118269824"/>
        <c:axId val="0"/>
      </c:bar3DChart>
      <c:catAx>
        <c:axId val="118268288"/>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18269824"/>
        <c:crosses val="autoZero"/>
        <c:auto val="1"/>
        <c:lblAlgn val="ctr"/>
        <c:lblOffset val="100"/>
        <c:noMultiLvlLbl val="0"/>
      </c:catAx>
      <c:valAx>
        <c:axId val="118269824"/>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18268288"/>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1.5680244257344808E-3"/>
                  <c:y val="-0.21059500440216666"/>
                </c:manualLayout>
              </c:layout>
              <c:spPr/>
              <c:txPr>
                <a:bodyPr/>
                <a:lstStyle/>
                <a:p>
                  <a:pPr>
                    <a:defRPr sz="10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0.16971047815292475"/>
                </c:manualLayout>
              </c:layout>
              <c:showLegendKey val="0"/>
              <c:showVal val="1"/>
              <c:showCatName val="0"/>
              <c:showSerName val="0"/>
              <c:showPercent val="0"/>
              <c:showBubbleSize val="0"/>
            </c:dLbl>
            <c:dLbl>
              <c:idx val="2"/>
              <c:layout>
                <c:manualLayout>
                  <c:x val="8.8153652974005785E-3"/>
                  <c:y val="-0.1976927748427694"/>
                </c:manualLayout>
              </c:layout>
              <c:showLegendKey val="0"/>
              <c:showVal val="1"/>
              <c:showCatName val="0"/>
              <c:showSerName val="0"/>
              <c:showPercent val="0"/>
              <c:showBubbleSize val="0"/>
            </c:dLbl>
            <c:dLbl>
              <c:idx val="3"/>
              <c:layout>
                <c:manualLayout>
                  <c:x val="2.9383394119248986E-3"/>
                  <c:y val="-0.16869783453249654"/>
                </c:manualLayout>
              </c:layout>
              <c:showLegendKey val="0"/>
              <c:showVal val="1"/>
              <c:showCatName val="0"/>
              <c:showSerName val="0"/>
              <c:showPercent val="0"/>
              <c:showBubbleSize val="0"/>
            </c:dLbl>
            <c:dLbl>
              <c:idx val="4"/>
              <c:layout>
                <c:manualLayout>
                  <c:x val="4.407682648700343E-3"/>
                  <c:y val="-0.15551831620964524"/>
                </c:manualLayout>
              </c:layout>
              <c:showLegendKey val="0"/>
              <c:showVal val="1"/>
              <c:showCatName val="0"/>
              <c:showSerName val="0"/>
              <c:showPercent val="0"/>
              <c:showBubbleSize val="0"/>
            </c:dLbl>
            <c:dLbl>
              <c:idx val="5"/>
              <c:layout>
                <c:manualLayout>
                  <c:x val="1.469227549566763E-3"/>
                  <c:y val="-0.18187735285534784"/>
                </c:manualLayout>
              </c:layout>
              <c:showLegendKey val="0"/>
              <c:showVal val="1"/>
              <c:showCatName val="0"/>
              <c:showSerName val="0"/>
              <c:showPercent val="0"/>
              <c:showBubbleSize val="0"/>
            </c:dLbl>
            <c:dLbl>
              <c:idx val="6"/>
              <c:layout>
                <c:manualLayout>
                  <c:x val="5.876910198267052E-3"/>
                  <c:y val="-0.20296478972337956"/>
                </c:manualLayout>
              </c:layout>
              <c:showLegendKey val="0"/>
              <c:showVal val="1"/>
              <c:showCatName val="0"/>
              <c:showSerName val="0"/>
              <c:showPercent val="0"/>
              <c:showBubbleSize val="0"/>
            </c:dLbl>
            <c:dLbl>
              <c:idx val="7"/>
              <c:layout>
                <c:manualLayout>
                  <c:x val="4.4076826487002892E-3"/>
                  <c:y val="-0.23459542614675299"/>
                </c:manualLayout>
              </c:layout>
              <c:showLegendKey val="0"/>
              <c:showVal val="1"/>
              <c:showCatName val="0"/>
              <c:showSerName val="0"/>
              <c:showPercent val="0"/>
              <c:showBubbleSize val="0"/>
            </c:dLbl>
            <c:dLbl>
              <c:idx val="8"/>
              <c:layout>
                <c:manualLayout>
                  <c:x val="4.4076826487002892E-3"/>
                  <c:y val="-0.26095446279245565"/>
                </c:manualLayout>
              </c:layout>
              <c:showLegendKey val="0"/>
              <c:showVal val="1"/>
              <c:showCatName val="0"/>
              <c:showSerName val="0"/>
              <c:showPercent val="0"/>
              <c:showBubbleSize val="0"/>
            </c:dLbl>
            <c:dLbl>
              <c:idx val="9"/>
              <c:layout>
                <c:manualLayout>
                  <c:x val="4.4075669614916614E-3"/>
                  <c:y val="-0.29522121043186894"/>
                </c:manualLayout>
              </c:layout>
              <c:showLegendKey val="0"/>
              <c:showVal val="1"/>
              <c:showCatName val="0"/>
              <c:showSerName val="0"/>
              <c:showPercent val="0"/>
              <c:showBubbleSize val="0"/>
            </c:dLbl>
            <c:dLbl>
              <c:idx val="10"/>
              <c:layout>
                <c:manualLayout>
                  <c:x val="0"/>
                  <c:y val="-0.32421615074214177"/>
                </c:manualLayout>
              </c:layout>
              <c:showLegendKey val="0"/>
              <c:showVal val="1"/>
              <c:showCatName val="0"/>
              <c:showSerName val="0"/>
              <c:showPercent val="0"/>
              <c:showBubbleSize val="0"/>
            </c:dLbl>
            <c:dLbl>
              <c:idx val="11"/>
              <c:layout>
                <c:manualLayout>
                  <c:x val="4.4076826487003968E-3"/>
                  <c:y val="-0.34003157272956336"/>
                </c:manualLayout>
              </c:layout>
              <c:showLegendKey val="0"/>
              <c:showVal val="1"/>
              <c:showCatName val="0"/>
              <c:showSerName val="0"/>
              <c:showPercent val="0"/>
              <c:showBubbleSize val="0"/>
            </c:dLbl>
            <c:dLbl>
              <c:idx val="12"/>
              <c:layout>
                <c:manualLayout>
                  <c:x val="0"/>
                  <c:y val="-0.37693422403354698"/>
                </c:manualLayout>
              </c:layout>
              <c:showLegendKey val="0"/>
              <c:showVal val="1"/>
              <c:showCatName val="0"/>
              <c:showSerName val="0"/>
              <c:showPercent val="0"/>
              <c:showBubbleSize val="0"/>
            </c:dLbl>
            <c:dLbl>
              <c:idx val="13"/>
              <c:layout>
                <c:manualLayout>
                  <c:x val="2.938455099133526E-3"/>
                  <c:y val="-0.39802145335010908"/>
                </c:manualLayout>
              </c:layout>
              <c:spPr/>
              <c:txPr>
                <a:bodyPr/>
                <a:lstStyle/>
                <a:p>
                  <a:pPr>
                    <a:defRPr sz="10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1000" b="0">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5066745</c:v>
                </c:pt>
                <c:pt idx="1">
                  <c:v>5558582</c:v>
                </c:pt>
                <c:pt idx="2">
                  <c:v>5832215</c:v>
                </c:pt>
                <c:pt idx="3">
                  <c:v>5254125</c:v>
                </c:pt>
                <c:pt idx="4">
                  <c:v>4886881</c:v>
                </c:pt>
                <c:pt idx="5">
                  <c:v>5223283</c:v>
                </c:pt>
                <c:pt idx="6">
                  <c:v>5615238</c:v>
                </c:pt>
                <c:pt idx="7">
                  <c:v>6181251</c:v>
                </c:pt>
                <c:pt idx="8">
                  <c:v>6918605</c:v>
                </c:pt>
                <c:pt idx="9">
                  <c:v>7818642</c:v>
                </c:pt>
                <c:pt idx="10">
                  <c:v>8643000</c:v>
                </c:pt>
                <c:pt idx="11">
                  <c:v>9136000</c:v>
                </c:pt>
                <c:pt idx="12">
                  <c:v>9976000</c:v>
                </c:pt>
                <c:pt idx="13">
                  <c:v>10600000</c:v>
                </c:pt>
              </c:numCache>
            </c:numRef>
          </c:val>
        </c:ser>
        <c:dLbls>
          <c:showLegendKey val="0"/>
          <c:showVal val="0"/>
          <c:showCatName val="0"/>
          <c:showSerName val="0"/>
          <c:showPercent val="0"/>
          <c:showBubbleSize val="0"/>
        </c:dLbls>
        <c:gapWidth val="90"/>
        <c:gapDepth val="311"/>
        <c:shape val="cylinder"/>
        <c:axId val="118404992"/>
        <c:axId val="118406528"/>
        <c:axId val="0"/>
      </c:bar3DChart>
      <c:catAx>
        <c:axId val="118404992"/>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18406528"/>
        <c:crosses val="autoZero"/>
        <c:auto val="1"/>
        <c:lblAlgn val="ctr"/>
        <c:lblOffset val="100"/>
        <c:noMultiLvlLbl val="0"/>
      </c:catAx>
      <c:valAx>
        <c:axId val="118406528"/>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18404992"/>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50"/>
      <c:hPercent val="34"/>
      <c:rotY val="40"/>
      <c:depthPercent val="100"/>
      <c:rAngAx val="1"/>
    </c:view3D>
    <c:floor>
      <c:thickness val="0"/>
    </c:floor>
    <c:sideWall>
      <c:thickness val="0"/>
      <c:spPr>
        <a:solidFill>
          <a:schemeClr val="bg1">
            <a:lumMod val="85000"/>
          </a:schemeClr>
        </a:solidFill>
      </c:spPr>
    </c:sideWall>
    <c:backWall>
      <c:thickness val="0"/>
      <c:spPr>
        <a:solidFill>
          <a:schemeClr val="bg1">
            <a:lumMod val="85000"/>
          </a:schemeClr>
        </a:solidFill>
      </c:spPr>
    </c:backWall>
    <c:plotArea>
      <c:layout/>
      <c:bar3DChart>
        <c:barDir val="col"/>
        <c:grouping val="clustered"/>
        <c:varyColors val="0"/>
        <c:ser>
          <c:idx val="0"/>
          <c:order val="0"/>
          <c:tx>
            <c:strRef>
              <c:f>Sheet1!$A$2</c:f>
              <c:strCache>
                <c:ptCount val="1"/>
                <c:pt idx="0">
                  <c:v>Kadın</c:v>
                </c:pt>
              </c:strCache>
            </c:strRef>
          </c:tx>
          <c:invertIfNegative val="0"/>
          <c:dLbls>
            <c:dLbl>
              <c:idx val="0"/>
              <c:layout>
                <c:manualLayout>
                  <c:x val="0"/>
                  <c:y val="-2.5750202757502123E-2"/>
                </c:manualLayout>
              </c:layout>
              <c:showLegendKey val="0"/>
              <c:showVal val="1"/>
              <c:showCatName val="0"/>
              <c:showSerName val="0"/>
              <c:showPercent val="0"/>
              <c:showBubbleSize val="0"/>
            </c:dLbl>
            <c:dLbl>
              <c:idx val="9"/>
              <c:layout>
                <c:manualLayout>
                  <c:x val="8.4354433417728365E-3"/>
                  <c:y val="-2.8325223033252231E-2"/>
                </c:manualLayout>
              </c:layout>
              <c:showLegendKey val="0"/>
              <c:showVal val="1"/>
              <c:showCatName val="0"/>
              <c:showSerName val="0"/>
              <c:showPercent val="0"/>
              <c:showBubbleSize val="0"/>
            </c:dLbl>
            <c:numFmt formatCode="#,##0" sourceLinked="0"/>
            <c:txPr>
              <a:bodyPr/>
              <a:lstStyle/>
              <a:p>
                <a:pPr>
                  <a:defRPr sz="1000" b="1">
                    <a:solidFill>
                      <a:schemeClr val="tx1"/>
                    </a:solidFill>
                  </a:defRPr>
                </a:pPr>
                <a:endParaRPr lang="tr-TR"/>
              </a:p>
            </c:txPr>
            <c:showLegendKey val="0"/>
            <c:showVal val="1"/>
            <c:showCatName val="0"/>
            <c:showSerName val="0"/>
            <c:showPercent val="0"/>
            <c:showBubbleSize val="0"/>
            <c:showLeaderLines val="0"/>
          </c:dLbls>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Sheet1!$B$2:$K$2</c:f>
              <c:numCache>
                <c:formatCode>General</c:formatCode>
                <c:ptCount val="10"/>
                <c:pt idx="0">
                  <c:v>499289</c:v>
                </c:pt>
                <c:pt idx="1">
                  <c:v>543476</c:v>
                </c:pt>
                <c:pt idx="2">
                  <c:v>571913</c:v>
                </c:pt>
                <c:pt idx="3">
                  <c:v>1027332</c:v>
                </c:pt>
                <c:pt idx="4">
                  <c:v>972744</c:v>
                </c:pt>
                <c:pt idx="5">
                  <c:v>1046732</c:v>
                </c:pt>
                <c:pt idx="6">
                  <c:v>1166739</c:v>
                </c:pt>
                <c:pt idx="7">
                  <c:v>1254166</c:v>
                </c:pt>
                <c:pt idx="8">
                  <c:v>1432111</c:v>
                </c:pt>
                <c:pt idx="9" formatCode="#,##0">
                  <c:v>1627333</c:v>
                </c:pt>
              </c:numCache>
            </c:numRef>
          </c:val>
        </c:ser>
        <c:ser>
          <c:idx val="1"/>
          <c:order val="1"/>
          <c:tx>
            <c:strRef>
              <c:f>Sheet1!$A$3</c:f>
              <c:strCache>
                <c:ptCount val="1"/>
                <c:pt idx="0">
                  <c:v>Erkek</c:v>
                </c:pt>
              </c:strCache>
            </c:strRef>
          </c:tx>
          <c:invertIfNegative val="0"/>
          <c:dLbls>
            <c:dLbl>
              <c:idx val="0"/>
              <c:layout>
                <c:manualLayout>
                  <c:x val="5.6236288945152235E-3"/>
                  <c:y val="-3.0900243309002432E-2"/>
                </c:manualLayout>
              </c:layout>
              <c:numFmt formatCode="#,##0" sourceLinked="0"/>
              <c:spPr/>
              <c:txPr>
                <a:bodyPr/>
                <a:lstStyle/>
                <a:p>
                  <a:pPr>
                    <a:defRPr sz="1000" b="1" i="0">
                      <a:solidFill>
                        <a:schemeClr val="tx1"/>
                      </a:solidFill>
                      <a:latin typeface="Cambria" pitchFamily="18" charset="0"/>
                    </a:defRPr>
                  </a:pPr>
                  <a:endParaRPr lang="tr-TR"/>
                </a:p>
              </c:txPr>
              <c:showLegendKey val="0"/>
              <c:showVal val="1"/>
              <c:showCatName val="0"/>
              <c:showSerName val="0"/>
              <c:showPercent val="0"/>
              <c:showBubbleSize val="0"/>
            </c:dLbl>
            <c:dLbl>
              <c:idx val="9"/>
              <c:layout>
                <c:manualLayout>
                  <c:x val="8.4354433417728365E-3"/>
                  <c:y val="-3.6050283860502838E-2"/>
                </c:manualLayout>
              </c:layout>
              <c:showLegendKey val="0"/>
              <c:showVal val="1"/>
              <c:showCatName val="0"/>
              <c:showSerName val="0"/>
              <c:showPercent val="0"/>
              <c:showBubbleSize val="0"/>
            </c:dLbl>
            <c:numFmt formatCode="#,##0" sourceLinked="0"/>
            <c:txPr>
              <a:bodyPr/>
              <a:lstStyle/>
              <a:p>
                <a:pPr>
                  <a:defRPr sz="1000" b="1">
                    <a:solidFill>
                      <a:schemeClr val="tx1"/>
                    </a:solidFill>
                    <a:latin typeface="Cambria" pitchFamily="18" charset="0"/>
                  </a:defRPr>
                </a:pPr>
                <a:endParaRPr lang="tr-TR"/>
              </a:p>
            </c:txPr>
            <c:showLegendKey val="0"/>
            <c:showVal val="1"/>
            <c:showCatName val="0"/>
            <c:showSerName val="0"/>
            <c:showPercent val="0"/>
            <c:showBubbleSize val="0"/>
            <c:showLeaderLines val="0"/>
          </c:dLbls>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Sheet1!$B$3:$K$3</c:f>
              <c:numCache>
                <c:formatCode>General</c:formatCode>
                <c:ptCount val="10"/>
                <c:pt idx="0">
                  <c:v>4567456</c:v>
                </c:pt>
                <c:pt idx="1">
                  <c:v>5015106</c:v>
                </c:pt>
                <c:pt idx="2">
                  <c:v>5260302</c:v>
                </c:pt>
                <c:pt idx="3">
                  <c:v>4226793</c:v>
                </c:pt>
                <c:pt idx="4">
                  <c:v>3914137</c:v>
                </c:pt>
                <c:pt idx="5">
                  <c:v>4176551</c:v>
                </c:pt>
                <c:pt idx="6">
                  <c:v>4448499</c:v>
                </c:pt>
                <c:pt idx="7">
                  <c:v>4927085</c:v>
                </c:pt>
                <c:pt idx="8">
                  <c:v>5486494</c:v>
                </c:pt>
                <c:pt idx="9" formatCode="#,##0">
                  <c:v>6191309</c:v>
                </c:pt>
              </c:numCache>
            </c:numRef>
          </c:val>
        </c:ser>
        <c:dLbls>
          <c:showLegendKey val="0"/>
          <c:showVal val="1"/>
          <c:showCatName val="0"/>
          <c:showSerName val="0"/>
          <c:showPercent val="0"/>
          <c:showBubbleSize val="0"/>
        </c:dLbls>
        <c:gapWidth val="75"/>
        <c:shape val="cylinder"/>
        <c:axId val="118505856"/>
        <c:axId val="118507392"/>
        <c:axId val="0"/>
      </c:bar3DChart>
      <c:catAx>
        <c:axId val="118505856"/>
        <c:scaling>
          <c:orientation val="minMax"/>
        </c:scaling>
        <c:delete val="0"/>
        <c:axPos val="b"/>
        <c:numFmt formatCode="General" sourceLinked="1"/>
        <c:majorTickMark val="none"/>
        <c:minorTickMark val="none"/>
        <c:tickLblPos val="low"/>
        <c:txPr>
          <a:bodyPr rot="0" vert="horz"/>
          <a:lstStyle/>
          <a:p>
            <a:pPr>
              <a:defRPr sz="1000"/>
            </a:pPr>
            <a:endParaRPr lang="tr-TR"/>
          </a:p>
        </c:txPr>
        <c:crossAx val="118507392"/>
        <c:crosses val="autoZero"/>
        <c:auto val="1"/>
        <c:lblAlgn val="ctr"/>
        <c:lblOffset val="100"/>
        <c:tickLblSkip val="1"/>
        <c:tickMarkSkip val="1"/>
        <c:noMultiLvlLbl val="0"/>
      </c:catAx>
      <c:valAx>
        <c:axId val="118507392"/>
        <c:scaling>
          <c:orientation val="minMax"/>
          <c:max val="7000000"/>
          <c:min val="0"/>
        </c:scaling>
        <c:delete val="0"/>
        <c:axPos val="l"/>
        <c:numFmt formatCode="#,##0.00" sourceLinked="0"/>
        <c:majorTickMark val="none"/>
        <c:minorTickMark val="none"/>
        <c:tickLblPos val="nextTo"/>
        <c:txPr>
          <a:bodyPr rot="0" vert="horz"/>
          <a:lstStyle/>
          <a:p>
            <a:pPr>
              <a:defRPr sz="800"/>
            </a:pPr>
            <a:endParaRPr lang="tr-TR"/>
          </a:p>
        </c:txPr>
        <c:crossAx val="118505856"/>
        <c:crosses val="autoZero"/>
        <c:crossBetween val="between"/>
        <c:majorUnit val="1000000"/>
        <c:minorUnit val="100000"/>
      </c:valAx>
    </c:plotArea>
    <c:legend>
      <c:legendPos val="b"/>
      <c:layout>
        <c:manualLayout>
          <c:xMode val="edge"/>
          <c:yMode val="edge"/>
          <c:x val="0.44990989462426961"/>
          <c:y val="0.81832921608676168"/>
          <c:w val="0.13577377425093098"/>
          <c:h val="4.3453771289537708E-2"/>
        </c:manualLayout>
      </c:layout>
      <c:overlay val="0"/>
      <c:txPr>
        <a:bodyPr/>
        <a:lstStyle/>
        <a:p>
          <a:pPr>
            <a:defRPr sz="1000"/>
          </a:pPr>
          <a:endParaRPr lang="tr-TR"/>
        </a:p>
      </c:txPr>
    </c:legend>
    <c:plotVisOnly val="1"/>
    <c:dispBlanksAs val="gap"/>
    <c:showDLblsOverMax val="0"/>
  </c:chart>
  <c:spPr>
    <a:ln>
      <a:noFill/>
    </a:ln>
  </c:spPr>
  <c:txPr>
    <a:bodyPr/>
    <a:lstStyle/>
    <a:p>
      <a:pPr>
        <a:defRPr sz="1800"/>
      </a:pPr>
      <a:endParaRPr lang="tr-T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9.8796876167717759E-5"/>
                  <c:y val="-0.43991862321977915"/>
                </c:manualLayout>
              </c:layout>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1.1568720862730417E-7"/>
                  <c:y val="-4.2174458633124134E-2"/>
                </c:manualLayout>
              </c:layout>
              <c:showLegendKey val="0"/>
              <c:showVal val="1"/>
              <c:showCatName val="0"/>
              <c:showSerName val="0"/>
              <c:showPercent val="0"/>
              <c:showBubbleSize val="0"/>
            </c:dLbl>
            <c:dLbl>
              <c:idx val="13"/>
              <c:layout>
                <c:manualLayout>
                  <c:x val="4.4076826487002892E-3"/>
                  <c:y val="-0.29258530676729871"/>
                </c:manualLayout>
              </c:layout>
              <c:showLegendKey val="0"/>
              <c:showVal val="1"/>
              <c:showCatName val="0"/>
              <c:showSerName val="0"/>
              <c:showPercent val="0"/>
              <c:showBubbleSize val="0"/>
            </c:dLbl>
            <c:txPr>
              <a:bodyPr/>
              <a:lstStyle/>
              <a:p>
                <a:pPr>
                  <a:defRPr sz="1200" b="1">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98318</c:v>
                </c:pt>
                <c:pt idx="1">
                  <c:v>91895</c:v>
                </c:pt>
                <c:pt idx="2">
                  <c:v>77955</c:v>
                </c:pt>
                <c:pt idx="3">
                  <c:v>74847</c:v>
                </c:pt>
                <c:pt idx="4">
                  <c:v>72367</c:v>
                </c:pt>
                <c:pt idx="5">
                  <c:v>72344</c:v>
                </c:pt>
                <c:pt idx="6">
                  <c:v>76668</c:v>
                </c:pt>
                <c:pt idx="7">
                  <c:v>83830</c:v>
                </c:pt>
                <c:pt idx="8">
                  <c:v>73923</c:v>
                </c:pt>
                <c:pt idx="9">
                  <c:v>79027</c:v>
                </c:pt>
                <c:pt idx="10">
                  <c:v>80602</c:v>
                </c:pt>
                <c:pt idx="11">
                  <c:v>72963</c:v>
                </c:pt>
                <c:pt idx="12">
                  <c:v>64316</c:v>
                </c:pt>
                <c:pt idx="13">
                  <c:v>62903</c:v>
                </c:pt>
              </c:numCache>
            </c:numRef>
          </c:val>
        </c:ser>
        <c:dLbls>
          <c:showLegendKey val="0"/>
          <c:showVal val="0"/>
          <c:showCatName val="0"/>
          <c:showSerName val="0"/>
          <c:showPercent val="0"/>
          <c:showBubbleSize val="0"/>
        </c:dLbls>
        <c:gapWidth val="90"/>
        <c:gapDepth val="311"/>
        <c:shape val="cylinder"/>
        <c:axId val="117753344"/>
        <c:axId val="117754880"/>
        <c:axId val="0"/>
      </c:bar3DChart>
      <c:catAx>
        <c:axId val="117753344"/>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17754880"/>
        <c:crosses val="autoZero"/>
        <c:auto val="1"/>
        <c:lblAlgn val="ctr"/>
        <c:lblOffset val="100"/>
        <c:noMultiLvlLbl val="0"/>
      </c:catAx>
      <c:valAx>
        <c:axId val="117754880"/>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17753344"/>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ERKEK</c:v>
                </c:pt>
              </c:strCache>
            </c:strRef>
          </c:tx>
          <c:invertIfNegative val="0"/>
          <c:dLbls>
            <c:dLbl>
              <c:idx val="0"/>
              <c:layout>
                <c:manualLayout>
                  <c:x val="1.629499483160453E-3"/>
                  <c:y val="-0.34502609129524986"/>
                </c:manualLayout>
              </c:layout>
              <c:spPr/>
              <c:txPr>
                <a:bodyPr/>
                <a:lstStyle/>
                <a:p>
                  <a:pPr>
                    <a:defRPr sz="1000" b="1" i="1">
                      <a:solidFill>
                        <a:srgbClr val="FF0000"/>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4.1005744817055427E-3"/>
                  <c:y val="-3.4266747639413363E-2"/>
                </c:manualLayout>
              </c:layout>
              <c:showLegendKey val="0"/>
              <c:showVal val="1"/>
              <c:showCatName val="0"/>
              <c:showSerName val="0"/>
              <c:showPercent val="0"/>
              <c:showBubbleSize val="0"/>
            </c:dLbl>
            <c:dLbl>
              <c:idx val="10"/>
              <c:layout>
                <c:manualLayout>
                  <c:x val="0"/>
                  <c:y val="-8.6984820930818524E-2"/>
                </c:manualLayout>
              </c:layout>
              <c:showLegendKey val="0"/>
              <c:showVal val="1"/>
              <c:showCatName val="0"/>
              <c:showSerName val="0"/>
              <c:showPercent val="0"/>
              <c:showBubbleSize val="0"/>
            </c:dLbl>
            <c:dLbl>
              <c:idx val="11"/>
              <c:layout>
                <c:manualLayout>
                  <c:x val="0"/>
                  <c:y val="-0.14233879788679396"/>
                </c:manualLayout>
              </c:layout>
              <c:showLegendKey val="0"/>
              <c:showVal val="1"/>
              <c:showCatName val="0"/>
              <c:showSerName val="0"/>
              <c:showPercent val="0"/>
              <c:showBubbleSize val="0"/>
            </c:dLbl>
            <c:dLbl>
              <c:idx val="12"/>
              <c:layout>
                <c:manualLayout>
                  <c:x val="1.4077988732066498E-3"/>
                  <c:y val="-0.20560048583648016"/>
                </c:manualLayout>
              </c:layout>
              <c:showLegendKey val="0"/>
              <c:showVal val="1"/>
              <c:showCatName val="0"/>
              <c:showSerName val="0"/>
              <c:showPercent val="0"/>
              <c:showBubbleSize val="0"/>
            </c:dLbl>
            <c:dLbl>
              <c:idx val="13"/>
              <c:layout>
                <c:manualLayout>
                  <c:x val="-4.2233966196200531E-3"/>
                  <c:y val="-0.46391904496436548"/>
                </c:manualLayout>
              </c:layout>
              <c:spPr/>
              <c:txPr>
                <a:bodyPr/>
                <a:lstStyle/>
                <a:p>
                  <a:pPr>
                    <a:defRPr sz="1000" b="1" i="1">
                      <a:solidFill>
                        <a:srgbClr val="FF0000"/>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1000" b="0">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5066745</c:v>
                </c:pt>
                <c:pt idx="1">
                  <c:v>5558582</c:v>
                </c:pt>
                <c:pt idx="2">
                  <c:v>5832215</c:v>
                </c:pt>
                <c:pt idx="3">
                  <c:v>5254125</c:v>
                </c:pt>
                <c:pt idx="4">
                  <c:v>4886881</c:v>
                </c:pt>
                <c:pt idx="5">
                  <c:v>5223283</c:v>
                </c:pt>
                <c:pt idx="6">
                  <c:v>5615238</c:v>
                </c:pt>
                <c:pt idx="7">
                  <c:v>6181251</c:v>
                </c:pt>
                <c:pt idx="8">
                  <c:v>6918605</c:v>
                </c:pt>
                <c:pt idx="9">
                  <c:v>7818642</c:v>
                </c:pt>
                <c:pt idx="10">
                  <c:v>8643000</c:v>
                </c:pt>
                <c:pt idx="11">
                  <c:v>9136000</c:v>
                </c:pt>
                <c:pt idx="12">
                  <c:v>9976000</c:v>
                </c:pt>
                <c:pt idx="13">
                  <c:v>10600000</c:v>
                </c:pt>
              </c:numCache>
            </c:numRef>
          </c:val>
        </c:ser>
        <c:ser>
          <c:idx val="1"/>
          <c:order val="1"/>
          <c:tx>
            <c:strRef>
              <c:f>Sayfa1!$C$1</c:f>
              <c:strCache>
                <c:ptCount val="1"/>
                <c:pt idx="0">
                  <c:v>KEDIN</c:v>
                </c:pt>
              </c:strCache>
            </c:strRef>
          </c:tx>
          <c:invertIfNegative val="0"/>
          <c:dLbls>
            <c:dLbl>
              <c:idx val="0"/>
              <c:layout>
                <c:manualLayout>
                  <c:x val="0"/>
                  <c:y val="-3.9538554968553928E-2"/>
                </c:manualLayout>
              </c:layout>
              <c:spPr/>
              <c:txPr>
                <a:bodyPr/>
                <a:lstStyle/>
                <a:p>
                  <a:pPr>
                    <a:defRPr sz="1100" b="1" i="1">
                      <a:solidFill>
                        <a:srgbClr val="FF0000"/>
                      </a:solidFill>
                      <a:latin typeface="Calibri" pitchFamily="34" charset="0"/>
                      <a:cs typeface="Calibri" pitchFamily="34" charset="0"/>
                    </a:defRPr>
                  </a:pPr>
                  <a:endParaRPr lang="tr-TR"/>
                </a:p>
              </c:txPr>
              <c:showLegendKey val="0"/>
              <c:showVal val="1"/>
              <c:showCatName val="0"/>
              <c:showSerName val="0"/>
              <c:showPercent val="0"/>
              <c:showBubbleSize val="0"/>
            </c:dLbl>
            <c:dLbl>
              <c:idx val="1"/>
              <c:layout>
                <c:manualLayout>
                  <c:x val="1.4077988732066498E-3"/>
                  <c:y val="-3.4266747639413363E-2"/>
                </c:manualLayout>
              </c:layout>
              <c:showLegendKey val="0"/>
              <c:showVal val="1"/>
              <c:showCatName val="0"/>
              <c:showSerName val="0"/>
              <c:showPercent val="0"/>
              <c:showBubbleSize val="0"/>
            </c:dLbl>
            <c:dLbl>
              <c:idx val="2"/>
              <c:layout>
                <c:manualLayout>
                  <c:x val="0"/>
                  <c:y val="-2.8994940310272842E-2"/>
                </c:manualLayout>
              </c:layout>
              <c:showLegendKey val="0"/>
              <c:showVal val="1"/>
              <c:showCatName val="0"/>
              <c:showSerName val="0"/>
              <c:showPercent val="0"/>
              <c:showBubbleSize val="0"/>
            </c:dLbl>
            <c:dLbl>
              <c:idx val="3"/>
              <c:layout>
                <c:manualLayout>
                  <c:x val="0"/>
                  <c:y val="-3.1630843974843101E-2"/>
                </c:manualLayout>
              </c:layout>
              <c:showLegendKey val="0"/>
              <c:showVal val="1"/>
              <c:showCatName val="0"/>
              <c:showSerName val="0"/>
              <c:showPercent val="0"/>
              <c:showBubbleSize val="0"/>
            </c:dLbl>
            <c:dLbl>
              <c:idx val="4"/>
              <c:layout>
                <c:manualLayout>
                  <c:x val="2.8155977464132996E-3"/>
                  <c:y val="-2.8994940310272891E-2"/>
                </c:manualLayout>
              </c:layout>
              <c:showLegendKey val="0"/>
              <c:showVal val="1"/>
              <c:showCatName val="0"/>
              <c:showSerName val="0"/>
              <c:showPercent val="0"/>
              <c:showBubbleSize val="0"/>
            </c:dLbl>
            <c:dLbl>
              <c:idx val="5"/>
              <c:layout>
                <c:manualLayout>
                  <c:x val="1.4077988732066498E-3"/>
                  <c:y val="-2.6359036645702584E-2"/>
                </c:manualLayout>
              </c:layout>
              <c:showLegendKey val="0"/>
              <c:showVal val="1"/>
              <c:showCatName val="0"/>
              <c:showSerName val="0"/>
              <c:showPercent val="0"/>
              <c:showBubbleSize val="0"/>
            </c:dLbl>
            <c:dLbl>
              <c:idx val="6"/>
              <c:layout>
                <c:manualLayout>
                  <c:x val="4.2233966196199499E-3"/>
                  <c:y val="-2.6359036645702584E-2"/>
                </c:manualLayout>
              </c:layout>
              <c:showLegendKey val="0"/>
              <c:showVal val="1"/>
              <c:showCatName val="0"/>
              <c:showSerName val="0"/>
              <c:showPercent val="0"/>
              <c:showBubbleSize val="0"/>
            </c:dLbl>
            <c:dLbl>
              <c:idx val="7"/>
              <c:layout>
                <c:manualLayout>
                  <c:x val="0"/>
                  <c:y val="-2.8994940310272842E-2"/>
                </c:manualLayout>
              </c:layout>
              <c:showLegendKey val="0"/>
              <c:showVal val="1"/>
              <c:showCatName val="0"/>
              <c:showSerName val="0"/>
              <c:showPercent val="0"/>
              <c:showBubbleSize val="0"/>
            </c:dLbl>
            <c:dLbl>
              <c:idx val="8"/>
              <c:layout>
                <c:manualLayout>
                  <c:x val="1.4077988732065466E-3"/>
                  <c:y val="-3.4266747639413363E-2"/>
                </c:manualLayout>
              </c:layout>
              <c:showLegendKey val="0"/>
              <c:showVal val="1"/>
              <c:showCatName val="0"/>
              <c:showSerName val="0"/>
              <c:showPercent val="0"/>
              <c:showBubbleSize val="0"/>
            </c:dLbl>
            <c:dLbl>
              <c:idx val="9"/>
              <c:layout>
                <c:manualLayout>
                  <c:x val="2.8155977464134029E-3"/>
                  <c:y val="-2.6359036645702584E-2"/>
                </c:manualLayout>
              </c:layout>
              <c:showLegendKey val="0"/>
              <c:showVal val="1"/>
              <c:showCatName val="0"/>
              <c:showSerName val="0"/>
              <c:showPercent val="0"/>
              <c:showBubbleSize val="0"/>
            </c:dLbl>
            <c:dLbl>
              <c:idx val="13"/>
              <c:layout>
                <c:manualLayout>
                  <c:x val="4.0826167322992844E-2"/>
                  <c:y val="-2.6359036645702645E-3"/>
                </c:manualLayout>
              </c:layout>
              <c:spPr/>
              <c:txPr>
                <a:bodyPr/>
                <a:lstStyle/>
                <a:p>
                  <a:pPr>
                    <a:defRPr sz="1100" b="1" i="1">
                      <a:solidFill>
                        <a:srgbClr val="FF0000"/>
                      </a:solidFill>
                      <a:latin typeface="Calibri" pitchFamily="34" charset="0"/>
                      <a:cs typeface="Calibri" pitchFamily="34" charset="0"/>
                    </a:defRPr>
                  </a:pPr>
                  <a:endParaRPr lang="tr-TR"/>
                </a:p>
              </c:txPr>
              <c:showLegendKey val="0"/>
              <c:showVal val="1"/>
              <c:showCatName val="0"/>
              <c:showSerName val="0"/>
              <c:showPercent val="0"/>
              <c:showBubbleSize val="0"/>
            </c:dLbl>
            <c:txPr>
              <a:bodyPr/>
              <a:lstStyle/>
              <a:p>
                <a:pPr>
                  <a:defRPr sz="1100" b="0">
                    <a:latin typeface="Calibri" pitchFamily="34" charset="0"/>
                    <a:cs typeface="Calibri"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Sayfa1!$C$2:$C$15</c:f>
              <c:numCache>
                <c:formatCode>#,##0</c:formatCode>
                <c:ptCount val="14"/>
                <c:pt idx="0">
                  <c:v>98318</c:v>
                </c:pt>
                <c:pt idx="1">
                  <c:v>91895</c:v>
                </c:pt>
                <c:pt idx="2">
                  <c:v>77955</c:v>
                </c:pt>
                <c:pt idx="3">
                  <c:v>74847</c:v>
                </c:pt>
                <c:pt idx="4">
                  <c:v>72367</c:v>
                </c:pt>
                <c:pt idx="5">
                  <c:v>72344</c:v>
                </c:pt>
                <c:pt idx="6">
                  <c:v>76668</c:v>
                </c:pt>
                <c:pt idx="7">
                  <c:v>83830</c:v>
                </c:pt>
                <c:pt idx="8">
                  <c:v>73923</c:v>
                </c:pt>
                <c:pt idx="9">
                  <c:v>79027</c:v>
                </c:pt>
                <c:pt idx="10">
                  <c:v>80602</c:v>
                </c:pt>
                <c:pt idx="11">
                  <c:v>72963</c:v>
                </c:pt>
                <c:pt idx="12">
                  <c:v>64316</c:v>
                </c:pt>
                <c:pt idx="13">
                  <c:v>62903</c:v>
                </c:pt>
              </c:numCache>
            </c:numRef>
          </c:val>
        </c:ser>
        <c:dLbls>
          <c:showLegendKey val="0"/>
          <c:showVal val="0"/>
          <c:showCatName val="0"/>
          <c:showSerName val="0"/>
          <c:showPercent val="0"/>
          <c:showBubbleSize val="0"/>
        </c:dLbls>
        <c:gapWidth val="90"/>
        <c:gapDepth val="311"/>
        <c:shape val="cylinder"/>
        <c:axId val="117833088"/>
        <c:axId val="117843072"/>
        <c:axId val="0"/>
      </c:bar3DChart>
      <c:catAx>
        <c:axId val="117833088"/>
        <c:scaling>
          <c:orientation val="minMax"/>
        </c:scaling>
        <c:delete val="0"/>
        <c:axPos val="b"/>
        <c:numFmt formatCode="General" sourceLinked="1"/>
        <c:majorTickMark val="out"/>
        <c:minorTickMark val="none"/>
        <c:tickLblPos val="nextTo"/>
        <c:txPr>
          <a:bodyPr/>
          <a:lstStyle/>
          <a:p>
            <a:pPr>
              <a:defRPr sz="1100" b="0">
                <a:latin typeface="Calibri" pitchFamily="34" charset="0"/>
                <a:cs typeface="Tahoma" pitchFamily="34" charset="0"/>
              </a:defRPr>
            </a:pPr>
            <a:endParaRPr lang="tr-TR"/>
          </a:p>
        </c:txPr>
        <c:crossAx val="117843072"/>
        <c:crosses val="autoZero"/>
        <c:auto val="1"/>
        <c:lblAlgn val="ctr"/>
        <c:lblOffset val="100"/>
        <c:noMultiLvlLbl val="0"/>
      </c:catAx>
      <c:valAx>
        <c:axId val="117843072"/>
        <c:scaling>
          <c:orientation val="minMax"/>
          <c:max val="8000000"/>
        </c:scaling>
        <c:delete val="0"/>
        <c:axPos val="l"/>
        <c:majorGridlines/>
        <c:numFmt formatCode="#,##0" sourceLinked="1"/>
        <c:majorTickMark val="out"/>
        <c:minorTickMark val="none"/>
        <c:tickLblPos val="nextTo"/>
        <c:txPr>
          <a:bodyPr/>
          <a:lstStyle/>
          <a:p>
            <a:pPr>
              <a:defRPr sz="800" b="0">
                <a:latin typeface="Calibri" pitchFamily="34" charset="0"/>
                <a:cs typeface="Calibri" pitchFamily="34" charset="0"/>
              </a:defRPr>
            </a:pPr>
            <a:endParaRPr lang="tr-TR"/>
          </a:p>
        </c:txPr>
        <c:crossAx val="117833088"/>
        <c:crosses val="autoZero"/>
        <c:crossBetween val="between"/>
        <c:majorUnit val="1000000"/>
      </c:valAx>
    </c:plotArea>
    <c:plotVisOnly val="1"/>
    <c:dispBlanksAs val="gap"/>
    <c:showDLblsOverMax val="0"/>
  </c:chart>
  <c:spPr>
    <a:noFill/>
  </c:spPr>
  <c:txPr>
    <a:bodyPr/>
    <a:lstStyle/>
    <a:p>
      <a:pPr>
        <a:defRPr sz="1800"/>
      </a:pPr>
      <a:endParaRPr lang="tr-TR"/>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25"/>
      <c:hPercent val="50"/>
      <c:rotY val="10"/>
      <c:rAngAx val="0"/>
      <c:perspective val="0"/>
    </c:view3D>
    <c:floor>
      <c:thickness val="0"/>
    </c:floor>
    <c:sideWall>
      <c:thickness val="0"/>
    </c:sideWall>
    <c:backWall>
      <c:thickness val="0"/>
    </c:backWall>
    <c:plotArea>
      <c:layout>
        <c:manualLayout>
          <c:layoutTarget val="inner"/>
          <c:xMode val="edge"/>
          <c:yMode val="edge"/>
          <c:x val="4.0780996010956604E-2"/>
          <c:y val="0.15817020026196915"/>
          <c:w val="0.93510357070373618"/>
          <c:h val="0.70835048444643478"/>
        </c:manualLayout>
      </c:layout>
      <c:pie3DChart>
        <c:varyColors val="1"/>
        <c:ser>
          <c:idx val="1"/>
          <c:order val="0"/>
          <c:tx>
            <c:strRef>
              <c:f>Sheet1!$A$2</c:f>
              <c:strCache>
                <c:ptCount val="1"/>
                <c:pt idx="0">
                  <c:v>İş Kazası Oranları</c:v>
                </c:pt>
              </c:strCache>
            </c:strRef>
          </c:tx>
          <c:explosion val="25"/>
          <c:dPt>
            <c:idx val="0"/>
            <c:bubble3D val="0"/>
          </c:dPt>
          <c:dPt>
            <c:idx val="1"/>
            <c:bubble3D val="0"/>
          </c:dPt>
          <c:dPt>
            <c:idx val="2"/>
            <c:bubble3D val="0"/>
          </c:dPt>
          <c:dPt>
            <c:idx val="3"/>
            <c:bubble3D val="0"/>
            <c:spPr>
              <a:solidFill>
                <a:schemeClr val="tx2">
                  <a:lumMod val="75000"/>
                </a:schemeClr>
              </a:solidFill>
            </c:spPr>
          </c:dPt>
          <c:dPt>
            <c:idx val="4"/>
            <c:bubble3D val="0"/>
          </c:dPt>
          <c:dPt>
            <c:idx val="5"/>
            <c:bubble3D val="0"/>
          </c:dPt>
          <c:dPt>
            <c:idx val="6"/>
            <c:bubble3D val="0"/>
          </c:dPt>
          <c:dPt>
            <c:idx val="7"/>
            <c:bubble3D val="0"/>
          </c:dPt>
          <c:dPt>
            <c:idx val="8"/>
            <c:bubble3D val="0"/>
          </c:dPt>
          <c:dPt>
            <c:idx val="9"/>
            <c:bubble3D val="0"/>
            <c:spPr>
              <a:solidFill>
                <a:schemeClr val="accent6">
                  <a:lumMod val="75000"/>
                </a:schemeClr>
              </a:solidFill>
              <a:ln>
                <a:solidFill>
                  <a:schemeClr val="accent6">
                    <a:lumMod val="75000"/>
                  </a:schemeClr>
                </a:solidFill>
              </a:ln>
            </c:spPr>
          </c:dPt>
          <c:dPt>
            <c:idx val="10"/>
            <c:bubble3D val="0"/>
          </c:dPt>
          <c:dPt>
            <c:idx val="11"/>
            <c:bubble3D val="0"/>
          </c:dPt>
          <c:dLbls>
            <c:dLbl>
              <c:idx val="0"/>
              <c:layout>
                <c:manualLayout>
                  <c:x val="-6.5253525360243037E-2"/>
                  <c:y val="-1.5264616891184035E-2"/>
                </c:manualLayout>
              </c:layout>
              <c:tx>
                <c:rich>
                  <a:bodyPr/>
                  <a:lstStyle/>
                  <a:p>
                    <a:pPr>
                      <a:defRPr sz="1000" b="1" i="1"/>
                    </a:pPr>
                    <a:r>
                      <a:rPr lang="tr-TR" sz="1000" b="1" i="1"/>
                      <a:t>Metalden Eşya İmali 
14%</a:t>
                    </a:r>
                    <a:endParaRPr lang="tr-TR" b="1" i="1"/>
                  </a:p>
                </c:rich>
              </c:tx>
              <c:spPr/>
              <c:dLblPos val="bestFit"/>
              <c:showLegendKey val="0"/>
              <c:showVal val="1"/>
              <c:showCatName val="0"/>
              <c:showSerName val="1"/>
              <c:showPercent val="0"/>
              <c:showBubbleSize val="0"/>
            </c:dLbl>
            <c:dLbl>
              <c:idx val="1"/>
              <c:layout>
                <c:manualLayout>
                  <c:x val="-4.2556646974071608E-3"/>
                  <c:y val="-9.5402916564815907E-3"/>
                </c:manualLayout>
              </c:layout>
              <c:tx>
                <c:rich>
                  <a:bodyPr/>
                  <a:lstStyle/>
                  <a:p>
                    <a:pPr>
                      <a:defRPr sz="1000" b="1" i="1"/>
                    </a:pPr>
                    <a:r>
                      <a:rPr lang="tr-TR" sz="1000" b="1" i="1"/>
                      <a:t>İnşaat 
9%</a:t>
                    </a:r>
                    <a:endParaRPr lang="tr-TR" b="1" i="1"/>
                  </a:p>
                </c:rich>
              </c:tx>
              <c:spPr/>
              <c:dLblPos val="bestFit"/>
              <c:showLegendKey val="0"/>
              <c:showVal val="1"/>
              <c:showCatName val="0"/>
              <c:showSerName val="1"/>
              <c:showPercent val="0"/>
              <c:showBubbleSize val="0"/>
            </c:dLbl>
            <c:dLbl>
              <c:idx val="2"/>
              <c:layout/>
              <c:tx>
                <c:rich>
                  <a:bodyPr/>
                  <a:lstStyle/>
                  <a:p>
                    <a:pPr>
                      <a:defRPr sz="1000" b="1" i="1"/>
                    </a:pPr>
                    <a:r>
                      <a:rPr lang="tr-TR" sz="1000" b="1" i="1"/>
                      <a:t>Kömür Madenciliği
8.5%</a:t>
                    </a:r>
                    <a:endParaRPr lang="tr-TR" b="1" i="1"/>
                  </a:p>
                </c:rich>
              </c:tx>
              <c:spPr/>
              <c:dLblPos val="outEnd"/>
              <c:showLegendKey val="0"/>
              <c:showVal val="1"/>
              <c:showCatName val="0"/>
              <c:showSerName val="1"/>
              <c:showPercent val="0"/>
              <c:showBubbleSize val="0"/>
            </c:dLbl>
            <c:dLbl>
              <c:idx val="3"/>
              <c:layout>
                <c:manualLayout>
                  <c:x val="-4.2556646974071612E-2"/>
                  <c:y val="0"/>
                </c:manualLayout>
              </c:layout>
              <c:tx>
                <c:rich>
                  <a:bodyPr/>
                  <a:lstStyle/>
                  <a:p>
                    <a:pPr>
                      <a:defRPr sz="1000"/>
                    </a:pPr>
                    <a:r>
                      <a:rPr lang="tr-TR" sz="1000"/>
                      <a:t>Dokuma Sanayii 
6.5%</a:t>
                    </a:r>
                    <a:endParaRPr lang="tr-TR"/>
                  </a:p>
                </c:rich>
              </c:tx>
              <c:spPr/>
              <c:dLblPos val="bestFit"/>
              <c:showLegendKey val="0"/>
              <c:showVal val="1"/>
              <c:showCatName val="0"/>
              <c:showSerName val="1"/>
              <c:showPercent val="0"/>
              <c:showBubbleSize val="0"/>
            </c:dLbl>
            <c:dLbl>
              <c:idx val="4"/>
              <c:layout>
                <c:manualLayout>
                  <c:x val="4.964942146975021E-2"/>
                  <c:y val="-1.9645468896350043E-3"/>
                </c:manualLayout>
              </c:layout>
              <c:tx>
                <c:rich>
                  <a:bodyPr/>
                  <a:lstStyle/>
                  <a:p>
                    <a:pPr>
                      <a:defRPr sz="1000" b="1" i="1"/>
                    </a:pPr>
                    <a:r>
                      <a:rPr lang="tr-TR" sz="1000" b="1" i="1"/>
                      <a:t>Nakil Araçları İmali 
7%</a:t>
                    </a:r>
                    <a:endParaRPr lang="tr-TR" b="1" i="1"/>
                  </a:p>
                </c:rich>
              </c:tx>
              <c:spPr/>
              <c:dLblPos val="bestFit"/>
              <c:showLegendKey val="0"/>
              <c:showVal val="1"/>
              <c:showCatName val="0"/>
              <c:showSerName val="1"/>
              <c:showPercent val="0"/>
              <c:showBubbleSize val="0"/>
            </c:dLbl>
            <c:dLbl>
              <c:idx val="5"/>
              <c:layout/>
              <c:tx>
                <c:rich>
                  <a:bodyPr/>
                  <a:lstStyle/>
                  <a:p>
                    <a:pPr>
                      <a:defRPr sz="1000" b="1" i="1"/>
                    </a:pPr>
                    <a:r>
                      <a:rPr lang="tr-TR" sz="1000" b="1" i="1" dirty="0"/>
                      <a:t>Metal </a:t>
                    </a:r>
                    <a:r>
                      <a:rPr lang="tr-TR" sz="1000" b="1" i="1" dirty="0" smtClean="0"/>
                      <a:t>Endüstrisi </a:t>
                    </a:r>
                    <a:r>
                      <a:rPr lang="tr-TR" sz="1000" b="1" i="1" dirty="0"/>
                      <a:t>
7%</a:t>
                    </a:r>
                    <a:endParaRPr lang="tr-TR" b="1" i="1" dirty="0"/>
                  </a:p>
                </c:rich>
              </c:tx>
              <c:spPr/>
              <c:dLblPos val="outEnd"/>
              <c:showLegendKey val="0"/>
              <c:showVal val="1"/>
              <c:showCatName val="0"/>
              <c:showSerName val="1"/>
              <c:showPercent val="0"/>
              <c:showBubbleSize val="0"/>
            </c:dLbl>
            <c:dLbl>
              <c:idx val="6"/>
              <c:layout/>
              <c:tx>
                <c:rich>
                  <a:bodyPr/>
                  <a:lstStyle/>
                  <a:p>
                    <a:pPr>
                      <a:defRPr sz="1000"/>
                    </a:pPr>
                    <a:r>
                      <a:rPr lang="tr-TR" sz="1000"/>
                      <a:t>Taş, Toprak, 
Kil, Kum İmali 
6.7%</a:t>
                    </a:r>
                    <a:endParaRPr lang="tr-TR"/>
                  </a:p>
                </c:rich>
              </c:tx>
              <c:spPr/>
              <c:dLblPos val="outEnd"/>
              <c:showLegendKey val="0"/>
              <c:showVal val="1"/>
              <c:showCatName val="0"/>
              <c:showSerName val="1"/>
              <c:showPercent val="0"/>
              <c:showBubbleSize val="0"/>
            </c:dLbl>
            <c:dLbl>
              <c:idx val="7"/>
              <c:layout/>
              <c:tx>
                <c:rich>
                  <a:bodyPr/>
                  <a:lstStyle/>
                  <a:p>
                    <a:pPr>
                      <a:defRPr sz="1000"/>
                    </a:pPr>
                    <a:r>
                      <a:rPr lang="fi-FI" sz="1000"/>
                      <a:t>Makine</a:t>
                    </a:r>
                    <a:r>
                      <a:rPr lang="tr-TR" sz="1000"/>
                      <a:t> </a:t>
                    </a:r>
                    <a:r>
                      <a:rPr lang="fi-FI" sz="1000"/>
                      <a:t>İm</a:t>
                    </a:r>
                    <a:r>
                      <a:rPr lang="tr-TR" sz="1000"/>
                      <a:t>âlatı</a:t>
                    </a:r>
                    <a:r>
                      <a:rPr lang="fi-FI" sz="1000"/>
                      <a:t> 
Tamiratı 
6.7%</a:t>
                    </a:r>
                    <a:endParaRPr lang="fi-FI"/>
                  </a:p>
                </c:rich>
              </c:tx>
              <c:spPr/>
              <c:dLblPos val="outEnd"/>
              <c:showLegendKey val="0"/>
              <c:showVal val="1"/>
              <c:showCatName val="0"/>
              <c:showSerName val="1"/>
              <c:showPercent val="0"/>
              <c:showBubbleSize val="0"/>
            </c:dLbl>
            <c:dLbl>
              <c:idx val="8"/>
              <c:layout>
                <c:manualLayout>
                  <c:x val="1.7022658789628643E-2"/>
                  <c:y val="-3.9290937792700086E-3"/>
                </c:manualLayout>
              </c:layout>
              <c:tx>
                <c:rich>
                  <a:bodyPr/>
                  <a:lstStyle/>
                  <a:p>
                    <a:pPr>
                      <a:defRPr sz="1000"/>
                    </a:pPr>
                    <a:r>
                      <a:rPr lang="tr-TR" sz="1000"/>
                      <a:t>Nakliyat 
5.6%</a:t>
                    </a:r>
                    <a:endParaRPr lang="tr-TR"/>
                  </a:p>
                </c:rich>
              </c:tx>
              <c:spPr/>
              <c:dLblPos val="bestFit"/>
              <c:showLegendKey val="0"/>
              <c:showVal val="1"/>
              <c:showCatName val="0"/>
              <c:showSerName val="1"/>
              <c:showPercent val="0"/>
              <c:showBubbleSize val="0"/>
            </c:dLbl>
            <c:dLbl>
              <c:idx val="9"/>
              <c:layout>
                <c:manualLayout>
                  <c:x val="2.1278323487035806E-2"/>
                  <c:y val="0"/>
                </c:manualLayout>
              </c:layout>
              <c:tx>
                <c:rich>
                  <a:bodyPr/>
                  <a:lstStyle/>
                  <a:p>
                    <a:pPr>
                      <a:defRPr sz="1000"/>
                    </a:pPr>
                    <a:r>
                      <a:rPr lang="tr-TR" sz="1000"/>
                      <a:t>Gıda Maddeleri 
3%</a:t>
                    </a:r>
                    <a:endParaRPr lang="tr-TR"/>
                  </a:p>
                </c:rich>
              </c:tx>
              <c:spPr/>
              <c:dLblPos val="bestFit"/>
              <c:showLegendKey val="0"/>
              <c:showVal val="1"/>
              <c:showCatName val="0"/>
              <c:showSerName val="1"/>
              <c:showPercent val="0"/>
              <c:showBubbleSize val="0"/>
            </c:dLbl>
            <c:dLbl>
              <c:idx val="10"/>
              <c:layout>
                <c:manualLayout>
                  <c:x val="3.9719537175800165E-2"/>
                  <c:y val="-1.8008138456768724E-17"/>
                </c:manualLayout>
              </c:layout>
              <c:tx>
                <c:rich>
                  <a:bodyPr/>
                  <a:lstStyle/>
                  <a:p>
                    <a:pPr>
                      <a:defRPr sz="1000"/>
                    </a:pPr>
                    <a:r>
                      <a:rPr lang="es-ES" sz="1000" dirty="0" smtClean="0"/>
                      <a:t>Toptan</a:t>
                    </a:r>
                    <a:r>
                      <a:rPr lang="tr-TR" sz="1000" dirty="0" smtClean="0"/>
                      <a:t>-</a:t>
                    </a:r>
                    <a:r>
                      <a:rPr lang="es-ES" sz="1000" dirty="0" smtClean="0"/>
                      <a:t>Par</a:t>
                    </a:r>
                    <a:r>
                      <a:rPr lang="es-ES" sz="1000" dirty="0"/>
                      <a:t>. Tic.
3.3%</a:t>
                    </a:r>
                    <a:endParaRPr lang="es-ES" dirty="0"/>
                  </a:p>
                </c:rich>
              </c:tx>
              <c:spPr/>
              <c:dLblPos val="bestFit"/>
              <c:showLegendKey val="0"/>
              <c:showVal val="1"/>
              <c:showCatName val="0"/>
              <c:showSerName val="1"/>
              <c:showPercent val="0"/>
              <c:showBubbleSize val="0"/>
            </c:dLbl>
            <c:dLbl>
              <c:idx val="11"/>
              <c:layout/>
              <c:tx>
                <c:rich>
                  <a:bodyPr/>
                  <a:lstStyle/>
                  <a:p>
                    <a:pPr>
                      <a:defRPr sz="1000"/>
                    </a:pPr>
                    <a:r>
                      <a:rPr lang="tr-TR" sz="1000"/>
                      <a:t>Şahsi Hizmetler
2.8%</a:t>
                    </a:r>
                    <a:endParaRPr lang="tr-TR"/>
                  </a:p>
                </c:rich>
              </c:tx>
              <c:spPr/>
              <c:dLblPos val="outEnd"/>
              <c:showLegendKey val="0"/>
              <c:showVal val="1"/>
              <c:showCatName val="0"/>
              <c:showSerName val="1"/>
              <c:showPercent val="0"/>
              <c:showBubbleSize val="0"/>
            </c:dLbl>
            <c:numFmt formatCode="0%" sourceLinked="0"/>
            <c:txPr>
              <a:bodyPr/>
              <a:lstStyle/>
              <a:p>
                <a:pPr>
                  <a:defRPr sz="1000"/>
                </a:pPr>
                <a:endParaRPr lang="tr-TR"/>
              </a:p>
            </c:txPr>
            <c:dLblPos val="outEnd"/>
            <c:showLegendKey val="0"/>
            <c:showVal val="1"/>
            <c:showCatName val="1"/>
            <c:showSerName val="1"/>
            <c:showPercent val="1"/>
            <c:showBubbleSize val="0"/>
            <c:showLeaderLines val="0"/>
          </c:dLbls>
          <c:cat>
            <c:strRef>
              <c:f>Sheet1!$B$1:$M$1</c:f>
              <c:strCache>
                <c:ptCount val="12"/>
                <c:pt idx="0">
                  <c:v>Metalden Eşya İmali </c:v>
                </c:pt>
                <c:pt idx="1">
                  <c:v>İnşaat </c:v>
                </c:pt>
                <c:pt idx="2">
                  <c:v>Kömür Madenciliği</c:v>
                </c:pt>
                <c:pt idx="3">
                  <c:v>Dokuma Sanayii </c:v>
                </c:pt>
                <c:pt idx="4">
                  <c:v>Nakil Araçları İmali </c:v>
                </c:pt>
                <c:pt idx="5">
                  <c:v>Metal Mütea.Esas.End. </c:v>
                </c:pt>
                <c:pt idx="6">
                  <c:v>Taş, Toprak, Kil Kum vs. İmali </c:v>
                </c:pt>
                <c:pt idx="7">
                  <c:v>Makine İm. Ve Tamiratı </c:v>
                </c:pt>
                <c:pt idx="8">
                  <c:v>Nakliyat </c:v>
                </c:pt>
                <c:pt idx="9">
                  <c:v>Gıda Maddeleri </c:v>
                </c:pt>
                <c:pt idx="10">
                  <c:v>Toptan ve Par. Tic.</c:v>
                </c:pt>
                <c:pt idx="11">
                  <c:v>Şahsi Hizmetler</c:v>
                </c:pt>
              </c:strCache>
            </c:strRef>
          </c:cat>
          <c:val>
            <c:numRef>
              <c:f>Sheet1!$B$2:$M$2</c:f>
              <c:numCache>
                <c:formatCode>#,##0</c:formatCode>
                <c:ptCount val="12"/>
                <c:pt idx="0">
                  <c:v>11039</c:v>
                </c:pt>
                <c:pt idx="1">
                  <c:v>7143</c:v>
                </c:pt>
                <c:pt idx="2">
                  <c:v>6722</c:v>
                </c:pt>
                <c:pt idx="3">
                  <c:v>5155</c:v>
                </c:pt>
                <c:pt idx="4">
                  <c:v>5807</c:v>
                </c:pt>
                <c:pt idx="5">
                  <c:v>5506</c:v>
                </c:pt>
                <c:pt idx="6">
                  <c:v>5311</c:v>
                </c:pt>
                <c:pt idx="7">
                  <c:v>5331</c:v>
                </c:pt>
                <c:pt idx="8">
                  <c:v>4478</c:v>
                </c:pt>
                <c:pt idx="9">
                  <c:v>2452</c:v>
                </c:pt>
                <c:pt idx="10">
                  <c:v>2610</c:v>
                </c:pt>
                <c:pt idx="11">
                  <c:v>2251</c:v>
                </c:pt>
              </c:numCache>
            </c:numRef>
          </c:val>
        </c:ser>
        <c:dLbls>
          <c:showLegendKey val="0"/>
          <c:showVal val="0"/>
          <c:showCatName val="1"/>
          <c:showSerName val="0"/>
          <c:showPercent val="1"/>
          <c:showBubbleSize val="0"/>
          <c:showLeaderLines val="0"/>
        </c:dLbls>
      </c:pie3DChart>
    </c:plotArea>
    <c:plotVisOnly val="1"/>
    <c:dispBlanksAs val="zero"/>
    <c:showDLblsOverMax val="0"/>
  </c:chart>
  <c:txPr>
    <a:bodyPr/>
    <a:lstStyle/>
    <a:p>
      <a:pPr>
        <a:defRPr sz="1800"/>
      </a:pPr>
      <a:endParaRPr lang="tr-TR"/>
    </a:p>
  </c:txPr>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79193980843734069"/>
        </c:manualLayout>
      </c:layout>
      <c:bar3DChart>
        <c:barDir val="col"/>
        <c:grouping val="stacked"/>
        <c:varyColors val="0"/>
        <c:ser>
          <c:idx val="0"/>
          <c:order val="0"/>
          <c:tx>
            <c:strRef>
              <c:f>Sayfa1!$B$1</c:f>
              <c:strCache>
                <c:ptCount val="1"/>
                <c:pt idx="0">
                  <c:v>ERKEK</c:v>
                </c:pt>
              </c:strCache>
            </c:strRef>
          </c:tx>
          <c:invertIfNegative val="0"/>
          <c:dLbls>
            <c:dLbl>
              <c:idx val="0"/>
              <c:layout>
                <c:manualLayout>
                  <c:x val="1.629499483160453E-3"/>
                  <c:y val="-0.34502609129524986"/>
                </c:manualLayout>
              </c:layout>
              <c:spPr/>
              <c:txPr>
                <a:bodyPr/>
                <a:lstStyle/>
                <a:p>
                  <a:pPr>
                    <a:defRPr sz="800" b="0" i="1">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1.2271128760953326E-4"/>
                  <c:y val="-1.2167373557492027E-2"/>
                </c:manualLayout>
              </c:layout>
              <c:showLegendKey val="0"/>
              <c:showVal val="1"/>
              <c:showCatName val="0"/>
              <c:showSerName val="0"/>
              <c:showPercent val="0"/>
              <c:showBubbleSize val="0"/>
            </c:dLbl>
            <c:dLbl>
              <c:idx val="10"/>
              <c:layout>
                <c:manualLayout>
                  <c:x val="1.4077988732066498E-3"/>
                  <c:y val="-9.6369050954259114E-3"/>
                </c:manualLayout>
              </c:layout>
              <c:showLegendKey val="0"/>
              <c:showVal val="1"/>
              <c:showCatName val="0"/>
              <c:showSerName val="0"/>
              <c:showPercent val="0"/>
              <c:showBubbleSize val="0"/>
            </c:dLbl>
            <c:dLbl>
              <c:idx val="11"/>
              <c:layout>
                <c:manualLayout>
                  <c:x val="4.2233966196199499E-3"/>
                  <c:y val="-9.7423557822648651E-3"/>
                </c:manualLayout>
              </c:layout>
              <c:showLegendKey val="0"/>
              <c:showVal val="1"/>
              <c:showCatName val="0"/>
              <c:showSerName val="0"/>
              <c:showPercent val="0"/>
              <c:showBubbleSize val="0"/>
            </c:dLbl>
            <c:dLbl>
              <c:idx val="12"/>
              <c:layout>
                <c:manualLayout>
                  <c:x val="1.4077988732066498E-3"/>
                  <c:y val="-0.20560048583648016"/>
                </c:manualLayout>
              </c:layout>
              <c:showLegendKey val="0"/>
              <c:showVal val="1"/>
              <c:showCatName val="0"/>
              <c:showSerName val="0"/>
              <c:showPercent val="0"/>
              <c:showBubbleSize val="0"/>
            </c:dLbl>
            <c:dLbl>
              <c:idx val="13"/>
              <c:layout>
                <c:manualLayout>
                  <c:x val="-4.2233966196200531E-3"/>
                  <c:y val="-0.46391904496436548"/>
                </c:manualLayout>
              </c:layout>
              <c:spPr/>
              <c:txPr>
                <a:bodyPr/>
                <a:lstStyle/>
                <a:p>
                  <a:pPr>
                    <a:defRPr sz="800" b="0" i="1">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800" b="0">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showLeaderLines val="0"/>
          </c:dLbls>
          <c:cat>
            <c:strRef>
              <c:f>Sayfa1!$A$2:$A$13</c:f>
              <c:strCache>
                <c:ptCount val="12"/>
                <c:pt idx="0">
                  <c:v>Üretim</c:v>
                </c:pt>
                <c:pt idx="1">
                  <c:v>Madencilik</c:v>
                </c:pt>
                <c:pt idx="2">
                  <c:v>İnşaat</c:v>
                </c:pt>
                <c:pt idx="3">
                  <c:v>Nakliye</c:v>
                </c:pt>
                <c:pt idx="4">
                  <c:v>Enerji </c:v>
                </c:pt>
                <c:pt idx="5">
                  <c:v>Diğer </c:v>
                </c:pt>
                <c:pt idx="6">
                  <c:v>Bilişim</c:v>
                </c:pt>
                <c:pt idx="7">
                  <c:v>Konaklama</c:v>
                </c:pt>
                <c:pt idx="8">
                  <c:v>Tarım</c:v>
                </c:pt>
                <c:pt idx="9">
                  <c:v>Kamu</c:v>
                </c:pt>
                <c:pt idx="10">
                  <c:v>Eğitim</c:v>
                </c:pt>
                <c:pt idx="11">
                  <c:v>Bilinmeyen</c:v>
                </c:pt>
              </c:strCache>
            </c:strRef>
          </c:cat>
          <c:val>
            <c:numRef>
              <c:f>Sayfa1!$B$2:$B$13</c:f>
              <c:numCache>
                <c:formatCode>#,##0</c:formatCode>
                <c:ptCount val="12"/>
                <c:pt idx="0">
                  <c:v>34401</c:v>
                </c:pt>
                <c:pt idx="1">
                  <c:v>9091</c:v>
                </c:pt>
                <c:pt idx="2">
                  <c:v>6877</c:v>
                </c:pt>
                <c:pt idx="3">
                  <c:v>6581</c:v>
                </c:pt>
                <c:pt idx="4">
                  <c:v>2004</c:v>
                </c:pt>
                <c:pt idx="5">
                  <c:v>1491</c:v>
                </c:pt>
                <c:pt idx="6">
                  <c:v>1436</c:v>
                </c:pt>
                <c:pt idx="7">
                  <c:v>1432</c:v>
                </c:pt>
                <c:pt idx="8" formatCode="General">
                  <c:v>538</c:v>
                </c:pt>
                <c:pt idx="9" formatCode="General">
                  <c:v>280</c:v>
                </c:pt>
                <c:pt idx="10" formatCode="General">
                  <c:v>164</c:v>
                </c:pt>
                <c:pt idx="11" formatCode="General">
                  <c:v>21</c:v>
                </c:pt>
              </c:numCache>
            </c:numRef>
          </c:val>
        </c:ser>
        <c:ser>
          <c:idx val="1"/>
          <c:order val="1"/>
          <c:tx>
            <c:strRef>
              <c:f>Sayfa1!$C$1</c:f>
              <c:strCache>
                <c:ptCount val="1"/>
                <c:pt idx="0">
                  <c:v>KEDIN</c:v>
                </c:pt>
              </c:strCache>
            </c:strRef>
          </c:tx>
          <c:invertIfNegative val="0"/>
          <c:dLbls>
            <c:dLbl>
              <c:idx val="0"/>
              <c:layout>
                <c:manualLayout>
                  <c:x val="2.8155977464132996E-3"/>
                  <c:y val="-1.9649151992026118E-2"/>
                </c:manualLayout>
              </c:layout>
              <c:spPr/>
              <c:txPr>
                <a:bodyPr/>
                <a:lstStyle/>
                <a:p>
                  <a:pPr>
                    <a:defRPr sz="800" b="0" i="1">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dLbl>
            <c:dLbl>
              <c:idx val="1"/>
              <c:layout>
                <c:manualLayout>
                  <c:x val="1.4077988732066498E-3"/>
                  <c:y val="-3.4266747639413363E-2"/>
                </c:manualLayout>
              </c:layout>
              <c:showLegendKey val="0"/>
              <c:showVal val="1"/>
              <c:showCatName val="0"/>
              <c:showSerName val="0"/>
              <c:showPercent val="0"/>
              <c:showBubbleSize val="0"/>
            </c:dLbl>
            <c:dLbl>
              <c:idx val="2"/>
              <c:layout>
                <c:manualLayout>
                  <c:x val="0"/>
                  <c:y val="-2.8994940310272842E-2"/>
                </c:manualLayout>
              </c:layout>
              <c:showLegendKey val="0"/>
              <c:showVal val="1"/>
              <c:showCatName val="0"/>
              <c:showSerName val="0"/>
              <c:showPercent val="0"/>
              <c:showBubbleSize val="0"/>
            </c:dLbl>
            <c:dLbl>
              <c:idx val="3"/>
              <c:layout>
                <c:manualLayout>
                  <c:x val="0"/>
                  <c:y val="-3.1630843974843101E-2"/>
                </c:manualLayout>
              </c:layout>
              <c:showLegendKey val="0"/>
              <c:showVal val="1"/>
              <c:showCatName val="0"/>
              <c:showSerName val="0"/>
              <c:showPercent val="0"/>
              <c:showBubbleSize val="0"/>
            </c:dLbl>
            <c:dLbl>
              <c:idx val="4"/>
              <c:layout>
                <c:manualLayout>
                  <c:x val="2.8155977464132996E-3"/>
                  <c:y val="-2.8994940310272891E-2"/>
                </c:manualLayout>
              </c:layout>
              <c:showLegendKey val="0"/>
              <c:showVal val="1"/>
              <c:showCatName val="0"/>
              <c:showSerName val="0"/>
              <c:showPercent val="0"/>
              <c:showBubbleSize val="0"/>
            </c:dLbl>
            <c:dLbl>
              <c:idx val="5"/>
              <c:layout>
                <c:manualLayout>
                  <c:x val="1.4077988732066498E-3"/>
                  <c:y val="-2.6359036645702584E-2"/>
                </c:manualLayout>
              </c:layout>
              <c:showLegendKey val="0"/>
              <c:showVal val="1"/>
              <c:showCatName val="0"/>
              <c:showSerName val="0"/>
              <c:showPercent val="0"/>
              <c:showBubbleSize val="0"/>
            </c:dLbl>
            <c:dLbl>
              <c:idx val="6"/>
              <c:layout>
                <c:manualLayout>
                  <c:x val="4.2233966196199499E-3"/>
                  <c:y val="-2.6359036645702584E-2"/>
                </c:manualLayout>
              </c:layout>
              <c:showLegendKey val="0"/>
              <c:showVal val="1"/>
              <c:showCatName val="0"/>
              <c:showSerName val="0"/>
              <c:showPercent val="0"/>
              <c:showBubbleSize val="0"/>
            </c:dLbl>
            <c:dLbl>
              <c:idx val="7"/>
              <c:layout>
                <c:manualLayout>
                  <c:x val="0"/>
                  <c:y val="-2.8994940310272842E-2"/>
                </c:manualLayout>
              </c:layout>
              <c:showLegendKey val="0"/>
              <c:showVal val="1"/>
              <c:showCatName val="0"/>
              <c:showSerName val="0"/>
              <c:showPercent val="0"/>
              <c:showBubbleSize val="0"/>
            </c:dLbl>
            <c:dLbl>
              <c:idx val="8"/>
              <c:layout>
                <c:manualLayout>
                  <c:x val="1.4077988732065466E-3"/>
                  <c:y val="-3.4266747639413363E-2"/>
                </c:manualLayout>
              </c:layout>
              <c:showLegendKey val="0"/>
              <c:showVal val="1"/>
              <c:showCatName val="0"/>
              <c:showSerName val="0"/>
              <c:showPercent val="0"/>
              <c:showBubbleSize val="0"/>
            </c:dLbl>
            <c:dLbl>
              <c:idx val="9"/>
              <c:layout>
                <c:manualLayout>
                  <c:x val="-4.2233966196199499E-3"/>
                  <c:y val="-4.1828598435083963E-2"/>
                </c:manualLayout>
              </c:layout>
              <c:showLegendKey val="0"/>
              <c:showVal val="1"/>
              <c:showCatName val="0"/>
              <c:showSerName val="0"/>
              <c:showPercent val="0"/>
              <c:showBubbleSize val="0"/>
            </c:dLbl>
            <c:dLbl>
              <c:idx val="10"/>
              <c:layout>
                <c:manualLayout>
                  <c:x val="0"/>
                  <c:y val="-3.7568982324307151E-2"/>
                </c:manualLayout>
              </c:layout>
              <c:showLegendKey val="0"/>
              <c:showVal val="1"/>
              <c:showCatName val="0"/>
              <c:showSerName val="0"/>
              <c:showPercent val="0"/>
              <c:showBubbleSize val="0"/>
            </c:dLbl>
            <c:dLbl>
              <c:idx val="11"/>
              <c:layout>
                <c:manualLayout>
                  <c:x val="1.0323739142799896E-16"/>
                  <c:y val="-4.1988862597755049E-2"/>
                </c:manualLayout>
              </c:layout>
              <c:showLegendKey val="0"/>
              <c:showVal val="1"/>
              <c:showCatName val="0"/>
              <c:showSerName val="0"/>
              <c:showPercent val="0"/>
              <c:showBubbleSize val="0"/>
            </c:dLbl>
            <c:dLbl>
              <c:idx val="13"/>
              <c:layout>
                <c:manualLayout>
                  <c:x val="4.0826167322992844E-2"/>
                  <c:y val="-2.6359036645702645E-3"/>
                </c:manualLayout>
              </c:layout>
              <c:spPr/>
              <c:txPr>
                <a:bodyPr/>
                <a:lstStyle/>
                <a:p>
                  <a:pPr>
                    <a:defRPr sz="800" b="0" i="1">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dLbl>
            <c:txPr>
              <a:bodyPr/>
              <a:lstStyle/>
              <a:p>
                <a:pPr>
                  <a:defRPr sz="800" b="0">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showLeaderLines val="0"/>
          </c:dLbls>
          <c:cat>
            <c:strRef>
              <c:f>Sayfa1!$A$2:$A$13</c:f>
              <c:strCache>
                <c:ptCount val="12"/>
                <c:pt idx="0">
                  <c:v>Üretim</c:v>
                </c:pt>
                <c:pt idx="1">
                  <c:v>Madencilik</c:v>
                </c:pt>
                <c:pt idx="2">
                  <c:v>İnşaat</c:v>
                </c:pt>
                <c:pt idx="3">
                  <c:v>Nakliye</c:v>
                </c:pt>
                <c:pt idx="4">
                  <c:v>Enerji </c:v>
                </c:pt>
                <c:pt idx="5">
                  <c:v>Diğer </c:v>
                </c:pt>
                <c:pt idx="6">
                  <c:v>Bilişim</c:v>
                </c:pt>
                <c:pt idx="7">
                  <c:v>Konaklama</c:v>
                </c:pt>
                <c:pt idx="8">
                  <c:v>Tarım</c:v>
                </c:pt>
                <c:pt idx="9">
                  <c:v>Kamu</c:v>
                </c:pt>
                <c:pt idx="10">
                  <c:v>Eğitim</c:v>
                </c:pt>
                <c:pt idx="11">
                  <c:v>Bilinmeyen</c:v>
                </c:pt>
              </c:strCache>
            </c:strRef>
          </c:cat>
          <c:val>
            <c:numRef>
              <c:f>Sayfa1!$C$2:$C$13</c:f>
              <c:numCache>
                <c:formatCode>0.00%</c:formatCode>
                <c:ptCount val="12"/>
                <c:pt idx="0">
                  <c:v>0.26100000000000001</c:v>
                </c:pt>
                <c:pt idx="1">
                  <c:v>6.4000000000000001E-2</c:v>
                </c:pt>
                <c:pt idx="2">
                  <c:v>0.151</c:v>
                </c:pt>
                <c:pt idx="3">
                  <c:v>7.0000000000000007E-2</c:v>
                </c:pt>
                <c:pt idx="4">
                  <c:v>2.1999999999999999E-2</c:v>
                </c:pt>
                <c:pt idx="5">
                  <c:v>1.2E-2</c:v>
                </c:pt>
                <c:pt idx="6">
                  <c:v>1.2999999999999999E-2</c:v>
                </c:pt>
                <c:pt idx="7">
                  <c:v>8.9999999999999993E-3</c:v>
                </c:pt>
                <c:pt idx="8">
                  <c:v>2E-3</c:v>
                </c:pt>
                <c:pt idx="9">
                  <c:v>1E-3</c:v>
                </c:pt>
                <c:pt idx="10">
                  <c:v>3.0000000000000001E-3</c:v>
                </c:pt>
                <c:pt idx="11">
                  <c:v>0.39300000000000002</c:v>
                </c:pt>
              </c:numCache>
            </c:numRef>
          </c:val>
        </c:ser>
        <c:dLbls>
          <c:showLegendKey val="0"/>
          <c:showVal val="0"/>
          <c:showCatName val="0"/>
          <c:showSerName val="0"/>
          <c:showPercent val="0"/>
          <c:showBubbleSize val="0"/>
        </c:dLbls>
        <c:gapWidth val="90"/>
        <c:gapDepth val="311"/>
        <c:shape val="cylinder"/>
        <c:axId val="70734208"/>
        <c:axId val="70735744"/>
        <c:axId val="0"/>
      </c:bar3DChart>
      <c:catAx>
        <c:axId val="70734208"/>
        <c:scaling>
          <c:orientation val="minMax"/>
        </c:scaling>
        <c:delete val="0"/>
        <c:axPos val="b"/>
        <c:numFmt formatCode="General" sourceLinked="1"/>
        <c:majorTickMark val="out"/>
        <c:minorTickMark val="none"/>
        <c:tickLblPos val="nextTo"/>
        <c:txPr>
          <a:bodyPr/>
          <a:lstStyle/>
          <a:p>
            <a:pPr>
              <a:defRPr sz="1000" b="0">
                <a:latin typeface="Calibri" pitchFamily="34" charset="0"/>
                <a:cs typeface="Tahoma" pitchFamily="34" charset="0"/>
              </a:defRPr>
            </a:pPr>
            <a:endParaRPr lang="tr-TR"/>
          </a:p>
        </c:txPr>
        <c:crossAx val="70735744"/>
        <c:crosses val="autoZero"/>
        <c:auto val="1"/>
        <c:lblAlgn val="ctr"/>
        <c:lblOffset val="100"/>
        <c:noMultiLvlLbl val="0"/>
      </c:catAx>
      <c:valAx>
        <c:axId val="70735744"/>
        <c:scaling>
          <c:orientation val="minMax"/>
        </c:scaling>
        <c:delete val="0"/>
        <c:axPos val="l"/>
        <c:majorGridlines/>
        <c:numFmt formatCode="#,##0" sourceLinked="1"/>
        <c:majorTickMark val="out"/>
        <c:minorTickMark val="none"/>
        <c:tickLblPos val="nextTo"/>
        <c:txPr>
          <a:bodyPr/>
          <a:lstStyle/>
          <a:p>
            <a:pPr>
              <a:defRPr sz="800" b="0">
                <a:latin typeface="Calibri" pitchFamily="34" charset="0"/>
                <a:cs typeface="Calibri" pitchFamily="34" charset="0"/>
              </a:defRPr>
            </a:pPr>
            <a:endParaRPr lang="tr-TR"/>
          </a:p>
        </c:txPr>
        <c:crossAx val="70734208"/>
        <c:crosses val="autoZero"/>
        <c:crossBetween val="between"/>
      </c:valAx>
    </c:plotArea>
    <c:plotVisOnly val="1"/>
    <c:dispBlanksAs val="gap"/>
    <c:showDLblsOverMax val="0"/>
  </c:chart>
  <c:spPr>
    <a:noFill/>
  </c:spPr>
  <c:txPr>
    <a:bodyPr/>
    <a:lstStyle/>
    <a:p>
      <a:pPr>
        <a:defRPr sz="1800"/>
      </a:pPr>
      <a:endParaRPr lang="tr-TR"/>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79193980843734069"/>
        </c:manualLayout>
      </c:layout>
      <c:bar3DChart>
        <c:barDir val="col"/>
        <c:grouping val="stacked"/>
        <c:varyColors val="0"/>
        <c:ser>
          <c:idx val="0"/>
          <c:order val="0"/>
          <c:tx>
            <c:strRef>
              <c:f>Sayfa1!$B$1</c:f>
              <c:strCache>
                <c:ptCount val="1"/>
                <c:pt idx="0">
                  <c:v>ERKEK</c:v>
                </c:pt>
              </c:strCache>
            </c:strRef>
          </c:tx>
          <c:invertIfNegative val="0"/>
          <c:dLbls>
            <c:dLbl>
              <c:idx val="0"/>
              <c:layout>
                <c:manualLayout>
                  <c:x val="1.629499483160453E-3"/>
                  <c:y val="-0.34502609129524986"/>
                </c:manualLayout>
              </c:layout>
              <c:spPr/>
              <c:txPr>
                <a:bodyPr/>
                <a:lstStyle/>
                <a:p>
                  <a:pPr>
                    <a:defRPr sz="800" b="0" i="1">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1.2271128760953326E-4"/>
                  <c:y val="-1.2167373557492027E-2"/>
                </c:manualLayout>
              </c:layout>
              <c:showLegendKey val="0"/>
              <c:showVal val="1"/>
              <c:showCatName val="0"/>
              <c:showSerName val="0"/>
              <c:showPercent val="0"/>
              <c:showBubbleSize val="0"/>
            </c:dLbl>
            <c:dLbl>
              <c:idx val="10"/>
              <c:layout>
                <c:manualLayout>
                  <c:x val="1.4077988732066498E-3"/>
                  <c:y val="-9.6369050954259114E-3"/>
                </c:manualLayout>
              </c:layout>
              <c:showLegendKey val="0"/>
              <c:showVal val="1"/>
              <c:showCatName val="0"/>
              <c:showSerName val="0"/>
              <c:showPercent val="0"/>
              <c:showBubbleSize val="0"/>
            </c:dLbl>
            <c:dLbl>
              <c:idx val="11"/>
              <c:layout>
                <c:manualLayout>
                  <c:x val="4.2233966196199499E-3"/>
                  <c:y val="-9.7423557822648651E-3"/>
                </c:manualLayout>
              </c:layout>
              <c:showLegendKey val="0"/>
              <c:showVal val="1"/>
              <c:showCatName val="0"/>
              <c:showSerName val="0"/>
              <c:showPercent val="0"/>
              <c:showBubbleSize val="0"/>
            </c:dLbl>
            <c:dLbl>
              <c:idx val="12"/>
              <c:layout>
                <c:manualLayout>
                  <c:x val="1.4077988732066498E-3"/>
                  <c:y val="-0.20560048583648016"/>
                </c:manualLayout>
              </c:layout>
              <c:showLegendKey val="0"/>
              <c:showVal val="1"/>
              <c:showCatName val="0"/>
              <c:showSerName val="0"/>
              <c:showPercent val="0"/>
              <c:showBubbleSize val="0"/>
            </c:dLbl>
            <c:dLbl>
              <c:idx val="13"/>
              <c:layout>
                <c:manualLayout>
                  <c:x val="-4.2233966196200531E-3"/>
                  <c:y val="-0.46391904496436548"/>
                </c:manualLayout>
              </c:layout>
              <c:spPr/>
              <c:txPr>
                <a:bodyPr/>
                <a:lstStyle/>
                <a:p>
                  <a:pPr>
                    <a:defRPr sz="800" b="0" i="1">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800" b="0">
                    <a:solidFill>
                      <a:schemeClr val="tx1"/>
                    </a:solidFill>
                    <a:latin typeface="Tahoma" pitchFamily="34" charset="0"/>
                    <a:cs typeface="Tahoma" pitchFamily="34" charset="0"/>
                  </a:defRPr>
                </a:pPr>
                <a:endParaRPr lang="tr-TR"/>
              </a:p>
            </c:txPr>
            <c:showLegendKey val="0"/>
            <c:showVal val="1"/>
            <c:showCatName val="0"/>
            <c:showSerName val="0"/>
            <c:showPercent val="0"/>
            <c:showBubbleSize val="0"/>
            <c:showLeaderLines val="0"/>
          </c:dLbls>
          <c:cat>
            <c:strRef>
              <c:f>Sayfa1!$A$2:$A$13</c:f>
              <c:strCache>
                <c:ptCount val="12"/>
                <c:pt idx="0">
                  <c:v>Üretim</c:v>
                </c:pt>
                <c:pt idx="1">
                  <c:v>Madencilik</c:v>
                </c:pt>
                <c:pt idx="2">
                  <c:v>İnşaat</c:v>
                </c:pt>
                <c:pt idx="3">
                  <c:v>Nakliye</c:v>
                </c:pt>
                <c:pt idx="4">
                  <c:v>Enerji </c:v>
                </c:pt>
                <c:pt idx="5">
                  <c:v>Diğer </c:v>
                </c:pt>
                <c:pt idx="6">
                  <c:v>Bilişim</c:v>
                </c:pt>
                <c:pt idx="7">
                  <c:v>Konaklama</c:v>
                </c:pt>
                <c:pt idx="8">
                  <c:v>Tarım</c:v>
                </c:pt>
                <c:pt idx="9">
                  <c:v>Kamu</c:v>
                </c:pt>
                <c:pt idx="10">
                  <c:v>Eğitim</c:v>
                </c:pt>
                <c:pt idx="11">
                  <c:v>Bilinmeyen</c:v>
                </c:pt>
              </c:strCache>
            </c:strRef>
          </c:cat>
          <c:val>
            <c:numRef>
              <c:f>Sayfa1!$B$2:$B$13</c:f>
              <c:numCache>
                <c:formatCode>#,##0</c:formatCode>
                <c:ptCount val="12"/>
                <c:pt idx="0">
                  <c:v>34401</c:v>
                </c:pt>
                <c:pt idx="1">
                  <c:v>9091</c:v>
                </c:pt>
                <c:pt idx="2">
                  <c:v>6877</c:v>
                </c:pt>
                <c:pt idx="3">
                  <c:v>6581</c:v>
                </c:pt>
                <c:pt idx="4">
                  <c:v>2004</c:v>
                </c:pt>
                <c:pt idx="5">
                  <c:v>1491</c:v>
                </c:pt>
                <c:pt idx="6">
                  <c:v>1436</c:v>
                </c:pt>
                <c:pt idx="7">
                  <c:v>1432</c:v>
                </c:pt>
                <c:pt idx="8" formatCode="General">
                  <c:v>538</c:v>
                </c:pt>
                <c:pt idx="9" formatCode="General">
                  <c:v>280</c:v>
                </c:pt>
                <c:pt idx="10" formatCode="General">
                  <c:v>164</c:v>
                </c:pt>
                <c:pt idx="11" formatCode="General">
                  <c:v>21</c:v>
                </c:pt>
              </c:numCache>
            </c:numRef>
          </c:val>
        </c:ser>
        <c:ser>
          <c:idx val="1"/>
          <c:order val="1"/>
          <c:tx>
            <c:strRef>
              <c:f>Sayfa1!$C$1</c:f>
              <c:strCache>
                <c:ptCount val="1"/>
                <c:pt idx="0">
                  <c:v>KEDIN</c:v>
                </c:pt>
              </c:strCache>
            </c:strRef>
          </c:tx>
          <c:invertIfNegative val="0"/>
          <c:dLbls>
            <c:dLbl>
              <c:idx val="0"/>
              <c:layout>
                <c:manualLayout>
                  <c:x val="2.8155977464132996E-3"/>
                  <c:y val="-1.9649151992026118E-2"/>
                </c:manualLayout>
              </c:layout>
              <c:spPr/>
              <c:txPr>
                <a:bodyPr/>
                <a:lstStyle/>
                <a:p>
                  <a:pPr>
                    <a:defRPr sz="800" b="0" i="1">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dLbl>
            <c:dLbl>
              <c:idx val="1"/>
              <c:layout>
                <c:manualLayout>
                  <c:x val="1.4077988732066498E-3"/>
                  <c:y val="-3.4266747639413363E-2"/>
                </c:manualLayout>
              </c:layout>
              <c:showLegendKey val="0"/>
              <c:showVal val="1"/>
              <c:showCatName val="0"/>
              <c:showSerName val="0"/>
              <c:showPercent val="0"/>
              <c:showBubbleSize val="0"/>
            </c:dLbl>
            <c:dLbl>
              <c:idx val="2"/>
              <c:layout>
                <c:manualLayout>
                  <c:x val="0"/>
                  <c:y val="-2.8994940310272842E-2"/>
                </c:manualLayout>
              </c:layout>
              <c:spPr/>
              <c:txPr>
                <a:bodyPr/>
                <a:lstStyle/>
                <a:p>
                  <a:pPr>
                    <a:defRPr sz="1200" b="1" i="1">
                      <a:solidFill>
                        <a:srgbClr val="004986"/>
                      </a:solidFill>
                      <a:latin typeface="Calibri" pitchFamily="34" charset="0"/>
                      <a:cs typeface="Calibri" pitchFamily="34" charset="0"/>
                    </a:defRPr>
                  </a:pPr>
                  <a:endParaRPr lang="tr-TR"/>
                </a:p>
              </c:txPr>
              <c:showLegendKey val="0"/>
              <c:showVal val="1"/>
              <c:showCatName val="0"/>
              <c:showSerName val="0"/>
              <c:showPercent val="0"/>
              <c:showBubbleSize val="0"/>
            </c:dLbl>
            <c:dLbl>
              <c:idx val="3"/>
              <c:layout>
                <c:manualLayout>
                  <c:x val="0"/>
                  <c:y val="-3.1630843974843101E-2"/>
                </c:manualLayout>
              </c:layout>
              <c:showLegendKey val="0"/>
              <c:showVal val="1"/>
              <c:showCatName val="0"/>
              <c:showSerName val="0"/>
              <c:showPercent val="0"/>
              <c:showBubbleSize val="0"/>
            </c:dLbl>
            <c:dLbl>
              <c:idx val="4"/>
              <c:layout>
                <c:manualLayout>
                  <c:x val="2.8155977464132996E-3"/>
                  <c:y val="-2.8994940310272891E-2"/>
                </c:manualLayout>
              </c:layout>
              <c:showLegendKey val="0"/>
              <c:showVal val="1"/>
              <c:showCatName val="0"/>
              <c:showSerName val="0"/>
              <c:showPercent val="0"/>
              <c:showBubbleSize val="0"/>
            </c:dLbl>
            <c:dLbl>
              <c:idx val="5"/>
              <c:layout>
                <c:manualLayout>
                  <c:x val="1.4077988732066498E-3"/>
                  <c:y val="-2.6359036645702584E-2"/>
                </c:manualLayout>
              </c:layout>
              <c:showLegendKey val="0"/>
              <c:showVal val="1"/>
              <c:showCatName val="0"/>
              <c:showSerName val="0"/>
              <c:showPercent val="0"/>
              <c:showBubbleSize val="0"/>
            </c:dLbl>
            <c:dLbl>
              <c:idx val="6"/>
              <c:layout>
                <c:manualLayout>
                  <c:x val="4.2233966196199499E-3"/>
                  <c:y val="-2.6359036645702584E-2"/>
                </c:manualLayout>
              </c:layout>
              <c:showLegendKey val="0"/>
              <c:showVal val="1"/>
              <c:showCatName val="0"/>
              <c:showSerName val="0"/>
              <c:showPercent val="0"/>
              <c:showBubbleSize val="0"/>
            </c:dLbl>
            <c:dLbl>
              <c:idx val="7"/>
              <c:layout>
                <c:manualLayout>
                  <c:x val="0"/>
                  <c:y val="-2.8994940310272842E-2"/>
                </c:manualLayout>
              </c:layout>
              <c:showLegendKey val="0"/>
              <c:showVal val="1"/>
              <c:showCatName val="0"/>
              <c:showSerName val="0"/>
              <c:showPercent val="0"/>
              <c:showBubbleSize val="0"/>
            </c:dLbl>
            <c:dLbl>
              <c:idx val="8"/>
              <c:layout>
                <c:manualLayout>
                  <c:x val="1.4077988732065466E-3"/>
                  <c:y val="-3.4266747639413363E-2"/>
                </c:manualLayout>
              </c:layout>
              <c:showLegendKey val="0"/>
              <c:showVal val="1"/>
              <c:showCatName val="0"/>
              <c:showSerName val="0"/>
              <c:showPercent val="0"/>
              <c:showBubbleSize val="0"/>
            </c:dLbl>
            <c:dLbl>
              <c:idx val="9"/>
              <c:layout>
                <c:manualLayout>
                  <c:x val="-4.2233966196199499E-3"/>
                  <c:y val="-4.1828598435083963E-2"/>
                </c:manualLayout>
              </c:layout>
              <c:showLegendKey val="0"/>
              <c:showVal val="1"/>
              <c:showCatName val="0"/>
              <c:showSerName val="0"/>
              <c:showPercent val="0"/>
              <c:showBubbleSize val="0"/>
            </c:dLbl>
            <c:dLbl>
              <c:idx val="10"/>
              <c:layout>
                <c:manualLayout>
                  <c:x val="0"/>
                  <c:y val="-3.7568982324307151E-2"/>
                </c:manualLayout>
              </c:layout>
              <c:showLegendKey val="0"/>
              <c:showVal val="1"/>
              <c:showCatName val="0"/>
              <c:showSerName val="0"/>
              <c:showPercent val="0"/>
              <c:showBubbleSize val="0"/>
            </c:dLbl>
            <c:dLbl>
              <c:idx val="11"/>
              <c:layout>
                <c:manualLayout>
                  <c:x val="1.0323739142799896E-16"/>
                  <c:y val="-4.1988862597755049E-2"/>
                </c:manualLayout>
              </c:layout>
              <c:showLegendKey val="0"/>
              <c:showVal val="1"/>
              <c:showCatName val="0"/>
              <c:showSerName val="0"/>
              <c:showPercent val="0"/>
              <c:showBubbleSize val="0"/>
            </c:dLbl>
            <c:dLbl>
              <c:idx val="13"/>
              <c:layout>
                <c:manualLayout>
                  <c:x val="4.0826167322992844E-2"/>
                  <c:y val="-2.6359036645702645E-3"/>
                </c:manualLayout>
              </c:layout>
              <c:spPr/>
              <c:txPr>
                <a:bodyPr/>
                <a:lstStyle/>
                <a:p>
                  <a:pPr>
                    <a:defRPr sz="800" b="0" i="1">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dLbl>
            <c:txPr>
              <a:bodyPr/>
              <a:lstStyle/>
              <a:p>
                <a:pPr>
                  <a:defRPr sz="800" b="0">
                    <a:solidFill>
                      <a:schemeClr val="tx1"/>
                    </a:solidFill>
                    <a:latin typeface="Calibri" pitchFamily="34" charset="0"/>
                    <a:cs typeface="Calibri" pitchFamily="34" charset="0"/>
                  </a:defRPr>
                </a:pPr>
                <a:endParaRPr lang="tr-TR"/>
              </a:p>
            </c:txPr>
            <c:showLegendKey val="0"/>
            <c:showVal val="1"/>
            <c:showCatName val="0"/>
            <c:showSerName val="0"/>
            <c:showPercent val="0"/>
            <c:showBubbleSize val="0"/>
            <c:showLeaderLines val="0"/>
          </c:dLbls>
          <c:cat>
            <c:strRef>
              <c:f>Sayfa1!$A$2:$A$13</c:f>
              <c:strCache>
                <c:ptCount val="12"/>
                <c:pt idx="0">
                  <c:v>Üretim</c:v>
                </c:pt>
                <c:pt idx="1">
                  <c:v>Madencilik</c:v>
                </c:pt>
                <c:pt idx="2">
                  <c:v>İnşaat</c:v>
                </c:pt>
                <c:pt idx="3">
                  <c:v>Nakliye</c:v>
                </c:pt>
                <c:pt idx="4">
                  <c:v>Enerji </c:v>
                </c:pt>
                <c:pt idx="5">
                  <c:v>Diğer </c:v>
                </c:pt>
                <c:pt idx="6">
                  <c:v>Bilişim</c:v>
                </c:pt>
                <c:pt idx="7">
                  <c:v>Konaklama</c:v>
                </c:pt>
                <c:pt idx="8">
                  <c:v>Tarım</c:v>
                </c:pt>
                <c:pt idx="9">
                  <c:v>Kamu</c:v>
                </c:pt>
                <c:pt idx="10">
                  <c:v>Eğitim</c:v>
                </c:pt>
                <c:pt idx="11">
                  <c:v>Bilinmeyen</c:v>
                </c:pt>
              </c:strCache>
            </c:strRef>
          </c:cat>
          <c:val>
            <c:numRef>
              <c:f>Sayfa1!$C$2:$C$13</c:f>
              <c:numCache>
                <c:formatCode>0.00%</c:formatCode>
                <c:ptCount val="12"/>
                <c:pt idx="0">
                  <c:v>7.5999999999999998E-2</c:v>
                </c:pt>
                <c:pt idx="1">
                  <c:v>1.7000000000000001E-2</c:v>
                </c:pt>
                <c:pt idx="2">
                  <c:v>0.13300000000000001</c:v>
                </c:pt>
                <c:pt idx="3">
                  <c:v>0.06</c:v>
                </c:pt>
                <c:pt idx="4">
                  <c:v>1.2E-2</c:v>
                </c:pt>
                <c:pt idx="5">
                  <c:v>1.2E-2</c:v>
                </c:pt>
                <c:pt idx="6">
                  <c:v>8.9999999999999993E-3</c:v>
                </c:pt>
                <c:pt idx="7">
                  <c:v>8.0000000000000002E-3</c:v>
                </c:pt>
                <c:pt idx="8">
                  <c:v>3.0000000000000001E-3</c:v>
                </c:pt>
                <c:pt idx="9">
                  <c:v>2E-3</c:v>
                </c:pt>
                <c:pt idx="10">
                  <c:v>1E-3</c:v>
                </c:pt>
                <c:pt idx="11">
                  <c:v>0.66700000000000004</c:v>
                </c:pt>
              </c:numCache>
            </c:numRef>
          </c:val>
        </c:ser>
        <c:dLbls>
          <c:showLegendKey val="0"/>
          <c:showVal val="0"/>
          <c:showCatName val="0"/>
          <c:showSerName val="0"/>
          <c:showPercent val="0"/>
          <c:showBubbleSize val="0"/>
        </c:dLbls>
        <c:gapWidth val="90"/>
        <c:gapDepth val="311"/>
        <c:shape val="cylinder"/>
        <c:axId val="89458944"/>
        <c:axId val="89518080"/>
        <c:axId val="0"/>
      </c:bar3DChart>
      <c:catAx>
        <c:axId val="89458944"/>
        <c:scaling>
          <c:orientation val="minMax"/>
        </c:scaling>
        <c:delete val="0"/>
        <c:axPos val="b"/>
        <c:numFmt formatCode="General" sourceLinked="1"/>
        <c:majorTickMark val="out"/>
        <c:minorTickMark val="none"/>
        <c:tickLblPos val="nextTo"/>
        <c:txPr>
          <a:bodyPr/>
          <a:lstStyle/>
          <a:p>
            <a:pPr>
              <a:defRPr sz="1000" b="0">
                <a:latin typeface="Calibri" pitchFamily="34" charset="0"/>
                <a:cs typeface="Tahoma" pitchFamily="34" charset="0"/>
              </a:defRPr>
            </a:pPr>
            <a:endParaRPr lang="tr-TR"/>
          </a:p>
        </c:txPr>
        <c:crossAx val="89518080"/>
        <c:crosses val="autoZero"/>
        <c:auto val="1"/>
        <c:lblAlgn val="ctr"/>
        <c:lblOffset val="100"/>
        <c:noMultiLvlLbl val="0"/>
      </c:catAx>
      <c:valAx>
        <c:axId val="89518080"/>
        <c:scaling>
          <c:orientation val="minMax"/>
        </c:scaling>
        <c:delete val="0"/>
        <c:axPos val="l"/>
        <c:majorGridlines/>
        <c:numFmt formatCode="#,##0" sourceLinked="1"/>
        <c:majorTickMark val="out"/>
        <c:minorTickMark val="none"/>
        <c:tickLblPos val="nextTo"/>
        <c:txPr>
          <a:bodyPr/>
          <a:lstStyle/>
          <a:p>
            <a:pPr>
              <a:defRPr sz="800" b="0">
                <a:latin typeface="Calibri" pitchFamily="34" charset="0"/>
                <a:cs typeface="Calibri" pitchFamily="34" charset="0"/>
              </a:defRPr>
            </a:pPr>
            <a:endParaRPr lang="tr-TR"/>
          </a:p>
        </c:txPr>
        <c:crossAx val="89458944"/>
        <c:crosses val="autoZero"/>
        <c:crossBetween val="between"/>
      </c:valAx>
    </c:plotArea>
    <c:plotVisOnly val="1"/>
    <c:dispBlanksAs val="gap"/>
    <c:showDLblsOverMax val="0"/>
  </c:chart>
  <c:spPr>
    <a:noFill/>
  </c:spPr>
  <c:txPr>
    <a:bodyPr/>
    <a:lstStyle/>
    <a:p>
      <a:pPr>
        <a:defRPr sz="1800"/>
      </a:pPr>
      <a:endParaRPr lang="tr-TR"/>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25"/>
      <c:hPercent val="50"/>
      <c:rotY val="10"/>
      <c:rAngAx val="0"/>
      <c:perspective val="0"/>
    </c:view3D>
    <c:floor>
      <c:thickness val="0"/>
    </c:floor>
    <c:sideWall>
      <c:thickness val="0"/>
    </c:sideWall>
    <c:backWall>
      <c:thickness val="0"/>
    </c:backWall>
    <c:plotArea>
      <c:layout>
        <c:manualLayout>
          <c:layoutTarget val="inner"/>
          <c:xMode val="edge"/>
          <c:yMode val="edge"/>
          <c:x val="0.16612377850162866"/>
          <c:y val="0.23414634146341465"/>
          <c:w val="0.69218241042345274"/>
          <c:h val="0.50487804878048781"/>
        </c:manualLayout>
      </c:layout>
      <c:pie3DChart>
        <c:varyColors val="1"/>
        <c:ser>
          <c:idx val="0"/>
          <c:order val="0"/>
          <c:tx>
            <c:strRef>
              <c:f>Sheet1!$A$2</c:f>
              <c:strCache>
                <c:ptCount val="1"/>
                <c:pt idx="0">
                  <c:v>İş Kazası Tipleri</c:v>
                </c:pt>
              </c:strCache>
            </c:strRef>
          </c:tx>
          <c:explosion val="25"/>
          <c:dPt>
            <c:idx val="0"/>
            <c:bubble3D val="0"/>
          </c:dPt>
          <c:dPt>
            <c:idx val="1"/>
            <c:bubble3D val="0"/>
          </c:dPt>
          <c:dPt>
            <c:idx val="2"/>
            <c:bubble3D val="0"/>
          </c:dPt>
          <c:dPt>
            <c:idx val="3"/>
            <c:bubble3D val="0"/>
          </c:dPt>
          <c:dPt>
            <c:idx val="4"/>
            <c:bubble3D val="0"/>
          </c:dPt>
          <c:dPt>
            <c:idx val="5"/>
            <c:bubble3D val="0"/>
          </c:dPt>
          <c:dPt>
            <c:idx val="6"/>
            <c:bubble3D val="0"/>
          </c:dPt>
          <c:dPt>
            <c:idx val="7"/>
            <c:bubble3D val="0"/>
          </c:dPt>
          <c:dPt>
            <c:idx val="8"/>
            <c:bubble3D val="0"/>
          </c:dPt>
          <c:dLbls>
            <c:dLbl>
              <c:idx val="0"/>
              <c:layout>
                <c:manualLayout>
                  <c:x val="-1.1329932978222466E-2"/>
                  <c:y val="-9.396678589765825E-2"/>
                </c:manualLayout>
              </c:layout>
              <c:tx>
                <c:rich>
                  <a:bodyPr/>
                  <a:lstStyle/>
                  <a:p>
                    <a:pPr>
                      <a:defRPr sz="1100" b="1" i="1"/>
                    </a:pPr>
                    <a:r>
                      <a:rPr lang="tr-TR" sz="1100" b="1" i="1" baseline="0" dirty="0" smtClean="0">
                        <a:solidFill>
                          <a:schemeClr val="tx1">
                            <a:lumMod val="95000"/>
                            <a:lumOff val="5000"/>
                          </a:schemeClr>
                        </a:solidFill>
                        <a:latin typeface="Calibri" pitchFamily="34" charset="0"/>
                        <a:cs typeface="Calibri" pitchFamily="34" charset="0"/>
                      </a:rPr>
                      <a:t> C</a:t>
                    </a:r>
                    <a:r>
                      <a:rPr lang="tr-TR" sz="1100" b="1" i="1" dirty="0" smtClean="0">
                        <a:solidFill>
                          <a:schemeClr val="tx1">
                            <a:lumMod val="95000"/>
                            <a:lumOff val="5000"/>
                          </a:schemeClr>
                        </a:solidFill>
                        <a:latin typeface="Calibri" pitchFamily="34" charset="0"/>
                        <a:cs typeface="Calibri" pitchFamily="34" charset="0"/>
                      </a:rPr>
                      <a:t>ismin </a:t>
                    </a:r>
                    <a:r>
                      <a:rPr lang="tr-TR" sz="1100" b="1" i="1" dirty="0">
                        <a:solidFill>
                          <a:schemeClr val="tx1">
                            <a:lumMod val="95000"/>
                            <a:lumOff val="5000"/>
                          </a:schemeClr>
                        </a:solidFill>
                        <a:latin typeface="Calibri" pitchFamily="34" charset="0"/>
                        <a:cs typeface="Calibri" pitchFamily="34" charset="0"/>
                      </a:rPr>
                      <a:t>sıkıştırması, ezmesi, batması, kesmesi </a:t>
                    </a:r>
                    <a:r>
                      <a:rPr lang="tr-TR" sz="1100" b="1" i="1" dirty="0" smtClean="0">
                        <a:solidFill>
                          <a:schemeClr val="tx1">
                            <a:lumMod val="95000"/>
                            <a:lumOff val="5000"/>
                          </a:schemeClr>
                        </a:solidFill>
                        <a:latin typeface="Calibri" pitchFamily="34" charset="0"/>
                        <a:cs typeface="Calibri" pitchFamily="34" charset="0"/>
                      </a:rPr>
                      <a:t> %36</a:t>
                    </a:r>
                    <a:endParaRPr lang="tr-TR" sz="1100" b="1" i="1" dirty="0"/>
                  </a:p>
                </c:rich>
              </c:tx>
              <c:spPr/>
              <c:dLblPos val="bestFit"/>
              <c:showLegendKey val="0"/>
              <c:showVal val="0"/>
              <c:showCatName val="0"/>
              <c:showSerName val="0"/>
              <c:showPercent val="0"/>
              <c:showBubbleSize val="0"/>
            </c:dLbl>
            <c:dLbl>
              <c:idx val="1"/>
              <c:layout>
                <c:manualLayout>
                  <c:x val="2.1527430179190454E-2"/>
                  <c:y val="6.5208346073342624E-2"/>
                </c:manualLayout>
              </c:layout>
              <c:tx>
                <c:rich>
                  <a:bodyPr/>
                  <a:lstStyle/>
                  <a:p>
                    <a:pPr>
                      <a:defRPr sz="1100" b="1" i="1"/>
                    </a:pPr>
                    <a:r>
                      <a:rPr lang="tr-TR" sz="1100" b="1" i="1" dirty="0">
                        <a:solidFill>
                          <a:schemeClr val="tx1">
                            <a:lumMod val="95000"/>
                            <a:lumOff val="5000"/>
                          </a:schemeClr>
                        </a:solidFill>
                        <a:latin typeface="Calibri" pitchFamily="34" charset="0"/>
                        <a:cs typeface="Calibri" pitchFamily="34" charset="0"/>
                      </a:rPr>
                      <a:t>Düşen cisimlerin çarpıp devirmesi </a:t>
                    </a:r>
                    <a:r>
                      <a:rPr lang="tr-TR" sz="1100" b="1" i="1" dirty="0" smtClean="0">
                        <a:solidFill>
                          <a:schemeClr val="tx1">
                            <a:lumMod val="95000"/>
                            <a:lumOff val="5000"/>
                          </a:schemeClr>
                        </a:solidFill>
                        <a:latin typeface="Calibri" pitchFamily="34" charset="0"/>
                        <a:cs typeface="Calibri" pitchFamily="34" charset="0"/>
                      </a:rPr>
                      <a:t> %</a:t>
                    </a:r>
                    <a:r>
                      <a:rPr lang="tr-TR" sz="1100" b="1" i="1" dirty="0">
                        <a:solidFill>
                          <a:schemeClr val="tx1">
                            <a:lumMod val="95000"/>
                            <a:lumOff val="5000"/>
                          </a:schemeClr>
                        </a:solidFill>
                        <a:latin typeface="Calibri" pitchFamily="34" charset="0"/>
                        <a:cs typeface="Calibri" pitchFamily="34" charset="0"/>
                      </a:rPr>
                      <a:t>21.1</a:t>
                    </a:r>
                    <a:endParaRPr lang="tr-TR" sz="1100" b="1" i="1" dirty="0"/>
                  </a:p>
                </c:rich>
              </c:tx>
              <c:spPr/>
              <c:dLblPos val="bestFit"/>
              <c:showLegendKey val="0"/>
              <c:showVal val="0"/>
              <c:showCatName val="0"/>
              <c:showSerName val="0"/>
              <c:showPercent val="0"/>
              <c:showBubbleSize val="0"/>
            </c:dLbl>
            <c:dLbl>
              <c:idx val="2"/>
              <c:layout>
                <c:manualLayout>
                  <c:x val="-1.9673785795468673E-2"/>
                  <c:y val="-4.1822602830290739E-2"/>
                </c:manualLayout>
              </c:layout>
              <c:tx>
                <c:rich>
                  <a:bodyPr/>
                  <a:lstStyle/>
                  <a:p>
                    <a:pPr>
                      <a:defRPr sz="1100" b="1" i="1"/>
                    </a:pPr>
                    <a:r>
                      <a:rPr lang="tr-TR" sz="1100" b="1" i="1" dirty="0" smtClean="0">
                        <a:solidFill>
                          <a:schemeClr val="tx1">
                            <a:lumMod val="95000"/>
                            <a:lumOff val="5000"/>
                          </a:schemeClr>
                        </a:solidFill>
                        <a:latin typeface="Calibri" pitchFamily="34" charset="0"/>
                        <a:cs typeface="Calibri" pitchFamily="34" charset="0"/>
                      </a:rPr>
                      <a:t>Makinelere</a:t>
                    </a:r>
                    <a:r>
                      <a:rPr lang="tr-TR" sz="1100" b="1" i="1" baseline="0" dirty="0" smtClean="0">
                        <a:solidFill>
                          <a:schemeClr val="tx1">
                            <a:lumMod val="95000"/>
                            <a:lumOff val="5000"/>
                          </a:schemeClr>
                        </a:solidFill>
                        <a:latin typeface="Calibri" pitchFamily="34" charset="0"/>
                        <a:cs typeface="Calibri" pitchFamily="34" charset="0"/>
                      </a:rPr>
                      <a:t> bağlı kaza</a:t>
                    </a:r>
                    <a:r>
                      <a:rPr lang="tr-TR" sz="1100" b="1" i="1" dirty="0" smtClean="0">
                        <a:solidFill>
                          <a:schemeClr val="tx1">
                            <a:lumMod val="95000"/>
                            <a:lumOff val="5000"/>
                          </a:schemeClr>
                        </a:solidFill>
                        <a:latin typeface="Calibri" pitchFamily="34" charset="0"/>
                        <a:cs typeface="Calibri" pitchFamily="34" charset="0"/>
                      </a:rPr>
                      <a:t> </a:t>
                    </a:r>
                    <a:r>
                      <a:rPr lang="tr-TR" sz="1100" b="1" i="1" dirty="0">
                        <a:solidFill>
                          <a:schemeClr val="tx1">
                            <a:lumMod val="95000"/>
                            <a:lumOff val="5000"/>
                          </a:schemeClr>
                        </a:solidFill>
                        <a:latin typeface="Calibri" pitchFamily="34" charset="0"/>
                        <a:cs typeface="Calibri" pitchFamily="34" charset="0"/>
                      </a:rPr>
                      <a:t>%12.1</a:t>
                    </a:r>
                    <a:endParaRPr lang="tr-TR" sz="1100" b="1" i="1" dirty="0"/>
                  </a:p>
                </c:rich>
              </c:tx>
              <c:spPr/>
              <c:dLblPos val="bestFit"/>
              <c:showLegendKey val="0"/>
              <c:showVal val="0"/>
              <c:showCatName val="0"/>
              <c:showSerName val="0"/>
              <c:showPercent val="0"/>
              <c:showBubbleSize val="0"/>
            </c:dLbl>
            <c:dLbl>
              <c:idx val="3"/>
              <c:layout>
                <c:manualLayout>
                  <c:x val="-1.9689842387820452E-2"/>
                  <c:y val="-2.982864050911576E-2"/>
                </c:manualLayout>
              </c:layout>
              <c:tx>
                <c:rich>
                  <a:bodyPr/>
                  <a:lstStyle/>
                  <a:p>
                    <a:r>
                      <a:rPr lang="tr-TR" sz="1000" b="0" dirty="0" smtClean="0">
                        <a:solidFill>
                          <a:schemeClr val="tx1">
                            <a:lumMod val="95000"/>
                            <a:lumOff val="5000"/>
                          </a:schemeClr>
                        </a:solidFill>
                        <a:latin typeface="Calibri" pitchFamily="34" charset="0"/>
                        <a:cs typeface="Calibri" pitchFamily="34" charset="0"/>
                      </a:rPr>
                      <a:t>Düşmeler </a:t>
                    </a:r>
                    <a:r>
                      <a:rPr lang="tr-TR" sz="1000" b="0" dirty="0">
                        <a:solidFill>
                          <a:schemeClr val="tx1">
                            <a:lumMod val="95000"/>
                            <a:lumOff val="5000"/>
                          </a:schemeClr>
                        </a:solidFill>
                        <a:latin typeface="Calibri" pitchFamily="34" charset="0"/>
                        <a:cs typeface="Calibri" pitchFamily="34" charset="0"/>
                      </a:rPr>
                      <a:t>%11.3</a:t>
                    </a:r>
                    <a:endParaRPr lang="tr-TR" dirty="0"/>
                  </a:p>
                </c:rich>
              </c:tx>
              <c:dLblPos val="bestFit"/>
              <c:showLegendKey val="0"/>
              <c:showVal val="0"/>
              <c:showCatName val="0"/>
              <c:showSerName val="0"/>
              <c:showPercent val="0"/>
              <c:showBubbleSize val="0"/>
            </c:dLbl>
            <c:dLbl>
              <c:idx val="4"/>
              <c:layout>
                <c:manualLayout>
                  <c:x val="-5.7207185458882356E-2"/>
                  <c:y val="-2.446101352639252E-2"/>
                </c:manualLayout>
              </c:layout>
              <c:tx>
                <c:rich>
                  <a:bodyPr/>
                  <a:lstStyle/>
                  <a:p>
                    <a:r>
                      <a:rPr lang="tr-TR" sz="1000" b="0">
                        <a:solidFill>
                          <a:schemeClr val="tx1">
                            <a:lumMod val="95000"/>
                            <a:lumOff val="5000"/>
                          </a:schemeClr>
                        </a:solidFill>
                        <a:latin typeface="Calibri" pitchFamily="34" charset="0"/>
                        <a:cs typeface="Calibri" pitchFamily="34" charset="0"/>
                      </a:rPr>
                      <a:t>Taşıt kazaları % 3.9</a:t>
                    </a:r>
                    <a:endParaRPr lang="tr-TR"/>
                  </a:p>
                </c:rich>
              </c:tx>
              <c:dLblPos val="bestFit"/>
              <c:showLegendKey val="0"/>
              <c:showVal val="0"/>
              <c:showCatName val="0"/>
              <c:showSerName val="0"/>
              <c:showPercent val="0"/>
              <c:showBubbleSize val="0"/>
            </c:dLbl>
            <c:dLbl>
              <c:idx val="5"/>
              <c:layout>
                <c:manualLayout>
                  <c:x val="-5.4500869118813099E-2"/>
                  <c:y val="-3.7929879813099837E-2"/>
                </c:manualLayout>
              </c:layout>
              <c:tx>
                <c:rich>
                  <a:bodyPr/>
                  <a:lstStyle/>
                  <a:p>
                    <a:r>
                      <a:rPr lang="tr-TR" sz="1000" b="0">
                        <a:solidFill>
                          <a:schemeClr val="tx1">
                            <a:lumMod val="95000"/>
                            <a:lumOff val="5000"/>
                          </a:schemeClr>
                        </a:solidFill>
                        <a:latin typeface="Calibri" pitchFamily="34" charset="0"/>
                        <a:cs typeface="Calibri" pitchFamily="34" charset="0"/>
                      </a:rPr>
                      <a:t>Diğer nedenler %5.6</a:t>
                    </a:r>
                    <a:endParaRPr lang="tr-TR"/>
                  </a:p>
                </c:rich>
              </c:tx>
              <c:dLblPos val="bestFit"/>
              <c:showLegendKey val="0"/>
              <c:showVal val="0"/>
              <c:showCatName val="0"/>
              <c:showSerName val="0"/>
              <c:showPercent val="0"/>
              <c:showBubbleSize val="0"/>
            </c:dLbl>
            <c:dLbl>
              <c:idx val="6"/>
              <c:layout>
                <c:manualLayout>
                  <c:x val="-4.3292698632591602E-2"/>
                  <c:y val="-0.10010011282010774"/>
                </c:manualLayout>
              </c:layout>
              <c:tx>
                <c:rich>
                  <a:bodyPr/>
                  <a:lstStyle/>
                  <a:p>
                    <a:r>
                      <a:rPr lang="tr-TR" sz="1000" b="0" dirty="0">
                        <a:solidFill>
                          <a:schemeClr val="tx1">
                            <a:lumMod val="95000"/>
                            <a:lumOff val="5000"/>
                          </a:schemeClr>
                        </a:solidFill>
                        <a:latin typeface="Calibri" pitchFamily="34" charset="0"/>
                        <a:cs typeface="Calibri" pitchFamily="34" charset="0"/>
                      </a:rPr>
                      <a:t>Vücudun doğal boşluklarına yabancı </a:t>
                    </a:r>
                    <a:r>
                      <a:rPr lang="tr-TR" sz="1000" b="0" dirty="0" smtClean="0">
                        <a:solidFill>
                          <a:schemeClr val="tx1">
                            <a:lumMod val="95000"/>
                            <a:lumOff val="5000"/>
                          </a:schemeClr>
                        </a:solidFill>
                        <a:latin typeface="Calibri" pitchFamily="34" charset="0"/>
                        <a:cs typeface="Calibri" pitchFamily="34" charset="0"/>
                      </a:rPr>
                      <a:t>cisim </a:t>
                    </a:r>
                    <a:r>
                      <a:rPr lang="tr-TR" sz="1000" b="0" dirty="0">
                        <a:solidFill>
                          <a:schemeClr val="tx1">
                            <a:lumMod val="95000"/>
                            <a:lumOff val="5000"/>
                          </a:schemeClr>
                        </a:solidFill>
                        <a:latin typeface="Calibri" pitchFamily="34" charset="0"/>
                        <a:cs typeface="Calibri" pitchFamily="34" charset="0"/>
                      </a:rPr>
                      <a:t>kaçması </a:t>
                    </a:r>
                    <a:r>
                      <a:rPr lang="tr-TR" sz="1000" b="0" dirty="0" smtClean="0">
                        <a:solidFill>
                          <a:schemeClr val="tx1">
                            <a:lumMod val="95000"/>
                            <a:lumOff val="5000"/>
                          </a:schemeClr>
                        </a:solidFill>
                        <a:latin typeface="Calibri" pitchFamily="34" charset="0"/>
                        <a:cs typeface="Calibri" pitchFamily="34" charset="0"/>
                      </a:rPr>
                      <a:t>%</a:t>
                    </a:r>
                    <a:r>
                      <a:rPr lang="tr-TR" sz="1000" b="0" dirty="0">
                        <a:solidFill>
                          <a:schemeClr val="tx1">
                            <a:lumMod val="95000"/>
                            <a:lumOff val="5000"/>
                          </a:schemeClr>
                        </a:solidFill>
                        <a:latin typeface="Calibri" pitchFamily="34" charset="0"/>
                        <a:cs typeface="Calibri" pitchFamily="34" charset="0"/>
                      </a:rPr>
                      <a:t>1.5</a:t>
                    </a:r>
                    <a:endParaRPr lang="tr-TR" dirty="0"/>
                  </a:p>
                </c:rich>
              </c:tx>
              <c:dLblPos val="bestFit"/>
              <c:showLegendKey val="0"/>
              <c:showVal val="0"/>
              <c:showCatName val="0"/>
              <c:showSerName val="0"/>
              <c:showPercent val="0"/>
              <c:showBubbleSize val="0"/>
            </c:dLbl>
            <c:dLbl>
              <c:idx val="7"/>
              <c:layout>
                <c:manualLayout>
                  <c:x val="6.5335389320515122E-2"/>
                  <c:y val="-0.1190985381467623"/>
                </c:manualLayout>
              </c:layout>
              <c:tx>
                <c:rich>
                  <a:bodyPr/>
                  <a:lstStyle/>
                  <a:p>
                    <a:r>
                      <a:rPr lang="tr-TR" sz="1000" b="0">
                        <a:solidFill>
                          <a:schemeClr val="tx1">
                            <a:lumMod val="95000"/>
                            <a:lumOff val="5000"/>
                          </a:schemeClr>
                        </a:solidFill>
                        <a:latin typeface="Calibri" pitchFamily="34" charset="0"/>
                        <a:cs typeface="Calibri" pitchFamily="34" charset="0"/>
                      </a:rPr>
                      <a:t>Vücudun zorlanmasından ileri gelen incinmeler %3.2</a:t>
                    </a:r>
                    <a:endParaRPr lang="tr-TR"/>
                  </a:p>
                </c:rich>
              </c:tx>
              <c:dLblPos val="bestFit"/>
              <c:showLegendKey val="0"/>
              <c:showVal val="0"/>
              <c:showCatName val="0"/>
              <c:showSerName val="0"/>
              <c:showPercent val="0"/>
              <c:showBubbleSize val="0"/>
            </c:dLbl>
            <c:dLbl>
              <c:idx val="8"/>
              <c:layout>
                <c:manualLayout>
                  <c:x val="7.4720021533674408E-2"/>
                  <c:y val="-5.2785214212242616E-2"/>
                </c:manualLayout>
              </c:layout>
              <c:tx>
                <c:rich>
                  <a:bodyPr/>
                  <a:lstStyle/>
                  <a:p>
                    <a:r>
                      <a:rPr lang="tr-TR" sz="1000" b="0" dirty="0">
                        <a:solidFill>
                          <a:schemeClr val="tx1">
                            <a:lumMod val="95000"/>
                            <a:lumOff val="5000"/>
                          </a:schemeClr>
                        </a:solidFill>
                        <a:latin typeface="Calibri" pitchFamily="34" charset="0"/>
                        <a:cs typeface="Calibri" pitchFamily="34" charset="0"/>
                      </a:rPr>
                      <a:t>Normal sınırlar dışındaki ısılara maruz </a:t>
                    </a:r>
                    <a:r>
                      <a:rPr lang="tr-TR" sz="1000" b="0" dirty="0" smtClean="0">
                        <a:solidFill>
                          <a:schemeClr val="tx1">
                            <a:lumMod val="95000"/>
                            <a:lumOff val="5000"/>
                          </a:schemeClr>
                        </a:solidFill>
                        <a:latin typeface="Calibri" pitchFamily="34" charset="0"/>
                        <a:cs typeface="Calibri" pitchFamily="34" charset="0"/>
                      </a:rPr>
                      <a:t>kalma/ </a:t>
                    </a:r>
                    <a:r>
                      <a:rPr lang="tr-TR" sz="1000" b="0" dirty="0">
                        <a:solidFill>
                          <a:schemeClr val="tx1">
                            <a:lumMod val="95000"/>
                            <a:lumOff val="5000"/>
                          </a:schemeClr>
                        </a:solidFill>
                        <a:latin typeface="Calibri" pitchFamily="34" charset="0"/>
                        <a:cs typeface="Calibri" pitchFamily="34" charset="0"/>
                      </a:rPr>
                      <a:t>temas </a:t>
                    </a:r>
                    <a:r>
                      <a:rPr lang="tr-TR" sz="1000" b="0" dirty="0" smtClean="0">
                        <a:solidFill>
                          <a:schemeClr val="tx1">
                            <a:lumMod val="95000"/>
                            <a:lumOff val="5000"/>
                          </a:schemeClr>
                        </a:solidFill>
                        <a:latin typeface="Calibri" pitchFamily="34" charset="0"/>
                        <a:cs typeface="Calibri" pitchFamily="34" charset="0"/>
                      </a:rPr>
                      <a:t> etme </a:t>
                    </a:r>
                    <a:r>
                      <a:rPr lang="tr-TR" sz="1000" b="0" dirty="0">
                        <a:solidFill>
                          <a:schemeClr val="tx1">
                            <a:lumMod val="95000"/>
                            <a:lumOff val="5000"/>
                          </a:schemeClr>
                        </a:solidFill>
                        <a:latin typeface="Calibri" pitchFamily="34" charset="0"/>
                        <a:cs typeface="Calibri" pitchFamily="34" charset="0"/>
                      </a:rPr>
                      <a:t>%2.3</a:t>
                    </a:r>
                    <a:endParaRPr lang="tr-TR" dirty="0"/>
                  </a:p>
                </c:rich>
              </c:tx>
              <c:dLblPos val="bestFit"/>
              <c:showLegendKey val="0"/>
              <c:showVal val="0"/>
              <c:showCatName val="0"/>
              <c:showSerName val="0"/>
              <c:showPercent val="0"/>
              <c:showBubbleSize val="0"/>
            </c:dLbl>
            <c:dLbl>
              <c:idx val="9"/>
              <c:layout>
                <c:manualLayout>
                  <c:xMode val="edge"/>
                  <c:yMode val="edge"/>
                  <c:x val="0.74429967426710097"/>
                  <c:y val="9.0243902439024387E-2"/>
                </c:manualLayout>
              </c:layout>
              <c:tx>
                <c:rich>
                  <a:bodyPr/>
                  <a:lstStyle/>
                  <a:p>
                    <a:r>
                      <a:rPr sz="1000" b="0">
                        <a:solidFill>
                          <a:schemeClr val="tx1">
                            <a:lumMod val="95000"/>
                            <a:lumOff val="5000"/>
                          </a:schemeClr>
                        </a:solidFill>
                        <a:latin typeface="Calibri" pitchFamily="34" charset="0"/>
                        <a:cs typeface="Calibri" pitchFamily="34" charset="0"/>
                      </a:rPr>
                      <a:t>Öldürme yaralama%2</a:t>
                    </a:r>
                    <a:endParaRPr/>
                  </a:p>
                </c:rich>
              </c:tx>
              <c:dLblPos val="bestFit"/>
              <c:showLegendKey val="0"/>
              <c:showVal val="0"/>
              <c:showCatName val="0"/>
              <c:showSerName val="0"/>
              <c:showPercent val="0"/>
              <c:showBubbleSize val="0"/>
            </c:dLbl>
            <c:dLbl>
              <c:idx val="10"/>
              <c:layout>
                <c:manualLayout>
                  <c:xMode val="edge"/>
                  <c:yMode val="edge"/>
                  <c:x val="0.66775244299674263"/>
                  <c:y val="0.18048780487804877"/>
                </c:manualLayout>
              </c:layout>
              <c:dLblPos val="bestFit"/>
              <c:showLegendKey val="0"/>
              <c:showVal val="0"/>
              <c:showCatName val="1"/>
              <c:showSerName val="0"/>
              <c:showPercent val="0"/>
              <c:showBubbleSize val="0"/>
            </c:dLbl>
            <c:showLegendKey val="0"/>
            <c:showVal val="0"/>
            <c:showCatName val="1"/>
            <c:showSerName val="0"/>
            <c:showPercent val="0"/>
            <c:showBubbleSize val="0"/>
            <c:showLeaderLines val="1"/>
          </c:dLbls>
          <c:cat>
            <c:strRef>
              <c:f>Sheet1!$B$1:$J$1</c:f>
              <c:strCache>
                <c:ptCount val="9"/>
                <c:pt idx="0">
                  <c:v>Cismin sıkıştırması, ezmesi, batması, kesmesi </c:v>
                </c:pt>
                <c:pt idx="1">
                  <c:v>Düşen cisimlerin çarpması</c:v>
                </c:pt>
                <c:pt idx="2">
                  <c:v>Makinelere bağlı kazalar</c:v>
                </c:pt>
                <c:pt idx="3">
                  <c:v>Düşmeler  </c:v>
                </c:pt>
                <c:pt idx="4">
                  <c:v>Taşıt kazaları </c:v>
                </c:pt>
                <c:pt idx="5">
                  <c:v>Diğer nedenler </c:v>
                </c:pt>
                <c:pt idx="6">
                  <c:v>Vücudun doğal boş. yabancı cisim kaçması </c:v>
                </c:pt>
                <c:pt idx="7">
                  <c:v>Vücudun zorlanmasına bağlı incinmeler</c:v>
                </c:pt>
                <c:pt idx="8">
                  <c:v>Isılara maruz kalma/temas etme</c:v>
                </c:pt>
              </c:strCache>
            </c:strRef>
          </c:cat>
          <c:val>
            <c:numRef>
              <c:f>Sheet1!$B$2:$J$2</c:f>
              <c:numCache>
                <c:formatCode>#,##0</c:formatCode>
                <c:ptCount val="9"/>
                <c:pt idx="0">
                  <c:v>28446</c:v>
                </c:pt>
                <c:pt idx="1">
                  <c:v>16713</c:v>
                </c:pt>
                <c:pt idx="2">
                  <c:v>9533</c:v>
                </c:pt>
                <c:pt idx="3">
                  <c:v>8896</c:v>
                </c:pt>
                <c:pt idx="4">
                  <c:v>3053</c:v>
                </c:pt>
                <c:pt idx="5">
                  <c:v>4451</c:v>
                </c:pt>
                <c:pt idx="6">
                  <c:v>1163</c:v>
                </c:pt>
                <c:pt idx="7">
                  <c:v>2561</c:v>
                </c:pt>
                <c:pt idx="8">
                  <c:v>1839</c:v>
                </c:pt>
              </c:numCache>
            </c:numRef>
          </c:val>
        </c:ser>
        <c:dLbls>
          <c:showLegendKey val="0"/>
          <c:showVal val="0"/>
          <c:showCatName val="1"/>
          <c:showSerName val="0"/>
          <c:showPercent val="0"/>
          <c:showBubbleSize val="0"/>
          <c:showLeaderLines val="1"/>
        </c:dLbls>
      </c:pie3DChart>
    </c:plotArea>
    <c:plotVisOnly val="1"/>
    <c:dispBlanksAs val="zero"/>
    <c:showDLblsOverMax val="0"/>
  </c:chart>
  <c:spPr>
    <a:ln>
      <a:noFill/>
    </a:ln>
  </c:spPr>
  <c:txPr>
    <a:bodyPr/>
    <a:lstStyle/>
    <a:p>
      <a:pPr>
        <a:defRPr sz="1800"/>
      </a:pPr>
      <a:endParaRPr lang="tr-TR"/>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barChart>
        <c:barDir val="col"/>
        <c:grouping val="clustered"/>
        <c:varyColors val="0"/>
        <c:ser>
          <c:idx val="0"/>
          <c:order val="0"/>
          <c:tx>
            <c:strRef>
              <c:f>Sayfa1!$B$1</c:f>
              <c:strCache>
                <c:ptCount val="1"/>
                <c:pt idx="0">
                  <c:v>1. Saat</c:v>
                </c:pt>
              </c:strCache>
            </c:strRef>
          </c:tx>
          <c:invertIfNegative val="0"/>
          <c:cat>
            <c:numRef>
              <c:f>Sayfa1!$A$2:$A$4</c:f>
              <c:numCache>
                <c:formatCode>General</c:formatCode>
                <c:ptCount val="3"/>
                <c:pt idx="0">
                  <c:v>2004</c:v>
                </c:pt>
                <c:pt idx="1">
                  <c:v>2005</c:v>
                </c:pt>
                <c:pt idx="2">
                  <c:v>2006</c:v>
                </c:pt>
              </c:numCache>
            </c:numRef>
          </c:cat>
          <c:val>
            <c:numRef>
              <c:f>Sayfa1!$B$2:$B$4</c:f>
              <c:numCache>
                <c:formatCode>#,##0</c:formatCode>
                <c:ptCount val="3"/>
                <c:pt idx="0">
                  <c:v>16800</c:v>
                </c:pt>
                <c:pt idx="1">
                  <c:v>13800</c:v>
                </c:pt>
                <c:pt idx="2">
                  <c:v>13000</c:v>
                </c:pt>
              </c:numCache>
            </c:numRef>
          </c:val>
        </c:ser>
        <c:ser>
          <c:idx val="1"/>
          <c:order val="1"/>
          <c:tx>
            <c:strRef>
              <c:f>Sayfa1!$C$1</c:f>
              <c:strCache>
                <c:ptCount val="1"/>
                <c:pt idx="0">
                  <c:v>2. Saat</c:v>
                </c:pt>
              </c:strCache>
            </c:strRef>
          </c:tx>
          <c:invertIfNegative val="0"/>
          <c:cat>
            <c:numRef>
              <c:f>Sayfa1!$A$2:$A$4</c:f>
              <c:numCache>
                <c:formatCode>General</c:formatCode>
                <c:ptCount val="3"/>
                <c:pt idx="0">
                  <c:v>2004</c:v>
                </c:pt>
                <c:pt idx="1">
                  <c:v>2005</c:v>
                </c:pt>
                <c:pt idx="2">
                  <c:v>2006</c:v>
                </c:pt>
              </c:numCache>
            </c:numRef>
          </c:cat>
          <c:val>
            <c:numRef>
              <c:f>Sayfa1!$C$2:$C$4</c:f>
              <c:numCache>
                <c:formatCode>#,##0</c:formatCode>
                <c:ptCount val="3"/>
                <c:pt idx="0">
                  <c:v>12200</c:v>
                </c:pt>
                <c:pt idx="1">
                  <c:v>11600</c:v>
                </c:pt>
                <c:pt idx="2">
                  <c:v>11900</c:v>
                </c:pt>
              </c:numCache>
            </c:numRef>
          </c:val>
        </c:ser>
        <c:ser>
          <c:idx val="2"/>
          <c:order val="2"/>
          <c:tx>
            <c:strRef>
              <c:f>Sayfa1!$D$1</c:f>
              <c:strCache>
                <c:ptCount val="1"/>
                <c:pt idx="0">
                  <c:v>3. Saat</c:v>
                </c:pt>
              </c:strCache>
            </c:strRef>
          </c:tx>
          <c:invertIfNegative val="0"/>
          <c:cat>
            <c:numRef>
              <c:f>Sayfa1!$A$2:$A$4</c:f>
              <c:numCache>
                <c:formatCode>General</c:formatCode>
                <c:ptCount val="3"/>
                <c:pt idx="0">
                  <c:v>2004</c:v>
                </c:pt>
                <c:pt idx="1">
                  <c:v>2005</c:v>
                </c:pt>
                <c:pt idx="2">
                  <c:v>2006</c:v>
                </c:pt>
              </c:numCache>
            </c:numRef>
          </c:cat>
          <c:val>
            <c:numRef>
              <c:f>Sayfa1!$D$2:$D$4</c:f>
              <c:numCache>
                <c:formatCode>#,##0</c:formatCode>
                <c:ptCount val="3"/>
                <c:pt idx="0">
                  <c:v>12100</c:v>
                </c:pt>
                <c:pt idx="1">
                  <c:v>11500</c:v>
                </c:pt>
                <c:pt idx="2">
                  <c:v>11950</c:v>
                </c:pt>
              </c:numCache>
            </c:numRef>
          </c:val>
        </c:ser>
        <c:ser>
          <c:idx val="3"/>
          <c:order val="3"/>
          <c:tx>
            <c:strRef>
              <c:f>Sayfa1!$E$1</c:f>
              <c:strCache>
                <c:ptCount val="1"/>
                <c:pt idx="0">
                  <c:v>4. Saat</c:v>
                </c:pt>
              </c:strCache>
            </c:strRef>
          </c:tx>
          <c:invertIfNegative val="0"/>
          <c:cat>
            <c:numRef>
              <c:f>Sayfa1!$A$2:$A$4</c:f>
              <c:numCache>
                <c:formatCode>General</c:formatCode>
                <c:ptCount val="3"/>
                <c:pt idx="0">
                  <c:v>2004</c:v>
                </c:pt>
                <c:pt idx="1">
                  <c:v>2005</c:v>
                </c:pt>
                <c:pt idx="2">
                  <c:v>2006</c:v>
                </c:pt>
              </c:numCache>
            </c:numRef>
          </c:cat>
          <c:val>
            <c:numRef>
              <c:f>Sayfa1!$E$2:$E$4</c:f>
              <c:numCache>
                <c:formatCode>#,##0</c:formatCode>
                <c:ptCount val="3"/>
                <c:pt idx="0">
                  <c:v>11500</c:v>
                </c:pt>
                <c:pt idx="1">
                  <c:v>9100</c:v>
                </c:pt>
                <c:pt idx="2">
                  <c:v>9800</c:v>
                </c:pt>
              </c:numCache>
            </c:numRef>
          </c:val>
        </c:ser>
        <c:ser>
          <c:idx val="4"/>
          <c:order val="4"/>
          <c:tx>
            <c:strRef>
              <c:f>Sayfa1!$F$1</c:f>
              <c:strCache>
                <c:ptCount val="1"/>
                <c:pt idx="0">
                  <c:v>5. Saat</c:v>
                </c:pt>
              </c:strCache>
            </c:strRef>
          </c:tx>
          <c:invertIfNegative val="0"/>
          <c:cat>
            <c:numRef>
              <c:f>Sayfa1!$A$2:$A$4</c:f>
              <c:numCache>
                <c:formatCode>General</c:formatCode>
                <c:ptCount val="3"/>
                <c:pt idx="0">
                  <c:v>2004</c:v>
                </c:pt>
                <c:pt idx="1">
                  <c:v>2005</c:v>
                </c:pt>
                <c:pt idx="2">
                  <c:v>2006</c:v>
                </c:pt>
              </c:numCache>
            </c:numRef>
          </c:cat>
          <c:val>
            <c:numRef>
              <c:f>Sayfa1!$F$2:$F$4</c:f>
              <c:numCache>
                <c:formatCode>#,##0</c:formatCode>
                <c:ptCount val="3"/>
                <c:pt idx="0">
                  <c:v>6700</c:v>
                </c:pt>
                <c:pt idx="1">
                  <c:v>6000</c:v>
                </c:pt>
                <c:pt idx="2">
                  <c:v>6000</c:v>
                </c:pt>
              </c:numCache>
            </c:numRef>
          </c:val>
        </c:ser>
        <c:ser>
          <c:idx val="5"/>
          <c:order val="5"/>
          <c:tx>
            <c:strRef>
              <c:f>Sayfa1!$G$1</c:f>
              <c:strCache>
                <c:ptCount val="1"/>
                <c:pt idx="0">
                  <c:v>6. Saat</c:v>
                </c:pt>
              </c:strCache>
            </c:strRef>
          </c:tx>
          <c:invertIfNegative val="0"/>
          <c:cat>
            <c:numRef>
              <c:f>Sayfa1!$A$2:$A$4</c:f>
              <c:numCache>
                <c:formatCode>General</c:formatCode>
                <c:ptCount val="3"/>
                <c:pt idx="0">
                  <c:v>2004</c:v>
                </c:pt>
                <c:pt idx="1">
                  <c:v>2005</c:v>
                </c:pt>
                <c:pt idx="2">
                  <c:v>2006</c:v>
                </c:pt>
              </c:numCache>
            </c:numRef>
          </c:cat>
          <c:val>
            <c:numRef>
              <c:f>Sayfa1!$G$2:$G$4</c:f>
              <c:numCache>
                <c:formatCode>#,##0</c:formatCode>
                <c:ptCount val="3"/>
                <c:pt idx="0">
                  <c:v>6800</c:v>
                </c:pt>
                <c:pt idx="1">
                  <c:v>6200</c:v>
                </c:pt>
                <c:pt idx="2">
                  <c:v>7000</c:v>
                </c:pt>
              </c:numCache>
            </c:numRef>
          </c:val>
        </c:ser>
        <c:ser>
          <c:idx val="6"/>
          <c:order val="6"/>
          <c:tx>
            <c:strRef>
              <c:f>Sayfa1!$H$1</c:f>
              <c:strCache>
                <c:ptCount val="1"/>
                <c:pt idx="0">
                  <c:v>7. Saat</c:v>
                </c:pt>
              </c:strCache>
            </c:strRef>
          </c:tx>
          <c:invertIfNegative val="0"/>
          <c:cat>
            <c:numRef>
              <c:f>Sayfa1!$A$2:$A$4</c:f>
              <c:numCache>
                <c:formatCode>General</c:formatCode>
                <c:ptCount val="3"/>
                <c:pt idx="0">
                  <c:v>2004</c:v>
                </c:pt>
                <c:pt idx="1">
                  <c:v>2005</c:v>
                </c:pt>
                <c:pt idx="2">
                  <c:v>2006</c:v>
                </c:pt>
              </c:numCache>
            </c:numRef>
          </c:cat>
          <c:val>
            <c:numRef>
              <c:f>Sayfa1!$H$2:$H$4</c:f>
              <c:numCache>
                <c:formatCode>#,##0</c:formatCode>
                <c:ptCount val="3"/>
                <c:pt idx="0">
                  <c:v>8050</c:v>
                </c:pt>
                <c:pt idx="1">
                  <c:v>8000</c:v>
                </c:pt>
                <c:pt idx="2">
                  <c:v>9000</c:v>
                </c:pt>
              </c:numCache>
            </c:numRef>
          </c:val>
        </c:ser>
        <c:ser>
          <c:idx val="7"/>
          <c:order val="7"/>
          <c:tx>
            <c:strRef>
              <c:f>Sayfa1!$I$1</c:f>
              <c:strCache>
                <c:ptCount val="1"/>
                <c:pt idx="0">
                  <c:v>8. Saat</c:v>
                </c:pt>
              </c:strCache>
            </c:strRef>
          </c:tx>
          <c:invertIfNegative val="0"/>
          <c:cat>
            <c:numRef>
              <c:f>Sayfa1!$A$2:$A$4</c:f>
              <c:numCache>
                <c:formatCode>General</c:formatCode>
                <c:ptCount val="3"/>
                <c:pt idx="0">
                  <c:v>2004</c:v>
                </c:pt>
                <c:pt idx="1">
                  <c:v>2005</c:v>
                </c:pt>
                <c:pt idx="2">
                  <c:v>2006</c:v>
                </c:pt>
              </c:numCache>
            </c:numRef>
          </c:cat>
          <c:val>
            <c:numRef>
              <c:f>Sayfa1!$I$2:$I$4</c:f>
              <c:numCache>
                <c:formatCode>#,##0</c:formatCode>
                <c:ptCount val="3"/>
                <c:pt idx="0">
                  <c:v>9200</c:v>
                </c:pt>
                <c:pt idx="1">
                  <c:v>9000</c:v>
                </c:pt>
                <c:pt idx="2">
                  <c:v>11500</c:v>
                </c:pt>
              </c:numCache>
            </c:numRef>
          </c:val>
        </c:ser>
        <c:dLbls>
          <c:showLegendKey val="0"/>
          <c:showVal val="0"/>
          <c:showCatName val="0"/>
          <c:showSerName val="0"/>
          <c:showPercent val="0"/>
          <c:showBubbleSize val="0"/>
        </c:dLbls>
        <c:gapWidth val="150"/>
        <c:overlap val="-11"/>
        <c:axId val="120051584"/>
        <c:axId val="120053120"/>
      </c:barChart>
      <c:catAx>
        <c:axId val="120051584"/>
        <c:scaling>
          <c:orientation val="minMax"/>
        </c:scaling>
        <c:delete val="0"/>
        <c:axPos val="b"/>
        <c:numFmt formatCode="General" sourceLinked="1"/>
        <c:majorTickMark val="none"/>
        <c:minorTickMark val="none"/>
        <c:tickLblPos val="nextTo"/>
        <c:crossAx val="120053120"/>
        <c:crosses val="autoZero"/>
        <c:auto val="1"/>
        <c:lblAlgn val="ctr"/>
        <c:lblOffset val="100"/>
        <c:noMultiLvlLbl val="0"/>
      </c:catAx>
      <c:valAx>
        <c:axId val="120053120"/>
        <c:scaling>
          <c:orientation val="minMax"/>
        </c:scaling>
        <c:delete val="0"/>
        <c:axPos val="l"/>
        <c:majorGridlines/>
        <c:title>
          <c:tx>
            <c:rich>
              <a:bodyPr/>
              <a:lstStyle/>
              <a:p>
                <a:pPr>
                  <a:defRPr sz="1100"/>
                </a:pPr>
                <a:r>
                  <a:rPr lang="tr-TR" sz="1100"/>
                  <a:t>İş Kazası Sayısı</a:t>
                </a:r>
              </a:p>
            </c:rich>
          </c:tx>
          <c:layout/>
          <c:overlay val="0"/>
        </c:title>
        <c:numFmt formatCode="#,##0" sourceLinked="1"/>
        <c:majorTickMark val="none"/>
        <c:minorTickMark val="none"/>
        <c:tickLblPos val="nextTo"/>
        <c:txPr>
          <a:bodyPr/>
          <a:lstStyle/>
          <a:p>
            <a:pPr>
              <a:defRPr sz="1000"/>
            </a:pPr>
            <a:endParaRPr lang="tr-TR"/>
          </a:p>
        </c:txPr>
        <c:crossAx val="120051584"/>
        <c:crosses val="autoZero"/>
        <c:crossBetween val="between"/>
      </c:valAx>
      <c:dTable>
        <c:showHorzBorder val="1"/>
        <c:showVertBorder val="1"/>
        <c:showOutline val="1"/>
        <c:showKeys val="1"/>
        <c:txPr>
          <a:bodyPr/>
          <a:lstStyle/>
          <a:p>
            <a:pPr rtl="0">
              <a:defRPr sz="1000"/>
            </a:pPr>
            <a:endParaRPr lang="tr-TR"/>
          </a:p>
        </c:txPr>
      </c:dTable>
    </c:plotArea>
    <c:plotVisOnly val="1"/>
    <c:dispBlanksAs val="gap"/>
    <c:showDLblsOverMax val="0"/>
  </c:chart>
  <c:txPr>
    <a:bodyPr/>
    <a:lstStyle/>
    <a:p>
      <a:pPr>
        <a:defRPr sz="1800"/>
      </a:pPr>
      <a:endParaRPr lang="tr-TR"/>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barChart>
        <c:barDir val="col"/>
        <c:grouping val="clustered"/>
        <c:varyColors val="0"/>
        <c:ser>
          <c:idx val="0"/>
          <c:order val="0"/>
          <c:tx>
            <c:strRef>
              <c:f>Sayfa1!$B$1</c:f>
              <c:strCache>
                <c:ptCount val="1"/>
                <c:pt idx="0">
                  <c:v>1. Saat</c:v>
                </c:pt>
              </c:strCache>
            </c:strRef>
          </c:tx>
          <c:invertIfNegative val="0"/>
          <c:cat>
            <c:numRef>
              <c:f>Sayfa1!$A$2:$A$4</c:f>
              <c:numCache>
                <c:formatCode>General</c:formatCode>
                <c:ptCount val="3"/>
                <c:pt idx="0">
                  <c:v>2004</c:v>
                </c:pt>
                <c:pt idx="1">
                  <c:v>2005</c:v>
                </c:pt>
                <c:pt idx="2">
                  <c:v>2006</c:v>
                </c:pt>
              </c:numCache>
            </c:numRef>
          </c:cat>
          <c:val>
            <c:numRef>
              <c:f>Sayfa1!$B$2:$B$4</c:f>
              <c:numCache>
                <c:formatCode>#,##0</c:formatCode>
                <c:ptCount val="3"/>
                <c:pt idx="0">
                  <c:v>16800</c:v>
                </c:pt>
                <c:pt idx="1">
                  <c:v>13800</c:v>
                </c:pt>
                <c:pt idx="2">
                  <c:v>13000</c:v>
                </c:pt>
              </c:numCache>
            </c:numRef>
          </c:val>
        </c:ser>
        <c:ser>
          <c:idx val="1"/>
          <c:order val="1"/>
          <c:tx>
            <c:strRef>
              <c:f>Sayfa1!$C$1</c:f>
              <c:strCache>
                <c:ptCount val="1"/>
                <c:pt idx="0">
                  <c:v>2. Saat</c:v>
                </c:pt>
              </c:strCache>
            </c:strRef>
          </c:tx>
          <c:invertIfNegative val="0"/>
          <c:cat>
            <c:numRef>
              <c:f>Sayfa1!$A$2:$A$4</c:f>
              <c:numCache>
                <c:formatCode>General</c:formatCode>
                <c:ptCount val="3"/>
                <c:pt idx="0">
                  <c:v>2004</c:v>
                </c:pt>
                <c:pt idx="1">
                  <c:v>2005</c:v>
                </c:pt>
                <c:pt idx="2">
                  <c:v>2006</c:v>
                </c:pt>
              </c:numCache>
            </c:numRef>
          </c:cat>
          <c:val>
            <c:numRef>
              <c:f>Sayfa1!$C$2:$C$4</c:f>
              <c:numCache>
                <c:formatCode>#,##0</c:formatCode>
                <c:ptCount val="3"/>
                <c:pt idx="0">
                  <c:v>12200</c:v>
                </c:pt>
                <c:pt idx="1">
                  <c:v>11600</c:v>
                </c:pt>
                <c:pt idx="2">
                  <c:v>11900</c:v>
                </c:pt>
              </c:numCache>
            </c:numRef>
          </c:val>
        </c:ser>
        <c:ser>
          <c:idx val="2"/>
          <c:order val="2"/>
          <c:tx>
            <c:strRef>
              <c:f>Sayfa1!$D$1</c:f>
              <c:strCache>
                <c:ptCount val="1"/>
                <c:pt idx="0">
                  <c:v>3. Saat</c:v>
                </c:pt>
              </c:strCache>
            </c:strRef>
          </c:tx>
          <c:invertIfNegative val="0"/>
          <c:cat>
            <c:numRef>
              <c:f>Sayfa1!$A$2:$A$4</c:f>
              <c:numCache>
                <c:formatCode>General</c:formatCode>
                <c:ptCount val="3"/>
                <c:pt idx="0">
                  <c:v>2004</c:v>
                </c:pt>
                <c:pt idx="1">
                  <c:v>2005</c:v>
                </c:pt>
                <c:pt idx="2">
                  <c:v>2006</c:v>
                </c:pt>
              </c:numCache>
            </c:numRef>
          </c:cat>
          <c:val>
            <c:numRef>
              <c:f>Sayfa1!$D$2:$D$4</c:f>
              <c:numCache>
                <c:formatCode>#,##0</c:formatCode>
                <c:ptCount val="3"/>
                <c:pt idx="0">
                  <c:v>12100</c:v>
                </c:pt>
                <c:pt idx="1">
                  <c:v>11500</c:v>
                </c:pt>
                <c:pt idx="2">
                  <c:v>11950</c:v>
                </c:pt>
              </c:numCache>
            </c:numRef>
          </c:val>
        </c:ser>
        <c:ser>
          <c:idx val="3"/>
          <c:order val="3"/>
          <c:tx>
            <c:strRef>
              <c:f>Sayfa1!$E$1</c:f>
              <c:strCache>
                <c:ptCount val="1"/>
                <c:pt idx="0">
                  <c:v>4. Saat</c:v>
                </c:pt>
              </c:strCache>
            </c:strRef>
          </c:tx>
          <c:invertIfNegative val="0"/>
          <c:cat>
            <c:numRef>
              <c:f>Sayfa1!$A$2:$A$4</c:f>
              <c:numCache>
                <c:formatCode>General</c:formatCode>
                <c:ptCount val="3"/>
                <c:pt idx="0">
                  <c:v>2004</c:v>
                </c:pt>
                <c:pt idx="1">
                  <c:v>2005</c:v>
                </c:pt>
                <c:pt idx="2">
                  <c:v>2006</c:v>
                </c:pt>
              </c:numCache>
            </c:numRef>
          </c:cat>
          <c:val>
            <c:numRef>
              <c:f>Sayfa1!$E$2:$E$4</c:f>
              <c:numCache>
                <c:formatCode>#,##0</c:formatCode>
                <c:ptCount val="3"/>
                <c:pt idx="0">
                  <c:v>11500</c:v>
                </c:pt>
                <c:pt idx="1">
                  <c:v>9100</c:v>
                </c:pt>
                <c:pt idx="2">
                  <c:v>9800</c:v>
                </c:pt>
              </c:numCache>
            </c:numRef>
          </c:val>
        </c:ser>
        <c:ser>
          <c:idx val="4"/>
          <c:order val="4"/>
          <c:tx>
            <c:strRef>
              <c:f>Sayfa1!$F$1</c:f>
              <c:strCache>
                <c:ptCount val="1"/>
                <c:pt idx="0">
                  <c:v>5. Saat</c:v>
                </c:pt>
              </c:strCache>
            </c:strRef>
          </c:tx>
          <c:invertIfNegative val="0"/>
          <c:cat>
            <c:numRef>
              <c:f>Sayfa1!$A$2:$A$4</c:f>
              <c:numCache>
                <c:formatCode>General</c:formatCode>
                <c:ptCount val="3"/>
                <c:pt idx="0">
                  <c:v>2004</c:v>
                </c:pt>
                <c:pt idx="1">
                  <c:v>2005</c:v>
                </c:pt>
                <c:pt idx="2">
                  <c:v>2006</c:v>
                </c:pt>
              </c:numCache>
            </c:numRef>
          </c:cat>
          <c:val>
            <c:numRef>
              <c:f>Sayfa1!$F$2:$F$4</c:f>
              <c:numCache>
                <c:formatCode>#,##0</c:formatCode>
                <c:ptCount val="3"/>
                <c:pt idx="0">
                  <c:v>6700</c:v>
                </c:pt>
                <c:pt idx="1">
                  <c:v>6000</c:v>
                </c:pt>
                <c:pt idx="2">
                  <c:v>6000</c:v>
                </c:pt>
              </c:numCache>
            </c:numRef>
          </c:val>
        </c:ser>
        <c:ser>
          <c:idx val="5"/>
          <c:order val="5"/>
          <c:tx>
            <c:strRef>
              <c:f>Sayfa1!$G$1</c:f>
              <c:strCache>
                <c:ptCount val="1"/>
                <c:pt idx="0">
                  <c:v>6. Saat</c:v>
                </c:pt>
              </c:strCache>
            </c:strRef>
          </c:tx>
          <c:invertIfNegative val="0"/>
          <c:cat>
            <c:numRef>
              <c:f>Sayfa1!$A$2:$A$4</c:f>
              <c:numCache>
                <c:formatCode>General</c:formatCode>
                <c:ptCount val="3"/>
                <c:pt idx="0">
                  <c:v>2004</c:v>
                </c:pt>
                <c:pt idx="1">
                  <c:v>2005</c:v>
                </c:pt>
                <c:pt idx="2">
                  <c:v>2006</c:v>
                </c:pt>
              </c:numCache>
            </c:numRef>
          </c:cat>
          <c:val>
            <c:numRef>
              <c:f>Sayfa1!$G$2:$G$4</c:f>
              <c:numCache>
                <c:formatCode>#,##0</c:formatCode>
                <c:ptCount val="3"/>
                <c:pt idx="0">
                  <c:v>6800</c:v>
                </c:pt>
                <c:pt idx="1">
                  <c:v>6200</c:v>
                </c:pt>
                <c:pt idx="2">
                  <c:v>7000</c:v>
                </c:pt>
              </c:numCache>
            </c:numRef>
          </c:val>
        </c:ser>
        <c:ser>
          <c:idx val="6"/>
          <c:order val="6"/>
          <c:tx>
            <c:strRef>
              <c:f>Sayfa1!$H$1</c:f>
              <c:strCache>
                <c:ptCount val="1"/>
                <c:pt idx="0">
                  <c:v>7. Saat</c:v>
                </c:pt>
              </c:strCache>
            </c:strRef>
          </c:tx>
          <c:invertIfNegative val="0"/>
          <c:cat>
            <c:numRef>
              <c:f>Sayfa1!$A$2:$A$4</c:f>
              <c:numCache>
                <c:formatCode>General</c:formatCode>
                <c:ptCount val="3"/>
                <c:pt idx="0">
                  <c:v>2004</c:v>
                </c:pt>
                <c:pt idx="1">
                  <c:v>2005</c:v>
                </c:pt>
                <c:pt idx="2">
                  <c:v>2006</c:v>
                </c:pt>
              </c:numCache>
            </c:numRef>
          </c:cat>
          <c:val>
            <c:numRef>
              <c:f>Sayfa1!$H$2:$H$4</c:f>
              <c:numCache>
                <c:formatCode>#,##0</c:formatCode>
                <c:ptCount val="3"/>
                <c:pt idx="0">
                  <c:v>8050</c:v>
                </c:pt>
                <c:pt idx="1">
                  <c:v>8000</c:v>
                </c:pt>
                <c:pt idx="2">
                  <c:v>9000</c:v>
                </c:pt>
              </c:numCache>
            </c:numRef>
          </c:val>
        </c:ser>
        <c:ser>
          <c:idx val="7"/>
          <c:order val="7"/>
          <c:tx>
            <c:strRef>
              <c:f>Sayfa1!$I$1</c:f>
              <c:strCache>
                <c:ptCount val="1"/>
                <c:pt idx="0">
                  <c:v>8. Saat</c:v>
                </c:pt>
              </c:strCache>
            </c:strRef>
          </c:tx>
          <c:invertIfNegative val="0"/>
          <c:cat>
            <c:numRef>
              <c:f>Sayfa1!$A$2:$A$4</c:f>
              <c:numCache>
                <c:formatCode>General</c:formatCode>
                <c:ptCount val="3"/>
                <c:pt idx="0">
                  <c:v>2004</c:v>
                </c:pt>
                <c:pt idx="1">
                  <c:v>2005</c:v>
                </c:pt>
                <c:pt idx="2">
                  <c:v>2006</c:v>
                </c:pt>
              </c:numCache>
            </c:numRef>
          </c:cat>
          <c:val>
            <c:numRef>
              <c:f>Sayfa1!$I$2:$I$4</c:f>
              <c:numCache>
                <c:formatCode>#,##0</c:formatCode>
                <c:ptCount val="3"/>
                <c:pt idx="0">
                  <c:v>9200</c:v>
                </c:pt>
                <c:pt idx="1">
                  <c:v>9000</c:v>
                </c:pt>
                <c:pt idx="2">
                  <c:v>11500</c:v>
                </c:pt>
              </c:numCache>
            </c:numRef>
          </c:val>
        </c:ser>
        <c:dLbls>
          <c:showLegendKey val="0"/>
          <c:showVal val="0"/>
          <c:showCatName val="0"/>
          <c:showSerName val="0"/>
          <c:showPercent val="0"/>
          <c:showBubbleSize val="0"/>
        </c:dLbls>
        <c:gapWidth val="150"/>
        <c:overlap val="-11"/>
        <c:axId val="120068352"/>
        <c:axId val="120082432"/>
      </c:barChart>
      <c:catAx>
        <c:axId val="120068352"/>
        <c:scaling>
          <c:orientation val="minMax"/>
        </c:scaling>
        <c:delete val="0"/>
        <c:axPos val="b"/>
        <c:numFmt formatCode="General" sourceLinked="1"/>
        <c:majorTickMark val="none"/>
        <c:minorTickMark val="none"/>
        <c:tickLblPos val="nextTo"/>
        <c:crossAx val="120082432"/>
        <c:crosses val="autoZero"/>
        <c:auto val="1"/>
        <c:lblAlgn val="ctr"/>
        <c:lblOffset val="100"/>
        <c:noMultiLvlLbl val="0"/>
      </c:catAx>
      <c:valAx>
        <c:axId val="120082432"/>
        <c:scaling>
          <c:orientation val="minMax"/>
        </c:scaling>
        <c:delete val="0"/>
        <c:axPos val="l"/>
        <c:majorGridlines/>
        <c:title>
          <c:tx>
            <c:rich>
              <a:bodyPr/>
              <a:lstStyle/>
              <a:p>
                <a:pPr>
                  <a:defRPr sz="1100"/>
                </a:pPr>
                <a:r>
                  <a:rPr lang="tr-TR" sz="1100"/>
                  <a:t>İş Kazası Sayısı</a:t>
                </a:r>
              </a:p>
            </c:rich>
          </c:tx>
          <c:layout/>
          <c:overlay val="0"/>
        </c:title>
        <c:numFmt formatCode="#,##0" sourceLinked="1"/>
        <c:majorTickMark val="none"/>
        <c:minorTickMark val="none"/>
        <c:tickLblPos val="nextTo"/>
        <c:txPr>
          <a:bodyPr/>
          <a:lstStyle/>
          <a:p>
            <a:pPr>
              <a:defRPr sz="1000"/>
            </a:pPr>
            <a:endParaRPr lang="tr-TR"/>
          </a:p>
        </c:txPr>
        <c:crossAx val="120068352"/>
        <c:crosses val="autoZero"/>
        <c:crossBetween val="between"/>
      </c:valAx>
      <c:dTable>
        <c:showHorzBorder val="1"/>
        <c:showVertBorder val="1"/>
        <c:showOutline val="1"/>
        <c:showKeys val="1"/>
        <c:txPr>
          <a:bodyPr/>
          <a:lstStyle/>
          <a:p>
            <a:pPr rtl="0">
              <a:defRPr sz="1000"/>
            </a:pPr>
            <a:endParaRPr lang="tr-TR"/>
          </a:p>
        </c:txPr>
      </c:dTable>
    </c:plotArea>
    <c:plotVisOnly val="1"/>
    <c:dispBlanksAs val="gap"/>
    <c:showDLblsOverMax val="0"/>
  </c:chart>
  <c:txPr>
    <a:bodyPr/>
    <a:lstStyle/>
    <a:p>
      <a:pPr>
        <a:defRPr sz="1800"/>
      </a:pPr>
      <a:endParaRPr lang="tr-TR"/>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15"/>
      <c:hPercent val="33"/>
      <c:rotY val="20"/>
      <c:depthPercent val="100"/>
      <c:rAngAx val="1"/>
    </c:view3D>
    <c:floor>
      <c:thickness val="0"/>
    </c:floor>
    <c:sideWall>
      <c:thickness val="0"/>
    </c:sideWall>
    <c:backWall>
      <c:thickness val="0"/>
    </c:backWall>
    <c:plotArea>
      <c:layout>
        <c:manualLayout>
          <c:layoutTarget val="inner"/>
          <c:xMode val="edge"/>
          <c:yMode val="edge"/>
          <c:x val="8.798404164663301E-2"/>
          <c:y val="1.5799150562714352E-2"/>
          <c:w val="0.91201595835336702"/>
          <c:h val="0.85657285273956441"/>
        </c:manualLayout>
      </c:layout>
      <c:bar3DChart>
        <c:barDir val="col"/>
        <c:grouping val="clustered"/>
        <c:varyColors val="0"/>
        <c:ser>
          <c:idx val="0"/>
          <c:order val="0"/>
          <c:tx>
            <c:strRef>
              <c:f>Sheet1!$A$2</c:f>
              <c:strCache>
                <c:ptCount val="1"/>
                <c:pt idx="0">
                  <c:v>İş Kazası </c:v>
                </c:pt>
              </c:strCache>
            </c:strRef>
          </c:tx>
          <c:invertIfNegative val="0"/>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Sheet1!$B$2:$K$2</c:f>
              <c:numCache>
                <c:formatCode>#,##0</c:formatCode>
                <c:ptCount val="10"/>
                <c:pt idx="0">
                  <c:v>1282</c:v>
                </c:pt>
                <c:pt idx="1">
                  <c:v>1094</c:v>
                </c:pt>
                <c:pt idx="2">
                  <c:v>1165</c:v>
                </c:pt>
                <c:pt idx="3">
                  <c:v>731</c:v>
                </c:pt>
                <c:pt idx="4">
                  <c:v>1002</c:v>
                </c:pt>
                <c:pt idx="5">
                  <c:v>872</c:v>
                </c:pt>
                <c:pt idx="6">
                  <c:v>810</c:v>
                </c:pt>
                <c:pt idx="7">
                  <c:v>841</c:v>
                </c:pt>
                <c:pt idx="8">
                  <c:v>1072</c:v>
                </c:pt>
                <c:pt idx="9">
                  <c:v>1592</c:v>
                </c:pt>
              </c:numCache>
            </c:numRef>
          </c:val>
        </c:ser>
        <c:ser>
          <c:idx val="1"/>
          <c:order val="1"/>
          <c:tx>
            <c:strRef>
              <c:f>Sheet1!$A$3</c:f>
              <c:strCache>
                <c:ptCount val="1"/>
                <c:pt idx="0">
                  <c:v>Meslek H </c:v>
                </c:pt>
              </c:strCache>
            </c:strRef>
          </c:tx>
          <c:invertIfNegative val="0"/>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Sheet1!$B$3:$K$3</c:f>
              <c:numCache>
                <c:formatCode>General</c:formatCode>
                <c:ptCount val="10"/>
                <c:pt idx="0">
                  <c:v>191</c:v>
                </c:pt>
                <c:pt idx="1">
                  <c:v>158</c:v>
                </c:pt>
                <c:pt idx="2">
                  <c:v>168</c:v>
                </c:pt>
                <c:pt idx="3">
                  <c:v>6</c:v>
                </c:pt>
                <c:pt idx="4">
                  <c:v>6</c:v>
                </c:pt>
                <c:pt idx="5">
                  <c:v>6</c:v>
                </c:pt>
                <c:pt idx="6">
                  <c:v>1</c:v>
                </c:pt>
                <c:pt idx="7">
                  <c:v>2</c:v>
                </c:pt>
                <c:pt idx="8">
                  <c:v>24</c:v>
                </c:pt>
                <c:pt idx="9">
                  <c:v>9</c:v>
                </c:pt>
              </c:numCache>
            </c:numRef>
          </c:val>
        </c:ser>
        <c:dLbls>
          <c:showLegendKey val="0"/>
          <c:showVal val="0"/>
          <c:showCatName val="0"/>
          <c:showSerName val="0"/>
          <c:showPercent val="0"/>
          <c:showBubbleSize val="0"/>
        </c:dLbls>
        <c:gapWidth val="150"/>
        <c:shape val="cylinder"/>
        <c:axId val="119644928"/>
        <c:axId val="119646464"/>
        <c:axId val="0"/>
      </c:bar3DChart>
      <c:catAx>
        <c:axId val="119644928"/>
        <c:scaling>
          <c:orientation val="minMax"/>
        </c:scaling>
        <c:delete val="0"/>
        <c:axPos val="b"/>
        <c:numFmt formatCode="General" sourceLinked="1"/>
        <c:majorTickMark val="none"/>
        <c:minorTickMark val="none"/>
        <c:tickLblPos val="low"/>
        <c:txPr>
          <a:bodyPr rot="0" vert="horz"/>
          <a:lstStyle/>
          <a:p>
            <a:pPr>
              <a:defRPr/>
            </a:pPr>
            <a:endParaRPr lang="tr-TR"/>
          </a:p>
        </c:txPr>
        <c:crossAx val="119646464"/>
        <c:crosses val="autoZero"/>
        <c:auto val="1"/>
        <c:lblAlgn val="ctr"/>
        <c:lblOffset val="100"/>
        <c:tickLblSkip val="1"/>
        <c:tickMarkSkip val="1"/>
        <c:noMultiLvlLbl val="0"/>
      </c:catAx>
      <c:valAx>
        <c:axId val="119646464"/>
        <c:scaling>
          <c:orientation val="minMax"/>
          <c:max val="1700"/>
          <c:min val="0"/>
        </c:scaling>
        <c:delete val="0"/>
        <c:axPos val="l"/>
        <c:majorGridlines/>
        <c:numFmt formatCode="#,##0" sourceLinked="1"/>
        <c:majorTickMark val="none"/>
        <c:minorTickMark val="none"/>
        <c:tickLblPos val="nextTo"/>
        <c:txPr>
          <a:bodyPr rot="0" vert="horz"/>
          <a:lstStyle/>
          <a:p>
            <a:pPr>
              <a:defRPr sz="1000"/>
            </a:pPr>
            <a:endParaRPr lang="tr-TR"/>
          </a:p>
        </c:txPr>
        <c:crossAx val="119644928"/>
        <c:crosses val="autoZero"/>
        <c:crossBetween val="between"/>
      </c:valAx>
      <c:dTable>
        <c:showHorzBorder val="1"/>
        <c:showVertBorder val="1"/>
        <c:showOutline val="1"/>
        <c:showKeys val="1"/>
        <c:txPr>
          <a:bodyPr/>
          <a:lstStyle/>
          <a:p>
            <a:pPr rtl="0">
              <a:defRPr sz="1000" b="0" i="0">
                <a:latin typeface="Calibri" pitchFamily="34" charset="0"/>
                <a:cs typeface="Calibri" pitchFamily="34" charset="0"/>
              </a:defRPr>
            </a:pPr>
            <a:endParaRPr lang="tr-TR"/>
          </a:p>
        </c:txPr>
      </c:dTable>
    </c:plotArea>
    <c:plotVisOnly val="1"/>
    <c:dispBlanksAs val="gap"/>
    <c:showDLblsOverMax val="0"/>
  </c:chart>
  <c:txPr>
    <a:bodyPr/>
    <a:lstStyle/>
    <a:p>
      <a:pPr>
        <a:defRPr sz="1800"/>
      </a:pPr>
      <a:endParaRPr lang="tr-TR"/>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15"/>
      <c:hPercent val="33"/>
      <c:rotY val="20"/>
      <c:depthPercent val="100"/>
      <c:rAngAx val="1"/>
    </c:view3D>
    <c:floor>
      <c:thickness val="0"/>
    </c:floor>
    <c:sideWall>
      <c:thickness val="0"/>
    </c:sideWall>
    <c:backWall>
      <c:thickness val="0"/>
    </c:backWall>
    <c:plotArea>
      <c:layout>
        <c:manualLayout>
          <c:layoutTarget val="inner"/>
          <c:xMode val="edge"/>
          <c:yMode val="edge"/>
          <c:x val="9.499855329357465E-2"/>
          <c:y val="3.2432299759899107E-2"/>
          <c:w val="0.90500144670642535"/>
          <c:h val="0.89545990358747962"/>
        </c:manualLayout>
      </c:layout>
      <c:bar3DChart>
        <c:barDir val="col"/>
        <c:grouping val="stacked"/>
        <c:varyColors val="0"/>
        <c:ser>
          <c:idx val="0"/>
          <c:order val="0"/>
          <c:tx>
            <c:strRef>
              <c:f>Sheet1!$A$2</c:f>
              <c:strCache>
                <c:ptCount val="1"/>
                <c:pt idx="0">
                  <c:v>Kayıp Gün</c:v>
                </c:pt>
              </c:strCache>
            </c:strRef>
          </c:tx>
          <c:invertIfNegative val="0"/>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Sheet1!$B$2:$K$2</c:f>
              <c:numCache>
                <c:formatCode>#,##0</c:formatCode>
                <c:ptCount val="10"/>
                <c:pt idx="0">
                  <c:v>1992476</c:v>
                </c:pt>
                <c:pt idx="1">
                  <c:v>2030186</c:v>
                </c:pt>
                <c:pt idx="2">
                  <c:v>1893436</c:v>
                </c:pt>
                <c:pt idx="3">
                  <c:v>1697695</c:v>
                </c:pt>
                <c:pt idx="4">
                  <c:v>1852502</c:v>
                </c:pt>
                <c:pt idx="5">
                  <c:v>1831252</c:v>
                </c:pt>
                <c:pt idx="6">
                  <c:v>2111432</c:v>
                </c:pt>
                <c:pt idx="7">
                  <c:v>1983410</c:v>
                </c:pt>
                <c:pt idx="8">
                  <c:v>1797917</c:v>
                </c:pt>
                <c:pt idx="9">
                  <c:v>1895235</c:v>
                </c:pt>
              </c:numCache>
            </c:numRef>
          </c:val>
        </c:ser>
        <c:dLbls>
          <c:showLegendKey val="0"/>
          <c:showVal val="0"/>
          <c:showCatName val="0"/>
          <c:showSerName val="0"/>
          <c:showPercent val="0"/>
          <c:showBubbleSize val="0"/>
        </c:dLbls>
        <c:gapWidth val="95"/>
        <c:gapDepth val="95"/>
        <c:shape val="cylinder"/>
        <c:axId val="120781440"/>
        <c:axId val="121188736"/>
        <c:axId val="0"/>
      </c:bar3DChart>
      <c:catAx>
        <c:axId val="120781440"/>
        <c:scaling>
          <c:orientation val="minMax"/>
        </c:scaling>
        <c:delete val="0"/>
        <c:axPos val="b"/>
        <c:numFmt formatCode="General" sourceLinked="1"/>
        <c:majorTickMark val="none"/>
        <c:minorTickMark val="none"/>
        <c:tickLblPos val="low"/>
        <c:txPr>
          <a:bodyPr rot="0" vert="horz"/>
          <a:lstStyle/>
          <a:p>
            <a:pPr>
              <a:defRPr/>
            </a:pPr>
            <a:endParaRPr lang="tr-TR"/>
          </a:p>
        </c:txPr>
        <c:crossAx val="121188736"/>
        <c:crosses val="autoZero"/>
        <c:auto val="1"/>
        <c:lblAlgn val="ctr"/>
        <c:lblOffset val="100"/>
        <c:tickLblSkip val="1"/>
        <c:tickMarkSkip val="1"/>
        <c:noMultiLvlLbl val="0"/>
      </c:catAx>
      <c:valAx>
        <c:axId val="121188736"/>
        <c:scaling>
          <c:orientation val="minMax"/>
          <c:max val="2500000"/>
          <c:min val="0"/>
        </c:scaling>
        <c:delete val="0"/>
        <c:axPos val="l"/>
        <c:majorGridlines/>
        <c:numFmt formatCode="#,##0" sourceLinked="1"/>
        <c:majorTickMark val="none"/>
        <c:minorTickMark val="none"/>
        <c:tickLblPos val="nextTo"/>
        <c:txPr>
          <a:bodyPr rot="0" vert="horz"/>
          <a:lstStyle/>
          <a:p>
            <a:pPr>
              <a:defRPr sz="1000"/>
            </a:pPr>
            <a:endParaRPr lang="tr-TR"/>
          </a:p>
        </c:txPr>
        <c:crossAx val="120781440"/>
        <c:crosses val="autoZero"/>
        <c:crossBetween val="between"/>
        <c:majorUnit val="200000"/>
        <c:minorUnit val="100000"/>
      </c:valAx>
      <c:dTable>
        <c:showHorzBorder val="1"/>
        <c:showVertBorder val="1"/>
        <c:showOutline val="1"/>
        <c:showKeys val="1"/>
        <c:txPr>
          <a:bodyPr/>
          <a:lstStyle/>
          <a:p>
            <a:pPr rtl="0">
              <a:defRPr sz="1100"/>
            </a:pPr>
            <a:endParaRPr lang="tr-TR"/>
          </a:p>
        </c:txPr>
      </c:dTable>
    </c:plotArea>
    <c:plotVisOnly val="1"/>
    <c:dispBlanksAs val="gap"/>
    <c:showDLblsOverMax val="0"/>
  </c:chart>
  <c:txPr>
    <a:bodyPr/>
    <a:lstStyle/>
    <a:p>
      <a:pPr>
        <a:defRPr sz="1800"/>
      </a:pPr>
      <a:endParaRPr lang="tr-TR"/>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3.0372519753012438E-3"/>
                  <c:y val="-0.29494392166841493"/>
                </c:manualLayout>
              </c:layout>
              <c:showLegendKey val="0"/>
              <c:showVal val="1"/>
              <c:showCatName val="0"/>
              <c:showSerName val="0"/>
              <c:showPercent val="0"/>
              <c:showBubbleSize val="0"/>
            </c:dLbl>
            <c:dLbl>
              <c:idx val="1"/>
              <c:layout>
                <c:manualLayout>
                  <c:x val="2.938455099133526E-3"/>
                  <c:y val="-0.3067774687105782"/>
                </c:manualLayout>
              </c:layout>
              <c:showLegendKey val="0"/>
              <c:showVal val="1"/>
              <c:showCatName val="0"/>
              <c:showSerName val="0"/>
              <c:showPercent val="0"/>
              <c:showBubbleSize val="0"/>
            </c:dLbl>
            <c:dLbl>
              <c:idx val="2"/>
              <c:layout>
                <c:manualLayout>
                  <c:x val="5.876910198267052E-3"/>
                  <c:y val="-0.31103663241929047"/>
                </c:manualLayout>
              </c:layout>
              <c:showLegendKey val="0"/>
              <c:showVal val="1"/>
              <c:showCatName val="0"/>
              <c:showSerName val="0"/>
              <c:showPercent val="0"/>
              <c:showBubbleSize val="0"/>
            </c:dLbl>
            <c:dLbl>
              <c:idx val="3"/>
              <c:layout>
                <c:manualLayout>
                  <c:x val="2.9384550991335798E-3"/>
                  <c:y val="-0.28467759577358798"/>
                </c:manualLayout>
              </c:layout>
              <c:showLegendKey val="0"/>
              <c:showVal val="1"/>
              <c:showCatName val="0"/>
              <c:showSerName val="0"/>
              <c:showPercent val="0"/>
              <c:showBubbleSize val="0"/>
            </c:dLbl>
            <c:dLbl>
              <c:idx val="4"/>
              <c:layout>
                <c:manualLayout>
                  <c:x val="-2.9385707863421534E-3"/>
                  <c:y val="-0.2741339811153069"/>
                </c:manualLayout>
              </c:layout>
              <c:showLegendKey val="0"/>
              <c:showVal val="1"/>
              <c:showCatName val="0"/>
              <c:showSerName val="0"/>
              <c:showPercent val="0"/>
              <c:showBubbleSize val="0"/>
            </c:dLbl>
            <c:dLbl>
              <c:idx val="5"/>
              <c:layout>
                <c:manualLayout>
                  <c:x val="5.876910198267052E-3"/>
                  <c:y val="-0.27676988477987713"/>
                </c:manualLayout>
              </c:layout>
              <c:showLegendKey val="0"/>
              <c:showVal val="1"/>
              <c:showCatName val="0"/>
              <c:showSerName val="0"/>
              <c:showPercent val="0"/>
              <c:showBubbleSize val="0"/>
            </c:dLbl>
            <c:dLbl>
              <c:idx val="6"/>
              <c:layout>
                <c:manualLayout>
                  <c:x val="4.4076826487002892E-3"/>
                  <c:y val="-0.28994940310272843"/>
                </c:manualLayout>
              </c:layout>
              <c:showLegendKey val="0"/>
              <c:showVal val="1"/>
              <c:showCatName val="0"/>
              <c:showSerName val="0"/>
              <c:showPercent val="0"/>
              <c:showBubbleSize val="0"/>
            </c:dLbl>
            <c:dLbl>
              <c:idx val="7"/>
              <c:layout>
                <c:manualLayout>
                  <c:x val="5.876910198267052E-3"/>
                  <c:y val="-0.3136725360838607"/>
                </c:manualLayout>
              </c:layout>
              <c:showLegendKey val="0"/>
              <c:showVal val="1"/>
              <c:showCatName val="0"/>
              <c:showSerName val="0"/>
              <c:showPercent val="0"/>
              <c:showBubbleSize val="0"/>
            </c:dLbl>
            <c:dLbl>
              <c:idx val="8"/>
              <c:layout>
                <c:manualLayout>
                  <c:x val="-2.938455099133526E-3"/>
                  <c:y val="-0.35321109105241461"/>
                </c:manualLayout>
              </c:layout>
              <c:showLegendKey val="0"/>
              <c:showVal val="1"/>
              <c:showCatName val="0"/>
              <c:showSerName val="0"/>
              <c:showPercent val="0"/>
              <c:showBubbleSize val="0"/>
            </c:dLbl>
            <c:dLbl>
              <c:idx val="9"/>
              <c:layout>
                <c:manualLayout>
                  <c:x val="0"/>
                  <c:y val="-0.38220603136268749"/>
                </c:manualLayout>
              </c:layout>
              <c:showLegendKey val="0"/>
              <c:showVal val="1"/>
              <c:showCatName val="0"/>
              <c:showSerName val="0"/>
              <c:showPercent val="0"/>
              <c:showBubbleSize val="0"/>
            </c:dLbl>
            <c:txPr>
              <a:bodyPr/>
              <a:lstStyle/>
              <a:p>
                <a:pPr>
                  <a:defRPr sz="1000" b="1">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Sayfa1!$B$2:$B$11</c:f>
              <c:numCache>
                <c:formatCode>#,##0</c:formatCode>
                <c:ptCount val="10"/>
                <c:pt idx="0">
                  <c:v>781911</c:v>
                </c:pt>
                <c:pt idx="1">
                  <c:v>813010</c:v>
                </c:pt>
                <c:pt idx="2">
                  <c:v>836447</c:v>
                </c:pt>
                <c:pt idx="3">
                  <c:v>753275</c:v>
                </c:pt>
                <c:pt idx="4">
                  <c:v>723503</c:v>
                </c:pt>
                <c:pt idx="5">
                  <c:v>727409</c:v>
                </c:pt>
                <c:pt idx="6">
                  <c:v>777177</c:v>
                </c:pt>
                <c:pt idx="7">
                  <c:v>850928</c:v>
                </c:pt>
                <c:pt idx="8">
                  <c:v>944984</c:v>
                </c:pt>
                <c:pt idx="9">
                  <c:v>1036328</c:v>
                </c:pt>
              </c:numCache>
            </c:numRef>
          </c:val>
        </c:ser>
        <c:ser>
          <c:idx val="1"/>
          <c:order val="1"/>
          <c:tx>
            <c:strRef>
              <c:f>Sayfa1!$C$1</c:f>
              <c:strCache>
                <c:ptCount val="1"/>
                <c:pt idx="0">
                  <c:v>Seri 2</c:v>
                </c:pt>
              </c:strCache>
            </c:strRef>
          </c:tx>
          <c:invertIfNegative val="0"/>
          <c:cat>
            <c:numRef>
              <c:f>Sayfa1!$A$2:$A$11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Sayfa1!$C$2:$C$11</c:f>
              <c:numCache>
                <c:formatCode>General</c:formatCode>
                <c:ptCount val="10"/>
              </c:numCache>
            </c:numRef>
          </c:val>
        </c:ser>
        <c:dLbls>
          <c:showLegendKey val="0"/>
          <c:showVal val="0"/>
          <c:showCatName val="0"/>
          <c:showSerName val="0"/>
          <c:showPercent val="0"/>
          <c:showBubbleSize val="0"/>
        </c:dLbls>
        <c:gapWidth val="90"/>
        <c:gapDepth val="311"/>
        <c:shape val="cylinder"/>
        <c:axId val="120497280"/>
        <c:axId val="120498816"/>
        <c:axId val="0"/>
      </c:bar3DChart>
      <c:catAx>
        <c:axId val="120497280"/>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20498816"/>
        <c:crosses val="autoZero"/>
        <c:auto val="1"/>
        <c:lblAlgn val="ctr"/>
        <c:lblOffset val="100"/>
        <c:noMultiLvlLbl val="0"/>
      </c:catAx>
      <c:valAx>
        <c:axId val="120498816"/>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20497280"/>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1.5680244257344808E-3"/>
                  <c:y val="-0.21059500440216666"/>
                </c:manualLayout>
              </c:layout>
              <c:spPr/>
              <c:txPr>
                <a:bodyPr/>
                <a:lstStyle/>
                <a:p>
                  <a:pPr>
                    <a:defRPr sz="10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0.16971047815292475"/>
                </c:manualLayout>
              </c:layout>
              <c:showLegendKey val="0"/>
              <c:showVal val="1"/>
              <c:showCatName val="0"/>
              <c:showSerName val="0"/>
              <c:showPercent val="0"/>
              <c:showBubbleSize val="0"/>
            </c:dLbl>
            <c:dLbl>
              <c:idx val="2"/>
              <c:layout>
                <c:manualLayout>
                  <c:x val="8.8153652974005785E-3"/>
                  <c:y val="-0.1976927748427694"/>
                </c:manualLayout>
              </c:layout>
              <c:showLegendKey val="0"/>
              <c:showVal val="1"/>
              <c:showCatName val="0"/>
              <c:showSerName val="0"/>
              <c:showPercent val="0"/>
              <c:showBubbleSize val="0"/>
            </c:dLbl>
            <c:dLbl>
              <c:idx val="3"/>
              <c:layout>
                <c:manualLayout>
                  <c:x val="2.9383394119248986E-3"/>
                  <c:y val="-0.16869783453249654"/>
                </c:manualLayout>
              </c:layout>
              <c:showLegendKey val="0"/>
              <c:showVal val="1"/>
              <c:showCatName val="0"/>
              <c:showSerName val="0"/>
              <c:showPercent val="0"/>
              <c:showBubbleSize val="0"/>
            </c:dLbl>
            <c:dLbl>
              <c:idx val="4"/>
              <c:layout>
                <c:manualLayout>
                  <c:x val="4.407682648700343E-3"/>
                  <c:y val="-0.15551831620964524"/>
                </c:manualLayout>
              </c:layout>
              <c:showLegendKey val="0"/>
              <c:showVal val="1"/>
              <c:showCatName val="0"/>
              <c:showSerName val="0"/>
              <c:showPercent val="0"/>
              <c:showBubbleSize val="0"/>
            </c:dLbl>
            <c:dLbl>
              <c:idx val="5"/>
              <c:layout>
                <c:manualLayout>
                  <c:x val="1.469227549566763E-3"/>
                  <c:y val="-0.18187735285534784"/>
                </c:manualLayout>
              </c:layout>
              <c:showLegendKey val="0"/>
              <c:showVal val="1"/>
              <c:showCatName val="0"/>
              <c:showSerName val="0"/>
              <c:showPercent val="0"/>
              <c:showBubbleSize val="0"/>
            </c:dLbl>
            <c:dLbl>
              <c:idx val="6"/>
              <c:layout>
                <c:manualLayout>
                  <c:x val="5.876910198267052E-3"/>
                  <c:y val="-0.20296478972337956"/>
                </c:manualLayout>
              </c:layout>
              <c:showLegendKey val="0"/>
              <c:showVal val="1"/>
              <c:showCatName val="0"/>
              <c:showSerName val="0"/>
              <c:showPercent val="0"/>
              <c:showBubbleSize val="0"/>
            </c:dLbl>
            <c:dLbl>
              <c:idx val="7"/>
              <c:layout>
                <c:manualLayout>
                  <c:x val="4.4076826487002892E-3"/>
                  <c:y val="-0.23459542614675299"/>
                </c:manualLayout>
              </c:layout>
              <c:showLegendKey val="0"/>
              <c:showVal val="1"/>
              <c:showCatName val="0"/>
              <c:showSerName val="0"/>
              <c:showPercent val="0"/>
              <c:showBubbleSize val="0"/>
            </c:dLbl>
            <c:dLbl>
              <c:idx val="8"/>
              <c:layout>
                <c:manualLayout>
                  <c:x val="4.4076826487002892E-3"/>
                  <c:y val="-0.26095446279245565"/>
                </c:manualLayout>
              </c:layout>
              <c:showLegendKey val="0"/>
              <c:showVal val="1"/>
              <c:showCatName val="0"/>
              <c:showSerName val="0"/>
              <c:showPercent val="0"/>
              <c:showBubbleSize val="0"/>
            </c:dLbl>
            <c:dLbl>
              <c:idx val="9"/>
              <c:layout>
                <c:manualLayout>
                  <c:x val="4.4075669614916614E-3"/>
                  <c:y val="-0.29522121043186894"/>
                </c:manualLayout>
              </c:layout>
              <c:showLegendKey val="0"/>
              <c:showVal val="1"/>
              <c:showCatName val="0"/>
              <c:showSerName val="0"/>
              <c:showPercent val="0"/>
              <c:showBubbleSize val="0"/>
            </c:dLbl>
            <c:dLbl>
              <c:idx val="10"/>
              <c:layout>
                <c:manualLayout>
                  <c:x val="0"/>
                  <c:y val="-0.32421615074214177"/>
                </c:manualLayout>
              </c:layout>
              <c:showLegendKey val="0"/>
              <c:showVal val="1"/>
              <c:showCatName val="0"/>
              <c:showSerName val="0"/>
              <c:showPercent val="0"/>
              <c:showBubbleSize val="0"/>
            </c:dLbl>
            <c:dLbl>
              <c:idx val="11"/>
              <c:layout>
                <c:manualLayout>
                  <c:x val="4.4076826487003968E-3"/>
                  <c:y val="-0.34003157272956336"/>
                </c:manualLayout>
              </c:layout>
              <c:showLegendKey val="0"/>
              <c:showVal val="1"/>
              <c:showCatName val="0"/>
              <c:showSerName val="0"/>
              <c:showPercent val="0"/>
              <c:showBubbleSize val="0"/>
            </c:dLbl>
            <c:dLbl>
              <c:idx val="12"/>
              <c:layout>
                <c:manualLayout>
                  <c:x val="0"/>
                  <c:y val="-0.37693422403354698"/>
                </c:manualLayout>
              </c:layout>
              <c:showLegendKey val="0"/>
              <c:showVal val="1"/>
              <c:showCatName val="0"/>
              <c:showSerName val="0"/>
              <c:showPercent val="0"/>
              <c:showBubbleSize val="0"/>
            </c:dLbl>
            <c:dLbl>
              <c:idx val="13"/>
              <c:layout>
                <c:manualLayout>
                  <c:x val="2.938455099133526E-3"/>
                  <c:y val="-0.39802145335010908"/>
                </c:manualLayout>
              </c:layout>
              <c:spPr/>
              <c:txPr>
                <a:bodyPr/>
                <a:lstStyle/>
                <a:p>
                  <a:pPr>
                    <a:defRPr sz="10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1000" b="0">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5066745</c:v>
                </c:pt>
                <c:pt idx="1">
                  <c:v>5558582</c:v>
                </c:pt>
                <c:pt idx="2">
                  <c:v>5832215</c:v>
                </c:pt>
                <c:pt idx="3">
                  <c:v>5254125</c:v>
                </c:pt>
                <c:pt idx="4">
                  <c:v>4886881</c:v>
                </c:pt>
                <c:pt idx="5">
                  <c:v>5223283</c:v>
                </c:pt>
                <c:pt idx="6">
                  <c:v>5615238</c:v>
                </c:pt>
                <c:pt idx="7">
                  <c:v>6181251</c:v>
                </c:pt>
                <c:pt idx="8">
                  <c:v>6918605</c:v>
                </c:pt>
                <c:pt idx="9">
                  <c:v>7818642</c:v>
                </c:pt>
                <c:pt idx="10">
                  <c:v>8643000</c:v>
                </c:pt>
                <c:pt idx="11">
                  <c:v>9136000</c:v>
                </c:pt>
                <c:pt idx="12">
                  <c:v>9976000</c:v>
                </c:pt>
                <c:pt idx="13">
                  <c:v>10600000</c:v>
                </c:pt>
              </c:numCache>
            </c:numRef>
          </c:val>
        </c:ser>
        <c:dLbls>
          <c:showLegendKey val="0"/>
          <c:showVal val="0"/>
          <c:showCatName val="0"/>
          <c:showSerName val="0"/>
          <c:showPercent val="0"/>
          <c:showBubbleSize val="0"/>
        </c:dLbls>
        <c:gapWidth val="90"/>
        <c:gapDepth val="311"/>
        <c:shape val="cylinder"/>
        <c:axId val="120605312"/>
        <c:axId val="120627584"/>
        <c:axId val="0"/>
      </c:bar3DChart>
      <c:catAx>
        <c:axId val="120605312"/>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20627584"/>
        <c:crosses val="autoZero"/>
        <c:auto val="1"/>
        <c:lblAlgn val="ctr"/>
        <c:lblOffset val="100"/>
        <c:noMultiLvlLbl val="0"/>
      </c:catAx>
      <c:valAx>
        <c:axId val="120627584"/>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20605312"/>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50"/>
      <c:hPercent val="34"/>
      <c:rotY val="40"/>
      <c:depthPercent val="100"/>
      <c:rAngAx val="1"/>
    </c:view3D>
    <c:floor>
      <c:thickness val="0"/>
    </c:floor>
    <c:sideWall>
      <c:thickness val="0"/>
    </c:sideWall>
    <c:backWall>
      <c:thickness val="0"/>
    </c:backWall>
    <c:plotArea>
      <c:layout>
        <c:manualLayout>
          <c:layoutTarget val="inner"/>
          <c:xMode val="edge"/>
          <c:yMode val="edge"/>
          <c:x val="0.10802780773786981"/>
          <c:y val="2.8325223033252231E-2"/>
          <c:w val="0.88634856336761492"/>
          <c:h val="0.9234916869424169"/>
        </c:manualLayout>
      </c:layout>
      <c:bar3DChart>
        <c:barDir val="col"/>
        <c:grouping val="clustered"/>
        <c:varyColors val="0"/>
        <c:ser>
          <c:idx val="0"/>
          <c:order val="0"/>
          <c:tx>
            <c:strRef>
              <c:f>Sheet1!$A$2</c:f>
              <c:strCache>
                <c:ptCount val="1"/>
                <c:pt idx="0">
                  <c:v>Kadın</c:v>
                </c:pt>
              </c:strCache>
            </c:strRef>
          </c:tx>
          <c:invertIfNegative val="0"/>
          <c:dLbls>
            <c:numFmt formatCode="#,##0" sourceLinked="0"/>
            <c:txPr>
              <a:bodyPr/>
              <a:lstStyle/>
              <a:p>
                <a:pPr>
                  <a:defRPr sz="1000"/>
                </a:pPr>
                <a:endParaRPr lang="tr-TR"/>
              </a:p>
            </c:txPr>
            <c:showLegendKey val="0"/>
            <c:showVal val="1"/>
            <c:showCatName val="0"/>
            <c:showSerName val="0"/>
            <c:showPercent val="0"/>
            <c:showBubbleSize val="0"/>
            <c:showLeaderLines val="0"/>
          </c:dLbls>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Sheet1!$B$2:$K$2</c:f>
              <c:numCache>
                <c:formatCode>General</c:formatCode>
                <c:ptCount val="10"/>
                <c:pt idx="0">
                  <c:v>499289</c:v>
                </c:pt>
                <c:pt idx="1">
                  <c:v>543476</c:v>
                </c:pt>
                <c:pt idx="2">
                  <c:v>571913</c:v>
                </c:pt>
                <c:pt idx="3">
                  <c:v>1027332</c:v>
                </c:pt>
                <c:pt idx="4">
                  <c:v>972744</c:v>
                </c:pt>
                <c:pt idx="5">
                  <c:v>1046732</c:v>
                </c:pt>
                <c:pt idx="6">
                  <c:v>1166739</c:v>
                </c:pt>
                <c:pt idx="7">
                  <c:v>1254166</c:v>
                </c:pt>
                <c:pt idx="8">
                  <c:v>1432111</c:v>
                </c:pt>
                <c:pt idx="9" formatCode="#,##0">
                  <c:v>1627333</c:v>
                </c:pt>
              </c:numCache>
            </c:numRef>
          </c:val>
        </c:ser>
        <c:ser>
          <c:idx val="1"/>
          <c:order val="1"/>
          <c:tx>
            <c:strRef>
              <c:f>Sheet1!$A$3</c:f>
              <c:strCache>
                <c:ptCount val="1"/>
                <c:pt idx="0">
                  <c:v>Erkek</c:v>
                </c:pt>
              </c:strCache>
            </c:strRef>
          </c:tx>
          <c:invertIfNegative val="0"/>
          <c:dLbls>
            <c:numFmt formatCode="#,##0" sourceLinked="0"/>
            <c:txPr>
              <a:bodyPr/>
              <a:lstStyle/>
              <a:p>
                <a:pPr>
                  <a:defRPr sz="1000"/>
                </a:pPr>
                <a:endParaRPr lang="tr-TR"/>
              </a:p>
            </c:txPr>
            <c:showLegendKey val="0"/>
            <c:showVal val="1"/>
            <c:showCatName val="0"/>
            <c:showSerName val="0"/>
            <c:showPercent val="0"/>
            <c:showBubbleSize val="0"/>
            <c:showLeaderLines val="0"/>
          </c:dLbls>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Sheet1!$B$3:$K$3</c:f>
              <c:numCache>
                <c:formatCode>General</c:formatCode>
                <c:ptCount val="10"/>
                <c:pt idx="0">
                  <c:v>4567456</c:v>
                </c:pt>
                <c:pt idx="1">
                  <c:v>5015106</c:v>
                </c:pt>
                <c:pt idx="2">
                  <c:v>5260302</c:v>
                </c:pt>
                <c:pt idx="3">
                  <c:v>4226793</c:v>
                </c:pt>
                <c:pt idx="4">
                  <c:v>3914137</c:v>
                </c:pt>
                <c:pt idx="5">
                  <c:v>4176551</c:v>
                </c:pt>
                <c:pt idx="6">
                  <c:v>4448499</c:v>
                </c:pt>
                <c:pt idx="7">
                  <c:v>4927085</c:v>
                </c:pt>
                <c:pt idx="8">
                  <c:v>5486494</c:v>
                </c:pt>
                <c:pt idx="9" formatCode="#,##0">
                  <c:v>6191309</c:v>
                </c:pt>
              </c:numCache>
            </c:numRef>
          </c:val>
        </c:ser>
        <c:dLbls>
          <c:showLegendKey val="0"/>
          <c:showVal val="1"/>
          <c:showCatName val="0"/>
          <c:showSerName val="0"/>
          <c:showPercent val="0"/>
          <c:showBubbleSize val="0"/>
        </c:dLbls>
        <c:gapWidth val="75"/>
        <c:shape val="cylinder"/>
        <c:axId val="120713984"/>
        <c:axId val="120715520"/>
        <c:axId val="0"/>
      </c:bar3DChart>
      <c:catAx>
        <c:axId val="120713984"/>
        <c:scaling>
          <c:orientation val="minMax"/>
        </c:scaling>
        <c:delete val="0"/>
        <c:axPos val="b"/>
        <c:numFmt formatCode="General" sourceLinked="1"/>
        <c:majorTickMark val="none"/>
        <c:minorTickMark val="none"/>
        <c:tickLblPos val="low"/>
        <c:txPr>
          <a:bodyPr rot="0" vert="horz"/>
          <a:lstStyle/>
          <a:p>
            <a:pPr>
              <a:defRPr sz="1000"/>
            </a:pPr>
            <a:endParaRPr lang="tr-TR"/>
          </a:p>
        </c:txPr>
        <c:crossAx val="120715520"/>
        <c:crosses val="autoZero"/>
        <c:auto val="1"/>
        <c:lblAlgn val="ctr"/>
        <c:lblOffset val="100"/>
        <c:tickLblSkip val="1"/>
        <c:tickMarkSkip val="1"/>
        <c:noMultiLvlLbl val="0"/>
      </c:catAx>
      <c:valAx>
        <c:axId val="120715520"/>
        <c:scaling>
          <c:orientation val="minMax"/>
          <c:max val="7000000"/>
          <c:min val="0"/>
        </c:scaling>
        <c:delete val="0"/>
        <c:axPos val="l"/>
        <c:numFmt formatCode="#,##0.00" sourceLinked="0"/>
        <c:majorTickMark val="none"/>
        <c:minorTickMark val="none"/>
        <c:tickLblPos val="nextTo"/>
        <c:txPr>
          <a:bodyPr rot="0" vert="horz"/>
          <a:lstStyle/>
          <a:p>
            <a:pPr>
              <a:defRPr sz="1050"/>
            </a:pPr>
            <a:endParaRPr lang="tr-TR"/>
          </a:p>
        </c:txPr>
        <c:crossAx val="120713984"/>
        <c:crosses val="autoZero"/>
        <c:crossBetween val="between"/>
        <c:majorUnit val="1000000"/>
        <c:minorUnit val="100000"/>
      </c:valAx>
    </c:plotArea>
    <c:legend>
      <c:legendPos val="b"/>
      <c:layout>
        <c:manualLayout>
          <c:xMode val="edge"/>
          <c:yMode val="edge"/>
          <c:x val="0.44990989462426961"/>
          <c:y val="0.81832921608676168"/>
          <c:w val="0.13858558869818857"/>
          <c:h val="4.3453771289537708E-2"/>
        </c:manualLayout>
      </c:layout>
      <c:overlay val="0"/>
      <c:txPr>
        <a:bodyPr/>
        <a:lstStyle/>
        <a:p>
          <a:pPr>
            <a:defRPr sz="1000"/>
          </a:pPr>
          <a:endParaRPr lang="tr-TR"/>
        </a:p>
      </c:txPr>
    </c:legend>
    <c:plotVisOnly val="1"/>
    <c:dispBlanksAs val="gap"/>
    <c:showDLblsOverMax val="0"/>
  </c:chart>
  <c:txPr>
    <a:bodyPr/>
    <a:lstStyle/>
    <a:p>
      <a:pPr>
        <a:defRPr sz="1800"/>
      </a:pPr>
      <a:endParaRPr lang="tr-TR"/>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Trilyon TL</c:v>
                </c:pt>
              </c:strCache>
            </c:strRef>
          </c:tx>
          <c:invertIfNegative val="0"/>
          <c:dLbls>
            <c:dLbl>
              <c:idx val="0"/>
              <c:layout>
                <c:manualLayout>
                  <c:x val="3.0372519753012438E-3"/>
                  <c:y val="-5.2440784527951166E-2"/>
                </c:manualLayout>
              </c:layout>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2.938455099133526E-3"/>
                  <c:y val="0"/>
                </c:manualLayout>
              </c:layout>
              <c:showLegendKey val="0"/>
              <c:showVal val="1"/>
              <c:showCatName val="0"/>
              <c:showSerName val="0"/>
              <c:showPercent val="0"/>
              <c:showBubbleSize val="0"/>
            </c:dLbl>
            <c:txPr>
              <a:bodyPr/>
              <a:lstStyle/>
              <a:p>
                <a:pPr>
                  <a:defRPr sz="1100" b="1">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1055</c:v>
                </c:pt>
                <c:pt idx="1">
                  <c:v>1400</c:v>
                </c:pt>
                <c:pt idx="2">
                  <c:v>1025</c:v>
                </c:pt>
                <c:pt idx="3">
                  <c:v>803</c:v>
                </c:pt>
                <c:pt idx="4">
                  <c:v>883</c:v>
                </c:pt>
                <c:pt idx="5">
                  <c:v>601</c:v>
                </c:pt>
                <c:pt idx="6">
                  <c:v>440</c:v>
                </c:pt>
                <c:pt idx="7">
                  <c:v>384</c:v>
                </c:pt>
                <c:pt idx="8">
                  <c:v>519</c:v>
                </c:pt>
                <c:pt idx="9">
                  <c:v>574</c:v>
                </c:pt>
                <c:pt idx="10">
                  <c:v>1208</c:v>
                </c:pt>
                <c:pt idx="11">
                  <c:v>539</c:v>
                </c:pt>
                <c:pt idx="12">
                  <c:v>429</c:v>
                </c:pt>
                <c:pt idx="13">
                  <c:v>533</c:v>
                </c:pt>
              </c:numCache>
            </c:numRef>
          </c:val>
        </c:ser>
        <c:dLbls>
          <c:showLegendKey val="0"/>
          <c:showVal val="0"/>
          <c:showCatName val="0"/>
          <c:showSerName val="0"/>
          <c:showPercent val="0"/>
          <c:showBubbleSize val="0"/>
        </c:dLbls>
        <c:gapWidth val="90"/>
        <c:gapDepth val="311"/>
        <c:shape val="cylinder"/>
        <c:axId val="121653120"/>
        <c:axId val="121654656"/>
        <c:axId val="0"/>
      </c:bar3DChart>
      <c:catAx>
        <c:axId val="121653120"/>
        <c:scaling>
          <c:orientation val="minMax"/>
        </c:scaling>
        <c:delete val="0"/>
        <c:axPos val="b"/>
        <c:numFmt formatCode="General" sourceLinked="1"/>
        <c:majorTickMark val="out"/>
        <c:minorTickMark val="none"/>
        <c:tickLblPos val="nextTo"/>
        <c:txPr>
          <a:bodyPr/>
          <a:lstStyle/>
          <a:p>
            <a:pPr>
              <a:defRPr sz="1400" b="0">
                <a:latin typeface="Calibri" pitchFamily="34" charset="0"/>
                <a:cs typeface="Tahoma" pitchFamily="34" charset="0"/>
              </a:defRPr>
            </a:pPr>
            <a:endParaRPr lang="tr-TR"/>
          </a:p>
        </c:txPr>
        <c:crossAx val="121654656"/>
        <c:crosses val="autoZero"/>
        <c:auto val="1"/>
        <c:lblAlgn val="ctr"/>
        <c:lblOffset val="100"/>
        <c:noMultiLvlLbl val="0"/>
      </c:catAx>
      <c:valAx>
        <c:axId val="121654656"/>
        <c:scaling>
          <c:orientation val="minMax"/>
        </c:scaling>
        <c:delete val="0"/>
        <c:axPos val="l"/>
        <c:majorGridlines/>
        <c:numFmt formatCode="#,##0" sourceLinked="1"/>
        <c:majorTickMark val="out"/>
        <c:minorTickMark val="none"/>
        <c:tickLblPos val="nextTo"/>
        <c:txPr>
          <a:bodyPr/>
          <a:lstStyle/>
          <a:p>
            <a:pPr>
              <a:defRPr sz="1400" b="0">
                <a:latin typeface="Tahoma" pitchFamily="34" charset="0"/>
                <a:cs typeface="Tahoma" pitchFamily="34" charset="0"/>
              </a:defRPr>
            </a:pPr>
            <a:endParaRPr lang="tr-TR"/>
          </a:p>
        </c:txPr>
        <c:crossAx val="121653120"/>
        <c:crosses val="autoZero"/>
        <c:crossBetween val="between"/>
      </c:valAx>
    </c:plotArea>
    <c:plotVisOnly val="1"/>
    <c:dispBlanksAs val="gap"/>
    <c:showDLblsOverMax val="0"/>
  </c:chart>
  <c:txPr>
    <a:bodyPr/>
    <a:lstStyle/>
    <a:p>
      <a:pPr>
        <a:defRPr sz="1800"/>
      </a:pPr>
      <a:endParaRPr lang="tr-TR"/>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view3D>
      <c:rotX val="5"/>
      <c:rotY val="5"/>
      <c:rAngAx val="1"/>
    </c:view3D>
    <c:floor>
      <c:thickness val="0"/>
    </c:floor>
    <c:sideWall>
      <c:thickness val="0"/>
    </c:sideWall>
    <c:backWall>
      <c:thickness val="0"/>
    </c:backWall>
    <c:plotArea>
      <c:layout>
        <c:manualLayout>
          <c:layoutTarget val="inner"/>
          <c:xMode val="edge"/>
          <c:yMode val="edge"/>
          <c:x val="6.2720629967753433E-2"/>
          <c:y val="4.5456277549142138E-2"/>
          <c:w val="0.92084183730723279"/>
          <c:h val="0.8722069797897789"/>
        </c:manualLayout>
      </c:layout>
      <c:bar3DChart>
        <c:barDir val="col"/>
        <c:grouping val="stacked"/>
        <c:varyColors val="0"/>
        <c:ser>
          <c:idx val="0"/>
          <c:order val="0"/>
          <c:tx>
            <c:strRef>
              <c:f>Sayfa1!$B$1</c:f>
              <c:strCache>
                <c:ptCount val="1"/>
                <c:pt idx="0">
                  <c:v>ERKEK</c:v>
                </c:pt>
              </c:strCache>
            </c:strRef>
          </c:tx>
          <c:invertIfNegative val="0"/>
          <c:dLbls>
            <c:dLbl>
              <c:idx val="0"/>
              <c:layout>
                <c:manualLayout>
                  <c:x val="2.2170060995380315E-4"/>
                  <c:y val="-0.35556970595353088"/>
                </c:manualLayout>
              </c:layout>
              <c:spPr/>
              <c:txPr>
                <a:bodyPr/>
                <a:lstStyle/>
                <a:p>
                  <a:pPr>
                    <a:defRPr sz="12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dLbl>
              <c:idx val="1"/>
              <c:layout>
                <c:manualLayout>
                  <c:x val="2.938455099133526E-3"/>
                  <c:y val="-3.0007583930701055E-2"/>
                </c:manualLayout>
              </c:layout>
              <c:showLegendKey val="0"/>
              <c:showVal val="1"/>
              <c:showCatName val="0"/>
              <c:showSerName val="0"/>
              <c:showPercent val="0"/>
              <c:showBubbleSize val="0"/>
            </c:dLbl>
            <c:dLbl>
              <c:idx val="2"/>
              <c:layout>
                <c:manualLayout>
                  <c:x val="5.876910198267052E-3"/>
                  <c:y val="0"/>
                </c:manualLayout>
              </c:layout>
              <c:showLegendKey val="0"/>
              <c:showVal val="1"/>
              <c:showCatName val="0"/>
              <c:showSerName val="0"/>
              <c:showPercent val="0"/>
              <c:showBubbleSize val="0"/>
            </c:dLbl>
            <c:dLbl>
              <c:idx val="3"/>
              <c:layout>
                <c:manualLayout>
                  <c:x val="2.938455099133526E-3"/>
                  <c:y val="2.6359036645702584E-3"/>
                </c:manualLayout>
              </c:layout>
              <c:showLegendKey val="0"/>
              <c:showVal val="1"/>
              <c:showCatName val="0"/>
              <c:showSerName val="0"/>
              <c:showPercent val="0"/>
              <c:showBubbleSize val="0"/>
            </c:dLbl>
            <c:dLbl>
              <c:idx val="4"/>
              <c:layout>
                <c:manualLayout>
                  <c:x val="4.4076826487002892E-3"/>
                  <c:y val="0"/>
                </c:manualLayout>
              </c:layout>
              <c:showLegendKey val="0"/>
              <c:showVal val="1"/>
              <c:showCatName val="0"/>
              <c:showSerName val="0"/>
              <c:showPercent val="0"/>
              <c:showBubbleSize val="0"/>
            </c:dLbl>
            <c:dLbl>
              <c:idx val="5"/>
              <c:layout>
                <c:manualLayout>
                  <c:x val="5.876910198267052E-3"/>
                  <c:y val="0"/>
                </c:manualLayout>
              </c:layout>
              <c:showLegendKey val="0"/>
              <c:showVal val="1"/>
              <c:showCatName val="0"/>
              <c:showSerName val="0"/>
              <c:showPercent val="0"/>
              <c:showBubbleSize val="0"/>
            </c:dLbl>
            <c:dLbl>
              <c:idx val="6"/>
              <c:layout>
                <c:manualLayout>
                  <c:x val="5.876910198267052E-3"/>
                  <c:y val="0"/>
                </c:manualLayout>
              </c:layout>
              <c:showLegendKey val="0"/>
              <c:showVal val="1"/>
              <c:showCatName val="0"/>
              <c:showSerName val="0"/>
              <c:showPercent val="0"/>
              <c:showBubbleSize val="0"/>
            </c:dLbl>
            <c:dLbl>
              <c:idx val="7"/>
              <c:layout>
                <c:manualLayout>
                  <c:x val="7.3461377478338148E-3"/>
                  <c:y val="-7.9077109937107752E-3"/>
                </c:manualLayout>
              </c:layout>
              <c:showLegendKey val="0"/>
              <c:showVal val="1"/>
              <c:showCatName val="0"/>
              <c:showSerName val="0"/>
              <c:showPercent val="0"/>
              <c:showBubbleSize val="0"/>
            </c:dLbl>
            <c:dLbl>
              <c:idx val="8"/>
              <c:layout>
                <c:manualLayout>
                  <c:x val="4.4076826487001808E-3"/>
                  <c:y val="0"/>
                </c:manualLayout>
              </c:layout>
              <c:showLegendKey val="0"/>
              <c:showVal val="1"/>
              <c:showCatName val="0"/>
              <c:showSerName val="0"/>
              <c:showPercent val="0"/>
              <c:showBubbleSize val="0"/>
            </c:dLbl>
            <c:dLbl>
              <c:idx val="9"/>
              <c:layout>
                <c:manualLayout>
                  <c:x val="-1.2849767352922431E-3"/>
                  <c:y val="-5.535397695597543E-2"/>
                </c:manualLayout>
              </c:layout>
              <c:showLegendKey val="0"/>
              <c:showVal val="1"/>
              <c:showCatName val="0"/>
              <c:showSerName val="0"/>
              <c:showPercent val="0"/>
              <c:showBubbleSize val="0"/>
            </c:dLbl>
            <c:dLbl>
              <c:idx val="10"/>
              <c:layout>
                <c:manualLayout>
                  <c:x val="0"/>
                  <c:y val="-9.7528435589099557E-2"/>
                </c:manualLayout>
              </c:layout>
              <c:showLegendKey val="0"/>
              <c:showVal val="1"/>
              <c:showCatName val="0"/>
              <c:showSerName val="0"/>
              <c:showPercent val="0"/>
              <c:showBubbleSize val="0"/>
            </c:dLbl>
            <c:dLbl>
              <c:idx val="11"/>
              <c:layout>
                <c:manualLayout>
                  <c:x val="0"/>
                  <c:y val="-0.14761060521593447"/>
                </c:manualLayout>
              </c:layout>
              <c:showLegendKey val="0"/>
              <c:showVal val="1"/>
              <c:showCatName val="0"/>
              <c:showSerName val="0"/>
              <c:showPercent val="0"/>
              <c:showBubbleSize val="0"/>
            </c:dLbl>
            <c:dLbl>
              <c:idx val="12"/>
              <c:layout>
                <c:manualLayout>
                  <c:x val="-2.8155977464132996E-3"/>
                  <c:y val="-0.20032867850733965"/>
                </c:manualLayout>
              </c:layout>
              <c:showLegendKey val="0"/>
              <c:showVal val="1"/>
              <c:showCatName val="0"/>
              <c:showSerName val="0"/>
              <c:showPercent val="0"/>
              <c:showBubbleSize val="0"/>
            </c:dLbl>
            <c:dLbl>
              <c:idx val="13"/>
              <c:layout>
                <c:manualLayout>
                  <c:x val="4.2232857693150763E-3"/>
                  <c:y val="-0.45864723763522497"/>
                </c:manualLayout>
              </c:layout>
              <c:spPr/>
              <c:txPr>
                <a:bodyPr/>
                <a:lstStyle/>
                <a:p>
                  <a:pPr>
                    <a:defRPr sz="1200" b="1" i="1">
                      <a:solidFill>
                        <a:srgbClr val="C00000"/>
                      </a:solidFill>
                      <a:latin typeface="Tahoma" pitchFamily="34" charset="0"/>
                      <a:cs typeface="Tahoma" pitchFamily="34" charset="0"/>
                    </a:defRPr>
                  </a:pPr>
                  <a:endParaRPr lang="tr-TR"/>
                </a:p>
              </c:txPr>
              <c:showLegendKey val="0"/>
              <c:showVal val="1"/>
              <c:showCatName val="0"/>
              <c:showSerName val="0"/>
              <c:showPercent val="0"/>
              <c:showBubbleSize val="0"/>
            </c:dLbl>
            <c:txPr>
              <a:bodyPr/>
              <a:lstStyle/>
              <a:p>
                <a:pPr>
                  <a:defRPr sz="1000" b="0">
                    <a:latin typeface="Tahoma" pitchFamily="34" charset="0"/>
                    <a:cs typeface="Tahoma"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Sayfa1!$B$2:$B$15</c:f>
              <c:numCache>
                <c:formatCode>#,##0</c:formatCode>
                <c:ptCount val="14"/>
                <c:pt idx="0">
                  <c:v>5066745</c:v>
                </c:pt>
                <c:pt idx="1">
                  <c:v>5558582</c:v>
                </c:pt>
                <c:pt idx="2">
                  <c:v>5832215</c:v>
                </c:pt>
                <c:pt idx="3">
                  <c:v>5254125</c:v>
                </c:pt>
                <c:pt idx="4">
                  <c:v>4886881</c:v>
                </c:pt>
                <c:pt idx="5">
                  <c:v>5223283</c:v>
                </c:pt>
                <c:pt idx="6">
                  <c:v>5615238</c:v>
                </c:pt>
                <c:pt idx="7">
                  <c:v>6181251</c:v>
                </c:pt>
                <c:pt idx="8">
                  <c:v>6918605</c:v>
                </c:pt>
                <c:pt idx="9">
                  <c:v>7818642</c:v>
                </c:pt>
                <c:pt idx="10">
                  <c:v>8643000</c:v>
                </c:pt>
                <c:pt idx="11">
                  <c:v>9136000</c:v>
                </c:pt>
                <c:pt idx="12">
                  <c:v>9976000</c:v>
                </c:pt>
                <c:pt idx="13">
                  <c:v>10600000</c:v>
                </c:pt>
              </c:numCache>
            </c:numRef>
          </c:val>
        </c:ser>
        <c:ser>
          <c:idx val="1"/>
          <c:order val="1"/>
          <c:tx>
            <c:strRef>
              <c:f>Sayfa1!$C$1</c:f>
              <c:strCache>
                <c:ptCount val="1"/>
                <c:pt idx="0">
                  <c:v>KEDIN</c:v>
                </c:pt>
              </c:strCache>
            </c:strRef>
          </c:tx>
          <c:invertIfNegative val="0"/>
          <c:dLbls>
            <c:dLbl>
              <c:idx val="0"/>
              <c:layout>
                <c:manualLayout>
                  <c:x val="0"/>
                  <c:y val="-4.4810362297694396E-2"/>
                </c:manualLayout>
              </c:layout>
              <c:spPr/>
              <c:txPr>
                <a:bodyPr/>
                <a:lstStyle/>
                <a:p>
                  <a:pPr>
                    <a:defRPr sz="1200" b="1" i="1">
                      <a:solidFill>
                        <a:srgbClr val="C00000"/>
                      </a:solidFill>
                      <a:latin typeface="Calibri" pitchFamily="34" charset="0"/>
                      <a:cs typeface="Calibri" pitchFamily="34" charset="0"/>
                    </a:defRPr>
                  </a:pPr>
                  <a:endParaRPr lang="tr-TR"/>
                </a:p>
              </c:txPr>
              <c:showLegendKey val="0"/>
              <c:showVal val="1"/>
              <c:showCatName val="0"/>
              <c:showSerName val="0"/>
              <c:showPercent val="0"/>
              <c:showBubbleSize val="0"/>
            </c:dLbl>
            <c:dLbl>
              <c:idx val="1"/>
              <c:layout>
                <c:manualLayout>
                  <c:x val="2.815597746413274E-3"/>
                  <c:y val="-2.6359036645702584E-2"/>
                </c:manualLayout>
              </c:layout>
              <c:showLegendKey val="0"/>
              <c:showVal val="1"/>
              <c:showCatName val="0"/>
              <c:showSerName val="0"/>
              <c:showPercent val="0"/>
              <c:showBubbleSize val="0"/>
            </c:dLbl>
            <c:dLbl>
              <c:idx val="2"/>
              <c:layout>
                <c:manualLayout>
                  <c:x val="0"/>
                  <c:y val="-2.6359036645702584E-2"/>
                </c:manualLayout>
              </c:layout>
              <c:showLegendKey val="0"/>
              <c:showVal val="1"/>
              <c:showCatName val="0"/>
              <c:showSerName val="0"/>
              <c:showPercent val="0"/>
              <c:showBubbleSize val="0"/>
            </c:dLbl>
            <c:dLbl>
              <c:idx val="3"/>
              <c:layout>
                <c:manualLayout>
                  <c:x val="5.6311954928265993E-3"/>
                  <c:y val="-2.8994940310272842E-2"/>
                </c:manualLayout>
              </c:layout>
              <c:showLegendKey val="0"/>
              <c:showVal val="1"/>
              <c:showCatName val="0"/>
              <c:showSerName val="0"/>
              <c:showPercent val="0"/>
              <c:showBubbleSize val="0"/>
            </c:dLbl>
            <c:dLbl>
              <c:idx val="4"/>
              <c:layout>
                <c:manualLayout>
                  <c:x val="1.4077988732066498E-3"/>
                  <c:y val="-2.1087229316562067E-2"/>
                </c:manualLayout>
              </c:layout>
              <c:showLegendKey val="0"/>
              <c:showVal val="1"/>
              <c:showCatName val="0"/>
              <c:showSerName val="0"/>
              <c:showPercent val="0"/>
              <c:showBubbleSize val="0"/>
            </c:dLbl>
            <c:dLbl>
              <c:idx val="5"/>
              <c:layout>
                <c:manualLayout>
                  <c:x val="1.4077988732066498E-3"/>
                  <c:y val="-2.1087229316562067E-2"/>
                </c:manualLayout>
              </c:layout>
              <c:showLegendKey val="0"/>
              <c:showVal val="1"/>
              <c:showCatName val="0"/>
              <c:showSerName val="0"/>
              <c:showPercent val="0"/>
              <c:showBubbleSize val="0"/>
            </c:dLbl>
            <c:dLbl>
              <c:idx val="6"/>
              <c:layout>
                <c:manualLayout>
                  <c:x val="0"/>
                  <c:y val="-2.6359036645702584E-2"/>
                </c:manualLayout>
              </c:layout>
              <c:showLegendKey val="0"/>
              <c:showVal val="1"/>
              <c:showCatName val="0"/>
              <c:showSerName val="0"/>
              <c:showPercent val="0"/>
              <c:showBubbleSize val="0"/>
            </c:dLbl>
            <c:dLbl>
              <c:idx val="7"/>
              <c:layout>
                <c:manualLayout>
                  <c:x val="-1.0323739142799896E-16"/>
                  <c:y val="-2.635903664570256E-2"/>
                </c:manualLayout>
              </c:layout>
              <c:showLegendKey val="0"/>
              <c:showVal val="1"/>
              <c:showCatName val="0"/>
              <c:showSerName val="0"/>
              <c:showPercent val="0"/>
              <c:showBubbleSize val="0"/>
            </c:dLbl>
            <c:dLbl>
              <c:idx val="8"/>
              <c:layout>
                <c:manualLayout>
                  <c:x val="1.4077988732066498E-3"/>
                  <c:y val="-2.6359036645702584E-2"/>
                </c:manualLayout>
              </c:layout>
              <c:showLegendKey val="0"/>
              <c:showVal val="1"/>
              <c:showCatName val="0"/>
              <c:showSerName val="0"/>
              <c:showPercent val="0"/>
              <c:showBubbleSize val="0"/>
            </c:dLbl>
            <c:dLbl>
              <c:idx val="9"/>
              <c:layout>
                <c:manualLayout>
                  <c:x val="0"/>
                  <c:y val="-1.0543614658281034E-2"/>
                </c:manualLayout>
              </c:layout>
              <c:showLegendKey val="0"/>
              <c:showVal val="1"/>
              <c:showCatName val="0"/>
              <c:showSerName val="0"/>
              <c:showPercent val="0"/>
              <c:showBubbleSize val="0"/>
            </c:dLbl>
            <c:dLbl>
              <c:idx val="13"/>
              <c:layout>
                <c:manualLayout>
                  <c:x val="3.8010569576579549E-2"/>
                  <c:y val="2.6359036645702523E-3"/>
                </c:manualLayout>
              </c:layout>
              <c:spPr/>
              <c:txPr>
                <a:bodyPr/>
                <a:lstStyle/>
                <a:p>
                  <a:pPr>
                    <a:defRPr sz="1200" b="1" i="1">
                      <a:solidFill>
                        <a:srgbClr val="C00000"/>
                      </a:solidFill>
                      <a:latin typeface="Calibri" pitchFamily="34" charset="0"/>
                      <a:cs typeface="Calibri" pitchFamily="34" charset="0"/>
                    </a:defRPr>
                  </a:pPr>
                  <a:endParaRPr lang="tr-TR"/>
                </a:p>
              </c:txPr>
              <c:showLegendKey val="0"/>
              <c:showVal val="1"/>
              <c:showCatName val="0"/>
              <c:showSerName val="0"/>
              <c:showPercent val="0"/>
              <c:showBubbleSize val="0"/>
            </c:dLbl>
            <c:txPr>
              <a:bodyPr/>
              <a:lstStyle/>
              <a:p>
                <a:pPr>
                  <a:defRPr sz="1100" b="0">
                    <a:latin typeface="Calibri" pitchFamily="34" charset="0"/>
                    <a:cs typeface="Calibri" pitchFamily="34" charset="0"/>
                  </a:defRPr>
                </a:pPr>
                <a:endParaRPr lang="tr-TR"/>
              </a:p>
            </c:txPr>
            <c:showLegendKey val="0"/>
            <c:showVal val="1"/>
            <c:showCatName val="0"/>
            <c:showSerName val="0"/>
            <c:showPercent val="0"/>
            <c:showBubbleSize val="0"/>
            <c:showLeaderLines val="0"/>
          </c:dLbls>
          <c:cat>
            <c:numRef>
              <c:f>Sayfa1!$A$2:$A$15</c:f>
              <c:numCache>
                <c:formatCode>General</c:formatCode>
                <c:ptCount val="1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numCache>
            </c:numRef>
          </c:cat>
          <c:val>
            <c:numRef>
              <c:f>Sayfa1!$C$2:$C$15</c:f>
              <c:numCache>
                <c:formatCode>#,##0</c:formatCode>
                <c:ptCount val="14"/>
                <c:pt idx="0">
                  <c:v>1055</c:v>
                </c:pt>
                <c:pt idx="1">
                  <c:v>1400</c:v>
                </c:pt>
                <c:pt idx="2">
                  <c:v>1025</c:v>
                </c:pt>
                <c:pt idx="3">
                  <c:v>803</c:v>
                </c:pt>
                <c:pt idx="4">
                  <c:v>883</c:v>
                </c:pt>
                <c:pt idx="5">
                  <c:v>601</c:v>
                </c:pt>
                <c:pt idx="6">
                  <c:v>440</c:v>
                </c:pt>
                <c:pt idx="7">
                  <c:v>384</c:v>
                </c:pt>
                <c:pt idx="8">
                  <c:v>519</c:v>
                </c:pt>
                <c:pt idx="9">
                  <c:v>574</c:v>
                </c:pt>
                <c:pt idx="10">
                  <c:v>1208</c:v>
                </c:pt>
                <c:pt idx="11">
                  <c:v>539</c:v>
                </c:pt>
                <c:pt idx="12">
                  <c:v>429</c:v>
                </c:pt>
                <c:pt idx="13">
                  <c:v>533</c:v>
                </c:pt>
              </c:numCache>
            </c:numRef>
          </c:val>
        </c:ser>
        <c:dLbls>
          <c:showLegendKey val="0"/>
          <c:showVal val="0"/>
          <c:showCatName val="0"/>
          <c:showSerName val="0"/>
          <c:showPercent val="0"/>
          <c:showBubbleSize val="0"/>
        </c:dLbls>
        <c:gapWidth val="90"/>
        <c:gapDepth val="311"/>
        <c:shape val="cylinder"/>
        <c:axId val="121611776"/>
        <c:axId val="121613312"/>
        <c:axId val="0"/>
      </c:bar3DChart>
      <c:catAx>
        <c:axId val="121611776"/>
        <c:scaling>
          <c:orientation val="minMax"/>
        </c:scaling>
        <c:delete val="0"/>
        <c:axPos val="b"/>
        <c:numFmt formatCode="General" sourceLinked="1"/>
        <c:majorTickMark val="out"/>
        <c:minorTickMark val="none"/>
        <c:tickLblPos val="nextTo"/>
        <c:txPr>
          <a:bodyPr/>
          <a:lstStyle/>
          <a:p>
            <a:pPr>
              <a:defRPr sz="1100" b="0">
                <a:latin typeface="Calibri" pitchFamily="34" charset="0"/>
                <a:cs typeface="Tahoma" pitchFamily="34" charset="0"/>
              </a:defRPr>
            </a:pPr>
            <a:endParaRPr lang="tr-TR"/>
          </a:p>
        </c:txPr>
        <c:crossAx val="121613312"/>
        <c:crosses val="autoZero"/>
        <c:auto val="1"/>
        <c:lblAlgn val="ctr"/>
        <c:lblOffset val="100"/>
        <c:noMultiLvlLbl val="0"/>
      </c:catAx>
      <c:valAx>
        <c:axId val="121613312"/>
        <c:scaling>
          <c:orientation val="minMax"/>
          <c:max val="8000000"/>
        </c:scaling>
        <c:delete val="0"/>
        <c:axPos val="l"/>
        <c:majorGridlines/>
        <c:numFmt formatCode="#,##0" sourceLinked="1"/>
        <c:majorTickMark val="out"/>
        <c:minorTickMark val="none"/>
        <c:tickLblPos val="nextTo"/>
        <c:txPr>
          <a:bodyPr/>
          <a:lstStyle/>
          <a:p>
            <a:pPr>
              <a:defRPr sz="800" b="0">
                <a:latin typeface="Calibri" pitchFamily="34" charset="0"/>
                <a:cs typeface="Calibri" pitchFamily="34" charset="0"/>
              </a:defRPr>
            </a:pPr>
            <a:endParaRPr lang="tr-TR"/>
          </a:p>
        </c:txPr>
        <c:crossAx val="121611776"/>
        <c:crosses val="autoZero"/>
        <c:crossBetween val="between"/>
        <c:majorUnit val="1000000"/>
      </c:valAx>
    </c:plotArea>
    <c:plotVisOnly val="1"/>
    <c:dispBlanksAs val="gap"/>
    <c:showDLblsOverMax val="0"/>
  </c:chart>
  <c:spPr>
    <a:noFill/>
  </c:spPr>
  <c:txPr>
    <a:bodyPr/>
    <a:lstStyle/>
    <a:p>
      <a:pPr>
        <a:defRPr sz="1800"/>
      </a:pPr>
      <a:endParaRPr lang="tr-TR"/>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34"/>
    </mc:Choice>
    <mc:Fallback>
      <c:style val="34"/>
    </mc:Fallback>
  </mc:AlternateContent>
  <c:chart>
    <c:autoTitleDeleted val="1"/>
    <c:view3D>
      <c:rotX val="15"/>
      <c:hPercent val="33"/>
      <c:rotY val="20"/>
      <c:depthPercent val="100"/>
      <c:rAngAx val="1"/>
    </c:view3D>
    <c:floor>
      <c:thickness val="0"/>
    </c:floor>
    <c:sideWall>
      <c:thickness val="0"/>
    </c:sideWall>
    <c:backWall>
      <c:thickness val="0"/>
    </c:backWall>
    <c:plotArea>
      <c:layout>
        <c:manualLayout>
          <c:layoutTarget val="inner"/>
          <c:xMode val="edge"/>
          <c:yMode val="edge"/>
          <c:x val="8.798404164663301E-2"/>
          <c:y val="1.5799150562714352E-2"/>
          <c:w val="0.91201595835336702"/>
          <c:h val="0.85657285273956441"/>
        </c:manualLayout>
      </c:layout>
      <c:bar3DChart>
        <c:barDir val="col"/>
        <c:grouping val="clustered"/>
        <c:varyColors val="0"/>
        <c:ser>
          <c:idx val="0"/>
          <c:order val="0"/>
          <c:tx>
            <c:strRef>
              <c:f>Sheet1!$A$2</c:f>
              <c:strCache>
                <c:ptCount val="1"/>
                <c:pt idx="0">
                  <c:v>İş Kazası </c:v>
                </c:pt>
              </c:strCache>
            </c:strRef>
          </c:tx>
          <c:invertIfNegative val="0"/>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Sheet1!$B$2:$K$2</c:f>
              <c:numCache>
                <c:formatCode>#,##0</c:formatCode>
                <c:ptCount val="10"/>
                <c:pt idx="0">
                  <c:v>1282</c:v>
                </c:pt>
                <c:pt idx="1">
                  <c:v>1094</c:v>
                </c:pt>
                <c:pt idx="2">
                  <c:v>1165</c:v>
                </c:pt>
                <c:pt idx="3">
                  <c:v>731</c:v>
                </c:pt>
                <c:pt idx="4">
                  <c:v>1002</c:v>
                </c:pt>
                <c:pt idx="5">
                  <c:v>872</c:v>
                </c:pt>
                <c:pt idx="6">
                  <c:v>810</c:v>
                </c:pt>
                <c:pt idx="7">
                  <c:v>841</c:v>
                </c:pt>
                <c:pt idx="8">
                  <c:v>1072</c:v>
                </c:pt>
                <c:pt idx="9">
                  <c:v>1592</c:v>
                </c:pt>
              </c:numCache>
            </c:numRef>
          </c:val>
        </c:ser>
        <c:ser>
          <c:idx val="1"/>
          <c:order val="1"/>
          <c:tx>
            <c:strRef>
              <c:f>Sheet1!$A$3</c:f>
              <c:strCache>
                <c:ptCount val="1"/>
                <c:pt idx="0">
                  <c:v>Meslek H </c:v>
                </c:pt>
              </c:strCache>
            </c:strRef>
          </c:tx>
          <c:invertIfNegative val="0"/>
          <c:cat>
            <c:numRef>
              <c:f>Sheet1!$B$1:$K$1</c:f>
              <c:numCache>
                <c:formatCode>General</c:formatCode>
                <c:ptCount val="10"/>
                <c:pt idx="0">
                  <c:v>1997</c:v>
                </c:pt>
                <c:pt idx="1">
                  <c:v>1998</c:v>
                </c:pt>
                <c:pt idx="2">
                  <c:v>1999</c:v>
                </c:pt>
                <c:pt idx="3">
                  <c:v>2000</c:v>
                </c:pt>
                <c:pt idx="4">
                  <c:v>2001</c:v>
                </c:pt>
                <c:pt idx="5">
                  <c:v>2002</c:v>
                </c:pt>
                <c:pt idx="6">
                  <c:v>2003</c:v>
                </c:pt>
                <c:pt idx="7">
                  <c:v>2004</c:v>
                </c:pt>
                <c:pt idx="8">
                  <c:v>2005</c:v>
                </c:pt>
                <c:pt idx="9">
                  <c:v>2006</c:v>
                </c:pt>
              </c:numCache>
            </c:numRef>
          </c:cat>
          <c:val>
            <c:numRef>
              <c:f>Sheet1!$B$3:$K$3</c:f>
              <c:numCache>
                <c:formatCode>General</c:formatCode>
                <c:ptCount val="10"/>
                <c:pt idx="0">
                  <c:v>191</c:v>
                </c:pt>
                <c:pt idx="1">
                  <c:v>158</c:v>
                </c:pt>
                <c:pt idx="2">
                  <c:v>168</c:v>
                </c:pt>
                <c:pt idx="3">
                  <c:v>6</c:v>
                </c:pt>
                <c:pt idx="4">
                  <c:v>6</c:v>
                </c:pt>
                <c:pt idx="5">
                  <c:v>6</c:v>
                </c:pt>
                <c:pt idx="6">
                  <c:v>1</c:v>
                </c:pt>
                <c:pt idx="7">
                  <c:v>2</c:v>
                </c:pt>
                <c:pt idx="8">
                  <c:v>24</c:v>
                </c:pt>
                <c:pt idx="9">
                  <c:v>9</c:v>
                </c:pt>
              </c:numCache>
            </c:numRef>
          </c:val>
        </c:ser>
        <c:dLbls>
          <c:showLegendKey val="0"/>
          <c:showVal val="0"/>
          <c:showCatName val="0"/>
          <c:showSerName val="0"/>
          <c:showPercent val="0"/>
          <c:showBubbleSize val="0"/>
        </c:dLbls>
        <c:gapWidth val="150"/>
        <c:shape val="cylinder"/>
        <c:axId val="121289344"/>
        <c:axId val="121295232"/>
        <c:axId val="0"/>
      </c:bar3DChart>
      <c:catAx>
        <c:axId val="121289344"/>
        <c:scaling>
          <c:orientation val="minMax"/>
        </c:scaling>
        <c:delete val="0"/>
        <c:axPos val="b"/>
        <c:numFmt formatCode="General" sourceLinked="1"/>
        <c:majorTickMark val="none"/>
        <c:minorTickMark val="none"/>
        <c:tickLblPos val="low"/>
        <c:txPr>
          <a:bodyPr rot="0" vert="horz"/>
          <a:lstStyle/>
          <a:p>
            <a:pPr>
              <a:defRPr/>
            </a:pPr>
            <a:endParaRPr lang="tr-TR"/>
          </a:p>
        </c:txPr>
        <c:crossAx val="121295232"/>
        <c:crosses val="autoZero"/>
        <c:auto val="1"/>
        <c:lblAlgn val="ctr"/>
        <c:lblOffset val="100"/>
        <c:tickLblSkip val="1"/>
        <c:tickMarkSkip val="1"/>
        <c:noMultiLvlLbl val="0"/>
      </c:catAx>
      <c:valAx>
        <c:axId val="121295232"/>
        <c:scaling>
          <c:orientation val="minMax"/>
          <c:max val="1700"/>
          <c:min val="0"/>
        </c:scaling>
        <c:delete val="0"/>
        <c:axPos val="l"/>
        <c:majorGridlines/>
        <c:numFmt formatCode="#,##0" sourceLinked="1"/>
        <c:majorTickMark val="none"/>
        <c:minorTickMark val="none"/>
        <c:tickLblPos val="nextTo"/>
        <c:txPr>
          <a:bodyPr rot="0" vert="horz"/>
          <a:lstStyle/>
          <a:p>
            <a:pPr>
              <a:defRPr sz="1000"/>
            </a:pPr>
            <a:endParaRPr lang="tr-TR"/>
          </a:p>
        </c:txPr>
        <c:crossAx val="121289344"/>
        <c:crosses val="autoZero"/>
        <c:crossBetween val="between"/>
      </c:valAx>
      <c:dTable>
        <c:showHorzBorder val="1"/>
        <c:showVertBorder val="1"/>
        <c:showOutline val="1"/>
        <c:showKeys val="1"/>
        <c:txPr>
          <a:bodyPr/>
          <a:lstStyle/>
          <a:p>
            <a:pPr rtl="0">
              <a:defRPr sz="1000"/>
            </a:pPr>
            <a:endParaRPr lang="tr-TR"/>
          </a:p>
        </c:txPr>
      </c:dTable>
      <c:spPr>
        <a:noFill/>
      </c:spPr>
    </c:plotArea>
    <c:plotVisOnly val="1"/>
    <c:dispBlanksAs val="gap"/>
    <c:showDLblsOverMax val="0"/>
  </c:chart>
  <c:spPr>
    <a:noFill/>
    <a:ln>
      <a:noFill/>
    </a:ln>
  </c:spPr>
  <c:txPr>
    <a:bodyPr/>
    <a:lstStyle/>
    <a:p>
      <a:pPr>
        <a:defRPr sz="1800"/>
      </a:pPr>
      <a:endParaRPr lang="tr-TR"/>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0.88547</cdr:x>
      <cdr:y>0.84434</cdr:y>
    </cdr:from>
    <cdr:to>
      <cdr:x>0.99592</cdr:x>
      <cdr:y>0.88208</cdr:y>
    </cdr:to>
    <cdr:sp macro="" textlink="">
      <cdr:nvSpPr>
        <cdr:cNvPr id="2" name="Metin kutusu 1"/>
        <cdr:cNvSpPr txBox="1"/>
      </cdr:nvSpPr>
      <cdr:spPr>
        <a:xfrm xmlns:a="http://schemas.openxmlformats.org/drawingml/2006/main">
          <a:off x="7927416" y="5709683"/>
          <a:ext cx="988828" cy="25518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tr-TR" sz="1100" b="1" i="1" dirty="0" smtClean="0"/>
            <a:t>*2006 Yılı</a:t>
          </a:r>
          <a:endParaRPr lang="tr-TR" sz="1100" b="1" i="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86FBF181-6581-4E2F-849B-67FB4221BBBA}" type="datetimeFigureOut">
              <a:rPr lang="de-DE"/>
              <a:pPr>
                <a:defRPr/>
              </a:pPr>
              <a:t>21.01.2012</a:t>
            </a:fld>
            <a:endParaRPr lang="de-DE"/>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D42F2CB9-D2A6-4AD7-95AE-4B6DB534C3CB}" type="slidenum">
              <a:rPr lang="de-DE"/>
              <a:pPr>
                <a:defRPr/>
              </a:pPr>
              <a:t>‹#›</a:t>
            </a:fld>
            <a:endParaRPr lang="de-DE"/>
          </a:p>
        </p:txBody>
      </p:sp>
    </p:spTree>
    <p:extLst>
      <p:ext uri="{BB962C8B-B14F-4D97-AF65-F5344CB8AC3E}">
        <p14:creationId xmlns:p14="http://schemas.microsoft.com/office/powerpoint/2010/main" val="2139141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noProof="1">
                <a:latin typeface="Arial" charset="0"/>
                <a:cs typeface="Arial" charset="0"/>
              </a:defRPr>
            </a:lvl1pPr>
          </a:lstStyle>
          <a:p>
            <a:pPr>
              <a:defRPr/>
            </a:pPr>
            <a:endParaRPr lang="de-DE"/>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5D5FAF4A-B3D3-49A6-BC24-6E15E10FCEAE}" type="slidenum">
              <a:rPr lang="de-DE"/>
              <a:pPr>
                <a:defRPr/>
              </a:pPr>
              <a:t>‹#›</a:t>
            </a:fld>
            <a:endParaRPr lang="de-DE"/>
          </a:p>
        </p:txBody>
      </p:sp>
    </p:spTree>
    <p:extLst>
      <p:ext uri="{BB962C8B-B14F-4D97-AF65-F5344CB8AC3E}">
        <p14:creationId xmlns:p14="http://schemas.microsoft.com/office/powerpoint/2010/main" val="19996423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tr-TR"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11</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11</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12</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12</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13</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13</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21</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21</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22</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22</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24</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24</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25</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25</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26</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26</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29</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29</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30</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30</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43</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43</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44</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44</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49</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49</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52</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52</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61</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61</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62</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62</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15"/>
          <p:cNvSpPr>
            <a:spLocks noChangeArrowheads="1"/>
          </p:cNvSpPr>
          <p:nvPr userDrawn="1"/>
        </p:nvSpPr>
        <p:spPr bwMode="auto">
          <a:xfrm>
            <a:off x="300038" y="6269038"/>
            <a:ext cx="496887" cy="115887"/>
          </a:xfrm>
          <a:prstGeom prst="rect">
            <a:avLst/>
          </a:prstGeom>
          <a:solidFill>
            <a:schemeClr val="accent2"/>
          </a:solidFill>
          <a:ln w="9525" algn="ctr">
            <a:solidFill>
              <a:schemeClr val="bg1"/>
            </a:solidFill>
            <a:miter lim="800000"/>
            <a:headEnd/>
            <a:tailEnd/>
          </a:ln>
          <a:effectLst/>
        </p:spPr>
        <p:txBody>
          <a:bodyPr wrap="none" anchor="ctr"/>
          <a:lstStyle/>
          <a:p>
            <a:pPr>
              <a:defRPr/>
            </a:pPr>
            <a:endParaRPr lang="de-DE"/>
          </a:p>
        </p:txBody>
      </p:sp>
      <p:sp>
        <p:nvSpPr>
          <p:cNvPr id="8" name="Rectangle 16"/>
          <p:cNvSpPr>
            <a:spLocks noChangeArrowheads="1"/>
          </p:cNvSpPr>
          <p:nvPr userDrawn="1"/>
        </p:nvSpPr>
        <p:spPr bwMode="auto">
          <a:xfrm>
            <a:off x="796925"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9" name="Rectangle 17"/>
          <p:cNvSpPr>
            <a:spLocks noChangeArrowheads="1"/>
          </p:cNvSpPr>
          <p:nvPr userDrawn="1"/>
        </p:nvSpPr>
        <p:spPr bwMode="auto">
          <a:xfrm>
            <a:off x="1293813" y="6269038"/>
            <a:ext cx="495300"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0" name="Rectangle 18"/>
          <p:cNvSpPr>
            <a:spLocks noChangeArrowheads="1"/>
          </p:cNvSpPr>
          <p:nvPr userDrawn="1"/>
        </p:nvSpPr>
        <p:spPr bwMode="auto">
          <a:xfrm>
            <a:off x="1789113"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1" name="Rectangle 19"/>
          <p:cNvSpPr>
            <a:spLocks noChangeArrowheads="1"/>
          </p:cNvSpPr>
          <p:nvPr userDrawn="1"/>
        </p:nvSpPr>
        <p:spPr bwMode="auto">
          <a:xfrm>
            <a:off x="2286000"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2" name="Rectangle 20"/>
          <p:cNvSpPr>
            <a:spLocks noChangeArrowheads="1"/>
          </p:cNvSpPr>
          <p:nvPr userDrawn="1"/>
        </p:nvSpPr>
        <p:spPr bwMode="auto">
          <a:xfrm>
            <a:off x="2782888"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3" name="Rectangle 21"/>
          <p:cNvSpPr>
            <a:spLocks noChangeArrowheads="1"/>
          </p:cNvSpPr>
          <p:nvPr userDrawn="1"/>
        </p:nvSpPr>
        <p:spPr bwMode="auto">
          <a:xfrm>
            <a:off x="3279775"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4" name="Rectangle 22"/>
          <p:cNvSpPr>
            <a:spLocks noChangeArrowheads="1"/>
          </p:cNvSpPr>
          <p:nvPr userDrawn="1"/>
        </p:nvSpPr>
        <p:spPr bwMode="auto">
          <a:xfrm>
            <a:off x="3776663" y="6269038"/>
            <a:ext cx="495300"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5" name="Rectangle 23"/>
          <p:cNvSpPr>
            <a:spLocks noChangeArrowheads="1"/>
          </p:cNvSpPr>
          <p:nvPr userDrawn="1"/>
        </p:nvSpPr>
        <p:spPr bwMode="auto">
          <a:xfrm>
            <a:off x="4271963"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6" name="Rectangle 24"/>
          <p:cNvSpPr>
            <a:spLocks noChangeArrowheads="1"/>
          </p:cNvSpPr>
          <p:nvPr userDrawn="1"/>
        </p:nvSpPr>
        <p:spPr bwMode="auto">
          <a:xfrm>
            <a:off x="4768850"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7" name="Line 25"/>
          <p:cNvSpPr>
            <a:spLocks noChangeShapeType="1"/>
          </p:cNvSpPr>
          <p:nvPr userDrawn="1"/>
        </p:nvSpPr>
        <p:spPr bwMode="auto">
          <a:xfrm>
            <a:off x="0" y="6045200"/>
            <a:ext cx="9139238" cy="0"/>
          </a:xfrm>
          <a:prstGeom prst="line">
            <a:avLst/>
          </a:prstGeom>
          <a:noFill/>
          <a:ln w="9525">
            <a:solidFill>
              <a:srgbClr val="9F9F9F"/>
            </a:solidFill>
            <a:round/>
            <a:headEnd/>
            <a:tailEnd/>
          </a:ln>
          <a:effectLst/>
        </p:spPr>
        <p:txBody>
          <a:bodyPr/>
          <a:lstStyle/>
          <a:p>
            <a:pPr>
              <a:defRPr/>
            </a:pPr>
            <a:endParaRPr lang="de-DE"/>
          </a:p>
        </p:txBody>
      </p:sp>
      <p:sp>
        <p:nvSpPr>
          <p:cNvPr id="156674"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noProof="1" smtClean="0"/>
            </a:lvl1pPr>
          </a:lstStyle>
          <a:p>
            <a:r>
              <a:rPr lang="tr-TR" noProof="1" smtClean="0"/>
              <a:t>Formatvorlage des Untertitelmasters durch Klicken bearbeiten</a:t>
            </a:r>
          </a:p>
        </p:txBody>
      </p:sp>
      <p:sp>
        <p:nvSpPr>
          <p:cNvPr id="156676" name="Rectangle 7"/>
          <p:cNvSpPr>
            <a:spLocks noGrp="1" noChangeArrowheads="1"/>
          </p:cNvSpPr>
          <p:nvPr>
            <p:ph type="ctrTitle"/>
          </p:nvPr>
        </p:nvSpPr>
        <p:spPr>
          <a:xfrm>
            <a:off x="685800" y="2130425"/>
            <a:ext cx="7772400" cy="1470025"/>
          </a:xfrm>
        </p:spPr>
        <p:txBody>
          <a:bodyPr/>
          <a:lstStyle>
            <a:lvl1pPr>
              <a:defRPr noProof="1" smtClean="0"/>
            </a:lvl1pPr>
          </a:lstStyle>
          <a:p>
            <a:r>
              <a:rPr lang="tr-TR" noProof="1" smtClean="0"/>
              <a:t>Titelmasterformat durch Klicken bearbeiten</a:t>
            </a:r>
          </a:p>
        </p:txBody>
      </p:sp>
      <p:sp>
        <p:nvSpPr>
          <p:cNvPr id="18" name="Rectangle 5"/>
          <p:cNvSpPr>
            <a:spLocks noGrp="1" noChangeArrowheads="1"/>
          </p:cNvSpPr>
          <p:nvPr>
            <p:ph type="ftr" sz="quarter" idx="10"/>
          </p:nvPr>
        </p:nvSpPr>
        <p:spPr>
          <a:xfrm>
            <a:off x="3124200" y="6245225"/>
            <a:ext cx="2895600" cy="476250"/>
          </a:xfrm>
        </p:spPr>
        <p:txBody>
          <a:bodyPr/>
          <a:lstStyle>
            <a:lvl1pPr>
              <a:defRPr smtClean="0"/>
            </a:lvl1pPr>
          </a:lstStyle>
          <a:p>
            <a:pPr>
              <a:defRPr/>
            </a:pPr>
            <a:endParaRPr lang="tr-TR" dirty="0"/>
          </a:p>
        </p:txBody>
      </p:sp>
    </p:spTree>
  </p:cSld>
  <p:clrMapOvr>
    <a:masterClrMapping/>
  </p:clrMapOvr>
  <p:transition advClick="0" advTm="4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89725" y="411163"/>
            <a:ext cx="2130425" cy="539115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295275" y="411163"/>
            <a:ext cx="6242050" cy="539115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prstClr val="black"/>
              </a:solidFill>
            </a:endParaRPr>
          </a:p>
        </p:txBody>
      </p:sp>
    </p:spTree>
    <p:extLst>
      <p:ext uri="{BB962C8B-B14F-4D97-AF65-F5344CB8AC3E}">
        <p14:creationId xmlns:p14="http://schemas.microsoft.com/office/powerpoint/2010/main" val="159721866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0755467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9196159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151034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3360985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6793945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1374820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8867215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9629188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395950312"/>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420243979"/>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195829859"/>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9110398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5138677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827477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95024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9376183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478766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058894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9490168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063597048"/>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928189342"/>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290055401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0481231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482850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9736213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1156822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022525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673599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094020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503817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573813035"/>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47218769"/>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1627054346"/>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249695246"/>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759975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1658499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03994285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31211923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422116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5363528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197457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33026687"/>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59945941"/>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87077263"/>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18942169"/>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6852892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08943635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91566780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8862438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8970941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6182380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07541038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902416199"/>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639046661"/>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18591710"/>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6145099"/>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473989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883626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0520035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7880614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094573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7527546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53686377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23078012"/>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96834029"/>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18591710"/>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6145099"/>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4739895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883626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0520035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7880614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0945736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7527546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53686377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23078012"/>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96834029"/>
      </p:ext>
    </p:extLst>
  </p:cSld>
  <p:clrMapOvr>
    <a:masterClrMapping/>
  </p:clrMapOvr>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18591710"/>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6145099"/>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4739895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883626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05200355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7880614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0945736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7527546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53686377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23078012"/>
      </p:ext>
    </p:extLst>
  </p:cSld>
  <p:clrMapOvr>
    <a:masterClrMapping/>
  </p:clrMapOvr>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96834029"/>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18591710"/>
      </p:ext>
    </p:extLst>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6145099"/>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4739895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883626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05200355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7880614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0945736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7527546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53686377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23078012"/>
      </p:ext>
    </p:extLst>
  </p:cSld>
  <p:clrMapOvr>
    <a:masterClrMapping/>
  </p:clrMapOvr>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96834029"/>
      </p:ext>
    </p:extLst>
  </p:cSld>
  <p:clrMapOvr>
    <a:masterClrMapping/>
  </p:clrMapOvr>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2594960275"/>
      </p:ext>
    </p:extLst>
  </p:cSld>
  <p:clrMapOvr>
    <a:masterClrMapping/>
  </p:clrMapOvr>
  <p:timing>
    <p:tnLst>
      <p:par>
        <p:cTn id="1" dur="indefinite" restart="never" nodeType="tmRoot"/>
      </p:par>
    </p:tn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5982435"/>
      </p:ext>
    </p:extLst>
  </p:cSld>
  <p:clrMapOvr>
    <a:masterClrMapping/>
  </p:clrMapOvr>
  <p:timing>
    <p:tnLst>
      <p:par>
        <p:cTn id="1" dur="indefinite" restart="never" nodeType="tmRoot"/>
      </p:par>
    </p:tn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498002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8763340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997551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0388442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3276021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77657200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75955275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47112394"/>
      </p:ext>
    </p:extLst>
  </p:cSld>
  <p:clrMapOvr>
    <a:masterClrMapping/>
  </p:clrMapOvr>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082326595"/>
      </p:ext>
    </p:extLst>
  </p:cSld>
  <p:clrMapOvr>
    <a:masterClrMapping/>
  </p:clrMapOvr>
  <p:timing>
    <p:tnLst>
      <p:par>
        <p:cTn id="1" dur="indefinite" restart="never" nodeType="tmRoot"/>
      </p:par>
    </p:tn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491123561"/>
      </p:ext>
    </p:extLst>
  </p:cSld>
  <p:clrMapOvr>
    <a:masterClrMapping/>
  </p:clrMapOvr>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03780423"/>
      </p:ext>
    </p:extLst>
  </p:cSld>
  <p:clrMapOvr>
    <a:masterClrMapping/>
  </p:clrMapOvr>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14695254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895797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4656721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99265878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03004955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58327679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754847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135039167"/>
      </p:ext>
    </p:extLst>
  </p:cSld>
  <p:clrMapOvr>
    <a:masterClrMapping/>
  </p:clrMapOvr>
  <p:timing>
    <p:tnLst>
      <p:par>
        <p:cTn id="1" dur="indefinite" restart="never" nodeType="tmRoot"/>
      </p:par>
    </p:tn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8386697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3.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3.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3.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2.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image" Target="../media/image3.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3.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2.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image" Target="../media/image3.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2.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image" Target="../media/image3.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2.jpe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3076"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2063" name="Rectangle 15"/>
          <p:cNvSpPr>
            <a:spLocks noChangeArrowheads="1"/>
          </p:cNvSpPr>
          <p:nvPr/>
        </p:nvSpPr>
        <p:spPr bwMode="auto">
          <a:xfrm>
            <a:off x="300038" y="6269038"/>
            <a:ext cx="496887" cy="158750"/>
          </a:xfrm>
          <a:prstGeom prst="rect">
            <a:avLst/>
          </a:prstGeom>
          <a:solidFill>
            <a:srgbClr val="E2E2E2"/>
          </a:solidFill>
          <a:ln w="9525" algn="ctr">
            <a:solidFill>
              <a:schemeClr val="bg1"/>
            </a:solidFill>
            <a:miter lim="800000"/>
            <a:headEnd/>
            <a:tailEnd/>
          </a:ln>
          <a:effectLst/>
        </p:spPr>
        <p:txBody>
          <a:bodyPr wrap="none" anchor="ctr"/>
          <a:lstStyle/>
          <a:p>
            <a:pPr>
              <a:defRPr/>
            </a:pPr>
            <a:endParaRPr lang="de-DE"/>
          </a:p>
        </p:txBody>
      </p:sp>
      <p:sp>
        <p:nvSpPr>
          <p:cNvPr id="2064" name="Rectangle 16"/>
          <p:cNvSpPr>
            <a:spLocks noChangeArrowheads="1"/>
          </p:cNvSpPr>
          <p:nvPr/>
        </p:nvSpPr>
        <p:spPr bwMode="auto">
          <a:xfrm>
            <a:off x="796925"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5" name="Rectangle 17"/>
          <p:cNvSpPr>
            <a:spLocks noChangeArrowheads="1"/>
          </p:cNvSpPr>
          <p:nvPr/>
        </p:nvSpPr>
        <p:spPr bwMode="auto">
          <a:xfrm>
            <a:off x="1293813" y="6269038"/>
            <a:ext cx="495300"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6" name="Rectangle 18"/>
          <p:cNvSpPr>
            <a:spLocks noChangeArrowheads="1"/>
          </p:cNvSpPr>
          <p:nvPr/>
        </p:nvSpPr>
        <p:spPr bwMode="auto">
          <a:xfrm>
            <a:off x="1789113"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7" name="Rectangle 19"/>
          <p:cNvSpPr>
            <a:spLocks noChangeArrowheads="1"/>
          </p:cNvSpPr>
          <p:nvPr/>
        </p:nvSpPr>
        <p:spPr bwMode="auto">
          <a:xfrm>
            <a:off x="2286000"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8" name="Rectangle 20"/>
          <p:cNvSpPr>
            <a:spLocks noChangeArrowheads="1"/>
          </p:cNvSpPr>
          <p:nvPr/>
        </p:nvSpPr>
        <p:spPr bwMode="auto">
          <a:xfrm>
            <a:off x="2782888"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9" name="Rectangle 21"/>
          <p:cNvSpPr>
            <a:spLocks noChangeArrowheads="1"/>
          </p:cNvSpPr>
          <p:nvPr/>
        </p:nvSpPr>
        <p:spPr bwMode="auto">
          <a:xfrm>
            <a:off x="3279775"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0" name="Rectangle 22"/>
          <p:cNvSpPr>
            <a:spLocks noChangeArrowheads="1"/>
          </p:cNvSpPr>
          <p:nvPr/>
        </p:nvSpPr>
        <p:spPr bwMode="auto">
          <a:xfrm>
            <a:off x="3776663" y="6269038"/>
            <a:ext cx="495300"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1" name="Rectangle 23"/>
          <p:cNvSpPr>
            <a:spLocks noChangeArrowheads="1"/>
          </p:cNvSpPr>
          <p:nvPr/>
        </p:nvSpPr>
        <p:spPr bwMode="auto">
          <a:xfrm>
            <a:off x="4271963"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2" name="Rectangle 24"/>
          <p:cNvSpPr>
            <a:spLocks noChangeArrowheads="1"/>
          </p:cNvSpPr>
          <p:nvPr/>
        </p:nvSpPr>
        <p:spPr bwMode="auto">
          <a:xfrm>
            <a:off x="4768850"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3" name="Line 25"/>
          <p:cNvSpPr>
            <a:spLocks noChangeShapeType="1"/>
          </p:cNvSpPr>
          <p:nvPr/>
        </p:nvSpPr>
        <p:spPr bwMode="auto">
          <a:xfrm>
            <a:off x="0" y="6045200"/>
            <a:ext cx="9139238" cy="0"/>
          </a:xfrm>
          <a:prstGeom prst="line">
            <a:avLst/>
          </a:prstGeom>
          <a:noFill/>
          <a:ln w="9525">
            <a:solidFill>
              <a:srgbClr val="9F9F9F"/>
            </a:solidFill>
            <a:round/>
            <a:headEnd/>
            <a:tailEnd/>
          </a:ln>
          <a:effectLst/>
        </p:spPr>
        <p:txBody>
          <a:bodyPr/>
          <a:lstStyle/>
          <a:p>
            <a:pPr>
              <a:defRPr/>
            </a:pPr>
            <a:endParaRPr lang="de-DE"/>
          </a:p>
        </p:txBody>
      </p:sp>
    </p:spTree>
  </p:cSld>
  <p:clrMap bg1="lt1" tx1="dk1" bg2="lt2" tx2="dk2" accent1="accent1" accent2="accent2" accent3="accent3" accent4="accent4" accent5="accent5" accent6="accent6" hlink="hlink" folHlink="folHlink"/>
  <p:sldLayoutIdLst>
    <p:sldLayoutId id="214748369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Click="0" advTm="4000">
    <p:fade/>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p:titleStyle>
    <p:bodyStyle>
      <a:lvl1pPr marL="180975" indent="-180975" algn="l" rtl="0" eaLnBrk="0" fontAlgn="base" hangingPunct="0">
        <a:spcBef>
          <a:spcPct val="20000"/>
        </a:spcBef>
        <a:spcAft>
          <a:spcPct val="0"/>
        </a:spcAft>
        <a:buFont typeface="Wingdings" pitchFamily="2" charset="2"/>
        <a:buChar char="§"/>
        <a:defRPr sz="1600">
          <a:solidFill>
            <a:schemeClr val="tx1"/>
          </a:solidFill>
          <a:latin typeface="+mn-lt"/>
          <a:ea typeface="+mn-ea"/>
          <a:cs typeface="+mn-cs"/>
        </a:defRPr>
      </a:lvl1pPr>
      <a:lvl2pPr marL="444500" indent="-261938" algn="l" rtl="0" eaLnBrk="0" fontAlgn="base" hangingPunct="0">
        <a:spcBef>
          <a:spcPct val="20000"/>
        </a:spcBef>
        <a:spcAft>
          <a:spcPct val="0"/>
        </a:spcAft>
        <a:buChar char="–"/>
        <a:defRPr sz="1600">
          <a:solidFill>
            <a:schemeClr val="tx1"/>
          </a:solidFill>
          <a:latin typeface="+mn-lt"/>
          <a:cs typeface="+mn-cs"/>
        </a:defRPr>
      </a:lvl2pPr>
      <a:lvl3pPr marL="720725" indent="-274638" algn="l" rtl="0" eaLnBrk="0" fontAlgn="base" hangingPunct="0">
        <a:spcBef>
          <a:spcPct val="20000"/>
        </a:spcBef>
        <a:spcAft>
          <a:spcPct val="0"/>
        </a:spcAft>
        <a:buChar char="•"/>
        <a:defRPr sz="1600">
          <a:solidFill>
            <a:schemeClr val="tx1"/>
          </a:solidFill>
          <a:latin typeface="+mn-lt"/>
          <a:cs typeface="+mn-cs"/>
        </a:defRPr>
      </a:lvl3pPr>
      <a:lvl4pPr marL="987425" indent="-265113" algn="l" rtl="0" eaLnBrk="0" fontAlgn="base" hangingPunct="0">
        <a:spcBef>
          <a:spcPct val="20000"/>
        </a:spcBef>
        <a:spcAft>
          <a:spcPct val="0"/>
        </a:spcAft>
        <a:buChar char="–"/>
        <a:defRPr sz="1600">
          <a:solidFill>
            <a:schemeClr val="tx1"/>
          </a:solidFill>
          <a:latin typeface="+mn-lt"/>
          <a:cs typeface="+mn-cs"/>
        </a:defRPr>
      </a:lvl4pPr>
      <a:lvl5pPr marL="1254125" indent="-265113" algn="l" rtl="0" eaLnBrk="0" fontAlgn="base" hangingPunct="0">
        <a:spcBef>
          <a:spcPct val="20000"/>
        </a:spcBef>
        <a:spcAft>
          <a:spcPct val="0"/>
        </a:spcAft>
        <a:buChar char="»"/>
        <a:defRPr sz="1600">
          <a:solidFill>
            <a:schemeClr val="tx1"/>
          </a:solidFill>
          <a:latin typeface="+mn-lt"/>
          <a:cs typeface="+mn-cs"/>
        </a:defRPr>
      </a:lvl5pPr>
      <a:lvl6pPr marL="1711325" indent="-265113" algn="l" rtl="0" eaLnBrk="0" fontAlgn="base" hangingPunct="0">
        <a:spcBef>
          <a:spcPct val="20000"/>
        </a:spcBef>
        <a:spcAft>
          <a:spcPct val="0"/>
        </a:spcAft>
        <a:buChar char="»"/>
        <a:defRPr>
          <a:solidFill>
            <a:schemeClr val="tx1"/>
          </a:solidFill>
          <a:latin typeface="+mn-lt"/>
          <a:cs typeface="+mn-cs"/>
        </a:defRPr>
      </a:lvl6pPr>
      <a:lvl7pPr marL="2168525" indent="-265113" algn="l" rtl="0" eaLnBrk="0" fontAlgn="base" hangingPunct="0">
        <a:spcBef>
          <a:spcPct val="20000"/>
        </a:spcBef>
        <a:spcAft>
          <a:spcPct val="0"/>
        </a:spcAft>
        <a:buChar char="»"/>
        <a:defRPr>
          <a:solidFill>
            <a:schemeClr val="tx1"/>
          </a:solidFill>
          <a:latin typeface="+mn-lt"/>
          <a:cs typeface="+mn-cs"/>
        </a:defRPr>
      </a:lvl7pPr>
      <a:lvl8pPr marL="2625725" indent="-265113" algn="l" rtl="0" eaLnBrk="0" fontAlgn="base" hangingPunct="0">
        <a:spcBef>
          <a:spcPct val="20000"/>
        </a:spcBef>
        <a:spcAft>
          <a:spcPct val="0"/>
        </a:spcAft>
        <a:buChar char="»"/>
        <a:defRPr>
          <a:solidFill>
            <a:schemeClr val="tx1"/>
          </a:solidFill>
          <a:latin typeface="+mn-lt"/>
          <a:cs typeface="+mn-cs"/>
        </a:defRPr>
      </a:lvl8pPr>
      <a:lvl9pPr marL="3082925" indent="-265113" algn="l" rtl="0" eaLnBrk="0" fontAlgn="base" hangingPunct="0">
        <a:spcBef>
          <a:spcPct val="20000"/>
        </a:spcBef>
        <a:spcAft>
          <a:spcPct val="0"/>
        </a:spcAft>
        <a:buChar char="»"/>
        <a:defRPr>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latin typeface="Arial" pitchFamily="34" charset="0"/>
                <a:cs typeface="Arial" pitchFamily="34" charset="0"/>
              </a:rPr>
              <a:t>Page </a:t>
            </a:r>
            <a:r>
              <a:rPr lang="de-DE" sz="1000">
                <a:latin typeface="Arial" pitchFamily="34" charset="0"/>
                <a:cs typeface="Arial" pitchFamily="34" charset="0"/>
                <a:sym typeface="Wingdings" pitchFamily="2" charset="2"/>
              </a:rPr>
              <a:t></a:t>
            </a:r>
            <a:r>
              <a:rPr lang="de-DE" sz="1000">
                <a:latin typeface="Arial" pitchFamily="34" charset="0"/>
                <a:cs typeface="Arial" pitchFamily="34" charset="0"/>
              </a:rPr>
              <a:t> </a:t>
            </a:r>
            <a:fld id="{CF825FEF-9EFF-427A-BA79-FFBBF98227EB}" type="slidenum">
              <a:rPr lang="de-DE" sz="1000">
                <a:latin typeface="Arial" pitchFamily="34" charset="0"/>
                <a:cs typeface="Arial" pitchFamily="34" charset="0"/>
              </a:rPr>
              <a:pPr>
                <a:defRPr/>
              </a:pPr>
              <a:t>‹#›</a:t>
            </a:fld>
            <a:endParaRPr lang="de-DE" sz="1000">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95"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prstClr val="white"/>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prstClr val="black"/>
                </a:solidFill>
                <a:latin typeface="Arial" pitchFamily="34" charset="0"/>
                <a:cs typeface="Arial" pitchFamily="34" charset="0"/>
              </a:rPr>
              <a:t>Page </a:t>
            </a:r>
            <a:r>
              <a:rPr lang="de-DE" sz="1000">
                <a:solidFill>
                  <a:prstClr val="black"/>
                </a:solidFill>
                <a:latin typeface="Arial" pitchFamily="34" charset="0"/>
                <a:cs typeface="Arial" pitchFamily="34" charset="0"/>
                <a:sym typeface="Wingdings" pitchFamily="2" charset="2"/>
              </a:rPr>
              <a:t></a:t>
            </a:r>
            <a:r>
              <a:rPr lang="de-DE" sz="1000">
                <a:solidFill>
                  <a:prstClr val="black"/>
                </a:solidFill>
                <a:latin typeface="Arial" pitchFamily="34" charset="0"/>
                <a:cs typeface="Arial" pitchFamily="34" charset="0"/>
              </a:rPr>
              <a:t> </a:t>
            </a:r>
            <a:fld id="{CF825FEF-9EFF-427A-BA79-FFBBF98227EB}" type="slidenum">
              <a:rPr lang="de-DE" sz="1000">
                <a:solidFill>
                  <a:prstClr val="black"/>
                </a:solidFill>
                <a:latin typeface="Arial" pitchFamily="34" charset="0"/>
                <a:cs typeface="Arial" pitchFamily="34" charset="0"/>
              </a:rPr>
              <a:pPr>
                <a:defRPr/>
              </a:pPr>
              <a:t>‹#›</a:t>
            </a:fld>
            <a:endParaRPr lang="de-DE" sz="1000">
              <a:solidFill>
                <a:prstClr val="black"/>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37525847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90693147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419553529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409950278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23161041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215909100"/>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21590910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215909100"/>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215909100"/>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36241266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870979448"/>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chart" Target="../charts/chart1.xml"/><Relationship Id="rId4" Type="http://schemas.openxmlformats.org/officeDocument/2006/relationships/image" Target="../media/image16.png"/><Relationship Id="rId9"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9.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9.xml"/><Relationship Id="rId6" Type="http://schemas.openxmlformats.org/officeDocument/2006/relationships/image" Target="../media/image25.png"/><Relationship Id="rId5" Type="http://schemas.openxmlformats.org/officeDocument/2006/relationships/image" Target="../media/image22.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45.xml"/><Relationship Id="rId1" Type="http://schemas.openxmlformats.org/officeDocument/2006/relationships/slideLayout" Target="../slideLayouts/slideLayout8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95.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7.xml"/><Relationship Id="rId1" Type="http://schemas.openxmlformats.org/officeDocument/2006/relationships/slideLayout" Target="../slideLayouts/slideLayout10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9.xml"/><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51.xml"/><Relationship Id="rId1" Type="http://schemas.openxmlformats.org/officeDocument/2006/relationships/slideLayout" Target="../slideLayouts/slideLayout117.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notesSlide" Target="../notesSlides/notesSlide60.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9.xml"/></Relationships>
</file>

<file path=ppt/slides/_rels/slide63.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4.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9.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0.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0.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0.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39.xml"/></Relationships>
</file>

<file path=ppt/slides/_rels/slide7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1.xml"/><Relationship Id="rId1" Type="http://schemas.openxmlformats.org/officeDocument/2006/relationships/slideLayout" Target="../slideLayouts/slideLayout40.xml"/></Relationships>
</file>

<file path=ppt/slides/_rels/slide7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2.xml"/><Relationship Id="rId1" Type="http://schemas.openxmlformats.org/officeDocument/2006/relationships/slideLayout" Target="../slideLayouts/slideLayout73.xml"/><Relationship Id="rId4" Type="http://schemas.openxmlformats.org/officeDocument/2006/relationships/image" Target="../media/image38.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Dikdörtgen"/>
          <p:cNvSpPr/>
          <p:nvPr/>
        </p:nvSpPr>
        <p:spPr>
          <a:xfrm>
            <a:off x="176274" y="364980"/>
            <a:ext cx="8791574" cy="1631216"/>
          </a:xfrm>
          <a:prstGeom prst="rect">
            <a:avLst/>
          </a:prstGeom>
          <a:noFill/>
          <a:ln>
            <a:noFill/>
          </a:ln>
          <a:effectLst>
            <a:glow rad="228600">
              <a:schemeClr val="accent4">
                <a:satMod val="175000"/>
                <a:alpha val="40000"/>
              </a:schemeClr>
            </a:glow>
            <a:outerShdw blurRad="107950" dist="12700" dir="5400000" algn="ctr">
              <a:srgbClr val="7DC4FF"/>
            </a:outerShdw>
            <a:softEdge rad="127000"/>
          </a:effectLst>
          <a:scene3d>
            <a:camera prst="orthographicFront">
              <a:rot lat="0" lon="0" rev="0"/>
            </a:camera>
            <a:lightRig rig="soft" dir="t">
              <a:rot lat="0" lon="0" rev="0"/>
            </a:lightRig>
          </a:scene3d>
          <a:sp3d prstMaterial="dkEdge">
            <a:bevelT w="63500" h="63500"/>
            <a:contourClr>
              <a:schemeClr val="bg2">
                <a:lumMod val="20000"/>
                <a:lumOff val="80000"/>
              </a:schemeClr>
            </a:contourClr>
          </a:sp3d>
        </p:spPr>
        <p:txBody>
          <a:bodyPr wrap="square" anchor="ctr" anchorCtr="1">
            <a:spAutoFit/>
          </a:bodyPr>
          <a:lstStyle/>
          <a:p>
            <a:pPr algn="ctr">
              <a:defRPr/>
            </a:pPr>
            <a:r>
              <a:rPr lang="tr-TR" sz="10000" dirty="0" smtClean="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rPr>
              <a:t>İstanbulUzman</a:t>
            </a:r>
            <a:endParaRPr lang="tr-TR" sz="10000" dirty="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endParaRPr>
          </a:p>
        </p:txBody>
      </p:sp>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6" name="WordArt 7"/>
          <p:cNvSpPr>
            <a:spLocks noChangeArrowheads="1" noChangeShapeType="1" noTextEdit="1"/>
          </p:cNvSpPr>
          <p:nvPr/>
        </p:nvSpPr>
        <p:spPr bwMode="auto">
          <a:xfrm>
            <a:off x="66676" y="3406239"/>
            <a:ext cx="8954500" cy="2180107"/>
          </a:xfrm>
          <a:prstGeom prst="rect">
            <a:avLst/>
          </a:prstGeom>
          <a:effectLst>
            <a:glow rad="63500">
              <a:schemeClr val="tx1">
                <a:lumMod val="95000"/>
                <a:lumOff val="5000"/>
                <a:alpha val="40000"/>
              </a:schemeClr>
            </a:glow>
            <a:innerShdw blurRad="114300">
              <a:schemeClr val="bg1">
                <a:lumMod val="50000"/>
              </a:schemeClr>
            </a:innerShdw>
          </a:effectLst>
          <a:scene3d>
            <a:camera prst="orthographicFront">
              <a:rot lat="1200000" lon="21599987" rev="21594348"/>
            </a:camera>
            <a:lightRig rig="threePt" dir="t"/>
          </a:scene3d>
        </p:spPr>
        <p:txBody>
          <a:bodyPr wrap="none" fromWordArt="1">
            <a:prstTxWarp prst="textPlain">
              <a:avLst>
                <a:gd name="adj" fmla="val 50000"/>
              </a:avLst>
            </a:prstTxWarp>
            <a:scene3d>
              <a:camera prst="legacyPerspectiveBottomRight">
                <a:rot lat="0" lon="21239990" rev="0"/>
              </a:camera>
              <a:lightRig rig="legacyHarsh3" dir="l"/>
            </a:scene3d>
            <a:sp3d extrusionH="430200" prstMaterial="legacyMatte">
              <a:extrusionClr>
                <a:srgbClr val="C0C0C0"/>
              </a:extrusionClr>
            </a:sp3d>
          </a:bodyPr>
          <a:lstStyle/>
          <a:p>
            <a:pPr algn="ctr"/>
            <a:r>
              <a:rPr lang="tr-TR" sz="3600" b="1" i="1" kern="10" dirty="0" smtClean="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rPr>
              <a:t>Türkiye ve Dünyada İSG</a:t>
            </a:r>
            <a:endParaRPr lang="tr-TR" sz="3600" b="1" i="1" kern="10" dirty="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endParaRPr>
          </a:p>
        </p:txBody>
      </p:sp>
    </p:spTree>
    <p:extLst>
      <p:ext uri="{BB962C8B-B14F-4D97-AF65-F5344CB8AC3E}">
        <p14:creationId xmlns:p14="http://schemas.microsoft.com/office/powerpoint/2010/main" val="7924093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up 2"/>
          <p:cNvGrpSpPr/>
          <p:nvPr/>
        </p:nvGrpSpPr>
        <p:grpSpPr>
          <a:xfrm>
            <a:off x="10080" y="940500"/>
            <a:ext cx="9133920" cy="5184075"/>
            <a:chOff x="10080" y="940500"/>
            <a:chExt cx="9133920" cy="5184075"/>
          </a:xfrm>
        </p:grpSpPr>
        <p:sp>
          <p:nvSpPr>
            <p:cNvPr id="12" name="Rechteck 4"/>
            <p:cNvSpPr>
              <a:spLocks noChangeArrowheads="1"/>
            </p:cNvSpPr>
            <p:nvPr/>
          </p:nvSpPr>
          <p:spPr bwMode="auto">
            <a:xfrm>
              <a:off x="10080" y="3202688"/>
              <a:ext cx="9133920"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Amaç &amp; Öğrenme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Hedefleri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6" name="Picture 2" descr="C:\Users\DOKTOR\Desktop\birds_and_sig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126" y="940500"/>
              <a:ext cx="5860795" cy="2243138"/>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3190875" y="1943100"/>
              <a:ext cx="3057525" cy="400110"/>
            </a:xfrm>
            <a:prstGeom prst="rect">
              <a:avLst/>
            </a:prstGeom>
            <a:noFill/>
          </p:spPr>
          <p:txBody>
            <a:bodyPr wrap="square" rtlCol="0">
              <a:spAutoFit/>
            </a:bodyPr>
            <a:lstStyle/>
            <a:p>
              <a:pPr algn="ctr"/>
              <a:r>
                <a:rPr lang="tr-TR" sz="2000" b="1" i="1" dirty="0" smtClean="0">
                  <a:solidFill>
                    <a:srgbClr val="000000"/>
                  </a:solidFill>
                  <a:latin typeface="Calibri" pitchFamily="34" charset="0"/>
                  <a:cs typeface="Calibri" pitchFamily="34" charset="0"/>
                </a:rPr>
                <a:t>Amaç Öğrenme Hedefleri</a:t>
              </a:r>
              <a:endParaRPr lang="tr-TR" sz="2000" b="1" i="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35349754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1"/>
          <p:cNvSpPr>
            <a:spLocks noGrp="1" noChangeArrowheads="1"/>
          </p:cNvSpPr>
          <p:nvPr>
            <p:ph type="title" idx="4294967295"/>
          </p:nvPr>
        </p:nvSpPr>
        <p:spPr>
          <a:xfrm>
            <a:off x="231797" y="411163"/>
            <a:ext cx="8816669" cy="647700"/>
          </a:xfrm>
        </p:spPr>
        <p:txBody>
          <a:bodyPr anchor="ctr" anchorCtr="0"/>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TÜRKİYE VE DÜNYADA İSG</a:t>
            </a:r>
            <a:endParaRPr lang="tr-TR" sz="3200" kern="1200" noProof="1">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grpSp>
        <p:nvGrpSpPr>
          <p:cNvPr id="2" name="Grup 1"/>
          <p:cNvGrpSpPr/>
          <p:nvPr/>
        </p:nvGrpSpPr>
        <p:grpSpPr>
          <a:xfrm>
            <a:off x="112735" y="980705"/>
            <a:ext cx="2878902" cy="5324843"/>
            <a:chOff x="112735" y="1037855"/>
            <a:chExt cx="2878902" cy="5324843"/>
          </a:xfrm>
        </p:grpSpPr>
        <p:sp>
          <p:nvSpPr>
            <p:cNvPr id="20" name="Rectangle 5"/>
            <p:cNvSpPr>
              <a:spLocks noChangeArrowheads="1"/>
            </p:cNvSpPr>
            <p:nvPr/>
          </p:nvSpPr>
          <p:spPr bwMode="gray">
            <a:xfrm>
              <a:off x="112736" y="1926657"/>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342900" indent="-342900" algn="ctr">
                <a:lnSpc>
                  <a:spcPct val="90000"/>
                </a:lnSpc>
                <a:spcAft>
                  <a:spcPct val="20000"/>
                </a:spcAft>
                <a:buClr>
                  <a:srgbClr val="292929"/>
                </a:buClr>
                <a:buFont typeface="+mj-lt"/>
                <a:buAutoNum type="arabicPeriod"/>
              </a:pPr>
              <a:endParaRPr lang="tr-TR" b="1" i="1" noProof="1" smtClean="0">
                <a:solidFill>
                  <a:srgbClr val="000000"/>
                </a:solidFill>
                <a:latin typeface="Calibri" pitchFamily="34" charset="0"/>
                <a:cs typeface="Calibri" pitchFamily="34" charset="0"/>
              </a:endParaRPr>
            </a:p>
            <a:p>
              <a:pPr marL="36000" algn="ctr">
                <a:lnSpc>
                  <a:spcPct val="90000"/>
                </a:lnSpc>
                <a:spcAft>
                  <a:spcPct val="20000"/>
                </a:spcAft>
                <a:buClr>
                  <a:srgbClr val="292929"/>
                </a:buClr>
              </a:pPr>
              <a:r>
                <a:rPr lang="tr-TR" b="1" i="1" noProof="1" smtClean="0">
                  <a:solidFill>
                    <a:srgbClr val="000000"/>
                  </a:solidFill>
                  <a:latin typeface="Calibri" pitchFamily="34" charset="0"/>
                  <a:cs typeface="Calibri" pitchFamily="34" charset="0"/>
                </a:rPr>
                <a:t>Katılımcıların;</a:t>
              </a:r>
            </a:p>
            <a:p>
              <a:pPr marL="36000" algn="ctr">
                <a:lnSpc>
                  <a:spcPct val="90000"/>
                </a:lnSpc>
                <a:spcAft>
                  <a:spcPct val="20000"/>
                </a:spcAft>
                <a:buClr>
                  <a:srgbClr val="292929"/>
                </a:buClr>
              </a:pPr>
              <a:r>
                <a:rPr lang="tr-TR" b="1" i="1" noProof="1" smtClean="0">
                  <a:solidFill>
                    <a:srgbClr val="000000"/>
                  </a:solidFill>
                  <a:latin typeface="Calibri" pitchFamily="34" charset="0"/>
                  <a:cs typeface="Calibri" pitchFamily="34" charset="0"/>
                </a:rPr>
                <a:t>«İstatistikî </a:t>
              </a:r>
              <a:r>
                <a:rPr lang="tr-TR" b="1" i="1" noProof="1">
                  <a:solidFill>
                    <a:srgbClr val="000000"/>
                  </a:solidFill>
                  <a:latin typeface="Calibri" pitchFamily="34" charset="0"/>
                  <a:cs typeface="Calibri" pitchFamily="34" charset="0"/>
                </a:rPr>
                <a:t>veriler ve karşılaştırmalarla dünyada ve Türkiye’deki İSG durumu hakkında temel </a:t>
              </a:r>
              <a:r>
                <a:rPr lang="tr-TR" b="1" i="1" noProof="1" smtClean="0">
                  <a:solidFill>
                    <a:srgbClr val="000000"/>
                  </a:solidFill>
                  <a:latin typeface="Calibri" pitchFamily="34" charset="0"/>
                  <a:cs typeface="Calibri" pitchFamily="34" charset="0"/>
                </a:rPr>
                <a:t>bilgiler </a:t>
              </a:r>
              <a:r>
                <a:rPr lang="tr-TR" b="1" i="1" noProof="1">
                  <a:solidFill>
                    <a:srgbClr val="000000"/>
                  </a:solidFill>
                  <a:latin typeface="Calibri" pitchFamily="34" charset="0"/>
                  <a:cs typeface="Calibri" pitchFamily="34" charset="0"/>
                </a:rPr>
                <a:t>kazandırmaktır.»</a:t>
              </a:r>
            </a:p>
          </p:txBody>
        </p:sp>
        <p:sp>
          <p:nvSpPr>
            <p:cNvPr id="14" name="Rectangle 11"/>
            <p:cNvSpPr>
              <a:spLocks noChangeArrowheads="1"/>
            </p:cNvSpPr>
            <p:nvPr/>
          </p:nvSpPr>
          <p:spPr bwMode="gray">
            <a:xfrm>
              <a:off x="112735" y="1037855"/>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Genel Amacı</a:t>
              </a:r>
            </a:p>
          </p:txBody>
        </p:sp>
      </p:grpSp>
      <p:grpSp>
        <p:nvGrpSpPr>
          <p:cNvPr id="3" name="Grup 2"/>
          <p:cNvGrpSpPr/>
          <p:nvPr/>
        </p:nvGrpSpPr>
        <p:grpSpPr>
          <a:xfrm>
            <a:off x="3130901" y="980704"/>
            <a:ext cx="2878901" cy="5324845"/>
            <a:chOff x="3130901" y="1037854"/>
            <a:chExt cx="2878901" cy="5324845"/>
          </a:xfrm>
        </p:grpSpPr>
        <p:sp>
          <p:nvSpPr>
            <p:cNvPr id="26" name="Rectangle 5"/>
            <p:cNvSpPr>
              <a:spLocks noChangeArrowheads="1"/>
            </p:cNvSpPr>
            <p:nvPr/>
          </p:nvSpPr>
          <p:spPr bwMode="gray">
            <a:xfrm>
              <a:off x="3130901" y="1926657"/>
              <a:ext cx="2878901" cy="4436042"/>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ILO iş sağlığı ve güvenliği verileri, WHO meslek hastalıkları verileri, OSHA AB ülkeleri iş sağlığı ve güvenliği verileri ve SGK Türkiye iş sağlığı ve güvenliği verilerini kullanarak mevcut iş sağlığı ve güvenliği durumunu belirler,</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Sosyo-ekonomik gelişmişlik ile iş sağlığı ve güvenliği ilişkisini belirler ve karşılaştırma yapar.</a:t>
              </a:r>
            </a:p>
          </p:txBody>
        </p:sp>
        <p:sp>
          <p:nvSpPr>
            <p:cNvPr id="23" name="Rectangle 11"/>
            <p:cNvSpPr>
              <a:spLocks noChangeArrowheads="1"/>
            </p:cNvSpPr>
            <p:nvPr/>
          </p:nvSpPr>
          <p:spPr bwMode="gray">
            <a:xfrm>
              <a:off x="3130901" y="1037854"/>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Öğrenme </a:t>
              </a:r>
            </a:p>
            <a:p>
              <a:pPr algn="ctr" defTabSz="801688" eaLnBrk="0" hangingPunct="0">
                <a:defRPr/>
              </a:pPr>
              <a:r>
                <a:rPr lang="tr-TR" sz="2400" b="1" dirty="0">
                  <a:solidFill>
                    <a:srgbClr val="FFFFFF"/>
                  </a:solidFill>
                  <a:latin typeface="Calibri" pitchFamily="34" charset="0"/>
                  <a:cs typeface="Calibri" pitchFamily="34" charset="0"/>
                </a:rPr>
                <a:t>Hedefleri</a:t>
              </a:r>
            </a:p>
          </p:txBody>
        </p:sp>
      </p:grpSp>
      <p:grpSp>
        <p:nvGrpSpPr>
          <p:cNvPr id="4" name="Grup 3"/>
          <p:cNvGrpSpPr/>
          <p:nvPr/>
        </p:nvGrpSpPr>
        <p:grpSpPr>
          <a:xfrm>
            <a:off x="6140441" y="980703"/>
            <a:ext cx="2878901" cy="5324846"/>
            <a:chOff x="6140441" y="1037853"/>
            <a:chExt cx="2878901" cy="5324846"/>
          </a:xfrm>
        </p:grpSpPr>
        <p:sp>
          <p:nvSpPr>
            <p:cNvPr id="29" name="Rectangle 5"/>
            <p:cNvSpPr>
              <a:spLocks noChangeArrowheads="1"/>
            </p:cNvSpPr>
            <p:nvPr/>
          </p:nvSpPr>
          <p:spPr bwMode="gray">
            <a:xfrm>
              <a:off x="6140441" y="1926658"/>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İstatistiklerle dünyadaki İSG durumu ,</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ILO, WHO, OSHA-EU,</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SGK verileri ile Türkiye’deki iş sağlığı ve güvenliği durumu,</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Gelişmiş ve gelişmekte olan ülkelerle Türkiye karşılaştırması,</a:t>
              </a:r>
            </a:p>
          </p:txBody>
        </p:sp>
        <p:sp>
          <p:nvSpPr>
            <p:cNvPr id="30" name="Rectangle 11"/>
            <p:cNvSpPr>
              <a:spLocks noChangeArrowheads="1"/>
            </p:cNvSpPr>
            <p:nvPr/>
          </p:nvSpPr>
          <p:spPr bwMode="gray">
            <a:xfrm>
              <a:off x="6140441" y="1037853"/>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Alt Başlıkları</a:t>
              </a:r>
            </a:p>
          </p:txBody>
        </p:sp>
      </p:grpSp>
      <p:sp>
        <p:nvSpPr>
          <p:cNvPr id="3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1086560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2" name="Rechteck 4"/>
          <p:cNvSpPr>
            <a:spLocks noChangeArrowheads="1"/>
          </p:cNvSpPr>
          <p:nvPr/>
        </p:nvSpPr>
        <p:spPr bwMode="auto">
          <a:xfrm>
            <a:off x="10080" y="3155064"/>
            <a:ext cx="9133920" cy="1359786"/>
          </a:xfrm>
          <a:prstGeom prst="rect">
            <a:avLst/>
          </a:prstGeom>
          <a:noFill/>
          <a:ln w="9525" algn="ctr">
            <a:noFill/>
            <a:round/>
            <a:headEnd/>
            <a:tailEnd/>
          </a:ln>
        </p:spPr>
        <p:txBody>
          <a:bodyPr wrap="none" lIns="0" tIns="0" rIns="0" bIns="0"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Sınav Soruları</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098" name="Picture 2" descr="D:\DOKTOR\1-ISTANBULUZMAN\1-EĞİTİM KURUMU\1. İstanbuluzman\2-RESİMLER\z.Diğer\Gnome-Help-Faq-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824" y="2771774"/>
            <a:ext cx="676275" cy="676275"/>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82"/>
          <p:cNvGrpSpPr>
            <a:grpSpLocks/>
          </p:cNvGrpSpPr>
          <p:nvPr/>
        </p:nvGrpSpPr>
        <p:grpSpPr bwMode="auto">
          <a:xfrm>
            <a:off x="3338790" y="704850"/>
            <a:ext cx="2476500" cy="2586594"/>
            <a:chOff x="1671" y="1171"/>
            <a:chExt cx="2321" cy="2628"/>
          </a:xfrm>
        </p:grpSpPr>
        <p:pic>
          <p:nvPicPr>
            <p:cNvPr id="11" name="Picture 27"/>
            <p:cNvPicPr>
              <a:picLocks noChangeAspect="1" noChangeArrowheads="1"/>
            </p:cNvPicPr>
            <p:nvPr/>
          </p:nvPicPr>
          <p:blipFill>
            <a:blip r:embed="rId4" cstate="print"/>
            <a:srcRect/>
            <a:stretch>
              <a:fillRect/>
            </a:stretch>
          </p:blipFill>
          <p:spPr bwMode="auto">
            <a:xfrm>
              <a:off x="1671" y="3199"/>
              <a:ext cx="2321" cy="600"/>
            </a:xfrm>
            <a:prstGeom prst="rect">
              <a:avLst/>
            </a:prstGeom>
            <a:noFill/>
            <a:ln w="9525">
              <a:noFill/>
              <a:miter lim="800000"/>
              <a:headEnd/>
              <a:tailEnd/>
            </a:ln>
          </p:spPr>
        </p:pic>
        <p:sp>
          <p:nvSpPr>
            <p:cNvPr id="13" name="Freeform 15"/>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solidFill>
              <a:srgbClr val="FFFFFF"/>
            </a:solidFill>
            <a:ln w="9525">
              <a:noFill/>
              <a:round/>
              <a:headEnd/>
              <a:tailEnd/>
            </a:ln>
          </p:spPr>
          <p:txBody>
            <a:bodyPr/>
            <a:lstStyle/>
            <a:p>
              <a:endParaRPr lang="en-US">
                <a:solidFill>
                  <a:srgbClr val="000000"/>
                </a:solidFill>
              </a:endParaRPr>
            </a:p>
          </p:txBody>
        </p:sp>
        <p:sp>
          <p:nvSpPr>
            <p:cNvPr id="14" name="Freeform 16"/>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gradFill rotWithShape="1">
              <a:gsLst>
                <a:gs pos="0">
                  <a:srgbClr val="860000"/>
                </a:gs>
                <a:gs pos="100000">
                  <a:srgbClr val="D60000"/>
                </a:gs>
              </a:gsLst>
              <a:lin ang="5400000" scaled="1"/>
            </a:gradFill>
            <a:ln w="9525">
              <a:solidFill>
                <a:srgbClr val="C0C0C0"/>
              </a:solidFill>
              <a:miter lim="800000"/>
              <a:headEnd/>
              <a:tailEnd/>
            </a:ln>
          </p:spPr>
          <p:txBody>
            <a:bodyPr/>
            <a:lstStyle/>
            <a:p>
              <a:endParaRPr lang="en-US">
                <a:solidFill>
                  <a:srgbClr val="000000"/>
                </a:solidFill>
              </a:endParaRPr>
            </a:p>
          </p:txBody>
        </p:sp>
        <p:sp>
          <p:nvSpPr>
            <p:cNvPr id="15" name="Freeform 17"/>
            <p:cNvSpPr>
              <a:spLocks noChangeAspect="1"/>
            </p:cNvSpPr>
            <p:nvPr/>
          </p:nvSpPr>
          <p:spPr bwMode="auto">
            <a:xfrm>
              <a:off x="1950" y="1439"/>
              <a:ext cx="1789" cy="1555"/>
            </a:xfrm>
            <a:custGeom>
              <a:avLst/>
              <a:gdLst>
                <a:gd name="T0" fmla="*/ 2279 w 285"/>
                <a:gd name="T1" fmla="*/ 70006 h 248"/>
                <a:gd name="T2" fmla="*/ 841 w 285"/>
                <a:gd name="T3" fmla="*/ 67185 h 248"/>
                <a:gd name="T4" fmla="*/ 38787 w 285"/>
                <a:gd name="T5" fmla="*/ 1430 h 248"/>
                <a:gd name="T6" fmla="*/ 41900 w 285"/>
                <a:gd name="T7" fmla="*/ 1430 h 248"/>
                <a:gd name="T8" fmla="*/ 79846 w 285"/>
                <a:gd name="T9" fmla="*/ 67185 h 248"/>
                <a:gd name="T10" fmla="*/ 78408 w 285"/>
                <a:gd name="T11" fmla="*/ 70006 h 248"/>
                <a:gd name="T12" fmla="*/ 2279 w 285"/>
                <a:gd name="T13" fmla="*/ 70006 h 248"/>
                <a:gd name="T14" fmla="*/ 0 60000 65536"/>
                <a:gd name="T15" fmla="*/ 0 60000 65536"/>
                <a:gd name="T16" fmla="*/ 0 60000 65536"/>
                <a:gd name="T17" fmla="*/ 0 60000 65536"/>
                <a:gd name="T18" fmla="*/ 0 60000 65536"/>
                <a:gd name="T19" fmla="*/ 0 60000 65536"/>
                <a:gd name="T20" fmla="*/ 0 60000 65536"/>
                <a:gd name="T21" fmla="*/ 0 w 285"/>
                <a:gd name="T22" fmla="*/ 0 h 248"/>
                <a:gd name="T23" fmla="*/ 285 w 285"/>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solidFill>
              <a:srgbClr val="FFFFFF"/>
            </a:solidFill>
            <a:ln w="9525">
              <a:noFill/>
              <a:round/>
              <a:headEnd/>
              <a:tailEnd/>
            </a:ln>
          </p:spPr>
          <p:txBody>
            <a:bodyPr/>
            <a:lstStyle/>
            <a:p>
              <a:endParaRPr lang="en-US">
                <a:solidFill>
                  <a:srgbClr val="000000"/>
                </a:solidFill>
              </a:endParaRPr>
            </a:p>
          </p:txBody>
        </p:sp>
        <p:sp>
          <p:nvSpPr>
            <p:cNvPr id="16" name="Freeform 18"/>
            <p:cNvSpPr>
              <a:spLocks noChangeAspect="1"/>
            </p:cNvSpPr>
            <p:nvPr/>
          </p:nvSpPr>
          <p:spPr bwMode="auto">
            <a:xfrm>
              <a:off x="1950" y="1441"/>
              <a:ext cx="1789" cy="1555"/>
            </a:xfrm>
            <a:custGeom>
              <a:avLst/>
              <a:gdLst/>
              <a:ahLst/>
              <a:cxnLst>
                <a:cxn ang="0">
                  <a:pos x="8" y="248"/>
                </a:cxn>
                <a:cxn ang="0">
                  <a:pos x="3" y="238"/>
                </a:cxn>
                <a:cxn ang="0">
                  <a:pos x="137" y="5"/>
                </a:cxn>
                <a:cxn ang="0">
                  <a:pos x="148" y="5"/>
                </a:cxn>
                <a:cxn ang="0">
                  <a:pos x="282" y="238"/>
                </a:cxn>
                <a:cxn ang="0">
                  <a:pos x="277" y="248"/>
                </a:cxn>
                <a:cxn ang="0">
                  <a:pos x="8" y="248"/>
                </a:cxn>
              </a:cxnLst>
              <a:rect l="0" t="0" r="r" b="b"/>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gradFill rotWithShape="1">
              <a:gsLst>
                <a:gs pos="0">
                  <a:schemeClr val="bg1">
                    <a:gamma/>
                    <a:shade val="76863"/>
                    <a:invGamma/>
                  </a:schemeClr>
                </a:gs>
                <a:gs pos="50000">
                  <a:schemeClr val="bg1"/>
                </a:gs>
                <a:gs pos="100000">
                  <a:schemeClr val="bg1">
                    <a:gamma/>
                    <a:shade val="76863"/>
                    <a:invGamma/>
                  </a:schemeClr>
                </a:gs>
              </a:gsLst>
              <a:lin ang="5400000" scaled="1"/>
            </a:gradFill>
            <a:ln w="9525">
              <a:solidFill>
                <a:srgbClr val="C0C0C0"/>
              </a:solidFill>
              <a:miter lim="800000"/>
              <a:headEnd/>
              <a:tailEnd/>
            </a:ln>
          </p:spPr>
          <p:txBody>
            <a:bodyPr/>
            <a:lstStyle/>
            <a:p>
              <a:pPr>
                <a:defRPr/>
              </a:pPr>
              <a:endParaRPr lang="de-DE">
                <a:solidFill>
                  <a:srgbClr val="000000"/>
                </a:solidFill>
              </a:endParaRPr>
            </a:p>
          </p:txBody>
        </p:sp>
        <p:sp>
          <p:nvSpPr>
            <p:cNvPr id="17" name="Freeform 19"/>
            <p:cNvSpPr>
              <a:spLocks noChangeAspect="1"/>
            </p:cNvSpPr>
            <p:nvPr/>
          </p:nvSpPr>
          <p:spPr bwMode="auto">
            <a:xfrm>
              <a:off x="2728" y="1736"/>
              <a:ext cx="234" cy="784"/>
            </a:xfrm>
            <a:custGeom>
              <a:avLst/>
              <a:gdLst>
                <a:gd name="T0" fmla="*/ 13 w 720"/>
                <a:gd name="T1" fmla="*/ 0 h 2437"/>
                <a:gd name="T2" fmla="*/ 24 w 720"/>
                <a:gd name="T3" fmla="*/ 4 h 2437"/>
                <a:gd name="T4" fmla="*/ 28 w 720"/>
                <a:gd name="T5" fmla="*/ 16 h 2437"/>
                <a:gd name="T6" fmla="*/ 21 w 720"/>
                <a:gd name="T7" fmla="*/ 89 h 2437"/>
                <a:gd name="T8" fmla="*/ 15 w 720"/>
                <a:gd name="T9" fmla="*/ 93 h 2437"/>
                <a:gd name="T10" fmla="*/ 13 w 720"/>
                <a:gd name="T11" fmla="*/ 93 h 2437"/>
                <a:gd name="T12" fmla="*/ 7 w 720"/>
                <a:gd name="T13" fmla="*/ 89 h 2437"/>
                <a:gd name="T14" fmla="*/ 0 w 720"/>
                <a:gd name="T15" fmla="*/ 16 h 2437"/>
                <a:gd name="T16" fmla="*/ 4 w 720"/>
                <a:gd name="T17" fmla="*/ 4 h 2437"/>
                <a:gd name="T18" fmla="*/ 14 w 720"/>
                <a:gd name="T19" fmla="*/ 0 h 24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0"/>
                <a:gd name="T31" fmla="*/ 0 h 2437"/>
                <a:gd name="T32" fmla="*/ 720 w 720"/>
                <a:gd name="T33" fmla="*/ 2437 h 24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0" h="2437">
                  <a:moveTo>
                    <a:pt x="339" y="0"/>
                  </a:moveTo>
                  <a:cubicBezTo>
                    <a:pt x="445" y="0"/>
                    <a:pt x="551" y="42"/>
                    <a:pt x="614" y="106"/>
                  </a:cubicBezTo>
                  <a:cubicBezTo>
                    <a:pt x="678" y="191"/>
                    <a:pt x="720" y="297"/>
                    <a:pt x="720" y="424"/>
                  </a:cubicBezTo>
                  <a:cubicBezTo>
                    <a:pt x="710" y="795"/>
                    <a:pt x="607" y="1996"/>
                    <a:pt x="551" y="2331"/>
                  </a:cubicBezTo>
                  <a:cubicBezTo>
                    <a:pt x="508" y="2416"/>
                    <a:pt x="445" y="2437"/>
                    <a:pt x="381" y="2437"/>
                  </a:cubicBezTo>
                  <a:cubicBezTo>
                    <a:pt x="339" y="2437"/>
                    <a:pt x="339" y="2437"/>
                    <a:pt x="339" y="2437"/>
                  </a:cubicBezTo>
                  <a:cubicBezTo>
                    <a:pt x="254" y="2437"/>
                    <a:pt x="212" y="2418"/>
                    <a:pt x="169" y="2331"/>
                  </a:cubicBezTo>
                  <a:cubicBezTo>
                    <a:pt x="113" y="1996"/>
                    <a:pt x="10" y="795"/>
                    <a:pt x="0" y="424"/>
                  </a:cubicBezTo>
                  <a:cubicBezTo>
                    <a:pt x="0" y="297"/>
                    <a:pt x="42" y="191"/>
                    <a:pt x="106" y="106"/>
                  </a:cubicBezTo>
                  <a:cubicBezTo>
                    <a:pt x="169" y="42"/>
                    <a:pt x="254" y="0"/>
                    <a:pt x="360" y="0"/>
                  </a:cubicBezTo>
                </a:path>
              </a:pathLst>
            </a:custGeom>
            <a:solidFill>
              <a:srgbClr val="000000"/>
            </a:solidFill>
            <a:ln w="9525">
              <a:noFill/>
              <a:round/>
              <a:headEnd/>
              <a:tailEnd/>
            </a:ln>
          </p:spPr>
          <p:txBody>
            <a:bodyPr/>
            <a:lstStyle/>
            <a:p>
              <a:endParaRPr lang="en-US">
                <a:solidFill>
                  <a:srgbClr val="000000"/>
                </a:solidFill>
              </a:endParaRPr>
            </a:p>
          </p:txBody>
        </p:sp>
        <p:pic>
          <p:nvPicPr>
            <p:cNvPr id="18" name="Picture 20"/>
            <p:cNvPicPr>
              <a:picLocks noChangeAspect="1" noChangeArrowheads="1"/>
            </p:cNvPicPr>
            <p:nvPr/>
          </p:nvPicPr>
          <p:blipFill>
            <a:blip r:embed="rId5" cstate="print"/>
            <a:srcRect/>
            <a:stretch>
              <a:fillRect/>
            </a:stretch>
          </p:blipFill>
          <p:spPr bwMode="auto">
            <a:xfrm>
              <a:off x="2037" y="1203"/>
              <a:ext cx="1298" cy="1330"/>
            </a:xfrm>
            <a:prstGeom prst="rect">
              <a:avLst/>
            </a:prstGeom>
            <a:noFill/>
            <a:ln w="11176">
              <a:noFill/>
              <a:miter lim="800000"/>
              <a:headEnd/>
              <a:tailEnd/>
            </a:ln>
          </p:spPr>
        </p:pic>
        <p:sp>
          <p:nvSpPr>
            <p:cNvPr id="19" name="Oval 21"/>
            <p:cNvSpPr>
              <a:spLocks noChangeAspect="1" noChangeArrowheads="1"/>
            </p:cNvSpPr>
            <p:nvPr/>
          </p:nvSpPr>
          <p:spPr bwMode="auto">
            <a:xfrm>
              <a:off x="2751" y="2644"/>
              <a:ext cx="190" cy="190"/>
            </a:xfrm>
            <a:prstGeom prst="ellipse">
              <a:avLst/>
            </a:prstGeom>
            <a:solidFill>
              <a:schemeClr val="tx1"/>
            </a:solidFill>
            <a:ln w="11176">
              <a:solidFill>
                <a:srgbClr val="161316"/>
              </a:solidFill>
              <a:round/>
              <a:headEnd/>
              <a:tailEnd/>
            </a:ln>
          </p:spPr>
          <p:txBody>
            <a:bodyPr wrap="none" anchor="ctr"/>
            <a:lstStyle/>
            <a:p>
              <a:endParaRPr lang="en-US">
                <a:solidFill>
                  <a:srgbClr val="000000"/>
                </a:solidFill>
              </a:endParaRPr>
            </a:p>
          </p:txBody>
        </p:sp>
      </p:grpSp>
    </p:spTree>
    <p:extLst>
      <p:ext uri="{BB962C8B-B14F-4D97-AF65-F5344CB8AC3E}">
        <p14:creationId xmlns:p14="http://schemas.microsoft.com/office/powerpoint/2010/main" val="16020623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a:solidFill>
                  <a:srgbClr val="000000"/>
                </a:solidFill>
                <a:latin typeface="Calibri" pitchFamily="34" charset="0"/>
                <a:cs typeface="Calibri" pitchFamily="34" charset="0"/>
              </a:rPr>
              <a:t>Ülkemizde Sosyal Güvenlik Kurumu tarafından açıklanan meslek hastalığı tanısı alan kişi sayısı beklenene göre ne düzeydedir? </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Beklenenden çok fazladır</a:t>
            </a:r>
          </a:p>
          <a:p>
            <a:pPr marL="457200" indent="-457200">
              <a:spcAft>
                <a:spcPts val="0"/>
              </a:spcAft>
              <a:buClr>
                <a:srgbClr val="292929"/>
              </a:buClr>
              <a:buFont typeface="+mj-lt"/>
              <a:buAutoNum type="alphaUcPeriod"/>
              <a:defRPr/>
            </a:pPr>
            <a:r>
              <a:rPr lang="tr-TR" i="1" dirty="0">
                <a:latin typeface="Calibri" pitchFamily="34" charset="0"/>
                <a:cs typeface="Calibri" pitchFamily="34" charset="0"/>
              </a:rPr>
              <a:t>Beklenenden çok düşüktür</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Beklenenden biraz fazladır</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Beklenenle benzer düzeydedir </a:t>
            </a:r>
            <a:endParaRPr lang="tr-TR" b="1" i="1" dirty="0">
              <a:solidFill>
                <a:srgbClr val="FF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22 TEMMUZ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a:t>
            </a:r>
          </a:p>
        </p:txBody>
      </p:sp>
      <p:sp>
        <p:nvSpPr>
          <p:cNvPr id="18" name="Oval 17"/>
          <p:cNvSpPr/>
          <p:nvPr/>
        </p:nvSpPr>
        <p:spPr>
          <a:xfrm>
            <a:off x="2686050" y="3204238"/>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solidFill>
                <a:srgbClr val="FFFFFF"/>
              </a:solidFill>
            </a:endParaRPr>
          </a:p>
        </p:txBody>
      </p:sp>
    </p:spTree>
    <p:extLst>
      <p:ext uri="{BB962C8B-B14F-4D97-AF65-F5344CB8AC3E}">
        <p14:creationId xmlns:p14="http://schemas.microsoft.com/office/powerpoint/2010/main" val="38141814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heel(1)">
                                      <p:cBhvr>
                                        <p:cTn id="1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Türkiye'de </a:t>
            </a:r>
            <a:r>
              <a:rPr lang="tr-TR" sz="2000" b="1" i="1" dirty="0">
                <a:solidFill>
                  <a:srgbClr val="000000"/>
                </a:solidFill>
                <a:latin typeface="Calibri" pitchFamily="34" charset="0"/>
                <a:cs typeface="Calibri" pitchFamily="34" charset="0"/>
              </a:rPr>
              <a:t>her yıl kaç işçi meslek hastalığı nedeni ile yaşamını yitirmektedir?</a:t>
            </a:r>
          </a:p>
          <a:p>
            <a:pPr marL="457200" indent="-457200">
              <a:spcAft>
                <a:spcPts val="0"/>
              </a:spcAft>
              <a:buClr>
                <a:srgbClr val="292929"/>
              </a:buClr>
              <a:buFont typeface="+mj-lt"/>
              <a:buAutoNum type="alphaUcPeriod"/>
              <a:defRPr/>
            </a:pPr>
            <a:r>
              <a:rPr lang="tr-TR" i="1" dirty="0" smtClean="0">
                <a:latin typeface="Calibri" pitchFamily="34" charset="0"/>
                <a:cs typeface="Calibri" pitchFamily="34" charset="0"/>
              </a:rPr>
              <a:t>0 </a:t>
            </a:r>
            <a:r>
              <a:rPr lang="tr-TR" i="1" dirty="0">
                <a:latin typeface="Calibri" pitchFamily="34" charset="0"/>
                <a:cs typeface="Calibri" pitchFamily="34" charset="0"/>
              </a:rPr>
              <a:t>- 100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101 </a:t>
            </a:r>
            <a:r>
              <a:rPr lang="tr-TR" i="1" dirty="0">
                <a:solidFill>
                  <a:srgbClr val="000000"/>
                </a:solidFill>
                <a:latin typeface="Calibri" pitchFamily="34" charset="0"/>
                <a:cs typeface="Calibri" pitchFamily="34" charset="0"/>
              </a:rPr>
              <a:t>- 500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501 </a:t>
            </a:r>
            <a:r>
              <a:rPr lang="tr-TR" i="1" dirty="0">
                <a:solidFill>
                  <a:srgbClr val="000000"/>
                </a:solidFill>
                <a:latin typeface="Calibri" pitchFamily="34" charset="0"/>
                <a:cs typeface="Calibri" pitchFamily="34" charset="0"/>
              </a:rPr>
              <a:t>- 1000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1001 </a:t>
            </a:r>
            <a:r>
              <a:rPr lang="tr-TR" i="1" dirty="0">
                <a:solidFill>
                  <a:srgbClr val="000000"/>
                </a:solidFill>
                <a:latin typeface="Calibri" pitchFamily="34" charset="0"/>
                <a:cs typeface="Calibri" pitchFamily="34" charset="0"/>
              </a:rPr>
              <a:t>işçi ve daha fazla</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İH-4</a:t>
            </a:r>
          </a:p>
        </p:txBody>
      </p:sp>
      <p:sp>
        <p:nvSpPr>
          <p:cNvPr id="18" name="Oval 17"/>
          <p:cNvSpPr/>
          <p:nvPr/>
        </p:nvSpPr>
        <p:spPr>
          <a:xfrm>
            <a:off x="2686050" y="2631151"/>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solidFill>
                <a:srgbClr val="FFFFFF"/>
              </a:solidFill>
            </a:endParaRPr>
          </a:p>
        </p:txBody>
      </p:sp>
    </p:spTree>
    <p:extLst>
      <p:ext uri="{BB962C8B-B14F-4D97-AF65-F5344CB8AC3E}">
        <p14:creationId xmlns:p14="http://schemas.microsoft.com/office/powerpoint/2010/main" val="41441040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heel(1)">
                                      <p:cBhvr>
                                        <p:cTn id="1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4"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Türkiye'de </a:t>
            </a:r>
            <a:r>
              <a:rPr lang="tr-TR" sz="2000" b="1" i="1" dirty="0">
                <a:solidFill>
                  <a:srgbClr val="000000"/>
                </a:solidFill>
                <a:latin typeface="Calibri" pitchFamily="34" charset="0"/>
                <a:cs typeface="Calibri" pitchFamily="34" charset="0"/>
              </a:rPr>
              <a:t>iş kazaları için aşağıda yer </a:t>
            </a:r>
            <a:r>
              <a:rPr lang="tr-TR" sz="2000" b="1" i="1" dirty="0" smtClean="0">
                <a:solidFill>
                  <a:srgbClr val="000000"/>
                </a:solidFill>
                <a:latin typeface="Calibri" pitchFamily="34" charset="0"/>
                <a:cs typeface="Calibri" pitchFamily="34" charset="0"/>
              </a:rPr>
              <a:t>alanlardan </a:t>
            </a:r>
            <a:r>
              <a:rPr lang="tr-TR" sz="2000" b="1" i="1" dirty="0">
                <a:solidFill>
                  <a:srgbClr val="000000"/>
                </a:solidFill>
                <a:latin typeface="Calibri" pitchFamily="34" charset="0"/>
                <a:cs typeface="Calibri" pitchFamily="34" charset="0"/>
              </a:rPr>
              <a:t>hangisi yanlıştır?</a:t>
            </a:r>
          </a:p>
          <a:p>
            <a:pPr marL="342900" indent="-3429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En </a:t>
            </a:r>
            <a:r>
              <a:rPr lang="tr-TR" i="1" dirty="0">
                <a:solidFill>
                  <a:srgbClr val="000000"/>
                </a:solidFill>
                <a:latin typeface="Calibri" pitchFamily="34" charset="0"/>
                <a:cs typeface="Calibri" pitchFamily="34" charset="0"/>
              </a:rPr>
              <a:t>çok bir veya birden fazla cismin </a:t>
            </a:r>
            <a:r>
              <a:rPr lang="tr-TR" i="1" dirty="0" smtClean="0">
                <a:solidFill>
                  <a:srgbClr val="000000"/>
                </a:solidFill>
                <a:latin typeface="Calibri" pitchFamily="34" charset="0"/>
                <a:cs typeface="Calibri" pitchFamily="34" charset="0"/>
              </a:rPr>
              <a:t>sıkıştırması</a:t>
            </a:r>
            <a:r>
              <a:rPr lang="tr-TR" i="1" dirty="0">
                <a:solidFill>
                  <a:srgbClr val="000000"/>
                </a:solidFill>
                <a:latin typeface="Calibri" pitchFamily="34" charset="0"/>
                <a:cs typeface="Calibri" pitchFamily="34" charset="0"/>
              </a:rPr>
              <a:t>, ezmesi, kesmesi, batması nedeni ile iş kazası meydana gelir.</a:t>
            </a:r>
          </a:p>
          <a:p>
            <a:pPr marL="342900" indent="-342900">
              <a:spcAft>
                <a:spcPts val="0"/>
              </a:spcAft>
              <a:buClr>
                <a:srgbClr val="292929"/>
              </a:buClr>
              <a:buFont typeface="+mj-lt"/>
              <a:buAutoNum type="alphaUcPeriod"/>
              <a:defRPr/>
            </a:pPr>
            <a:r>
              <a:rPr lang="tr-TR" i="1" dirty="0" smtClean="0">
                <a:latin typeface="Calibri" pitchFamily="34" charset="0"/>
                <a:cs typeface="Calibri" pitchFamily="34" charset="0"/>
              </a:rPr>
              <a:t>İş </a:t>
            </a:r>
            <a:r>
              <a:rPr lang="tr-TR" i="1" dirty="0">
                <a:latin typeface="Calibri" pitchFamily="34" charset="0"/>
                <a:cs typeface="Calibri" pitchFamily="34" charset="0"/>
              </a:rPr>
              <a:t>kazaları en çok 50 ve üzerinde işçi çalıştıran yerlerde meydana gelir.</a:t>
            </a:r>
          </a:p>
          <a:p>
            <a:pPr marL="342900" indent="-3429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İş </a:t>
            </a:r>
            <a:r>
              <a:rPr lang="tr-TR" i="1" dirty="0">
                <a:solidFill>
                  <a:srgbClr val="000000"/>
                </a:solidFill>
                <a:latin typeface="Calibri" pitchFamily="34" charset="0"/>
                <a:cs typeface="Calibri" pitchFamily="34" charset="0"/>
              </a:rPr>
              <a:t>kazaları en çok 18 - 24 yaş arasında görülür.</a:t>
            </a:r>
          </a:p>
          <a:p>
            <a:pPr marL="342900" indent="-3429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İş </a:t>
            </a:r>
            <a:r>
              <a:rPr lang="tr-TR" i="1" dirty="0">
                <a:solidFill>
                  <a:srgbClr val="000000"/>
                </a:solidFill>
                <a:latin typeface="Calibri" pitchFamily="34" charset="0"/>
                <a:cs typeface="Calibri" pitchFamily="34" charset="0"/>
              </a:rPr>
              <a:t>kazalarında en çok eller yaralanır.</a:t>
            </a:r>
          </a:p>
        </p:txBody>
      </p:sp>
      <p:sp>
        <p:nvSpPr>
          <p:cNvPr id="6"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8" name="Group 9"/>
          <p:cNvGrpSpPr>
            <a:grpSpLocks/>
          </p:cNvGrpSpPr>
          <p:nvPr/>
        </p:nvGrpSpPr>
        <p:grpSpPr bwMode="auto">
          <a:xfrm>
            <a:off x="323850" y="1555750"/>
            <a:ext cx="1482725" cy="1482725"/>
            <a:chOff x="1710" y="1035"/>
            <a:chExt cx="2316" cy="2316"/>
          </a:xfrm>
        </p:grpSpPr>
        <p:grpSp>
          <p:nvGrpSpPr>
            <p:cNvPr id="10" name="Group 10"/>
            <p:cNvGrpSpPr>
              <a:grpSpLocks/>
            </p:cNvGrpSpPr>
            <p:nvPr/>
          </p:nvGrpSpPr>
          <p:grpSpPr bwMode="auto">
            <a:xfrm rot="3600000">
              <a:off x="1710" y="1035"/>
              <a:ext cx="2316" cy="2316"/>
              <a:chOff x="1710" y="1035"/>
              <a:chExt cx="2316" cy="2316"/>
            </a:xfrm>
          </p:grpSpPr>
          <p:sp>
            <p:nvSpPr>
              <p:cNvPr id="15"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16"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17"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11" name="Group 14"/>
            <p:cNvGrpSpPr>
              <a:grpSpLocks/>
            </p:cNvGrpSpPr>
            <p:nvPr/>
          </p:nvGrpSpPr>
          <p:grpSpPr bwMode="auto">
            <a:xfrm rot="7200000">
              <a:off x="2059" y="1386"/>
              <a:ext cx="1616" cy="1614"/>
              <a:chOff x="2060" y="1387"/>
              <a:chExt cx="1616" cy="1614"/>
            </a:xfrm>
          </p:grpSpPr>
          <p:sp>
            <p:nvSpPr>
              <p:cNvPr id="12"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13"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14"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18"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ARALIK 2011</a:t>
            </a:r>
            <a:endParaRPr lang="en-GB"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İH-57</a:t>
            </a:r>
          </a:p>
        </p:txBody>
      </p:sp>
      <p:sp>
        <p:nvSpPr>
          <p:cNvPr id="20" name="Oval 19"/>
          <p:cNvSpPr/>
          <p:nvPr/>
        </p:nvSpPr>
        <p:spPr>
          <a:xfrm>
            <a:off x="2686050" y="317976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solidFill>
                <a:srgbClr val="FFFFFF"/>
              </a:solidFill>
            </a:endParaRPr>
          </a:p>
        </p:txBody>
      </p:sp>
    </p:spTree>
    <p:extLst>
      <p:ext uri="{BB962C8B-B14F-4D97-AF65-F5344CB8AC3E}">
        <p14:creationId xmlns:p14="http://schemas.microsoft.com/office/powerpoint/2010/main" val="11879522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heel(1)">
                                      <p:cBhvr>
                                        <p:cTn id="18"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Ülkemizde </a:t>
            </a:r>
            <a:r>
              <a:rPr lang="tr-TR" sz="2000" b="1" i="1" dirty="0">
                <a:solidFill>
                  <a:srgbClr val="000000"/>
                </a:solidFill>
                <a:latin typeface="Calibri" pitchFamily="34" charset="0"/>
                <a:cs typeface="Calibri" pitchFamily="34" charset="0"/>
              </a:rPr>
              <a:t>meslek hastalıklarının tahmin </a:t>
            </a:r>
            <a:r>
              <a:rPr lang="tr-TR" sz="2000" b="1" i="1" dirty="0" smtClean="0">
                <a:solidFill>
                  <a:srgbClr val="000000"/>
                </a:solidFill>
                <a:latin typeface="Calibri" pitchFamily="34" charset="0"/>
                <a:cs typeface="Calibri" pitchFamily="34" charset="0"/>
              </a:rPr>
              <a:t>edilen </a:t>
            </a:r>
            <a:r>
              <a:rPr lang="tr-TR" sz="2000" b="1" i="1" dirty="0">
                <a:solidFill>
                  <a:srgbClr val="000000"/>
                </a:solidFill>
                <a:latin typeface="Calibri" pitchFamily="34" charset="0"/>
                <a:cs typeface="Calibri" pitchFamily="34" charset="0"/>
              </a:rPr>
              <a:t>sayıların altında saptanmasında rol </a:t>
            </a:r>
            <a:r>
              <a:rPr lang="tr-TR" sz="2000" b="1" i="1" dirty="0" smtClean="0">
                <a:solidFill>
                  <a:srgbClr val="000000"/>
                </a:solidFill>
                <a:latin typeface="Calibri" pitchFamily="34" charset="0"/>
                <a:cs typeface="Calibri" pitchFamily="34" charset="0"/>
              </a:rPr>
              <a:t>oynayan </a:t>
            </a:r>
            <a:r>
              <a:rPr lang="tr-TR" sz="2000" b="1" i="1" dirty="0">
                <a:solidFill>
                  <a:srgbClr val="000000"/>
                </a:solidFill>
                <a:latin typeface="Calibri" pitchFamily="34" charset="0"/>
                <a:cs typeface="Calibri" pitchFamily="34" charset="0"/>
              </a:rPr>
              <a:t>etkenler için aşağıdaki ifadelerden hangisi yanlıştır?</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Meslek </a:t>
            </a:r>
            <a:r>
              <a:rPr lang="tr-TR" i="1" dirty="0">
                <a:solidFill>
                  <a:srgbClr val="000000"/>
                </a:solidFill>
                <a:latin typeface="Calibri" pitchFamily="34" charset="0"/>
                <a:cs typeface="Calibri" pitchFamily="34" charset="0"/>
              </a:rPr>
              <a:t>hastalıkları konusunda bilgi düzeyinin beklenen düzeyde olmaması</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Bazı </a:t>
            </a:r>
            <a:r>
              <a:rPr lang="tr-TR" i="1" dirty="0">
                <a:solidFill>
                  <a:srgbClr val="000000"/>
                </a:solidFill>
                <a:latin typeface="Calibri" pitchFamily="34" charset="0"/>
                <a:cs typeface="Calibri" pitchFamily="34" charset="0"/>
              </a:rPr>
              <a:t>meslek hastalıklarının önemsenmemesi, ihmal edilmesi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Meslek </a:t>
            </a:r>
            <a:r>
              <a:rPr lang="tr-TR" i="1" dirty="0" err="1">
                <a:solidFill>
                  <a:srgbClr val="000000"/>
                </a:solidFill>
                <a:latin typeface="Calibri" pitchFamily="34" charset="0"/>
                <a:cs typeface="Calibri" pitchFamily="34" charset="0"/>
              </a:rPr>
              <a:t>anamnezinin</a:t>
            </a:r>
            <a:r>
              <a:rPr lang="tr-TR" i="1" dirty="0">
                <a:solidFill>
                  <a:srgbClr val="000000"/>
                </a:solidFill>
                <a:latin typeface="Calibri" pitchFamily="34" charset="0"/>
                <a:cs typeface="Calibri" pitchFamily="34" charset="0"/>
              </a:rPr>
              <a:t> yeteri kadar ayrıntılı alınmaması</a:t>
            </a:r>
          </a:p>
          <a:p>
            <a:pPr marL="457200" indent="-457200">
              <a:spcAft>
                <a:spcPts val="0"/>
              </a:spcAft>
              <a:buClr>
                <a:srgbClr val="292929"/>
              </a:buClr>
              <a:buFont typeface="+mj-lt"/>
              <a:buAutoNum type="alphaUcPeriod"/>
              <a:defRPr/>
            </a:pPr>
            <a:r>
              <a:rPr lang="tr-TR" i="1" dirty="0" smtClean="0">
                <a:latin typeface="Calibri" pitchFamily="34" charset="0"/>
                <a:cs typeface="Calibri" pitchFamily="34" charset="0"/>
              </a:rPr>
              <a:t>İşyerlerinde </a:t>
            </a:r>
            <a:r>
              <a:rPr lang="tr-TR" i="1" dirty="0">
                <a:latin typeface="Calibri" pitchFamily="34" charset="0"/>
                <a:cs typeface="Calibri" pitchFamily="34" charset="0"/>
              </a:rPr>
              <a:t>uygun korunma önlemlerinin </a:t>
            </a:r>
            <a:r>
              <a:rPr lang="tr-TR" i="1" dirty="0" smtClean="0">
                <a:latin typeface="Calibri" pitchFamily="34" charset="0"/>
                <a:cs typeface="Calibri" pitchFamily="34" charset="0"/>
              </a:rPr>
              <a:t>alınmış </a:t>
            </a:r>
            <a:r>
              <a:rPr lang="tr-TR" i="1" dirty="0">
                <a:latin typeface="Calibri" pitchFamily="34" charset="0"/>
                <a:cs typeface="Calibri" pitchFamily="34" charset="0"/>
              </a:rPr>
              <a:t>olması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18 ARALIK 2011</a:t>
            </a:r>
            <a:endPar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05100" y="430371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solidFill>
                <a:srgbClr val="FFFFFF"/>
              </a:solidFill>
            </a:endParaRPr>
          </a:p>
        </p:txBody>
      </p:sp>
      <p:sp>
        <p:nvSpPr>
          <p:cNvPr id="20"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İH-64</a:t>
            </a:r>
          </a:p>
        </p:txBody>
      </p:sp>
    </p:spTree>
    <p:extLst>
      <p:ext uri="{BB962C8B-B14F-4D97-AF65-F5344CB8AC3E}">
        <p14:creationId xmlns:p14="http://schemas.microsoft.com/office/powerpoint/2010/main" val="19552112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7"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38"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39"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2009 </a:t>
            </a:r>
            <a:r>
              <a:rPr lang="tr-TR" sz="2000" b="1" i="1" dirty="0">
                <a:solidFill>
                  <a:srgbClr val="000000"/>
                </a:solidFill>
                <a:latin typeface="Calibri" pitchFamily="34" charset="0"/>
                <a:cs typeface="Calibri" pitchFamily="34" charset="0"/>
              </a:rPr>
              <a:t>yılı SGK verilerine göre en çok ölümlü iş</a:t>
            </a:r>
          </a:p>
          <a:p>
            <a:pPr>
              <a:spcAft>
                <a:spcPts val="0"/>
              </a:spcAft>
              <a:buClr>
                <a:srgbClr val="292929"/>
              </a:buClr>
              <a:defRPr/>
            </a:pPr>
            <a:r>
              <a:rPr lang="tr-TR" sz="2000" b="1" i="1" dirty="0">
                <a:solidFill>
                  <a:srgbClr val="000000"/>
                </a:solidFill>
                <a:latin typeface="Calibri" pitchFamily="34" charset="0"/>
                <a:cs typeface="Calibri" pitchFamily="34" charset="0"/>
              </a:rPr>
              <a:t>kazası aşağıdaki hangi iş kolunda olmuştur?</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Elektrik</a:t>
            </a:r>
            <a:r>
              <a:rPr lang="tr-TR" i="1" dirty="0">
                <a:solidFill>
                  <a:srgbClr val="000000"/>
                </a:solidFill>
                <a:latin typeface="Calibri" pitchFamily="34" charset="0"/>
                <a:cs typeface="Calibri" pitchFamily="34" charset="0"/>
              </a:rPr>
              <a:t>	</a:t>
            </a:r>
            <a:endParaRPr lang="tr-TR" i="1" dirty="0" smtClean="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Tersane</a:t>
            </a:r>
            <a:endParaRPr lang="tr-TR" i="1" dirty="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i="1" dirty="0" smtClean="0">
                <a:latin typeface="Calibri" pitchFamily="34" charset="0"/>
                <a:cs typeface="Calibri" pitchFamily="34" charset="0"/>
              </a:rPr>
              <a:t>İnşaat</a:t>
            </a:r>
            <a:r>
              <a:rPr lang="tr-TR" i="1" dirty="0">
                <a:solidFill>
                  <a:srgbClr val="000000"/>
                </a:solidFill>
                <a:latin typeface="Calibri" pitchFamily="34" charset="0"/>
                <a:cs typeface="Calibri" pitchFamily="34" charset="0"/>
              </a:rPr>
              <a:t>	</a:t>
            </a:r>
            <a:endParaRPr lang="tr-TR" i="1" dirty="0" smtClean="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İmalat</a:t>
            </a:r>
            <a:endParaRPr lang="tr-TR" i="1" dirty="0">
              <a:solidFill>
                <a:srgbClr val="000000"/>
              </a:solidFill>
              <a:latin typeface="Calibri" pitchFamily="34" charset="0"/>
              <a:cs typeface="Calibri" pitchFamily="34" charset="0"/>
            </a:endParaRPr>
          </a:p>
        </p:txBody>
      </p:sp>
      <p:sp>
        <p:nvSpPr>
          <p:cNvPr id="40"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42" name="Group 9"/>
          <p:cNvGrpSpPr>
            <a:grpSpLocks/>
          </p:cNvGrpSpPr>
          <p:nvPr/>
        </p:nvGrpSpPr>
        <p:grpSpPr bwMode="auto">
          <a:xfrm>
            <a:off x="323850" y="1555750"/>
            <a:ext cx="1482725" cy="1482725"/>
            <a:chOff x="1710" y="1035"/>
            <a:chExt cx="2316" cy="2316"/>
          </a:xfrm>
        </p:grpSpPr>
        <p:grpSp>
          <p:nvGrpSpPr>
            <p:cNvPr id="44" name="Group 10"/>
            <p:cNvGrpSpPr>
              <a:grpSpLocks/>
            </p:cNvGrpSpPr>
            <p:nvPr/>
          </p:nvGrpSpPr>
          <p:grpSpPr bwMode="auto">
            <a:xfrm rot="3600000">
              <a:off x="1710" y="1035"/>
              <a:ext cx="2316" cy="2316"/>
              <a:chOff x="1710" y="1035"/>
              <a:chExt cx="2316" cy="2316"/>
            </a:xfrm>
          </p:grpSpPr>
          <p:sp>
            <p:nvSpPr>
              <p:cNvPr id="49"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50"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51"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45" name="Group 14"/>
            <p:cNvGrpSpPr>
              <a:grpSpLocks/>
            </p:cNvGrpSpPr>
            <p:nvPr/>
          </p:nvGrpSpPr>
          <p:grpSpPr bwMode="auto">
            <a:xfrm rot="7200000">
              <a:off x="2059" y="1386"/>
              <a:ext cx="1616" cy="1614"/>
              <a:chOff x="2060" y="1387"/>
              <a:chExt cx="1616" cy="1614"/>
            </a:xfrm>
          </p:grpSpPr>
          <p:sp>
            <p:nvSpPr>
              <p:cNvPr id="46"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47"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48"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5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ARALIK 2011</a:t>
            </a:r>
            <a:endParaRPr lang="en-GB"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İH-83</a:t>
            </a:r>
          </a:p>
        </p:txBody>
      </p:sp>
      <p:sp>
        <p:nvSpPr>
          <p:cNvPr id="18" name="Oval 17"/>
          <p:cNvSpPr/>
          <p:nvPr/>
        </p:nvSpPr>
        <p:spPr>
          <a:xfrm>
            <a:off x="2714625" y="3189288"/>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solidFill>
                <a:srgbClr val="FFFFFF"/>
              </a:solidFill>
            </a:endParaRPr>
          </a:p>
        </p:txBody>
      </p:sp>
    </p:spTree>
    <p:extLst>
      <p:ext uri="{BB962C8B-B14F-4D97-AF65-F5344CB8AC3E}">
        <p14:creationId xmlns:p14="http://schemas.microsoft.com/office/powerpoint/2010/main" val="36139943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39"/>
                                        </p:tgtEl>
                                        <p:attrNameLst>
                                          <p:attrName>style.visibility</p:attrName>
                                        </p:attrNameLst>
                                      </p:cBhvr>
                                      <p:to>
                                        <p:strVal val="visible"/>
                                      </p:to>
                                    </p:set>
                                    <p:animEffect transition="in" filter="wipe(left)">
                                      <p:cBhvr>
                                        <p:cTn id="10" dur="500"/>
                                        <p:tgtEl>
                                          <p:spTgt spid="39"/>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heel(1)">
                                      <p:cBhvr>
                                        <p:cTn id="1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95275" y="3224751"/>
            <a:ext cx="8639752" cy="2852200"/>
          </a:xfrm>
          <a:prstGeom prst="rect">
            <a:avLst/>
          </a:prstGeom>
          <a:noFill/>
          <a:ln w="9525" algn="ctr">
            <a:noFill/>
            <a:round/>
            <a:headEnd/>
            <a:tailEnd/>
          </a:ln>
        </p:spPr>
        <p:txBody>
          <a:bodyPr wrap="none" lIns="36000" tIns="0" rIns="36000" bIns="0" anchor="ctr">
            <a:noAutofit/>
          </a:bodyPr>
          <a:lstStyle/>
          <a:p>
            <a:pPr algn="ctr"/>
            <a:r>
              <a:rPr lang="tr-TR" sz="8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İstatistik Kaynakları </a:t>
            </a:r>
          </a:p>
          <a:p>
            <a:pPr algn="ctr"/>
            <a:r>
              <a:rPr lang="tr-TR" sz="8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Tanımlar</a:t>
            </a:r>
            <a:endParaRPr lang="tr-TR" sz="8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6" name="Picture 2" descr="D:\DOKTOR\1-DRUZ\1-EĞİTİM KURUMU\1. İstanbuluzman\2-RESİMLER\Siyah\ExtensionManager_file_documen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6550" y="276225"/>
            <a:ext cx="3390900" cy="339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İSTATİSTİKLER / KAYNAKLAR</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9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Ulusal mevzuatlardaki farklılıklar nedeni ile ülkeden ülkeye hatta bir ajanstan diğerine endüstriyel kazalar hakkında </a:t>
            </a:r>
            <a:r>
              <a:rPr lang="tr-TR" i="1" dirty="0" smtClean="0">
                <a:solidFill>
                  <a:srgbClr val="000000"/>
                </a:solidFill>
                <a:latin typeface="Calibri" pitchFamily="34" charset="0"/>
                <a:cs typeface="Calibri" pitchFamily="34" charset="0"/>
              </a:rPr>
              <a:t>istatistiklerin hazırlanmasında kullanılan yöntemler değişkenlik göstermektedir.</a:t>
            </a:r>
          </a:p>
          <a:p>
            <a:pPr algn="ctr">
              <a:lnSpc>
                <a:spcPct val="90000"/>
              </a:lnSpc>
              <a:spcAft>
                <a:spcPct val="20000"/>
              </a:spcAft>
              <a:buClr>
                <a:srgbClr val="292929"/>
              </a:buClr>
              <a:defRPr/>
            </a:pPr>
            <a:endParaRPr lang="tr-TR" i="1" dirty="0" smtClean="0">
              <a:solidFill>
                <a:srgbClr val="000000"/>
              </a:solidFill>
              <a:latin typeface="Calibri" pitchFamily="34" charset="0"/>
              <a:cs typeface="Calibri" pitchFamily="34" charset="0"/>
            </a:endParaRPr>
          </a:p>
          <a:p>
            <a:pPr marL="1200150" lvl="2" indent="-285750">
              <a:lnSpc>
                <a:spcPct val="90000"/>
              </a:lnSpc>
              <a:spcAft>
                <a:spcPct val="2000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Ulusal istatistik ofisleri</a:t>
            </a:r>
          </a:p>
          <a:p>
            <a:pPr marL="1200150" lvl="2" indent="-285750">
              <a:lnSpc>
                <a:spcPct val="90000"/>
              </a:lnSpc>
              <a:spcAft>
                <a:spcPct val="2000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Tazminat ajansları</a:t>
            </a:r>
          </a:p>
          <a:p>
            <a:pPr marL="1200150" lvl="2" indent="-285750">
              <a:lnSpc>
                <a:spcPct val="90000"/>
              </a:lnSpc>
              <a:spcAft>
                <a:spcPct val="2000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Ulusal sigorta veya sosyal sigorta ajansları</a:t>
            </a:r>
          </a:p>
          <a:p>
            <a:pPr marL="1200150" lvl="2" indent="-285750">
              <a:lnSpc>
                <a:spcPct val="90000"/>
              </a:lnSpc>
              <a:spcAft>
                <a:spcPct val="2000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İş teftiş kuruluşları,</a:t>
            </a:r>
          </a:p>
          <a:p>
            <a:pPr marL="1200150" lvl="2" indent="-285750">
              <a:lnSpc>
                <a:spcPct val="90000"/>
              </a:lnSpc>
              <a:spcAft>
                <a:spcPct val="2000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Kaza önleme ajansları</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İSTATİSTİK DERLEME KAYNAKLARI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7170" name="Picture 2" descr="D:\DOKTOR\9-ISTUZMAN\1-EĞİTİM KURUMU\1. İstanbuluzman\Z.Resim-İkon\Meslekler\1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3471" y="4292309"/>
            <a:ext cx="1463417" cy="1030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17988"/>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3 PARAMETRE</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spcAft>
                <a:spcPts val="0"/>
              </a:spcAft>
              <a:buClr>
                <a:srgbClr val="292929"/>
              </a:buClr>
              <a:defRPr/>
            </a:pPr>
            <a:r>
              <a:rPr lang="tr-TR" sz="2000" dirty="0" smtClean="0">
                <a:solidFill>
                  <a:srgbClr val="000000"/>
                </a:solidFill>
                <a:latin typeface="Calibri" pitchFamily="34" charset="0"/>
                <a:cs typeface="Calibri" pitchFamily="34" charset="0"/>
              </a:rPr>
              <a:t>  </a:t>
            </a:r>
          </a:p>
          <a:p>
            <a:pPr marL="853200" lvl="1" indent="-360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Kaza Sıklık Oranı</a:t>
            </a:r>
          </a:p>
          <a:p>
            <a:pPr marL="853200" lvl="1" indent="-360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Kaza Ağırlık Oranı</a:t>
            </a:r>
          </a:p>
          <a:p>
            <a:pPr marL="853200" lvl="1" indent="-360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Kaza Olabilirlik Oranı</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ORAN HESAPLAMALARI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6501758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SIKLIK ORANI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İş Kazası Sıklık Oranı = </a:t>
            </a:r>
          </a:p>
          <a:p>
            <a:pPr>
              <a:spcAft>
                <a:spcPts val="0"/>
              </a:spcAft>
              <a:buClr>
                <a:srgbClr val="292929"/>
              </a:buClr>
              <a:defRPr/>
            </a:pPr>
            <a:endParaRPr lang="tr-TR" sz="2000" dirty="0" smtClean="0">
              <a:solidFill>
                <a:srgbClr val="000000"/>
              </a:solidFill>
              <a:latin typeface="Calibri" pitchFamily="34" charset="0"/>
              <a:cs typeface="Calibri" pitchFamily="34" charset="0"/>
            </a:endParaRPr>
          </a:p>
          <a:p>
            <a:pPr>
              <a:spcAft>
                <a:spcPts val="0"/>
              </a:spcAft>
              <a:buClr>
                <a:srgbClr val="292929"/>
              </a:buClr>
              <a:defRPr/>
            </a:pPr>
            <a:endParaRPr lang="tr-TR" sz="900"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Fiili Çalışma Saati </a:t>
            </a:r>
          </a:p>
          <a:p>
            <a:pPr algn="ctr">
              <a:spcAft>
                <a:spcPts val="0"/>
              </a:spcAft>
              <a:buClr>
                <a:srgbClr val="292929"/>
              </a:buClr>
              <a:defRPr/>
            </a:pPr>
            <a:r>
              <a:rPr lang="tr-TR" sz="2000" i="1" dirty="0" smtClean="0">
                <a:solidFill>
                  <a:srgbClr val="000000"/>
                </a:solidFill>
                <a:latin typeface="Calibri" pitchFamily="34" charset="0"/>
                <a:cs typeface="Calibri" pitchFamily="34" charset="0"/>
              </a:rPr>
              <a:t>(Çalışılması </a:t>
            </a:r>
            <a:r>
              <a:rPr lang="tr-TR" sz="2000" i="1" dirty="0">
                <a:solidFill>
                  <a:srgbClr val="000000"/>
                </a:solidFill>
                <a:latin typeface="Calibri" pitchFamily="34" charset="0"/>
                <a:cs typeface="Calibri" pitchFamily="34" charset="0"/>
              </a:rPr>
              <a:t>G</a:t>
            </a:r>
            <a:r>
              <a:rPr lang="tr-TR" sz="2000" i="1" dirty="0" smtClean="0">
                <a:solidFill>
                  <a:srgbClr val="000000"/>
                </a:solidFill>
                <a:latin typeface="Calibri" pitchFamily="34" charset="0"/>
                <a:cs typeface="Calibri" pitchFamily="34" charset="0"/>
              </a:rPr>
              <a:t>ereken </a:t>
            </a:r>
            <a:r>
              <a:rPr lang="tr-TR" sz="2000" i="1" dirty="0">
                <a:solidFill>
                  <a:srgbClr val="000000"/>
                </a:solidFill>
                <a:latin typeface="Calibri" pitchFamily="34" charset="0"/>
                <a:cs typeface="Calibri" pitchFamily="34" charset="0"/>
              </a:rPr>
              <a:t>S</a:t>
            </a:r>
            <a:r>
              <a:rPr lang="tr-TR" sz="2000" i="1" dirty="0" smtClean="0">
                <a:solidFill>
                  <a:srgbClr val="000000"/>
                </a:solidFill>
                <a:latin typeface="Calibri" pitchFamily="34" charset="0"/>
                <a:cs typeface="Calibri" pitchFamily="34" charset="0"/>
              </a:rPr>
              <a:t>aat-Kaybedilen Toplam Saat)</a:t>
            </a:r>
          </a:p>
          <a:p>
            <a:pPr algn="ctr">
              <a:spcAft>
                <a:spcPts val="0"/>
              </a:spcAft>
              <a:buClr>
                <a:srgbClr val="292929"/>
              </a:buClr>
              <a:defRPr/>
            </a:pPr>
            <a:endParaRPr lang="tr-TR" sz="900" i="1"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Kaybedilen Toplam Saatler;</a:t>
            </a:r>
          </a:p>
          <a:p>
            <a:pPr algn="ctr">
              <a:spcAft>
                <a:spcPts val="0"/>
              </a:spcAft>
              <a:buClr>
                <a:srgbClr val="292929"/>
              </a:buClr>
              <a:defRPr/>
            </a:pPr>
            <a:r>
              <a:rPr lang="tr-TR" sz="2000" i="1" dirty="0" smtClean="0">
                <a:solidFill>
                  <a:srgbClr val="000000"/>
                </a:solidFill>
                <a:latin typeface="Calibri" pitchFamily="34" charset="0"/>
                <a:cs typeface="Calibri" pitchFamily="34" charset="0"/>
              </a:rPr>
              <a:t>   (Yıllık İzin, İşe Gelmeme, Hastalık ve Kaza)</a:t>
            </a:r>
          </a:p>
          <a:p>
            <a:pPr algn="ctr">
              <a:spcAft>
                <a:spcPts val="0"/>
              </a:spcAft>
              <a:buClr>
                <a:srgbClr val="292929"/>
              </a:buClr>
              <a:defRPr/>
            </a:pPr>
            <a:endParaRPr lang="tr-TR" sz="900" i="1" dirty="0" smtClean="0">
              <a:solidFill>
                <a:srgbClr val="000000"/>
              </a:solidFill>
              <a:latin typeface="Calibri" pitchFamily="34" charset="0"/>
              <a:cs typeface="Calibri" pitchFamily="34" charset="0"/>
            </a:endParaRPr>
          </a:p>
          <a:p>
            <a:pPr algn="ctr">
              <a:spcAft>
                <a:spcPts val="0"/>
              </a:spcAft>
              <a:buClr>
                <a:srgbClr val="292929"/>
              </a:buClr>
              <a:defRPr/>
            </a:pPr>
            <a:endParaRPr lang="tr-TR" sz="900" i="1"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	</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SIKLIK ORANI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cxnSp>
        <p:nvCxnSpPr>
          <p:cNvPr id="7" name="Düz Bağlayıcı 6"/>
          <p:cNvCxnSpPr/>
          <p:nvPr/>
        </p:nvCxnSpPr>
        <p:spPr>
          <a:xfrm>
            <a:off x="4997301" y="2806995"/>
            <a:ext cx="1836000" cy="0"/>
          </a:xfrm>
          <a:prstGeom prst="line">
            <a:avLst/>
          </a:prstGeom>
        </p:spPr>
        <p:style>
          <a:lnRef idx="2">
            <a:schemeClr val="dk1"/>
          </a:lnRef>
          <a:fillRef idx="0">
            <a:schemeClr val="dk1"/>
          </a:fillRef>
          <a:effectRef idx="1">
            <a:schemeClr val="dk1"/>
          </a:effectRef>
          <a:fontRef idx="minor">
            <a:schemeClr val="tx1"/>
          </a:fontRef>
        </p:style>
      </p:cxnSp>
      <p:sp>
        <p:nvSpPr>
          <p:cNvPr id="9" name="Metin kutusu 8"/>
          <p:cNvSpPr txBox="1"/>
          <p:nvPr/>
        </p:nvSpPr>
        <p:spPr>
          <a:xfrm>
            <a:off x="5191236" y="2455833"/>
            <a:ext cx="1457101" cy="400110"/>
          </a:xfrm>
          <a:prstGeom prst="rect">
            <a:avLst/>
          </a:prstGeom>
          <a:noFill/>
        </p:spPr>
        <p:txBody>
          <a:bodyPr wrap="square" rtlCol="0">
            <a:spAutoFit/>
          </a:bodyPr>
          <a:lstStyle/>
          <a:p>
            <a:pPr algn="ctr"/>
            <a:r>
              <a:rPr lang="tr-TR" sz="2000" dirty="0">
                <a:solidFill>
                  <a:srgbClr val="000000"/>
                </a:solidFill>
                <a:latin typeface="Calibri" pitchFamily="34" charset="0"/>
                <a:cs typeface="Calibri" pitchFamily="34" charset="0"/>
              </a:rPr>
              <a:t>Kaza Sayısı </a:t>
            </a:r>
          </a:p>
        </p:txBody>
      </p:sp>
      <p:sp>
        <p:nvSpPr>
          <p:cNvPr id="23" name="Metin kutusu 22"/>
          <p:cNvSpPr txBox="1"/>
          <p:nvPr/>
        </p:nvSpPr>
        <p:spPr>
          <a:xfrm>
            <a:off x="4916337" y="2754312"/>
            <a:ext cx="2084518" cy="400110"/>
          </a:xfrm>
          <a:prstGeom prst="rect">
            <a:avLst/>
          </a:prstGeom>
          <a:noFill/>
        </p:spPr>
        <p:txBody>
          <a:bodyPr wrap="square" rtlCol="0">
            <a:spAutoFit/>
          </a:bodyPr>
          <a:lstStyle/>
          <a:p>
            <a:pPr algn="ctr"/>
            <a:r>
              <a:rPr lang="tr-TR" sz="2000" dirty="0">
                <a:solidFill>
                  <a:srgbClr val="000000"/>
                </a:solidFill>
                <a:latin typeface="Calibri" pitchFamily="34" charset="0"/>
                <a:cs typeface="Calibri" pitchFamily="34" charset="0"/>
              </a:rPr>
              <a:t>Fiili Çalışma Saati</a:t>
            </a:r>
          </a:p>
        </p:txBody>
      </p:sp>
      <p:sp>
        <p:nvSpPr>
          <p:cNvPr id="22" name="Metin kutusu 21"/>
          <p:cNvSpPr txBox="1"/>
          <p:nvPr/>
        </p:nvSpPr>
        <p:spPr>
          <a:xfrm>
            <a:off x="6715125" y="2570163"/>
            <a:ext cx="1557552" cy="400110"/>
          </a:xfrm>
          <a:prstGeom prst="rect">
            <a:avLst/>
          </a:prstGeom>
          <a:noFill/>
        </p:spPr>
        <p:txBody>
          <a:bodyPr wrap="square" rtlCol="0">
            <a:spAutoFit/>
          </a:bodyPr>
          <a:lstStyle/>
          <a:p>
            <a:pPr algn="ctr"/>
            <a:r>
              <a:rPr lang="tr-TR" sz="2000" dirty="0" smtClean="0">
                <a:solidFill>
                  <a:srgbClr val="000000"/>
                </a:solidFill>
                <a:latin typeface="Calibri" pitchFamily="34" charset="0"/>
                <a:cs typeface="Calibri" pitchFamily="34" charset="0"/>
              </a:rPr>
              <a:t>x </a:t>
            </a:r>
            <a:r>
              <a:rPr lang="tr-TR" sz="2000" dirty="0">
                <a:solidFill>
                  <a:srgbClr val="000000"/>
                </a:solidFill>
                <a:latin typeface="Calibri" pitchFamily="34" charset="0"/>
                <a:cs typeface="Calibri" pitchFamily="34" charset="0"/>
              </a:rPr>
              <a:t>1.000.000</a:t>
            </a:r>
          </a:p>
        </p:txBody>
      </p:sp>
    </p:spTree>
    <p:extLst>
      <p:ext uri="{BB962C8B-B14F-4D97-AF65-F5344CB8AC3E}">
        <p14:creationId xmlns:p14="http://schemas.microsoft.com/office/powerpoint/2010/main" val="40059414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SIKLIK ORANI – KSO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3"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1100" i="1" dirty="0" smtClean="0">
              <a:solidFill>
                <a:srgbClr val="000000"/>
              </a:solidFill>
              <a:latin typeface="Calibri" pitchFamily="34" charset="0"/>
              <a:cs typeface="Calibri" pitchFamily="34" charset="0"/>
            </a:endParaRPr>
          </a:p>
          <a:p>
            <a:pPr marL="36000" algn="ctr">
              <a:spcAft>
                <a:spcPts val="0"/>
              </a:spcAft>
              <a:buClr>
                <a:srgbClr val="292929"/>
              </a:buClr>
              <a:defRPr/>
            </a:pPr>
            <a:r>
              <a:rPr lang="tr-TR" i="1" dirty="0" smtClean="0">
                <a:solidFill>
                  <a:srgbClr val="000000"/>
                </a:solidFill>
                <a:latin typeface="Calibri" pitchFamily="34" charset="0"/>
                <a:cs typeface="Calibri" pitchFamily="34" charset="0"/>
              </a:rPr>
              <a:t>«Takvim yılı içerisindeki ölümlü ve/veya ölümlü olmayan mesleki yaralanmaların sayısının, aynı yıl içerisinde referans grupta yer alan işçilerin </a:t>
            </a:r>
            <a:r>
              <a:rPr lang="tr-TR" b="1" i="1" dirty="0" smtClean="0">
                <a:solidFill>
                  <a:srgbClr val="000000"/>
                </a:solidFill>
                <a:latin typeface="Calibri" pitchFamily="34" charset="0"/>
                <a:cs typeface="Calibri" pitchFamily="34" charset="0"/>
              </a:rPr>
              <a:t>çalışma saatlerinin </a:t>
            </a:r>
            <a:r>
              <a:rPr lang="tr-TR" i="1" dirty="0" smtClean="0">
                <a:solidFill>
                  <a:srgbClr val="000000"/>
                </a:solidFill>
                <a:latin typeface="Calibri" pitchFamily="34" charset="0"/>
                <a:cs typeface="Calibri" pitchFamily="34" charset="0"/>
              </a:rPr>
              <a:t>toplamına bölünmesiyle elde edilen değerin 1.000.000 katsayı ile çarpılmasıyla hesaplanır.»</a:t>
            </a:r>
          </a:p>
          <a:p>
            <a:pPr marL="36000">
              <a:spcAft>
                <a:spcPts val="0"/>
              </a:spcAft>
              <a:buClr>
                <a:srgbClr val="292929"/>
              </a:buClr>
              <a:defRPr/>
            </a:pPr>
            <a:endParaRPr lang="tr-TR" i="1" dirty="0" smtClean="0">
              <a:solidFill>
                <a:srgbClr val="000000"/>
              </a:solidFill>
              <a:latin typeface="Calibri" pitchFamily="34" charset="0"/>
              <a:cs typeface="Calibri" pitchFamily="34" charset="0"/>
            </a:endParaRPr>
          </a:p>
          <a:p>
            <a:pPr marL="36000">
              <a:spcAft>
                <a:spcPts val="0"/>
              </a:spcAft>
              <a:buClr>
                <a:srgbClr val="292929"/>
              </a:buClr>
              <a:defRPr/>
            </a:pPr>
            <a:r>
              <a:rPr lang="tr-TR" b="1" i="1" dirty="0" smtClean="0">
                <a:solidFill>
                  <a:srgbClr val="000000"/>
                </a:solidFill>
                <a:latin typeface="Calibri" pitchFamily="34" charset="0"/>
                <a:cs typeface="Calibri" pitchFamily="34" charset="0"/>
              </a:rPr>
              <a:t>Örnek;</a:t>
            </a:r>
            <a:r>
              <a:rPr lang="tr-TR" i="1" dirty="0" smtClean="0">
                <a:solidFill>
                  <a:srgbClr val="000000"/>
                </a:solidFill>
                <a:latin typeface="Calibri" pitchFamily="34" charset="0"/>
                <a:cs typeface="Calibri" pitchFamily="34" charset="0"/>
              </a:rPr>
              <a:t> Çalışan sayısı 850, kaza sayısı 100, kaybedilen iş günü 40.000 gün, bir yılda 300 gün ve çalışma saati 7,5 ise KSO?</a:t>
            </a:r>
          </a:p>
          <a:p>
            <a:pPr marL="36000">
              <a:spcAft>
                <a:spcPts val="0"/>
              </a:spcAft>
              <a:buClr>
                <a:srgbClr val="292929"/>
              </a:buClr>
              <a:defRPr/>
            </a:pPr>
            <a:endParaRPr lang="tr-TR" sz="900" i="1" dirty="0">
              <a:solidFill>
                <a:srgbClr val="000000"/>
              </a:solidFill>
              <a:latin typeface="Calibri" pitchFamily="34" charset="0"/>
              <a:cs typeface="Calibri" pitchFamily="34" charset="0"/>
            </a:endParaRPr>
          </a:p>
          <a:p>
            <a:pPr marL="36000">
              <a:spcAft>
                <a:spcPts val="0"/>
              </a:spcAft>
              <a:buClr>
                <a:srgbClr val="292929"/>
              </a:buClr>
              <a:defRPr/>
            </a:pPr>
            <a:r>
              <a:rPr lang="tr-TR" i="1" dirty="0" smtClean="0">
                <a:solidFill>
                  <a:srgbClr val="000000"/>
                </a:solidFill>
                <a:latin typeface="Calibri" pitchFamily="34" charset="0"/>
                <a:cs typeface="Calibri" pitchFamily="34" charset="0"/>
              </a:rPr>
              <a:t>KSO=100/[(850x300x7,5)–(40.000x7,5)]x1.000.000 KSO = 62,01</a:t>
            </a:r>
          </a:p>
          <a:p>
            <a:pPr marL="36000">
              <a:spcAft>
                <a:spcPts val="0"/>
              </a:spcAft>
              <a:buClr>
                <a:srgbClr val="292929"/>
              </a:buClr>
              <a:defRPr/>
            </a:pPr>
            <a:endParaRPr lang="tr-TR" i="1" dirty="0">
              <a:solidFill>
                <a:srgbClr val="000000"/>
              </a:solidFill>
              <a:latin typeface="Calibri" pitchFamily="34" charset="0"/>
              <a:cs typeface="Calibri" pitchFamily="34" charset="0"/>
            </a:endParaRPr>
          </a:p>
          <a:p>
            <a:pPr marL="36000" lvl="0" algn="ctr">
              <a:spcAft>
                <a:spcPts val="0"/>
              </a:spcAft>
              <a:buClr>
                <a:srgbClr val="292929"/>
              </a:buClr>
              <a:defRPr/>
            </a:pPr>
            <a:r>
              <a:rPr lang="tr-TR" sz="1200" i="1" dirty="0">
                <a:solidFill>
                  <a:srgbClr val="000000"/>
                </a:solidFill>
                <a:latin typeface="Calibri" pitchFamily="34" charset="0"/>
                <a:cs typeface="Calibri" pitchFamily="34" charset="0"/>
              </a:rPr>
              <a:t>(300 İş gününde her </a:t>
            </a:r>
            <a:r>
              <a:rPr lang="tr-TR" sz="1200" i="1" dirty="0" smtClean="0">
                <a:solidFill>
                  <a:srgbClr val="000000"/>
                </a:solidFill>
                <a:latin typeface="Calibri" pitchFamily="34" charset="0"/>
                <a:cs typeface="Calibri" pitchFamily="34" charset="0"/>
              </a:rPr>
              <a:t>100000 </a:t>
            </a:r>
            <a:r>
              <a:rPr lang="tr-TR" sz="1200" i="1" dirty="0">
                <a:solidFill>
                  <a:srgbClr val="000000"/>
                </a:solidFill>
                <a:latin typeface="Calibri" pitchFamily="34" charset="0"/>
                <a:cs typeface="Calibri" pitchFamily="34" charset="0"/>
              </a:rPr>
              <a:t>insan-saat çalışma süresi başına </a:t>
            </a:r>
            <a:r>
              <a:rPr lang="tr-TR" sz="1200" i="1" dirty="0" smtClean="0">
                <a:solidFill>
                  <a:srgbClr val="000000"/>
                </a:solidFill>
                <a:latin typeface="Calibri" pitchFamily="34" charset="0"/>
                <a:cs typeface="Calibri" pitchFamily="34" charset="0"/>
              </a:rPr>
              <a:t>62 İK meydana geldiğini gösterir)</a:t>
            </a:r>
            <a:endParaRPr lang="tr-TR" sz="1200" i="1" dirty="0">
              <a:solidFill>
                <a:srgbClr val="000000"/>
              </a:solidFill>
              <a:latin typeface="Calibri" pitchFamily="34" charset="0"/>
              <a:cs typeface="Calibri" pitchFamily="34" charset="0"/>
            </a:endParaRPr>
          </a:p>
          <a:p>
            <a:pPr marL="36000">
              <a:spcAft>
                <a:spcPts val="0"/>
              </a:spcAft>
              <a:buClr>
                <a:srgbClr val="292929"/>
              </a:buClr>
              <a:defRPr/>
            </a:pPr>
            <a:endParaRPr lang="tr-TR"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İŞ KAZASI SIKLIK ORANI</a:t>
            </a:r>
          </a:p>
        </p:txBody>
      </p:sp>
    </p:spTree>
    <p:extLst>
      <p:ext uri="{BB962C8B-B14F-4D97-AF65-F5344CB8AC3E}">
        <p14:creationId xmlns:p14="http://schemas.microsoft.com/office/powerpoint/2010/main" val="21699473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AĞIRLIK ORANI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İş Kazası Ağırlık Oranı = </a:t>
            </a:r>
          </a:p>
          <a:p>
            <a:pPr>
              <a:spcAft>
                <a:spcPts val="0"/>
              </a:spcAft>
              <a:buClr>
                <a:srgbClr val="292929"/>
              </a:buClr>
              <a:defRPr/>
            </a:pPr>
            <a:endParaRPr lang="tr-TR" sz="2000" dirty="0" smtClean="0">
              <a:solidFill>
                <a:srgbClr val="000000"/>
              </a:solidFill>
              <a:latin typeface="Calibri" pitchFamily="34" charset="0"/>
              <a:cs typeface="Calibri" pitchFamily="34" charset="0"/>
            </a:endParaRPr>
          </a:p>
          <a:p>
            <a:pPr>
              <a:spcAft>
                <a:spcPts val="0"/>
              </a:spcAft>
              <a:buClr>
                <a:srgbClr val="292929"/>
              </a:buClr>
              <a:defRPr/>
            </a:pPr>
            <a:endParaRPr lang="tr-TR" sz="2000"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Bu oranların hesaplanmasında ölümlü kaza veya sürekli iş göremezlik söz konusu ise; her ölümlü veya iş göremezlik için ayrı ayrı 7.500 gün eklenmesi gerekir. </a:t>
            </a:r>
          </a:p>
          <a:p>
            <a:pPr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endParaRPr lang="tr-TR" sz="1100" i="1" dirty="0">
              <a:solidFill>
                <a:srgbClr val="000000"/>
              </a:solidFill>
              <a:latin typeface="Calibri" pitchFamily="34" charset="0"/>
              <a:cs typeface="Calibri" pitchFamily="34" charset="0"/>
            </a:endParaRPr>
          </a:p>
          <a:p>
            <a:pPr algn="ctr">
              <a:spcAft>
                <a:spcPts val="0"/>
              </a:spcAft>
              <a:buClr>
                <a:srgbClr val="292929"/>
              </a:buClr>
              <a:defRPr/>
            </a:pPr>
            <a:r>
              <a:rPr lang="tr-TR" sz="2000" i="1" dirty="0">
                <a:solidFill>
                  <a:srgbClr val="000000"/>
                </a:solidFill>
                <a:latin typeface="Calibri" pitchFamily="34" charset="0"/>
                <a:cs typeface="Calibri" pitchFamily="34" charset="0"/>
              </a:rPr>
              <a:t> </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AĞIRLIK ORANI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cxnSp>
        <p:nvCxnSpPr>
          <p:cNvPr id="7" name="Düz Bağlayıcı 6"/>
          <p:cNvCxnSpPr/>
          <p:nvPr/>
        </p:nvCxnSpPr>
        <p:spPr>
          <a:xfrm>
            <a:off x="5199328" y="2806995"/>
            <a:ext cx="1836000" cy="0"/>
          </a:xfrm>
          <a:prstGeom prst="line">
            <a:avLst/>
          </a:prstGeom>
        </p:spPr>
        <p:style>
          <a:lnRef idx="2">
            <a:schemeClr val="dk1"/>
          </a:lnRef>
          <a:fillRef idx="0">
            <a:schemeClr val="dk1"/>
          </a:fillRef>
          <a:effectRef idx="1">
            <a:schemeClr val="dk1"/>
          </a:effectRef>
          <a:fontRef idx="minor">
            <a:schemeClr val="tx1"/>
          </a:fontRef>
        </p:style>
      </p:cxnSp>
      <p:sp>
        <p:nvSpPr>
          <p:cNvPr id="9" name="Metin kutusu 8"/>
          <p:cNvSpPr txBox="1"/>
          <p:nvPr/>
        </p:nvSpPr>
        <p:spPr>
          <a:xfrm>
            <a:off x="5294913" y="2451733"/>
            <a:ext cx="1644829" cy="400110"/>
          </a:xfrm>
          <a:prstGeom prst="rect">
            <a:avLst/>
          </a:prstGeom>
          <a:noFill/>
        </p:spPr>
        <p:txBody>
          <a:bodyPr wrap="square" rtlCol="0">
            <a:spAutoFit/>
          </a:bodyPr>
          <a:lstStyle/>
          <a:p>
            <a:pPr algn="ctr"/>
            <a:r>
              <a:rPr lang="tr-TR" sz="2000" dirty="0" smtClean="0">
                <a:solidFill>
                  <a:srgbClr val="000000"/>
                </a:solidFill>
                <a:latin typeface="Calibri" pitchFamily="34" charset="0"/>
                <a:cs typeface="Calibri" pitchFamily="34" charset="0"/>
              </a:rPr>
              <a:t>Kayıp İş Günü</a:t>
            </a:r>
            <a:endParaRPr lang="tr-TR" sz="2000" dirty="0">
              <a:solidFill>
                <a:srgbClr val="000000"/>
              </a:solidFill>
              <a:latin typeface="Calibri" pitchFamily="34" charset="0"/>
              <a:cs typeface="Calibri" pitchFamily="34" charset="0"/>
            </a:endParaRPr>
          </a:p>
        </p:txBody>
      </p:sp>
      <p:sp>
        <p:nvSpPr>
          <p:cNvPr id="23" name="Metin kutusu 22"/>
          <p:cNvSpPr txBox="1"/>
          <p:nvPr/>
        </p:nvSpPr>
        <p:spPr>
          <a:xfrm>
            <a:off x="5068280" y="2777102"/>
            <a:ext cx="2094520" cy="400110"/>
          </a:xfrm>
          <a:prstGeom prst="rect">
            <a:avLst/>
          </a:prstGeom>
          <a:noFill/>
        </p:spPr>
        <p:txBody>
          <a:bodyPr wrap="square" rtlCol="0">
            <a:spAutoFit/>
          </a:bodyPr>
          <a:lstStyle/>
          <a:p>
            <a:pPr algn="ctr"/>
            <a:r>
              <a:rPr lang="tr-TR" sz="2000" dirty="0">
                <a:solidFill>
                  <a:srgbClr val="000000"/>
                </a:solidFill>
                <a:latin typeface="Calibri" pitchFamily="34" charset="0"/>
                <a:cs typeface="Calibri" pitchFamily="34" charset="0"/>
              </a:rPr>
              <a:t>Fiili Çalışma Saati</a:t>
            </a:r>
          </a:p>
        </p:txBody>
      </p:sp>
      <p:sp>
        <p:nvSpPr>
          <p:cNvPr id="22" name="Metin kutusu 21"/>
          <p:cNvSpPr txBox="1"/>
          <p:nvPr/>
        </p:nvSpPr>
        <p:spPr>
          <a:xfrm>
            <a:off x="6968653" y="2584263"/>
            <a:ext cx="1153483" cy="400110"/>
          </a:xfrm>
          <a:prstGeom prst="rect">
            <a:avLst/>
          </a:prstGeom>
          <a:noFill/>
        </p:spPr>
        <p:txBody>
          <a:bodyPr wrap="square" rtlCol="0">
            <a:spAutoFit/>
          </a:bodyPr>
          <a:lstStyle/>
          <a:p>
            <a:r>
              <a:rPr lang="tr-TR" sz="2000" dirty="0" smtClean="0">
                <a:solidFill>
                  <a:srgbClr val="000000"/>
                </a:solidFill>
                <a:latin typeface="Calibri" pitchFamily="34" charset="0"/>
                <a:cs typeface="Calibri" pitchFamily="34" charset="0"/>
              </a:rPr>
              <a:t>x 1.000</a:t>
            </a:r>
            <a:endParaRPr lang="tr-TR" sz="2000"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894606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AĞIRLIK ORANI – KAO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3"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1100" i="1" dirty="0" smtClean="0">
              <a:solidFill>
                <a:srgbClr val="000000"/>
              </a:solidFill>
              <a:latin typeface="Calibri" pitchFamily="34" charset="0"/>
              <a:cs typeface="Calibri" pitchFamily="34" charset="0"/>
            </a:endParaRPr>
          </a:p>
          <a:p>
            <a:pPr marL="36000" algn="ctr">
              <a:spcAft>
                <a:spcPts val="0"/>
              </a:spcAft>
              <a:buClr>
                <a:srgbClr val="292929"/>
              </a:buClr>
              <a:defRPr/>
            </a:pPr>
            <a:r>
              <a:rPr lang="tr-TR" i="1" dirty="0" smtClean="0">
                <a:solidFill>
                  <a:srgbClr val="000000"/>
                </a:solidFill>
                <a:latin typeface="Calibri" pitchFamily="34" charset="0"/>
                <a:cs typeface="Calibri" pitchFamily="34" charset="0"/>
              </a:rPr>
              <a:t>«Takvim yılı içerisindeki ölümlü ve/veya ölümlü olmayan mesleki yaralanmalardan dolayı toplam kayıp gün sayısının, aynı yıl içerisinde referans grupta yer alan işçilerin çalışma saatlerinin toplamına bölünmesiyle elde edilen değerin 1.000 katsayı ile çarpılmasıyla hesaplanır.»</a:t>
            </a:r>
          </a:p>
          <a:p>
            <a:pPr marL="36000">
              <a:spcAft>
                <a:spcPts val="0"/>
              </a:spcAft>
              <a:buClr>
                <a:srgbClr val="292929"/>
              </a:buClr>
              <a:defRPr/>
            </a:pPr>
            <a:endParaRPr lang="tr-TR" i="1" dirty="0" smtClean="0">
              <a:solidFill>
                <a:srgbClr val="000000"/>
              </a:solidFill>
              <a:latin typeface="Calibri" pitchFamily="34" charset="0"/>
              <a:cs typeface="Calibri" pitchFamily="34" charset="0"/>
            </a:endParaRPr>
          </a:p>
          <a:p>
            <a:pPr marL="36000">
              <a:spcAft>
                <a:spcPts val="0"/>
              </a:spcAft>
              <a:buClr>
                <a:srgbClr val="292929"/>
              </a:buClr>
              <a:defRPr/>
            </a:pPr>
            <a:r>
              <a:rPr lang="tr-TR" b="1" i="1" dirty="0" smtClean="0">
                <a:solidFill>
                  <a:srgbClr val="000000"/>
                </a:solidFill>
                <a:latin typeface="Calibri" pitchFamily="34" charset="0"/>
                <a:cs typeface="Calibri" pitchFamily="34" charset="0"/>
              </a:rPr>
              <a:t>Örnek;</a:t>
            </a:r>
            <a:r>
              <a:rPr lang="tr-TR" i="1" dirty="0" smtClean="0">
                <a:solidFill>
                  <a:srgbClr val="000000"/>
                </a:solidFill>
                <a:latin typeface="Calibri" pitchFamily="34" charset="0"/>
                <a:cs typeface="Calibri" pitchFamily="34" charset="0"/>
              </a:rPr>
              <a:t> Çalışan sayısı 850, kaybedilen iş günü 3.000 gün, bir yılda 300 gün ve çalışma saati 7,5 ise KAO?</a:t>
            </a:r>
          </a:p>
          <a:p>
            <a:pPr marL="36000">
              <a:spcAft>
                <a:spcPts val="0"/>
              </a:spcAft>
              <a:buClr>
                <a:srgbClr val="292929"/>
              </a:buClr>
              <a:defRPr/>
            </a:pPr>
            <a:endParaRPr lang="tr-TR" sz="800" i="1" dirty="0">
              <a:solidFill>
                <a:srgbClr val="000000"/>
              </a:solidFill>
              <a:latin typeface="Calibri" pitchFamily="34" charset="0"/>
              <a:cs typeface="Calibri" pitchFamily="34" charset="0"/>
            </a:endParaRPr>
          </a:p>
          <a:p>
            <a:pPr marL="36000">
              <a:spcAft>
                <a:spcPts val="0"/>
              </a:spcAft>
              <a:buClr>
                <a:srgbClr val="292929"/>
              </a:buClr>
              <a:defRPr/>
            </a:pPr>
            <a:r>
              <a:rPr lang="tr-TR" i="1" dirty="0" smtClean="0">
                <a:solidFill>
                  <a:srgbClr val="000000"/>
                </a:solidFill>
                <a:latin typeface="Calibri" pitchFamily="34" charset="0"/>
                <a:cs typeface="Calibri" pitchFamily="34" charset="0"/>
              </a:rPr>
              <a:t>KAO = 3000/[(850x300x7,5)–(40.000x7,5)]x1.000  KAO = 1,86 </a:t>
            </a:r>
          </a:p>
          <a:p>
            <a:pPr marL="36000">
              <a:spcAft>
                <a:spcPts val="0"/>
              </a:spcAft>
              <a:buClr>
                <a:srgbClr val="292929"/>
              </a:buClr>
              <a:defRPr/>
            </a:pPr>
            <a:endParaRPr lang="tr-TR" sz="1200" i="1" dirty="0" smtClean="0">
              <a:solidFill>
                <a:srgbClr val="000000"/>
              </a:solidFill>
              <a:latin typeface="Calibri" pitchFamily="34" charset="0"/>
              <a:cs typeface="Calibri" pitchFamily="34" charset="0"/>
            </a:endParaRPr>
          </a:p>
          <a:p>
            <a:pPr marL="36000">
              <a:spcAft>
                <a:spcPts val="0"/>
              </a:spcAft>
              <a:buClr>
                <a:srgbClr val="292929"/>
              </a:buClr>
              <a:defRPr/>
            </a:pPr>
            <a:endParaRPr lang="tr-TR" sz="800" i="1" dirty="0">
              <a:solidFill>
                <a:srgbClr val="000000"/>
              </a:solidFill>
              <a:latin typeface="Calibri" pitchFamily="34" charset="0"/>
              <a:cs typeface="Calibri" pitchFamily="34" charset="0"/>
            </a:endParaRPr>
          </a:p>
          <a:p>
            <a:pPr marL="36000" algn="ctr">
              <a:spcAft>
                <a:spcPts val="0"/>
              </a:spcAft>
              <a:buClr>
                <a:srgbClr val="292929"/>
              </a:buClr>
              <a:defRPr/>
            </a:pPr>
            <a:r>
              <a:rPr lang="tr-TR" sz="1200" i="1" dirty="0" smtClean="0">
                <a:solidFill>
                  <a:srgbClr val="000000"/>
                </a:solidFill>
                <a:latin typeface="Calibri" pitchFamily="34" charset="0"/>
                <a:cs typeface="Calibri" pitchFamily="34" charset="0"/>
              </a:rPr>
              <a:t>(300 İş gününde her 1000 insan-saat çalışma süresi başına 1,86 gün İş Kazasına bağlı kayıp)</a:t>
            </a:r>
            <a:endParaRPr lang="tr-TR" sz="12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İŞ KAZASI AĞIRLIK ORANI</a:t>
            </a:r>
          </a:p>
        </p:txBody>
      </p:sp>
    </p:spTree>
    <p:extLst>
      <p:ext uri="{BB962C8B-B14F-4D97-AF65-F5344CB8AC3E}">
        <p14:creationId xmlns:p14="http://schemas.microsoft.com/office/powerpoint/2010/main" val="35821769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OLABİLİRLİK ORANI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	                        	</a:t>
            </a:r>
          </a:p>
          <a:p>
            <a:pPr>
              <a:spcAft>
                <a:spcPts val="0"/>
              </a:spcAft>
              <a:buClr>
                <a:srgbClr val="292929"/>
              </a:buClr>
              <a:defRPr/>
            </a:pPr>
            <a:r>
              <a:rPr lang="tr-TR" sz="2000" dirty="0" smtClean="0">
                <a:solidFill>
                  <a:srgbClr val="000000"/>
                </a:solidFill>
                <a:latin typeface="Calibri" pitchFamily="34" charset="0"/>
                <a:cs typeface="Calibri" pitchFamily="34" charset="0"/>
              </a:rPr>
              <a:t>Kaza Olabilirlik Oranı = </a:t>
            </a:r>
          </a:p>
          <a:p>
            <a:pPr>
              <a:spcAft>
                <a:spcPts val="0"/>
              </a:spcAft>
              <a:buClr>
                <a:srgbClr val="292929"/>
              </a:buClr>
              <a:defRPr/>
            </a:pPr>
            <a:endParaRPr lang="tr-TR" sz="2000" dirty="0" smtClean="0">
              <a:solidFill>
                <a:srgbClr val="000000"/>
              </a:solidFill>
              <a:latin typeface="Calibri" pitchFamily="34" charset="0"/>
              <a:cs typeface="Calibri" pitchFamily="34" charset="0"/>
            </a:endParaRPr>
          </a:p>
          <a:p>
            <a:pPr>
              <a:spcAft>
                <a:spcPts val="0"/>
              </a:spcAft>
              <a:buClr>
                <a:srgbClr val="292929"/>
              </a:buClr>
              <a:defRPr/>
            </a:pPr>
            <a:endParaRPr lang="tr-TR" sz="2000"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Türkiye’de her 100.000 sigortalı işçi sayısına göre değerlendirme yapılmaktadır. </a:t>
            </a:r>
          </a:p>
          <a:p>
            <a:pPr algn="ctr">
              <a:spcAft>
                <a:spcPts val="0"/>
              </a:spcAft>
              <a:buClr>
                <a:srgbClr val="292929"/>
              </a:buClr>
              <a:defRPr/>
            </a:pPr>
            <a:endParaRPr lang="tr-TR" sz="2000" i="1" dirty="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(İstihdam edilen, çalışan, sigortalı…ülkeden ülkeye değişir…)	</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OLABİLİRLİK ORANI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cxnSp>
        <p:nvCxnSpPr>
          <p:cNvPr id="7" name="Düz Bağlayıcı 6"/>
          <p:cNvCxnSpPr/>
          <p:nvPr/>
        </p:nvCxnSpPr>
        <p:spPr>
          <a:xfrm>
            <a:off x="5146163" y="2806995"/>
            <a:ext cx="1872000" cy="0"/>
          </a:xfrm>
          <a:prstGeom prst="line">
            <a:avLst/>
          </a:prstGeom>
        </p:spPr>
        <p:style>
          <a:lnRef idx="2">
            <a:schemeClr val="dk1"/>
          </a:lnRef>
          <a:fillRef idx="0">
            <a:schemeClr val="dk1"/>
          </a:fillRef>
          <a:effectRef idx="1">
            <a:schemeClr val="dk1"/>
          </a:effectRef>
          <a:fontRef idx="minor">
            <a:schemeClr val="tx1"/>
          </a:fontRef>
        </p:style>
      </p:cxnSp>
      <p:sp>
        <p:nvSpPr>
          <p:cNvPr id="9" name="Metin kutusu 8"/>
          <p:cNvSpPr txBox="1"/>
          <p:nvPr/>
        </p:nvSpPr>
        <p:spPr>
          <a:xfrm>
            <a:off x="4915680" y="2452688"/>
            <a:ext cx="2379366" cy="400110"/>
          </a:xfrm>
          <a:prstGeom prst="rect">
            <a:avLst/>
          </a:prstGeom>
          <a:noFill/>
        </p:spPr>
        <p:txBody>
          <a:bodyPr wrap="square" rtlCol="0">
            <a:spAutoFit/>
          </a:bodyPr>
          <a:lstStyle/>
          <a:p>
            <a:pPr algn="ctr"/>
            <a:r>
              <a:rPr lang="tr-TR" sz="2000" dirty="0">
                <a:solidFill>
                  <a:srgbClr val="000000"/>
                </a:solidFill>
                <a:latin typeface="Calibri" pitchFamily="34" charset="0"/>
                <a:cs typeface="Calibri" pitchFamily="34" charset="0"/>
              </a:rPr>
              <a:t>Kaza </a:t>
            </a:r>
            <a:r>
              <a:rPr lang="tr-TR" sz="2000" dirty="0" smtClean="0">
                <a:solidFill>
                  <a:srgbClr val="000000"/>
                </a:solidFill>
                <a:latin typeface="Calibri" pitchFamily="34" charset="0"/>
                <a:cs typeface="Calibri" pitchFamily="34" charset="0"/>
              </a:rPr>
              <a:t>Sayısı</a:t>
            </a:r>
            <a:endParaRPr lang="tr-TR" sz="2000" dirty="0">
              <a:solidFill>
                <a:srgbClr val="000000"/>
              </a:solidFill>
              <a:latin typeface="Calibri" pitchFamily="34" charset="0"/>
              <a:cs typeface="Calibri" pitchFamily="34" charset="0"/>
            </a:endParaRPr>
          </a:p>
        </p:txBody>
      </p:sp>
      <p:sp>
        <p:nvSpPr>
          <p:cNvPr id="23" name="Metin kutusu 22"/>
          <p:cNvSpPr txBox="1"/>
          <p:nvPr/>
        </p:nvSpPr>
        <p:spPr>
          <a:xfrm>
            <a:off x="4933234" y="2780057"/>
            <a:ext cx="2361812" cy="400110"/>
          </a:xfrm>
          <a:prstGeom prst="rect">
            <a:avLst/>
          </a:prstGeom>
          <a:noFill/>
        </p:spPr>
        <p:txBody>
          <a:bodyPr wrap="square" rtlCol="0">
            <a:spAutoFit/>
          </a:bodyPr>
          <a:lstStyle/>
          <a:p>
            <a:pPr algn="ctr"/>
            <a:r>
              <a:rPr lang="tr-TR" sz="2000" dirty="0" smtClean="0">
                <a:solidFill>
                  <a:srgbClr val="000000"/>
                </a:solidFill>
                <a:latin typeface="Calibri" pitchFamily="34" charset="0"/>
                <a:cs typeface="Calibri" pitchFamily="34" charset="0"/>
              </a:rPr>
              <a:t>Toplam İşçi Sayısı</a:t>
            </a:r>
            <a:endParaRPr lang="tr-TR" sz="2000" dirty="0">
              <a:solidFill>
                <a:srgbClr val="000000"/>
              </a:solidFill>
              <a:latin typeface="Calibri" pitchFamily="34" charset="0"/>
              <a:cs typeface="Calibri" pitchFamily="34" charset="0"/>
            </a:endParaRPr>
          </a:p>
        </p:txBody>
      </p:sp>
      <p:sp>
        <p:nvSpPr>
          <p:cNvPr id="22" name="Metin kutusu 21"/>
          <p:cNvSpPr txBox="1"/>
          <p:nvPr/>
        </p:nvSpPr>
        <p:spPr>
          <a:xfrm>
            <a:off x="6861560" y="2585661"/>
            <a:ext cx="1395520" cy="400110"/>
          </a:xfrm>
          <a:prstGeom prst="rect">
            <a:avLst/>
          </a:prstGeom>
          <a:noFill/>
        </p:spPr>
        <p:txBody>
          <a:bodyPr wrap="square" rtlCol="0">
            <a:spAutoFit/>
          </a:bodyPr>
          <a:lstStyle/>
          <a:p>
            <a:pPr algn="ctr"/>
            <a:r>
              <a:rPr lang="tr-TR" sz="2000" dirty="0" smtClean="0">
                <a:solidFill>
                  <a:srgbClr val="000000"/>
                </a:solidFill>
                <a:latin typeface="Calibri" pitchFamily="34" charset="0"/>
                <a:cs typeface="Calibri" pitchFamily="34" charset="0"/>
              </a:rPr>
              <a:t>x 100.000</a:t>
            </a:r>
            <a:endParaRPr lang="tr-TR" sz="2000"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2998831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KAZA OLABİLİRLİK ORANI – KOO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3"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1100" i="1" dirty="0" smtClean="0">
              <a:solidFill>
                <a:srgbClr val="000000"/>
              </a:solidFill>
              <a:latin typeface="Calibri" pitchFamily="34" charset="0"/>
              <a:cs typeface="Calibri" pitchFamily="34" charset="0"/>
            </a:endParaRPr>
          </a:p>
          <a:p>
            <a:pPr marL="36000" algn="ctr">
              <a:spcAft>
                <a:spcPts val="0"/>
              </a:spcAft>
              <a:buClr>
                <a:srgbClr val="292929"/>
              </a:buClr>
              <a:defRPr/>
            </a:pPr>
            <a:r>
              <a:rPr lang="tr-TR" i="1" dirty="0" smtClean="0">
                <a:solidFill>
                  <a:srgbClr val="000000"/>
                </a:solidFill>
                <a:latin typeface="Calibri" pitchFamily="34" charset="0"/>
                <a:cs typeface="Calibri" pitchFamily="34" charset="0"/>
              </a:rPr>
              <a:t>«Takvim yılı içerisindeki ölümlü ve/veya ölümlü olmayan mesleki yaralanmaların toplam sayısının, aynı yıl içerisinde referans grupta yer alan işçilerin çalışma saatlerinin toplamına bölünmesiyle elde edilen değerin 100.000 katsayı ile çarpılmasıyla hesaplanır.»</a:t>
            </a:r>
          </a:p>
          <a:p>
            <a:pPr marL="36000">
              <a:spcAft>
                <a:spcPts val="0"/>
              </a:spcAft>
              <a:buClr>
                <a:srgbClr val="292929"/>
              </a:buClr>
              <a:defRPr/>
            </a:pPr>
            <a:endParaRPr lang="tr-TR" i="1" dirty="0" smtClean="0">
              <a:solidFill>
                <a:srgbClr val="000000"/>
              </a:solidFill>
              <a:latin typeface="Calibri" pitchFamily="34" charset="0"/>
              <a:cs typeface="Calibri" pitchFamily="34" charset="0"/>
            </a:endParaRPr>
          </a:p>
          <a:p>
            <a:pPr marL="36000">
              <a:spcAft>
                <a:spcPts val="0"/>
              </a:spcAft>
              <a:buClr>
                <a:srgbClr val="292929"/>
              </a:buClr>
              <a:defRPr/>
            </a:pPr>
            <a:r>
              <a:rPr lang="tr-TR" b="1" i="1" dirty="0" smtClean="0">
                <a:solidFill>
                  <a:srgbClr val="000000"/>
                </a:solidFill>
                <a:latin typeface="Calibri" pitchFamily="34" charset="0"/>
                <a:cs typeface="Calibri" pitchFamily="34" charset="0"/>
              </a:rPr>
              <a:t>Örnek;</a:t>
            </a:r>
            <a:r>
              <a:rPr lang="tr-TR" i="1" dirty="0" smtClean="0">
                <a:solidFill>
                  <a:srgbClr val="000000"/>
                </a:solidFill>
                <a:latin typeface="Calibri" pitchFamily="34" charset="0"/>
                <a:cs typeface="Calibri" pitchFamily="34" charset="0"/>
              </a:rPr>
              <a:t> </a:t>
            </a:r>
            <a:r>
              <a:rPr lang="tr-TR" i="1" dirty="0">
                <a:solidFill>
                  <a:srgbClr val="000000"/>
                </a:solidFill>
                <a:latin typeface="Calibri" pitchFamily="34" charset="0"/>
                <a:cs typeface="Calibri" pitchFamily="34" charset="0"/>
              </a:rPr>
              <a:t>Çalışan sayısı 850, kaza sayısı 100, </a:t>
            </a:r>
            <a:r>
              <a:rPr lang="tr-TR" i="1" dirty="0" smtClean="0">
                <a:solidFill>
                  <a:srgbClr val="000000"/>
                </a:solidFill>
                <a:latin typeface="Calibri" pitchFamily="34" charset="0"/>
                <a:cs typeface="Calibri" pitchFamily="34" charset="0"/>
              </a:rPr>
              <a:t>bir </a:t>
            </a:r>
            <a:r>
              <a:rPr lang="tr-TR" i="1" dirty="0">
                <a:solidFill>
                  <a:srgbClr val="000000"/>
                </a:solidFill>
                <a:latin typeface="Calibri" pitchFamily="34" charset="0"/>
                <a:cs typeface="Calibri" pitchFamily="34" charset="0"/>
              </a:rPr>
              <a:t>yılda 300 gün ve çalışma saati 7,5 ise </a:t>
            </a:r>
            <a:r>
              <a:rPr lang="tr-TR" i="1" dirty="0" smtClean="0">
                <a:solidFill>
                  <a:srgbClr val="000000"/>
                </a:solidFill>
                <a:latin typeface="Calibri" pitchFamily="34" charset="0"/>
                <a:cs typeface="Calibri" pitchFamily="34" charset="0"/>
              </a:rPr>
              <a:t>KOO</a:t>
            </a:r>
            <a:r>
              <a:rPr lang="tr-TR" i="1" dirty="0">
                <a:solidFill>
                  <a:srgbClr val="000000"/>
                </a:solidFill>
                <a:latin typeface="Calibri" pitchFamily="34" charset="0"/>
                <a:cs typeface="Calibri" pitchFamily="34" charset="0"/>
              </a:rPr>
              <a:t>?</a:t>
            </a:r>
          </a:p>
          <a:p>
            <a:pPr marL="36000">
              <a:spcAft>
                <a:spcPts val="0"/>
              </a:spcAft>
              <a:buClr>
                <a:srgbClr val="292929"/>
              </a:buClr>
              <a:defRPr/>
            </a:pPr>
            <a:endParaRPr lang="tr-TR" sz="800" i="1" dirty="0">
              <a:solidFill>
                <a:srgbClr val="000000"/>
              </a:solidFill>
              <a:latin typeface="Calibri" pitchFamily="34" charset="0"/>
              <a:cs typeface="Calibri" pitchFamily="34" charset="0"/>
            </a:endParaRPr>
          </a:p>
          <a:p>
            <a:pPr marL="36000">
              <a:spcAft>
                <a:spcPts val="0"/>
              </a:spcAft>
              <a:buClr>
                <a:srgbClr val="292929"/>
              </a:buClr>
              <a:defRPr/>
            </a:pPr>
            <a:r>
              <a:rPr lang="tr-TR" i="1" dirty="0" smtClean="0">
                <a:solidFill>
                  <a:srgbClr val="000000"/>
                </a:solidFill>
                <a:latin typeface="Calibri" pitchFamily="34" charset="0"/>
                <a:cs typeface="Calibri" pitchFamily="34" charset="0"/>
              </a:rPr>
              <a:t>KOO = </a:t>
            </a:r>
            <a:r>
              <a:rPr lang="tr-TR" i="1" dirty="0">
                <a:solidFill>
                  <a:srgbClr val="000000"/>
                </a:solidFill>
                <a:latin typeface="Calibri" pitchFamily="34" charset="0"/>
                <a:cs typeface="Calibri" pitchFamily="34" charset="0"/>
              </a:rPr>
              <a:t>100/850x1.000 </a:t>
            </a:r>
            <a:r>
              <a:rPr lang="tr-TR" i="1" dirty="0" smtClean="0">
                <a:solidFill>
                  <a:srgbClr val="000000"/>
                </a:solidFill>
                <a:latin typeface="Calibri" pitchFamily="34" charset="0"/>
                <a:cs typeface="Calibri" pitchFamily="34" charset="0"/>
              </a:rPr>
              <a:t>KOO = 11,7</a:t>
            </a:r>
          </a:p>
          <a:p>
            <a:pPr marL="36000">
              <a:spcAft>
                <a:spcPts val="0"/>
              </a:spcAft>
              <a:buClr>
                <a:srgbClr val="292929"/>
              </a:buClr>
              <a:defRPr/>
            </a:pPr>
            <a:endParaRPr lang="tr-TR" sz="1200" i="1" dirty="0" smtClean="0">
              <a:solidFill>
                <a:srgbClr val="000000"/>
              </a:solidFill>
              <a:latin typeface="Calibri" pitchFamily="34" charset="0"/>
              <a:cs typeface="Calibri" pitchFamily="34" charset="0"/>
            </a:endParaRPr>
          </a:p>
          <a:p>
            <a:pPr marL="36000">
              <a:spcAft>
                <a:spcPts val="0"/>
              </a:spcAft>
              <a:buClr>
                <a:srgbClr val="292929"/>
              </a:buClr>
              <a:defRPr/>
            </a:pPr>
            <a:endParaRPr lang="tr-TR" sz="800" i="1" dirty="0">
              <a:solidFill>
                <a:srgbClr val="000000"/>
              </a:solidFill>
              <a:latin typeface="Calibri" pitchFamily="34" charset="0"/>
              <a:cs typeface="Calibri" pitchFamily="34" charset="0"/>
            </a:endParaRPr>
          </a:p>
          <a:p>
            <a:pPr marL="36000" algn="ctr">
              <a:spcAft>
                <a:spcPts val="0"/>
              </a:spcAft>
              <a:buClr>
                <a:srgbClr val="292929"/>
              </a:buClr>
              <a:defRPr/>
            </a:pPr>
            <a:r>
              <a:rPr lang="tr-TR" sz="1200" i="1" dirty="0" smtClean="0">
                <a:solidFill>
                  <a:srgbClr val="000000"/>
                </a:solidFill>
                <a:latin typeface="Calibri" pitchFamily="34" charset="0"/>
                <a:cs typeface="Calibri" pitchFamily="34" charset="0"/>
              </a:rPr>
              <a:t>(300 İş gününde her 100.000 insan-saat çalışma süresi başına 11,7 adet İK meydana geldiğini..)</a:t>
            </a:r>
            <a:endParaRPr lang="tr-TR" sz="12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OLABİLİRLİK ORANI</a:t>
            </a:r>
          </a:p>
        </p:txBody>
      </p:sp>
    </p:spTree>
    <p:extLst>
      <p:ext uri="{BB962C8B-B14F-4D97-AF65-F5344CB8AC3E}">
        <p14:creationId xmlns:p14="http://schemas.microsoft.com/office/powerpoint/2010/main" val="2909496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862159" y="3661586"/>
            <a:ext cx="5788752" cy="2476500"/>
          </a:xfrm>
          <a:prstGeom prst="rect">
            <a:avLst/>
          </a:prstGeom>
          <a:noFill/>
          <a:ln w="9525" algn="ctr">
            <a:noFill/>
            <a:round/>
            <a:headEnd/>
            <a:tailEnd/>
          </a:ln>
        </p:spPr>
        <p:txBody>
          <a:bodyPr wrap="none" anchor="ctr"/>
          <a:lstStyle/>
          <a:p>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Dünya</a:t>
            </a:r>
          </a:p>
          <a:p>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İstatistikleri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4" descr="C:\Users\ahmet\Desktop\column_ch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390525"/>
            <a:ext cx="94488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4" name="Grup 3"/>
          <p:cNvGrpSpPr/>
          <p:nvPr/>
        </p:nvGrpSpPr>
        <p:grpSpPr>
          <a:xfrm>
            <a:off x="2065515" y="1316475"/>
            <a:ext cx="4890143" cy="4615575"/>
            <a:chOff x="2065515" y="1316475"/>
            <a:chExt cx="4890143" cy="4615575"/>
          </a:xfrm>
        </p:grpSpPr>
        <p:sp>
          <p:nvSpPr>
            <p:cNvPr id="5" name="Serbest Form 4"/>
            <p:cNvSpPr/>
            <p:nvPr/>
          </p:nvSpPr>
          <p:spPr>
            <a:xfrm>
              <a:off x="3090410" y="1316475"/>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chemeClr val="bg2">
                  <a:lumMod val="60000"/>
                  <a:lumOff val="40000"/>
                </a:schemeClr>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378714" tIns="497062" rIns="378714" bIns="1065133" numCol="1" spcCol="1270" anchor="ctr" anchorCtr="0">
              <a:noAutofit/>
            </a:bodyPr>
            <a:lstStyle/>
            <a:p>
              <a:pPr algn="ctr" defTabSz="1377950">
                <a:spcAft>
                  <a:spcPts val="0"/>
                </a:spcAft>
              </a:pPr>
              <a:r>
                <a:rPr lang="tr-TR" sz="3100" b="1" dirty="0" smtClean="0">
                  <a:solidFill>
                    <a:srgbClr val="000000"/>
                  </a:solidFill>
                  <a:latin typeface="Calibri" pitchFamily="34" charset="0"/>
                  <a:cs typeface="Calibri" pitchFamily="34" charset="0"/>
                </a:rPr>
                <a:t>Devlet</a:t>
              </a:r>
            </a:p>
            <a:p>
              <a:pPr algn="ctr" defTabSz="1377950">
                <a:spcAft>
                  <a:spcPts val="0"/>
                </a:spcAft>
              </a:pPr>
              <a:r>
                <a:rPr lang="tr-TR" sz="1600" dirty="0" smtClean="0">
                  <a:solidFill>
                    <a:srgbClr val="000000"/>
                  </a:solidFill>
                  <a:latin typeface="Calibri" pitchFamily="34" charset="0"/>
                  <a:cs typeface="Calibri" pitchFamily="34" charset="0"/>
                </a:rPr>
                <a:t>(GSMH %4) </a:t>
              </a:r>
              <a:endParaRPr lang="tr-TR" sz="1600" dirty="0">
                <a:solidFill>
                  <a:srgbClr val="000000"/>
                </a:solidFill>
                <a:latin typeface="Calibri" pitchFamily="34" charset="0"/>
                <a:cs typeface="Calibri" pitchFamily="34" charset="0"/>
              </a:endParaRPr>
            </a:p>
          </p:txBody>
        </p:sp>
        <p:sp>
          <p:nvSpPr>
            <p:cNvPr id="7" name="Serbest Form 6"/>
            <p:cNvSpPr/>
            <p:nvPr/>
          </p:nvSpPr>
          <p:spPr>
            <a:xfrm>
              <a:off x="4115304" y="3091696"/>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rgbClr val="004986"/>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868675" tIns="733758" rIns="267467" bIns="544402" numCol="1" spcCol="1270" anchor="ctr" anchorCtr="0">
              <a:noAutofit/>
            </a:bodyPr>
            <a:lstStyle/>
            <a:p>
              <a:pPr algn="ctr" defTabSz="1200150">
                <a:spcAft>
                  <a:spcPts val="0"/>
                </a:spcAft>
              </a:pPr>
              <a:r>
                <a:rPr lang="tr-TR" sz="2700" b="1" dirty="0" smtClean="0">
                  <a:solidFill>
                    <a:srgbClr val="000000"/>
                  </a:solidFill>
                  <a:latin typeface="Calibri" pitchFamily="34" charset="0"/>
                  <a:cs typeface="Calibri" pitchFamily="34" charset="0"/>
                </a:rPr>
                <a:t>Çalışanlar</a:t>
              </a:r>
            </a:p>
            <a:p>
              <a:pPr algn="ctr" defTabSz="1200150">
                <a:spcAft>
                  <a:spcPts val="0"/>
                </a:spcAft>
              </a:pPr>
              <a:r>
                <a:rPr lang="tr-TR" sz="1600" dirty="0" smtClean="0">
                  <a:solidFill>
                    <a:srgbClr val="000000"/>
                  </a:solidFill>
                  <a:latin typeface="Calibri" pitchFamily="34" charset="0"/>
                  <a:cs typeface="Calibri" pitchFamily="34" charset="0"/>
                </a:rPr>
                <a:t>(5 Bin Ölüm/Gün)</a:t>
              </a:r>
              <a:endParaRPr lang="tr-TR" sz="1600" dirty="0">
                <a:solidFill>
                  <a:srgbClr val="000000"/>
                </a:solidFill>
                <a:latin typeface="Calibri" pitchFamily="34" charset="0"/>
                <a:cs typeface="Calibri" pitchFamily="34" charset="0"/>
              </a:endParaRPr>
            </a:p>
          </p:txBody>
        </p:sp>
        <p:sp>
          <p:nvSpPr>
            <p:cNvPr id="8" name="Serbest Form 7"/>
            <p:cNvSpPr/>
            <p:nvPr/>
          </p:nvSpPr>
          <p:spPr>
            <a:xfrm>
              <a:off x="2065515" y="3091696"/>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rgbClr val="7030A0"/>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267467" tIns="733758" rIns="868675" bIns="544402" numCol="1" spcCol="1270" anchor="ctr" anchorCtr="0">
              <a:noAutofit/>
            </a:bodyPr>
            <a:lstStyle/>
            <a:p>
              <a:pPr algn="ctr" defTabSz="1289050">
                <a:spcAft>
                  <a:spcPts val="0"/>
                </a:spcAft>
              </a:pPr>
              <a:r>
                <a:rPr lang="tr-TR" sz="2900" b="1" dirty="0" smtClean="0">
                  <a:solidFill>
                    <a:srgbClr val="000000"/>
                  </a:solidFill>
                  <a:latin typeface="Calibri" pitchFamily="34" charset="0"/>
                  <a:cs typeface="Calibri" pitchFamily="34" charset="0"/>
                </a:rPr>
                <a:t>İşverenler</a:t>
              </a:r>
            </a:p>
            <a:p>
              <a:pPr algn="ctr" defTabSz="1289050">
                <a:spcAft>
                  <a:spcPts val="0"/>
                </a:spcAft>
              </a:pPr>
              <a:r>
                <a:rPr lang="tr-TR" sz="1600" dirty="0" smtClean="0">
                  <a:solidFill>
                    <a:srgbClr val="000000"/>
                  </a:solidFill>
                  <a:latin typeface="Calibri" pitchFamily="34" charset="0"/>
                  <a:cs typeface="Calibri" pitchFamily="34" charset="0"/>
                </a:rPr>
                <a:t>(Kârın %5-15)</a:t>
              </a:r>
              <a:endParaRPr lang="tr-TR" sz="1600" dirty="0">
                <a:solidFill>
                  <a:srgbClr val="000000"/>
                </a:solidFill>
                <a:latin typeface="Calibri" pitchFamily="34" charset="0"/>
                <a:cs typeface="Calibri" pitchFamily="34" charset="0"/>
              </a:endParaRPr>
            </a:p>
          </p:txBody>
        </p:sp>
      </p:grpSp>
      <p:sp>
        <p:nvSpPr>
          <p:cNvPr id="9" name="Metin kutusu 8"/>
          <p:cNvSpPr txBox="1"/>
          <p:nvPr/>
        </p:nvSpPr>
        <p:spPr>
          <a:xfrm>
            <a:off x="4276725" y="3667125"/>
            <a:ext cx="457200" cy="523220"/>
          </a:xfrm>
          <a:prstGeom prst="rect">
            <a:avLst/>
          </a:prstGeom>
          <a:noFill/>
        </p:spPr>
        <p:txBody>
          <a:bodyPr wrap="square" rtlCol="0">
            <a:spAutoFit/>
          </a:bodyPr>
          <a:lstStyle/>
          <a:p>
            <a:pPr algn="ctr"/>
            <a:r>
              <a:rPr lang="tr-TR" sz="1400" b="1" dirty="0" smtClean="0">
                <a:solidFill>
                  <a:srgbClr val="000000"/>
                </a:solidFill>
                <a:latin typeface="Cambria" pitchFamily="18" charset="0"/>
                <a:cs typeface="Calibri" pitchFamily="34" charset="0"/>
              </a:rPr>
              <a:t>İK</a:t>
            </a:r>
          </a:p>
          <a:p>
            <a:pPr algn="ctr"/>
            <a:r>
              <a:rPr lang="tr-TR" sz="1400" b="1" dirty="0" smtClean="0">
                <a:solidFill>
                  <a:srgbClr val="000000"/>
                </a:solidFill>
                <a:latin typeface="Cambria" pitchFamily="18" charset="0"/>
                <a:cs typeface="Calibri" pitchFamily="34" charset="0"/>
              </a:rPr>
              <a:t>MS</a:t>
            </a:r>
            <a:endParaRPr lang="tr-TR" sz="1400" b="1" dirty="0">
              <a:solidFill>
                <a:srgbClr val="000000"/>
              </a:solidFill>
              <a:latin typeface="Cambria" pitchFamily="18" charset="0"/>
              <a:cs typeface="Calibri" pitchFamily="34" charset="0"/>
            </a:endParaRP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İŞ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KAZASI-MESLEK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HASTALIKLARI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KAYIPLAR– DÜNYA </a:t>
            </a:r>
            <a:endPar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1" name="Picture 2" descr="D:\DOKTOR\1-ISTANBULUZMAN\1-EĞİTİM KURUMU\1. İstanbuluzman\2-RESİMLER\Meslekler\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32" y="4225282"/>
            <a:ext cx="1374145" cy="137414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D:\DOKTOR\1-ISTANBULUZMAN\1-EĞİTİM KURUMU\1. İstanbuluzman\2-RESİMLER\Meslekler\meet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8499" y="3928735"/>
            <a:ext cx="1967240" cy="19672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D:\DOKTOR\1-ISTANBULUZMAN\1-EĞİTİM KURUMU\1. İstanbuluzman\2-RESİMLER\Dünya-Uzay-Uçak\Networkw.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7439" y="1058863"/>
            <a:ext cx="1933575"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p>
        </p:txBody>
      </p:sp>
      <p:graphicFrame>
        <p:nvGraphicFramePr>
          <p:cNvPr id="7" name="Group 434"/>
          <p:cNvGraphicFramePr>
            <a:graphicFrameLocks noGrp="1"/>
          </p:cNvGraphicFramePr>
          <p:nvPr>
            <p:extLst>
              <p:ext uri="{D42A27DB-BD31-4B8C-83A1-F6EECF244321}">
                <p14:modId xmlns:p14="http://schemas.microsoft.com/office/powerpoint/2010/main" val="739561362"/>
              </p:ext>
            </p:extLst>
          </p:nvPr>
        </p:nvGraphicFramePr>
        <p:xfrm>
          <a:off x="563526" y="1186283"/>
          <a:ext cx="7825562" cy="4975060"/>
        </p:xfrm>
        <a:graphic>
          <a:graphicData uri="http://schemas.openxmlformats.org/drawingml/2006/table">
            <a:tbl>
              <a:tblPr bandRow="1">
                <a:tableStyleId>{21E4AEA4-8DFA-4A89-87EB-49C32662AFE0}</a:tableStyleId>
              </a:tblPr>
              <a:tblGrid>
                <a:gridCol w="4065624"/>
                <a:gridCol w="3759938"/>
              </a:tblGrid>
              <a:tr h="504592">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800" b="1" u="none" strike="noStrike" kern="1200" cap="none" normalizeH="0" baseline="0" noProof="1" smtClean="0">
                          <a:ln>
                            <a:noFill/>
                          </a:ln>
                          <a:effectLst/>
                          <a:latin typeface="Cambria" pitchFamily="18" charset="0"/>
                        </a:rPr>
                        <a:t>Ülkeler</a:t>
                      </a:r>
                      <a:endParaRPr kumimoji="0" lang="tr-TR" sz="2800" b="0" i="0" u="none" strike="noStrike" kern="1200" cap="none" normalizeH="0" baseline="0" noProof="1" smtClean="0">
                        <a:ln>
                          <a:noFill/>
                        </a:ln>
                        <a:solidFill>
                          <a:schemeClr val="folHlink"/>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800" b="1" u="none" strike="noStrike" kern="1200" cap="none" normalizeH="0" baseline="0" noProof="1" smtClean="0">
                          <a:ln>
                            <a:noFill/>
                          </a:ln>
                          <a:solidFill>
                            <a:schemeClr val="tx1"/>
                          </a:solidFill>
                          <a:effectLst/>
                          <a:latin typeface="Cambria" pitchFamily="18" charset="0"/>
                        </a:rPr>
                        <a:t>% Oranı</a:t>
                      </a:r>
                      <a:endParaRPr kumimoji="0" lang="tr-TR" sz="28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dk1"/>
                          </a:solidFill>
                          <a:effectLst/>
                          <a:latin typeface="Cambria" pitchFamily="18" charset="0"/>
                          <a:cs typeface="+mn-cs"/>
                        </a:rPr>
                        <a:t>Lüksemburg </a:t>
                      </a:r>
                      <a:endParaRPr kumimoji="0" lang="tr-TR" sz="22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67,39</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dk1"/>
                          </a:solidFill>
                          <a:effectLst/>
                          <a:latin typeface="Cambria" pitchFamily="18" charset="0"/>
                          <a:cs typeface="+mn-cs"/>
                        </a:rPr>
                        <a:t>Danimarka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53,29</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Portekiz </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52,14</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Avusturya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50,98</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200" b="0" i="0" u="none" strike="noStrike" cap="none" normalizeH="0" baseline="0" noProof="1" smtClean="0">
                          <a:ln>
                            <a:noFill/>
                          </a:ln>
                          <a:solidFill>
                            <a:schemeClr val="tx1"/>
                          </a:solidFill>
                          <a:effectLst/>
                          <a:latin typeface="Cambria" pitchFamily="18" charset="0"/>
                          <a:cs typeface="Calibri" pitchFamily="34" charset="0"/>
                        </a:rPr>
                        <a:t>Çek Cumhuriyeti</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50,44</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Estonya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48,80</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Slovenya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47,72</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İspanya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46,23</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Polonya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44,14</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Türkiye</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33,59</a:t>
                      </a:r>
                    </a:p>
                  </a:txBody>
                  <a:tcPr marL="90000" marR="90000" marT="46800" marB="46800" anchor="ctr" horzOverflow="overflow"/>
                </a:tc>
              </a:tr>
            </a:tbl>
          </a:graphicData>
        </a:graphic>
      </p:graphicFrame>
      <p:sp>
        <p:nvSpPr>
          <p:cNvPr id="3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İŞGÜCÜ/TOPLAM NÜFUS – DÜNYA </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3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7466935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p>
        </p:txBody>
      </p:sp>
      <p:graphicFrame>
        <p:nvGraphicFramePr>
          <p:cNvPr id="7" name="Group 434"/>
          <p:cNvGraphicFramePr>
            <a:graphicFrameLocks noGrp="1"/>
          </p:cNvGraphicFramePr>
          <p:nvPr>
            <p:extLst>
              <p:ext uri="{D42A27DB-BD31-4B8C-83A1-F6EECF244321}">
                <p14:modId xmlns:p14="http://schemas.microsoft.com/office/powerpoint/2010/main" val="2342104110"/>
              </p:ext>
            </p:extLst>
          </p:nvPr>
        </p:nvGraphicFramePr>
        <p:xfrm>
          <a:off x="563526" y="1186283"/>
          <a:ext cx="7825562" cy="4975060"/>
        </p:xfrm>
        <a:graphic>
          <a:graphicData uri="http://schemas.openxmlformats.org/drawingml/2006/table">
            <a:tbl>
              <a:tblPr bandRow="1">
                <a:tableStyleId>{21E4AEA4-8DFA-4A89-87EB-49C32662AFE0}</a:tableStyleId>
              </a:tblPr>
              <a:tblGrid>
                <a:gridCol w="5217042"/>
                <a:gridCol w="2608520"/>
              </a:tblGrid>
              <a:tr h="504592">
                <a:tc>
                  <a:txBody>
                    <a:bodyPr/>
                    <a:lstStyle/>
                    <a:p>
                      <a:pPr marL="1828800" marR="0" lvl="4"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800" b="1" u="none" strike="noStrike" kern="1200" cap="none" normalizeH="0" baseline="0" noProof="1" smtClean="0">
                          <a:ln>
                            <a:noFill/>
                          </a:ln>
                          <a:effectLst/>
                          <a:latin typeface="Cambria" pitchFamily="18" charset="0"/>
                        </a:rPr>
                        <a:t>Ülkeler (</a:t>
                      </a:r>
                      <a:r>
                        <a:rPr kumimoji="0" lang="tr-TR" sz="2800" b="0" u="none" strike="noStrike" kern="1200" cap="none" normalizeH="0" baseline="0" noProof="1" smtClean="0">
                          <a:ln>
                            <a:noFill/>
                          </a:ln>
                          <a:effectLst/>
                          <a:latin typeface="Cambria" pitchFamily="18" charset="0"/>
                        </a:rPr>
                        <a:t>60 Ülke</a:t>
                      </a:r>
                      <a:r>
                        <a:rPr kumimoji="0" lang="tr-TR" sz="2800" b="1" u="none" strike="noStrike" kern="1200" cap="none" normalizeH="0" baseline="0" noProof="1" smtClean="0">
                          <a:ln>
                            <a:noFill/>
                          </a:ln>
                          <a:effectLst/>
                          <a:latin typeface="Cambria" pitchFamily="18" charset="0"/>
                        </a:rPr>
                        <a:t>)</a:t>
                      </a:r>
                      <a:endParaRPr kumimoji="0" lang="tr-TR" sz="2800" b="0" i="0" u="none" strike="noStrike" kern="1200" cap="none" normalizeH="0" baseline="0" noProof="1" smtClean="0">
                        <a:ln>
                          <a:noFill/>
                        </a:ln>
                        <a:solidFill>
                          <a:schemeClr val="folHlink"/>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800" b="1" i="0" u="none" strike="noStrike" kern="1200" cap="none" normalizeH="0" baseline="0" noProof="1" smtClean="0">
                          <a:ln>
                            <a:noFill/>
                          </a:ln>
                          <a:solidFill>
                            <a:schemeClr val="tx1"/>
                          </a:solidFill>
                          <a:effectLst/>
                          <a:latin typeface="Cambria" pitchFamily="18" charset="0"/>
                          <a:ea typeface="+mn-ea"/>
                          <a:cs typeface="Arial" pitchFamily="34" charset="0"/>
                        </a:rPr>
                        <a:t>% Oranı</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200" b="0" i="0" u="none" strike="noStrike" cap="none" normalizeH="0" baseline="0" noProof="1" smtClean="0">
                          <a:ln>
                            <a:noFill/>
                          </a:ln>
                          <a:solidFill>
                            <a:schemeClr val="dk1"/>
                          </a:solidFill>
                          <a:effectLst/>
                          <a:latin typeface="Cambria" pitchFamily="18" charset="0"/>
                          <a:cs typeface="+mn-cs"/>
                        </a:rPr>
                        <a:t>Danimarka (1)</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8,38</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200" b="0" i="0" u="none" strike="noStrike" cap="none" normalizeH="0" baseline="0" noProof="1" smtClean="0">
                          <a:ln>
                            <a:noFill/>
                          </a:ln>
                          <a:solidFill>
                            <a:schemeClr val="tx1"/>
                          </a:solidFill>
                          <a:effectLst/>
                          <a:latin typeface="Cambria" pitchFamily="18" charset="0"/>
                          <a:cs typeface="Calibri" pitchFamily="34" charset="0"/>
                        </a:rPr>
                        <a:t>Avusturya (4)</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7,89</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Belçika (7)</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7,73</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Fransa (16)</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7,17</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200" b="0" i="0" u="none" strike="noStrike" cap="none" normalizeH="0" baseline="0" noProof="1" smtClean="0">
                          <a:ln>
                            <a:noFill/>
                          </a:ln>
                          <a:solidFill>
                            <a:schemeClr val="tx1"/>
                          </a:solidFill>
                          <a:effectLst/>
                          <a:latin typeface="Cambria" pitchFamily="18" charset="0"/>
                          <a:cs typeface="Calibri" pitchFamily="34" charset="0"/>
                        </a:rPr>
                        <a:t>Almanya (18)</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7,13</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Slovak Cumhuriyeti (23)</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6,97</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Kolombiya (24)</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6,96</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Macaristan (33)</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6,42</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Çek Cumhuriyeti (35)</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6,40</a:t>
                      </a:r>
                    </a:p>
                  </a:txBody>
                  <a:tcPr marL="90000" marR="90000" marT="46800" marB="46800" anchor="ctr" horzOverflow="overflow"/>
                </a:tc>
              </a:tr>
              <a:tr h="445474">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200" b="0" i="0" u="none" strike="noStrike" cap="none" normalizeH="0" baseline="0" noProof="1" smtClean="0">
                          <a:ln>
                            <a:noFill/>
                          </a:ln>
                          <a:solidFill>
                            <a:schemeClr val="tx1"/>
                          </a:solidFill>
                          <a:effectLst/>
                          <a:latin typeface="Cambria" pitchFamily="18" charset="0"/>
                          <a:cs typeface="Calibri" pitchFamily="34" charset="0"/>
                        </a:rPr>
                        <a:t>Türkiye (37)</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200" b="0" i="0" u="none" strike="noStrike" cap="none" normalizeH="0" baseline="0" noProof="1" smtClean="0">
                          <a:ln>
                            <a:noFill/>
                          </a:ln>
                          <a:solidFill>
                            <a:schemeClr val="tx1"/>
                          </a:solidFill>
                          <a:effectLst/>
                          <a:latin typeface="Cambria" pitchFamily="18" charset="0"/>
                          <a:cs typeface="Calibri" pitchFamily="34" charset="0"/>
                        </a:rPr>
                        <a:t>6,25</a:t>
                      </a:r>
                    </a:p>
                  </a:txBody>
                  <a:tcPr marL="90000" marR="90000" marT="46800" marB="46800" anchor="ctr" horzOverflow="overflow"/>
                </a:tc>
              </a:tr>
            </a:tbl>
          </a:graphicData>
        </a:graphic>
      </p:graphicFrame>
      <p:sp>
        <p:nvSpPr>
          <p:cNvPr id="3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NİTELİKLİ İŞGÜCÜ/TOPLAM NÜFUS – DÜNYA </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3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9652175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7"/>
          <p:cNvSpPr>
            <a:spLocks noChangeArrowheads="1"/>
          </p:cNvSpPr>
          <p:nvPr/>
        </p:nvSpPr>
        <p:spPr bwMode="auto">
          <a:xfrm>
            <a:off x="6354831" y="1996158"/>
            <a:ext cx="1122363" cy="3954462"/>
          </a:xfrm>
          <a:prstGeom prst="rect">
            <a:avLst/>
          </a:prstGeom>
          <a:solidFill>
            <a:srgbClr val="EAEAEA"/>
          </a:solidFill>
          <a:ln w="19050">
            <a:solidFill>
              <a:srgbClr val="B2B2B2"/>
            </a:solidFill>
            <a:miter lim="800000"/>
            <a:headEnd/>
            <a:tailEnd/>
          </a:ln>
        </p:spPr>
        <p:txBody>
          <a:bodyPr wrap="none" lIns="90000" tIns="90000" rIns="72000" bIns="90000" anchor="ctr"/>
          <a:lstStyle/>
          <a:p>
            <a:endParaRPr lang="en-US">
              <a:solidFill>
                <a:srgbClr val="000000"/>
              </a:solidFill>
            </a:endParaRPr>
          </a:p>
        </p:txBody>
      </p:sp>
      <p:pic>
        <p:nvPicPr>
          <p:cNvPr id="5" name="Picture 10" descr="deutschland"/>
          <p:cNvPicPr>
            <a:picLocks noChangeAspect="1" noChangeArrowheads="1"/>
          </p:cNvPicPr>
          <p:nvPr/>
        </p:nvPicPr>
        <p:blipFill>
          <a:blip r:embed="rId3" cstate="print"/>
          <a:srcRect/>
          <a:stretch>
            <a:fillRect/>
          </a:stretch>
        </p:blipFill>
        <p:spPr bwMode="auto">
          <a:xfrm>
            <a:off x="2548680" y="5344351"/>
            <a:ext cx="623887" cy="393700"/>
          </a:xfrm>
          <a:prstGeom prst="rect">
            <a:avLst/>
          </a:prstGeom>
          <a:noFill/>
          <a:ln w="9525">
            <a:noFill/>
            <a:miter lim="800000"/>
            <a:headEnd/>
            <a:tailEnd/>
          </a:ln>
        </p:spPr>
      </p:pic>
      <p:pic>
        <p:nvPicPr>
          <p:cNvPr id="7" name="Picture 14" descr="frankreich"/>
          <p:cNvPicPr>
            <a:picLocks noChangeAspect="1" noChangeArrowheads="1"/>
          </p:cNvPicPr>
          <p:nvPr/>
        </p:nvPicPr>
        <p:blipFill>
          <a:blip r:embed="rId4" cstate="print"/>
          <a:srcRect/>
          <a:stretch>
            <a:fillRect/>
          </a:stretch>
        </p:blipFill>
        <p:spPr bwMode="auto">
          <a:xfrm>
            <a:off x="1193894" y="5338144"/>
            <a:ext cx="620712" cy="392113"/>
          </a:xfrm>
          <a:prstGeom prst="rect">
            <a:avLst/>
          </a:prstGeom>
          <a:noFill/>
          <a:ln w="9525">
            <a:noFill/>
            <a:miter lim="800000"/>
            <a:headEnd/>
            <a:tailEnd/>
          </a:ln>
        </p:spPr>
      </p:pic>
      <p:graphicFrame>
        <p:nvGraphicFramePr>
          <p:cNvPr id="8" name="Object 17"/>
          <p:cNvGraphicFramePr>
            <a:graphicFrameLocks noChangeAspect="1"/>
          </p:cNvGraphicFramePr>
          <p:nvPr>
            <p:extLst>
              <p:ext uri="{D42A27DB-BD31-4B8C-83A1-F6EECF244321}">
                <p14:modId xmlns:p14="http://schemas.microsoft.com/office/powerpoint/2010/main" val="1449016148"/>
              </p:ext>
            </p:extLst>
          </p:nvPr>
        </p:nvGraphicFramePr>
        <p:xfrm>
          <a:off x="198438" y="1180214"/>
          <a:ext cx="8839200" cy="4287136"/>
        </p:xfrm>
        <a:graphic>
          <a:graphicData uri="http://schemas.openxmlformats.org/drawingml/2006/chart">
            <c:chart xmlns:c="http://schemas.openxmlformats.org/drawingml/2006/chart" xmlns:r="http://schemas.openxmlformats.org/officeDocument/2006/relationships" r:id="rId5"/>
          </a:graphicData>
        </a:graphic>
      </p:graphicFrame>
      <p:pic>
        <p:nvPicPr>
          <p:cNvPr id="9" name="Picture 7" descr="Kanada"/>
          <p:cNvPicPr>
            <a:picLocks noChangeAspect="1" noChangeArrowheads="1"/>
          </p:cNvPicPr>
          <p:nvPr/>
        </p:nvPicPr>
        <p:blipFill>
          <a:blip r:embed="rId6" cstate="print"/>
          <a:srcRect/>
          <a:stretch>
            <a:fillRect/>
          </a:stretch>
        </p:blipFill>
        <p:spPr bwMode="auto">
          <a:xfrm>
            <a:off x="5256254" y="5338145"/>
            <a:ext cx="620712" cy="392112"/>
          </a:xfrm>
          <a:prstGeom prst="rect">
            <a:avLst/>
          </a:prstGeom>
          <a:noFill/>
          <a:ln w="9525">
            <a:noFill/>
            <a:miter lim="800000"/>
            <a:headEnd/>
            <a:tailEnd/>
          </a:ln>
        </p:spPr>
      </p:pic>
      <p:pic>
        <p:nvPicPr>
          <p:cNvPr id="10" name="Picture 2" descr="F:\9-ISTUZMAN\1-EĞİTİM KURUMU\1. İstanbuluzman\ZZResim\Bayraklar\Japan.png"/>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1675" y="5271201"/>
            <a:ext cx="612000" cy="54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4" descr="F:\9-ISTUZMAN\1-EĞİTİM KURUMU\1. İstanbuluzman\ZZResim\Bayraklar\Turkey.png"/>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75618" y="5265869"/>
            <a:ext cx="619200" cy="576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ÜLKELERİN SİGORTALILIK ORANLARI – DÜNYA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3" name="Metin kutusu 12"/>
          <p:cNvSpPr txBox="1"/>
          <p:nvPr/>
        </p:nvSpPr>
        <p:spPr>
          <a:xfrm>
            <a:off x="999461" y="5738051"/>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Fransa </a:t>
            </a:r>
            <a:endParaRPr lang="tr-TR" sz="1400" dirty="0">
              <a:solidFill>
                <a:srgbClr val="000000"/>
              </a:solidFill>
              <a:latin typeface="Calibri" pitchFamily="34" charset="0"/>
              <a:cs typeface="Calibri" pitchFamily="34" charset="0"/>
            </a:endParaRPr>
          </a:p>
        </p:txBody>
      </p:sp>
      <p:sp>
        <p:nvSpPr>
          <p:cNvPr id="14" name="Metin kutusu 13"/>
          <p:cNvSpPr txBox="1"/>
          <p:nvPr/>
        </p:nvSpPr>
        <p:spPr>
          <a:xfrm>
            <a:off x="2376841" y="5738051"/>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Almanya</a:t>
            </a:r>
            <a:endParaRPr lang="tr-TR" sz="1400" dirty="0">
              <a:solidFill>
                <a:srgbClr val="000000"/>
              </a:solidFill>
              <a:latin typeface="Calibri" pitchFamily="34" charset="0"/>
              <a:cs typeface="Calibri" pitchFamily="34" charset="0"/>
            </a:endParaRPr>
          </a:p>
        </p:txBody>
      </p:sp>
      <p:sp>
        <p:nvSpPr>
          <p:cNvPr id="15" name="Metin kutusu 14"/>
          <p:cNvSpPr txBox="1"/>
          <p:nvPr/>
        </p:nvSpPr>
        <p:spPr>
          <a:xfrm>
            <a:off x="3743893" y="5738051"/>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Japonya </a:t>
            </a:r>
            <a:endParaRPr lang="tr-TR" sz="1400" dirty="0">
              <a:solidFill>
                <a:srgbClr val="000000"/>
              </a:solidFill>
              <a:latin typeface="Calibri" pitchFamily="34" charset="0"/>
              <a:cs typeface="Calibri" pitchFamily="34" charset="0"/>
            </a:endParaRPr>
          </a:p>
        </p:txBody>
      </p:sp>
      <p:sp>
        <p:nvSpPr>
          <p:cNvPr id="16" name="Metin kutusu 15"/>
          <p:cNvSpPr txBox="1"/>
          <p:nvPr/>
        </p:nvSpPr>
        <p:spPr>
          <a:xfrm>
            <a:off x="5082828" y="5704812"/>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Kanada</a:t>
            </a:r>
            <a:endParaRPr lang="tr-TR" sz="1400" dirty="0">
              <a:solidFill>
                <a:srgbClr val="000000"/>
              </a:solidFill>
              <a:latin typeface="Calibri" pitchFamily="34" charset="0"/>
              <a:cs typeface="Calibri" pitchFamily="34" charset="0"/>
            </a:endParaRPr>
          </a:p>
        </p:txBody>
      </p:sp>
      <p:sp>
        <p:nvSpPr>
          <p:cNvPr id="17" name="Metin kutusu 16"/>
          <p:cNvSpPr txBox="1"/>
          <p:nvPr/>
        </p:nvSpPr>
        <p:spPr>
          <a:xfrm>
            <a:off x="6432230" y="5706152"/>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Çek </a:t>
            </a:r>
            <a:r>
              <a:rPr lang="tr-TR" sz="1400" dirty="0" err="1" smtClean="0">
                <a:solidFill>
                  <a:srgbClr val="000000"/>
                </a:solidFill>
                <a:latin typeface="Calibri" pitchFamily="34" charset="0"/>
                <a:cs typeface="Calibri" pitchFamily="34" charset="0"/>
              </a:rPr>
              <a:t>Cumh</a:t>
            </a:r>
            <a:r>
              <a:rPr lang="tr-TR" sz="1400" dirty="0" smtClean="0">
                <a:solidFill>
                  <a:srgbClr val="000000"/>
                </a:solidFill>
                <a:latin typeface="Calibri" pitchFamily="34" charset="0"/>
                <a:cs typeface="Calibri" pitchFamily="34" charset="0"/>
              </a:rPr>
              <a:t>. </a:t>
            </a:r>
            <a:endParaRPr lang="tr-TR" sz="1400" dirty="0">
              <a:solidFill>
                <a:srgbClr val="000000"/>
              </a:solidFill>
              <a:latin typeface="Calibri" pitchFamily="34" charset="0"/>
              <a:cs typeface="Calibri" pitchFamily="34" charset="0"/>
            </a:endParaRPr>
          </a:p>
        </p:txBody>
      </p:sp>
      <p:sp>
        <p:nvSpPr>
          <p:cNvPr id="18" name="Metin kutusu 17"/>
          <p:cNvSpPr txBox="1"/>
          <p:nvPr/>
        </p:nvSpPr>
        <p:spPr>
          <a:xfrm>
            <a:off x="7801436" y="5744586"/>
            <a:ext cx="967563" cy="307777"/>
          </a:xfrm>
          <a:prstGeom prst="rect">
            <a:avLst/>
          </a:prstGeom>
          <a:noFill/>
        </p:spPr>
        <p:txBody>
          <a:bodyPr wrap="square" rtlCol="0">
            <a:spAutoFit/>
          </a:bodyPr>
          <a:lstStyle/>
          <a:p>
            <a:pPr algn="ctr"/>
            <a:r>
              <a:rPr lang="tr-TR" sz="1400" dirty="0" smtClean="0">
                <a:solidFill>
                  <a:srgbClr val="000000"/>
                </a:solidFill>
                <a:latin typeface="Calibri" pitchFamily="34" charset="0"/>
                <a:cs typeface="Calibri" pitchFamily="34" charset="0"/>
              </a:rPr>
              <a:t>Türkiye</a:t>
            </a:r>
            <a:endParaRPr lang="tr-TR" sz="1400" dirty="0">
              <a:solidFill>
                <a:srgbClr val="000000"/>
              </a:solidFill>
              <a:latin typeface="Calibri" pitchFamily="34" charset="0"/>
              <a:cs typeface="Calibri" pitchFamily="34" charset="0"/>
            </a:endParaRPr>
          </a:p>
        </p:txBody>
      </p:sp>
      <p:pic>
        <p:nvPicPr>
          <p:cNvPr id="19" name="Picture 2" descr="D:\DOKTOR\9-ISTUZMAN\1-EĞİTİM KURUMU\1. İstanbuluzman\Z.Resim-İkon\Bayraklar\Czech Republic.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11212" y="5250440"/>
            <a:ext cx="609600" cy="60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300"/>
                                        <p:tgtEl>
                                          <p:spTgt spid="7"/>
                                        </p:tgtEl>
                                      </p:cBhvr>
                                    </p:animEffect>
                                  </p:childTnLst>
                                </p:cTn>
                              </p:par>
                            </p:childTnLst>
                          </p:cTn>
                        </p:par>
                        <p:par>
                          <p:cTn id="17" fill="hold">
                            <p:stCondLst>
                              <p:cond delay="1300"/>
                            </p:stCondLst>
                            <p:childTnLst>
                              <p:par>
                                <p:cTn id="18" presetID="10"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300"/>
                                        <p:tgtEl>
                                          <p:spTgt spid="5"/>
                                        </p:tgtEl>
                                      </p:cBhvr>
                                    </p:animEffect>
                                  </p:childTnLst>
                                </p:cTn>
                              </p:par>
                            </p:childTnLst>
                          </p:cTn>
                        </p:par>
                        <p:par>
                          <p:cTn id="21" fill="hold">
                            <p:stCondLst>
                              <p:cond delay="1600"/>
                            </p:stCondLst>
                            <p:childTnLst>
                              <p:par>
                                <p:cTn id="22" presetID="10"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21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300"/>
                                        <p:tgtEl>
                                          <p:spTgt spid="9"/>
                                        </p:tgtEl>
                                      </p:cBhvr>
                                    </p:animEffect>
                                  </p:childTnLst>
                                </p:cTn>
                              </p:par>
                            </p:childTnLst>
                          </p:cTn>
                        </p:par>
                        <p:par>
                          <p:cTn id="29" fill="hold">
                            <p:stCondLst>
                              <p:cond delay="2400"/>
                            </p:stCondLst>
                            <p:childTnLst>
                              <p:par>
                                <p:cTn id="30" presetID="1"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childTnLst>
                          </p:cTn>
                        </p:par>
                        <p:par>
                          <p:cTn id="32" fill="hold">
                            <p:stCondLst>
                              <p:cond delay="2400"/>
                            </p:stCondLst>
                            <p:childTnLst>
                              <p:par>
                                <p:cTn id="33" presetID="10"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29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3400"/>
                            </p:stCondLst>
                            <p:childTnLst>
                              <p:par>
                                <p:cTn id="41" presetID="1"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par>
                          <p:cTn id="43" fill="hold">
                            <p:stCondLst>
                              <p:cond delay="34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par>
                          <p:cTn id="47" fill="hold">
                            <p:stCondLst>
                              <p:cond delay="39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par>
                          <p:cTn id="51" fill="hold">
                            <p:stCondLst>
                              <p:cond delay="4400"/>
                            </p:stCondLst>
                            <p:childTnLst>
                              <p:par>
                                <p:cTn id="52" presetID="10"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par>
                          <p:cTn id="55" fill="hold">
                            <p:stCondLst>
                              <p:cond delay="49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5400"/>
                            </p:stCondLst>
                            <p:childTnLst>
                              <p:par>
                                <p:cTn id="60" presetID="10"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4" grpId="0" animBg="1"/>
      <p:bldGraphic spid="8" grpId="0">
        <p:bldAsOne/>
      </p:bldGraphic>
      <p:bldP spid="13" grpId="0"/>
      <p:bldP spid="14"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graphicFrame>
        <p:nvGraphicFramePr>
          <p:cNvPr id="7" name="Group 434"/>
          <p:cNvGraphicFramePr>
            <a:graphicFrameLocks noGrp="1"/>
          </p:cNvGraphicFramePr>
          <p:nvPr>
            <p:extLst>
              <p:ext uri="{D42A27DB-BD31-4B8C-83A1-F6EECF244321}">
                <p14:modId xmlns:p14="http://schemas.microsoft.com/office/powerpoint/2010/main" val="1383247341"/>
              </p:ext>
            </p:extLst>
          </p:nvPr>
        </p:nvGraphicFramePr>
        <p:xfrm>
          <a:off x="85059" y="1392873"/>
          <a:ext cx="8963406" cy="3148281"/>
        </p:xfrm>
        <a:graphic>
          <a:graphicData uri="http://schemas.openxmlformats.org/drawingml/2006/table">
            <a:tbl>
              <a:tblPr bandRow="1">
                <a:tableStyleId>{21E4AEA4-8DFA-4A89-87EB-49C32662AFE0}</a:tableStyleId>
              </a:tblPr>
              <a:tblGrid>
                <a:gridCol w="1965733"/>
                <a:gridCol w="612895"/>
                <a:gridCol w="4019847"/>
                <a:gridCol w="2364931"/>
              </a:tblGrid>
              <a:tr h="590306">
                <a:tc gridSpan="2">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000" b="1" i="0" u="none" strike="noStrike" kern="1200" cap="none" normalizeH="0" baseline="0" noProof="1" smtClean="0">
                          <a:ln>
                            <a:noFill/>
                          </a:ln>
                          <a:solidFill>
                            <a:schemeClr val="tx1"/>
                          </a:solidFill>
                          <a:effectLst/>
                          <a:latin typeface="Cambria" pitchFamily="18" charset="0"/>
                          <a:ea typeface="+mn-ea"/>
                          <a:cs typeface="Arial" pitchFamily="34" charset="0"/>
                        </a:rPr>
                        <a:t>Ülkeler </a:t>
                      </a: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000" b="1" u="none" strike="noStrike" kern="1200" cap="none" normalizeH="0" baseline="0" noProof="1" smtClean="0">
                          <a:ln>
                            <a:noFill/>
                          </a:ln>
                          <a:solidFill>
                            <a:schemeClr val="tx1"/>
                          </a:solidFill>
                          <a:effectLst/>
                          <a:latin typeface="Cambria" pitchFamily="18" charset="0"/>
                        </a:rPr>
                        <a:t>% Olarak İş Kazası</a:t>
                      </a:r>
                      <a:endParaRPr kumimoji="0" lang="tr-TR" sz="20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000" b="1" u="none" strike="noStrike" kern="1200" cap="none" normalizeH="0" baseline="0" noProof="1" smtClean="0">
                          <a:ln>
                            <a:noFill/>
                          </a:ln>
                          <a:solidFill>
                            <a:schemeClr val="tx1"/>
                          </a:solidFill>
                          <a:effectLst/>
                          <a:latin typeface="Cambria" pitchFamily="18" charset="0"/>
                        </a:rPr>
                        <a:t>Kaza Sıklık Oranı</a:t>
                      </a:r>
                      <a:endParaRPr kumimoji="0" lang="tr-TR" sz="20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Kanada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0,81</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3,37</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ABD</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0,83</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3,46</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Japonya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0,89</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3,71</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Almanya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1,50</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6,25</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600" b="1" i="0" u="none" strike="noStrike" cap="none" normalizeH="0" baseline="0" noProof="1" smtClean="0">
                          <a:ln>
                            <a:noFill/>
                          </a:ln>
                          <a:solidFill>
                            <a:schemeClr val="tx1"/>
                          </a:solidFill>
                          <a:effectLst/>
                          <a:latin typeface="Cambria" pitchFamily="18" charset="0"/>
                          <a:cs typeface="Calibri" pitchFamily="34" charset="0"/>
                        </a:rPr>
                        <a:t>Polonya</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2,60</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10,54</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600" b="1" i="0" u="none" strike="noStrike" cap="none" normalizeH="0" baseline="0" noProof="1" smtClean="0">
                          <a:ln>
                            <a:noFill/>
                          </a:ln>
                          <a:solidFill>
                            <a:schemeClr val="tx1"/>
                          </a:solidFill>
                          <a:effectLst/>
                          <a:latin typeface="Cambria" pitchFamily="18" charset="0"/>
                          <a:cs typeface="Calibri" pitchFamily="34" charset="0"/>
                        </a:rPr>
                        <a:t>Güney Kore</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2,80</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11,67</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600" b="1" i="0" u="none" strike="noStrike" cap="none" normalizeH="0" baseline="0" noProof="1" smtClean="0">
                          <a:ln>
                            <a:noFill/>
                          </a:ln>
                          <a:solidFill>
                            <a:schemeClr val="tx1"/>
                          </a:solidFill>
                          <a:effectLst/>
                          <a:latin typeface="Cambria" pitchFamily="18" charset="0"/>
                          <a:cs typeface="Calibri" pitchFamily="34" charset="0"/>
                        </a:rPr>
                        <a:t>Türkiye</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3,00</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0" i="0" u="none" strike="noStrike" cap="none" normalizeH="0" baseline="0" noProof="1" smtClean="0">
                          <a:ln>
                            <a:noFill/>
                          </a:ln>
                          <a:solidFill>
                            <a:schemeClr val="tx1"/>
                          </a:solidFill>
                          <a:effectLst/>
                          <a:latin typeface="Cambria" pitchFamily="18" charset="0"/>
                          <a:cs typeface="Calibri" pitchFamily="34" charset="0"/>
                        </a:rPr>
                        <a:t>12,45</a:t>
                      </a:r>
                    </a:p>
                  </a:txBody>
                  <a:tcPr marL="90000" marR="90000" marT="46800" marB="46800" anchor="ctr" horzOverflow="overflow"/>
                </a:tc>
              </a:tr>
            </a:tbl>
          </a:graphicData>
        </a:graphic>
      </p:graphicFrame>
      <p:sp>
        <p:nvSpPr>
          <p:cNvPr id="1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SIRALAMASI – DÜNYA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2"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4" name="Grup 3"/>
          <p:cNvGrpSpPr/>
          <p:nvPr/>
        </p:nvGrpSpPr>
        <p:grpSpPr>
          <a:xfrm>
            <a:off x="2062519" y="1953747"/>
            <a:ext cx="581230" cy="2640108"/>
            <a:chOff x="2062519" y="1953747"/>
            <a:chExt cx="581230" cy="2640108"/>
          </a:xfrm>
        </p:grpSpPr>
        <p:pic>
          <p:nvPicPr>
            <p:cNvPr id="2054" name="Picture 6" descr="C:\Users\ahmet\Desktop\bAYRAKLAR\Poland-Flag.png"/>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2519" y="3418322"/>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ahmet\Desktop\bAYRAKLAR\Jarvis-Island-Flag.png"/>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67749" y="2322451"/>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hmet\Desktop\bAYRAKLAR\Canada-Flag.png"/>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7749" y="1953747"/>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hmet\Desktop\bAYRAKLAR\Japan-Flag.png"/>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2519" y="2689304"/>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ahmet\Desktop\bAYRAKLAR\Germany-Flag.png"/>
            <p:cNvPicPr preferRelativeResize="0">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2519" y="3055519"/>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ahmet\Desktop\bAYRAKLAR\Korea-Flag.png"/>
            <p:cNvPicPr preferRelativeResize="0">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67749" y="3776574"/>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Users\ahmet\Desktop\bAYRAKLAR\Turkey-Flag.png"/>
            <p:cNvPicPr preferRelativeResize="0">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062519" y="4161855"/>
              <a:ext cx="576000" cy="4320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851578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SEKTÖRLERE GÖRE KAZA SIKLIĞI – DÜNYA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2" name="Grafik 1"/>
          <p:cNvGraphicFramePr/>
          <p:nvPr>
            <p:extLst>
              <p:ext uri="{D42A27DB-BD31-4B8C-83A1-F6EECF244321}">
                <p14:modId xmlns:p14="http://schemas.microsoft.com/office/powerpoint/2010/main" val="2436265674"/>
              </p:ext>
            </p:extLst>
          </p:nvPr>
        </p:nvGraphicFramePr>
        <p:xfrm>
          <a:off x="0" y="1058863"/>
          <a:ext cx="9048466" cy="4948532"/>
        </p:xfrm>
        <a:graphic>
          <a:graphicData uri="http://schemas.openxmlformats.org/drawingml/2006/chart">
            <c:chart xmlns:c="http://schemas.openxmlformats.org/drawingml/2006/chart" xmlns:r="http://schemas.openxmlformats.org/officeDocument/2006/relationships" r:id="rId3"/>
          </a:graphicData>
        </a:graphic>
      </p:graphicFrame>
      <p:sp>
        <p:nvSpPr>
          <p:cNvPr id="3" name="Dikdörtgen 2"/>
          <p:cNvSpPr/>
          <p:nvPr/>
        </p:nvSpPr>
        <p:spPr>
          <a:xfrm>
            <a:off x="895350" y="5143500"/>
            <a:ext cx="790575" cy="20002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Dikdörtgen 6"/>
          <p:cNvSpPr/>
          <p:nvPr/>
        </p:nvSpPr>
        <p:spPr>
          <a:xfrm>
            <a:off x="2924175" y="5153025"/>
            <a:ext cx="790575" cy="5905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Dikdörtgen 8"/>
          <p:cNvSpPr/>
          <p:nvPr/>
        </p:nvSpPr>
        <p:spPr>
          <a:xfrm>
            <a:off x="5972175" y="5343525"/>
            <a:ext cx="790575" cy="400050"/>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p:cNvSpPr/>
          <p:nvPr/>
        </p:nvSpPr>
        <p:spPr>
          <a:xfrm>
            <a:off x="142875" y="6160019"/>
            <a:ext cx="7090159" cy="338554"/>
          </a:xfrm>
          <a:prstGeom prst="rect">
            <a:avLst/>
          </a:prstGeom>
        </p:spPr>
        <p:txBody>
          <a:bodyPr wrap="square">
            <a:spAutoFit/>
          </a:bodyPr>
          <a:lstStyle/>
          <a:p>
            <a:pPr algn="ctr">
              <a:spcAft>
                <a:spcPts val="0"/>
              </a:spcAft>
              <a:buClr>
                <a:srgbClr val="292929"/>
              </a:buClr>
              <a:defRPr/>
            </a:pPr>
            <a:r>
              <a:rPr lang="tr-TR" sz="1600" i="1" dirty="0">
                <a:solidFill>
                  <a:srgbClr val="000000"/>
                </a:solidFill>
                <a:latin typeface="Calibri" pitchFamily="34" charset="0"/>
                <a:cs typeface="Calibri" pitchFamily="34" charset="0"/>
              </a:rPr>
              <a:t>(Bir takvim yılında çalışılan 1,000,000 iş saatine karşılık kaç kaza olduğunu gösterir.) </a:t>
            </a:r>
          </a:p>
        </p:txBody>
      </p:sp>
    </p:spTree>
    <p:extLst>
      <p:ext uri="{BB962C8B-B14F-4D97-AF65-F5344CB8AC3E}">
        <p14:creationId xmlns:p14="http://schemas.microsoft.com/office/powerpoint/2010/main" val="8450379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3" grpId="0" animBg="1"/>
      <p:bldP spid="7"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p>
        </p:txBody>
      </p:sp>
      <p:graphicFrame>
        <p:nvGraphicFramePr>
          <p:cNvPr id="7" name="Group 434"/>
          <p:cNvGraphicFramePr>
            <a:graphicFrameLocks noGrp="1"/>
          </p:cNvGraphicFramePr>
          <p:nvPr>
            <p:extLst>
              <p:ext uri="{D42A27DB-BD31-4B8C-83A1-F6EECF244321}">
                <p14:modId xmlns:p14="http://schemas.microsoft.com/office/powerpoint/2010/main" val="3153690463"/>
              </p:ext>
            </p:extLst>
          </p:nvPr>
        </p:nvGraphicFramePr>
        <p:xfrm>
          <a:off x="85059" y="1392873"/>
          <a:ext cx="8569844" cy="1877391"/>
        </p:xfrm>
        <a:graphic>
          <a:graphicData uri="http://schemas.openxmlformats.org/drawingml/2006/table">
            <a:tbl>
              <a:tblPr bandRow="1">
                <a:tableStyleId>{21E4AEA4-8DFA-4A89-87EB-49C32662AFE0}</a:tableStyleId>
              </a:tblPr>
              <a:tblGrid>
                <a:gridCol w="3715045"/>
                <a:gridCol w="612870"/>
                <a:gridCol w="4241929"/>
              </a:tblGrid>
              <a:tr h="405711">
                <a:tc gridSpan="2">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000" b="1" i="0" u="none" strike="noStrike" kern="1200" cap="none" normalizeH="0" baseline="0" noProof="1" smtClean="0">
                          <a:ln>
                            <a:noFill/>
                          </a:ln>
                          <a:solidFill>
                            <a:schemeClr val="tx1"/>
                          </a:solidFill>
                          <a:effectLst/>
                          <a:latin typeface="Cambria" pitchFamily="18" charset="0"/>
                          <a:ea typeface="+mn-ea"/>
                          <a:cs typeface="Arial" pitchFamily="34" charset="0"/>
                        </a:rPr>
                        <a:t>Ülkeler </a:t>
                      </a: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000" b="1" u="none" strike="noStrike" kern="1200" cap="none" normalizeH="0" baseline="0" noProof="1" smtClean="0">
                          <a:ln>
                            <a:noFill/>
                          </a:ln>
                          <a:solidFill>
                            <a:schemeClr val="tx1"/>
                          </a:solidFill>
                          <a:effectLst/>
                          <a:latin typeface="Cambria" pitchFamily="18" charset="0"/>
                        </a:rPr>
                        <a:t>Maliyet (Milyar)</a:t>
                      </a:r>
                      <a:endParaRPr kumimoji="0" lang="tr-TR" sz="20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ABD (Dolar)</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190</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Almanya (Dolar)</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28</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600" b="1" i="0" u="none" strike="noStrike" cap="none" normalizeH="0" baseline="0" noProof="1" smtClean="0">
                          <a:ln>
                            <a:noFill/>
                          </a:ln>
                          <a:solidFill>
                            <a:schemeClr val="tx1"/>
                          </a:solidFill>
                          <a:effectLst/>
                          <a:latin typeface="Cambria" pitchFamily="18" charset="0"/>
                          <a:cs typeface="Calibri" pitchFamily="34" charset="0"/>
                        </a:rPr>
                        <a:t>Norveç (Kron)</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40</a:t>
                      </a:r>
                    </a:p>
                  </a:txBody>
                  <a:tcPr marL="90000" marR="90000" marT="46800" marB="46800" anchor="ctr" horzOverflow="overflow"/>
                </a:tc>
              </a:tr>
              <a:tr h="365425">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600" b="1" i="0" u="none" strike="noStrike" cap="none" normalizeH="0" baseline="0" noProof="1" smtClean="0">
                          <a:ln>
                            <a:noFill/>
                          </a:ln>
                          <a:solidFill>
                            <a:schemeClr val="tx1"/>
                          </a:solidFill>
                          <a:effectLst/>
                          <a:latin typeface="Cambria" pitchFamily="18" charset="0"/>
                          <a:cs typeface="Calibri" pitchFamily="34" charset="0"/>
                        </a:rPr>
                        <a:t>Avustralya (A. Doları)</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6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15-37</a:t>
                      </a:r>
                    </a:p>
                  </a:txBody>
                  <a:tcPr marL="90000" marR="90000" marT="46800" marB="46800" anchor="ctr" horzOverflow="overflow"/>
                </a:tc>
              </a:tr>
            </a:tbl>
          </a:graphicData>
        </a:graphic>
      </p:graphicFrame>
      <p:sp>
        <p:nvSpPr>
          <p:cNvPr id="1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İŞ KAZALARINDA MALİYET – DÜNYA </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12"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2" name="Grup 1"/>
          <p:cNvGrpSpPr/>
          <p:nvPr/>
        </p:nvGrpSpPr>
        <p:grpSpPr>
          <a:xfrm>
            <a:off x="3818814" y="1764310"/>
            <a:ext cx="576000" cy="1536570"/>
            <a:chOff x="3818814" y="1764310"/>
            <a:chExt cx="576000" cy="1536570"/>
          </a:xfrm>
        </p:grpSpPr>
        <p:pic>
          <p:nvPicPr>
            <p:cNvPr id="3074" name="Picture 2" descr="D:\DOKTOR\1-ISTANBULUZMAN\1-EĞİTİM KURUMU\1. İstanbuluzman\2-RESİMLER\Bayraklar\Bayrak\Australia-Flag.png"/>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8814" y="2868880"/>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DOKTOR\1-ISTANBULUZMAN\1-EĞİTİM KURUMU\1. İstanbuluzman\2-RESİMLER\Bayraklar\Bayrak\Norway-Flag.png"/>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8814" y="2501340"/>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ahmet\Desktop\bAYRAKLAR\Jarvis-Island-Flag.png"/>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8814" y="1764310"/>
              <a:ext cx="576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C:\Users\ahmet\Desktop\bAYRAKLAR\Germany-Flag.png"/>
            <p:cNvPicPr preferRelativeResize="0">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18814" y="2130304"/>
              <a:ext cx="576000" cy="4320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572479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4" name="Picture 4"/>
          <p:cNvPicPr>
            <a:picLocks noChangeAspect="1" noChangeArrowheads="1"/>
          </p:cNvPicPr>
          <p:nvPr/>
        </p:nvPicPr>
        <p:blipFill>
          <a:blip r:embed="rId3" cstate="print"/>
          <a:srcRect/>
          <a:stretch>
            <a:fillRect/>
          </a:stretch>
        </p:blipFill>
        <p:spPr bwMode="auto">
          <a:xfrm>
            <a:off x="21272" y="1590933"/>
            <a:ext cx="9048306" cy="4671865"/>
          </a:xfrm>
          <a:prstGeom prst="rect">
            <a:avLst/>
          </a:prstGeom>
          <a:noFill/>
          <a:ln w="9525">
            <a:noFill/>
            <a:miter lim="800000"/>
            <a:headEnd/>
            <a:tailEnd/>
          </a:ln>
        </p:spPr>
      </p:pic>
      <p:sp>
        <p:nvSpPr>
          <p:cNvPr id="5" name="Rechteck 4"/>
          <p:cNvSpPr>
            <a:spLocks noChangeArrowheads="1"/>
          </p:cNvSpPr>
          <p:nvPr/>
        </p:nvSpPr>
        <p:spPr bwMode="auto">
          <a:xfrm>
            <a:off x="266701" y="423086"/>
            <a:ext cx="7579451" cy="2476500"/>
          </a:xfrm>
          <a:prstGeom prst="rect">
            <a:avLst/>
          </a:prstGeom>
          <a:noFill/>
          <a:ln w="9525" algn="ctr">
            <a:noFill/>
            <a:round/>
            <a:headEnd/>
            <a:tailEnd/>
          </a:ln>
        </p:spPr>
        <p:txBody>
          <a:bodyPr wrap="none" anchor="ctr"/>
          <a:lstStyle/>
          <a:p>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Türkiye </a:t>
            </a:r>
          </a:p>
          <a:p>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İstatistikleri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Serbest Form 3"/>
          <p:cNvSpPr/>
          <p:nvPr/>
        </p:nvSpPr>
        <p:spPr>
          <a:xfrm>
            <a:off x="3090410" y="1316475"/>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chemeClr val="bg2">
                <a:lumMod val="60000"/>
                <a:lumOff val="40000"/>
              </a:schemeClr>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378714" tIns="497062" rIns="378714" bIns="1065133" numCol="1" spcCol="1270" anchor="ctr" anchorCtr="0">
            <a:noAutofit/>
          </a:bodyPr>
          <a:lstStyle/>
          <a:p>
            <a:pPr lvl="0" algn="ctr" defTabSz="1377950">
              <a:lnSpc>
                <a:spcPct val="100000"/>
              </a:lnSpc>
              <a:spcBef>
                <a:spcPct val="0"/>
              </a:spcBef>
              <a:spcAft>
                <a:spcPts val="0"/>
              </a:spcAft>
            </a:pPr>
            <a:r>
              <a:rPr lang="tr-TR" sz="3100" b="1" kern="1200" dirty="0" smtClean="0">
                <a:latin typeface="Calibri" pitchFamily="34" charset="0"/>
                <a:cs typeface="Calibri" pitchFamily="34" charset="0"/>
              </a:rPr>
              <a:t>Devlet</a:t>
            </a:r>
          </a:p>
          <a:p>
            <a:pPr lvl="0" algn="ctr" defTabSz="1377950">
              <a:lnSpc>
                <a:spcPct val="100000"/>
              </a:lnSpc>
              <a:spcBef>
                <a:spcPct val="0"/>
              </a:spcBef>
              <a:spcAft>
                <a:spcPts val="0"/>
              </a:spcAft>
            </a:pPr>
            <a:r>
              <a:rPr lang="tr-TR" sz="1600" b="0" kern="1200" dirty="0" smtClean="0">
                <a:latin typeface="Calibri" pitchFamily="34" charset="0"/>
                <a:cs typeface="Calibri" pitchFamily="34" charset="0"/>
              </a:rPr>
              <a:t>(21 Milyar) </a:t>
            </a:r>
            <a:endParaRPr lang="tr-TR" sz="1600" b="0" kern="1200" dirty="0">
              <a:latin typeface="Calibri" pitchFamily="34" charset="0"/>
              <a:cs typeface="Calibri" pitchFamily="34" charset="0"/>
            </a:endParaRPr>
          </a:p>
        </p:txBody>
      </p:sp>
      <p:sp>
        <p:nvSpPr>
          <p:cNvPr id="5" name="Serbest Form 4"/>
          <p:cNvSpPr/>
          <p:nvPr/>
        </p:nvSpPr>
        <p:spPr>
          <a:xfrm>
            <a:off x="4115304" y="3091696"/>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rgbClr val="6B9B1A"/>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868675" tIns="733758" rIns="267467" bIns="544402" numCol="1" spcCol="1270" anchor="ctr" anchorCtr="0">
            <a:noAutofit/>
          </a:bodyPr>
          <a:lstStyle/>
          <a:p>
            <a:pPr lvl="0" algn="ctr" defTabSz="1200150">
              <a:lnSpc>
                <a:spcPct val="100000"/>
              </a:lnSpc>
              <a:spcBef>
                <a:spcPct val="0"/>
              </a:spcBef>
              <a:spcAft>
                <a:spcPts val="0"/>
              </a:spcAft>
            </a:pPr>
            <a:r>
              <a:rPr lang="tr-TR" sz="2700" b="1" kern="1200" dirty="0" smtClean="0">
                <a:latin typeface="Calibri" pitchFamily="34" charset="0"/>
                <a:cs typeface="Calibri" pitchFamily="34" charset="0"/>
              </a:rPr>
              <a:t>Çalışanlar</a:t>
            </a:r>
          </a:p>
          <a:p>
            <a:pPr lvl="0" algn="ctr" defTabSz="1200150">
              <a:lnSpc>
                <a:spcPct val="100000"/>
              </a:lnSpc>
              <a:spcBef>
                <a:spcPct val="0"/>
              </a:spcBef>
              <a:spcAft>
                <a:spcPts val="0"/>
              </a:spcAft>
            </a:pPr>
            <a:r>
              <a:rPr lang="tr-TR" sz="1600" b="0" kern="1200" dirty="0" smtClean="0">
                <a:latin typeface="Calibri" pitchFamily="34" charset="0"/>
                <a:cs typeface="Calibri" pitchFamily="34" charset="0"/>
              </a:rPr>
              <a:t>(4 Ölüm/Gün)</a:t>
            </a:r>
            <a:endParaRPr lang="tr-TR" sz="1600" b="0" kern="1200" dirty="0">
              <a:latin typeface="Calibri" pitchFamily="34" charset="0"/>
              <a:cs typeface="Calibri" pitchFamily="34" charset="0"/>
            </a:endParaRPr>
          </a:p>
        </p:txBody>
      </p:sp>
      <p:sp>
        <p:nvSpPr>
          <p:cNvPr id="7" name="Serbest Form 6"/>
          <p:cNvSpPr/>
          <p:nvPr/>
        </p:nvSpPr>
        <p:spPr>
          <a:xfrm>
            <a:off x="2065515" y="3091696"/>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ln w="50800">
            <a:solidFill>
              <a:srgbClr val="7030A0"/>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dk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267467" tIns="733758" rIns="868675" bIns="544402" numCol="1" spcCol="1270" anchor="ctr" anchorCtr="0">
            <a:noAutofit/>
          </a:bodyPr>
          <a:lstStyle/>
          <a:p>
            <a:pPr lvl="0" algn="ctr" defTabSz="1289050">
              <a:lnSpc>
                <a:spcPct val="100000"/>
              </a:lnSpc>
              <a:spcBef>
                <a:spcPct val="0"/>
              </a:spcBef>
              <a:spcAft>
                <a:spcPts val="0"/>
              </a:spcAft>
            </a:pPr>
            <a:r>
              <a:rPr lang="tr-TR" sz="2900" b="1" kern="1200" dirty="0" smtClean="0">
                <a:latin typeface="Calibri" pitchFamily="34" charset="0"/>
                <a:cs typeface="Calibri" pitchFamily="34" charset="0"/>
              </a:rPr>
              <a:t>İşverenler</a:t>
            </a:r>
          </a:p>
          <a:p>
            <a:pPr lvl="0" algn="ctr" defTabSz="1289050">
              <a:lnSpc>
                <a:spcPct val="100000"/>
              </a:lnSpc>
              <a:spcBef>
                <a:spcPct val="0"/>
              </a:spcBef>
              <a:spcAft>
                <a:spcPts val="0"/>
              </a:spcAft>
            </a:pPr>
            <a:r>
              <a:rPr lang="tr-TR" sz="1600" b="0" kern="1200" dirty="0" smtClean="0">
                <a:latin typeface="Calibri" pitchFamily="34" charset="0"/>
                <a:cs typeface="Calibri" pitchFamily="34" charset="0"/>
              </a:rPr>
              <a:t>(Kârın %5-10)</a:t>
            </a:r>
            <a:endParaRPr lang="tr-TR" sz="1600" b="0" kern="1200" dirty="0">
              <a:latin typeface="Calibri" pitchFamily="34" charset="0"/>
              <a:cs typeface="Calibri" pitchFamily="34" charset="0"/>
            </a:endParaRPr>
          </a:p>
        </p:txBody>
      </p:sp>
      <p:sp>
        <p:nvSpPr>
          <p:cNvPr id="8" name="Metin kutusu 7"/>
          <p:cNvSpPr txBox="1"/>
          <p:nvPr/>
        </p:nvSpPr>
        <p:spPr>
          <a:xfrm>
            <a:off x="4324350" y="3667125"/>
            <a:ext cx="457200" cy="523220"/>
          </a:xfrm>
          <a:prstGeom prst="rect">
            <a:avLst/>
          </a:prstGeom>
          <a:noFill/>
        </p:spPr>
        <p:txBody>
          <a:bodyPr wrap="square" rtlCol="0">
            <a:spAutoFit/>
          </a:bodyPr>
          <a:lstStyle/>
          <a:p>
            <a:pPr algn="ctr"/>
            <a:r>
              <a:rPr lang="tr-TR" sz="1400" b="1" dirty="0" smtClean="0">
                <a:solidFill>
                  <a:srgbClr val="000000"/>
                </a:solidFill>
                <a:latin typeface="Cambria" pitchFamily="18" charset="0"/>
                <a:cs typeface="Calibri" pitchFamily="34" charset="0"/>
              </a:rPr>
              <a:t>İK</a:t>
            </a:r>
          </a:p>
          <a:p>
            <a:pPr algn="ctr"/>
            <a:r>
              <a:rPr lang="tr-TR" sz="1400" b="1" dirty="0" smtClean="0">
                <a:solidFill>
                  <a:srgbClr val="000000"/>
                </a:solidFill>
                <a:latin typeface="Cambria" pitchFamily="18" charset="0"/>
                <a:cs typeface="Calibri" pitchFamily="34" charset="0"/>
              </a:rPr>
              <a:t>MS</a:t>
            </a:r>
            <a:endParaRPr lang="tr-TR" sz="1400" b="1" dirty="0">
              <a:solidFill>
                <a:srgbClr val="000000"/>
              </a:solidFill>
              <a:latin typeface="Cambria" pitchFamily="18" charset="0"/>
              <a:cs typeface="Calibri" pitchFamily="34" charset="0"/>
            </a:endParaRPr>
          </a:p>
        </p:txBody>
      </p:sp>
      <p:sp>
        <p:nvSpPr>
          <p:cNvPr id="9"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İŞ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KAZASI-MESLEK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HASTALIKLARI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KAYIPLAR-TÜRKİYE </a:t>
            </a:r>
            <a:endPar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p>
        </p:txBody>
      </p:sp>
      <p:graphicFrame>
        <p:nvGraphicFramePr>
          <p:cNvPr id="7" name="Group 434"/>
          <p:cNvGraphicFramePr>
            <a:graphicFrameLocks noGrp="1"/>
          </p:cNvGraphicFramePr>
          <p:nvPr>
            <p:extLst>
              <p:ext uri="{D42A27DB-BD31-4B8C-83A1-F6EECF244321}">
                <p14:modId xmlns:p14="http://schemas.microsoft.com/office/powerpoint/2010/main" val="3722001082"/>
              </p:ext>
            </p:extLst>
          </p:nvPr>
        </p:nvGraphicFramePr>
        <p:xfrm>
          <a:off x="85059" y="1392873"/>
          <a:ext cx="8963407" cy="2598101"/>
        </p:xfrm>
        <a:graphic>
          <a:graphicData uri="http://schemas.openxmlformats.org/drawingml/2006/table">
            <a:tbl>
              <a:tblPr bandRow="1">
                <a:tableStyleId>{21E4AEA4-8DFA-4A89-87EB-49C32662AFE0}</a:tableStyleId>
              </a:tblPr>
              <a:tblGrid>
                <a:gridCol w="2896680"/>
                <a:gridCol w="3061252"/>
                <a:gridCol w="3005475"/>
              </a:tblGrid>
              <a:tr h="472081">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rPr>
                        <a:t>Çalışan İşçi Sayısı</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u="none" strike="noStrike" kern="1200" cap="none" normalizeH="0" baseline="0" noProof="1" smtClean="0">
                          <a:ln>
                            <a:noFill/>
                          </a:ln>
                          <a:solidFill>
                            <a:schemeClr val="tx1"/>
                          </a:solidFill>
                          <a:effectLst/>
                          <a:latin typeface="Cambria" pitchFamily="18" charset="0"/>
                        </a:rPr>
                        <a:t>İşyeri Sayısı</a:t>
                      </a:r>
                      <a:endPar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u="none" strike="noStrike" kern="1200" cap="none" normalizeH="0" baseline="0" noProof="1" smtClean="0">
                          <a:ln>
                            <a:noFill/>
                          </a:ln>
                          <a:solidFill>
                            <a:schemeClr val="tx1"/>
                          </a:solidFill>
                          <a:effectLst/>
                          <a:latin typeface="Cambria" pitchFamily="18" charset="0"/>
                        </a:rPr>
                        <a:t>Zorunlu Sigortalı Sayısı</a:t>
                      </a:r>
                      <a:endPar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r>
              <a:tr h="425204">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1" u="none" strike="noStrike" cap="none" normalizeH="0" baseline="0" noProof="1" smtClean="0">
                          <a:ln>
                            <a:noFill/>
                          </a:ln>
                          <a:effectLst/>
                          <a:latin typeface="Cambria" pitchFamily="18" charset="0"/>
                        </a:rPr>
                        <a:t>1-49</a:t>
                      </a:r>
                      <a:endParaRPr kumimoji="0" lang="tr-TR" sz="1800" b="1" i="1"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1" u="none" strike="noStrike" cap="none" normalizeH="0" baseline="0" noProof="1" smtClean="0">
                          <a:ln>
                            <a:noFill/>
                          </a:ln>
                          <a:solidFill>
                            <a:schemeClr val="tx1"/>
                          </a:solidFill>
                          <a:effectLst/>
                          <a:latin typeface="Cambria" pitchFamily="18" charset="0"/>
                          <a:cs typeface="Calibri" pitchFamily="34" charset="0"/>
                        </a:rPr>
                        <a:t>1.016.617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1" u="none" strike="noStrike" cap="none" normalizeH="0" baseline="0" noProof="1" smtClean="0">
                          <a:ln>
                            <a:noFill/>
                          </a:ln>
                          <a:solidFill>
                            <a:schemeClr val="tx1"/>
                          </a:solidFill>
                          <a:effectLst/>
                          <a:latin typeface="Cambria" pitchFamily="18" charset="0"/>
                          <a:cs typeface="Calibri" pitchFamily="34" charset="0"/>
                        </a:rPr>
                        <a:t>4.694.825</a:t>
                      </a:r>
                    </a:p>
                  </a:txBody>
                  <a:tcPr marL="90000" marR="90000" marT="46800" marB="46800" anchor="ctr" horzOverflow="overflow"/>
                </a:tc>
              </a:tr>
              <a:tr h="425204">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1" u="none" strike="noStrike" cap="none" normalizeH="0" baseline="0" noProof="1" smtClean="0">
                          <a:ln>
                            <a:noFill/>
                          </a:ln>
                          <a:effectLst/>
                          <a:latin typeface="Cambria" pitchFamily="18" charset="0"/>
                        </a:rPr>
                        <a:t>50-299</a:t>
                      </a:r>
                      <a:endParaRPr kumimoji="0" lang="tr-TR" sz="1800" b="1" i="1"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1" u="none" strike="noStrike" cap="none" normalizeH="0" baseline="0" noProof="1" smtClean="0">
                          <a:ln>
                            <a:noFill/>
                          </a:ln>
                          <a:solidFill>
                            <a:schemeClr val="tx1"/>
                          </a:solidFill>
                          <a:effectLst/>
                          <a:latin typeface="Cambria" pitchFamily="18" charset="0"/>
                          <a:cs typeface="Calibri" pitchFamily="34" charset="0"/>
                        </a:rPr>
                        <a:t>17.745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1" u="none" strike="noStrike" cap="none" normalizeH="0" baseline="0" noProof="1" smtClean="0">
                          <a:ln>
                            <a:noFill/>
                          </a:ln>
                          <a:solidFill>
                            <a:schemeClr val="tx1"/>
                          </a:solidFill>
                          <a:effectLst/>
                          <a:latin typeface="Cambria" pitchFamily="18" charset="0"/>
                          <a:cs typeface="Calibri" pitchFamily="34" charset="0"/>
                        </a:rPr>
                        <a:t>1.916.868</a:t>
                      </a:r>
                    </a:p>
                  </a:txBody>
                  <a:tcPr marL="90000" marR="90000" marT="46800" marB="46800" anchor="ctr" horzOverflow="overflow"/>
                </a:tc>
              </a:tr>
              <a:tr h="425204">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300-1000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1.759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850.362</a:t>
                      </a:r>
                    </a:p>
                  </a:txBody>
                  <a:tcPr marL="90000" marR="90000" marT="46800" marB="46800" anchor="ctr" horzOverflow="overflow"/>
                </a:tc>
              </a:tr>
              <a:tr h="425204">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&gt;1000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207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0" i="0" u="none" strike="noStrike" cap="none" normalizeH="0" baseline="0" noProof="1" smtClean="0">
                          <a:ln>
                            <a:noFill/>
                          </a:ln>
                          <a:solidFill>
                            <a:schemeClr val="tx1"/>
                          </a:solidFill>
                          <a:effectLst/>
                          <a:latin typeface="Cambria" pitchFamily="18" charset="0"/>
                          <a:cs typeface="Calibri" pitchFamily="34" charset="0"/>
                        </a:rPr>
                        <a:t>356.587</a:t>
                      </a:r>
                    </a:p>
                  </a:txBody>
                  <a:tcPr marL="90000" marR="90000" marT="46800" marB="46800" anchor="ctr" horzOverflow="overflow"/>
                </a:tc>
              </a:tr>
              <a:tr h="425204">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800" b="1" i="1"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1" u="none" strike="noStrike" cap="none" normalizeH="0" baseline="0" noProof="1" smtClean="0">
                          <a:ln>
                            <a:noFill/>
                          </a:ln>
                          <a:solidFill>
                            <a:schemeClr val="tx1"/>
                          </a:solidFill>
                          <a:effectLst/>
                          <a:latin typeface="Cambria" pitchFamily="18" charset="0"/>
                          <a:cs typeface="Calibri" pitchFamily="34" charset="0"/>
                        </a:rPr>
                        <a:t>1.036.328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1" u="none" strike="noStrike" cap="none" normalizeH="0" baseline="0" noProof="1" smtClean="0">
                          <a:ln>
                            <a:noFill/>
                          </a:ln>
                          <a:solidFill>
                            <a:schemeClr val="tx1"/>
                          </a:solidFill>
                          <a:effectLst/>
                          <a:latin typeface="Cambria" pitchFamily="18" charset="0"/>
                          <a:cs typeface="Calibri" pitchFamily="34" charset="0"/>
                        </a:rPr>
                        <a:t>7.818.642</a:t>
                      </a:r>
                    </a:p>
                  </a:txBody>
                  <a:tcPr marL="90000" marR="90000" marT="46800" marB="46800" anchor="ctr" horzOverflow="overflow"/>
                </a:tc>
              </a:tr>
            </a:tbl>
          </a:graphicData>
        </a:graphic>
      </p:graphicFrame>
      <p:sp>
        <p:nvSpPr>
          <p:cNvPr id="1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İŞYERLERİ SİGORTALILIK SAYISI – TÜRKİYE </a:t>
            </a:r>
            <a:r>
              <a:rPr lang="tr-TR" sz="3200" b="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(2006) </a:t>
            </a:r>
            <a:endParaRPr lang="en-GB" sz="3200" b="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12"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8160623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p>
        </p:txBody>
      </p:sp>
      <p:sp>
        <p:nvSpPr>
          <p:cNvPr id="1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SSK SİGORTALILIK ORANI – TÜRKİYE </a:t>
            </a:r>
            <a:r>
              <a:rPr lang="tr-TR" sz="3200" b="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(2007) </a:t>
            </a:r>
            <a:endParaRPr lang="en-GB" sz="3200" b="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12"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6" name="Group 434"/>
          <p:cNvGraphicFramePr>
            <a:graphicFrameLocks noGrp="1"/>
          </p:cNvGraphicFramePr>
          <p:nvPr>
            <p:extLst>
              <p:ext uri="{D42A27DB-BD31-4B8C-83A1-F6EECF244321}">
                <p14:modId xmlns:p14="http://schemas.microsoft.com/office/powerpoint/2010/main" val="2916140760"/>
              </p:ext>
            </p:extLst>
          </p:nvPr>
        </p:nvGraphicFramePr>
        <p:xfrm>
          <a:off x="90296" y="1197092"/>
          <a:ext cx="8963407" cy="2413523"/>
        </p:xfrm>
        <a:graphic>
          <a:graphicData uri="http://schemas.openxmlformats.org/drawingml/2006/table">
            <a:tbl>
              <a:tblPr bandRow="1">
                <a:tableStyleId>{21E4AEA4-8DFA-4A89-87EB-49C32662AFE0}</a:tableStyleId>
              </a:tblPr>
              <a:tblGrid>
                <a:gridCol w="5774341"/>
                <a:gridCol w="3189066"/>
              </a:tblGrid>
              <a:tr h="524359">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rPr>
                        <a:t>Nüfus</a:t>
                      </a:r>
                    </a:p>
                  </a:txBody>
                  <a:tcPr marL="90000" marR="90000" marT="46800" marB="46800" anchor="ctr" horzOverflow="overflow"/>
                </a:tc>
                <a:tc>
                  <a:txBody>
                    <a:bodyPr/>
                    <a:lstStyle/>
                    <a:p>
                      <a:pPr marL="1371600" marR="0" lvl="3"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kern="1200" cap="none" normalizeH="0" baseline="0" noProof="1" smtClean="0">
                          <a:ln>
                            <a:noFill/>
                          </a:ln>
                          <a:solidFill>
                            <a:schemeClr val="tx1"/>
                          </a:solidFill>
                          <a:effectLst/>
                          <a:latin typeface="Cambria" pitchFamily="18" charset="0"/>
                          <a:ea typeface="+mn-ea"/>
                          <a:cs typeface="Arial" pitchFamily="34" charset="0"/>
                        </a:rPr>
                        <a:t>72.974.000</a:t>
                      </a:r>
                    </a:p>
                  </a:txBody>
                  <a:tcPr marL="90000" marR="90000" marT="46800" marB="46800" anchor="ctr" horzOverflow="overflow"/>
                </a:tc>
              </a:tr>
              <a:tr h="472291">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Zorunlu Sigortalı Sayısı</a:t>
                      </a:r>
                    </a:p>
                  </a:txBody>
                  <a:tcPr marL="90000" marR="90000" marT="46800" marB="46800" anchor="ctr" horzOverflow="overflow"/>
                </a:tc>
                <a:tc>
                  <a:txBody>
                    <a:bodyPr/>
                    <a:lstStyle/>
                    <a:p>
                      <a:pPr marL="1371600" marR="0" lvl="3"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7.818.642</a:t>
                      </a:r>
                    </a:p>
                  </a:txBody>
                  <a:tcPr marL="90000" marR="90000" marT="46800" marB="46800" anchor="ctr" horzOverflow="overflow"/>
                </a:tc>
              </a:tr>
              <a:tr h="472291">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SSK Kapsamındaki Toplam Nüfus</a:t>
                      </a:r>
                    </a:p>
                  </a:txBody>
                  <a:tcPr marL="90000" marR="90000" marT="46800" marB="46800" anchor="ctr" horzOverflow="overflow"/>
                </a:tc>
                <a:tc>
                  <a:txBody>
                    <a:bodyPr/>
                    <a:lstStyle/>
                    <a:p>
                      <a:pPr marL="1371600" marR="0" lvl="3"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31.133.197</a:t>
                      </a:r>
                    </a:p>
                  </a:txBody>
                  <a:tcPr marL="90000" marR="90000" marT="46800" marB="46800" anchor="ctr" horzOverflow="overflow"/>
                </a:tc>
              </a:tr>
              <a:tr h="472291">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SSK Kapsamındaki Nüfusun Toplam Nüfusa Oranı</a:t>
                      </a:r>
                    </a:p>
                  </a:txBody>
                  <a:tcPr marL="90000" marR="90000" marT="46800" marB="46800" anchor="ctr" horzOverflow="overflow"/>
                </a:tc>
                <a:tc>
                  <a:txBody>
                    <a:bodyPr/>
                    <a:lstStyle/>
                    <a:p>
                      <a:pPr marL="1371600" marR="0" lvl="3"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0" u="none" strike="noStrike" cap="none" normalizeH="0" baseline="0" noProof="1" smtClean="0">
                          <a:ln>
                            <a:noFill/>
                          </a:ln>
                          <a:solidFill>
                            <a:schemeClr val="tx1"/>
                          </a:solidFill>
                          <a:effectLst/>
                          <a:latin typeface="Cambria" pitchFamily="18" charset="0"/>
                          <a:cs typeface="Calibri" pitchFamily="34" charset="0"/>
                        </a:rPr>
                        <a:t>%42,66</a:t>
                      </a:r>
                    </a:p>
                  </a:txBody>
                  <a:tcPr marL="90000" marR="90000" marT="46800" marB="46800" anchor="ctr" horzOverflow="overflow"/>
                </a:tc>
              </a:tr>
              <a:tr h="472291">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800" b="1" i="1" u="none" strike="noStrike" cap="none" normalizeH="0" baseline="0" noProof="1" smtClean="0">
                          <a:ln>
                            <a:noFill/>
                          </a:ln>
                          <a:solidFill>
                            <a:schemeClr val="tx1"/>
                          </a:solidFill>
                          <a:effectLst/>
                          <a:latin typeface="Cambria" pitchFamily="18" charset="0"/>
                          <a:cs typeface="Calibri" pitchFamily="34" charset="0"/>
                        </a:rPr>
                        <a:t>SSK+Bağkur+Emekli Sandığı Sigortalı Oranı</a:t>
                      </a:r>
                    </a:p>
                  </a:txBody>
                  <a:tcPr marL="90000" marR="90000" marT="46800" marB="46800" anchor="ctr" horzOverflow="overflow"/>
                </a:tc>
                <a:tc>
                  <a:txBody>
                    <a:bodyPr/>
                    <a:lstStyle/>
                    <a:p>
                      <a:pPr marL="1371600" marR="0" lvl="3"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800" b="1" i="1" u="none" strike="noStrike" cap="none" normalizeH="0" baseline="0" noProof="1" smtClean="0">
                          <a:ln>
                            <a:noFill/>
                          </a:ln>
                          <a:solidFill>
                            <a:schemeClr val="tx1"/>
                          </a:solidFill>
                          <a:effectLst/>
                          <a:latin typeface="Cambria" pitchFamily="18" charset="0"/>
                          <a:cs typeface="Calibri" pitchFamily="34" charset="0"/>
                        </a:rPr>
                        <a:t>%48,00</a:t>
                      </a:r>
                    </a:p>
                  </a:txBody>
                  <a:tcPr marL="90000" marR="90000" marT="46800" marB="46800" anchor="ctr" horzOverflow="overflow"/>
                </a:tc>
              </a:tr>
            </a:tbl>
          </a:graphicData>
        </a:graphic>
      </p:graphicFrame>
    </p:spTree>
    <p:extLst>
      <p:ext uri="{BB962C8B-B14F-4D97-AF65-F5344CB8AC3E}">
        <p14:creationId xmlns:p14="http://schemas.microsoft.com/office/powerpoint/2010/main" val="16764975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Kazaları</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descr="D:\DOKTOR\9-ISTUZMAN\1-EĞİTİM KURUMU\1. İstanbuluzman\Z.Resim-İkon\İş Güvenliği\fork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0804" y="695250"/>
            <a:ext cx="3730256" cy="3730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728347162"/>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İŞYERİ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1248130427"/>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TOPLAM ÇALIŞAN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KADIN-ERKEK ÇALIŞAN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144086458"/>
              </p:ext>
            </p:extLst>
          </p:nvPr>
        </p:nvGraphicFramePr>
        <p:xfrm>
          <a:off x="72000" y="1044000"/>
          <a:ext cx="9033313" cy="4932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2315584853"/>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2868894136"/>
              </p:ext>
            </p:extLst>
          </p:nvPr>
        </p:nvGraphicFramePr>
        <p:xfrm>
          <a:off x="0" y="1176325"/>
          <a:ext cx="9021175"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ÇALIŞAN SAYISI İŞ KAZASI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KAZALARININ SEKTÖREL DAĞILIM*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3"/>
          <p:cNvGraphicFramePr>
            <a:graphicFrameLocks noChangeAspect="1"/>
          </p:cNvGraphicFramePr>
          <p:nvPr>
            <p:extLst>
              <p:ext uri="{D42A27DB-BD31-4B8C-83A1-F6EECF244321}">
                <p14:modId xmlns:p14="http://schemas.microsoft.com/office/powerpoint/2010/main" val="2277083580"/>
              </p:ext>
            </p:extLst>
          </p:nvPr>
        </p:nvGraphicFramePr>
        <p:xfrm>
          <a:off x="95692" y="247650"/>
          <a:ext cx="8952773" cy="6514657"/>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up 19"/>
          <p:cNvGrpSpPr>
            <a:grpSpLocks/>
          </p:cNvGrpSpPr>
          <p:nvPr/>
        </p:nvGrpSpPr>
        <p:grpSpPr bwMode="auto">
          <a:xfrm>
            <a:off x="990600" y="5683299"/>
            <a:ext cx="6162675" cy="663575"/>
            <a:chOff x="2644311" y="5451679"/>
            <a:chExt cx="6162416" cy="663371"/>
          </a:xfrm>
        </p:grpSpPr>
        <p:grpSp>
          <p:nvGrpSpPr>
            <p:cNvPr id="8" name="Group 51"/>
            <p:cNvGrpSpPr>
              <a:grpSpLocks/>
            </p:cNvGrpSpPr>
            <p:nvPr/>
          </p:nvGrpSpPr>
          <p:grpSpPr bwMode="auto">
            <a:xfrm>
              <a:off x="2644311" y="5451679"/>
              <a:ext cx="648968" cy="663371"/>
              <a:chOff x="1868" y="1082"/>
              <a:chExt cx="1942" cy="1942"/>
            </a:xfrm>
          </p:grpSpPr>
          <p:sp>
            <p:nvSpPr>
              <p:cNvPr id="10" name="Freeform 52"/>
              <p:cNvSpPr>
                <a:spLocks noChangeAspect="1"/>
              </p:cNvSpPr>
              <p:nvPr/>
            </p:nvSpPr>
            <p:spPr bwMode="gray">
              <a:xfrm>
                <a:off x="1868" y="1082"/>
                <a:ext cx="1942" cy="1942"/>
              </a:xfrm>
              <a:custGeom>
                <a:avLst/>
                <a:gdLst>
                  <a:gd name="T0" fmla="*/ 2144 w 1675"/>
                  <a:gd name="T1" fmla="*/ 7354 h 1675"/>
                  <a:gd name="T2" fmla="*/ 0 w 1675"/>
                  <a:gd name="T3" fmla="*/ 5194 h 1675"/>
                  <a:gd name="T4" fmla="*/ 0 w 1675"/>
                  <a:gd name="T5" fmla="*/ 2144 h 1675"/>
                  <a:gd name="T6" fmla="*/ 2144 w 1675"/>
                  <a:gd name="T7" fmla="*/ 0 h 1675"/>
                  <a:gd name="T8" fmla="*/ 5195 w 1675"/>
                  <a:gd name="T9" fmla="*/ 0 h 1675"/>
                  <a:gd name="T10" fmla="*/ 7354 w 1675"/>
                  <a:gd name="T11" fmla="*/ 2144 h 1675"/>
                  <a:gd name="T12" fmla="*/ 7354 w 1675"/>
                  <a:gd name="T13" fmla="*/ 5194 h 1675"/>
                  <a:gd name="T14" fmla="*/ 5195 w 1675"/>
                  <a:gd name="T15" fmla="*/ 7354 h 1675"/>
                  <a:gd name="T16" fmla="*/ 2144 w 1675"/>
                  <a:gd name="T17" fmla="*/ 7354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11" name="Freeform 53"/>
              <p:cNvSpPr>
                <a:spLocks noChangeAspect="1"/>
              </p:cNvSpPr>
              <p:nvPr/>
            </p:nvSpPr>
            <p:spPr bwMode="gray">
              <a:xfrm>
                <a:off x="1914" y="1128"/>
                <a:ext cx="1850" cy="1850"/>
              </a:xfrm>
              <a:custGeom>
                <a:avLst/>
                <a:gdLst>
                  <a:gd name="T0" fmla="*/ 2065 w 1595"/>
                  <a:gd name="T1" fmla="*/ 7029 h 1595"/>
                  <a:gd name="T2" fmla="*/ 0 w 1595"/>
                  <a:gd name="T3" fmla="*/ 4965 h 1595"/>
                  <a:gd name="T4" fmla="*/ 0 w 1595"/>
                  <a:gd name="T5" fmla="*/ 2065 h 1595"/>
                  <a:gd name="T6" fmla="*/ 2065 w 1595"/>
                  <a:gd name="T7" fmla="*/ 0 h 1595"/>
                  <a:gd name="T8" fmla="*/ 4965 w 1595"/>
                  <a:gd name="T9" fmla="*/ 0 h 1595"/>
                  <a:gd name="T10" fmla="*/ 7029 w 1595"/>
                  <a:gd name="T11" fmla="*/ 2065 h 1595"/>
                  <a:gd name="T12" fmla="*/ 7029 w 1595"/>
                  <a:gd name="T13" fmla="*/ 4965 h 1595"/>
                  <a:gd name="T14" fmla="*/ 4965 w 1595"/>
                  <a:gd name="T15" fmla="*/ 7029 h 1595"/>
                  <a:gd name="T16" fmla="*/ 2065 w 1595"/>
                  <a:gd name="T17" fmla="*/ 7029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12" name="Freeform 54"/>
              <p:cNvSpPr>
                <a:spLocks noChangeAspect="1"/>
              </p:cNvSpPr>
              <p:nvPr/>
            </p:nvSpPr>
            <p:spPr bwMode="gray">
              <a:xfrm>
                <a:off x="2434" y="1717"/>
                <a:ext cx="334" cy="642"/>
              </a:xfrm>
              <a:custGeom>
                <a:avLst/>
                <a:gdLst>
                  <a:gd name="T0" fmla="*/ 477 w 288"/>
                  <a:gd name="T1" fmla="*/ 2460 h 553"/>
                  <a:gd name="T2" fmla="*/ 477 w 288"/>
                  <a:gd name="T3" fmla="*/ 329 h 553"/>
                  <a:gd name="T4" fmla="*/ 0 w 288"/>
                  <a:gd name="T5" fmla="*/ 329 h 553"/>
                  <a:gd name="T6" fmla="*/ 0 w 288"/>
                  <a:gd name="T7" fmla="*/ 0 h 553"/>
                  <a:gd name="T8" fmla="*/ 1266 w 288"/>
                  <a:gd name="T9" fmla="*/ 0 h 553"/>
                  <a:gd name="T10" fmla="*/ 1266 w 288"/>
                  <a:gd name="T11" fmla="*/ 329 h 553"/>
                  <a:gd name="T12" fmla="*/ 801 w 288"/>
                  <a:gd name="T13" fmla="*/ 329 h 553"/>
                  <a:gd name="T14" fmla="*/ 801 w 288"/>
                  <a:gd name="T15" fmla="*/ 2460 h 553"/>
                  <a:gd name="T16" fmla="*/ 477 w 288"/>
                  <a:gd name="T17" fmla="*/ 2460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13" name="Freeform 55"/>
              <p:cNvSpPr>
                <a:spLocks noChangeAspect="1"/>
              </p:cNvSpPr>
              <p:nvPr/>
            </p:nvSpPr>
            <p:spPr bwMode="gray">
              <a:xfrm>
                <a:off x="2007" y="1709"/>
                <a:ext cx="384" cy="657"/>
              </a:xfrm>
              <a:custGeom>
                <a:avLst/>
                <a:gdLst>
                  <a:gd name="T0" fmla="*/ 2460770 w 140"/>
                  <a:gd name="T1" fmla="*/ 1397614 h 240"/>
                  <a:gd name="T2" fmla="*/ 3277059 w 140"/>
                  <a:gd name="T3" fmla="*/ 1397614 h 240"/>
                  <a:gd name="T4" fmla="*/ 1784533 w 140"/>
                  <a:gd name="T5" fmla="*/ 0 h 240"/>
                  <a:gd name="T6" fmla="*/ 413403 w 140"/>
                  <a:gd name="T7" fmla="*/ 1397614 h 240"/>
                  <a:gd name="T8" fmla="*/ 2021735 w 140"/>
                  <a:gd name="T9" fmla="*/ 3141558 h 240"/>
                  <a:gd name="T10" fmla="*/ 2460770 w 140"/>
                  <a:gd name="T11" fmla="*/ 4065828 h 240"/>
                  <a:gd name="T12" fmla="*/ 1659895 w 140"/>
                  <a:gd name="T13" fmla="*/ 4895351 h 240"/>
                  <a:gd name="T14" fmla="*/ 871238 w 140"/>
                  <a:gd name="T15" fmla="*/ 3945874 h 240"/>
                  <a:gd name="T16" fmla="*/ 141438 w 140"/>
                  <a:gd name="T17" fmla="*/ 3945874 h 240"/>
                  <a:gd name="T18" fmla="*/ 1643246 w 140"/>
                  <a:gd name="T19" fmla="*/ 5673877 h 240"/>
                  <a:gd name="T20" fmla="*/ 3232800 w 140"/>
                  <a:gd name="T21" fmla="*/ 3995579 h 240"/>
                  <a:gd name="T22" fmla="*/ 2168618 w 140"/>
                  <a:gd name="T23" fmla="*/ 2339949 h 240"/>
                  <a:gd name="T24" fmla="*/ 1204210 w 140"/>
                  <a:gd name="T25" fmla="*/ 1397614 h 240"/>
                  <a:gd name="T26" fmla="*/ 1784533 w 140"/>
                  <a:gd name="T27" fmla="*/ 735183 h 240"/>
                  <a:gd name="T28" fmla="*/ 2460770 w 140"/>
                  <a:gd name="T29" fmla="*/ 139761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14" name="Freeform 56"/>
              <p:cNvSpPr>
                <a:spLocks noChangeAspect="1" noEditPoints="1"/>
              </p:cNvSpPr>
              <p:nvPr/>
            </p:nvSpPr>
            <p:spPr bwMode="gray">
              <a:xfrm>
                <a:off x="3312" y="1720"/>
                <a:ext cx="347" cy="657"/>
              </a:xfrm>
              <a:custGeom>
                <a:avLst/>
                <a:gdLst>
                  <a:gd name="T0" fmla="*/ 3358227 w 124"/>
                  <a:gd name="T1" fmla="*/ 707008 h 234"/>
                  <a:gd name="T2" fmla="*/ 2685022 w 124"/>
                  <a:gd name="T3" fmla="*/ 85326 h 234"/>
                  <a:gd name="T4" fmla="*/ 1538629 w 124"/>
                  <a:gd name="T5" fmla="*/ 0 h 234"/>
                  <a:gd name="T6" fmla="*/ 0 w 124"/>
                  <a:gd name="T7" fmla="*/ 0 h 234"/>
                  <a:gd name="T8" fmla="*/ 0 w 124"/>
                  <a:gd name="T9" fmla="*/ 7124930 h 234"/>
                  <a:gd name="T10" fmla="*/ 966168 w 124"/>
                  <a:gd name="T11" fmla="*/ 7124930 h 234"/>
                  <a:gd name="T12" fmla="*/ 966168 w 124"/>
                  <a:gd name="T13" fmla="*/ 3892692 h 234"/>
                  <a:gd name="T14" fmla="*/ 1590987 w 124"/>
                  <a:gd name="T15" fmla="*/ 3892692 h 234"/>
                  <a:gd name="T16" fmla="*/ 2587025 w 124"/>
                  <a:gd name="T17" fmla="*/ 3807366 h 234"/>
                  <a:gd name="T18" fmla="*/ 3095145 w 124"/>
                  <a:gd name="T19" fmla="*/ 3533560 h 234"/>
                  <a:gd name="T20" fmla="*/ 3471125 w 124"/>
                  <a:gd name="T21" fmla="*/ 2896713 h 234"/>
                  <a:gd name="T22" fmla="*/ 3651104 w 124"/>
                  <a:gd name="T23" fmla="*/ 1918946 h 234"/>
                  <a:gd name="T24" fmla="*/ 3358227 w 124"/>
                  <a:gd name="T25" fmla="*/ 707008 h 234"/>
                  <a:gd name="T26" fmla="*/ 2294076 w 124"/>
                  <a:gd name="T27" fmla="*/ 2981860 h 234"/>
                  <a:gd name="T28" fmla="*/ 913797 w 124"/>
                  <a:gd name="T29" fmla="*/ 2981860 h 234"/>
                  <a:gd name="T30" fmla="*/ 913797 w 124"/>
                  <a:gd name="T31" fmla="*/ 942043 h 234"/>
                  <a:gd name="T32" fmla="*/ 2241701 w 124"/>
                  <a:gd name="T33" fmla="*/ 942043 h 234"/>
                  <a:gd name="T34" fmla="*/ 2797724 w 124"/>
                  <a:gd name="T35" fmla="*/ 1985061 h 234"/>
                  <a:gd name="T36" fmla="*/ 2294076 w 124"/>
                  <a:gd name="T37" fmla="*/ 2981860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15" name="Freeform 57"/>
              <p:cNvSpPr>
                <a:spLocks noChangeAspect="1" noEditPoints="1"/>
              </p:cNvSpPr>
              <p:nvPr/>
            </p:nvSpPr>
            <p:spPr bwMode="gray">
              <a:xfrm>
                <a:off x="2836" y="1707"/>
                <a:ext cx="375" cy="670"/>
              </a:xfrm>
              <a:custGeom>
                <a:avLst/>
                <a:gdLst>
                  <a:gd name="T0" fmla="*/ 1884809 w 134"/>
                  <a:gd name="T1" fmla="*/ 0 h 239"/>
                  <a:gd name="T2" fmla="*/ 0 w 134"/>
                  <a:gd name="T3" fmla="*/ 1827413 h 239"/>
                  <a:gd name="T4" fmla="*/ 0 w 134"/>
                  <a:gd name="T5" fmla="*/ 5122873 h 239"/>
                  <a:gd name="T6" fmla="*/ 2001540 w 134"/>
                  <a:gd name="T7" fmla="*/ 7163781 h 239"/>
                  <a:gd name="T8" fmla="*/ 3946645 w 134"/>
                  <a:gd name="T9" fmla="*/ 5187975 h 239"/>
                  <a:gd name="T10" fmla="*/ 3946645 w 134"/>
                  <a:gd name="T11" fmla="*/ 2093918 h 239"/>
                  <a:gd name="T12" fmla="*/ 1884809 w 134"/>
                  <a:gd name="T13" fmla="*/ 0 h 239"/>
                  <a:gd name="T14" fmla="*/ 3032443 w 134"/>
                  <a:gd name="T15" fmla="*/ 4737486 h 239"/>
                  <a:gd name="T16" fmla="*/ 2001540 w 134"/>
                  <a:gd name="T17" fmla="*/ 6171738 h 239"/>
                  <a:gd name="T18" fmla="*/ 914197 w 134"/>
                  <a:gd name="T19" fmla="*/ 4703585 h 239"/>
                  <a:gd name="T20" fmla="*/ 914197 w 134"/>
                  <a:gd name="T21" fmla="*/ 2311668 h 239"/>
                  <a:gd name="T22" fmla="*/ 1949225 w 134"/>
                  <a:gd name="T23" fmla="*/ 995886 h 239"/>
                  <a:gd name="T24" fmla="*/ 3032443 w 134"/>
                  <a:gd name="T25" fmla="*/ 2513207 h 239"/>
                  <a:gd name="T26" fmla="*/ 3032443 w 134"/>
                  <a:gd name="T27" fmla="*/ 4737486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16" name="Group 58"/>
              <p:cNvGrpSpPr>
                <a:grpSpLocks noChangeAspect="1"/>
              </p:cNvGrpSpPr>
              <p:nvPr/>
            </p:nvGrpSpPr>
            <p:grpSpPr bwMode="auto">
              <a:xfrm>
                <a:off x="2808" y="2807"/>
                <a:ext cx="62" cy="63"/>
                <a:chOff x="1684" y="2400"/>
                <a:chExt cx="41" cy="41"/>
              </a:xfrm>
            </p:grpSpPr>
            <p:sp>
              <p:nvSpPr>
                <p:cNvPr id="21"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2"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grpSp>
            <p:nvGrpSpPr>
              <p:cNvPr id="17" name="Group 61"/>
              <p:cNvGrpSpPr>
                <a:grpSpLocks noChangeAspect="1"/>
              </p:cNvGrpSpPr>
              <p:nvPr/>
            </p:nvGrpSpPr>
            <p:grpSpPr bwMode="auto">
              <a:xfrm>
                <a:off x="2808" y="1211"/>
                <a:ext cx="62" cy="63"/>
                <a:chOff x="1684" y="2400"/>
                <a:chExt cx="41" cy="41"/>
              </a:xfrm>
            </p:grpSpPr>
            <p:sp>
              <p:nvSpPr>
                <p:cNvPr id="19"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0"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pic>
            <p:nvPicPr>
              <p:cNvPr id="18" name="Picture 64"/>
              <p:cNvPicPr>
                <a:picLocks noChangeAspect="1" noChangeArrowheads="1"/>
              </p:cNvPicPr>
              <p:nvPr/>
            </p:nvPicPr>
            <p:blipFill>
              <a:blip r:embed="rId4"/>
              <a:srcRect/>
              <a:stretch>
                <a:fillRect/>
              </a:stretch>
            </p:blipFill>
            <p:spPr bwMode="gray">
              <a:xfrm>
                <a:off x="1885" y="1124"/>
                <a:ext cx="1644" cy="1060"/>
              </a:xfrm>
              <a:prstGeom prst="rect">
                <a:avLst/>
              </a:prstGeom>
              <a:noFill/>
              <a:ln w="11176">
                <a:noFill/>
                <a:miter lim="800000"/>
                <a:headEnd/>
                <a:tailEnd/>
              </a:ln>
            </p:spPr>
          </p:pic>
        </p:grpSp>
        <p:sp>
          <p:nvSpPr>
            <p:cNvPr id="9" name="53 Metin kutusu"/>
            <p:cNvSpPr txBox="1"/>
            <p:nvPr/>
          </p:nvSpPr>
          <p:spPr>
            <a:xfrm>
              <a:off x="3298334" y="5638946"/>
              <a:ext cx="5508393" cy="288836"/>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tr-TR" sz="1200" dirty="0" smtClean="0">
                  <a:solidFill>
                    <a:srgbClr val="000000"/>
                  </a:solidFill>
                  <a:latin typeface="Cambria" pitchFamily="18" charset="0"/>
                </a:rPr>
                <a:t>En fazla</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3661167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2521180900"/>
              </p:ext>
            </p:extLst>
          </p:nvPr>
        </p:nvGraphicFramePr>
        <p:xfrm>
          <a:off x="0" y="1111238"/>
          <a:ext cx="9021175" cy="574676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İŞ KAZALARININ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SEKTÖREL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DAĞILIM–2009 </a:t>
            </a:r>
            <a:endPar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7" name="Dikdörtgen 6"/>
          <p:cNvSpPr/>
          <p:nvPr/>
        </p:nvSpPr>
        <p:spPr>
          <a:xfrm>
            <a:off x="2095500" y="3933826"/>
            <a:ext cx="533400" cy="2371724"/>
          </a:xfrm>
          <a:prstGeom prst="rect">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437366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3967090747"/>
              </p:ext>
            </p:extLst>
          </p:nvPr>
        </p:nvGraphicFramePr>
        <p:xfrm>
          <a:off x="329609" y="1857373"/>
          <a:ext cx="8367824" cy="3514728"/>
        </p:xfrm>
        <a:graphic>
          <a:graphicData uri="http://schemas.openxmlformats.org/drawingml/2006/table">
            <a:tbl>
              <a:tblPr/>
              <a:tblGrid>
                <a:gridCol w="5985466"/>
                <a:gridCol w="2382358"/>
              </a:tblGrid>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Sebebi Bilinmeyen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%32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İnşaat</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%25</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Nakliyat</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%10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1" u="none" strike="noStrike" cap="none" normalizeH="0" baseline="0" noProof="1" smtClean="0">
                          <a:ln>
                            <a:noFill/>
                          </a:ln>
                          <a:solidFill>
                            <a:schemeClr val="tx1"/>
                          </a:solidFill>
                          <a:effectLst/>
                          <a:latin typeface="Calibri" pitchFamily="34" charset="0"/>
                          <a:cs typeface="Calibri" pitchFamily="34" charset="0"/>
                        </a:rPr>
                        <a:t>Toptan ve Perakende Ticaret</a:t>
                      </a:r>
                      <a:endParaRPr kumimoji="0" lang="tr-TR" sz="1800" b="0" i="1" u="none" strike="noStrike" cap="none" normalizeH="0" baseline="0" noProof="1" smtClean="0">
                        <a:ln>
                          <a:noFill/>
                        </a:ln>
                        <a:solidFill>
                          <a:schemeClr val="tx1"/>
                        </a:solidFill>
                        <a:effectLst/>
                        <a:latin typeface="Calibri" pitchFamily="34" charset="0"/>
                        <a:cs typeface="Calibri" pitchFamily="34" charset="0"/>
                      </a:endParaRP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1" u="none" strike="noStrike" kern="1200" cap="none" normalizeH="0" baseline="0" noProof="1" smtClean="0">
                          <a:ln>
                            <a:noFill/>
                          </a:ln>
                          <a:solidFill>
                            <a:schemeClr val="tx1"/>
                          </a:solidFill>
                          <a:effectLst/>
                          <a:latin typeface="Calibri" pitchFamily="34" charset="0"/>
                          <a:ea typeface="+mn-ea"/>
                          <a:cs typeface="Calibri" pitchFamily="34" charset="0"/>
                        </a:rPr>
                        <a:t>Kömür Madenciliği,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Diğer (Gıda, dokuma, makine, metal,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%27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457200" marR="0" lvl="1"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                                                           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0" u="none" strike="noStrike" cap="none" normalizeH="0" baseline="0" noProof="1" smtClean="0">
                          <a:ln>
                            <a:noFill/>
                          </a:ln>
                          <a:solidFill>
                            <a:schemeClr val="tx1"/>
                          </a:solidFill>
                          <a:effectLst/>
                          <a:latin typeface="Calibri" pitchFamily="34" charset="0"/>
                          <a:cs typeface="Calibri" pitchFamily="34" charset="0"/>
                        </a:rPr>
                        <a:t>%100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bl>
          </a:graphicData>
        </a:graphic>
      </p:graphicFrame>
      <p:sp>
        <p:nvSpPr>
          <p:cNvPr id="5" name="Text Box 1193"/>
          <p:cNvSpPr txBox="1">
            <a:spLocks noChangeArrowheads="1"/>
          </p:cNvSpPr>
          <p:nvPr/>
        </p:nvSpPr>
        <p:spPr bwMode="auto">
          <a:xfrm>
            <a:off x="242590" y="1364659"/>
            <a:ext cx="4742978"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Kazası Bağlı Ölümler (2006)</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ÖLÜMLERİN SEKTÖREL DAĞILIMI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8" name="Grup 19"/>
          <p:cNvGrpSpPr>
            <a:grpSpLocks/>
          </p:cNvGrpSpPr>
          <p:nvPr/>
        </p:nvGrpSpPr>
        <p:grpSpPr bwMode="auto">
          <a:xfrm>
            <a:off x="990600" y="5683299"/>
            <a:ext cx="6162675" cy="663575"/>
            <a:chOff x="2644311" y="5451679"/>
            <a:chExt cx="6162416" cy="663371"/>
          </a:xfrm>
        </p:grpSpPr>
        <p:grpSp>
          <p:nvGrpSpPr>
            <p:cNvPr id="9" name="Group 51"/>
            <p:cNvGrpSpPr>
              <a:grpSpLocks/>
            </p:cNvGrpSpPr>
            <p:nvPr/>
          </p:nvGrpSpPr>
          <p:grpSpPr bwMode="auto">
            <a:xfrm>
              <a:off x="2644311" y="5451679"/>
              <a:ext cx="648968" cy="663371"/>
              <a:chOff x="1868" y="1082"/>
              <a:chExt cx="1942" cy="1942"/>
            </a:xfrm>
          </p:grpSpPr>
          <p:sp>
            <p:nvSpPr>
              <p:cNvPr id="11" name="Freeform 52"/>
              <p:cNvSpPr>
                <a:spLocks noChangeAspect="1"/>
              </p:cNvSpPr>
              <p:nvPr/>
            </p:nvSpPr>
            <p:spPr bwMode="gray">
              <a:xfrm>
                <a:off x="1868" y="1082"/>
                <a:ext cx="1942" cy="1942"/>
              </a:xfrm>
              <a:custGeom>
                <a:avLst/>
                <a:gdLst>
                  <a:gd name="T0" fmla="*/ 2144 w 1675"/>
                  <a:gd name="T1" fmla="*/ 7354 h 1675"/>
                  <a:gd name="T2" fmla="*/ 0 w 1675"/>
                  <a:gd name="T3" fmla="*/ 5194 h 1675"/>
                  <a:gd name="T4" fmla="*/ 0 w 1675"/>
                  <a:gd name="T5" fmla="*/ 2144 h 1675"/>
                  <a:gd name="T6" fmla="*/ 2144 w 1675"/>
                  <a:gd name="T7" fmla="*/ 0 h 1675"/>
                  <a:gd name="T8" fmla="*/ 5195 w 1675"/>
                  <a:gd name="T9" fmla="*/ 0 h 1675"/>
                  <a:gd name="T10" fmla="*/ 7354 w 1675"/>
                  <a:gd name="T11" fmla="*/ 2144 h 1675"/>
                  <a:gd name="T12" fmla="*/ 7354 w 1675"/>
                  <a:gd name="T13" fmla="*/ 5194 h 1675"/>
                  <a:gd name="T14" fmla="*/ 5195 w 1675"/>
                  <a:gd name="T15" fmla="*/ 7354 h 1675"/>
                  <a:gd name="T16" fmla="*/ 2144 w 1675"/>
                  <a:gd name="T17" fmla="*/ 7354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12" name="Freeform 53"/>
              <p:cNvSpPr>
                <a:spLocks noChangeAspect="1"/>
              </p:cNvSpPr>
              <p:nvPr/>
            </p:nvSpPr>
            <p:spPr bwMode="gray">
              <a:xfrm>
                <a:off x="1914" y="1128"/>
                <a:ext cx="1850" cy="1850"/>
              </a:xfrm>
              <a:custGeom>
                <a:avLst/>
                <a:gdLst>
                  <a:gd name="T0" fmla="*/ 2065 w 1595"/>
                  <a:gd name="T1" fmla="*/ 7029 h 1595"/>
                  <a:gd name="T2" fmla="*/ 0 w 1595"/>
                  <a:gd name="T3" fmla="*/ 4965 h 1595"/>
                  <a:gd name="T4" fmla="*/ 0 w 1595"/>
                  <a:gd name="T5" fmla="*/ 2065 h 1595"/>
                  <a:gd name="T6" fmla="*/ 2065 w 1595"/>
                  <a:gd name="T7" fmla="*/ 0 h 1595"/>
                  <a:gd name="T8" fmla="*/ 4965 w 1595"/>
                  <a:gd name="T9" fmla="*/ 0 h 1595"/>
                  <a:gd name="T10" fmla="*/ 7029 w 1595"/>
                  <a:gd name="T11" fmla="*/ 2065 h 1595"/>
                  <a:gd name="T12" fmla="*/ 7029 w 1595"/>
                  <a:gd name="T13" fmla="*/ 4965 h 1595"/>
                  <a:gd name="T14" fmla="*/ 4965 w 1595"/>
                  <a:gd name="T15" fmla="*/ 7029 h 1595"/>
                  <a:gd name="T16" fmla="*/ 2065 w 1595"/>
                  <a:gd name="T17" fmla="*/ 7029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13" name="Freeform 54"/>
              <p:cNvSpPr>
                <a:spLocks noChangeAspect="1"/>
              </p:cNvSpPr>
              <p:nvPr/>
            </p:nvSpPr>
            <p:spPr bwMode="gray">
              <a:xfrm>
                <a:off x="2434" y="1717"/>
                <a:ext cx="334" cy="642"/>
              </a:xfrm>
              <a:custGeom>
                <a:avLst/>
                <a:gdLst>
                  <a:gd name="T0" fmla="*/ 477 w 288"/>
                  <a:gd name="T1" fmla="*/ 2460 h 553"/>
                  <a:gd name="T2" fmla="*/ 477 w 288"/>
                  <a:gd name="T3" fmla="*/ 329 h 553"/>
                  <a:gd name="T4" fmla="*/ 0 w 288"/>
                  <a:gd name="T5" fmla="*/ 329 h 553"/>
                  <a:gd name="T6" fmla="*/ 0 w 288"/>
                  <a:gd name="T7" fmla="*/ 0 h 553"/>
                  <a:gd name="T8" fmla="*/ 1266 w 288"/>
                  <a:gd name="T9" fmla="*/ 0 h 553"/>
                  <a:gd name="T10" fmla="*/ 1266 w 288"/>
                  <a:gd name="T11" fmla="*/ 329 h 553"/>
                  <a:gd name="T12" fmla="*/ 801 w 288"/>
                  <a:gd name="T13" fmla="*/ 329 h 553"/>
                  <a:gd name="T14" fmla="*/ 801 w 288"/>
                  <a:gd name="T15" fmla="*/ 2460 h 553"/>
                  <a:gd name="T16" fmla="*/ 477 w 288"/>
                  <a:gd name="T17" fmla="*/ 2460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14" name="Freeform 55"/>
              <p:cNvSpPr>
                <a:spLocks noChangeAspect="1"/>
              </p:cNvSpPr>
              <p:nvPr/>
            </p:nvSpPr>
            <p:spPr bwMode="gray">
              <a:xfrm>
                <a:off x="2007" y="1709"/>
                <a:ext cx="384" cy="657"/>
              </a:xfrm>
              <a:custGeom>
                <a:avLst/>
                <a:gdLst>
                  <a:gd name="T0" fmla="*/ 2460770 w 140"/>
                  <a:gd name="T1" fmla="*/ 1397614 h 240"/>
                  <a:gd name="T2" fmla="*/ 3277059 w 140"/>
                  <a:gd name="T3" fmla="*/ 1397614 h 240"/>
                  <a:gd name="T4" fmla="*/ 1784533 w 140"/>
                  <a:gd name="T5" fmla="*/ 0 h 240"/>
                  <a:gd name="T6" fmla="*/ 413403 w 140"/>
                  <a:gd name="T7" fmla="*/ 1397614 h 240"/>
                  <a:gd name="T8" fmla="*/ 2021735 w 140"/>
                  <a:gd name="T9" fmla="*/ 3141558 h 240"/>
                  <a:gd name="T10" fmla="*/ 2460770 w 140"/>
                  <a:gd name="T11" fmla="*/ 4065828 h 240"/>
                  <a:gd name="T12" fmla="*/ 1659895 w 140"/>
                  <a:gd name="T13" fmla="*/ 4895351 h 240"/>
                  <a:gd name="T14" fmla="*/ 871238 w 140"/>
                  <a:gd name="T15" fmla="*/ 3945874 h 240"/>
                  <a:gd name="T16" fmla="*/ 141438 w 140"/>
                  <a:gd name="T17" fmla="*/ 3945874 h 240"/>
                  <a:gd name="T18" fmla="*/ 1643246 w 140"/>
                  <a:gd name="T19" fmla="*/ 5673877 h 240"/>
                  <a:gd name="T20" fmla="*/ 3232800 w 140"/>
                  <a:gd name="T21" fmla="*/ 3995579 h 240"/>
                  <a:gd name="T22" fmla="*/ 2168618 w 140"/>
                  <a:gd name="T23" fmla="*/ 2339949 h 240"/>
                  <a:gd name="T24" fmla="*/ 1204210 w 140"/>
                  <a:gd name="T25" fmla="*/ 1397614 h 240"/>
                  <a:gd name="T26" fmla="*/ 1784533 w 140"/>
                  <a:gd name="T27" fmla="*/ 735183 h 240"/>
                  <a:gd name="T28" fmla="*/ 2460770 w 140"/>
                  <a:gd name="T29" fmla="*/ 139761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15" name="Freeform 56"/>
              <p:cNvSpPr>
                <a:spLocks noChangeAspect="1" noEditPoints="1"/>
              </p:cNvSpPr>
              <p:nvPr/>
            </p:nvSpPr>
            <p:spPr bwMode="gray">
              <a:xfrm>
                <a:off x="3312" y="1720"/>
                <a:ext cx="347" cy="657"/>
              </a:xfrm>
              <a:custGeom>
                <a:avLst/>
                <a:gdLst>
                  <a:gd name="T0" fmla="*/ 3358227 w 124"/>
                  <a:gd name="T1" fmla="*/ 707008 h 234"/>
                  <a:gd name="T2" fmla="*/ 2685022 w 124"/>
                  <a:gd name="T3" fmla="*/ 85326 h 234"/>
                  <a:gd name="T4" fmla="*/ 1538629 w 124"/>
                  <a:gd name="T5" fmla="*/ 0 h 234"/>
                  <a:gd name="T6" fmla="*/ 0 w 124"/>
                  <a:gd name="T7" fmla="*/ 0 h 234"/>
                  <a:gd name="T8" fmla="*/ 0 w 124"/>
                  <a:gd name="T9" fmla="*/ 7124930 h 234"/>
                  <a:gd name="T10" fmla="*/ 966168 w 124"/>
                  <a:gd name="T11" fmla="*/ 7124930 h 234"/>
                  <a:gd name="T12" fmla="*/ 966168 w 124"/>
                  <a:gd name="T13" fmla="*/ 3892692 h 234"/>
                  <a:gd name="T14" fmla="*/ 1590987 w 124"/>
                  <a:gd name="T15" fmla="*/ 3892692 h 234"/>
                  <a:gd name="T16" fmla="*/ 2587025 w 124"/>
                  <a:gd name="T17" fmla="*/ 3807366 h 234"/>
                  <a:gd name="T18" fmla="*/ 3095145 w 124"/>
                  <a:gd name="T19" fmla="*/ 3533560 h 234"/>
                  <a:gd name="T20" fmla="*/ 3471125 w 124"/>
                  <a:gd name="T21" fmla="*/ 2896713 h 234"/>
                  <a:gd name="T22" fmla="*/ 3651104 w 124"/>
                  <a:gd name="T23" fmla="*/ 1918946 h 234"/>
                  <a:gd name="T24" fmla="*/ 3358227 w 124"/>
                  <a:gd name="T25" fmla="*/ 707008 h 234"/>
                  <a:gd name="T26" fmla="*/ 2294076 w 124"/>
                  <a:gd name="T27" fmla="*/ 2981860 h 234"/>
                  <a:gd name="T28" fmla="*/ 913797 w 124"/>
                  <a:gd name="T29" fmla="*/ 2981860 h 234"/>
                  <a:gd name="T30" fmla="*/ 913797 w 124"/>
                  <a:gd name="T31" fmla="*/ 942043 h 234"/>
                  <a:gd name="T32" fmla="*/ 2241701 w 124"/>
                  <a:gd name="T33" fmla="*/ 942043 h 234"/>
                  <a:gd name="T34" fmla="*/ 2797724 w 124"/>
                  <a:gd name="T35" fmla="*/ 1985061 h 234"/>
                  <a:gd name="T36" fmla="*/ 2294076 w 124"/>
                  <a:gd name="T37" fmla="*/ 2981860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16" name="Freeform 57"/>
              <p:cNvSpPr>
                <a:spLocks noChangeAspect="1" noEditPoints="1"/>
              </p:cNvSpPr>
              <p:nvPr/>
            </p:nvSpPr>
            <p:spPr bwMode="gray">
              <a:xfrm>
                <a:off x="2836" y="1707"/>
                <a:ext cx="375" cy="670"/>
              </a:xfrm>
              <a:custGeom>
                <a:avLst/>
                <a:gdLst>
                  <a:gd name="T0" fmla="*/ 1884809 w 134"/>
                  <a:gd name="T1" fmla="*/ 0 h 239"/>
                  <a:gd name="T2" fmla="*/ 0 w 134"/>
                  <a:gd name="T3" fmla="*/ 1827413 h 239"/>
                  <a:gd name="T4" fmla="*/ 0 w 134"/>
                  <a:gd name="T5" fmla="*/ 5122873 h 239"/>
                  <a:gd name="T6" fmla="*/ 2001540 w 134"/>
                  <a:gd name="T7" fmla="*/ 7163781 h 239"/>
                  <a:gd name="T8" fmla="*/ 3946645 w 134"/>
                  <a:gd name="T9" fmla="*/ 5187975 h 239"/>
                  <a:gd name="T10" fmla="*/ 3946645 w 134"/>
                  <a:gd name="T11" fmla="*/ 2093918 h 239"/>
                  <a:gd name="T12" fmla="*/ 1884809 w 134"/>
                  <a:gd name="T13" fmla="*/ 0 h 239"/>
                  <a:gd name="T14" fmla="*/ 3032443 w 134"/>
                  <a:gd name="T15" fmla="*/ 4737486 h 239"/>
                  <a:gd name="T16" fmla="*/ 2001540 w 134"/>
                  <a:gd name="T17" fmla="*/ 6171738 h 239"/>
                  <a:gd name="T18" fmla="*/ 914197 w 134"/>
                  <a:gd name="T19" fmla="*/ 4703585 h 239"/>
                  <a:gd name="T20" fmla="*/ 914197 w 134"/>
                  <a:gd name="T21" fmla="*/ 2311668 h 239"/>
                  <a:gd name="T22" fmla="*/ 1949225 w 134"/>
                  <a:gd name="T23" fmla="*/ 995886 h 239"/>
                  <a:gd name="T24" fmla="*/ 3032443 w 134"/>
                  <a:gd name="T25" fmla="*/ 2513207 h 239"/>
                  <a:gd name="T26" fmla="*/ 3032443 w 134"/>
                  <a:gd name="T27" fmla="*/ 4737486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17" name="Group 58"/>
              <p:cNvGrpSpPr>
                <a:grpSpLocks noChangeAspect="1"/>
              </p:cNvGrpSpPr>
              <p:nvPr/>
            </p:nvGrpSpPr>
            <p:grpSpPr bwMode="auto">
              <a:xfrm>
                <a:off x="2808" y="2807"/>
                <a:ext cx="62" cy="63"/>
                <a:chOff x="1684" y="2400"/>
                <a:chExt cx="41" cy="41"/>
              </a:xfrm>
            </p:grpSpPr>
            <p:sp>
              <p:nvSpPr>
                <p:cNvPr id="22"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3"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grpSp>
            <p:nvGrpSpPr>
              <p:cNvPr id="18" name="Group 61"/>
              <p:cNvGrpSpPr>
                <a:grpSpLocks noChangeAspect="1"/>
              </p:cNvGrpSpPr>
              <p:nvPr/>
            </p:nvGrpSpPr>
            <p:grpSpPr bwMode="auto">
              <a:xfrm>
                <a:off x="2808" y="1211"/>
                <a:ext cx="62" cy="63"/>
                <a:chOff x="1684" y="2400"/>
                <a:chExt cx="41" cy="41"/>
              </a:xfrm>
            </p:grpSpPr>
            <p:sp>
              <p:nvSpPr>
                <p:cNvPr id="2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1"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pic>
            <p:nvPicPr>
              <p:cNvPr id="19" name="Picture 64"/>
              <p:cNvPicPr>
                <a:picLocks noChangeAspect="1" noChangeArrowheads="1"/>
              </p:cNvPicPr>
              <p:nvPr/>
            </p:nvPicPr>
            <p:blipFill>
              <a:blip r:embed="rId3"/>
              <a:srcRect/>
              <a:stretch>
                <a:fillRect/>
              </a:stretch>
            </p:blipFill>
            <p:spPr bwMode="gray">
              <a:xfrm>
                <a:off x="1885" y="1124"/>
                <a:ext cx="1644" cy="1060"/>
              </a:xfrm>
              <a:prstGeom prst="rect">
                <a:avLst/>
              </a:prstGeom>
              <a:noFill/>
              <a:ln w="11176">
                <a:noFill/>
                <a:miter lim="800000"/>
                <a:headEnd/>
                <a:tailEnd/>
              </a:ln>
            </p:spPr>
          </p:pic>
        </p:grpSp>
        <p:sp>
          <p:nvSpPr>
            <p:cNvPr id="10" name="53 Metin kutusu"/>
            <p:cNvSpPr txBox="1"/>
            <p:nvPr/>
          </p:nvSpPr>
          <p:spPr>
            <a:xfrm>
              <a:off x="3298334" y="5638946"/>
              <a:ext cx="5508393" cy="288836"/>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tr-TR" sz="1200" dirty="0" smtClean="0">
                  <a:solidFill>
                    <a:srgbClr val="000000"/>
                  </a:solidFill>
                  <a:latin typeface="Cambria" pitchFamily="18" charset="0"/>
                </a:rPr>
                <a:t>En fazla</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50936865"/>
              </p:ext>
            </p:extLst>
          </p:nvPr>
        </p:nvGraphicFramePr>
        <p:xfrm>
          <a:off x="0" y="1111238"/>
          <a:ext cx="9021175" cy="574676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ÖLÜMLÜ İŞ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KAZALARININ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SEKTÖREL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DAĞILIM–2009 </a:t>
            </a:r>
            <a:endPar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7" name="Dikdörtgen 6"/>
          <p:cNvSpPr/>
          <p:nvPr/>
        </p:nvSpPr>
        <p:spPr>
          <a:xfrm>
            <a:off x="2095500" y="3933826"/>
            <a:ext cx="533400" cy="2371724"/>
          </a:xfrm>
          <a:prstGeom prst="rect">
            <a:avLst/>
          </a:prstGeom>
          <a:noFill/>
          <a:ln>
            <a:solidFill>
              <a:srgbClr val="C0000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2233081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7"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38"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39"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2009 </a:t>
            </a:r>
            <a:r>
              <a:rPr lang="tr-TR" sz="2000" b="1" i="1" dirty="0">
                <a:solidFill>
                  <a:srgbClr val="000000"/>
                </a:solidFill>
                <a:latin typeface="Calibri" pitchFamily="34" charset="0"/>
                <a:cs typeface="Calibri" pitchFamily="34" charset="0"/>
              </a:rPr>
              <a:t>yılı SGK verilerine göre en çok ölümlü iş</a:t>
            </a:r>
          </a:p>
          <a:p>
            <a:pPr>
              <a:spcAft>
                <a:spcPts val="0"/>
              </a:spcAft>
              <a:buClr>
                <a:srgbClr val="292929"/>
              </a:buClr>
              <a:defRPr/>
            </a:pPr>
            <a:r>
              <a:rPr lang="tr-TR" sz="2000" b="1" i="1" dirty="0">
                <a:solidFill>
                  <a:srgbClr val="000000"/>
                </a:solidFill>
                <a:latin typeface="Calibri" pitchFamily="34" charset="0"/>
                <a:cs typeface="Calibri" pitchFamily="34" charset="0"/>
              </a:rPr>
              <a:t>kazası aşağıdaki hangi iş kolunda olmuştur?</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Elektrik</a:t>
            </a:r>
            <a:r>
              <a:rPr lang="tr-TR" i="1" dirty="0">
                <a:solidFill>
                  <a:srgbClr val="000000"/>
                </a:solidFill>
                <a:latin typeface="Calibri" pitchFamily="34" charset="0"/>
                <a:cs typeface="Calibri" pitchFamily="34" charset="0"/>
              </a:rPr>
              <a:t>	</a:t>
            </a:r>
            <a:endParaRPr lang="tr-TR" i="1" dirty="0" smtClean="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Tersane</a:t>
            </a:r>
            <a:endParaRPr lang="tr-TR" i="1" dirty="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b="1" i="1" dirty="0" smtClean="0">
                <a:solidFill>
                  <a:srgbClr val="FF0000"/>
                </a:solidFill>
                <a:latin typeface="Calibri" pitchFamily="34" charset="0"/>
                <a:cs typeface="Calibri" pitchFamily="34" charset="0"/>
              </a:rPr>
              <a:t>İnşaat</a:t>
            </a:r>
            <a:r>
              <a:rPr lang="tr-TR" i="1" dirty="0">
                <a:solidFill>
                  <a:srgbClr val="000000"/>
                </a:solidFill>
                <a:latin typeface="Calibri" pitchFamily="34" charset="0"/>
                <a:cs typeface="Calibri" pitchFamily="34" charset="0"/>
              </a:rPr>
              <a:t>	</a:t>
            </a:r>
            <a:endParaRPr lang="tr-TR" i="1" dirty="0" smtClean="0">
              <a:solidFill>
                <a:srgbClr val="000000"/>
              </a:solidFill>
              <a:latin typeface="Calibri" pitchFamily="34" charset="0"/>
              <a:cs typeface="Calibri" pitchFamily="34" charset="0"/>
            </a:endParaRP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İmalat</a:t>
            </a:r>
            <a:endParaRPr lang="tr-TR" i="1" dirty="0">
              <a:solidFill>
                <a:srgbClr val="000000"/>
              </a:solidFill>
              <a:latin typeface="Calibri" pitchFamily="34" charset="0"/>
              <a:cs typeface="Calibri" pitchFamily="34" charset="0"/>
            </a:endParaRPr>
          </a:p>
        </p:txBody>
      </p:sp>
      <p:sp>
        <p:nvSpPr>
          <p:cNvPr id="40"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42" name="Group 9"/>
          <p:cNvGrpSpPr>
            <a:grpSpLocks/>
          </p:cNvGrpSpPr>
          <p:nvPr/>
        </p:nvGrpSpPr>
        <p:grpSpPr bwMode="auto">
          <a:xfrm>
            <a:off x="323850" y="1555750"/>
            <a:ext cx="1482725" cy="1482725"/>
            <a:chOff x="1710" y="1035"/>
            <a:chExt cx="2316" cy="2316"/>
          </a:xfrm>
        </p:grpSpPr>
        <p:grpSp>
          <p:nvGrpSpPr>
            <p:cNvPr id="44" name="Group 10"/>
            <p:cNvGrpSpPr>
              <a:grpSpLocks/>
            </p:cNvGrpSpPr>
            <p:nvPr/>
          </p:nvGrpSpPr>
          <p:grpSpPr bwMode="auto">
            <a:xfrm rot="3600000">
              <a:off x="1710" y="1035"/>
              <a:ext cx="2316" cy="2316"/>
              <a:chOff x="1710" y="1035"/>
              <a:chExt cx="2316" cy="2316"/>
            </a:xfrm>
          </p:grpSpPr>
          <p:sp>
            <p:nvSpPr>
              <p:cNvPr id="49"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50"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51"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45" name="Group 14"/>
            <p:cNvGrpSpPr>
              <a:grpSpLocks/>
            </p:cNvGrpSpPr>
            <p:nvPr/>
          </p:nvGrpSpPr>
          <p:grpSpPr bwMode="auto">
            <a:xfrm rot="7200000">
              <a:off x="2059" y="1386"/>
              <a:ext cx="1616" cy="1614"/>
              <a:chOff x="2060" y="1387"/>
              <a:chExt cx="1616" cy="1614"/>
            </a:xfrm>
          </p:grpSpPr>
          <p:sp>
            <p:nvSpPr>
              <p:cNvPr id="46"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47"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48"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5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t>
            </a:r>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ARALIK 2011</a:t>
            </a:r>
            <a:endParaRPr lang="en-GB"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İH-83</a:t>
            </a:r>
          </a:p>
        </p:txBody>
      </p:sp>
    </p:spTree>
    <p:extLst>
      <p:ext uri="{BB962C8B-B14F-4D97-AF65-F5344CB8AC3E}">
        <p14:creationId xmlns:p14="http://schemas.microsoft.com/office/powerpoint/2010/main" val="40345582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39"/>
                                        </p:tgtEl>
                                        <p:attrNameLst>
                                          <p:attrName>style.visibility</p:attrName>
                                        </p:attrNameLst>
                                      </p:cBhvr>
                                      <p:to>
                                        <p:strVal val="visible"/>
                                      </p:to>
                                    </p:set>
                                    <p:animEffect transition="in" filter="wipe(left)">
                                      <p:cBhvr>
                                        <p:cTn id="10" dur="500"/>
                                        <p:tgtEl>
                                          <p:spTgt spid="39"/>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3604039678"/>
              </p:ext>
            </p:extLst>
          </p:nvPr>
        </p:nvGraphicFramePr>
        <p:xfrm>
          <a:off x="329609" y="1857373"/>
          <a:ext cx="8367824" cy="3514728"/>
        </p:xfrm>
        <a:graphic>
          <a:graphicData uri="http://schemas.openxmlformats.org/drawingml/2006/table">
            <a:tbl>
              <a:tblPr/>
              <a:tblGrid>
                <a:gridCol w="5985466"/>
                <a:gridCol w="2382358"/>
              </a:tblGrid>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100’den Az İş Göremezlik Olan Sektörler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%50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İnşaat</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%22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Metalden Eşya İmalatı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%10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1" u="none" strike="noStrike" cap="none" normalizeH="0" baseline="0" noProof="1" smtClean="0">
                          <a:ln>
                            <a:noFill/>
                          </a:ln>
                          <a:solidFill>
                            <a:schemeClr val="tx1"/>
                          </a:solidFill>
                          <a:effectLst/>
                          <a:latin typeface="Calibri" pitchFamily="34" charset="0"/>
                          <a:cs typeface="Calibri" pitchFamily="34" charset="0"/>
                        </a:rPr>
                        <a:t>Nakliyat</a:t>
                      </a:r>
                      <a:endParaRPr kumimoji="0" lang="tr-TR" sz="1800" b="0" i="1" u="none" strike="noStrike" cap="none" normalizeH="0" baseline="0" noProof="1" smtClean="0">
                        <a:ln>
                          <a:noFill/>
                        </a:ln>
                        <a:solidFill>
                          <a:schemeClr val="tx1"/>
                        </a:solidFill>
                        <a:effectLst/>
                        <a:latin typeface="Calibri" pitchFamily="34" charset="0"/>
                        <a:cs typeface="Calibri" pitchFamily="34" charset="0"/>
                      </a:endParaRP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1" u="none" strike="noStrike" kern="1200" cap="none" normalizeH="0" baseline="0" noProof="1" smtClean="0">
                          <a:ln>
                            <a:noFill/>
                          </a:ln>
                          <a:solidFill>
                            <a:schemeClr val="tx1"/>
                          </a:solidFill>
                          <a:effectLst/>
                          <a:latin typeface="Calibri" pitchFamily="34" charset="0"/>
                          <a:ea typeface="+mn-ea"/>
                          <a:cs typeface="Calibri" pitchFamily="34" charset="0"/>
                        </a:rPr>
                        <a:t>Dokuma</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%6</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Kömür Madenciliği</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%5</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457200" marR="0" lvl="1"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                                                           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0" u="none" strike="noStrike" cap="none" normalizeH="0" baseline="0" noProof="1" smtClean="0">
                          <a:ln>
                            <a:noFill/>
                          </a:ln>
                          <a:solidFill>
                            <a:schemeClr val="tx1"/>
                          </a:solidFill>
                          <a:effectLst/>
                          <a:latin typeface="Calibri" pitchFamily="34" charset="0"/>
                          <a:cs typeface="Calibri" pitchFamily="34" charset="0"/>
                        </a:rPr>
                        <a:t>%100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bl>
          </a:graphicData>
        </a:graphic>
      </p:graphicFrame>
      <p:sp>
        <p:nvSpPr>
          <p:cNvPr id="5" name="Text Box 1193"/>
          <p:cNvSpPr txBox="1">
            <a:spLocks noChangeArrowheads="1"/>
          </p:cNvSpPr>
          <p:nvPr/>
        </p:nvSpPr>
        <p:spPr bwMode="auto">
          <a:xfrm>
            <a:off x="242590" y="1364659"/>
            <a:ext cx="8482310"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Kazalarına Bağlı Sürekli İş Görememezlik (2006)</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SÜREKLİ İŞ GÖREMEMEZLİK DAĞILIMI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3441565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KAZA TİPLERİNE GÖRE DAĞILIM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8" name="Object 3"/>
          <p:cNvGraphicFramePr>
            <a:graphicFrameLocks noChangeAspect="1"/>
          </p:cNvGraphicFramePr>
          <p:nvPr>
            <p:extLst>
              <p:ext uri="{D42A27DB-BD31-4B8C-83A1-F6EECF244321}">
                <p14:modId xmlns:p14="http://schemas.microsoft.com/office/powerpoint/2010/main" val="1349355842"/>
              </p:ext>
            </p:extLst>
          </p:nvPr>
        </p:nvGraphicFramePr>
        <p:xfrm>
          <a:off x="32562" y="960142"/>
          <a:ext cx="9111438" cy="58234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78050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ÇALIŞMA SAATLERİNE GÖRE İŞ KAZALARI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2" name="Grafik 1"/>
          <p:cNvGraphicFramePr/>
          <p:nvPr>
            <p:extLst>
              <p:ext uri="{D42A27DB-BD31-4B8C-83A1-F6EECF244321}">
                <p14:modId xmlns:p14="http://schemas.microsoft.com/office/powerpoint/2010/main" val="1829228287"/>
              </p:ext>
            </p:extLst>
          </p:nvPr>
        </p:nvGraphicFramePr>
        <p:xfrm>
          <a:off x="0" y="1058863"/>
          <a:ext cx="9048466" cy="4948532"/>
        </p:xfrm>
        <a:graphic>
          <a:graphicData uri="http://schemas.openxmlformats.org/drawingml/2006/chart">
            <c:chart xmlns:c="http://schemas.openxmlformats.org/drawingml/2006/chart" xmlns:r="http://schemas.openxmlformats.org/officeDocument/2006/relationships" r:id="rId3"/>
          </a:graphicData>
        </a:graphic>
      </p:graphicFrame>
      <p:sp>
        <p:nvSpPr>
          <p:cNvPr id="7" name="Dikdörtgen 6"/>
          <p:cNvSpPr/>
          <p:nvPr/>
        </p:nvSpPr>
        <p:spPr>
          <a:xfrm>
            <a:off x="1876425" y="4448174"/>
            <a:ext cx="5981700" cy="561975"/>
          </a:xfrm>
          <a:prstGeom prst="rect">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p:cNvSpPr/>
          <p:nvPr/>
        </p:nvSpPr>
        <p:spPr>
          <a:xfrm>
            <a:off x="1876425" y="5743575"/>
            <a:ext cx="5981700" cy="200026"/>
          </a:xfrm>
          <a:prstGeom prst="rect">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5813906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ÇALIŞMA SAATLERİNE GÖRE İŞ KAZALARI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Grafik 4"/>
          <p:cNvGraphicFramePr/>
          <p:nvPr>
            <p:extLst>
              <p:ext uri="{D42A27DB-BD31-4B8C-83A1-F6EECF244321}">
                <p14:modId xmlns:p14="http://schemas.microsoft.com/office/powerpoint/2010/main" val="3843492708"/>
              </p:ext>
            </p:extLst>
          </p:nvPr>
        </p:nvGraphicFramePr>
        <p:xfrm>
          <a:off x="0" y="1058863"/>
          <a:ext cx="9048466" cy="4948532"/>
        </p:xfrm>
        <a:graphic>
          <a:graphicData uri="http://schemas.openxmlformats.org/drawingml/2006/chart">
            <c:chart xmlns:c="http://schemas.openxmlformats.org/drawingml/2006/chart" xmlns:r="http://schemas.openxmlformats.org/officeDocument/2006/relationships" r:id="rId3"/>
          </a:graphicData>
        </a:graphic>
      </p:graphicFrame>
      <p:sp>
        <p:nvSpPr>
          <p:cNvPr id="7" name="Dikdörtgen 6"/>
          <p:cNvSpPr/>
          <p:nvPr/>
        </p:nvSpPr>
        <p:spPr>
          <a:xfrm>
            <a:off x="1876425" y="4448174"/>
            <a:ext cx="5981700" cy="561975"/>
          </a:xfrm>
          <a:prstGeom prst="rect">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p:cNvSpPr/>
          <p:nvPr/>
        </p:nvSpPr>
        <p:spPr>
          <a:xfrm>
            <a:off x="1876425" y="5743575"/>
            <a:ext cx="5981700" cy="200026"/>
          </a:xfrm>
          <a:prstGeom prst="rect">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592701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7"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914718914"/>
              </p:ext>
            </p:extLst>
          </p:nvPr>
        </p:nvGraphicFramePr>
        <p:xfrm>
          <a:off x="329609" y="1857372"/>
          <a:ext cx="8367824" cy="2225532"/>
        </p:xfrm>
        <a:graphic>
          <a:graphicData uri="http://schemas.openxmlformats.org/drawingml/2006/table">
            <a:tbl>
              <a:tblPr/>
              <a:tblGrid>
                <a:gridCol w="5671141"/>
                <a:gridCol w="2696683"/>
              </a:tblGrid>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alibri" pitchFamily="34" charset="0"/>
                          <a:cs typeface="Calibri" pitchFamily="34" charset="0"/>
                        </a:rPr>
                        <a:t>Ocak-Şubat-Mart-Nisan</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21.316</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alibri" pitchFamily="34" charset="0"/>
                          <a:cs typeface="Calibri" pitchFamily="34" charset="0"/>
                        </a:rPr>
                        <a:t>Mayıs-Haziran-Temmuz-Ağustos</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25.572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Eylül-Ekim-Kasım-Aralık</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32.139</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79.027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5" name="Text Box 1193"/>
          <p:cNvSpPr txBox="1">
            <a:spLocks noChangeArrowheads="1"/>
          </p:cNvSpPr>
          <p:nvPr/>
        </p:nvSpPr>
        <p:spPr bwMode="auto">
          <a:xfrm>
            <a:off x="233065" y="1364659"/>
            <a:ext cx="4742978"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Kazaları Sıklığı (2006)</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AYLARA GÖRE İŞ KAZALARI SIKLIĞI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592701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2935660924"/>
              </p:ext>
            </p:extLst>
          </p:nvPr>
        </p:nvGraphicFramePr>
        <p:xfrm>
          <a:off x="329609" y="1857373"/>
          <a:ext cx="8367824" cy="3514728"/>
        </p:xfrm>
        <a:graphic>
          <a:graphicData uri="http://schemas.openxmlformats.org/drawingml/2006/table">
            <a:tbl>
              <a:tblPr/>
              <a:tblGrid>
                <a:gridCol w="5985466"/>
                <a:gridCol w="2382358"/>
              </a:tblGrid>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Kafa</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4.239</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Sırt</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2.572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Gövde ve İç Organlar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1.907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Üst Ekstremiteler </a:t>
                      </a:r>
                      <a:r>
                        <a:rPr kumimoji="0" lang="tr-TR" sz="1800" b="0" i="1" u="none" strike="noStrike" cap="none" normalizeH="0" baseline="0" noProof="1" smtClean="0">
                          <a:ln>
                            <a:noFill/>
                          </a:ln>
                          <a:solidFill>
                            <a:schemeClr val="tx1"/>
                          </a:solidFill>
                          <a:effectLst/>
                          <a:latin typeface="Calibri" pitchFamily="34" charset="0"/>
                          <a:cs typeface="Calibri" pitchFamily="34" charset="0"/>
                        </a:rPr>
                        <a:t>(omuz, kol, bilek, el, parmak)</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entury" pitchFamily="18" charset="0"/>
                          <a:cs typeface="Calibri" pitchFamily="34" charset="0"/>
                        </a:rPr>
                        <a:t>43.290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1" u="none" strike="noStrike" cap="none" normalizeH="0" baseline="0" noProof="1" smtClean="0">
                          <a:ln>
                            <a:noFill/>
                          </a:ln>
                          <a:solidFill>
                            <a:schemeClr val="tx1"/>
                          </a:solidFill>
                          <a:effectLst/>
                          <a:latin typeface="Calibri" pitchFamily="34" charset="0"/>
                          <a:cs typeface="Calibri" pitchFamily="34" charset="0"/>
                        </a:rPr>
                        <a:t>Alt Ekstremiteler </a:t>
                      </a:r>
                      <a:r>
                        <a:rPr kumimoji="0" lang="tr-TR" sz="1800" b="0" i="1" u="none" strike="noStrike" cap="none" normalizeH="0" baseline="0" noProof="1" smtClean="0">
                          <a:ln>
                            <a:noFill/>
                          </a:ln>
                          <a:solidFill>
                            <a:schemeClr val="tx1"/>
                          </a:solidFill>
                          <a:effectLst/>
                          <a:latin typeface="Calibri" pitchFamily="34" charset="0"/>
                          <a:cs typeface="Calibri" pitchFamily="34" charset="0"/>
                        </a:rPr>
                        <a:t>(kalça, bacak, ayak)</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entury" pitchFamily="18" charset="0"/>
                          <a:cs typeface="Calibri" pitchFamily="34" charset="0"/>
                        </a:rPr>
                        <a:t>20.207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Diğer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8.387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457200" marR="0" lvl="1"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                                                           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1" i="0" u="none" strike="noStrike" cap="none" normalizeH="0" baseline="0" noProof="1" smtClean="0">
                          <a:ln>
                            <a:noFill/>
                          </a:ln>
                          <a:solidFill>
                            <a:schemeClr val="tx1"/>
                          </a:solidFill>
                          <a:effectLst/>
                          <a:latin typeface="Century" pitchFamily="18" charset="0"/>
                          <a:cs typeface="Calibri" pitchFamily="34" charset="0"/>
                        </a:rPr>
                        <a:t>80.602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bl>
          </a:graphicData>
        </a:graphic>
      </p:graphicFrame>
      <p:sp>
        <p:nvSpPr>
          <p:cNvPr id="5" name="Text Box 1193"/>
          <p:cNvSpPr txBox="1">
            <a:spLocks noChangeArrowheads="1"/>
          </p:cNvSpPr>
          <p:nvPr/>
        </p:nvSpPr>
        <p:spPr bwMode="auto">
          <a:xfrm>
            <a:off x="242590" y="1364659"/>
            <a:ext cx="4742978"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Kazaları (2007)</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YARALANMA BÖLGELERİNE GÖRE İK–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8" name="Grup 19"/>
          <p:cNvGrpSpPr>
            <a:grpSpLocks/>
          </p:cNvGrpSpPr>
          <p:nvPr/>
        </p:nvGrpSpPr>
        <p:grpSpPr bwMode="auto">
          <a:xfrm>
            <a:off x="990600" y="5683299"/>
            <a:ext cx="6162675" cy="663575"/>
            <a:chOff x="2644311" y="5451679"/>
            <a:chExt cx="6162416" cy="663371"/>
          </a:xfrm>
        </p:grpSpPr>
        <p:grpSp>
          <p:nvGrpSpPr>
            <p:cNvPr id="9" name="Group 51"/>
            <p:cNvGrpSpPr>
              <a:grpSpLocks/>
            </p:cNvGrpSpPr>
            <p:nvPr/>
          </p:nvGrpSpPr>
          <p:grpSpPr bwMode="auto">
            <a:xfrm>
              <a:off x="2644311" y="5451679"/>
              <a:ext cx="648968" cy="663371"/>
              <a:chOff x="1868" y="1082"/>
              <a:chExt cx="1942" cy="1942"/>
            </a:xfrm>
          </p:grpSpPr>
          <p:sp>
            <p:nvSpPr>
              <p:cNvPr id="11" name="Freeform 52"/>
              <p:cNvSpPr>
                <a:spLocks noChangeAspect="1"/>
              </p:cNvSpPr>
              <p:nvPr/>
            </p:nvSpPr>
            <p:spPr bwMode="gray">
              <a:xfrm>
                <a:off x="1868" y="1082"/>
                <a:ext cx="1942" cy="1942"/>
              </a:xfrm>
              <a:custGeom>
                <a:avLst/>
                <a:gdLst>
                  <a:gd name="T0" fmla="*/ 2144 w 1675"/>
                  <a:gd name="T1" fmla="*/ 7354 h 1675"/>
                  <a:gd name="T2" fmla="*/ 0 w 1675"/>
                  <a:gd name="T3" fmla="*/ 5194 h 1675"/>
                  <a:gd name="T4" fmla="*/ 0 w 1675"/>
                  <a:gd name="T5" fmla="*/ 2144 h 1675"/>
                  <a:gd name="T6" fmla="*/ 2144 w 1675"/>
                  <a:gd name="T7" fmla="*/ 0 h 1675"/>
                  <a:gd name="T8" fmla="*/ 5195 w 1675"/>
                  <a:gd name="T9" fmla="*/ 0 h 1675"/>
                  <a:gd name="T10" fmla="*/ 7354 w 1675"/>
                  <a:gd name="T11" fmla="*/ 2144 h 1675"/>
                  <a:gd name="T12" fmla="*/ 7354 w 1675"/>
                  <a:gd name="T13" fmla="*/ 5194 h 1675"/>
                  <a:gd name="T14" fmla="*/ 5195 w 1675"/>
                  <a:gd name="T15" fmla="*/ 7354 h 1675"/>
                  <a:gd name="T16" fmla="*/ 2144 w 1675"/>
                  <a:gd name="T17" fmla="*/ 7354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12" name="Freeform 53"/>
              <p:cNvSpPr>
                <a:spLocks noChangeAspect="1"/>
              </p:cNvSpPr>
              <p:nvPr/>
            </p:nvSpPr>
            <p:spPr bwMode="gray">
              <a:xfrm>
                <a:off x="1914" y="1128"/>
                <a:ext cx="1850" cy="1850"/>
              </a:xfrm>
              <a:custGeom>
                <a:avLst/>
                <a:gdLst>
                  <a:gd name="T0" fmla="*/ 2065 w 1595"/>
                  <a:gd name="T1" fmla="*/ 7029 h 1595"/>
                  <a:gd name="T2" fmla="*/ 0 w 1595"/>
                  <a:gd name="T3" fmla="*/ 4965 h 1595"/>
                  <a:gd name="T4" fmla="*/ 0 w 1595"/>
                  <a:gd name="T5" fmla="*/ 2065 h 1595"/>
                  <a:gd name="T6" fmla="*/ 2065 w 1595"/>
                  <a:gd name="T7" fmla="*/ 0 h 1595"/>
                  <a:gd name="T8" fmla="*/ 4965 w 1595"/>
                  <a:gd name="T9" fmla="*/ 0 h 1595"/>
                  <a:gd name="T10" fmla="*/ 7029 w 1595"/>
                  <a:gd name="T11" fmla="*/ 2065 h 1595"/>
                  <a:gd name="T12" fmla="*/ 7029 w 1595"/>
                  <a:gd name="T13" fmla="*/ 4965 h 1595"/>
                  <a:gd name="T14" fmla="*/ 4965 w 1595"/>
                  <a:gd name="T15" fmla="*/ 7029 h 1595"/>
                  <a:gd name="T16" fmla="*/ 2065 w 1595"/>
                  <a:gd name="T17" fmla="*/ 7029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13" name="Freeform 54"/>
              <p:cNvSpPr>
                <a:spLocks noChangeAspect="1"/>
              </p:cNvSpPr>
              <p:nvPr/>
            </p:nvSpPr>
            <p:spPr bwMode="gray">
              <a:xfrm>
                <a:off x="2434" y="1717"/>
                <a:ext cx="334" cy="642"/>
              </a:xfrm>
              <a:custGeom>
                <a:avLst/>
                <a:gdLst>
                  <a:gd name="T0" fmla="*/ 477 w 288"/>
                  <a:gd name="T1" fmla="*/ 2460 h 553"/>
                  <a:gd name="T2" fmla="*/ 477 w 288"/>
                  <a:gd name="T3" fmla="*/ 329 h 553"/>
                  <a:gd name="T4" fmla="*/ 0 w 288"/>
                  <a:gd name="T5" fmla="*/ 329 h 553"/>
                  <a:gd name="T6" fmla="*/ 0 w 288"/>
                  <a:gd name="T7" fmla="*/ 0 h 553"/>
                  <a:gd name="T8" fmla="*/ 1266 w 288"/>
                  <a:gd name="T9" fmla="*/ 0 h 553"/>
                  <a:gd name="T10" fmla="*/ 1266 w 288"/>
                  <a:gd name="T11" fmla="*/ 329 h 553"/>
                  <a:gd name="T12" fmla="*/ 801 w 288"/>
                  <a:gd name="T13" fmla="*/ 329 h 553"/>
                  <a:gd name="T14" fmla="*/ 801 w 288"/>
                  <a:gd name="T15" fmla="*/ 2460 h 553"/>
                  <a:gd name="T16" fmla="*/ 477 w 288"/>
                  <a:gd name="T17" fmla="*/ 2460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14" name="Freeform 55"/>
              <p:cNvSpPr>
                <a:spLocks noChangeAspect="1"/>
              </p:cNvSpPr>
              <p:nvPr/>
            </p:nvSpPr>
            <p:spPr bwMode="gray">
              <a:xfrm>
                <a:off x="2007" y="1709"/>
                <a:ext cx="384" cy="657"/>
              </a:xfrm>
              <a:custGeom>
                <a:avLst/>
                <a:gdLst>
                  <a:gd name="T0" fmla="*/ 2460770 w 140"/>
                  <a:gd name="T1" fmla="*/ 1397614 h 240"/>
                  <a:gd name="T2" fmla="*/ 3277059 w 140"/>
                  <a:gd name="T3" fmla="*/ 1397614 h 240"/>
                  <a:gd name="T4" fmla="*/ 1784533 w 140"/>
                  <a:gd name="T5" fmla="*/ 0 h 240"/>
                  <a:gd name="T6" fmla="*/ 413403 w 140"/>
                  <a:gd name="T7" fmla="*/ 1397614 h 240"/>
                  <a:gd name="T8" fmla="*/ 2021735 w 140"/>
                  <a:gd name="T9" fmla="*/ 3141558 h 240"/>
                  <a:gd name="T10" fmla="*/ 2460770 w 140"/>
                  <a:gd name="T11" fmla="*/ 4065828 h 240"/>
                  <a:gd name="T12" fmla="*/ 1659895 w 140"/>
                  <a:gd name="T13" fmla="*/ 4895351 h 240"/>
                  <a:gd name="T14" fmla="*/ 871238 w 140"/>
                  <a:gd name="T15" fmla="*/ 3945874 h 240"/>
                  <a:gd name="T16" fmla="*/ 141438 w 140"/>
                  <a:gd name="T17" fmla="*/ 3945874 h 240"/>
                  <a:gd name="T18" fmla="*/ 1643246 w 140"/>
                  <a:gd name="T19" fmla="*/ 5673877 h 240"/>
                  <a:gd name="T20" fmla="*/ 3232800 w 140"/>
                  <a:gd name="T21" fmla="*/ 3995579 h 240"/>
                  <a:gd name="T22" fmla="*/ 2168618 w 140"/>
                  <a:gd name="T23" fmla="*/ 2339949 h 240"/>
                  <a:gd name="T24" fmla="*/ 1204210 w 140"/>
                  <a:gd name="T25" fmla="*/ 1397614 h 240"/>
                  <a:gd name="T26" fmla="*/ 1784533 w 140"/>
                  <a:gd name="T27" fmla="*/ 735183 h 240"/>
                  <a:gd name="T28" fmla="*/ 2460770 w 140"/>
                  <a:gd name="T29" fmla="*/ 139761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15" name="Freeform 56"/>
              <p:cNvSpPr>
                <a:spLocks noChangeAspect="1" noEditPoints="1"/>
              </p:cNvSpPr>
              <p:nvPr/>
            </p:nvSpPr>
            <p:spPr bwMode="gray">
              <a:xfrm>
                <a:off x="3312" y="1720"/>
                <a:ext cx="347" cy="657"/>
              </a:xfrm>
              <a:custGeom>
                <a:avLst/>
                <a:gdLst>
                  <a:gd name="T0" fmla="*/ 3358227 w 124"/>
                  <a:gd name="T1" fmla="*/ 707008 h 234"/>
                  <a:gd name="T2" fmla="*/ 2685022 w 124"/>
                  <a:gd name="T3" fmla="*/ 85326 h 234"/>
                  <a:gd name="T4" fmla="*/ 1538629 w 124"/>
                  <a:gd name="T5" fmla="*/ 0 h 234"/>
                  <a:gd name="T6" fmla="*/ 0 w 124"/>
                  <a:gd name="T7" fmla="*/ 0 h 234"/>
                  <a:gd name="T8" fmla="*/ 0 w 124"/>
                  <a:gd name="T9" fmla="*/ 7124930 h 234"/>
                  <a:gd name="T10" fmla="*/ 966168 w 124"/>
                  <a:gd name="T11" fmla="*/ 7124930 h 234"/>
                  <a:gd name="T12" fmla="*/ 966168 w 124"/>
                  <a:gd name="T13" fmla="*/ 3892692 h 234"/>
                  <a:gd name="T14" fmla="*/ 1590987 w 124"/>
                  <a:gd name="T15" fmla="*/ 3892692 h 234"/>
                  <a:gd name="T16" fmla="*/ 2587025 w 124"/>
                  <a:gd name="T17" fmla="*/ 3807366 h 234"/>
                  <a:gd name="T18" fmla="*/ 3095145 w 124"/>
                  <a:gd name="T19" fmla="*/ 3533560 h 234"/>
                  <a:gd name="T20" fmla="*/ 3471125 w 124"/>
                  <a:gd name="T21" fmla="*/ 2896713 h 234"/>
                  <a:gd name="T22" fmla="*/ 3651104 w 124"/>
                  <a:gd name="T23" fmla="*/ 1918946 h 234"/>
                  <a:gd name="T24" fmla="*/ 3358227 w 124"/>
                  <a:gd name="T25" fmla="*/ 707008 h 234"/>
                  <a:gd name="T26" fmla="*/ 2294076 w 124"/>
                  <a:gd name="T27" fmla="*/ 2981860 h 234"/>
                  <a:gd name="T28" fmla="*/ 913797 w 124"/>
                  <a:gd name="T29" fmla="*/ 2981860 h 234"/>
                  <a:gd name="T30" fmla="*/ 913797 w 124"/>
                  <a:gd name="T31" fmla="*/ 942043 h 234"/>
                  <a:gd name="T32" fmla="*/ 2241701 w 124"/>
                  <a:gd name="T33" fmla="*/ 942043 h 234"/>
                  <a:gd name="T34" fmla="*/ 2797724 w 124"/>
                  <a:gd name="T35" fmla="*/ 1985061 h 234"/>
                  <a:gd name="T36" fmla="*/ 2294076 w 124"/>
                  <a:gd name="T37" fmla="*/ 2981860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16" name="Freeform 57"/>
              <p:cNvSpPr>
                <a:spLocks noChangeAspect="1" noEditPoints="1"/>
              </p:cNvSpPr>
              <p:nvPr/>
            </p:nvSpPr>
            <p:spPr bwMode="gray">
              <a:xfrm>
                <a:off x="2836" y="1707"/>
                <a:ext cx="375" cy="670"/>
              </a:xfrm>
              <a:custGeom>
                <a:avLst/>
                <a:gdLst>
                  <a:gd name="T0" fmla="*/ 1884809 w 134"/>
                  <a:gd name="T1" fmla="*/ 0 h 239"/>
                  <a:gd name="T2" fmla="*/ 0 w 134"/>
                  <a:gd name="T3" fmla="*/ 1827413 h 239"/>
                  <a:gd name="T4" fmla="*/ 0 w 134"/>
                  <a:gd name="T5" fmla="*/ 5122873 h 239"/>
                  <a:gd name="T6" fmla="*/ 2001540 w 134"/>
                  <a:gd name="T7" fmla="*/ 7163781 h 239"/>
                  <a:gd name="T8" fmla="*/ 3946645 w 134"/>
                  <a:gd name="T9" fmla="*/ 5187975 h 239"/>
                  <a:gd name="T10" fmla="*/ 3946645 w 134"/>
                  <a:gd name="T11" fmla="*/ 2093918 h 239"/>
                  <a:gd name="T12" fmla="*/ 1884809 w 134"/>
                  <a:gd name="T13" fmla="*/ 0 h 239"/>
                  <a:gd name="T14" fmla="*/ 3032443 w 134"/>
                  <a:gd name="T15" fmla="*/ 4737486 h 239"/>
                  <a:gd name="T16" fmla="*/ 2001540 w 134"/>
                  <a:gd name="T17" fmla="*/ 6171738 h 239"/>
                  <a:gd name="T18" fmla="*/ 914197 w 134"/>
                  <a:gd name="T19" fmla="*/ 4703585 h 239"/>
                  <a:gd name="T20" fmla="*/ 914197 w 134"/>
                  <a:gd name="T21" fmla="*/ 2311668 h 239"/>
                  <a:gd name="T22" fmla="*/ 1949225 w 134"/>
                  <a:gd name="T23" fmla="*/ 995886 h 239"/>
                  <a:gd name="T24" fmla="*/ 3032443 w 134"/>
                  <a:gd name="T25" fmla="*/ 2513207 h 239"/>
                  <a:gd name="T26" fmla="*/ 3032443 w 134"/>
                  <a:gd name="T27" fmla="*/ 4737486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17" name="Group 58"/>
              <p:cNvGrpSpPr>
                <a:grpSpLocks noChangeAspect="1"/>
              </p:cNvGrpSpPr>
              <p:nvPr/>
            </p:nvGrpSpPr>
            <p:grpSpPr bwMode="auto">
              <a:xfrm>
                <a:off x="2808" y="2807"/>
                <a:ext cx="62" cy="63"/>
                <a:chOff x="1684" y="2400"/>
                <a:chExt cx="41" cy="41"/>
              </a:xfrm>
            </p:grpSpPr>
            <p:sp>
              <p:nvSpPr>
                <p:cNvPr id="22"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3"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grpSp>
            <p:nvGrpSpPr>
              <p:cNvPr id="18" name="Group 61"/>
              <p:cNvGrpSpPr>
                <a:grpSpLocks noChangeAspect="1"/>
              </p:cNvGrpSpPr>
              <p:nvPr/>
            </p:nvGrpSpPr>
            <p:grpSpPr bwMode="auto">
              <a:xfrm>
                <a:off x="2808" y="1211"/>
                <a:ext cx="62" cy="63"/>
                <a:chOff x="1684" y="2400"/>
                <a:chExt cx="41" cy="41"/>
              </a:xfrm>
            </p:grpSpPr>
            <p:sp>
              <p:nvSpPr>
                <p:cNvPr id="2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1"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pic>
            <p:nvPicPr>
              <p:cNvPr id="19" name="Picture 64"/>
              <p:cNvPicPr>
                <a:picLocks noChangeAspect="1" noChangeArrowheads="1"/>
              </p:cNvPicPr>
              <p:nvPr/>
            </p:nvPicPr>
            <p:blipFill>
              <a:blip r:embed="rId3"/>
              <a:srcRect/>
              <a:stretch>
                <a:fillRect/>
              </a:stretch>
            </p:blipFill>
            <p:spPr bwMode="gray">
              <a:xfrm>
                <a:off x="1885" y="1124"/>
                <a:ext cx="1644" cy="1060"/>
              </a:xfrm>
              <a:prstGeom prst="rect">
                <a:avLst/>
              </a:prstGeom>
              <a:noFill/>
              <a:ln w="11176">
                <a:noFill/>
                <a:miter lim="800000"/>
                <a:headEnd/>
                <a:tailEnd/>
              </a:ln>
            </p:spPr>
          </p:pic>
        </p:grpSp>
        <p:sp>
          <p:nvSpPr>
            <p:cNvPr id="10" name="53 Metin kutusu"/>
            <p:cNvSpPr txBox="1"/>
            <p:nvPr/>
          </p:nvSpPr>
          <p:spPr>
            <a:xfrm>
              <a:off x="3298334" y="5638946"/>
              <a:ext cx="5508393" cy="288836"/>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tr-TR" sz="1200" dirty="0" smtClean="0">
                  <a:solidFill>
                    <a:srgbClr val="000000"/>
                  </a:solidFill>
                  <a:latin typeface="Cambria" pitchFamily="18" charset="0"/>
                </a:rPr>
                <a:t>En fazla</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3592701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1446955350"/>
              </p:ext>
            </p:extLst>
          </p:nvPr>
        </p:nvGraphicFramePr>
        <p:xfrm>
          <a:off x="329608" y="1857373"/>
          <a:ext cx="8585791" cy="3514728"/>
        </p:xfrm>
        <a:graphic>
          <a:graphicData uri="http://schemas.openxmlformats.org/drawingml/2006/table">
            <a:tbl>
              <a:tblPr/>
              <a:tblGrid>
                <a:gridCol w="6785567"/>
                <a:gridCol w="1800224"/>
              </a:tblGrid>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Kırıklar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10.188</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alibri" pitchFamily="34" charset="0"/>
                          <a:cs typeface="Calibri" pitchFamily="34" charset="0"/>
                        </a:rPr>
                        <a:t>Çıkıklar, Burkulmalar, İncinmeler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7.455</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Yüzeysel Yaralanmalar, Açık Yaralanmalar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entury" pitchFamily="18" charset="0"/>
                          <a:cs typeface="Calibri" pitchFamily="34" charset="0"/>
                        </a:rPr>
                        <a:t>35.863</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alibri" pitchFamily="34" charset="0"/>
                          <a:cs typeface="Calibri" pitchFamily="34" charset="0"/>
                        </a:rPr>
                        <a:t>Ezik ve Çürükler</a:t>
                      </a:r>
                      <a:endParaRPr kumimoji="0" lang="tr-TR" sz="1800" b="0" i="1" u="none" strike="noStrike" cap="none" normalizeH="0" baseline="0" noProof="1" smtClean="0">
                        <a:ln>
                          <a:noFill/>
                        </a:ln>
                        <a:solidFill>
                          <a:schemeClr val="tx1"/>
                        </a:solidFill>
                        <a:effectLst/>
                        <a:latin typeface="Calibri" pitchFamily="34" charset="0"/>
                        <a:cs typeface="Calibri" pitchFamily="34" charset="0"/>
                      </a:endParaRP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1" u="none" strike="noStrike" cap="none" normalizeH="0" baseline="0" noProof="1" smtClean="0">
                          <a:ln>
                            <a:noFill/>
                          </a:ln>
                          <a:solidFill>
                            <a:schemeClr val="tx1"/>
                          </a:solidFill>
                          <a:effectLst/>
                          <a:latin typeface="Century" pitchFamily="18" charset="0"/>
                          <a:cs typeface="Calibri" pitchFamily="34" charset="0"/>
                        </a:rPr>
                        <a:t>17.257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0" i="0" u="none" strike="noStrike" cap="none" normalizeH="0" baseline="0" noProof="1" smtClean="0">
                          <a:ln>
                            <a:noFill/>
                          </a:ln>
                          <a:solidFill>
                            <a:schemeClr val="tx1"/>
                          </a:solidFill>
                          <a:effectLst/>
                          <a:latin typeface="Calibri" pitchFamily="34" charset="0"/>
                          <a:cs typeface="Calibri" pitchFamily="34" charset="0"/>
                        </a:rPr>
                        <a:t>Göze/Doğal Boşluklara Yabancı Cisim Kaçması</a:t>
                      </a:r>
                      <a:endParaRPr kumimoji="0" lang="tr-TR" sz="1800" b="0" i="0" u="none" strike="noStrike" cap="none" normalizeH="0" baseline="0" noProof="1" smtClean="0">
                        <a:ln>
                          <a:noFill/>
                        </a:ln>
                        <a:solidFill>
                          <a:schemeClr val="tx1"/>
                        </a:solidFill>
                        <a:effectLst/>
                        <a:latin typeface="Calibri" pitchFamily="34" charset="0"/>
                        <a:cs typeface="Calibri" pitchFamily="34" charset="0"/>
                      </a:endParaRP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1.094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alibri" pitchFamily="34" charset="0"/>
                          <a:cs typeface="Calibri" pitchFamily="34" charset="0"/>
                        </a:rPr>
                        <a:t>Yanmalar, Kimyasal Yanma, Kaynar Su Yanma</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entury" pitchFamily="18" charset="0"/>
                          <a:cs typeface="Calibri" pitchFamily="34" charset="0"/>
                        </a:rPr>
                        <a:t>2.513</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r h="502104">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0" i="0" u="none" strike="noStrike" cap="none" normalizeH="0" baseline="0" noProof="1" smtClean="0">
                          <a:ln>
                            <a:noFill/>
                          </a:ln>
                          <a:solidFill>
                            <a:schemeClr val="tx1"/>
                          </a:solidFill>
                          <a:effectLst/>
                          <a:latin typeface="Calibri" pitchFamily="34" charset="0"/>
                          <a:cs typeface="Calibri" pitchFamily="34" charset="0"/>
                        </a:rPr>
                        <a:t>Akut Zehirlenmeler, Enfeksiyonlar</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2400" b="0" i="0" u="none" strike="noStrike" cap="none" normalizeH="0" baseline="0" noProof="1" smtClean="0">
                          <a:ln>
                            <a:noFill/>
                          </a:ln>
                          <a:solidFill>
                            <a:schemeClr val="tx1"/>
                          </a:solidFill>
                          <a:effectLst/>
                          <a:latin typeface="Century" pitchFamily="18" charset="0"/>
                          <a:cs typeface="Calibri" pitchFamily="34" charset="0"/>
                        </a:rPr>
                        <a:t>270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65000"/>
                      </a:schemeClr>
                    </a:solidFill>
                  </a:tcPr>
                </a:tc>
              </a:tr>
            </a:tbl>
          </a:graphicData>
        </a:graphic>
      </p:graphicFrame>
      <p:sp>
        <p:nvSpPr>
          <p:cNvPr id="5" name="Text Box 1193"/>
          <p:cNvSpPr txBox="1">
            <a:spLocks noChangeArrowheads="1"/>
          </p:cNvSpPr>
          <p:nvPr/>
        </p:nvSpPr>
        <p:spPr bwMode="auto">
          <a:xfrm>
            <a:off x="242590" y="1364659"/>
            <a:ext cx="4742978"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Kazası (2007)</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YARALANMA ÇEŞİTLERİ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graphicFrame>
        <p:nvGraphicFramePr>
          <p:cNvPr id="7" name="Group 434"/>
          <p:cNvGraphicFramePr>
            <a:graphicFrameLocks noGrp="1"/>
          </p:cNvGraphicFramePr>
          <p:nvPr>
            <p:extLst>
              <p:ext uri="{D42A27DB-BD31-4B8C-83A1-F6EECF244321}">
                <p14:modId xmlns:p14="http://schemas.microsoft.com/office/powerpoint/2010/main" val="2332465108"/>
              </p:ext>
            </p:extLst>
          </p:nvPr>
        </p:nvGraphicFramePr>
        <p:xfrm>
          <a:off x="74430" y="1158979"/>
          <a:ext cx="9069570" cy="4966884"/>
        </p:xfrm>
        <a:graphic>
          <a:graphicData uri="http://schemas.openxmlformats.org/drawingml/2006/table">
            <a:tbl>
              <a:tblPr bandRow="1">
                <a:tableStyleId>{21E4AEA4-8DFA-4A89-87EB-49C32662AFE0}</a:tableStyleId>
              </a:tblPr>
              <a:tblGrid>
                <a:gridCol w="1866552"/>
                <a:gridCol w="1200503"/>
                <a:gridCol w="1200503"/>
                <a:gridCol w="1200503"/>
                <a:gridCol w="1200503"/>
                <a:gridCol w="1200503"/>
                <a:gridCol w="1200503"/>
              </a:tblGrid>
              <a:tr h="342294">
                <a:tc rowSpan="2">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effectLst/>
                          <a:latin typeface="Cambria" pitchFamily="18" charset="0"/>
                        </a:rPr>
                        <a:t>Yaş </a:t>
                      </a:r>
                    </a:p>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effectLst/>
                          <a:latin typeface="Cambria" pitchFamily="18" charset="0"/>
                        </a:rPr>
                        <a:t>Grupları</a:t>
                      </a:r>
                      <a:endParaRPr kumimoji="0" lang="tr-TR" sz="1200" b="0" i="0" u="none" strike="noStrike" kern="1200" cap="none" normalizeH="0" baseline="0" noProof="1" smtClean="0">
                        <a:ln>
                          <a:noFill/>
                        </a:ln>
                        <a:solidFill>
                          <a:schemeClr val="folHlink"/>
                        </a:solidFill>
                        <a:effectLst/>
                        <a:latin typeface="Cambria" pitchFamily="18" charset="0"/>
                        <a:ea typeface="+mn-ea"/>
                        <a:cs typeface="Arial" pitchFamily="34" charset="0"/>
                      </a:endParaRPr>
                    </a:p>
                  </a:txBody>
                  <a:tcPr marL="90000" marR="90000" marT="46800" marB="46800" anchor="ctr" horzOverflow="overflow"/>
                </a:tc>
                <a:tc gridSpan="3">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solidFill>
                            <a:schemeClr val="tx1"/>
                          </a:solidFill>
                          <a:effectLst/>
                          <a:latin typeface="Cambria" pitchFamily="18" charset="0"/>
                        </a:rPr>
                        <a:t>2005</a:t>
                      </a: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gridSpan="3">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solidFill>
                            <a:schemeClr val="bg1">
                              <a:lumMod val="50000"/>
                            </a:schemeClr>
                          </a:solidFill>
                          <a:effectLst/>
                          <a:latin typeface="Cambria" pitchFamily="18" charset="0"/>
                        </a:rPr>
                        <a:t>2006</a:t>
                      </a: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r>
              <a:tr h="308306">
                <a:tc vMerge="1">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200" b="1"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Kadın</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Erkek</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Kadın</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Erkek</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-14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225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230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299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319</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mn-cs"/>
                        </a:rPr>
                        <a:t>15-17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101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901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1.002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2.239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2.470</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rgbClr val="002060"/>
                          </a:solidFill>
                          <a:effectLst/>
                          <a:latin typeface="Cambria" pitchFamily="18" charset="0"/>
                          <a:cs typeface="Calibri" pitchFamily="34" charset="0"/>
                        </a:rPr>
                        <a:t>18-24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1.141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15.202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16.343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11.299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18.666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19.965</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rgbClr val="002060"/>
                          </a:solidFill>
                          <a:effectLst/>
                          <a:latin typeface="Cambria" pitchFamily="18" charset="0"/>
                          <a:cs typeface="Calibri" pitchFamily="34" charset="0"/>
                        </a:rPr>
                        <a:t>25-29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676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17.303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1" u="none" strike="noStrike" cap="none" normalizeH="0" baseline="0" noProof="1" smtClean="0">
                          <a:ln>
                            <a:noFill/>
                          </a:ln>
                          <a:solidFill>
                            <a:schemeClr val="tx1"/>
                          </a:solidFill>
                          <a:effectLst/>
                          <a:latin typeface="Cambria" pitchFamily="18" charset="0"/>
                          <a:cs typeface="Calibri" pitchFamily="34" charset="0"/>
                        </a:rPr>
                        <a:t>17.979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7.675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18.162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18.837</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30-34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528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14.545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15.073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3.591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14.591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15.182</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35-39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389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10.761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11.150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454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10.845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11.299</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40-44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305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7.958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8.263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283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7.202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7.485</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45-49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136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2.653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2.789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2.371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2.516</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50-54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811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848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770</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55-59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174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186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137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144</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60-64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65+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6</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rgbClr val="002060"/>
                          </a:solidFill>
                          <a:effectLst/>
                          <a:latin typeface="Cambria" pitchFamily="18" charset="0"/>
                          <a:cs typeface="Calibri" pitchFamily="34" charset="0"/>
                        </a:rPr>
                        <a:t>Toplam</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3.334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70.589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73.923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3.739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75.288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79.027</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Ağırlıklı Ortalama  Yaş</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30</a:t>
                      </a:r>
                    </a:p>
                  </a:txBody>
                  <a:tcPr marL="90000" marR="90000" marT="46800" marB="46800" anchor="ctr" horzOverflow="overflow"/>
                </a:tc>
              </a:tr>
            </a:tbl>
          </a:graphicData>
        </a:graphic>
      </p:graphicFrame>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6"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KAZALARINDA YAŞ ORTALAMASI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8" name="Grup 19"/>
          <p:cNvGrpSpPr>
            <a:grpSpLocks/>
          </p:cNvGrpSpPr>
          <p:nvPr/>
        </p:nvGrpSpPr>
        <p:grpSpPr bwMode="auto">
          <a:xfrm>
            <a:off x="990600" y="6159549"/>
            <a:ext cx="6162675" cy="663575"/>
            <a:chOff x="2644311" y="5451679"/>
            <a:chExt cx="6162416" cy="663371"/>
          </a:xfrm>
        </p:grpSpPr>
        <p:grpSp>
          <p:nvGrpSpPr>
            <p:cNvPr id="9" name="Group 51"/>
            <p:cNvGrpSpPr>
              <a:grpSpLocks/>
            </p:cNvGrpSpPr>
            <p:nvPr/>
          </p:nvGrpSpPr>
          <p:grpSpPr bwMode="auto">
            <a:xfrm>
              <a:off x="2644311" y="5451679"/>
              <a:ext cx="648968" cy="663371"/>
              <a:chOff x="1868" y="1082"/>
              <a:chExt cx="1942" cy="1942"/>
            </a:xfrm>
          </p:grpSpPr>
          <p:sp>
            <p:nvSpPr>
              <p:cNvPr id="11" name="Freeform 52"/>
              <p:cNvSpPr>
                <a:spLocks noChangeAspect="1"/>
              </p:cNvSpPr>
              <p:nvPr/>
            </p:nvSpPr>
            <p:spPr bwMode="gray">
              <a:xfrm>
                <a:off x="1868" y="1082"/>
                <a:ext cx="1942" cy="1942"/>
              </a:xfrm>
              <a:custGeom>
                <a:avLst/>
                <a:gdLst>
                  <a:gd name="T0" fmla="*/ 2144 w 1675"/>
                  <a:gd name="T1" fmla="*/ 7354 h 1675"/>
                  <a:gd name="T2" fmla="*/ 0 w 1675"/>
                  <a:gd name="T3" fmla="*/ 5194 h 1675"/>
                  <a:gd name="T4" fmla="*/ 0 w 1675"/>
                  <a:gd name="T5" fmla="*/ 2144 h 1675"/>
                  <a:gd name="T6" fmla="*/ 2144 w 1675"/>
                  <a:gd name="T7" fmla="*/ 0 h 1675"/>
                  <a:gd name="T8" fmla="*/ 5195 w 1675"/>
                  <a:gd name="T9" fmla="*/ 0 h 1675"/>
                  <a:gd name="T10" fmla="*/ 7354 w 1675"/>
                  <a:gd name="T11" fmla="*/ 2144 h 1675"/>
                  <a:gd name="T12" fmla="*/ 7354 w 1675"/>
                  <a:gd name="T13" fmla="*/ 5194 h 1675"/>
                  <a:gd name="T14" fmla="*/ 5195 w 1675"/>
                  <a:gd name="T15" fmla="*/ 7354 h 1675"/>
                  <a:gd name="T16" fmla="*/ 2144 w 1675"/>
                  <a:gd name="T17" fmla="*/ 7354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12" name="Freeform 53"/>
              <p:cNvSpPr>
                <a:spLocks noChangeAspect="1"/>
              </p:cNvSpPr>
              <p:nvPr/>
            </p:nvSpPr>
            <p:spPr bwMode="gray">
              <a:xfrm>
                <a:off x="1914" y="1128"/>
                <a:ext cx="1850" cy="1850"/>
              </a:xfrm>
              <a:custGeom>
                <a:avLst/>
                <a:gdLst>
                  <a:gd name="T0" fmla="*/ 2065 w 1595"/>
                  <a:gd name="T1" fmla="*/ 7029 h 1595"/>
                  <a:gd name="T2" fmla="*/ 0 w 1595"/>
                  <a:gd name="T3" fmla="*/ 4965 h 1595"/>
                  <a:gd name="T4" fmla="*/ 0 w 1595"/>
                  <a:gd name="T5" fmla="*/ 2065 h 1595"/>
                  <a:gd name="T6" fmla="*/ 2065 w 1595"/>
                  <a:gd name="T7" fmla="*/ 0 h 1595"/>
                  <a:gd name="T8" fmla="*/ 4965 w 1595"/>
                  <a:gd name="T9" fmla="*/ 0 h 1595"/>
                  <a:gd name="T10" fmla="*/ 7029 w 1595"/>
                  <a:gd name="T11" fmla="*/ 2065 h 1595"/>
                  <a:gd name="T12" fmla="*/ 7029 w 1595"/>
                  <a:gd name="T13" fmla="*/ 4965 h 1595"/>
                  <a:gd name="T14" fmla="*/ 4965 w 1595"/>
                  <a:gd name="T15" fmla="*/ 7029 h 1595"/>
                  <a:gd name="T16" fmla="*/ 2065 w 1595"/>
                  <a:gd name="T17" fmla="*/ 7029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13" name="Freeform 54"/>
              <p:cNvSpPr>
                <a:spLocks noChangeAspect="1"/>
              </p:cNvSpPr>
              <p:nvPr/>
            </p:nvSpPr>
            <p:spPr bwMode="gray">
              <a:xfrm>
                <a:off x="2434" y="1717"/>
                <a:ext cx="334" cy="642"/>
              </a:xfrm>
              <a:custGeom>
                <a:avLst/>
                <a:gdLst>
                  <a:gd name="T0" fmla="*/ 477 w 288"/>
                  <a:gd name="T1" fmla="*/ 2460 h 553"/>
                  <a:gd name="T2" fmla="*/ 477 w 288"/>
                  <a:gd name="T3" fmla="*/ 329 h 553"/>
                  <a:gd name="T4" fmla="*/ 0 w 288"/>
                  <a:gd name="T5" fmla="*/ 329 h 553"/>
                  <a:gd name="T6" fmla="*/ 0 w 288"/>
                  <a:gd name="T7" fmla="*/ 0 h 553"/>
                  <a:gd name="T8" fmla="*/ 1266 w 288"/>
                  <a:gd name="T9" fmla="*/ 0 h 553"/>
                  <a:gd name="T10" fmla="*/ 1266 w 288"/>
                  <a:gd name="T11" fmla="*/ 329 h 553"/>
                  <a:gd name="T12" fmla="*/ 801 w 288"/>
                  <a:gd name="T13" fmla="*/ 329 h 553"/>
                  <a:gd name="T14" fmla="*/ 801 w 288"/>
                  <a:gd name="T15" fmla="*/ 2460 h 553"/>
                  <a:gd name="T16" fmla="*/ 477 w 288"/>
                  <a:gd name="T17" fmla="*/ 2460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14" name="Freeform 55"/>
              <p:cNvSpPr>
                <a:spLocks noChangeAspect="1"/>
              </p:cNvSpPr>
              <p:nvPr/>
            </p:nvSpPr>
            <p:spPr bwMode="gray">
              <a:xfrm>
                <a:off x="2007" y="1709"/>
                <a:ext cx="384" cy="657"/>
              </a:xfrm>
              <a:custGeom>
                <a:avLst/>
                <a:gdLst>
                  <a:gd name="T0" fmla="*/ 2460770 w 140"/>
                  <a:gd name="T1" fmla="*/ 1397614 h 240"/>
                  <a:gd name="T2" fmla="*/ 3277059 w 140"/>
                  <a:gd name="T3" fmla="*/ 1397614 h 240"/>
                  <a:gd name="T4" fmla="*/ 1784533 w 140"/>
                  <a:gd name="T5" fmla="*/ 0 h 240"/>
                  <a:gd name="T6" fmla="*/ 413403 w 140"/>
                  <a:gd name="T7" fmla="*/ 1397614 h 240"/>
                  <a:gd name="T8" fmla="*/ 2021735 w 140"/>
                  <a:gd name="T9" fmla="*/ 3141558 h 240"/>
                  <a:gd name="T10" fmla="*/ 2460770 w 140"/>
                  <a:gd name="T11" fmla="*/ 4065828 h 240"/>
                  <a:gd name="T12" fmla="*/ 1659895 w 140"/>
                  <a:gd name="T13" fmla="*/ 4895351 h 240"/>
                  <a:gd name="T14" fmla="*/ 871238 w 140"/>
                  <a:gd name="T15" fmla="*/ 3945874 h 240"/>
                  <a:gd name="T16" fmla="*/ 141438 w 140"/>
                  <a:gd name="T17" fmla="*/ 3945874 h 240"/>
                  <a:gd name="T18" fmla="*/ 1643246 w 140"/>
                  <a:gd name="T19" fmla="*/ 5673877 h 240"/>
                  <a:gd name="T20" fmla="*/ 3232800 w 140"/>
                  <a:gd name="T21" fmla="*/ 3995579 h 240"/>
                  <a:gd name="T22" fmla="*/ 2168618 w 140"/>
                  <a:gd name="T23" fmla="*/ 2339949 h 240"/>
                  <a:gd name="T24" fmla="*/ 1204210 w 140"/>
                  <a:gd name="T25" fmla="*/ 1397614 h 240"/>
                  <a:gd name="T26" fmla="*/ 1784533 w 140"/>
                  <a:gd name="T27" fmla="*/ 735183 h 240"/>
                  <a:gd name="T28" fmla="*/ 2460770 w 140"/>
                  <a:gd name="T29" fmla="*/ 139761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15" name="Freeform 56"/>
              <p:cNvSpPr>
                <a:spLocks noChangeAspect="1" noEditPoints="1"/>
              </p:cNvSpPr>
              <p:nvPr/>
            </p:nvSpPr>
            <p:spPr bwMode="gray">
              <a:xfrm>
                <a:off x="3312" y="1720"/>
                <a:ext cx="347" cy="657"/>
              </a:xfrm>
              <a:custGeom>
                <a:avLst/>
                <a:gdLst>
                  <a:gd name="T0" fmla="*/ 3358227 w 124"/>
                  <a:gd name="T1" fmla="*/ 707008 h 234"/>
                  <a:gd name="T2" fmla="*/ 2685022 w 124"/>
                  <a:gd name="T3" fmla="*/ 85326 h 234"/>
                  <a:gd name="T4" fmla="*/ 1538629 w 124"/>
                  <a:gd name="T5" fmla="*/ 0 h 234"/>
                  <a:gd name="T6" fmla="*/ 0 w 124"/>
                  <a:gd name="T7" fmla="*/ 0 h 234"/>
                  <a:gd name="T8" fmla="*/ 0 w 124"/>
                  <a:gd name="T9" fmla="*/ 7124930 h 234"/>
                  <a:gd name="T10" fmla="*/ 966168 w 124"/>
                  <a:gd name="T11" fmla="*/ 7124930 h 234"/>
                  <a:gd name="T12" fmla="*/ 966168 w 124"/>
                  <a:gd name="T13" fmla="*/ 3892692 h 234"/>
                  <a:gd name="T14" fmla="*/ 1590987 w 124"/>
                  <a:gd name="T15" fmla="*/ 3892692 h 234"/>
                  <a:gd name="T16" fmla="*/ 2587025 w 124"/>
                  <a:gd name="T17" fmla="*/ 3807366 h 234"/>
                  <a:gd name="T18" fmla="*/ 3095145 w 124"/>
                  <a:gd name="T19" fmla="*/ 3533560 h 234"/>
                  <a:gd name="T20" fmla="*/ 3471125 w 124"/>
                  <a:gd name="T21" fmla="*/ 2896713 h 234"/>
                  <a:gd name="T22" fmla="*/ 3651104 w 124"/>
                  <a:gd name="T23" fmla="*/ 1918946 h 234"/>
                  <a:gd name="T24" fmla="*/ 3358227 w 124"/>
                  <a:gd name="T25" fmla="*/ 707008 h 234"/>
                  <a:gd name="T26" fmla="*/ 2294076 w 124"/>
                  <a:gd name="T27" fmla="*/ 2981860 h 234"/>
                  <a:gd name="T28" fmla="*/ 913797 w 124"/>
                  <a:gd name="T29" fmla="*/ 2981860 h 234"/>
                  <a:gd name="T30" fmla="*/ 913797 w 124"/>
                  <a:gd name="T31" fmla="*/ 942043 h 234"/>
                  <a:gd name="T32" fmla="*/ 2241701 w 124"/>
                  <a:gd name="T33" fmla="*/ 942043 h 234"/>
                  <a:gd name="T34" fmla="*/ 2797724 w 124"/>
                  <a:gd name="T35" fmla="*/ 1985061 h 234"/>
                  <a:gd name="T36" fmla="*/ 2294076 w 124"/>
                  <a:gd name="T37" fmla="*/ 2981860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16" name="Freeform 57"/>
              <p:cNvSpPr>
                <a:spLocks noChangeAspect="1" noEditPoints="1"/>
              </p:cNvSpPr>
              <p:nvPr/>
            </p:nvSpPr>
            <p:spPr bwMode="gray">
              <a:xfrm>
                <a:off x="2836" y="1707"/>
                <a:ext cx="375" cy="670"/>
              </a:xfrm>
              <a:custGeom>
                <a:avLst/>
                <a:gdLst>
                  <a:gd name="T0" fmla="*/ 1884809 w 134"/>
                  <a:gd name="T1" fmla="*/ 0 h 239"/>
                  <a:gd name="T2" fmla="*/ 0 w 134"/>
                  <a:gd name="T3" fmla="*/ 1827413 h 239"/>
                  <a:gd name="T4" fmla="*/ 0 w 134"/>
                  <a:gd name="T5" fmla="*/ 5122873 h 239"/>
                  <a:gd name="T6" fmla="*/ 2001540 w 134"/>
                  <a:gd name="T7" fmla="*/ 7163781 h 239"/>
                  <a:gd name="T8" fmla="*/ 3946645 w 134"/>
                  <a:gd name="T9" fmla="*/ 5187975 h 239"/>
                  <a:gd name="T10" fmla="*/ 3946645 w 134"/>
                  <a:gd name="T11" fmla="*/ 2093918 h 239"/>
                  <a:gd name="T12" fmla="*/ 1884809 w 134"/>
                  <a:gd name="T13" fmla="*/ 0 h 239"/>
                  <a:gd name="T14" fmla="*/ 3032443 w 134"/>
                  <a:gd name="T15" fmla="*/ 4737486 h 239"/>
                  <a:gd name="T16" fmla="*/ 2001540 w 134"/>
                  <a:gd name="T17" fmla="*/ 6171738 h 239"/>
                  <a:gd name="T18" fmla="*/ 914197 w 134"/>
                  <a:gd name="T19" fmla="*/ 4703585 h 239"/>
                  <a:gd name="T20" fmla="*/ 914197 w 134"/>
                  <a:gd name="T21" fmla="*/ 2311668 h 239"/>
                  <a:gd name="T22" fmla="*/ 1949225 w 134"/>
                  <a:gd name="T23" fmla="*/ 995886 h 239"/>
                  <a:gd name="T24" fmla="*/ 3032443 w 134"/>
                  <a:gd name="T25" fmla="*/ 2513207 h 239"/>
                  <a:gd name="T26" fmla="*/ 3032443 w 134"/>
                  <a:gd name="T27" fmla="*/ 4737486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17" name="Group 58"/>
              <p:cNvGrpSpPr>
                <a:grpSpLocks noChangeAspect="1"/>
              </p:cNvGrpSpPr>
              <p:nvPr/>
            </p:nvGrpSpPr>
            <p:grpSpPr bwMode="auto">
              <a:xfrm>
                <a:off x="2808" y="2807"/>
                <a:ext cx="62" cy="63"/>
                <a:chOff x="1684" y="2400"/>
                <a:chExt cx="41" cy="41"/>
              </a:xfrm>
            </p:grpSpPr>
            <p:sp>
              <p:nvSpPr>
                <p:cNvPr id="22"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3"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grpSp>
            <p:nvGrpSpPr>
              <p:cNvPr id="18" name="Group 61"/>
              <p:cNvGrpSpPr>
                <a:grpSpLocks noChangeAspect="1"/>
              </p:cNvGrpSpPr>
              <p:nvPr/>
            </p:nvGrpSpPr>
            <p:grpSpPr bwMode="auto">
              <a:xfrm>
                <a:off x="2808" y="1211"/>
                <a:ext cx="62" cy="63"/>
                <a:chOff x="1684" y="2400"/>
                <a:chExt cx="41" cy="41"/>
              </a:xfrm>
            </p:grpSpPr>
            <p:sp>
              <p:nvSpPr>
                <p:cNvPr id="2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1"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pic>
            <p:nvPicPr>
              <p:cNvPr id="19" name="Picture 64"/>
              <p:cNvPicPr>
                <a:picLocks noChangeAspect="1" noChangeArrowheads="1"/>
              </p:cNvPicPr>
              <p:nvPr/>
            </p:nvPicPr>
            <p:blipFill>
              <a:blip r:embed="rId3"/>
              <a:srcRect/>
              <a:stretch>
                <a:fillRect/>
              </a:stretch>
            </p:blipFill>
            <p:spPr bwMode="gray">
              <a:xfrm>
                <a:off x="1885" y="1124"/>
                <a:ext cx="1644" cy="1060"/>
              </a:xfrm>
              <a:prstGeom prst="rect">
                <a:avLst/>
              </a:prstGeom>
              <a:noFill/>
              <a:ln w="11176">
                <a:noFill/>
                <a:miter lim="800000"/>
                <a:headEnd/>
                <a:tailEnd/>
              </a:ln>
            </p:spPr>
          </p:pic>
        </p:grpSp>
        <p:sp>
          <p:nvSpPr>
            <p:cNvPr id="10" name="53 Metin kutusu"/>
            <p:cNvSpPr txBox="1"/>
            <p:nvPr/>
          </p:nvSpPr>
          <p:spPr>
            <a:xfrm>
              <a:off x="3298334" y="5638946"/>
              <a:ext cx="5508393" cy="288836"/>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tr-TR" sz="1200" dirty="0" smtClean="0">
                  <a:solidFill>
                    <a:srgbClr val="000000"/>
                  </a:solidFill>
                  <a:latin typeface="Cambria" pitchFamily="18" charset="0"/>
                </a:rPr>
                <a:t>En fazla</a:t>
              </a:r>
              <a:endParaRPr lang="tr-TR" sz="1000" b="1" dirty="0" smtClean="0">
                <a:solidFill>
                  <a:srgbClr val="000000"/>
                </a:solidFill>
                <a:latin typeface="Cambria" pitchFamily="18" charset="0"/>
              </a:endParaRPr>
            </a:p>
          </p:txBody>
        </p:sp>
      </p:grpSp>
      <p:sp>
        <p:nvSpPr>
          <p:cNvPr id="24" name="Dikdörtgen 23"/>
          <p:cNvSpPr/>
          <p:nvPr/>
        </p:nvSpPr>
        <p:spPr>
          <a:xfrm>
            <a:off x="5553075" y="2433637"/>
            <a:ext cx="3552825" cy="280987"/>
          </a:xfrm>
          <a:prstGeom prst="rect">
            <a:avLst/>
          </a:prstGeom>
          <a:noFill/>
          <a:ln>
            <a:solidFill>
              <a:srgbClr val="C0000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Dikdörtgen 24"/>
          <p:cNvSpPr/>
          <p:nvPr/>
        </p:nvSpPr>
        <p:spPr>
          <a:xfrm>
            <a:off x="1933575" y="2776537"/>
            <a:ext cx="3562350" cy="280987"/>
          </a:xfrm>
          <a:prstGeom prst="rect">
            <a:avLst/>
          </a:prstGeom>
          <a:noFill/>
          <a:ln>
            <a:solidFill>
              <a:srgbClr val="C0000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6043897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24" grpId="0" animBg="1"/>
      <p:bldP spid="2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2900695389"/>
              </p:ext>
            </p:extLst>
          </p:nvPr>
        </p:nvGraphicFramePr>
        <p:xfrm>
          <a:off x="228600" y="1826324"/>
          <a:ext cx="4173299" cy="1669149"/>
        </p:xfrm>
        <a:graphic>
          <a:graphicData uri="http://schemas.openxmlformats.org/drawingml/2006/table">
            <a:tbl>
              <a:tblPr/>
              <a:tblGrid>
                <a:gridCol w="2828377"/>
                <a:gridCol w="1344922"/>
              </a:tblGrid>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Kadın</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4.121</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Erkek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76.481</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80.602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5" name="Text Box 1193"/>
          <p:cNvSpPr txBox="1">
            <a:spLocks noChangeArrowheads="1"/>
          </p:cNvSpPr>
          <p:nvPr/>
        </p:nvSpPr>
        <p:spPr bwMode="auto">
          <a:xfrm>
            <a:off x="185440" y="1345609"/>
            <a:ext cx="4224635"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İş Kazası (2007)</a:t>
            </a:r>
            <a:endParaRPr lang="tr-TR" sz="2800" b="1" noProof="1">
              <a:solidFill>
                <a:srgbClr val="004074"/>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KAZALARI-MESLEK HASTALIKLARI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8" name="Group 765"/>
          <p:cNvGraphicFramePr>
            <a:graphicFrameLocks noGrp="1"/>
          </p:cNvGraphicFramePr>
          <p:nvPr>
            <p:extLst>
              <p:ext uri="{D42A27DB-BD31-4B8C-83A1-F6EECF244321}">
                <p14:modId xmlns:p14="http://schemas.microsoft.com/office/powerpoint/2010/main" val="3210780283"/>
              </p:ext>
            </p:extLst>
          </p:nvPr>
        </p:nvGraphicFramePr>
        <p:xfrm>
          <a:off x="4822535" y="1826324"/>
          <a:ext cx="4173299" cy="1669149"/>
        </p:xfrm>
        <a:graphic>
          <a:graphicData uri="http://schemas.openxmlformats.org/drawingml/2006/table">
            <a:tbl>
              <a:tblPr/>
              <a:tblGrid>
                <a:gridCol w="2828377"/>
                <a:gridCol w="1344922"/>
              </a:tblGrid>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Kadın</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11</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Erkek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1.197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1.208</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9" name="Text Box 1193"/>
          <p:cNvSpPr txBox="1">
            <a:spLocks noChangeArrowheads="1"/>
          </p:cNvSpPr>
          <p:nvPr/>
        </p:nvSpPr>
        <p:spPr bwMode="auto">
          <a:xfrm>
            <a:off x="4757440" y="1364658"/>
            <a:ext cx="3929360" cy="523220"/>
          </a:xfrm>
          <a:prstGeom prst="rect">
            <a:avLst/>
          </a:prstGeom>
          <a:noFill/>
          <a:ln w="9525">
            <a:noFill/>
            <a:miter lim="800000"/>
            <a:headEnd/>
            <a:tailEnd/>
          </a:ln>
          <a:effectLst/>
        </p:spPr>
        <p:txBody>
          <a:bodyPr wrap="square">
            <a:spAutoFit/>
          </a:bodyPr>
          <a:lstStyle/>
          <a:p>
            <a:r>
              <a:rPr lang="tr-TR" sz="2800" b="1" noProof="1" smtClean="0">
                <a:solidFill>
                  <a:srgbClr val="004074"/>
                </a:solidFill>
                <a:latin typeface="Calibri" pitchFamily="34" charset="0"/>
                <a:cs typeface="Calibri" pitchFamily="34" charset="0"/>
              </a:rPr>
              <a:t>Meslek Hastalığı (2007)</a:t>
            </a:r>
            <a:endParaRPr lang="tr-TR" sz="2800" b="1" noProof="1">
              <a:solidFill>
                <a:srgbClr val="004074"/>
              </a:solidFill>
              <a:latin typeface="Calibri" pitchFamily="34" charset="0"/>
              <a:cs typeface="Calibri" pitchFamily="34" charset="0"/>
            </a:endParaRPr>
          </a:p>
        </p:txBody>
      </p:sp>
      <p:sp>
        <p:nvSpPr>
          <p:cNvPr id="10" name="Text Box 1193"/>
          <p:cNvSpPr txBox="1">
            <a:spLocks noChangeArrowheads="1"/>
          </p:cNvSpPr>
          <p:nvPr/>
        </p:nvSpPr>
        <p:spPr bwMode="auto">
          <a:xfrm>
            <a:off x="2595563" y="3845629"/>
            <a:ext cx="4370772" cy="461665"/>
          </a:xfrm>
          <a:prstGeom prst="rect">
            <a:avLst/>
          </a:prstGeom>
          <a:noFill/>
          <a:ln w="9525">
            <a:noFill/>
            <a:miter lim="800000"/>
            <a:headEnd/>
            <a:tailEnd/>
          </a:ln>
          <a:effectLst/>
        </p:spPr>
        <p:txBody>
          <a:bodyPr wrap="square">
            <a:spAutoFit/>
          </a:bodyPr>
          <a:lstStyle/>
          <a:p>
            <a:r>
              <a:rPr lang="tr-TR" sz="2400" b="1" noProof="1" smtClean="0">
                <a:solidFill>
                  <a:srgbClr val="004074"/>
                </a:solidFill>
                <a:latin typeface="Calibri" pitchFamily="34" charset="0"/>
                <a:cs typeface="Calibri" pitchFamily="34" charset="0"/>
              </a:rPr>
              <a:t>İş Kazası-Meslek H. Ölüm (2007)</a:t>
            </a:r>
            <a:endParaRPr lang="tr-TR" sz="2400" b="1" noProof="1">
              <a:solidFill>
                <a:srgbClr val="004074"/>
              </a:solidFill>
              <a:latin typeface="Calibri" pitchFamily="34" charset="0"/>
              <a:cs typeface="Calibri" pitchFamily="34" charset="0"/>
            </a:endParaRPr>
          </a:p>
        </p:txBody>
      </p:sp>
      <p:graphicFrame>
        <p:nvGraphicFramePr>
          <p:cNvPr id="11" name="Group 765"/>
          <p:cNvGraphicFramePr>
            <a:graphicFrameLocks noGrp="1"/>
          </p:cNvGraphicFramePr>
          <p:nvPr>
            <p:extLst>
              <p:ext uri="{D42A27DB-BD31-4B8C-83A1-F6EECF244321}">
                <p14:modId xmlns:p14="http://schemas.microsoft.com/office/powerpoint/2010/main" val="1628483134"/>
              </p:ext>
            </p:extLst>
          </p:nvPr>
        </p:nvGraphicFramePr>
        <p:xfrm>
          <a:off x="2670790" y="4278719"/>
          <a:ext cx="4173299" cy="1669149"/>
        </p:xfrm>
        <a:graphic>
          <a:graphicData uri="http://schemas.openxmlformats.org/drawingml/2006/table">
            <a:tbl>
              <a:tblPr/>
              <a:tblGrid>
                <a:gridCol w="2828377"/>
                <a:gridCol w="1344922"/>
              </a:tblGrid>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İş Kazası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1.043</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Meslek Hastalığı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56383">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alibri" pitchFamily="34" charset="0"/>
                          <a:cs typeface="Calibri" pitchFamily="34" charset="0"/>
                        </a:rPr>
                        <a:t>Toplam</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2400" b="1" i="0" u="none" strike="noStrike" cap="none" normalizeH="0" baseline="0" noProof="1" smtClean="0">
                          <a:ln>
                            <a:noFill/>
                          </a:ln>
                          <a:solidFill>
                            <a:schemeClr val="tx1"/>
                          </a:solidFill>
                          <a:effectLst/>
                          <a:latin typeface="Century" pitchFamily="18" charset="0"/>
                          <a:cs typeface="Calibri" pitchFamily="34" charset="0"/>
                        </a:rPr>
                        <a:t>1.044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KAZASI-MESLEK HASTALIKLARINA BAĞLI ÖLÜM</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3"/>
          <p:cNvGraphicFramePr>
            <a:graphicFrameLocks noChangeAspect="1"/>
          </p:cNvGraphicFramePr>
          <p:nvPr>
            <p:extLst>
              <p:ext uri="{D42A27DB-BD31-4B8C-83A1-F6EECF244321}">
                <p14:modId xmlns:p14="http://schemas.microsoft.com/office/powerpoint/2010/main" val="1608279687"/>
              </p:ext>
            </p:extLst>
          </p:nvPr>
        </p:nvGraphicFramePr>
        <p:xfrm>
          <a:off x="0" y="1"/>
          <a:ext cx="9021175" cy="6772940"/>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up 19"/>
          <p:cNvGrpSpPr>
            <a:grpSpLocks/>
          </p:cNvGrpSpPr>
          <p:nvPr/>
        </p:nvGrpSpPr>
        <p:grpSpPr bwMode="auto">
          <a:xfrm>
            <a:off x="1558793" y="5392835"/>
            <a:ext cx="6162675" cy="663575"/>
            <a:chOff x="2644311" y="5451679"/>
            <a:chExt cx="6162416" cy="663371"/>
          </a:xfrm>
        </p:grpSpPr>
        <p:grpSp>
          <p:nvGrpSpPr>
            <p:cNvPr id="8" name="Group 51"/>
            <p:cNvGrpSpPr>
              <a:grpSpLocks/>
            </p:cNvGrpSpPr>
            <p:nvPr/>
          </p:nvGrpSpPr>
          <p:grpSpPr bwMode="auto">
            <a:xfrm>
              <a:off x="2644311" y="5451679"/>
              <a:ext cx="648968" cy="663371"/>
              <a:chOff x="1868" y="1082"/>
              <a:chExt cx="1942" cy="1942"/>
            </a:xfrm>
          </p:grpSpPr>
          <p:sp>
            <p:nvSpPr>
              <p:cNvPr id="10" name="Freeform 52"/>
              <p:cNvSpPr>
                <a:spLocks noChangeAspect="1"/>
              </p:cNvSpPr>
              <p:nvPr/>
            </p:nvSpPr>
            <p:spPr bwMode="gray">
              <a:xfrm>
                <a:off x="1868" y="1082"/>
                <a:ext cx="1942" cy="1942"/>
              </a:xfrm>
              <a:custGeom>
                <a:avLst/>
                <a:gdLst>
                  <a:gd name="T0" fmla="*/ 2144 w 1675"/>
                  <a:gd name="T1" fmla="*/ 7354 h 1675"/>
                  <a:gd name="T2" fmla="*/ 0 w 1675"/>
                  <a:gd name="T3" fmla="*/ 5194 h 1675"/>
                  <a:gd name="T4" fmla="*/ 0 w 1675"/>
                  <a:gd name="T5" fmla="*/ 2144 h 1675"/>
                  <a:gd name="T6" fmla="*/ 2144 w 1675"/>
                  <a:gd name="T7" fmla="*/ 0 h 1675"/>
                  <a:gd name="T8" fmla="*/ 5195 w 1675"/>
                  <a:gd name="T9" fmla="*/ 0 h 1675"/>
                  <a:gd name="T10" fmla="*/ 7354 w 1675"/>
                  <a:gd name="T11" fmla="*/ 2144 h 1675"/>
                  <a:gd name="T12" fmla="*/ 7354 w 1675"/>
                  <a:gd name="T13" fmla="*/ 5194 h 1675"/>
                  <a:gd name="T14" fmla="*/ 5195 w 1675"/>
                  <a:gd name="T15" fmla="*/ 7354 h 1675"/>
                  <a:gd name="T16" fmla="*/ 2144 w 1675"/>
                  <a:gd name="T17" fmla="*/ 7354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11" name="Freeform 53"/>
              <p:cNvSpPr>
                <a:spLocks noChangeAspect="1"/>
              </p:cNvSpPr>
              <p:nvPr/>
            </p:nvSpPr>
            <p:spPr bwMode="gray">
              <a:xfrm>
                <a:off x="1914" y="1128"/>
                <a:ext cx="1850" cy="1850"/>
              </a:xfrm>
              <a:custGeom>
                <a:avLst/>
                <a:gdLst>
                  <a:gd name="T0" fmla="*/ 2065 w 1595"/>
                  <a:gd name="T1" fmla="*/ 7029 h 1595"/>
                  <a:gd name="T2" fmla="*/ 0 w 1595"/>
                  <a:gd name="T3" fmla="*/ 4965 h 1595"/>
                  <a:gd name="T4" fmla="*/ 0 w 1595"/>
                  <a:gd name="T5" fmla="*/ 2065 h 1595"/>
                  <a:gd name="T6" fmla="*/ 2065 w 1595"/>
                  <a:gd name="T7" fmla="*/ 0 h 1595"/>
                  <a:gd name="T8" fmla="*/ 4965 w 1595"/>
                  <a:gd name="T9" fmla="*/ 0 h 1595"/>
                  <a:gd name="T10" fmla="*/ 7029 w 1595"/>
                  <a:gd name="T11" fmla="*/ 2065 h 1595"/>
                  <a:gd name="T12" fmla="*/ 7029 w 1595"/>
                  <a:gd name="T13" fmla="*/ 4965 h 1595"/>
                  <a:gd name="T14" fmla="*/ 4965 w 1595"/>
                  <a:gd name="T15" fmla="*/ 7029 h 1595"/>
                  <a:gd name="T16" fmla="*/ 2065 w 1595"/>
                  <a:gd name="T17" fmla="*/ 7029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12" name="Freeform 54"/>
              <p:cNvSpPr>
                <a:spLocks noChangeAspect="1"/>
              </p:cNvSpPr>
              <p:nvPr/>
            </p:nvSpPr>
            <p:spPr bwMode="gray">
              <a:xfrm>
                <a:off x="2434" y="1717"/>
                <a:ext cx="334" cy="642"/>
              </a:xfrm>
              <a:custGeom>
                <a:avLst/>
                <a:gdLst>
                  <a:gd name="T0" fmla="*/ 477 w 288"/>
                  <a:gd name="T1" fmla="*/ 2460 h 553"/>
                  <a:gd name="T2" fmla="*/ 477 w 288"/>
                  <a:gd name="T3" fmla="*/ 329 h 553"/>
                  <a:gd name="T4" fmla="*/ 0 w 288"/>
                  <a:gd name="T5" fmla="*/ 329 h 553"/>
                  <a:gd name="T6" fmla="*/ 0 w 288"/>
                  <a:gd name="T7" fmla="*/ 0 h 553"/>
                  <a:gd name="T8" fmla="*/ 1266 w 288"/>
                  <a:gd name="T9" fmla="*/ 0 h 553"/>
                  <a:gd name="T10" fmla="*/ 1266 w 288"/>
                  <a:gd name="T11" fmla="*/ 329 h 553"/>
                  <a:gd name="T12" fmla="*/ 801 w 288"/>
                  <a:gd name="T13" fmla="*/ 329 h 553"/>
                  <a:gd name="T14" fmla="*/ 801 w 288"/>
                  <a:gd name="T15" fmla="*/ 2460 h 553"/>
                  <a:gd name="T16" fmla="*/ 477 w 288"/>
                  <a:gd name="T17" fmla="*/ 2460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13" name="Freeform 55"/>
              <p:cNvSpPr>
                <a:spLocks noChangeAspect="1"/>
              </p:cNvSpPr>
              <p:nvPr/>
            </p:nvSpPr>
            <p:spPr bwMode="gray">
              <a:xfrm>
                <a:off x="2007" y="1709"/>
                <a:ext cx="384" cy="657"/>
              </a:xfrm>
              <a:custGeom>
                <a:avLst/>
                <a:gdLst>
                  <a:gd name="T0" fmla="*/ 2460770 w 140"/>
                  <a:gd name="T1" fmla="*/ 1397614 h 240"/>
                  <a:gd name="T2" fmla="*/ 3277059 w 140"/>
                  <a:gd name="T3" fmla="*/ 1397614 h 240"/>
                  <a:gd name="T4" fmla="*/ 1784533 w 140"/>
                  <a:gd name="T5" fmla="*/ 0 h 240"/>
                  <a:gd name="T6" fmla="*/ 413403 w 140"/>
                  <a:gd name="T7" fmla="*/ 1397614 h 240"/>
                  <a:gd name="T8" fmla="*/ 2021735 w 140"/>
                  <a:gd name="T9" fmla="*/ 3141558 h 240"/>
                  <a:gd name="T10" fmla="*/ 2460770 w 140"/>
                  <a:gd name="T11" fmla="*/ 4065828 h 240"/>
                  <a:gd name="T12" fmla="*/ 1659895 w 140"/>
                  <a:gd name="T13" fmla="*/ 4895351 h 240"/>
                  <a:gd name="T14" fmla="*/ 871238 w 140"/>
                  <a:gd name="T15" fmla="*/ 3945874 h 240"/>
                  <a:gd name="T16" fmla="*/ 141438 w 140"/>
                  <a:gd name="T17" fmla="*/ 3945874 h 240"/>
                  <a:gd name="T18" fmla="*/ 1643246 w 140"/>
                  <a:gd name="T19" fmla="*/ 5673877 h 240"/>
                  <a:gd name="T20" fmla="*/ 3232800 w 140"/>
                  <a:gd name="T21" fmla="*/ 3995579 h 240"/>
                  <a:gd name="T22" fmla="*/ 2168618 w 140"/>
                  <a:gd name="T23" fmla="*/ 2339949 h 240"/>
                  <a:gd name="T24" fmla="*/ 1204210 w 140"/>
                  <a:gd name="T25" fmla="*/ 1397614 h 240"/>
                  <a:gd name="T26" fmla="*/ 1784533 w 140"/>
                  <a:gd name="T27" fmla="*/ 735183 h 240"/>
                  <a:gd name="T28" fmla="*/ 2460770 w 140"/>
                  <a:gd name="T29" fmla="*/ 139761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14" name="Freeform 56"/>
              <p:cNvSpPr>
                <a:spLocks noChangeAspect="1" noEditPoints="1"/>
              </p:cNvSpPr>
              <p:nvPr/>
            </p:nvSpPr>
            <p:spPr bwMode="gray">
              <a:xfrm>
                <a:off x="3312" y="1720"/>
                <a:ext cx="347" cy="657"/>
              </a:xfrm>
              <a:custGeom>
                <a:avLst/>
                <a:gdLst>
                  <a:gd name="T0" fmla="*/ 3358227 w 124"/>
                  <a:gd name="T1" fmla="*/ 707008 h 234"/>
                  <a:gd name="T2" fmla="*/ 2685022 w 124"/>
                  <a:gd name="T3" fmla="*/ 85326 h 234"/>
                  <a:gd name="T4" fmla="*/ 1538629 w 124"/>
                  <a:gd name="T5" fmla="*/ 0 h 234"/>
                  <a:gd name="T6" fmla="*/ 0 w 124"/>
                  <a:gd name="T7" fmla="*/ 0 h 234"/>
                  <a:gd name="T8" fmla="*/ 0 w 124"/>
                  <a:gd name="T9" fmla="*/ 7124930 h 234"/>
                  <a:gd name="T10" fmla="*/ 966168 w 124"/>
                  <a:gd name="T11" fmla="*/ 7124930 h 234"/>
                  <a:gd name="T12" fmla="*/ 966168 w 124"/>
                  <a:gd name="T13" fmla="*/ 3892692 h 234"/>
                  <a:gd name="T14" fmla="*/ 1590987 w 124"/>
                  <a:gd name="T15" fmla="*/ 3892692 h 234"/>
                  <a:gd name="T16" fmla="*/ 2587025 w 124"/>
                  <a:gd name="T17" fmla="*/ 3807366 h 234"/>
                  <a:gd name="T18" fmla="*/ 3095145 w 124"/>
                  <a:gd name="T19" fmla="*/ 3533560 h 234"/>
                  <a:gd name="T20" fmla="*/ 3471125 w 124"/>
                  <a:gd name="T21" fmla="*/ 2896713 h 234"/>
                  <a:gd name="T22" fmla="*/ 3651104 w 124"/>
                  <a:gd name="T23" fmla="*/ 1918946 h 234"/>
                  <a:gd name="T24" fmla="*/ 3358227 w 124"/>
                  <a:gd name="T25" fmla="*/ 707008 h 234"/>
                  <a:gd name="T26" fmla="*/ 2294076 w 124"/>
                  <a:gd name="T27" fmla="*/ 2981860 h 234"/>
                  <a:gd name="T28" fmla="*/ 913797 w 124"/>
                  <a:gd name="T29" fmla="*/ 2981860 h 234"/>
                  <a:gd name="T30" fmla="*/ 913797 w 124"/>
                  <a:gd name="T31" fmla="*/ 942043 h 234"/>
                  <a:gd name="T32" fmla="*/ 2241701 w 124"/>
                  <a:gd name="T33" fmla="*/ 942043 h 234"/>
                  <a:gd name="T34" fmla="*/ 2797724 w 124"/>
                  <a:gd name="T35" fmla="*/ 1985061 h 234"/>
                  <a:gd name="T36" fmla="*/ 2294076 w 124"/>
                  <a:gd name="T37" fmla="*/ 2981860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15" name="Freeform 57"/>
              <p:cNvSpPr>
                <a:spLocks noChangeAspect="1" noEditPoints="1"/>
              </p:cNvSpPr>
              <p:nvPr/>
            </p:nvSpPr>
            <p:spPr bwMode="gray">
              <a:xfrm>
                <a:off x="2836" y="1707"/>
                <a:ext cx="375" cy="670"/>
              </a:xfrm>
              <a:custGeom>
                <a:avLst/>
                <a:gdLst>
                  <a:gd name="T0" fmla="*/ 1884809 w 134"/>
                  <a:gd name="T1" fmla="*/ 0 h 239"/>
                  <a:gd name="T2" fmla="*/ 0 w 134"/>
                  <a:gd name="T3" fmla="*/ 1827413 h 239"/>
                  <a:gd name="T4" fmla="*/ 0 w 134"/>
                  <a:gd name="T5" fmla="*/ 5122873 h 239"/>
                  <a:gd name="T6" fmla="*/ 2001540 w 134"/>
                  <a:gd name="T7" fmla="*/ 7163781 h 239"/>
                  <a:gd name="T8" fmla="*/ 3946645 w 134"/>
                  <a:gd name="T9" fmla="*/ 5187975 h 239"/>
                  <a:gd name="T10" fmla="*/ 3946645 w 134"/>
                  <a:gd name="T11" fmla="*/ 2093918 h 239"/>
                  <a:gd name="T12" fmla="*/ 1884809 w 134"/>
                  <a:gd name="T13" fmla="*/ 0 h 239"/>
                  <a:gd name="T14" fmla="*/ 3032443 w 134"/>
                  <a:gd name="T15" fmla="*/ 4737486 h 239"/>
                  <a:gd name="T16" fmla="*/ 2001540 w 134"/>
                  <a:gd name="T17" fmla="*/ 6171738 h 239"/>
                  <a:gd name="T18" fmla="*/ 914197 w 134"/>
                  <a:gd name="T19" fmla="*/ 4703585 h 239"/>
                  <a:gd name="T20" fmla="*/ 914197 w 134"/>
                  <a:gd name="T21" fmla="*/ 2311668 h 239"/>
                  <a:gd name="T22" fmla="*/ 1949225 w 134"/>
                  <a:gd name="T23" fmla="*/ 995886 h 239"/>
                  <a:gd name="T24" fmla="*/ 3032443 w 134"/>
                  <a:gd name="T25" fmla="*/ 2513207 h 239"/>
                  <a:gd name="T26" fmla="*/ 3032443 w 134"/>
                  <a:gd name="T27" fmla="*/ 4737486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16" name="Group 58"/>
              <p:cNvGrpSpPr>
                <a:grpSpLocks noChangeAspect="1"/>
              </p:cNvGrpSpPr>
              <p:nvPr/>
            </p:nvGrpSpPr>
            <p:grpSpPr bwMode="auto">
              <a:xfrm>
                <a:off x="2808" y="2807"/>
                <a:ext cx="62" cy="63"/>
                <a:chOff x="1684" y="2400"/>
                <a:chExt cx="41" cy="41"/>
              </a:xfrm>
            </p:grpSpPr>
            <p:sp>
              <p:nvSpPr>
                <p:cNvPr id="21"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2"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grpSp>
            <p:nvGrpSpPr>
              <p:cNvPr id="17" name="Group 61"/>
              <p:cNvGrpSpPr>
                <a:grpSpLocks noChangeAspect="1"/>
              </p:cNvGrpSpPr>
              <p:nvPr/>
            </p:nvGrpSpPr>
            <p:grpSpPr bwMode="auto">
              <a:xfrm>
                <a:off x="2808" y="1211"/>
                <a:ext cx="62" cy="63"/>
                <a:chOff x="1684" y="2400"/>
                <a:chExt cx="41" cy="41"/>
              </a:xfrm>
            </p:grpSpPr>
            <p:sp>
              <p:nvSpPr>
                <p:cNvPr id="19"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endParaRPr>
                </a:p>
              </p:txBody>
            </p:sp>
            <p:sp>
              <p:nvSpPr>
                <p:cNvPr id="20"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endParaRPr>
                </a:p>
              </p:txBody>
            </p:sp>
          </p:grpSp>
          <p:pic>
            <p:nvPicPr>
              <p:cNvPr id="18" name="Picture 64"/>
              <p:cNvPicPr>
                <a:picLocks noChangeAspect="1" noChangeArrowheads="1"/>
              </p:cNvPicPr>
              <p:nvPr/>
            </p:nvPicPr>
            <p:blipFill>
              <a:blip r:embed="rId4"/>
              <a:srcRect/>
              <a:stretch>
                <a:fillRect/>
              </a:stretch>
            </p:blipFill>
            <p:spPr bwMode="gray">
              <a:xfrm>
                <a:off x="1885" y="1124"/>
                <a:ext cx="1644" cy="1060"/>
              </a:xfrm>
              <a:prstGeom prst="rect">
                <a:avLst/>
              </a:prstGeom>
              <a:noFill/>
              <a:ln w="11176">
                <a:noFill/>
                <a:miter lim="800000"/>
                <a:headEnd/>
                <a:tailEnd/>
              </a:ln>
            </p:spPr>
          </p:pic>
        </p:grpSp>
        <p:sp>
          <p:nvSpPr>
            <p:cNvPr id="9" name="53 Metin kutusu"/>
            <p:cNvSpPr txBox="1"/>
            <p:nvPr/>
          </p:nvSpPr>
          <p:spPr>
            <a:xfrm>
              <a:off x="3298334" y="5638946"/>
              <a:ext cx="5508393" cy="288836"/>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tr-TR" sz="1200" dirty="0" smtClean="0">
                  <a:solidFill>
                    <a:srgbClr val="000000"/>
                  </a:solidFill>
                  <a:latin typeface="Cambria" pitchFamily="18" charset="0"/>
                </a:rPr>
                <a:t>Sayısı</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3592701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Türkiye </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Türkiye'de </a:t>
            </a:r>
            <a:r>
              <a:rPr lang="tr-TR" sz="2000" b="1" i="1" dirty="0">
                <a:solidFill>
                  <a:srgbClr val="000000"/>
                </a:solidFill>
                <a:latin typeface="Calibri" pitchFamily="34" charset="0"/>
                <a:cs typeface="Calibri" pitchFamily="34" charset="0"/>
              </a:rPr>
              <a:t>her yıl kaç işçi meslek hastalığı nedeni ile yaşamını yitirmektedir?</a:t>
            </a:r>
          </a:p>
          <a:p>
            <a:pPr marL="457200" indent="-457200">
              <a:spcAft>
                <a:spcPts val="0"/>
              </a:spcAft>
              <a:buClr>
                <a:srgbClr val="292929"/>
              </a:buClr>
              <a:buFont typeface="+mj-lt"/>
              <a:buAutoNum type="alphaUcPeriod"/>
              <a:defRPr/>
            </a:pPr>
            <a:r>
              <a:rPr lang="tr-TR" b="1" i="1" dirty="0" smtClean="0">
                <a:solidFill>
                  <a:srgbClr val="FF0000"/>
                </a:solidFill>
                <a:latin typeface="Calibri" pitchFamily="34" charset="0"/>
                <a:cs typeface="Calibri" pitchFamily="34" charset="0"/>
              </a:rPr>
              <a:t>0 </a:t>
            </a:r>
            <a:r>
              <a:rPr lang="tr-TR" b="1" i="1" dirty="0">
                <a:solidFill>
                  <a:srgbClr val="FF0000"/>
                </a:solidFill>
                <a:latin typeface="Calibri" pitchFamily="34" charset="0"/>
                <a:cs typeface="Calibri" pitchFamily="34" charset="0"/>
              </a:rPr>
              <a:t>- 100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101 </a:t>
            </a:r>
            <a:r>
              <a:rPr lang="tr-TR" i="1" dirty="0">
                <a:solidFill>
                  <a:srgbClr val="000000"/>
                </a:solidFill>
                <a:latin typeface="Calibri" pitchFamily="34" charset="0"/>
                <a:cs typeface="Calibri" pitchFamily="34" charset="0"/>
              </a:rPr>
              <a:t>- 500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501 </a:t>
            </a:r>
            <a:r>
              <a:rPr lang="tr-TR" i="1" dirty="0">
                <a:solidFill>
                  <a:srgbClr val="000000"/>
                </a:solidFill>
                <a:latin typeface="Calibri" pitchFamily="34" charset="0"/>
                <a:cs typeface="Calibri" pitchFamily="34" charset="0"/>
              </a:rPr>
              <a:t>- 1000 işçi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1001 </a:t>
            </a:r>
            <a:r>
              <a:rPr lang="tr-TR" i="1" dirty="0">
                <a:solidFill>
                  <a:srgbClr val="000000"/>
                </a:solidFill>
                <a:latin typeface="Calibri" pitchFamily="34" charset="0"/>
                <a:cs typeface="Calibri" pitchFamily="34" charset="0"/>
              </a:rPr>
              <a:t>işçi ve daha fazla</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İH-4</a:t>
            </a:r>
          </a:p>
        </p:txBody>
      </p:sp>
    </p:spTree>
    <p:extLst>
      <p:ext uri="{BB962C8B-B14F-4D97-AF65-F5344CB8AC3E}">
        <p14:creationId xmlns:p14="http://schemas.microsoft.com/office/powerpoint/2010/main" val="2413781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KAYBEDİLEN İŞ GÜNÜ SAYISI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3"/>
          <p:cNvGraphicFramePr>
            <a:graphicFrameLocks noChangeAspect="1"/>
          </p:cNvGraphicFramePr>
          <p:nvPr>
            <p:extLst>
              <p:ext uri="{D42A27DB-BD31-4B8C-83A1-F6EECF244321}">
                <p14:modId xmlns:p14="http://schemas.microsoft.com/office/powerpoint/2010/main" val="3375202467"/>
              </p:ext>
            </p:extLst>
          </p:nvPr>
        </p:nvGraphicFramePr>
        <p:xfrm>
          <a:off x="-191386" y="0"/>
          <a:ext cx="9281280" cy="6741042"/>
        </p:xfrm>
        <a:graphic>
          <a:graphicData uri="http://schemas.openxmlformats.org/drawingml/2006/chart">
            <c:chart xmlns:c="http://schemas.openxmlformats.org/drawingml/2006/chart" xmlns:r="http://schemas.openxmlformats.org/officeDocument/2006/relationships" r:id="rId3"/>
          </a:graphicData>
        </a:graphic>
      </p:graphicFrame>
      <p:sp>
        <p:nvSpPr>
          <p:cNvPr id="7" name="Dikdörtgen 6"/>
          <p:cNvSpPr/>
          <p:nvPr/>
        </p:nvSpPr>
        <p:spPr>
          <a:xfrm>
            <a:off x="142875" y="5253335"/>
            <a:ext cx="8705850" cy="338554"/>
          </a:xfrm>
          <a:prstGeom prst="rect">
            <a:avLst/>
          </a:prstGeom>
        </p:spPr>
        <p:txBody>
          <a:bodyPr wrap="square">
            <a:spAutoFit/>
          </a:bodyPr>
          <a:lstStyle/>
          <a:p>
            <a:pPr algn="ctr">
              <a:spcAft>
                <a:spcPts val="0"/>
              </a:spcAft>
              <a:buClr>
                <a:srgbClr val="292929"/>
              </a:buClr>
              <a:defRPr/>
            </a:pPr>
            <a:r>
              <a:rPr lang="tr-TR" sz="1600" b="1" i="1" dirty="0" smtClean="0">
                <a:solidFill>
                  <a:srgbClr val="000000"/>
                </a:solidFill>
                <a:latin typeface="Calibri" pitchFamily="34" charset="0"/>
                <a:cs typeface="Calibri" pitchFamily="34" charset="0"/>
              </a:rPr>
              <a:t>Yaklaşık 2.000.000 Gün</a:t>
            </a:r>
            <a:endParaRPr lang="tr-TR" sz="1600" b="1"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38108277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Hastalığı</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3" descr="D:\DOKTOR\9-ISTUZMAN\1-EĞİTİM KURUMU\1. İstanbuluzman\Z.Resim-İkon\Meslekler\1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2917" y="444794"/>
            <a:ext cx="3260651" cy="326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996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3414254073"/>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İŞYERİ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5941369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2588140495"/>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TOPLAM ÇALIŞAN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8618098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KADIN-ERKEK ÇALIŞAN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187594615"/>
              </p:ext>
            </p:extLst>
          </p:nvPr>
        </p:nvGraphicFramePr>
        <p:xfrm>
          <a:off x="72000" y="1044000"/>
          <a:ext cx="9033313" cy="4932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1099044741"/>
              </p:ext>
            </p:extLst>
          </p:nvPr>
        </p:nvGraphicFramePr>
        <p:xfrm>
          <a:off x="247620" y="1176325"/>
          <a:ext cx="8643998"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HASTALIĞI SAYISI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314502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7 Grafik"/>
          <p:cNvGraphicFramePr/>
          <p:nvPr>
            <p:extLst>
              <p:ext uri="{D42A27DB-BD31-4B8C-83A1-F6EECF244321}">
                <p14:modId xmlns:p14="http://schemas.microsoft.com/office/powerpoint/2010/main" val="3994694875"/>
              </p:ext>
            </p:extLst>
          </p:nvPr>
        </p:nvGraphicFramePr>
        <p:xfrm>
          <a:off x="0" y="1176325"/>
          <a:ext cx="9021175" cy="481808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ÇALIŞAN SAYISI MESLEK HASTALIĞI – TÜRKİYE</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KAZASI-MESLEK HASTALIKLARINA BAĞLI ÖLÜM</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5" name="Object 3"/>
          <p:cNvGraphicFramePr>
            <a:graphicFrameLocks noChangeAspect="1"/>
          </p:cNvGraphicFramePr>
          <p:nvPr>
            <p:extLst>
              <p:ext uri="{D42A27DB-BD31-4B8C-83A1-F6EECF244321}">
                <p14:modId xmlns:p14="http://schemas.microsoft.com/office/powerpoint/2010/main" val="3128179929"/>
              </p:ext>
            </p:extLst>
          </p:nvPr>
        </p:nvGraphicFramePr>
        <p:xfrm>
          <a:off x="0" y="255181"/>
          <a:ext cx="9021175" cy="651775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graphicFrame>
        <p:nvGraphicFramePr>
          <p:cNvPr id="7" name="Group 434"/>
          <p:cNvGraphicFramePr>
            <a:graphicFrameLocks noGrp="1"/>
          </p:cNvGraphicFramePr>
          <p:nvPr>
            <p:extLst>
              <p:ext uri="{D42A27DB-BD31-4B8C-83A1-F6EECF244321}">
                <p14:modId xmlns:p14="http://schemas.microsoft.com/office/powerpoint/2010/main" val="2592990909"/>
              </p:ext>
            </p:extLst>
          </p:nvPr>
        </p:nvGraphicFramePr>
        <p:xfrm>
          <a:off x="18041" y="1175651"/>
          <a:ext cx="9114087" cy="4965841"/>
        </p:xfrm>
        <a:graphic>
          <a:graphicData uri="http://schemas.openxmlformats.org/drawingml/2006/table">
            <a:tbl>
              <a:tblPr bandRow="1">
                <a:tableStyleId>{21E4AEA4-8DFA-4A89-87EB-49C32662AFE0}</a:tableStyleId>
              </a:tblPr>
              <a:tblGrid>
                <a:gridCol w="2836639"/>
                <a:gridCol w="784681"/>
                <a:gridCol w="784681"/>
                <a:gridCol w="784681"/>
                <a:gridCol w="784681"/>
                <a:gridCol w="784681"/>
                <a:gridCol w="784681"/>
                <a:gridCol w="784681"/>
                <a:gridCol w="784681"/>
              </a:tblGrid>
              <a:tr h="455258">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effectLst/>
                          <a:latin typeface="Cambria" pitchFamily="18" charset="0"/>
                        </a:rPr>
                        <a:t>Meslek Hasta-İş Kazaları</a:t>
                      </a:r>
                      <a:endParaRPr kumimoji="0" lang="tr-TR" sz="1600" b="0" i="0" u="none" strike="noStrike" kern="1200" cap="none" normalizeH="0" baseline="0" noProof="1" smtClean="0">
                        <a:ln>
                          <a:noFill/>
                        </a:ln>
                        <a:solidFill>
                          <a:schemeClr val="folHlink"/>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tx1"/>
                          </a:solidFill>
                          <a:effectLst/>
                          <a:latin typeface="Cambria" pitchFamily="18" charset="0"/>
                        </a:rPr>
                        <a:t>1999</a:t>
                      </a:r>
                      <a:endParaRPr kumimoji="0" lang="tr-TR" sz="16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bg1">
                              <a:lumMod val="50000"/>
                            </a:schemeClr>
                          </a:solidFill>
                          <a:effectLst/>
                          <a:latin typeface="Cambria" pitchFamily="18" charset="0"/>
                        </a:rPr>
                        <a:t>2000</a:t>
                      </a:r>
                      <a:endParaRPr kumimoji="0" lang="tr-TR" sz="16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kern="1200" cap="none" normalizeH="0" baseline="0" noProof="1" smtClean="0">
                          <a:ln>
                            <a:noFill/>
                          </a:ln>
                          <a:solidFill>
                            <a:schemeClr val="tx1"/>
                          </a:solidFill>
                          <a:effectLst/>
                          <a:latin typeface="Cambria" pitchFamily="18" charset="0"/>
                          <a:ea typeface="+mn-ea"/>
                          <a:cs typeface="Arial" pitchFamily="34" charset="0"/>
                        </a:rPr>
                        <a:t>2001</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bg1">
                              <a:lumMod val="50000"/>
                            </a:schemeClr>
                          </a:solidFill>
                          <a:effectLst/>
                          <a:latin typeface="Cambria" pitchFamily="18" charset="0"/>
                        </a:rPr>
                        <a:t>2002</a:t>
                      </a:r>
                      <a:endParaRPr kumimoji="0" lang="tr-TR" sz="16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tx1"/>
                          </a:solidFill>
                          <a:effectLst/>
                          <a:latin typeface="Cambria" pitchFamily="18" charset="0"/>
                        </a:rPr>
                        <a:t>2003</a:t>
                      </a:r>
                      <a:endParaRPr kumimoji="0" lang="tr-TR" sz="16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rPr>
                        <a:t>2004</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tx1"/>
                          </a:solidFill>
                          <a:effectLst/>
                          <a:latin typeface="Cambria" pitchFamily="18" charset="0"/>
                        </a:rPr>
                        <a:t>2005</a:t>
                      </a:r>
                      <a:endParaRPr kumimoji="0" lang="tr-TR" sz="16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u="none" strike="noStrike" kern="1200" cap="none" normalizeH="0" baseline="0" noProof="1" smtClean="0">
                          <a:ln>
                            <a:noFill/>
                          </a:ln>
                          <a:solidFill>
                            <a:schemeClr val="bg1">
                              <a:lumMod val="50000"/>
                            </a:schemeClr>
                          </a:solidFill>
                          <a:effectLst/>
                          <a:latin typeface="Cambria" pitchFamily="18" charset="0"/>
                        </a:rPr>
                        <a:t>2006</a:t>
                      </a:r>
                      <a:endParaRPr kumimoji="0" lang="tr-TR" sz="16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dk1"/>
                          </a:solidFill>
                          <a:effectLst/>
                          <a:latin typeface="Cambria" pitchFamily="18" charset="0"/>
                          <a:cs typeface="+mn-cs"/>
                        </a:rPr>
                        <a:t>1. Üretim ve İmalat Sektörü</a:t>
                      </a:r>
                      <a:endParaRPr kumimoji="0" lang="tr-TR" sz="1600" b="1"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1.478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976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1.133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1.125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895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877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873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1.214</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dk1"/>
                          </a:solidFill>
                          <a:effectLst/>
                          <a:latin typeface="Cambria" pitchFamily="18" charset="0"/>
                          <a:cs typeface="+mn-cs"/>
                        </a:rPr>
                        <a:t>2. İnşaat Sktörü</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1.128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778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858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765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630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612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614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825</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3. Madencilik</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1.375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453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478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387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280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402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435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0" u="none" strike="noStrike" cap="none" normalizeH="0" baseline="0" noProof="1" smtClean="0">
                          <a:ln>
                            <a:noFill/>
                          </a:ln>
                          <a:solidFill>
                            <a:schemeClr val="tx1"/>
                          </a:solidFill>
                          <a:effectLst/>
                          <a:latin typeface="Cambria" pitchFamily="18" charset="0"/>
                          <a:cs typeface="Calibri" pitchFamily="34" charset="0"/>
                        </a:rPr>
                        <a:t>528</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dk1"/>
                          </a:solidFill>
                          <a:effectLst/>
                          <a:latin typeface="Cambria" pitchFamily="18" charset="0"/>
                          <a:cs typeface="+mn-cs"/>
                        </a:rPr>
                        <a:t>4. Taşımacılık ve İletişim</a:t>
                      </a:r>
                      <a:endParaRPr kumimoji="0" lang="tr-TR" sz="1400" b="0"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315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254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257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255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255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305</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 Kamu ve Hizmet Sektörü</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165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284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132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149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109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109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119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187</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6. Restorant, Otel, Alım-Satım</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142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125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130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129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96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112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154</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7. Elektrik, Gaz, Su</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97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74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90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83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62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61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80</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8. Tarım, Ormancılık, Balıkçılık</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41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44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37</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9. Finans, Sigorta</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a:t>
                      </a:r>
                    </a:p>
                  </a:txBody>
                  <a:tcPr marL="90000" marR="90000" marT="46800" marB="46800" anchor="ctr" horzOverflow="overflow"/>
                </a:tc>
              </a:tr>
              <a:tr h="410053">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10. Diğer</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148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32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74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153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227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mbria" pitchFamily="18" charset="0"/>
                          <a:cs typeface="Calibri" pitchFamily="34" charset="0"/>
                        </a:rPr>
                        <a:t>535</a:t>
                      </a:r>
                    </a:p>
                  </a:txBody>
                  <a:tcPr marL="90000" marR="90000" marT="46800" marB="46800" anchor="ctr" horzOverflow="overflow"/>
                </a:tc>
              </a:tr>
              <a:tr h="410053">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dk1"/>
                          </a:solidFill>
                          <a:effectLst/>
                          <a:latin typeface="Cambria" pitchFamily="18" charset="0"/>
                          <a:cs typeface="+mn-cs"/>
                        </a:rPr>
                        <a:t>Toplam Vaka Sayısı</a:t>
                      </a:r>
                      <a:endParaRPr kumimoji="0" lang="tr-TR" sz="1600" b="1" i="1"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4.740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3.139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3.191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2.965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2.407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2.536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2.735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600" b="1" i="1" u="none" strike="noStrike" cap="none" normalizeH="0" baseline="0" noProof="1" smtClean="0">
                          <a:ln>
                            <a:noFill/>
                          </a:ln>
                          <a:solidFill>
                            <a:schemeClr val="tx1"/>
                          </a:solidFill>
                          <a:effectLst/>
                          <a:latin typeface="Cambria" pitchFamily="18" charset="0"/>
                          <a:cs typeface="Calibri" pitchFamily="34" charset="0"/>
                        </a:rPr>
                        <a:t>3.868</a:t>
                      </a:r>
                    </a:p>
                  </a:txBody>
                  <a:tcPr marL="90000" marR="90000" marT="46800" marB="46800" anchor="ctr" horzOverflow="overflow"/>
                </a:tc>
              </a:tr>
            </a:tbl>
          </a:graphicData>
        </a:graphic>
      </p:graphicFrame>
      <p:sp>
        <p:nvSpPr>
          <p:cNvPr id="3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HASTALIĞI-İŞ KAZASI DAĞILIMI – TÜRKİYE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612766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graphicFrame>
        <p:nvGraphicFramePr>
          <p:cNvPr id="7" name="Group 434"/>
          <p:cNvGraphicFramePr>
            <a:graphicFrameLocks noGrp="1"/>
          </p:cNvGraphicFramePr>
          <p:nvPr>
            <p:extLst>
              <p:ext uri="{D42A27DB-BD31-4B8C-83A1-F6EECF244321}">
                <p14:modId xmlns:p14="http://schemas.microsoft.com/office/powerpoint/2010/main" val="1098491810"/>
              </p:ext>
            </p:extLst>
          </p:nvPr>
        </p:nvGraphicFramePr>
        <p:xfrm>
          <a:off x="285006" y="1158979"/>
          <a:ext cx="8645979" cy="4966884"/>
        </p:xfrm>
        <a:graphic>
          <a:graphicData uri="http://schemas.openxmlformats.org/drawingml/2006/table">
            <a:tbl>
              <a:tblPr bandRow="1">
                <a:tableStyleId>{21E4AEA4-8DFA-4A89-87EB-49C32662AFE0}</a:tableStyleId>
              </a:tblPr>
              <a:tblGrid>
                <a:gridCol w="1779375"/>
                <a:gridCol w="1144434"/>
                <a:gridCol w="1144434"/>
                <a:gridCol w="1144434"/>
                <a:gridCol w="1144434"/>
                <a:gridCol w="1144434"/>
                <a:gridCol w="1144434"/>
              </a:tblGrid>
              <a:tr h="342294">
                <a:tc rowSpan="2">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effectLst/>
                          <a:latin typeface="Cambria" pitchFamily="18" charset="0"/>
                        </a:rPr>
                        <a:t>Yaş </a:t>
                      </a:r>
                    </a:p>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effectLst/>
                          <a:latin typeface="Cambria" pitchFamily="18" charset="0"/>
                        </a:rPr>
                        <a:t>Grupları</a:t>
                      </a:r>
                      <a:endParaRPr kumimoji="0" lang="tr-TR" sz="1200" b="0" i="0" u="none" strike="noStrike" kern="1200" cap="none" normalizeH="0" baseline="0" noProof="1" smtClean="0">
                        <a:ln>
                          <a:noFill/>
                        </a:ln>
                        <a:solidFill>
                          <a:schemeClr val="folHlink"/>
                        </a:solidFill>
                        <a:effectLst/>
                        <a:latin typeface="Cambria" pitchFamily="18" charset="0"/>
                        <a:ea typeface="+mn-ea"/>
                        <a:cs typeface="Arial" pitchFamily="34" charset="0"/>
                      </a:endParaRPr>
                    </a:p>
                  </a:txBody>
                  <a:tcPr marL="90000" marR="90000" marT="46800" marB="46800" anchor="ctr" horzOverflow="overflow"/>
                </a:tc>
                <a:tc gridSpan="3">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solidFill>
                            <a:schemeClr val="tx1"/>
                          </a:solidFill>
                          <a:effectLst/>
                          <a:latin typeface="Cambria" pitchFamily="18" charset="0"/>
                        </a:rPr>
                        <a:t>2005</a:t>
                      </a: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gridSpan="3">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u="none" strike="noStrike" kern="1200" cap="none" normalizeH="0" baseline="0" noProof="1" smtClean="0">
                          <a:ln>
                            <a:noFill/>
                          </a:ln>
                          <a:solidFill>
                            <a:schemeClr val="bg1">
                              <a:lumMod val="50000"/>
                            </a:schemeClr>
                          </a:solidFill>
                          <a:effectLst/>
                          <a:latin typeface="Cambria" pitchFamily="18" charset="0"/>
                        </a:rPr>
                        <a:t>2006</a:t>
                      </a: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tx1"/>
                        </a:solidFill>
                        <a:effectLst/>
                        <a:latin typeface="Cambria" pitchFamily="18" charset="0"/>
                        <a:ea typeface="+mn-ea"/>
                        <a:cs typeface="Arial" pitchFamily="34" charset="0"/>
                      </a:endParaRPr>
                    </a:p>
                  </a:txBody>
                  <a:tcPr marL="90000" marR="90000" marT="46800" marB="46800" anchor="ctr" horzOverflow="overflow"/>
                </a:tc>
                <a:tc hMerge="1">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400" b="1" i="0" u="none" strike="noStrike" kern="1200" cap="none" normalizeH="0" baseline="0" noProof="1" smtClean="0">
                        <a:ln>
                          <a:noFill/>
                        </a:ln>
                        <a:solidFill>
                          <a:schemeClr val="bg1">
                            <a:lumMod val="50000"/>
                          </a:schemeClr>
                        </a:solidFill>
                        <a:effectLst/>
                        <a:latin typeface="Cambria" pitchFamily="18" charset="0"/>
                        <a:ea typeface="+mn-ea"/>
                        <a:cs typeface="Arial" pitchFamily="34" charset="0"/>
                      </a:endParaRPr>
                    </a:p>
                  </a:txBody>
                  <a:tcPr marL="90000" marR="90000" marT="46800" marB="46800" anchor="ctr" horzOverflow="overflow"/>
                </a:tc>
              </a:tr>
              <a:tr h="308306">
                <a:tc vMerge="1">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endParaRPr kumimoji="0" lang="tr-TR" sz="1200" b="1" i="0" u="none" strike="noStrike" cap="none" normalizeH="0" baseline="0" noProof="1" smtClean="0">
                        <a:ln>
                          <a:noFill/>
                        </a:ln>
                        <a:solidFill>
                          <a:schemeClr val="tx1"/>
                        </a:solidFill>
                        <a:effectLst/>
                        <a:latin typeface="Cambria" pitchFamily="18"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Kadın</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Erkek</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Kadın</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Erkek</a:t>
                      </a: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dk1"/>
                          </a:solidFill>
                          <a:effectLst/>
                          <a:latin typeface="Cambria" pitchFamily="18" charset="0"/>
                          <a:cs typeface="+mn-cs"/>
                        </a:rPr>
                        <a:t>15-17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18-24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29</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25-29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26</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defRPr/>
                      </a:pPr>
                      <a:r>
                        <a:rPr kumimoji="0" lang="tr-TR" sz="1200" b="1" i="0" u="none" strike="noStrike" cap="none" normalizeH="0" baseline="0" noProof="1" smtClean="0">
                          <a:ln>
                            <a:noFill/>
                          </a:ln>
                          <a:solidFill>
                            <a:schemeClr val="tx1"/>
                          </a:solidFill>
                          <a:effectLst/>
                          <a:latin typeface="Cambria" pitchFamily="18" charset="0"/>
                          <a:cs typeface="Calibri" pitchFamily="34" charset="0"/>
                        </a:rPr>
                        <a:t>30-34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34</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35-39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58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58</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43</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40-44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112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112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45</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45-49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96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96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96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96</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50-54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55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85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85</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55-59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66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66</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60-64</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47</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65+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47</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102</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102</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Toplam</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513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519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0</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571</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574</a:t>
                      </a:r>
                    </a:p>
                  </a:txBody>
                  <a:tcPr marL="90000" marR="90000" marT="46800" marB="46800" anchor="ctr" horzOverflow="overflow"/>
                </a:tc>
              </a:tr>
              <a:tr h="308306">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1" i="0" u="none" strike="noStrike" cap="none" normalizeH="0" baseline="0" noProof="1" smtClean="0">
                          <a:ln>
                            <a:noFill/>
                          </a:ln>
                          <a:solidFill>
                            <a:schemeClr val="tx1"/>
                          </a:solidFill>
                          <a:effectLst/>
                          <a:latin typeface="Cambria" pitchFamily="18" charset="0"/>
                          <a:cs typeface="Calibri" pitchFamily="34" charset="0"/>
                        </a:rPr>
                        <a:t>Ağırlıklı Ortalama  Yaş</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23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46</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45</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3</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49</a:t>
                      </a:r>
                    </a:p>
                  </a:txBody>
                  <a:tcPr marL="90000" marR="90000" marT="46800" marB="46800" anchor="ctr" horzOverflow="overflow"/>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200" b="0" i="0" u="none" strike="noStrike" cap="none" normalizeH="0" baseline="0" noProof="1" smtClean="0">
                          <a:ln>
                            <a:noFill/>
                          </a:ln>
                          <a:solidFill>
                            <a:schemeClr val="tx1"/>
                          </a:solidFill>
                          <a:effectLst/>
                          <a:latin typeface="Cambria" pitchFamily="18" charset="0"/>
                          <a:cs typeface="Calibri" pitchFamily="34" charset="0"/>
                        </a:rPr>
                        <a:t>49</a:t>
                      </a:r>
                    </a:p>
                  </a:txBody>
                  <a:tcPr marL="90000" marR="90000" marT="46800" marB="46800" anchor="ctr" horzOverflow="overflow"/>
                </a:tc>
              </a:tr>
            </a:tbl>
          </a:graphicData>
        </a:graphic>
      </p:graphicFrame>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6"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HASTALIKLARINDA YAŞ ORTALAMASI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41425510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57069" y="2583712"/>
            <a:ext cx="8782476" cy="3540641"/>
          </a:xfrm>
          <a:prstGeom prst="rect">
            <a:avLst/>
          </a:prstGeom>
          <a:noFill/>
          <a:ln w="9525" algn="ctr">
            <a:noFill/>
            <a:round/>
            <a:headEnd/>
            <a:tailEnd/>
          </a:ln>
        </p:spPr>
        <p:txBody>
          <a:bodyPr wrap="none" anchor="ctr"/>
          <a:lstStyle/>
          <a:p>
            <a:pPr marL="36000" algn="ctr"/>
            <a:r>
              <a:rPr lang="tr-TR" sz="7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Beklenen </a:t>
            </a:r>
          </a:p>
          <a:p>
            <a:pPr marL="36000" algn="ctr"/>
            <a:r>
              <a:rPr lang="tr-TR" sz="7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Hastalığı</a:t>
            </a:r>
            <a:endParaRPr lang="tr-TR" sz="7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descr="D:\DOKTOR\1-ISTANBULUZMAN\1-EĞİTİM KURUMU\1. İstanbuluzman\2-RESİMLER\Meslekler\4EF_UnderConstruc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1651" y="438149"/>
            <a:ext cx="1940698" cy="2466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4" name="Group 765"/>
          <p:cNvGraphicFramePr>
            <a:graphicFrameLocks noGrp="1"/>
          </p:cNvGraphicFramePr>
          <p:nvPr>
            <p:extLst>
              <p:ext uri="{D42A27DB-BD31-4B8C-83A1-F6EECF244321}">
                <p14:modId xmlns:p14="http://schemas.microsoft.com/office/powerpoint/2010/main" val="3892695548"/>
              </p:ext>
            </p:extLst>
          </p:nvPr>
        </p:nvGraphicFramePr>
        <p:xfrm>
          <a:off x="233065" y="1857369"/>
          <a:ext cx="4171475" cy="2514605"/>
        </p:xfrm>
        <a:graphic>
          <a:graphicData uri="http://schemas.openxmlformats.org/drawingml/2006/table">
            <a:tbl>
              <a:tblPr/>
              <a:tblGrid>
                <a:gridCol w="3052359"/>
                <a:gridCol w="1119116"/>
              </a:tblGrid>
              <a:tr h="502921">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SSK’ya Kayıtlı İşçi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7.818.642</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02921">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Saptanan Meslek Hastalığı Sayısı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574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02921">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Beklenen Meslek Hastalığı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31.274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02921">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Saptanamayan Meslek Hastalığı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30.700</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502921">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Saptanan Meslek Hastalığı Oranı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%0.007</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5" name="Text Box 1193"/>
          <p:cNvSpPr txBox="1">
            <a:spLocks noChangeArrowheads="1"/>
          </p:cNvSpPr>
          <p:nvPr/>
        </p:nvSpPr>
        <p:spPr bwMode="auto">
          <a:xfrm>
            <a:off x="137367" y="1463675"/>
            <a:ext cx="3201257" cy="461665"/>
          </a:xfrm>
          <a:prstGeom prst="rect">
            <a:avLst/>
          </a:prstGeom>
          <a:noFill/>
          <a:ln w="9525">
            <a:noFill/>
            <a:miter lim="800000"/>
            <a:headEnd/>
            <a:tailEnd/>
          </a:ln>
          <a:effectLst/>
        </p:spPr>
        <p:txBody>
          <a:bodyPr wrap="square">
            <a:spAutoFit/>
          </a:bodyPr>
          <a:lstStyle/>
          <a:p>
            <a:r>
              <a:rPr lang="tr-TR" sz="2400" b="1" noProof="1" smtClean="0">
                <a:solidFill>
                  <a:srgbClr val="004074"/>
                </a:solidFill>
                <a:latin typeface="Calibri" pitchFamily="34" charset="0"/>
                <a:cs typeface="Calibri" pitchFamily="34" charset="0"/>
              </a:rPr>
              <a:t>Meslek Hastalığı (2006)</a:t>
            </a:r>
            <a:endParaRPr lang="tr-TR" sz="2400" b="1" noProof="1">
              <a:solidFill>
                <a:srgbClr val="004074"/>
              </a:solidFill>
              <a:latin typeface="Calibri" pitchFamily="34" charset="0"/>
              <a:cs typeface="Calibri" pitchFamily="34" charset="0"/>
            </a:endParaRPr>
          </a:p>
        </p:txBody>
      </p:sp>
      <p:graphicFrame>
        <p:nvGraphicFramePr>
          <p:cNvPr id="7" name="Group 765"/>
          <p:cNvGraphicFramePr>
            <a:graphicFrameLocks noGrp="1"/>
          </p:cNvGraphicFramePr>
          <p:nvPr>
            <p:extLst>
              <p:ext uri="{D42A27DB-BD31-4B8C-83A1-F6EECF244321}">
                <p14:modId xmlns:p14="http://schemas.microsoft.com/office/powerpoint/2010/main" val="3360699477"/>
              </p:ext>
            </p:extLst>
          </p:nvPr>
        </p:nvGraphicFramePr>
        <p:xfrm>
          <a:off x="4791075" y="1873493"/>
          <a:ext cx="4171475" cy="2495380"/>
        </p:xfrm>
        <a:graphic>
          <a:graphicData uri="http://schemas.openxmlformats.org/drawingml/2006/table">
            <a:tbl>
              <a:tblPr/>
              <a:tblGrid>
                <a:gridCol w="3052359"/>
                <a:gridCol w="1119116"/>
              </a:tblGrid>
              <a:tr h="499076">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SSK’ya Kayıtlı İşçi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8.505.394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499076">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Saptanan Meslek Hastalığı Sayısı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1.208</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499076">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Beklenen Meslek Hastalığı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34.021</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499076">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Saptanamayan Meslek Hastalığı Sayısı  </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32.813</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r h="499076">
                <a:tc>
                  <a:txBody>
                    <a:bodyPr/>
                    <a:lstStyle/>
                    <a:p>
                      <a:pPr marL="0" marR="0" lvl="0" indent="0" algn="l"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0" i="0" u="none" strike="noStrike" cap="none" normalizeH="0" baseline="0" noProof="1" smtClean="0">
                          <a:ln>
                            <a:noFill/>
                          </a:ln>
                          <a:solidFill>
                            <a:schemeClr val="tx1"/>
                          </a:solidFill>
                          <a:effectLst/>
                          <a:latin typeface="Calibri" pitchFamily="34" charset="0"/>
                          <a:cs typeface="Calibri" pitchFamily="34" charset="0"/>
                        </a:rPr>
                        <a:t>Saptanan Meslek Hastalığı Oranı</a:t>
                      </a:r>
                    </a:p>
                  </a:txBody>
                  <a:tcPr marL="90000" marR="90000" marT="46800" marB="46800" horzOverflow="overflow">
                    <a:lnL cap="flat">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EAEAEA"/>
                    </a:solidFill>
                  </a:tcPr>
                </a:tc>
                <a:tc>
                  <a:txBody>
                    <a:bodyPr/>
                    <a:lstStyle/>
                    <a:p>
                      <a:pPr marL="0" marR="0" lvl="0" indent="0" algn="r" defTabSz="914400" rtl="0" eaLnBrk="1" fontAlgn="base" latinLnBrk="0" hangingPunct="1">
                        <a:lnSpc>
                          <a:spcPct val="100000"/>
                        </a:lnSpc>
                        <a:spcBef>
                          <a:spcPct val="0"/>
                        </a:spcBef>
                        <a:spcAft>
                          <a:spcPct val="40000"/>
                        </a:spcAft>
                        <a:buClr>
                          <a:schemeClr val="tx2"/>
                        </a:buClr>
                        <a:buSzTx/>
                        <a:buFont typeface="Wingdings 2" pitchFamily="18" charset="2"/>
                        <a:buNone/>
                        <a:tabLst/>
                      </a:pPr>
                      <a:r>
                        <a:rPr kumimoji="0" lang="tr-TR" sz="1400" b="1" i="0" u="none" strike="noStrike" cap="none" normalizeH="0" baseline="0" noProof="1" smtClean="0">
                          <a:ln>
                            <a:noFill/>
                          </a:ln>
                          <a:solidFill>
                            <a:schemeClr val="tx1"/>
                          </a:solidFill>
                          <a:effectLst/>
                          <a:latin typeface="Century" pitchFamily="18" charset="0"/>
                          <a:cs typeface="Calibri" pitchFamily="34" charset="0"/>
                        </a:rPr>
                        <a:t>%0.014</a:t>
                      </a:r>
                    </a:p>
                  </a:txBody>
                  <a:tcPr marL="90000" marR="90000" marT="46800" marB="46800" horzOverflow="overflow">
                    <a:lnL>
                      <a:noFill/>
                    </a:lnL>
                    <a:lnR>
                      <a:noFill/>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8" name="Text Box 1193"/>
          <p:cNvSpPr txBox="1">
            <a:spLocks noChangeArrowheads="1"/>
          </p:cNvSpPr>
          <p:nvPr/>
        </p:nvSpPr>
        <p:spPr bwMode="auto">
          <a:xfrm>
            <a:off x="4674111" y="1469161"/>
            <a:ext cx="3201257" cy="461665"/>
          </a:xfrm>
          <a:prstGeom prst="rect">
            <a:avLst/>
          </a:prstGeom>
          <a:noFill/>
          <a:ln w="9525">
            <a:noFill/>
            <a:miter lim="800000"/>
            <a:headEnd/>
            <a:tailEnd/>
          </a:ln>
          <a:effectLst/>
        </p:spPr>
        <p:txBody>
          <a:bodyPr wrap="square">
            <a:spAutoFit/>
          </a:bodyPr>
          <a:lstStyle/>
          <a:p>
            <a:r>
              <a:rPr lang="tr-TR" sz="2400" b="1" noProof="1" smtClean="0">
                <a:solidFill>
                  <a:srgbClr val="004074"/>
                </a:solidFill>
                <a:latin typeface="Calibri" pitchFamily="34" charset="0"/>
                <a:cs typeface="Calibri" pitchFamily="34" charset="0"/>
              </a:rPr>
              <a:t>Meslek Hastalığı (2007)</a:t>
            </a:r>
            <a:endParaRPr lang="tr-TR" sz="2400" b="1" noProof="1">
              <a:solidFill>
                <a:srgbClr val="004074"/>
              </a:solidFill>
              <a:latin typeface="Calibri" pitchFamily="34" charset="0"/>
              <a:cs typeface="Calibri" pitchFamily="34" charset="0"/>
            </a:endParaRPr>
          </a:p>
        </p:txBody>
      </p:sp>
      <p:sp>
        <p:nvSpPr>
          <p:cNvPr id="9"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TÜRKİYE’DE BEKLENEN MESLEK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10" name="Grup 9"/>
          <p:cNvGrpSpPr/>
          <p:nvPr/>
        </p:nvGrpSpPr>
        <p:grpSpPr>
          <a:xfrm>
            <a:off x="336572" y="4530068"/>
            <a:ext cx="8721703" cy="1454973"/>
            <a:chOff x="1718122" y="4067688"/>
            <a:chExt cx="6523646" cy="1139936"/>
          </a:xfrm>
        </p:grpSpPr>
        <p:sp>
          <p:nvSpPr>
            <p:cNvPr id="11" name="Metin kutusu 10"/>
            <p:cNvSpPr txBox="1"/>
            <p:nvPr/>
          </p:nvSpPr>
          <p:spPr>
            <a:xfrm>
              <a:off x="2186101" y="4101525"/>
              <a:ext cx="6055667" cy="450760"/>
            </a:xfrm>
            <a:prstGeom prst="rect">
              <a:avLst/>
            </a:prstGeom>
            <a:noFill/>
          </p:spPr>
          <p:txBody>
            <a:bodyPr wrap="square" rtlCol="0">
              <a:spAutoFit/>
            </a:bodyPr>
            <a:lstStyle/>
            <a:p>
              <a:pPr algn="ctr"/>
              <a:r>
                <a:rPr lang="tr-TR" sz="2000" i="1" dirty="0" smtClean="0">
                  <a:solidFill>
                    <a:srgbClr val="000000"/>
                  </a:solidFill>
                  <a:latin typeface="Calibri" pitchFamily="34" charset="0"/>
                  <a:cs typeface="Calibri" pitchFamily="34" charset="0"/>
                </a:rPr>
                <a:t>Beklenen meslek hastalığı oranı çalışanların %0,4-%0,12 olmalıdır.</a:t>
              </a:r>
            </a:p>
            <a:p>
              <a:pPr algn="ctr"/>
              <a:r>
                <a:rPr lang="tr-TR" sz="2000" i="1" dirty="0" smtClean="0">
                  <a:solidFill>
                    <a:srgbClr val="000000"/>
                  </a:solidFill>
                  <a:latin typeface="Calibri" pitchFamily="34" charset="0"/>
                  <a:cs typeface="Calibri" pitchFamily="34" charset="0"/>
                </a:rPr>
                <a:t>(2006 Yılı için Türkiye’de 31.000-93.000 Meslek Hastası)</a:t>
              </a:r>
              <a:endParaRPr lang="tr-TR" sz="2000" i="1" dirty="0">
                <a:solidFill>
                  <a:srgbClr val="000000"/>
                </a:solidFill>
                <a:latin typeface="Calibri" pitchFamily="34" charset="0"/>
                <a:cs typeface="Calibri" pitchFamily="34" charset="0"/>
              </a:endParaRPr>
            </a:p>
          </p:txBody>
        </p:sp>
        <p:grpSp>
          <p:nvGrpSpPr>
            <p:cNvPr id="12" name="Group 82"/>
            <p:cNvGrpSpPr>
              <a:grpSpLocks/>
            </p:cNvGrpSpPr>
            <p:nvPr/>
          </p:nvGrpSpPr>
          <p:grpSpPr bwMode="auto">
            <a:xfrm>
              <a:off x="1718122" y="4067688"/>
              <a:ext cx="935960" cy="1139936"/>
              <a:chOff x="1671" y="1171"/>
              <a:chExt cx="2321" cy="2628"/>
            </a:xfrm>
          </p:grpSpPr>
          <p:pic>
            <p:nvPicPr>
              <p:cNvPr id="13" name="Picture 27"/>
              <p:cNvPicPr>
                <a:picLocks noChangeAspect="1" noChangeArrowheads="1"/>
              </p:cNvPicPr>
              <p:nvPr/>
            </p:nvPicPr>
            <p:blipFill>
              <a:blip r:embed="rId3" cstate="print"/>
              <a:srcRect/>
              <a:stretch>
                <a:fillRect/>
              </a:stretch>
            </p:blipFill>
            <p:spPr bwMode="auto">
              <a:xfrm>
                <a:off x="1671" y="3199"/>
                <a:ext cx="2321" cy="600"/>
              </a:xfrm>
              <a:prstGeom prst="rect">
                <a:avLst/>
              </a:prstGeom>
              <a:noFill/>
              <a:ln w="9525">
                <a:noFill/>
                <a:miter lim="800000"/>
                <a:headEnd/>
                <a:tailEnd/>
              </a:ln>
            </p:spPr>
          </p:pic>
          <p:sp>
            <p:nvSpPr>
              <p:cNvPr id="14" name="Freeform 15"/>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solidFill>
                <a:srgbClr val="FFFFFF"/>
              </a:solidFill>
              <a:ln w="9525">
                <a:noFill/>
                <a:round/>
                <a:headEnd/>
                <a:tailEnd/>
              </a:ln>
            </p:spPr>
            <p:txBody>
              <a:bodyPr/>
              <a:lstStyle/>
              <a:p>
                <a:endParaRPr lang="en-US" sz="2000">
                  <a:solidFill>
                    <a:srgbClr val="000000"/>
                  </a:solidFill>
                </a:endParaRPr>
              </a:p>
            </p:txBody>
          </p:sp>
          <p:sp>
            <p:nvSpPr>
              <p:cNvPr id="15" name="Freeform 16"/>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gradFill rotWithShape="1">
                <a:gsLst>
                  <a:gs pos="0">
                    <a:srgbClr val="860000"/>
                  </a:gs>
                  <a:gs pos="100000">
                    <a:srgbClr val="D60000"/>
                  </a:gs>
                </a:gsLst>
                <a:lin ang="5400000" scaled="1"/>
              </a:gradFill>
              <a:ln w="9525">
                <a:solidFill>
                  <a:srgbClr val="C0C0C0"/>
                </a:solidFill>
                <a:miter lim="800000"/>
                <a:headEnd/>
                <a:tailEnd/>
              </a:ln>
            </p:spPr>
            <p:txBody>
              <a:bodyPr/>
              <a:lstStyle/>
              <a:p>
                <a:endParaRPr lang="en-US" sz="2000">
                  <a:solidFill>
                    <a:srgbClr val="000000"/>
                  </a:solidFill>
                </a:endParaRPr>
              </a:p>
            </p:txBody>
          </p:sp>
          <p:sp>
            <p:nvSpPr>
              <p:cNvPr id="16" name="Freeform 17"/>
              <p:cNvSpPr>
                <a:spLocks noChangeAspect="1"/>
              </p:cNvSpPr>
              <p:nvPr/>
            </p:nvSpPr>
            <p:spPr bwMode="auto">
              <a:xfrm>
                <a:off x="1950" y="1439"/>
                <a:ext cx="1789" cy="1555"/>
              </a:xfrm>
              <a:custGeom>
                <a:avLst/>
                <a:gdLst>
                  <a:gd name="T0" fmla="*/ 2279 w 285"/>
                  <a:gd name="T1" fmla="*/ 70006 h 248"/>
                  <a:gd name="T2" fmla="*/ 841 w 285"/>
                  <a:gd name="T3" fmla="*/ 67185 h 248"/>
                  <a:gd name="T4" fmla="*/ 38787 w 285"/>
                  <a:gd name="T5" fmla="*/ 1430 h 248"/>
                  <a:gd name="T6" fmla="*/ 41900 w 285"/>
                  <a:gd name="T7" fmla="*/ 1430 h 248"/>
                  <a:gd name="T8" fmla="*/ 79846 w 285"/>
                  <a:gd name="T9" fmla="*/ 67185 h 248"/>
                  <a:gd name="T10" fmla="*/ 78408 w 285"/>
                  <a:gd name="T11" fmla="*/ 70006 h 248"/>
                  <a:gd name="T12" fmla="*/ 2279 w 285"/>
                  <a:gd name="T13" fmla="*/ 70006 h 248"/>
                  <a:gd name="T14" fmla="*/ 0 60000 65536"/>
                  <a:gd name="T15" fmla="*/ 0 60000 65536"/>
                  <a:gd name="T16" fmla="*/ 0 60000 65536"/>
                  <a:gd name="T17" fmla="*/ 0 60000 65536"/>
                  <a:gd name="T18" fmla="*/ 0 60000 65536"/>
                  <a:gd name="T19" fmla="*/ 0 60000 65536"/>
                  <a:gd name="T20" fmla="*/ 0 60000 65536"/>
                  <a:gd name="T21" fmla="*/ 0 w 285"/>
                  <a:gd name="T22" fmla="*/ 0 h 248"/>
                  <a:gd name="T23" fmla="*/ 285 w 285"/>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solidFill>
                <a:srgbClr val="FFFFFF"/>
              </a:solidFill>
              <a:ln w="9525">
                <a:noFill/>
                <a:round/>
                <a:headEnd/>
                <a:tailEnd/>
              </a:ln>
            </p:spPr>
            <p:txBody>
              <a:bodyPr/>
              <a:lstStyle/>
              <a:p>
                <a:endParaRPr lang="en-US" sz="2000">
                  <a:solidFill>
                    <a:srgbClr val="000000"/>
                  </a:solidFill>
                </a:endParaRPr>
              </a:p>
            </p:txBody>
          </p:sp>
          <p:sp>
            <p:nvSpPr>
              <p:cNvPr id="17" name="Freeform 18"/>
              <p:cNvSpPr>
                <a:spLocks noChangeAspect="1"/>
              </p:cNvSpPr>
              <p:nvPr/>
            </p:nvSpPr>
            <p:spPr bwMode="auto">
              <a:xfrm>
                <a:off x="1950" y="1441"/>
                <a:ext cx="1789" cy="1555"/>
              </a:xfrm>
              <a:custGeom>
                <a:avLst/>
                <a:gdLst/>
                <a:ahLst/>
                <a:cxnLst>
                  <a:cxn ang="0">
                    <a:pos x="8" y="248"/>
                  </a:cxn>
                  <a:cxn ang="0">
                    <a:pos x="3" y="238"/>
                  </a:cxn>
                  <a:cxn ang="0">
                    <a:pos x="137" y="5"/>
                  </a:cxn>
                  <a:cxn ang="0">
                    <a:pos x="148" y="5"/>
                  </a:cxn>
                  <a:cxn ang="0">
                    <a:pos x="282" y="238"/>
                  </a:cxn>
                  <a:cxn ang="0">
                    <a:pos x="277" y="248"/>
                  </a:cxn>
                  <a:cxn ang="0">
                    <a:pos x="8" y="248"/>
                  </a:cxn>
                </a:cxnLst>
                <a:rect l="0" t="0" r="r" b="b"/>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gradFill rotWithShape="1">
                <a:gsLst>
                  <a:gs pos="0">
                    <a:schemeClr val="bg1">
                      <a:gamma/>
                      <a:shade val="76863"/>
                      <a:invGamma/>
                    </a:schemeClr>
                  </a:gs>
                  <a:gs pos="50000">
                    <a:schemeClr val="bg1"/>
                  </a:gs>
                  <a:gs pos="100000">
                    <a:schemeClr val="bg1">
                      <a:gamma/>
                      <a:shade val="76863"/>
                      <a:invGamma/>
                    </a:schemeClr>
                  </a:gs>
                </a:gsLst>
                <a:lin ang="5400000" scaled="1"/>
              </a:gradFill>
              <a:ln w="9525">
                <a:solidFill>
                  <a:srgbClr val="C0C0C0"/>
                </a:solidFill>
                <a:miter lim="800000"/>
                <a:headEnd/>
                <a:tailEnd/>
              </a:ln>
            </p:spPr>
            <p:txBody>
              <a:bodyPr/>
              <a:lstStyle/>
              <a:p>
                <a:pPr>
                  <a:defRPr/>
                </a:pPr>
                <a:endParaRPr lang="de-DE" sz="2000">
                  <a:solidFill>
                    <a:srgbClr val="000000"/>
                  </a:solidFill>
                </a:endParaRPr>
              </a:p>
            </p:txBody>
          </p:sp>
          <p:sp>
            <p:nvSpPr>
              <p:cNvPr id="18" name="Freeform 19"/>
              <p:cNvSpPr>
                <a:spLocks noChangeAspect="1"/>
              </p:cNvSpPr>
              <p:nvPr/>
            </p:nvSpPr>
            <p:spPr bwMode="auto">
              <a:xfrm>
                <a:off x="2728" y="1736"/>
                <a:ext cx="234" cy="784"/>
              </a:xfrm>
              <a:custGeom>
                <a:avLst/>
                <a:gdLst>
                  <a:gd name="T0" fmla="*/ 13 w 720"/>
                  <a:gd name="T1" fmla="*/ 0 h 2437"/>
                  <a:gd name="T2" fmla="*/ 24 w 720"/>
                  <a:gd name="T3" fmla="*/ 4 h 2437"/>
                  <a:gd name="T4" fmla="*/ 28 w 720"/>
                  <a:gd name="T5" fmla="*/ 16 h 2437"/>
                  <a:gd name="T6" fmla="*/ 21 w 720"/>
                  <a:gd name="T7" fmla="*/ 89 h 2437"/>
                  <a:gd name="T8" fmla="*/ 15 w 720"/>
                  <a:gd name="T9" fmla="*/ 93 h 2437"/>
                  <a:gd name="T10" fmla="*/ 13 w 720"/>
                  <a:gd name="T11" fmla="*/ 93 h 2437"/>
                  <a:gd name="T12" fmla="*/ 7 w 720"/>
                  <a:gd name="T13" fmla="*/ 89 h 2437"/>
                  <a:gd name="T14" fmla="*/ 0 w 720"/>
                  <a:gd name="T15" fmla="*/ 16 h 2437"/>
                  <a:gd name="T16" fmla="*/ 4 w 720"/>
                  <a:gd name="T17" fmla="*/ 4 h 2437"/>
                  <a:gd name="T18" fmla="*/ 14 w 720"/>
                  <a:gd name="T19" fmla="*/ 0 h 24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0"/>
                  <a:gd name="T31" fmla="*/ 0 h 2437"/>
                  <a:gd name="T32" fmla="*/ 720 w 720"/>
                  <a:gd name="T33" fmla="*/ 2437 h 24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0" h="2437">
                    <a:moveTo>
                      <a:pt x="339" y="0"/>
                    </a:moveTo>
                    <a:cubicBezTo>
                      <a:pt x="445" y="0"/>
                      <a:pt x="551" y="42"/>
                      <a:pt x="614" y="106"/>
                    </a:cubicBezTo>
                    <a:cubicBezTo>
                      <a:pt x="678" y="191"/>
                      <a:pt x="720" y="297"/>
                      <a:pt x="720" y="424"/>
                    </a:cubicBezTo>
                    <a:cubicBezTo>
                      <a:pt x="710" y="795"/>
                      <a:pt x="607" y="1996"/>
                      <a:pt x="551" y="2331"/>
                    </a:cubicBezTo>
                    <a:cubicBezTo>
                      <a:pt x="508" y="2416"/>
                      <a:pt x="445" y="2437"/>
                      <a:pt x="381" y="2437"/>
                    </a:cubicBezTo>
                    <a:cubicBezTo>
                      <a:pt x="339" y="2437"/>
                      <a:pt x="339" y="2437"/>
                      <a:pt x="339" y="2437"/>
                    </a:cubicBezTo>
                    <a:cubicBezTo>
                      <a:pt x="254" y="2437"/>
                      <a:pt x="212" y="2418"/>
                      <a:pt x="169" y="2331"/>
                    </a:cubicBezTo>
                    <a:cubicBezTo>
                      <a:pt x="113" y="1996"/>
                      <a:pt x="10" y="795"/>
                      <a:pt x="0" y="424"/>
                    </a:cubicBezTo>
                    <a:cubicBezTo>
                      <a:pt x="0" y="297"/>
                      <a:pt x="42" y="191"/>
                      <a:pt x="106" y="106"/>
                    </a:cubicBezTo>
                    <a:cubicBezTo>
                      <a:pt x="169" y="42"/>
                      <a:pt x="254" y="0"/>
                      <a:pt x="360" y="0"/>
                    </a:cubicBezTo>
                  </a:path>
                </a:pathLst>
              </a:custGeom>
              <a:solidFill>
                <a:srgbClr val="000000"/>
              </a:solidFill>
              <a:ln w="9525">
                <a:noFill/>
                <a:round/>
                <a:headEnd/>
                <a:tailEnd/>
              </a:ln>
            </p:spPr>
            <p:txBody>
              <a:bodyPr/>
              <a:lstStyle/>
              <a:p>
                <a:endParaRPr lang="en-US" sz="2000">
                  <a:solidFill>
                    <a:srgbClr val="000000"/>
                  </a:solidFill>
                </a:endParaRPr>
              </a:p>
            </p:txBody>
          </p:sp>
          <p:pic>
            <p:nvPicPr>
              <p:cNvPr id="19" name="Picture 20"/>
              <p:cNvPicPr>
                <a:picLocks noChangeAspect="1" noChangeArrowheads="1"/>
              </p:cNvPicPr>
              <p:nvPr/>
            </p:nvPicPr>
            <p:blipFill>
              <a:blip r:embed="rId4" cstate="print"/>
              <a:srcRect/>
              <a:stretch>
                <a:fillRect/>
              </a:stretch>
            </p:blipFill>
            <p:spPr bwMode="auto">
              <a:xfrm>
                <a:off x="2037" y="1203"/>
                <a:ext cx="1298" cy="1330"/>
              </a:xfrm>
              <a:prstGeom prst="rect">
                <a:avLst/>
              </a:prstGeom>
              <a:noFill/>
              <a:ln w="11176">
                <a:noFill/>
                <a:miter lim="800000"/>
                <a:headEnd/>
                <a:tailEnd/>
              </a:ln>
            </p:spPr>
          </p:pic>
          <p:sp>
            <p:nvSpPr>
              <p:cNvPr id="20" name="Oval 21"/>
              <p:cNvSpPr>
                <a:spLocks noChangeAspect="1" noChangeArrowheads="1"/>
              </p:cNvSpPr>
              <p:nvPr/>
            </p:nvSpPr>
            <p:spPr bwMode="auto">
              <a:xfrm>
                <a:off x="2751" y="2644"/>
                <a:ext cx="190" cy="190"/>
              </a:xfrm>
              <a:prstGeom prst="ellipse">
                <a:avLst/>
              </a:prstGeom>
              <a:solidFill>
                <a:schemeClr val="tx1"/>
              </a:solidFill>
              <a:ln w="11176">
                <a:solidFill>
                  <a:srgbClr val="161316"/>
                </a:solidFill>
                <a:round/>
                <a:headEnd/>
                <a:tailEnd/>
              </a:ln>
            </p:spPr>
            <p:txBody>
              <a:bodyPr wrap="none" anchor="ctr"/>
              <a:lstStyle/>
              <a:p>
                <a:endParaRPr lang="en-US" sz="2000">
                  <a:solidFill>
                    <a:srgbClr val="000000"/>
                  </a:solidFill>
                </a:endParaRPr>
              </a:p>
            </p:txBody>
          </p:sp>
        </p:grpSp>
      </p:gr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a:solidFill>
                  <a:srgbClr val="000000"/>
                </a:solidFill>
                <a:latin typeface="Calibri" pitchFamily="34" charset="0"/>
                <a:cs typeface="Calibri" pitchFamily="34" charset="0"/>
              </a:rPr>
              <a:t>Ülkemizde Sosyal Güvenlik Kurumu tarafından açıklanan meslek hastalığı tanısı alan kişi sayısı beklenene göre ne düzeydedir? </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Beklenenden çok fazladır</a:t>
            </a:r>
          </a:p>
          <a:p>
            <a:pPr marL="457200" indent="-457200">
              <a:spcAft>
                <a:spcPts val="0"/>
              </a:spcAft>
              <a:buClr>
                <a:srgbClr val="292929"/>
              </a:buClr>
              <a:buFont typeface="+mj-lt"/>
              <a:buAutoNum type="alphaUcPeriod"/>
              <a:defRPr/>
            </a:pPr>
            <a:r>
              <a:rPr lang="tr-TR" b="1" i="1" dirty="0">
                <a:solidFill>
                  <a:srgbClr val="FF0000"/>
                </a:solidFill>
                <a:latin typeface="Calibri" pitchFamily="34" charset="0"/>
                <a:cs typeface="Calibri" pitchFamily="34" charset="0"/>
              </a:rPr>
              <a:t>Beklenenden çok düşüktür</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Beklenenden biraz fazladır</a:t>
            </a:r>
          </a:p>
          <a:p>
            <a:pPr marL="457200"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Beklenenle benzer düzeydedir </a:t>
            </a:r>
            <a:endParaRPr lang="tr-TR" b="1" i="1" dirty="0">
              <a:solidFill>
                <a:srgbClr val="FF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22 TEMMUZ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9141191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SONUÇ</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tr-TR" sz="2000" i="1" dirty="0" smtClean="0">
                <a:solidFill>
                  <a:srgbClr val="000000"/>
                </a:solidFill>
                <a:latin typeface="Calibri" pitchFamily="34" charset="0"/>
                <a:cs typeface="Calibri" pitchFamily="34" charset="0"/>
              </a:rPr>
              <a:t>Bu </a:t>
            </a:r>
            <a:r>
              <a:rPr lang="tr-TR" sz="2000" i="1" dirty="0">
                <a:solidFill>
                  <a:srgbClr val="000000"/>
                </a:solidFill>
                <a:latin typeface="Calibri" pitchFamily="34" charset="0"/>
                <a:cs typeface="Calibri" pitchFamily="34" charset="0"/>
              </a:rPr>
              <a:t>kayıtlara göre Türkiye’de; Almanya’dan 100, ABD’den 1000 kat daha az meslek hastalığı tespiti yapılıyor</a:t>
            </a:r>
            <a:r>
              <a:rPr lang="tr-TR" sz="2000" i="1" dirty="0" smtClean="0">
                <a:solidFill>
                  <a:srgbClr val="000000"/>
                </a:solidFill>
                <a:latin typeface="Calibri" pitchFamily="34" charset="0"/>
                <a:cs typeface="Calibri" pitchFamily="34" charset="0"/>
              </a:rPr>
              <a:t>.</a:t>
            </a:r>
          </a:p>
          <a:p>
            <a:pPr algn="ctr">
              <a:spcAft>
                <a:spcPts val="0"/>
              </a:spcAft>
              <a:buClr>
                <a:srgbClr val="292929"/>
              </a:buClr>
              <a:defRPr/>
            </a:pPr>
            <a:endParaRPr lang="tr-TR" sz="2000" i="1" dirty="0">
              <a:solidFill>
                <a:srgbClr val="000000"/>
              </a:solidFill>
              <a:latin typeface="Calibri" pitchFamily="34" charset="0"/>
              <a:cs typeface="Calibri" pitchFamily="34" charset="0"/>
            </a:endParaRPr>
          </a:p>
          <a:p>
            <a:pPr algn="ctr">
              <a:spcAft>
                <a:spcPts val="0"/>
              </a:spcAft>
              <a:buClr>
                <a:srgbClr val="292929"/>
              </a:buClr>
              <a:defRPr/>
            </a:pPr>
            <a:endParaRPr lang="tr-TR" sz="2000" i="1" dirty="0">
              <a:solidFill>
                <a:srgbClr val="000000"/>
              </a:solidFill>
              <a:latin typeface="Calibri" pitchFamily="34" charset="0"/>
              <a:cs typeface="Calibri" pitchFamily="34" charset="0"/>
            </a:endParaRPr>
          </a:p>
          <a:p>
            <a:pPr algn="ctr">
              <a:spcAft>
                <a:spcPts val="0"/>
              </a:spcAft>
              <a:buClr>
                <a:srgbClr val="292929"/>
              </a:buClr>
              <a:defRPr/>
            </a:pPr>
            <a:r>
              <a:rPr lang="tr-TR" sz="2000" i="1" dirty="0">
                <a:solidFill>
                  <a:srgbClr val="000000"/>
                </a:solidFill>
                <a:latin typeface="Calibri" pitchFamily="34" charset="0"/>
                <a:cs typeface="Calibri" pitchFamily="34" charset="0"/>
              </a:rPr>
              <a:t>İş güvenliği endeksi bakımından Türkiye’nin Avrupa ülkeleri arasında sıralamaya giremediği, dünyada ise en kötü kategoride yer aldığı gözlenmektedir.</a:t>
            </a:r>
          </a:p>
          <a:p>
            <a:pPr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TÜRKİYE’DE MESLEK HASTALIKLARI</a:t>
            </a:r>
          </a:p>
        </p:txBody>
      </p:sp>
    </p:spTree>
    <p:extLst>
      <p:ext uri="{BB962C8B-B14F-4D97-AF65-F5344CB8AC3E}">
        <p14:creationId xmlns:p14="http://schemas.microsoft.com/office/powerpoint/2010/main" val="4334432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80869" y="2583712"/>
            <a:ext cx="8782476" cy="3540641"/>
          </a:xfrm>
          <a:prstGeom prst="rect">
            <a:avLst/>
          </a:prstGeom>
          <a:noFill/>
          <a:ln w="9525" algn="ctr">
            <a:noFill/>
            <a:round/>
            <a:headEnd/>
            <a:tailEnd/>
          </a:ln>
        </p:spPr>
        <p:txBody>
          <a:bodyPr wrap="none" anchor="ctr"/>
          <a:lstStyle/>
          <a:p>
            <a:pPr marL="36000" algn="ctr"/>
            <a:r>
              <a:rPr lang="tr-TR" sz="7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Hastalıklarında </a:t>
            </a:r>
          </a:p>
          <a:p>
            <a:pPr marL="36000" algn="ctr"/>
            <a:r>
              <a:rPr lang="tr-TR" sz="7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Tanı Zorluğu Nedenleri?</a:t>
            </a:r>
            <a:endParaRPr lang="tr-TR" sz="7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descr="D:\DOKTOR\1-ISTANBULUZMAN\1-EĞİTİM KURUMU\1. İstanbuluzman\2-RESİMLER\Meslekler\1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4863" y="303213"/>
            <a:ext cx="1804987" cy="25177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TANI ZORLUĞU</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endParaRPr lang="tr-TR" sz="2000" i="1" dirty="0" smtClean="0">
              <a:solidFill>
                <a:srgbClr val="000000"/>
              </a:solidFill>
              <a:latin typeface="Calibri" pitchFamily="34" charset="0"/>
              <a:cs typeface="Calibri" pitchFamily="34" charset="0"/>
            </a:endParaRPr>
          </a:p>
          <a:p>
            <a:pPr marL="647700" lvl="1" indent="-190500">
              <a:spcAft>
                <a:spcPts val="0"/>
              </a:spcAft>
              <a:buClr>
                <a:srgbClr val="292929"/>
              </a:buClr>
              <a:buFont typeface="Wingdings" pitchFamily="2" charset="2"/>
              <a:buChar char="§"/>
              <a:defRPr/>
            </a:pPr>
            <a:r>
              <a:rPr lang="tr-TR" sz="2000" i="1" dirty="0" smtClean="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Çalışana Ait Nedenler</a:t>
            </a:r>
          </a:p>
          <a:p>
            <a:pPr marL="12573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Önemsememe,</a:t>
            </a:r>
          </a:p>
          <a:p>
            <a:pPr marL="12573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Başvuru yapmama,</a:t>
            </a:r>
          </a:p>
          <a:p>
            <a:pPr marL="12573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Tıbbi idari takip yapmama,</a:t>
            </a:r>
          </a:p>
          <a:p>
            <a:pPr marL="1257300" lvl="2" indent="-342900">
              <a:spcAft>
                <a:spcPts val="0"/>
              </a:spcAft>
              <a:buClr>
                <a:srgbClr val="292929"/>
              </a:buClr>
              <a:buFont typeface="Arial" pitchFamily="34" charset="0"/>
              <a:buChar char="•"/>
              <a:defRPr/>
            </a:pPr>
            <a:endParaRPr lang="tr-TR" sz="900"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İşyeri </a:t>
            </a:r>
            <a:r>
              <a:rPr lang="tr-TR" sz="2000" b="1" i="1" dirty="0" smtClean="0">
                <a:solidFill>
                  <a:srgbClr val="000000"/>
                </a:solidFill>
                <a:latin typeface="Calibri" pitchFamily="34" charset="0"/>
                <a:cs typeface="Calibri" pitchFamily="34" charset="0"/>
              </a:rPr>
              <a:t>Hekimine Ait Nedenler</a:t>
            </a:r>
          </a:p>
          <a:p>
            <a:pPr marL="1371600" lvl="2" indent="-216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Tanı koyamama/koymama,</a:t>
            </a:r>
          </a:p>
          <a:p>
            <a:pPr marL="1371600" lvl="2" indent="-216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Hastalığın farkında olmama,</a:t>
            </a:r>
          </a:p>
          <a:p>
            <a:pPr marL="1371600" lvl="2" indent="-216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İyi anamnez almama,</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HASTALIKLARINDA TANI ZORLUĞU</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6887466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TANI ZORLUĞU</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Arial" pitchFamily="34" charset="0"/>
              <a:buChar char="•"/>
              <a:defRPr/>
            </a:pPr>
            <a:endParaRPr lang="tr-TR" sz="900"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
              <a:defRPr/>
            </a:pPr>
            <a:r>
              <a:rPr lang="tr-TR" sz="2000" b="1" i="1" dirty="0" smtClean="0">
                <a:solidFill>
                  <a:srgbClr val="000000"/>
                </a:solidFill>
                <a:latin typeface="Calibri" pitchFamily="34" charset="0"/>
                <a:cs typeface="Calibri" pitchFamily="34" charset="0"/>
              </a:rPr>
              <a:t>İşverene </a:t>
            </a:r>
            <a:r>
              <a:rPr lang="tr-TR" sz="2000" b="1" i="1" dirty="0">
                <a:solidFill>
                  <a:srgbClr val="000000"/>
                </a:solidFill>
                <a:latin typeface="Calibri" pitchFamily="34" charset="0"/>
                <a:cs typeface="Calibri" pitchFamily="34" charset="0"/>
              </a:rPr>
              <a:t>Ait </a:t>
            </a:r>
            <a:r>
              <a:rPr lang="tr-TR" sz="2000" b="1" i="1" dirty="0" smtClean="0">
                <a:solidFill>
                  <a:srgbClr val="000000"/>
                </a:solidFill>
                <a:latin typeface="Calibri" pitchFamily="34" charset="0"/>
                <a:cs typeface="Calibri" pitchFamily="34" charset="0"/>
              </a:rPr>
              <a:t>Nedenler</a:t>
            </a:r>
          </a:p>
          <a:p>
            <a:pPr marL="11772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Bilgi ve vizyon eksikliği,</a:t>
            </a:r>
          </a:p>
          <a:p>
            <a:pPr marL="11772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Mevzuat ve sigorta yaptırımlarından çekinme,</a:t>
            </a:r>
          </a:p>
          <a:p>
            <a:pPr marL="1177200" lvl="2" indent="-180000">
              <a:spcAft>
                <a:spcPts val="0"/>
              </a:spcAft>
              <a:buClr>
                <a:srgbClr val="292929"/>
              </a:buClr>
              <a:buFont typeface="Arial" pitchFamily="34" charset="0"/>
              <a:buChar char="•"/>
              <a:defRPr/>
            </a:pPr>
            <a:endParaRPr lang="tr-TR" sz="2000"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Tanı Merkezlerine Ait </a:t>
            </a:r>
            <a:r>
              <a:rPr lang="tr-TR" sz="2000" b="1" i="1" dirty="0" smtClean="0">
                <a:solidFill>
                  <a:srgbClr val="000000"/>
                </a:solidFill>
                <a:latin typeface="Calibri" pitchFamily="34" charset="0"/>
                <a:cs typeface="Calibri" pitchFamily="34" charset="0"/>
              </a:rPr>
              <a:t>Nedenler</a:t>
            </a:r>
            <a:endParaRPr lang="tr-TR" sz="2000" b="1" i="1" dirty="0">
              <a:solidFill>
                <a:srgbClr val="000000"/>
              </a:solidFill>
              <a:latin typeface="Calibri" pitchFamily="34" charset="0"/>
              <a:cs typeface="Calibri" pitchFamily="34" charset="0"/>
            </a:endParaRPr>
          </a:p>
          <a:p>
            <a:pPr marL="1177200" lvl="2" indent="-180000">
              <a:spcAft>
                <a:spcPts val="0"/>
              </a:spcAft>
              <a:buClr>
                <a:srgbClr val="292929"/>
              </a:buClr>
              <a:buFont typeface="Arial" pitchFamily="34" charset="0"/>
              <a:buChar char="•"/>
              <a:defRPr/>
            </a:pPr>
            <a:r>
              <a:rPr lang="tr-TR" sz="2000" i="1" dirty="0">
                <a:solidFill>
                  <a:srgbClr val="000000"/>
                </a:solidFill>
                <a:latin typeface="Calibri" pitchFamily="34" charset="0"/>
                <a:cs typeface="Calibri" pitchFamily="34" charset="0"/>
              </a:rPr>
              <a:t>Meslek hastalıkları hastaneleri yetersiz, </a:t>
            </a:r>
          </a:p>
          <a:p>
            <a:pPr marL="1177200" lvl="2" indent="-180000">
              <a:spcAft>
                <a:spcPts val="0"/>
              </a:spcAft>
              <a:buClr>
                <a:srgbClr val="292929"/>
              </a:buClr>
              <a:buFont typeface="Arial" pitchFamily="34" charset="0"/>
              <a:buChar char="•"/>
              <a:defRPr/>
            </a:pPr>
            <a:r>
              <a:rPr lang="tr-TR" sz="2000" i="1" dirty="0">
                <a:solidFill>
                  <a:srgbClr val="000000"/>
                </a:solidFill>
                <a:latin typeface="Calibri" pitchFamily="34" charset="0"/>
                <a:cs typeface="Calibri" pitchFamily="34" charset="0"/>
              </a:rPr>
              <a:t>Diğer hastanelerde ekip ve ekipman eksikliği,</a:t>
            </a:r>
          </a:p>
          <a:p>
            <a:pPr marL="1177200" lvl="2" indent="-180000">
              <a:spcAft>
                <a:spcPts val="0"/>
              </a:spcAft>
              <a:buClr>
                <a:srgbClr val="292929"/>
              </a:buClr>
              <a:buFont typeface="Arial" pitchFamily="34" charset="0"/>
              <a:buChar char="•"/>
              <a:defRPr/>
            </a:pPr>
            <a:r>
              <a:rPr lang="tr-TR" sz="2000" i="1" dirty="0" smtClean="0">
                <a:solidFill>
                  <a:srgbClr val="000000"/>
                </a:solidFill>
                <a:latin typeface="Calibri" pitchFamily="34" charset="0"/>
                <a:cs typeface="Calibri" pitchFamily="34" charset="0"/>
              </a:rPr>
              <a:t>Tıbbi-idari takip </a:t>
            </a:r>
            <a:r>
              <a:rPr lang="tr-TR" sz="2000" i="1" dirty="0">
                <a:solidFill>
                  <a:srgbClr val="000000"/>
                </a:solidFill>
                <a:latin typeface="Calibri" pitchFamily="34" charset="0"/>
                <a:cs typeface="Calibri" pitchFamily="34" charset="0"/>
              </a:rPr>
              <a:t>yapmama</a:t>
            </a:r>
          </a:p>
          <a:p>
            <a:pPr marL="1177200" lvl="2" indent="-180000">
              <a:spcAft>
                <a:spcPts val="0"/>
              </a:spcAft>
              <a:buClr>
                <a:srgbClr val="292929"/>
              </a:buClr>
              <a:buFont typeface="Arial" pitchFamily="34" charset="0"/>
              <a:buChar char="•"/>
              <a:defRPr/>
            </a:pPr>
            <a:endParaRPr lang="tr-TR" sz="2000"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Mevzuata Ait Nedenler</a:t>
            </a:r>
          </a:p>
          <a:p>
            <a:pPr marL="1177200" lvl="2" indent="-180000">
              <a:spcAft>
                <a:spcPts val="0"/>
              </a:spcAft>
              <a:buClr>
                <a:srgbClr val="292929"/>
              </a:buClr>
              <a:buFont typeface="Arial" pitchFamily="34" charset="0"/>
              <a:buChar cha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MESLEK HASTALIKLARINDA TANI ZORLUĞU</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1744451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Konu; Türkiye ve Dünya’da İSG</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Ülkemizde </a:t>
            </a:r>
            <a:r>
              <a:rPr lang="tr-TR" sz="2000" b="1" i="1" dirty="0">
                <a:solidFill>
                  <a:srgbClr val="000000"/>
                </a:solidFill>
                <a:latin typeface="Calibri" pitchFamily="34" charset="0"/>
                <a:cs typeface="Calibri" pitchFamily="34" charset="0"/>
              </a:rPr>
              <a:t>meslek hastalıklarının tahmin </a:t>
            </a:r>
            <a:r>
              <a:rPr lang="tr-TR" sz="2000" b="1" i="1" dirty="0" smtClean="0">
                <a:solidFill>
                  <a:srgbClr val="000000"/>
                </a:solidFill>
                <a:latin typeface="Calibri" pitchFamily="34" charset="0"/>
                <a:cs typeface="Calibri" pitchFamily="34" charset="0"/>
              </a:rPr>
              <a:t>edilen </a:t>
            </a:r>
            <a:r>
              <a:rPr lang="tr-TR" sz="2000" b="1" i="1" dirty="0">
                <a:solidFill>
                  <a:srgbClr val="000000"/>
                </a:solidFill>
                <a:latin typeface="Calibri" pitchFamily="34" charset="0"/>
                <a:cs typeface="Calibri" pitchFamily="34" charset="0"/>
              </a:rPr>
              <a:t>sayıların altında saptanmasında rol </a:t>
            </a:r>
            <a:r>
              <a:rPr lang="tr-TR" sz="2000" b="1" i="1" dirty="0" smtClean="0">
                <a:solidFill>
                  <a:srgbClr val="000000"/>
                </a:solidFill>
                <a:latin typeface="Calibri" pitchFamily="34" charset="0"/>
                <a:cs typeface="Calibri" pitchFamily="34" charset="0"/>
              </a:rPr>
              <a:t>oynayan </a:t>
            </a:r>
            <a:r>
              <a:rPr lang="tr-TR" sz="2000" b="1" i="1" dirty="0">
                <a:solidFill>
                  <a:srgbClr val="000000"/>
                </a:solidFill>
                <a:latin typeface="Calibri" pitchFamily="34" charset="0"/>
                <a:cs typeface="Calibri" pitchFamily="34" charset="0"/>
              </a:rPr>
              <a:t>etkenler için aşağıdaki ifadelerden hangisi yanlıştır?</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Meslek </a:t>
            </a:r>
            <a:r>
              <a:rPr lang="tr-TR" i="1" dirty="0">
                <a:solidFill>
                  <a:srgbClr val="000000"/>
                </a:solidFill>
                <a:latin typeface="Calibri" pitchFamily="34" charset="0"/>
                <a:cs typeface="Calibri" pitchFamily="34" charset="0"/>
              </a:rPr>
              <a:t>hastalıkları konusunda bilgi düzeyinin beklenen düzeyde olmaması</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Bazı </a:t>
            </a:r>
            <a:r>
              <a:rPr lang="tr-TR" i="1" dirty="0">
                <a:solidFill>
                  <a:srgbClr val="000000"/>
                </a:solidFill>
                <a:latin typeface="Calibri" pitchFamily="34" charset="0"/>
                <a:cs typeface="Calibri" pitchFamily="34" charset="0"/>
              </a:rPr>
              <a:t>meslek hastalıklarının önemsenmemesi, ihmal edilmesi</a:t>
            </a:r>
          </a:p>
          <a:p>
            <a:pPr marL="457200"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Meslek </a:t>
            </a:r>
            <a:r>
              <a:rPr lang="tr-TR" i="1" dirty="0" err="1">
                <a:solidFill>
                  <a:srgbClr val="000000"/>
                </a:solidFill>
                <a:latin typeface="Calibri" pitchFamily="34" charset="0"/>
                <a:cs typeface="Calibri" pitchFamily="34" charset="0"/>
              </a:rPr>
              <a:t>anamnezinin</a:t>
            </a:r>
            <a:r>
              <a:rPr lang="tr-TR" i="1" dirty="0">
                <a:solidFill>
                  <a:srgbClr val="000000"/>
                </a:solidFill>
                <a:latin typeface="Calibri" pitchFamily="34" charset="0"/>
                <a:cs typeface="Calibri" pitchFamily="34" charset="0"/>
              </a:rPr>
              <a:t> yeteri kadar ayrıntılı alınmaması</a:t>
            </a:r>
          </a:p>
          <a:p>
            <a:pPr marL="457200" indent="-457200">
              <a:spcAft>
                <a:spcPts val="0"/>
              </a:spcAft>
              <a:buClr>
                <a:srgbClr val="292929"/>
              </a:buClr>
              <a:buFont typeface="+mj-lt"/>
              <a:buAutoNum type="alphaUcPeriod"/>
              <a:defRPr/>
            </a:pPr>
            <a:r>
              <a:rPr lang="tr-TR" b="1" i="1" dirty="0" smtClean="0">
                <a:solidFill>
                  <a:srgbClr val="FF0000"/>
                </a:solidFill>
                <a:latin typeface="Calibri" pitchFamily="34" charset="0"/>
                <a:cs typeface="Calibri" pitchFamily="34" charset="0"/>
              </a:rPr>
              <a:t>İşyerlerinde </a:t>
            </a:r>
            <a:r>
              <a:rPr lang="tr-TR" b="1" i="1" dirty="0">
                <a:solidFill>
                  <a:srgbClr val="FF0000"/>
                </a:solidFill>
                <a:latin typeface="Calibri" pitchFamily="34" charset="0"/>
                <a:cs typeface="Calibri" pitchFamily="34" charset="0"/>
              </a:rPr>
              <a:t>uygun korunma önlemlerinin </a:t>
            </a:r>
            <a:r>
              <a:rPr lang="tr-TR" b="1" i="1" dirty="0" smtClean="0">
                <a:solidFill>
                  <a:srgbClr val="FF0000"/>
                </a:solidFill>
                <a:latin typeface="Calibri" pitchFamily="34" charset="0"/>
                <a:cs typeface="Calibri" pitchFamily="34" charset="0"/>
              </a:rPr>
              <a:t>alınmış </a:t>
            </a:r>
            <a:r>
              <a:rPr lang="tr-TR" b="1" i="1" dirty="0">
                <a:solidFill>
                  <a:srgbClr val="FF0000"/>
                </a:solidFill>
                <a:latin typeface="Calibri" pitchFamily="34" charset="0"/>
                <a:cs typeface="Calibri" pitchFamily="34" charset="0"/>
              </a:rPr>
              <a:t>olması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İH-64</a:t>
            </a:r>
          </a:p>
        </p:txBody>
      </p:sp>
    </p:spTree>
    <p:extLst>
      <p:ext uri="{BB962C8B-B14F-4D97-AF65-F5344CB8AC3E}">
        <p14:creationId xmlns:p14="http://schemas.microsoft.com/office/powerpoint/2010/main" val="19552112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Teşekkür Ederim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5"/>
          <p:cNvPicPr>
            <a:picLocks noChangeAspect="1" noChangeArrowheads="1"/>
          </p:cNvPicPr>
          <p:nvPr/>
        </p:nvPicPr>
        <p:blipFill>
          <a:blip r:embed="rId3" cstate="print"/>
          <a:srcRect/>
          <a:stretch>
            <a:fillRect/>
          </a:stretch>
        </p:blipFill>
        <p:spPr bwMode="auto">
          <a:xfrm>
            <a:off x="2854842" y="568865"/>
            <a:ext cx="3290888" cy="2465217"/>
          </a:xfrm>
          <a:prstGeom prst="rect">
            <a:avLst/>
          </a:prstGeom>
          <a:ln>
            <a:noFill/>
          </a:ln>
          <a:effectLst>
            <a:softEdge rad="112500"/>
          </a:effectLst>
        </p:spPr>
      </p:pic>
    </p:spTree>
    <p:extLst>
      <p:ext uri="{BB962C8B-B14F-4D97-AF65-F5344CB8AC3E}">
        <p14:creationId xmlns:p14="http://schemas.microsoft.com/office/powerpoint/2010/main" val="18337503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12" name="Rechteck 4"/>
          <p:cNvSpPr>
            <a:spLocks noChangeArrowheads="1"/>
          </p:cNvSpPr>
          <p:nvPr/>
        </p:nvSpPr>
        <p:spPr bwMode="auto">
          <a:xfrm>
            <a:off x="0" y="3970361"/>
            <a:ext cx="9144000" cy="1310185"/>
          </a:xfrm>
          <a:prstGeom prst="rect">
            <a:avLst/>
          </a:prstGeom>
          <a:noFill/>
          <a:ln w="9525" algn="ctr">
            <a:noFill/>
            <a:round/>
            <a:headEnd/>
            <a:tailEnd/>
          </a:ln>
        </p:spPr>
        <p:txBody>
          <a:bodyPr wrap="none" anchor="ctr"/>
          <a:lstStyle/>
          <a:p>
            <a:pPr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Mevzuat</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19" name="Grup 18"/>
          <p:cNvGrpSpPr/>
          <p:nvPr/>
        </p:nvGrpSpPr>
        <p:grpSpPr>
          <a:xfrm>
            <a:off x="3002844" y="646049"/>
            <a:ext cx="3072635" cy="3573526"/>
            <a:chOff x="4267200" y="332656"/>
            <a:chExt cx="4876800" cy="4876800"/>
          </a:xfrm>
        </p:grpSpPr>
        <p:pic>
          <p:nvPicPr>
            <p:cNvPr id="21" name="Picture 2" descr="D:\DOKTOR\1-ISTANBULUZMAN\1-EĞİTİM KURUMU\1. İstanbuluzman\2-RESİMLER\Ev-Konut-Fabrika\Goverment-ic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332656"/>
              <a:ext cx="4876800" cy="48768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7" descr="Türkei"/>
            <p:cNvPicPr>
              <a:picLocks noChangeAspect="1" noChangeArrowheads="1"/>
            </p:cNvPicPr>
            <p:nvPr/>
          </p:nvPicPr>
          <p:blipFill>
            <a:blip r:embed="rId4" cstate="print"/>
            <a:srcRect/>
            <a:stretch>
              <a:fillRect/>
            </a:stretch>
          </p:blipFill>
          <p:spPr bwMode="auto">
            <a:xfrm>
              <a:off x="4915272" y="2238642"/>
              <a:ext cx="324803" cy="432751"/>
            </a:xfrm>
            <a:prstGeom prst="rect">
              <a:avLst/>
            </a:prstGeom>
            <a:noFill/>
            <a:ln w="9525">
              <a:noFill/>
              <a:miter lim="800000"/>
              <a:headEnd/>
              <a:tailEnd/>
            </a:ln>
          </p:spPr>
        </p:pic>
        <p:pic>
          <p:nvPicPr>
            <p:cNvPr id="23" name="Picture 17" descr="Türkei"/>
            <p:cNvPicPr>
              <a:picLocks noChangeAspect="1" noChangeArrowheads="1"/>
            </p:cNvPicPr>
            <p:nvPr/>
          </p:nvPicPr>
          <p:blipFill>
            <a:blip r:embed="rId4" cstate="print"/>
            <a:srcRect/>
            <a:stretch>
              <a:fillRect/>
            </a:stretch>
          </p:blipFill>
          <p:spPr bwMode="auto">
            <a:xfrm>
              <a:off x="6228184" y="2891813"/>
              <a:ext cx="324803" cy="432751"/>
            </a:xfrm>
            <a:prstGeom prst="rect">
              <a:avLst/>
            </a:prstGeom>
            <a:noFill/>
            <a:ln w="9525">
              <a:noFill/>
              <a:miter lim="800000"/>
              <a:headEnd/>
              <a:tailEnd/>
            </a:ln>
          </p:spPr>
        </p:pic>
      </p:grpSp>
    </p:spTree>
    <p:extLst>
      <p:ext uri="{BB962C8B-B14F-4D97-AF65-F5344CB8AC3E}">
        <p14:creationId xmlns:p14="http://schemas.microsoft.com/office/powerpoint/2010/main" val="14878074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22440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theme/theme1.xml><?xml version="1.0" encoding="utf-8"?>
<a:theme xmlns:a="http://schemas.openxmlformats.org/drawingml/2006/main" name="Standarddesign">
  <a:themeElements>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Standarddesign">
      <a:majorFont>
        <a:latin typeface="Arial"/>
        <a:ea typeface=""/>
        <a:cs typeface="Arial"/>
      </a:majorFont>
      <a:minorFont>
        <a:latin typeface="Arial"/>
        <a:ea typeface=""/>
        <a:cs typeface="Arial"/>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C40505"/>
        </a:hlink>
        <a:folHlink>
          <a:srgbClr val="C9C9C9"/>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4C7013"/>
        </a:dk2>
        <a:lt2>
          <a:srgbClr val="0061B2"/>
        </a:lt2>
        <a:accent1>
          <a:srgbClr val="FEA501"/>
        </a:accent1>
        <a:accent2>
          <a:srgbClr val="919191"/>
        </a:accent2>
        <a:accent3>
          <a:srgbClr val="FFFFFF"/>
        </a:accent3>
        <a:accent4>
          <a:srgbClr val="000000"/>
        </a:accent4>
        <a:accent5>
          <a:srgbClr val="FECFAA"/>
        </a:accent5>
        <a:accent6>
          <a:srgbClr val="838383"/>
        </a:accent6>
        <a:hlink>
          <a:srgbClr val="C40505"/>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6_Standarddesign">
  <a:themeElements>
    <a:clrScheme name="Gri Tonlamalı">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8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9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0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Ülke raporu sunusu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Ülke raporu sunusu">
    <a:majorFont>
      <a:latin typeface="Century Schoolbook"/>
      <a:ea typeface=""/>
      <a:cs typeface="Times New Roman"/>
    </a:majorFont>
    <a:minorFont>
      <a:latin typeface="Century Schoolbook"/>
      <a:ea typeface=""/>
      <a:cs typeface="Times New Roma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9931</TotalTime>
  <Words>2701</Words>
  <Application>Microsoft Office PowerPoint</Application>
  <PresentationFormat>Ekran Gösterisi (4:3)</PresentationFormat>
  <Paragraphs>1262</Paragraphs>
  <Slides>73</Slides>
  <Notes>73</Notes>
  <HiddenSlides>0</HiddenSlides>
  <MMClips>0</MMClips>
  <ScaleCrop>false</ScaleCrop>
  <HeadingPairs>
    <vt:vector size="4" baseType="variant">
      <vt:variant>
        <vt:lpstr>Tema</vt:lpstr>
      </vt:variant>
      <vt:variant>
        <vt:i4>13</vt:i4>
      </vt:variant>
      <vt:variant>
        <vt:lpstr>Slayt Başlıkları</vt:lpstr>
      </vt:variant>
      <vt:variant>
        <vt:i4>73</vt:i4>
      </vt:variant>
    </vt:vector>
  </HeadingPairs>
  <TitlesOfParts>
    <vt:vector size="86" baseType="lpstr">
      <vt:lpstr>Standarddesign</vt:lpstr>
      <vt:lpstr>1_Standarddesign</vt:lpstr>
      <vt:lpstr>6_Standarddesign</vt:lpstr>
      <vt:lpstr>5_Standarddesign</vt:lpstr>
      <vt:lpstr>4_Standarddesign</vt:lpstr>
      <vt:lpstr>3_Standarddesign</vt:lpstr>
      <vt:lpstr>7_Standarddesign</vt:lpstr>
      <vt:lpstr>8_Standarddesign</vt:lpstr>
      <vt:lpstr>9_Standarddesign</vt:lpstr>
      <vt:lpstr>10_Standarddesign</vt:lpstr>
      <vt:lpstr>11_Standarddesign</vt:lpstr>
      <vt:lpstr>2_Standarddesign</vt:lpstr>
      <vt:lpstr>12_Standarddesign</vt:lpstr>
      <vt:lpstr>PowerPoint Sunusu</vt:lpstr>
      <vt:lpstr>PowerPoint Sunusu</vt:lpstr>
      <vt:lpstr>TÜRKİYE VE DÜNYADA İSG</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Inscale GmbH &amp; Co. KG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PresentationPackage</dc:title>
  <dc:creator>DOKTOR</dc:creator>
  <cp:lastModifiedBy>Ahmet Yiğitap</cp:lastModifiedBy>
  <cp:revision>1027</cp:revision>
  <dcterms:created xsi:type="dcterms:W3CDTF">2008-04-16T13:39:00Z</dcterms:created>
  <dcterms:modified xsi:type="dcterms:W3CDTF">2012-01-21T13:48:13Z</dcterms:modified>
</cp:coreProperties>
</file>