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37.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38.xml" ContentType="application/vnd.openxmlformats-officedocument.presentationml.notesSlide+xml"/>
  <Override PartName="/ppt/charts/chart5.xml" ContentType="application/vnd.openxmlformats-officedocument.drawingml.chart+xml"/>
  <Override PartName="/ppt/notesSlides/notesSlide39.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notesSlides/notesSlide40.xml" ContentType="application/vnd.openxmlformats-officedocument.presentationml.notesSlide+xml"/>
  <Override PartName="/ppt/charts/chart7.xml" ContentType="application/vnd.openxmlformats-officedocument.drawingml.chart+xml"/>
  <Override PartName="/ppt/theme/themeOverride4.xml" ContentType="application/vnd.openxmlformats-officedocument.themeOverride+xml"/>
  <Override PartName="/ppt/notesSlides/notesSlide41.xml" ContentType="application/vnd.openxmlformats-officedocument.presentationml.notesSlide+xml"/>
  <Override PartName="/ppt/charts/chart8.xml" ContentType="application/vnd.openxmlformats-officedocument.drawingml.chart+xml"/>
  <Override PartName="/ppt/drawings/drawing1.xml" ContentType="application/vnd.openxmlformats-officedocument.drawingml.chartshapes+xml"/>
  <Override PartName="/ppt/notesSlides/notesSlide42.xml" ContentType="application/vnd.openxmlformats-officedocument.presentationml.notesSlide+xml"/>
  <Override PartName="/ppt/charts/chart9.xml" ContentType="application/vnd.openxmlformats-officedocument.drawingml.chart+xml"/>
  <Override PartName="/ppt/theme/themeOverride5.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0.xml" ContentType="application/vnd.openxmlformats-officedocument.drawingml.chart+xml"/>
  <Override PartName="/ppt/theme/themeOverride6.xml" ContentType="application/vnd.openxmlformats-officedocument.themeOverride+xml"/>
  <Override PartName="/ppt/notesSlides/notesSlide45.xml" ContentType="application/vnd.openxmlformats-officedocument.presentationml.notesSlide+xml"/>
  <Override PartName="/ppt/charts/chart11.xml" ContentType="application/vnd.openxmlformats-officedocument.drawingml.chart+xml"/>
  <Override PartName="/ppt/theme/themeOverride7.xml" ContentType="application/vnd.openxmlformats-officedocument.themeOverr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12.xml" ContentType="application/vnd.openxmlformats-officedocument.drawingml.chart+xml"/>
  <Override PartName="/ppt/notesSlides/notesSlide49.xml" ContentType="application/vnd.openxmlformats-officedocument.presentationml.notesSlide+xml"/>
  <Override PartName="/ppt/charts/chart13.xml" ContentType="application/vnd.openxmlformats-officedocument.drawingml.chart+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14.xml" ContentType="application/vnd.openxmlformats-officedocument.drawingml.chart+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15.xml" ContentType="application/vnd.openxmlformats-officedocument.drawingml.chart+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6.xml" ContentType="application/vnd.openxmlformats-officedocument.drawingml.chart+xml"/>
  <Override PartName="/ppt/theme/themeOverride8.xml" ContentType="application/vnd.openxmlformats-officedocument.themeOverride+xml"/>
  <Override PartName="/ppt/notesSlides/notesSlide60.xml" ContentType="application/vnd.openxmlformats-officedocument.presentationml.notesSlide+xml"/>
  <Override PartName="/ppt/charts/chart17.xml" ContentType="application/vnd.openxmlformats-officedocument.drawingml.chart+xml"/>
  <Override PartName="/ppt/theme/themeOverride9.xml" ContentType="application/vnd.openxmlformats-officedocument.themeOverride+xml"/>
  <Override PartName="/ppt/notesSlides/notesSlide61.xml" ContentType="application/vnd.openxmlformats-officedocument.presentationml.notesSlide+xml"/>
  <Override PartName="/ppt/charts/chart18.xml" ContentType="application/vnd.openxmlformats-officedocument.drawingml.chart+xml"/>
  <Override PartName="/ppt/theme/themeOverride10.xml" ContentType="application/vnd.openxmlformats-officedocument.themeOverr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756" r:id="rId3"/>
    <p:sldMasterId id="2147483828" r:id="rId4"/>
    <p:sldMasterId id="2147483840" r:id="rId5"/>
    <p:sldMasterId id="2147483852" r:id="rId6"/>
    <p:sldMasterId id="2147483876" r:id="rId7"/>
    <p:sldMasterId id="2147483900" r:id="rId8"/>
    <p:sldMasterId id="2147483912" r:id="rId9"/>
    <p:sldMasterId id="2147483924" r:id="rId10"/>
    <p:sldMasterId id="2147483936" r:id="rId11"/>
    <p:sldMasterId id="2147483948" r:id="rId12"/>
    <p:sldMasterId id="2147483960" r:id="rId13"/>
  </p:sldMasterIdLst>
  <p:notesMasterIdLst>
    <p:notesMasterId r:id="rId86"/>
  </p:notesMasterIdLst>
  <p:handoutMasterIdLst>
    <p:handoutMasterId r:id="rId87"/>
  </p:handoutMasterIdLst>
  <p:sldIdLst>
    <p:sldId id="1360" r:id="rId14"/>
    <p:sldId id="1361" r:id="rId15"/>
    <p:sldId id="1362" r:id="rId16"/>
    <p:sldId id="1363" r:id="rId17"/>
    <p:sldId id="1377" r:id="rId18"/>
    <p:sldId id="1365" r:id="rId19"/>
    <p:sldId id="1368" r:id="rId20"/>
    <p:sldId id="1375" r:id="rId21"/>
    <p:sldId id="1364" r:id="rId22"/>
    <p:sldId id="1348" r:id="rId23"/>
    <p:sldId id="1310" r:id="rId24"/>
    <p:sldId id="1293" r:id="rId25"/>
    <p:sldId id="1294" r:id="rId26"/>
    <p:sldId id="1304" r:id="rId27"/>
    <p:sldId id="1295" r:id="rId28"/>
    <p:sldId id="1305" r:id="rId29"/>
    <p:sldId id="1296" r:id="rId30"/>
    <p:sldId id="1306" r:id="rId31"/>
    <p:sldId id="1326" r:id="rId32"/>
    <p:sldId id="1408" r:id="rId33"/>
    <p:sldId id="1383" r:id="rId34"/>
    <p:sldId id="1327" r:id="rId35"/>
    <p:sldId id="1260" r:id="rId36"/>
    <p:sldId id="1261" r:id="rId37"/>
    <p:sldId id="1328" r:id="rId38"/>
    <p:sldId id="1309" r:id="rId39"/>
    <p:sldId id="1262" r:id="rId40"/>
    <p:sldId id="1275" r:id="rId41"/>
    <p:sldId id="1406" r:id="rId42"/>
    <p:sldId id="1329" r:id="rId43"/>
    <p:sldId id="1330" r:id="rId44"/>
    <p:sldId id="1407" r:id="rId45"/>
    <p:sldId id="1257" r:id="rId46"/>
    <p:sldId id="1259" r:id="rId47"/>
    <p:sldId id="1331" r:id="rId48"/>
    <p:sldId id="1332" r:id="rId49"/>
    <p:sldId id="1333" r:id="rId50"/>
    <p:sldId id="1334" r:id="rId51"/>
    <p:sldId id="1335" r:id="rId52"/>
    <p:sldId id="1336" r:id="rId53"/>
    <p:sldId id="1378" r:id="rId54"/>
    <p:sldId id="1380" r:id="rId55"/>
    <p:sldId id="1390" r:id="rId56"/>
    <p:sldId id="1379" r:id="rId57"/>
    <p:sldId id="1391" r:id="rId58"/>
    <p:sldId id="1373" r:id="rId59"/>
    <p:sldId id="1389" r:id="rId60"/>
    <p:sldId id="1236" r:id="rId61"/>
    <p:sldId id="1350" r:id="rId62"/>
    <p:sldId id="1388" r:id="rId63"/>
    <p:sldId id="1386" r:id="rId64"/>
    <p:sldId id="1387" r:id="rId65"/>
    <p:sldId id="1249" r:id="rId66"/>
    <p:sldId id="1394" r:id="rId67"/>
    <p:sldId id="1392" r:id="rId68"/>
    <p:sldId id="1372" r:id="rId69"/>
    <p:sldId id="1356" r:id="rId70"/>
    <p:sldId id="1355" r:id="rId71"/>
    <p:sldId id="1358" r:id="rId72"/>
    <p:sldId id="1324" r:id="rId73"/>
    <p:sldId id="1342" r:id="rId74"/>
    <p:sldId id="1300" r:id="rId75"/>
    <p:sldId id="1250" r:id="rId76"/>
    <p:sldId id="1344" r:id="rId77"/>
    <p:sldId id="1381" r:id="rId78"/>
    <p:sldId id="1405" r:id="rId79"/>
    <p:sldId id="1376" r:id="rId80"/>
    <p:sldId id="1346" r:id="rId81"/>
    <p:sldId id="1246" r:id="rId82"/>
    <p:sldId id="1301" r:id="rId83"/>
    <p:sldId id="1374" r:id="rId84"/>
    <p:sldId id="1395" r:id="rId85"/>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FF"/>
    <a:srgbClr val="004986"/>
    <a:srgbClr val="3366FF"/>
    <a:srgbClr val="6B9B1A"/>
    <a:srgbClr val="0066CC"/>
    <a:srgbClr val="004074"/>
    <a:srgbClr val="5A5A59"/>
    <a:srgbClr val="414141"/>
    <a:srgbClr val="575F57"/>
    <a:srgbClr val="57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38" autoAdjust="0"/>
    <p:restoredTop sz="94981" autoAdjust="0"/>
  </p:normalViewPr>
  <p:slideViewPr>
    <p:cSldViewPr snapToGrid="0">
      <p:cViewPr>
        <p:scale>
          <a:sx n="100" d="100"/>
          <a:sy n="100" d="100"/>
        </p:scale>
        <p:origin x="-1932" y="-258"/>
      </p:cViewPr>
      <p:guideLst>
        <p:guide orient="horz" pos="2294"/>
        <p:guide orient="horz" pos="1151"/>
        <p:guide orient="horz" pos="2018"/>
        <p:guide orient="horz" pos="2652"/>
        <p:guide pos="5579"/>
        <p:guide pos="5266"/>
        <p:guide pos="198"/>
        <p:guide pos="3193"/>
        <p:guide pos="493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22542"/>
    </p:cViewPr>
  </p:sorterViewPr>
  <p:notesViewPr>
    <p:cSldViewPr snapToGrid="0">
      <p:cViewPr varScale="1">
        <p:scale>
          <a:sx n="85" d="100"/>
          <a:sy n="85" d="100"/>
        </p:scale>
        <p:origin x="-39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slide" Target="slides/slide71.xml"/><Relationship Id="rId89"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theme" Target="theme/theme1.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al__ma_Sayfas_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_al__ma_Sayfas_10.xlsx"/><Relationship Id="rId1" Type="http://schemas.openxmlformats.org/officeDocument/2006/relationships/themeOverride" Target="../theme/themeOverride6.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_al__ma_Sayfas_11.xlsx"/><Relationship Id="rId1" Type="http://schemas.openxmlformats.org/officeDocument/2006/relationships/themeOverride" Target="../theme/themeOverride7.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_al__ma_Sayfas_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_al__ma_Sayfas_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_al__ma_Sayfas_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_al__ma_Sayfas_15.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_al__ma_Sayfas_16.xlsx"/><Relationship Id="rId1" Type="http://schemas.openxmlformats.org/officeDocument/2006/relationships/themeOverride" Target="../theme/themeOverride8.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_al__ma_Sayfas_17.xlsx"/><Relationship Id="rId1" Type="http://schemas.openxmlformats.org/officeDocument/2006/relationships/themeOverride" Target="../theme/themeOverride9.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_al__ma_Sayfas_18.xlsx"/><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al__ma_Sayfas_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_al__ma_Sayfas_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_al__ma_Sayfas_4.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al__ma_Sayfas_5.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_al__ma_Sayfas_6.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_al__ma_Sayfas_7.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al__ma_Sayfas_8.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_al__ma_Sayfas_9.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7.2210065645514299E-2"/>
          <c:y val="4.3165467625899304E-2"/>
          <c:w val="0.91684901531729102"/>
          <c:h val="0.90887290167865709"/>
        </c:manualLayout>
      </c:layout>
      <c:barChart>
        <c:barDir val="col"/>
        <c:grouping val="clustered"/>
        <c:varyColors val="0"/>
        <c:ser>
          <c:idx val="0"/>
          <c:order val="0"/>
          <c:tx>
            <c:strRef>
              <c:f>Sheet1!$A$2</c:f>
              <c:strCache>
                <c:ptCount val="1"/>
                <c:pt idx="0">
                  <c:v>Ost</c:v>
                </c:pt>
              </c:strCache>
            </c:strRef>
          </c:tx>
          <c:invertIfNegative val="0"/>
          <c:dLbls>
            <c:txPr>
              <a:bodyPr/>
              <a:lstStyle/>
              <a:p>
                <a:pPr>
                  <a:defRPr b="0">
                    <a:latin typeface="Calibri" pitchFamily="34" charset="0"/>
                    <a:cs typeface="Calibri" pitchFamily="34" charset="0"/>
                  </a:defRPr>
                </a:pPr>
                <a:endParaRPr lang="tr-TR"/>
              </a:p>
            </c:txPr>
            <c:dLblPos val="inEnd"/>
            <c:showLegendKey val="0"/>
            <c:showVal val="1"/>
            <c:showCatName val="0"/>
            <c:showSerName val="0"/>
            <c:showPercent val="0"/>
            <c:showBubbleSize val="0"/>
            <c:showLeaderLines val="0"/>
          </c:dLbls>
          <c:cat>
            <c:numRef>
              <c:f>Sheet1!$B$1:$G$1</c:f>
              <c:numCache>
                <c:formatCode>General</c:formatCode>
                <c:ptCount val="6"/>
              </c:numCache>
            </c:numRef>
          </c:cat>
          <c:val>
            <c:numRef>
              <c:f>Sheet1!$B$2:$G$2</c:f>
              <c:numCache>
                <c:formatCode>General</c:formatCode>
                <c:ptCount val="6"/>
                <c:pt idx="0">
                  <c:v>56.5</c:v>
                </c:pt>
                <c:pt idx="1">
                  <c:v>58</c:v>
                </c:pt>
                <c:pt idx="2">
                  <c:v>60.4</c:v>
                </c:pt>
                <c:pt idx="3">
                  <c:v>67.3</c:v>
                </c:pt>
                <c:pt idx="4">
                  <c:v>70.400000000000006</c:v>
                </c:pt>
                <c:pt idx="5">
                  <c:v>48.3</c:v>
                </c:pt>
              </c:numCache>
            </c:numRef>
          </c:val>
        </c:ser>
        <c:dLbls>
          <c:showLegendKey val="0"/>
          <c:showVal val="0"/>
          <c:showCatName val="0"/>
          <c:showSerName val="0"/>
          <c:showPercent val="0"/>
          <c:showBubbleSize val="0"/>
        </c:dLbls>
        <c:gapWidth val="100"/>
        <c:axId val="39802368"/>
        <c:axId val="39803904"/>
      </c:barChart>
      <c:catAx>
        <c:axId val="39802368"/>
        <c:scaling>
          <c:orientation val="minMax"/>
        </c:scaling>
        <c:delete val="0"/>
        <c:axPos val="b"/>
        <c:numFmt formatCode="General" sourceLinked="1"/>
        <c:majorTickMark val="none"/>
        <c:minorTickMark val="none"/>
        <c:tickLblPos val="nextTo"/>
        <c:txPr>
          <a:bodyPr rot="0" vert="horz"/>
          <a:lstStyle/>
          <a:p>
            <a:pPr>
              <a:defRPr/>
            </a:pPr>
            <a:endParaRPr lang="tr-TR"/>
          </a:p>
        </c:txPr>
        <c:crossAx val="39803904"/>
        <c:crosses val="autoZero"/>
        <c:auto val="1"/>
        <c:lblAlgn val="ctr"/>
        <c:lblOffset val="40"/>
        <c:tickLblSkip val="1"/>
        <c:tickMarkSkip val="1"/>
        <c:noMultiLvlLbl val="0"/>
      </c:catAx>
      <c:valAx>
        <c:axId val="39803904"/>
        <c:scaling>
          <c:orientation val="minMax"/>
          <c:max val="100"/>
        </c:scaling>
        <c:delete val="0"/>
        <c:axPos val="l"/>
        <c:majorGridlines/>
        <c:numFmt formatCode="General" sourceLinked="1"/>
        <c:majorTickMark val="none"/>
        <c:minorTickMark val="none"/>
        <c:tickLblPos val="nextTo"/>
        <c:txPr>
          <a:bodyPr rot="0" vert="horz"/>
          <a:lstStyle/>
          <a:p>
            <a:pPr>
              <a:defRPr sz="1400">
                <a:latin typeface="Calibri" pitchFamily="34" charset="0"/>
                <a:cs typeface="Calibri" pitchFamily="34" charset="0"/>
              </a:defRPr>
            </a:pPr>
            <a:endParaRPr lang="tr-TR"/>
          </a:p>
        </c:txPr>
        <c:crossAx val="39802368"/>
        <c:crosses val="autoZero"/>
        <c:crossBetween val="between"/>
      </c:valAx>
    </c:plotArea>
    <c:plotVisOnly val="1"/>
    <c:dispBlanksAs val="gap"/>
    <c:showDLblsOverMax val="0"/>
  </c:chart>
  <c:txPr>
    <a:bodyPr/>
    <a:lstStyle/>
    <a:p>
      <a:pPr>
        <a:defRPr sz="1800"/>
      </a:pPr>
      <a:endParaRPr lang="tr-T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view3D>
      <c:rotX val="5"/>
      <c:rotY val="5"/>
      <c:rAngAx val="1"/>
    </c:view3D>
    <c:floor>
      <c:thickness val="0"/>
    </c:floor>
    <c:sideWall>
      <c:thickness val="0"/>
    </c:sideWall>
    <c:backWall>
      <c:thickness val="0"/>
    </c:backWall>
    <c:plotArea>
      <c:layout>
        <c:manualLayout>
          <c:layoutTarget val="inner"/>
          <c:xMode val="edge"/>
          <c:yMode val="edge"/>
          <c:x val="6.2720629967753433E-2"/>
          <c:y val="4.5456277549142138E-2"/>
          <c:w val="0.92084183730723279"/>
          <c:h val="0.79193980843734069"/>
        </c:manualLayout>
      </c:layout>
      <c:bar3DChart>
        <c:barDir val="col"/>
        <c:grouping val="stacked"/>
        <c:varyColors val="0"/>
        <c:ser>
          <c:idx val="0"/>
          <c:order val="0"/>
          <c:tx>
            <c:strRef>
              <c:f>Sayfa1!$B$1</c:f>
              <c:strCache>
                <c:ptCount val="1"/>
                <c:pt idx="0">
                  <c:v>ERKEK</c:v>
                </c:pt>
              </c:strCache>
            </c:strRef>
          </c:tx>
          <c:invertIfNegative val="0"/>
          <c:dLbls>
            <c:dLbl>
              <c:idx val="0"/>
              <c:layout>
                <c:manualLayout>
                  <c:x val="2.2170060995380315E-4"/>
                  <c:y val="2.6243822173251649E-2"/>
                </c:manualLayout>
              </c:layout>
              <c:numFmt formatCode="General" sourceLinked="0"/>
              <c:spPr/>
              <c:txPr>
                <a:bodyPr/>
                <a:lstStyle/>
                <a:p>
                  <a:pPr>
                    <a:defRPr sz="800" b="0" i="1">
                      <a:solidFill>
                        <a:schemeClr val="tx1"/>
                      </a:solidFill>
                      <a:latin typeface="Tahoma" pitchFamily="34" charset="0"/>
                      <a:cs typeface="Tahoma" pitchFamily="34" charset="0"/>
                    </a:defRPr>
                  </a:pPr>
                  <a:endParaRPr lang="tr-TR"/>
                </a:p>
              </c:txPr>
              <c:showLegendKey val="0"/>
              <c:showVal val="1"/>
              <c:showCatName val="0"/>
              <c:showSerName val="0"/>
              <c:showPercent val="0"/>
              <c:showBubbleSize val="0"/>
            </c:dLbl>
            <c:dLbl>
              <c:idx val="1"/>
              <c:layout>
                <c:manualLayout>
                  <c:x val="2.938455099133526E-3"/>
                  <c:y val="-3.0007583930701055E-2"/>
                </c:manualLayout>
              </c:layout>
              <c:showLegendKey val="0"/>
              <c:showVal val="1"/>
              <c:showCatName val="0"/>
              <c:showSerName val="0"/>
              <c:showPercent val="0"/>
              <c:showBubbleSize val="0"/>
            </c:dLbl>
            <c:dLbl>
              <c:idx val="2"/>
              <c:layout>
                <c:manualLayout>
                  <c:x val="5.876910198267052E-3"/>
                  <c:y val="0"/>
                </c:manualLayout>
              </c:layout>
              <c:showLegendKey val="0"/>
              <c:showVal val="1"/>
              <c:showCatName val="0"/>
              <c:showSerName val="0"/>
              <c:showPercent val="0"/>
              <c:showBubbleSize val="0"/>
            </c:dLbl>
            <c:dLbl>
              <c:idx val="3"/>
              <c:layout>
                <c:manualLayout>
                  <c:x val="2.938455099133526E-3"/>
                  <c:y val="2.6359036645702584E-3"/>
                </c:manualLayout>
              </c:layout>
              <c:showLegendKey val="0"/>
              <c:showVal val="1"/>
              <c:showCatName val="0"/>
              <c:showSerName val="0"/>
              <c:showPercent val="0"/>
              <c:showBubbleSize val="0"/>
            </c:dLbl>
            <c:dLbl>
              <c:idx val="4"/>
              <c:layout>
                <c:manualLayout>
                  <c:x val="4.4076826487002892E-3"/>
                  <c:y val="0"/>
                </c:manualLayout>
              </c:layout>
              <c:showLegendKey val="0"/>
              <c:showVal val="1"/>
              <c:showCatName val="0"/>
              <c:showSerName val="0"/>
              <c:showPercent val="0"/>
              <c:showBubbleSize val="0"/>
            </c:dLbl>
            <c:dLbl>
              <c:idx val="5"/>
              <c:layout>
                <c:manualLayout>
                  <c:x val="5.876910198267052E-3"/>
                  <c:y val="0"/>
                </c:manualLayout>
              </c:layout>
              <c:showLegendKey val="0"/>
              <c:showVal val="1"/>
              <c:showCatName val="0"/>
              <c:showSerName val="0"/>
              <c:showPercent val="0"/>
              <c:showBubbleSize val="0"/>
            </c:dLbl>
            <c:dLbl>
              <c:idx val="6"/>
              <c:layout>
                <c:manualLayout>
                  <c:x val="5.876910198267052E-3"/>
                  <c:y val="0"/>
                </c:manualLayout>
              </c:layout>
              <c:showLegendKey val="0"/>
              <c:showVal val="1"/>
              <c:showCatName val="0"/>
              <c:showSerName val="0"/>
              <c:showPercent val="0"/>
              <c:showBubbleSize val="0"/>
            </c:dLbl>
            <c:dLbl>
              <c:idx val="7"/>
              <c:layout>
                <c:manualLayout>
                  <c:x val="7.3461377478338148E-3"/>
                  <c:y val="-7.9077109937107752E-3"/>
                </c:manualLayout>
              </c:layout>
              <c:showLegendKey val="0"/>
              <c:showVal val="1"/>
              <c:showCatName val="0"/>
              <c:showSerName val="0"/>
              <c:showPercent val="0"/>
              <c:showBubbleSize val="0"/>
            </c:dLbl>
            <c:dLbl>
              <c:idx val="8"/>
              <c:layout>
                <c:manualLayout>
                  <c:x val="4.4076826487001808E-3"/>
                  <c:y val="0"/>
                </c:manualLayout>
              </c:layout>
              <c:showLegendKey val="0"/>
              <c:showVal val="1"/>
              <c:showCatName val="0"/>
              <c:showSerName val="0"/>
              <c:showPercent val="0"/>
              <c:showBubbleSize val="0"/>
            </c:dLbl>
            <c:dLbl>
              <c:idx val="9"/>
              <c:layout>
                <c:manualLayout>
                  <c:x val="1.2271128760953326E-4"/>
                  <c:y val="-1.2167373557492027E-2"/>
                </c:manualLayout>
              </c:layout>
              <c:showLegendKey val="0"/>
              <c:showVal val="1"/>
              <c:showCatName val="0"/>
              <c:showSerName val="0"/>
              <c:showPercent val="0"/>
              <c:showBubbleSize val="0"/>
            </c:dLbl>
            <c:dLbl>
              <c:idx val="10"/>
              <c:layout>
                <c:manualLayout>
                  <c:x val="1.4077988732066498E-3"/>
                  <c:y val="-9.6369050954259114E-3"/>
                </c:manualLayout>
              </c:layout>
              <c:showLegendKey val="0"/>
              <c:showVal val="1"/>
              <c:showCatName val="0"/>
              <c:showSerName val="0"/>
              <c:showPercent val="0"/>
              <c:showBubbleSize val="0"/>
            </c:dLbl>
            <c:dLbl>
              <c:idx val="11"/>
              <c:layout>
                <c:manualLayout>
                  <c:x val="4.2233966196199499E-3"/>
                  <c:y val="-9.7423557822648651E-3"/>
                </c:manualLayout>
              </c:layout>
              <c:showLegendKey val="0"/>
              <c:showVal val="1"/>
              <c:showCatName val="0"/>
              <c:showSerName val="0"/>
              <c:showPercent val="0"/>
              <c:showBubbleSize val="0"/>
            </c:dLbl>
            <c:dLbl>
              <c:idx val="12"/>
              <c:layout>
                <c:manualLayout>
                  <c:x val="1.4077988732066498E-3"/>
                  <c:y val="-0.20560048583648016"/>
                </c:manualLayout>
              </c:layout>
              <c:showLegendKey val="0"/>
              <c:showVal val="1"/>
              <c:showCatName val="0"/>
              <c:showSerName val="0"/>
              <c:showPercent val="0"/>
              <c:showBubbleSize val="0"/>
            </c:dLbl>
            <c:dLbl>
              <c:idx val="13"/>
              <c:layout>
                <c:manualLayout>
                  <c:x val="-4.2233966196200531E-3"/>
                  <c:y val="-0.46391904496436548"/>
                </c:manualLayout>
              </c:layout>
              <c:numFmt formatCode="General" sourceLinked="0"/>
              <c:spPr/>
              <c:txPr>
                <a:bodyPr/>
                <a:lstStyle/>
                <a:p>
                  <a:pPr>
                    <a:defRPr sz="800" b="0" i="1">
                      <a:solidFill>
                        <a:schemeClr val="tx1"/>
                      </a:solidFill>
                      <a:latin typeface="Tahoma" pitchFamily="34" charset="0"/>
                      <a:cs typeface="Tahoma" pitchFamily="34" charset="0"/>
                    </a:defRPr>
                  </a:pPr>
                  <a:endParaRPr lang="tr-TR"/>
                </a:p>
              </c:txPr>
              <c:showLegendKey val="0"/>
              <c:showVal val="1"/>
              <c:showCatName val="0"/>
              <c:showSerName val="0"/>
              <c:showPercent val="0"/>
              <c:showBubbleSize val="0"/>
            </c:dLbl>
            <c:numFmt formatCode="General" sourceLinked="0"/>
            <c:txPr>
              <a:bodyPr/>
              <a:lstStyle/>
              <a:p>
                <a:pPr>
                  <a:defRPr sz="800" b="0">
                    <a:solidFill>
                      <a:schemeClr val="tx1"/>
                    </a:solidFill>
                    <a:latin typeface="Tahoma" pitchFamily="34" charset="0"/>
                    <a:cs typeface="Tahoma" pitchFamily="34" charset="0"/>
                  </a:defRPr>
                </a:pPr>
                <a:endParaRPr lang="tr-TR"/>
              </a:p>
            </c:txPr>
            <c:showLegendKey val="0"/>
            <c:showVal val="1"/>
            <c:showCatName val="0"/>
            <c:showSerName val="0"/>
            <c:showPercent val="0"/>
            <c:showBubbleSize val="0"/>
            <c:showLeaderLines val="0"/>
          </c:dLbls>
          <c:cat>
            <c:strRef>
              <c:f>Sayfa1!$A$2:$A$13</c:f>
              <c:strCache>
                <c:ptCount val="12"/>
                <c:pt idx="0">
                  <c:v>Üretim</c:v>
                </c:pt>
                <c:pt idx="1">
                  <c:v>Madencilik</c:v>
                </c:pt>
                <c:pt idx="2">
                  <c:v>İnşaat</c:v>
                </c:pt>
                <c:pt idx="3">
                  <c:v>Nakliye</c:v>
                </c:pt>
                <c:pt idx="4">
                  <c:v>Enerji </c:v>
                </c:pt>
                <c:pt idx="5">
                  <c:v>Diğer </c:v>
                </c:pt>
                <c:pt idx="6">
                  <c:v>Bilişim</c:v>
                </c:pt>
                <c:pt idx="7">
                  <c:v>Konaklama</c:v>
                </c:pt>
                <c:pt idx="8">
                  <c:v>Tarım</c:v>
                </c:pt>
                <c:pt idx="9">
                  <c:v>Kamu</c:v>
                </c:pt>
                <c:pt idx="10">
                  <c:v>Eğitim</c:v>
                </c:pt>
                <c:pt idx="11">
                  <c:v>Bilinmeyen</c:v>
                </c:pt>
              </c:strCache>
            </c:strRef>
          </c:cat>
          <c:val>
            <c:numRef>
              <c:f>Sayfa1!$B$2:$B$13</c:f>
              <c:numCache>
                <c:formatCode>General</c:formatCode>
                <c:ptCount val="12"/>
                <c:pt idx="0">
                  <c:v>89</c:v>
                </c:pt>
                <c:pt idx="1">
                  <c:v>20</c:v>
                </c:pt>
                <c:pt idx="2">
                  <c:v>156</c:v>
                </c:pt>
                <c:pt idx="3">
                  <c:v>70</c:v>
                </c:pt>
                <c:pt idx="4">
                  <c:v>14</c:v>
                </c:pt>
                <c:pt idx="5">
                  <c:v>14</c:v>
                </c:pt>
                <c:pt idx="6">
                  <c:v>11</c:v>
                </c:pt>
                <c:pt idx="7">
                  <c:v>9</c:v>
                </c:pt>
                <c:pt idx="8">
                  <c:v>4</c:v>
                </c:pt>
                <c:pt idx="9">
                  <c:v>2</c:v>
                </c:pt>
                <c:pt idx="10">
                  <c:v>1</c:v>
                </c:pt>
                <c:pt idx="11">
                  <c:v>781</c:v>
                </c:pt>
              </c:numCache>
            </c:numRef>
          </c:val>
        </c:ser>
        <c:ser>
          <c:idx val="1"/>
          <c:order val="1"/>
          <c:tx>
            <c:strRef>
              <c:f>Sayfa1!$C$1</c:f>
              <c:strCache>
                <c:ptCount val="1"/>
                <c:pt idx="0">
                  <c:v>KEDIN</c:v>
                </c:pt>
              </c:strCache>
            </c:strRef>
          </c:tx>
          <c:invertIfNegative val="0"/>
          <c:dLbls>
            <c:dLbl>
              <c:idx val="0"/>
              <c:layout>
                <c:manualLayout>
                  <c:x val="2.8155977464132996E-3"/>
                  <c:y val="-1.9649151992026118E-2"/>
                </c:manualLayout>
              </c:layout>
              <c:spPr/>
              <c:txPr>
                <a:bodyPr/>
                <a:lstStyle/>
                <a:p>
                  <a:pPr>
                    <a:defRPr sz="800" b="0" i="1">
                      <a:solidFill>
                        <a:schemeClr val="tx1"/>
                      </a:solidFill>
                      <a:latin typeface="Calibri" pitchFamily="34" charset="0"/>
                      <a:cs typeface="Calibri" pitchFamily="34" charset="0"/>
                    </a:defRPr>
                  </a:pPr>
                  <a:endParaRPr lang="tr-TR"/>
                </a:p>
              </c:txPr>
              <c:showLegendKey val="0"/>
              <c:showVal val="1"/>
              <c:showCatName val="0"/>
              <c:showSerName val="0"/>
              <c:showPercent val="0"/>
              <c:showBubbleSize val="0"/>
            </c:dLbl>
            <c:dLbl>
              <c:idx val="1"/>
              <c:layout>
                <c:manualLayout>
                  <c:x val="1.4077988732066498E-3"/>
                  <c:y val="-3.4266747639413363E-2"/>
                </c:manualLayout>
              </c:layout>
              <c:showLegendKey val="0"/>
              <c:showVal val="1"/>
              <c:showCatName val="0"/>
              <c:showSerName val="0"/>
              <c:showPercent val="0"/>
              <c:showBubbleSize val="0"/>
            </c:dLbl>
            <c:dLbl>
              <c:idx val="2"/>
              <c:layout>
                <c:manualLayout>
                  <c:x val="0"/>
                  <c:y val="-2.8994940310272842E-2"/>
                </c:manualLayout>
              </c:layout>
              <c:spPr/>
              <c:txPr>
                <a:bodyPr/>
                <a:lstStyle/>
                <a:p>
                  <a:pPr>
                    <a:defRPr sz="800" b="0" i="1">
                      <a:solidFill>
                        <a:schemeClr val="tx1"/>
                      </a:solidFill>
                      <a:latin typeface="Calibri" pitchFamily="34" charset="0"/>
                      <a:cs typeface="Calibri" pitchFamily="34" charset="0"/>
                    </a:defRPr>
                  </a:pPr>
                  <a:endParaRPr lang="tr-TR"/>
                </a:p>
              </c:txPr>
              <c:showLegendKey val="0"/>
              <c:showVal val="1"/>
              <c:showCatName val="0"/>
              <c:showSerName val="0"/>
              <c:showPercent val="0"/>
              <c:showBubbleSize val="0"/>
            </c:dLbl>
            <c:dLbl>
              <c:idx val="3"/>
              <c:layout>
                <c:manualLayout>
                  <c:x val="0"/>
                  <c:y val="-3.1630843974843101E-2"/>
                </c:manualLayout>
              </c:layout>
              <c:showLegendKey val="0"/>
              <c:showVal val="1"/>
              <c:showCatName val="0"/>
              <c:showSerName val="0"/>
              <c:showPercent val="0"/>
              <c:showBubbleSize val="0"/>
            </c:dLbl>
            <c:dLbl>
              <c:idx val="4"/>
              <c:layout>
                <c:manualLayout>
                  <c:x val="2.8155977464132996E-3"/>
                  <c:y val="-2.8994940310272891E-2"/>
                </c:manualLayout>
              </c:layout>
              <c:showLegendKey val="0"/>
              <c:showVal val="1"/>
              <c:showCatName val="0"/>
              <c:showSerName val="0"/>
              <c:showPercent val="0"/>
              <c:showBubbleSize val="0"/>
            </c:dLbl>
            <c:dLbl>
              <c:idx val="5"/>
              <c:layout>
                <c:manualLayout>
                  <c:x val="1.4077988732066498E-3"/>
                  <c:y val="-2.6359036645702584E-2"/>
                </c:manualLayout>
              </c:layout>
              <c:showLegendKey val="0"/>
              <c:showVal val="1"/>
              <c:showCatName val="0"/>
              <c:showSerName val="0"/>
              <c:showPercent val="0"/>
              <c:showBubbleSize val="0"/>
            </c:dLbl>
            <c:dLbl>
              <c:idx val="6"/>
              <c:layout>
                <c:manualLayout>
                  <c:x val="4.2233966196199499E-3"/>
                  <c:y val="-2.6359036645702584E-2"/>
                </c:manualLayout>
              </c:layout>
              <c:showLegendKey val="0"/>
              <c:showVal val="1"/>
              <c:showCatName val="0"/>
              <c:showSerName val="0"/>
              <c:showPercent val="0"/>
              <c:showBubbleSize val="0"/>
            </c:dLbl>
            <c:dLbl>
              <c:idx val="7"/>
              <c:layout>
                <c:manualLayout>
                  <c:x val="0"/>
                  <c:y val="-2.8994940310272842E-2"/>
                </c:manualLayout>
              </c:layout>
              <c:showLegendKey val="0"/>
              <c:showVal val="1"/>
              <c:showCatName val="0"/>
              <c:showSerName val="0"/>
              <c:showPercent val="0"/>
              <c:showBubbleSize val="0"/>
            </c:dLbl>
            <c:dLbl>
              <c:idx val="8"/>
              <c:layout>
                <c:manualLayout>
                  <c:x val="1.4077988732065466E-3"/>
                  <c:y val="-3.4266747639413363E-2"/>
                </c:manualLayout>
              </c:layout>
              <c:showLegendKey val="0"/>
              <c:showVal val="1"/>
              <c:showCatName val="0"/>
              <c:showSerName val="0"/>
              <c:showPercent val="0"/>
              <c:showBubbleSize val="0"/>
            </c:dLbl>
            <c:dLbl>
              <c:idx val="9"/>
              <c:layout>
                <c:manualLayout>
                  <c:x val="-4.2233966196199499E-3"/>
                  <c:y val="-4.1828598435083963E-2"/>
                </c:manualLayout>
              </c:layout>
              <c:showLegendKey val="0"/>
              <c:showVal val="1"/>
              <c:showCatName val="0"/>
              <c:showSerName val="0"/>
              <c:showPercent val="0"/>
              <c:showBubbleSize val="0"/>
            </c:dLbl>
            <c:dLbl>
              <c:idx val="10"/>
              <c:layout>
                <c:manualLayout>
                  <c:x val="0"/>
                  <c:y val="-3.7568982324307151E-2"/>
                </c:manualLayout>
              </c:layout>
              <c:showLegendKey val="0"/>
              <c:showVal val="1"/>
              <c:showCatName val="0"/>
              <c:showSerName val="0"/>
              <c:showPercent val="0"/>
              <c:showBubbleSize val="0"/>
            </c:dLbl>
            <c:dLbl>
              <c:idx val="11"/>
              <c:layout>
                <c:manualLayout>
                  <c:x val="-1.1085030497690157E-7"/>
                  <c:y val="-3.0939161914135295E-2"/>
                </c:manualLayout>
              </c:layout>
              <c:showLegendKey val="0"/>
              <c:showVal val="1"/>
              <c:showCatName val="0"/>
              <c:showSerName val="0"/>
              <c:showPercent val="0"/>
              <c:showBubbleSize val="0"/>
            </c:dLbl>
            <c:dLbl>
              <c:idx val="13"/>
              <c:layout>
                <c:manualLayout>
                  <c:x val="4.0826167322992844E-2"/>
                  <c:y val="-2.6359036645702645E-3"/>
                </c:manualLayout>
              </c:layout>
              <c:spPr/>
              <c:txPr>
                <a:bodyPr/>
                <a:lstStyle/>
                <a:p>
                  <a:pPr>
                    <a:defRPr sz="800" b="0" i="1">
                      <a:solidFill>
                        <a:schemeClr val="tx1"/>
                      </a:solidFill>
                      <a:latin typeface="Calibri" pitchFamily="34" charset="0"/>
                      <a:cs typeface="Calibri" pitchFamily="34" charset="0"/>
                    </a:defRPr>
                  </a:pPr>
                  <a:endParaRPr lang="tr-TR"/>
                </a:p>
              </c:txPr>
              <c:showLegendKey val="0"/>
              <c:showVal val="1"/>
              <c:showCatName val="0"/>
              <c:showSerName val="0"/>
              <c:showPercent val="0"/>
              <c:showBubbleSize val="0"/>
            </c:dLbl>
            <c:txPr>
              <a:bodyPr/>
              <a:lstStyle/>
              <a:p>
                <a:pPr>
                  <a:defRPr sz="800" b="0">
                    <a:solidFill>
                      <a:schemeClr val="tx1"/>
                    </a:solidFill>
                    <a:latin typeface="Calibri" pitchFamily="34" charset="0"/>
                    <a:cs typeface="Calibri" pitchFamily="34" charset="0"/>
                  </a:defRPr>
                </a:pPr>
                <a:endParaRPr lang="tr-TR"/>
              </a:p>
            </c:txPr>
            <c:showLegendKey val="0"/>
            <c:showVal val="1"/>
            <c:showCatName val="0"/>
            <c:showSerName val="0"/>
            <c:showPercent val="0"/>
            <c:showBubbleSize val="0"/>
            <c:showLeaderLines val="0"/>
          </c:dLbls>
          <c:cat>
            <c:strRef>
              <c:f>Sayfa1!$A$2:$A$13</c:f>
              <c:strCache>
                <c:ptCount val="12"/>
                <c:pt idx="0">
                  <c:v>Üretim</c:v>
                </c:pt>
                <c:pt idx="1">
                  <c:v>Madencilik</c:v>
                </c:pt>
                <c:pt idx="2">
                  <c:v>İnşaat</c:v>
                </c:pt>
                <c:pt idx="3">
                  <c:v>Nakliye</c:v>
                </c:pt>
                <c:pt idx="4">
                  <c:v>Enerji </c:v>
                </c:pt>
                <c:pt idx="5">
                  <c:v>Diğer </c:v>
                </c:pt>
                <c:pt idx="6">
                  <c:v>Bilişim</c:v>
                </c:pt>
                <c:pt idx="7">
                  <c:v>Konaklama</c:v>
                </c:pt>
                <c:pt idx="8">
                  <c:v>Tarım</c:v>
                </c:pt>
                <c:pt idx="9">
                  <c:v>Kamu</c:v>
                </c:pt>
                <c:pt idx="10">
                  <c:v>Eğitim</c:v>
                </c:pt>
                <c:pt idx="11">
                  <c:v>Bilinmeyen</c:v>
                </c:pt>
              </c:strCache>
            </c:strRef>
          </c:cat>
          <c:val>
            <c:numRef>
              <c:f>Sayfa1!$C$2:$C$13</c:f>
              <c:numCache>
                <c:formatCode>General</c:formatCode>
                <c:ptCount val="12"/>
                <c:pt idx="0">
                  <c:v>0.08</c:v>
                </c:pt>
                <c:pt idx="1">
                  <c:v>0.02</c:v>
                </c:pt>
                <c:pt idx="2">
                  <c:v>0.13</c:v>
                </c:pt>
                <c:pt idx="3">
                  <c:v>0.06</c:v>
                </c:pt>
                <c:pt idx="4">
                  <c:v>0.01</c:v>
                </c:pt>
                <c:pt idx="5">
                  <c:v>0.01</c:v>
                </c:pt>
                <c:pt idx="6">
                  <c:v>0.01</c:v>
                </c:pt>
                <c:pt idx="7">
                  <c:v>0.01</c:v>
                </c:pt>
                <c:pt idx="8">
                  <c:v>0</c:v>
                </c:pt>
                <c:pt idx="9">
                  <c:v>0</c:v>
                </c:pt>
                <c:pt idx="10">
                  <c:v>0</c:v>
                </c:pt>
                <c:pt idx="11">
                  <c:v>0.67</c:v>
                </c:pt>
              </c:numCache>
            </c:numRef>
          </c:val>
        </c:ser>
        <c:dLbls>
          <c:showLegendKey val="0"/>
          <c:showVal val="0"/>
          <c:showCatName val="0"/>
          <c:showSerName val="0"/>
          <c:showPercent val="0"/>
          <c:showBubbleSize val="0"/>
        </c:dLbls>
        <c:gapWidth val="90"/>
        <c:gapDepth val="316"/>
        <c:shape val="cylinder"/>
        <c:axId val="42663936"/>
        <c:axId val="42665472"/>
        <c:axId val="0"/>
      </c:bar3DChart>
      <c:catAx>
        <c:axId val="42663936"/>
        <c:scaling>
          <c:orientation val="minMax"/>
        </c:scaling>
        <c:delete val="0"/>
        <c:axPos val="b"/>
        <c:numFmt formatCode="General" sourceLinked="1"/>
        <c:majorTickMark val="out"/>
        <c:minorTickMark val="none"/>
        <c:tickLblPos val="nextTo"/>
        <c:txPr>
          <a:bodyPr/>
          <a:lstStyle/>
          <a:p>
            <a:pPr>
              <a:defRPr sz="1000" b="0">
                <a:latin typeface="Calibri" pitchFamily="34" charset="0"/>
                <a:cs typeface="Tahoma" pitchFamily="34" charset="0"/>
              </a:defRPr>
            </a:pPr>
            <a:endParaRPr lang="tr-TR"/>
          </a:p>
        </c:txPr>
        <c:crossAx val="42665472"/>
        <c:crosses val="autoZero"/>
        <c:auto val="1"/>
        <c:lblAlgn val="ctr"/>
        <c:lblOffset val="100"/>
        <c:noMultiLvlLbl val="0"/>
      </c:catAx>
      <c:valAx>
        <c:axId val="42665472"/>
        <c:scaling>
          <c:orientation val="minMax"/>
          <c:max val="200"/>
        </c:scaling>
        <c:delete val="0"/>
        <c:axPos val="l"/>
        <c:majorGridlines/>
        <c:numFmt formatCode="General" sourceLinked="1"/>
        <c:majorTickMark val="out"/>
        <c:minorTickMark val="none"/>
        <c:tickLblPos val="nextTo"/>
        <c:txPr>
          <a:bodyPr/>
          <a:lstStyle/>
          <a:p>
            <a:pPr>
              <a:defRPr sz="800" b="0">
                <a:latin typeface="Calibri" pitchFamily="34" charset="0"/>
                <a:cs typeface="Calibri" pitchFamily="34" charset="0"/>
              </a:defRPr>
            </a:pPr>
            <a:endParaRPr lang="tr-TR"/>
          </a:p>
        </c:txPr>
        <c:crossAx val="42663936"/>
        <c:crosses val="autoZero"/>
        <c:crossBetween val="between"/>
      </c:valAx>
    </c:plotArea>
    <c:plotVisOnly val="1"/>
    <c:dispBlanksAs val="gap"/>
    <c:showDLblsOverMax val="0"/>
  </c:chart>
  <c:spPr>
    <a:noFill/>
  </c:spPr>
  <c:txPr>
    <a:bodyPr/>
    <a:lstStyle/>
    <a:p>
      <a:pPr>
        <a:defRPr sz="1800"/>
      </a:pPr>
      <a:endParaRPr lang="tr-TR"/>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view3D>
      <c:rotX val="5"/>
      <c:rotY val="5"/>
      <c:rAngAx val="1"/>
    </c:view3D>
    <c:floor>
      <c:thickness val="0"/>
    </c:floor>
    <c:sideWall>
      <c:thickness val="0"/>
    </c:sideWall>
    <c:backWall>
      <c:thickness val="0"/>
    </c:backWall>
    <c:plotArea>
      <c:layout>
        <c:manualLayout>
          <c:layoutTarget val="inner"/>
          <c:xMode val="edge"/>
          <c:yMode val="edge"/>
          <c:x val="6.2720629967753433E-2"/>
          <c:y val="4.5456277549142138E-2"/>
          <c:w val="0.92084183730723279"/>
          <c:h val="0.79193980843734069"/>
        </c:manualLayout>
      </c:layout>
      <c:bar3DChart>
        <c:barDir val="col"/>
        <c:grouping val="stacked"/>
        <c:varyColors val="0"/>
        <c:ser>
          <c:idx val="0"/>
          <c:order val="0"/>
          <c:tx>
            <c:strRef>
              <c:f>Sayfa1!$B$1</c:f>
              <c:strCache>
                <c:ptCount val="1"/>
                <c:pt idx="0">
                  <c:v>ERKEK</c:v>
                </c:pt>
              </c:strCache>
            </c:strRef>
          </c:tx>
          <c:invertIfNegative val="0"/>
          <c:dLbls>
            <c:dLbl>
              <c:idx val="0"/>
              <c:layout>
                <c:manualLayout>
                  <c:x val="1.629499483160453E-3"/>
                  <c:y val="-0.34502609129524986"/>
                </c:manualLayout>
              </c:layout>
              <c:spPr/>
              <c:txPr>
                <a:bodyPr/>
                <a:lstStyle/>
                <a:p>
                  <a:pPr>
                    <a:defRPr sz="800" b="0" i="1">
                      <a:solidFill>
                        <a:schemeClr val="tx1"/>
                      </a:solidFill>
                      <a:latin typeface="Tahoma" pitchFamily="34" charset="0"/>
                      <a:cs typeface="Tahoma" pitchFamily="34" charset="0"/>
                    </a:defRPr>
                  </a:pPr>
                  <a:endParaRPr lang="tr-TR"/>
                </a:p>
              </c:txPr>
              <c:showLegendKey val="0"/>
              <c:showVal val="1"/>
              <c:showCatName val="0"/>
              <c:showSerName val="0"/>
              <c:showPercent val="0"/>
              <c:showBubbleSize val="0"/>
            </c:dLbl>
            <c:dLbl>
              <c:idx val="1"/>
              <c:layout>
                <c:manualLayout>
                  <c:x val="2.938455099133526E-3"/>
                  <c:y val="-3.0007583930701055E-2"/>
                </c:manualLayout>
              </c:layout>
              <c:showLegendKey val="0"/>
              <c:showVal val="1"/>
              <c:showCatName val="0"/>
              <c:showSerName val="0"/>
              <c:showPercent val="0"/>
              <c:showBubbleSize val="0"/>
            </c:dLbl>
            <c:dLbl>
              <c:idx val="2"/>
              <c:layout>
                <c:manualLayout>
                  <c:x val="5.876910198267052E-3"/>
                  <c:y val="0"/>
                </c:manualLayout>
              </c:layout>
              <c:showLegendKey val="0"/>
              <c:showVal val="1"/>
              <c:showCatName val="0"/>
              <c:showSerName val="0"/>
              <c:showPercent val="0"/>
              <c:showBubbleSize val="0"/>
            </c:dLbl>
            <c:dLbl>
              <c:idx val="3"/>
              <c:layout>
                <c:manualLayout>
                  <c:x val="2.938455099133526E-3"/>
                  <c:y val="2.6359036645702584E-3"/>
                </c:manualLayout>
              </c:layout>
              <c:showLegendKey val="0"/>
              <c:showVal val="1"/>
              <c:showCatName val="0"/>
              <c:showSerName val="0"/>
              <c:showPercent val="0"/>
              <c:showBubbleSize val="0"/>
            </c:dLbl>
            <c:dLbl>
              <c:idx val="4"/>
              <c:layout>
                <c:manualLayout>
                  <c:x val="4.4076826487002892E-3"/>
                  <c:y val="0"/>
                </c:manualLayout>
              </c:layout>
              <c:showLegendKey val="0"/>
              <c:showVal val="1"/>
              <c:showCatName val="0"/>
              <c:showSerName val="0"/>
              <c:showPercent val="0"/>
              <c:showBubbleSize val="0"/>
            </c:dLbl>
            <c:dLbl>
              <c:idx val="5"/>
              <c:layout>
                <c:manualLayout>
                  <c:x val="5.876910198267052E-3"/>
                  <c:y val="0"/>
                </c:manualLayout>
              </c:layout>
              <c:showLegendKey val="0"/>
              <c:showVal val="1"/>
              <c:showCatName val="0"/>
              <c:showSerName val="0"/>
              <c:showPercent val="0"/>
              <c:showBubbleSize val="0"/>
            </c:dLbl>
            <c:dLbl>
              <c:idx val="6"/>
              <c:layout>
                <c:manualLayout>
                  <c:x val="5.876910198267052E-3"/>
                  <c:y val="0"/>
                </c:manualLayout>
              </c:layout>
              <c:showLegendKey val="0"/>
              <c:showVal val="1"/>
              <c:showCatName val="0"/>
              <c:showSerName val="0"/>
              <c:showPercent val="0"/>
              <c:showBubbleSize val="0"/>
            </c:dLbl>
            <c:dLbl>
              <c:idx val="7"/>
              <c:layout>
                <c:manualLayout>
                  <c:x val="7.3461377478338148E-3"/>
                  <c:y val="-7.9077109937107752E-3"/>
                </c:manualLayout>
              </c:layout>
              <c:showLegendKey val="0"/>
              <c:showVal val="1"/>
              <c:showCatName val="0"/>
              <c:showSerName val="0"/>
              <c:showPercent val="0"/>
              <c:showBubbleSize val="0"/>
            </c:dLbl>
            <c:dLbl>
              <c:idx val="8"/>
              <c:layout>
                <c:manualLayout>
                  <c:x val="4.4076826487001808E-3"/>
                  <c:y val="0"/>
                </c:manualLayout>
              </c:layout>
              <c:showLegendKey val="0"/>
              <c:showVal val="1"/>
              <c:showCatName val="0"/>
              <c:showSerName val="0"/>
              <c:showPercent val="0"/>
              <c:showBubbleSize val="0"/>
            </c:dLbl>
            <c:dLbl>
              <c:idx val="9"/>
              <c:layout>
                <c:manualLayout>
                  <c:x val="1.2271128760953326E-4"/>
                  <c:y val="-1.2167373557492027E-2"/>
                </c:manualLayout>
              </c:layout>
              <c:showLegendKey val="0"/>
              <c:showVal val="1"/>
              <c:showCatName val="0"/>
              <c:showSerName val="0"/>
              <c:showPercent val="0"/>
              <c:showBubbleSize val="0"/>
            </c:dLbl>
            <c:dLbl>
              <c:idx val="10"/>
              <c:layout>
                <c:manualLayout>
                  <c:x val="1.4077988732066498E-3"/>
                  <c:y val="-9.6369050954259114E-3"/>
                </c:manualLayout>
              </c:layout>
              <c:showLegendKey val="0"/>
              <c:showVal val="1"/>
              <c:showCatName val="0"/>
              <c:showSerName val="0"/>
              <c:showPercent val="0"/>
              <c:showBubbleSize val="0"/>
            </c:dLbl>
            <c:dLbl>
              <c:idx val="11"/>
              <c:layout>
                <c:manualLayout>
                  <c:x val="4.2233966196199499E-3"/>
                  <c:y val="-9.7423557822648651E-3"/>
                </c:manualLayout>
              </c:layout>
              <c:showLegendKey val="0"/>
              <c:showVal val="1"/>
              <c:showCatName val="0"/>
              <c:showSerName val="0"/>
              <c:showPercent val="0"/>
              <c:showBubbleSize val="0"/>
            </c:dLbl>
            <c:dLbl>
              <c:idx val="12"/>
              <c:layout>
                <c:manualLayout>
                  <c:x val="1.4077988732066498E-3"/>
                  <c:y val="-0.20560048583648016"/>
                </c:manualLayout>
              </c:layout>
              <c:showLegendKey val="0"/>
              <c:showVal val="1"/>
              <c:showCatName val="0"/>
              <c:showSerName val="0"/>
              <c:showPercent val="0"/>
              <c:showBubbleSize val="0"/>
            </c:dLbl>
            <c:dLbl>
              <c:idx val="13"/>
              <c:layout>
                <c:manualLayout>
                  <c:x val="-4.2233966196200531E-3"/>
                  <c:y val="-0.46391904496436548"/>
                </c:manualLayout>
              </c:layout>
              <c:spPr/>
              <c:txPr>
                <a:bodyPr/>
                <a:lstStyle/>
                <a:p>
                  <a:pPr>
                    <a:defRPr sz="800" b="0" i="1">
                      <a:solidFill>
                        <a:schemeClr val="tx1"/>
                      </a:solidFill>
                      <a:latin typeface="Tahoma" pitchFamily="34" charset="0"/>
                      <a:cs typeface="Tahoma" pitchFamily="34" charset="0"/>
                    </a:defRPr>
                  </a:pPr>
                  <a:endParaRPr lang="tr-TR"/>
                </a:p>
              </c:txPr>
              <c:showLegendKey val="0"/>
              <c:showVal val="1"/>
              <c:showCatName val="0"/>
              <c:showSerName val="0"/>
              <c:showPercent val="0"/>
              <c:showBubbleSize val="0"/>
            </c:dLbl>
            <c:txPr>
              <a:bodyPr/>
              <a:lstStyle/>
              <a:p>
                <a:pPr>
                  <a:defRPr sz="800" b="0">
                    <a:solidFill>
                      <a:schemeClr val="tx1"/>
                    </a:solidFill>
                    <a:latin typeface="Tahoma" pitchFamily="34" charset="0"/>
                    <a:cs typeface="Tahoma" pitchFamily="34" charset="0"/>
                  </a:defRPr>
                </a:pPr>
                <a:endParaRPr lang="tr-TR"/>
              </a:p>
            </c:txPr>
            <c:showLegendKey val="0"/>
            <c:showVal val="1"/>
            <c:showCatName val="0"/>
            <c:showSerName val="0"/>
            <c:showPercent val="0"/>
            <c:showBubbleSize val="0"/>
            <c:showLeaderLines val="0"/>
          </c:dLbls>
          <c:cat>
            <c:strRef>
              <c:f>Sayfa1!$A$2:$A$13</c:f>
              <c:strCache>
                <c:ptCount val="12"/>
                <c:pt idx="0">
                  <c:v>Üretim</c:v>
                </c:pt>
                <c:pt idx="1">
                  <c:v>Madencilik</c:v>
                </c:pt>
                <c:pt idx="2">
                  <c:v>İnşaat</c:v>
                </c:pt>
                <c:pt idx="3">
                  <c:v>Nakliye</c:v>
                </c:pt>
                <c:pt idx="4">
                  <c:v>Enerji </c:v>
                </c:pt>
                <c:pt idx="5">
                  <c:v>Diğer </c:v>
                </c:pt>
                <c:pt idx="6">
                  <c:v>Bilişim</c:v>
                </c:pt>
                <c:pt idx="7">
                  <c:v>Konaklama</c:v>
                </c:pt>
                <c:pt idx="8">
                  <c:v>Tarım</c:v>
                </c:pt>
                <c:pt idx="9">
                  <c:v>Kamu</c:v>
                </c:pt>
                <c:pt idx="10">
                  <c:v>Eğitim</c:v>
                </c:pt>
                <c:pt idx="11">
                  <c:v>Bilinmeyen</c:v>
                </c:pt>
              </c:strCache>
            </c:strRef>
          </c:cat>
          <c:val>
            <c:numRef>
              <c:f>Sayfa1!$B$2:$B$13</c:f>
              <c:numCache>
                <c:formatCode>#,##0</c:formatCode>
                <c:ptCount val="12"/>
                <c:pt idx="0">
                  <c:v>34401</c:v>
                </c:pt>
                <c:pt idx="1">
                  <c:v>9091</c:v>
                </c:pt>
                <c:pt idx="2">
                  <c:v>6877</c:v>
                </c:pt>
                <c:pt idx="3">
                  <c:v>6581</c:v>
                </c:pt>
                <c:pt idx="4">
                  <c:v>2004</c:v>
                </c:pt>
                <c:pt idx="5">
                  <c:v>1491</c:v>
                </c:pt>
                <c:pt idx="6">
                  <c:v>1436</c:v>
                </c:pt>
                <c:pt idx="7">
                  <c:v>1432</c:v>
                </c:pt>
                <c:pt idx="8" formatCode="General">
                  <c:v>538</c:v>
                </c:pt>
                <c:pt idx="9" formatCode="General">
                  <c:v>280</c:v>
                </c:pt>
                <c:pt idx="10" formatCode="General">
                  <c:v>164</c:v>
                </c:pt>
                <c:pt idx="11" formatCode="General">
                  <c:v>21</c:v>
                </c:pt>
              </c:numCache>
            </c:numRef>
          </c:val>
        </c:ser>
        <c:ser>
          <c:idx val="1"/>
          <c:order val="1"/>
          <c:tx>
            <c:strRef>
              <c:f>Sayfa1!$C$1</c:f>
              <c:strCache>
                <c:ptCount val="1"/>
                <c:pt idx="0">
                  <c:v>KEDIN</c:v>
                </c:pt>
              </c:strCache>
            </c:strRef>
          </c:tx>
          <c:invertIfNegative val="0"/>
          <c:dLbls>
            <c:dLbl>
              <c:idx val="0"/>
              <c:layout>
                <c:manualLayout>
                  <c:x val="2.8155977464132996E-3"/>
                  <c:y val="-1.9649151992026118E-2"/>
                </c:manualLayout>
              </c:layout>
              <c:spPr/>
              <c:txPr>
                <a:bodyPr/>
                <a:lstStyle/>
                <a:p>
                  <a:pPr>
                    <a:defRPr sz="800" b="0" i="1">
                      <a:solidFill>
                        <a:schemeClr val="tx1"/>
                      </a:solidFill>
                      <a:latin typeface="Calibri" pitchFamily="34" charset="0"/>
                      <a:cs typeface="Calibri" pitchFamily="34" charset="0"/>
                    </a:defRPr>
                  </a:pPr>
                  <a:endParaRPr lang="tr-TR"/>
                </a:p>
              </c:txPr>
              <c:showLegendKey val="0"/>
              <c:showVal val="1"/>
              <c:showCatName val="0"/>
              <c:showSerName val="0"/>
              <c:showPercent val="0"/>
              <c:showBubbleSize val="0"/>
            </c:dLbl>
            <c:dLbl>
              <c:idx val="1"/>
              <c:layout>
                <c:manualLayout>
                  <c:x val="1.4077988732066498E-3"/>
                  <c:y val="-3.4266747639413363E-2"/>
                </c:manualLayout>
              </c:layout>
              <c:showLegendKey val="0"/>
              <c:showVal val="1"/>
              <c:showCatName val="0"/>
              <c:showSerName val="0"/>
              <c:showPercent val="0"/>
              <c:showBubbleSize val="0"/>
            </c:dLbl>
            <c:dLbl>
              <c:idx val="2"/>
              <c:layout>
                <c:manualLayout>
                  <c:x val="0"/>
                  <c:y val="-2.8994940310272842E-2"/>
                </c:manualLayout>
              </c:layout>
              <c:spPr/>
              <c:txPr>
                <a:bodyPr/>
                <a:lstStyle/>
                <a:p>
                  <a:pPr>
                    <a:defRPr sz="1200" b="1" i="1">
                      <a:solidFill>
                        <a:srgbClr val="004986"/>
                      </a:solidFill>
                      <a:latin typeface="Calibri" pitchFamily="34" charset="0"/>
                      <a:cs typeface="Calibri" pitchFamily="34" charset="0"/>
                    </a:defRPr>
                  </a:pPr>
                  <a:endParaRPr lang="tr-TR"/>
                </a:p>
              </c:txPr>
              <c:showLegendKey val="0"/>
              <c:showVal val="1"/>
              <c:showCatName val="0"/>
              <c:showSerName val="0"/>
              <c:showPercent val="0"/>
              <c:showBubbleSize val="0"/>
            </c:dLbl>
            <c:dLbl>
              <c:idx val="3"/>
              <c:layout>
                <c:manualLayout>
                  <c:x val="0"/>
                  <c:y val="-3.1630843974843101E-2"/>
                </c:manualLayout>
              </c:layout>
              <c:showLegendKey val="0"/>
              <c:showVal val="1"/>
              <c:showCatName val="0"/>
              <c:showSerName val="0"/>
              <c:showPercent val="0"/>
              <c:showBubbleSize val="0"/>
            </c:dLbl>
            <c:dLbl>
              <c:idx val="4"/>
              <c:layout>
                <c:manualLayout>
                  <c:x val="2.8155977464132996E-3"/>
                  <c:y val="-2.8994940310272891E-2"/>
                </c:manualLayout>
              </c:layout>
              <c:showLegendKey val="0"/>
              <c:showVal val="1"/>
              <c:showCatName val="0"/>
              <c:showSerName val="0"/>
              <c:showPercent val="0"/>
              <c:showBubbleSize val="0"/>
            </c:dLbl>
            <c:dLbl>
              <c:idx val="5"/>
              <c:layout>
                <c:manualLayout>
                  <c:x val="1.4077988732066498E-3"/>
                  <c:y val="-2.6359036645702584E-2"/>
                </c:manualLayout>
              </c:layout>
              <c:showLegendKey val="0"/>
              <c:showVal val="1"/>
              <c:showCatName val="0"/>
              <c:showSerName val="0"/>
              <c:showPercent val="0"/>
              <c:showBubbleSize val="0"/>
            </c:dLbl>
            <c:dLbl>
              <c:idx val="6"/>
              <c:layout>
                <c:manualLayout>
                  <c:x val="4.2233966196199499E-3"/>
                  <c:y val="-2.6359036645702584E-2"/>
                </c:manualLayout>
              </c:layout>
              <c:showLegendKey val="0"/>
              <c:showVal val="1"/>
              <c:showCatName val="0"/>
              <c:showSerName val="0"/>
              <c:showPercent val="0"/>
              <c:showBubbleSize val="0"/>
            </c:dLbl>
            <c:dLbl>
              <c:idx val="7"/>
              <c:layout>
                <c:manualLayout>
                  <c:x val="0"/>
                  <c:y val="-2.8994940310272842E-2"/>
                </c:manualLayout>
              </c:layout>
              <c:showLegendKey val="0"/>
              <c:showVal val="1"/>
              <c:showCatName val="0"/>
              <c:showSerName val="0"/>
              <c:showPercent val="0"/>
              <c:showBubbleSize val="0"/>
            </c:dLbl>
            <c:dLbl>
              <c:idx val="8"/>
              <c:layout>
                <c:manualLayout>
                  <c:x val="1.4077988732065466E-3"/>
                  <c:y val="-3.4266747639413363E-2"/>
                </c:manualLayout>
              </c:layout>
              <c:showLegendKey val="0"/>
              <c:showVal val="1"/>
              <c:showCatName val="0"/>
              <c:showSerName val="0"/>
              <c:showPercent val="0"/>
              <c:showBubbleSize val="0"/>
            </c:dLbl>
            <c:dLbl>
              <c:idx val="9"/>
              <c:layout>
                <c:manualLayout>
                  <c:x val="-4.2233966196199499E-3"/>
                  <c:y val="-4.1828598435083963E-2"/>
                </c:manualLayout>
              </c:layout>
              <c:showLegendKey val="0"/>
              <c:showVal val="1"/>
              <c:showCatName val="0"/>
              <c:showSerName val="0"/>
              <c:showPercent val="0"/>
              <c:showBubbleSize val="0"/>
            </c:dLbl>
            <c:dLbl>
              <c:idx val="10"/>
              <c:layout>
                <c:manualLayout>
                  <c:x val="0"/>
                  <c:y val="-3.7568982324307151E-2"/>
                </c:manualLayout>
              </c:layout>
              <c:showLegendKey val="0"/>
              <c:showVal val="1"/>
              <c:showCatName val="0"/>
              <c:showSerName val="0"/>
              <c:showPercent val="0"/>
              <c:showBubbleSize val="0"/>
            </c:dLbl>
            <c:dLbl>
              <c:idx val="11"/>
              <c:layout>
                <c:manualLayout>
                  <c:x val="1.0323739142799896E-16"/>
                  <c:y val="-4.1988862597755049E-2"/>
                </c:manualLayout>
              </c:layout>
              <c:showLegendKey val="0"/>
              <c:showVal val="1"/>
              <c:showCatName val="0"/>
              <c:showSerName val="0"/>
              <c:showPercent val="0"/>
              <c:showBubbleSize val="0"/>
            </c:dLbl>
            <c:dLbl>
              <c:idx val="13"/>
              <c:layout>
                <c:manualLayout>
                  <c:x val="4.0826167322992844E-2"/>
                  <c:y val="-2.6359036645702645E-3"/>
                </c:manualLayout>
              </c:layout>
              <c:spPr/>
              <c:txPr>
                <a:bodyPr/>
                <a:lstStyle/>
                <a:p>
                  <a:pPr>
                    <a:defRPr sz="800" b="0" i="1">
                      <a:solidFill>
                        <a:schemeClr val="tx1"/>
                      </a:solidFill>
                      <a:latin typeface="Calibri" pitchFamily="34" charset="0"/>
                      <a:cs typeface="Calibri" pitchFamily="34" charset="0"/>
                    </a:defRPr>
                  </a:pPr>
                  <a:endParaRPr lang="tr-TR"/>
                </a:p>
              </c:txPr>
              <c:showLegendKey val="0"/>
              <c:showVal val="1"/>
              <c:showCatName val="0"/>
              <c:showSerName val="0"/>
              <c:showPercent val="0"/>
              <c:showBubbleSize val="0"/>
            </c:dLbl>
            <c:txPr>
              <a:bodyPr/>
              <a:lstStyle/>
              <a:p>
                <a:pPr>
                  <a:defRPr sz="800" b="0">
                    <a:solidFill>
                      <a:schemeClr val="tx1"/>
                    </a:solidFill>
                    <a:latin typeface="Calibri" pitchFamily="34" charset="0"/>
                    <a:cs typeface="Calibri" pitchFamily="34" charset="0"/>
                  </a:defRPr>
                </a:pPr>
                <a:endParaRPr lang="tr-TR"/>
              </a:p>
            </c:txPr>
            <c:showLegendKey val="0"/>
            <c:showVal val="1"/>
            <c:showCatName val="0"/>
            <c:showSerName val="0"/>
            <c:showPercent val="0"/>
            <c:showBubbleSize val="0"/>
            <c:showLeaderLines val="0"/>
          </c:dLbls>
          <c:cat>
            <c:strRef>
              <c:f>Sayfa1!$A$2:$A$13</c:f>
              <c:strCache>
                <c:ptCount val="12"/>
                <c:pt idx="0">
                  <c:v>Üretim</c:v>
                </c:pt>
                <c:pt idx="1">
                  <c:v>Madencilik</c:v>
                </c:pt>
                <c:pt idx="2">
                  <c:v>İnşaat</c:v>
                </c:pt>
                <c:pt idx="3">
                  <c:v>Nakliye</c:v>
                </c:pt>
                <c:pt idx="4">
                  <c:v>Enerji </c:v>
                </c:pt>
                <c:pt idx="5">
                  <c:v>Diğer </c:v>
                </c:pt>
                <c:pt idx="6">
                  <c:v>Bilişim</c:v>
                </c:pt>
                <c:pt idx="7">
                  <c:v>Konaklama</c:v>
                </c:pt>
                <c:pt idx="8">
                  <c:v>Tarım</c:v>
                </c:pt>
                <c:pt idx="9">
                  <c:v>Kamu</c:v>
                </c:pt>
                <c:pt idx="10">
                  <c:v>Eğitim</c:v>
                </c:pt>
                <c:pt idx="11">
                  <c:v>Bilinmeyen</c:v>
                </c:pt>
              </c:strCache>
            </c:strRef>
          </c:cat>
          <c:val>
            <c:numRef>
              <c:f>Sayfa1!$C$2:$C$13</c:f>
              <c:numCache>
                <c:formatCode>0.00%</c:formatCode>
                <c:ptCount val="12"/>
                <c:pt idx="0">
                  <c:v>7.5999999999999998E-2</c:v>
                </c:pt>
                <c:pt idx="1">
                  <c:v>1.7000000000000001E-2</c:v>
                </c:pt>
                <c:pt idx="2">
                  <c:v>0.13300000000000001</c:v>
                </c:pt>
                <c:pt idx="3">
                  <c:v>0.06</c:v>
                </c:pt>
                <c:pt idx="4">
                  <c:v>1.2E-2</c:v>
                </c:pt>
                <c:pt idx="5">
                  <c:v>1.2E-2</c:v>
                </c:pt>
                <c:pt idx="6">
                  <c:v>8.9999999999999993E-3</c:v>
                </c:pt>
                <c:pt idx="7">
                  <c:v>8.0000000000000002E-3</c:v>
                </c:pt>
                <c:pt idx="8">
                  <c:v>3.0000000000000001E-3</c:v>
                </c:pt>
                <c:pt idx="9">
                  <c:v>2E-3</c:v>
                </c:pt>
                <c:pt idx="10">
                  <c:v>1E-3</c:v>
                </c:pt>
                <c:pt idx="11">
                  <c:v>0.66700000000000004</c:v>
                </c:pt>
              </c:numCache>
            </c:numRef>
          </c:val>
        </c:ser>
        <c:dLbls>
          <c:showLegendKey val="0"/>
          <c:showVal val="0"/>
          <c:showCatName val="0"/>
          <c:showSerName val="0"/>
          <c:showPercent val="0"/>
          <c:showBubbleSize val="0"/>
        </c:dLbls>
        <c:gapWidth val="90"/>
        <c:gapDepth val="311"/>
        <c:shape val="cylinder"/>
        <c:axId val="42246528"/>
        <c:axId val="42248064"/>
        <c:axId val="0"/>
      </c:bar3DChart>
      <c:catAx>
        <c:axId val="42246528"/>
        <c:scaling>
          <c:orientation val="minMax"/>
        </c:scaling>
        <c:delete val="0"/>
        <c:axPos val="b"/>
        <c:numFmt formatCode="General" sourceLinked="1"/>
        <c:majorTickMark val="out"/>
        <c:minorTickMark val="none"/>
        <c:tickLblPos val="nextTo"/>
        <c:txPr>
          <a:bodyPr/>
          <a:lstStyle/>
          <a:p>
            <a:pPr>
              <a:defRPr sz="1000" b="0">
                <a:latin typeface="Calibri" pitchFamily="34" charset="0"/>
                <a:cs typeface="Tahoma" pitchFamily="34" charset="0"/>
              </a:defRPr>
            </a:pPr>
            <a:endParaRPr lang="tr-TR"/>
          </a:p>
        </c:txPr>
        <c:crossAx val="42248064"/>
        <c:crosses val="autoZero"/>
        <c:auto val="1"/>
        <c:lblAlgn val="ctr"/>
        <c:lblOffset val="100"/>
        <c:noMultiLvlLbl val="0"/>
      </c:catAx>
      <c:valAx>
        <c:axId val="42248064"/>
        <c:scaling>
          <c:orientation val="minMax"/>
        </c:scaling>
        <c:delete val="0"/>
        <c:axPos val="l"/>
        <c:majorGridlines/>
        <c:numFmt formatCode="#,##0" sourceLinked="1"/>
        <c:majorTickMark val="out"/>
        <c:minorTickMark val="none"/>
        <c:tickLblPos val="nextTo"/>
        <c:txPr>
          <a:bodyPr/>
          <a:lstStyle/>
          <a:p>
            <a:pPr>
              <a:defRPr sz="800" b="0">
                <a:latin typeface="Calibri" pitchFamily="34" charset="0"/>
                <a:cs typeface="Calibri" pitchFamily="34" charset="0"/>
              </a:defRPr>
            </a:pPr>
            <a:endParaRPr lang="tr-TR"/>
          </a:p>
        </c:txPr>
        <c:crossAx val="42246528"/>
        <c:crosses val="autoZero"/>
        <c:crossBetween val="between"/>
      </c:valAx>
    </c:plotArea>
    <c:plotVisOnly val="1"/>
    <c:dispBlanksAs val="gap"/>
    <c:showDLblsOverMax val="0"/>
  </c:chart>
  <c:spPr>
    <a:noFill/>
  </c:spPr>
  <c:txPr>
    <a:bodyPr/>
    <a:lstStyle/>
    <a:p>
      <a:pPr>
        <a:defRPr sz="1800"/>
      </a:pPr>
      <a:endParaRPr lang="tr-TR"/>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1"/>
    <c:view3D>
      <c:rotX val="25"/>
      <c:hPercent val="50"/>
      <c:rotY val="10"/>
      <c:rAngAx val="0"/>
      <c:perspective val="0"/>
    </c:view3D>
    <c:floor>
      <c:thickness val="0"/>
    </c:floor>
    <c:sideWall>
      <c:thickness val="0"/>
    </c:sideWall>
    <c:backWall>
      <c:thickness val="0"/>
    </c:backWall>
    <c:plotArea>
      <c:layout>
        <c:manualLayout>
          <c:layoutTarget val="inner"/>
          <c:xMode val="edge"/>
          <c:yMode val="edge"/>
          <c:x val="0.16612377850162866"/>
          <c:y val="0.23414634146341465"/>
          <c:w val="0.69218241042345274"/>
          <c:h val="0.50487804878048781"/>
        </c:manualLayout>
      </c:layout>
      <c:pie3DChart>
        <c:varyColors val="1"/>
        <c:ser>
          <c:idx val="0"/>
          <c:order val="0"/>
          <c:tx>
            <c:strRef>
              <c:f>Sheet1!$A$2</c:f>
              <c:strCache>
                <c:ptCount val="1"/>
                <c:pt idx="0">
                  <c:v>İş Kazası Tipleri</c:v>
                </c:pt>
              </c:strCache>
            </c:strRef>
          </c:tx>
          <c:explosion val="25"/>
          <c:dPt>
            <c:idx val="0"/>
            <c:bubble3D val="0"/>
            <c:spPr>
              <a:solidFill>
                <a:srgbClr val="00B0F0"/>
              </a:solidFill>
            </c:spPr>
          </c:dPt>
          <c:dPt>
            <c:idx val="1"/>
            <c:bubble3D val="0"/>
            <c:spPr>
              <a:solidFill>
                <a:schemeClr val="accent1">
                  <a:lumMod val="50000"/>
                </a:schemeClr>
              </a:solidFill>
            </c:spPr>
          </c:dPt>
          <c:dPt>
            <c:idx val="2"/>
            <c:bubble3D val="0"/>
          </c:dPt>
          <c:dPt>
            <c:idx val="3"/>
            <c:bubble3D val="0"/>
          </c:dPt>
          <c:dPt>
            <c:idx val="4"/>
            <c:bubble3D val="0"/>
          </c:dPt>
          <c:dPt>
            <c:idx val="5"/>
            <c:bubble3D val="0"/>
          </c:dPt>
          <c:dPt>
            <c:idx val="6"/>
            <c:bubble3D val="0"/>
          </c:dPt>
          <c:dPt>
            <c:idx val="7"/>
            <c:bubble3D val="0"/>
          </c:dPt>
          <c:dPt>
            <c:idx val="8"/>
            <c:bubble3D val="0"/>
          </c:dPt>
          <c:dLbls>
            <c:dLbl>
              <c:idx val="0"/>
              <c:layout>
                <c:manualLayout>
                  <c:x val="-1.1329932978222466E-2"/>
                  <c:y val="-9.396678589765825E-2"/>
                </c:manualLayout>
              </c:layout>
              <c:tx>
                <c:rich>
                  <a:bodyPr/>
                  <a:lstStyle/>
                  <a:p>
                    <a:pPr>
                      <a:defRPr sz="1600" b="1" i="1"/>
                    </a:pPr>
                    <a:r>
                      <a:rPr lang="tr-TR" sz="1600" b="1" i="1" baseline="0" dirty="0" smtClean="0">
                        <a:solidFill>
                          <a:schemeClr val="tx1">
                            <a:lumMod val="95000"/>
                            <a:lumOff val="5000"/>
                          </a:schemeClr>
                        </a:solidFill>
                        <a:latin typeface="Calibri" pitchFamily="34" charset="0"/>
                        <a:cs typeface="Calibri" pitchFamily="34" charset="0"/>
                      </a:rPr>
                      <a:t> C</a:t>
                    </a:r>
                    <a:r>
                      <a:rPr lang="tr-TR" sz="1600" b="1" i="1" dirty="0" smtClean="0">
                        <a:solidFill>
                          <a:schemeClr val="tx1">
                            <a:lumMod val="95000"/>
                            <a:lumOff val="5000"/>
                          </a:schemeClr>
                        </a:solidFill>
                        <a:latin typeface="Calibri" pitchFamily="34" charset="0"/>
                        <a:cs typeface="Calibri" pitchFamily="34" charset="0"/>
                      </a:rPr>
                      <a:t>ismin </a:t>
                    </a:r>
                    <a:r>
                      <a:rPr lang="tr-TR" sz="1600" b="1" i="1" dirty="0">
                        <a:solidFill>
                          <a:schemeClr val="tx1">
                            <a:lumMod val="95000"/>
                            <a:lumOff val="5000"/>
                          </a:schemeClr>
                        </a:solidFill>
                        <a:latin typeface="Calibri" pitchFamily="34" charset="0"/>
                        <a:cs typeface="Calibri" pitchFamily="34" charset="0"/>
                      </a:rPr>
                      <a:t>sıkıştırması, ezmesi, batması, kesmesi </a:t>
                    </a:r>
                    <a:r>
                      <a:rPr lang="tr-TR" sz="1600" b="1" i="1" dirty="0" smtClean="0">
                        <a:solidFill>
                          <a:schemeClr val="tx1">
                            <a:lumMod val="95000"/>
                            <a:lumOff val="5000"/>
                          </a:schemeClr>
                        </a:solidFill>
                        <a:latin typeface="Calibri" pitchFamily="34" charset="0"/>
                        <a:cs typeface="Calibri" pitchFamily="34" charset="0"/>
                      </a:rPr>
                      <a:t> %36</a:t>
                    </a:r>
                    <a:endParaRPr lang="tr-TR" sz="1600" b="1" i="1" dirty="0"/>
                  </a:p>
                </c:rich>
              </c:tx>
              <c:spPr/>
              <c:dLblPos val="bestFit"/>
              <c:showLegendKey val="0"/>
              <c:showVal val="0"/>
              <c:showCatName val="0"/>
              <c:showSerName val="0"/>
              <c:showPercent val="0"/>
              <c:showBubbleSize val="0"/>
            </c:dLbl>
            <c:dLbl>
              <c:idx val="1"/>
              <c:layout>
                <c:manualLayout>
                  <c:x val="2.1527430179190454E-2"/>
                  <c:y val="6.5208346073342624E-2"/>
                </c:manualLayout>
              </c:layout>
              <c:tx>
                <c:rich>
                  <a:bodyPr/>
                  <a:lstStyle/>
                  <a:p>
                    <a:pPr>
                      <a:defRPr sz="1400" b="1" i="1"/>
                    </a:pPr>
                    <a:r>
                      <a:rPr lang="tr-TR" sz="1400" b="1" i="1" dirty="0">
                        <a:solidFill>
                          <a:schemeClr val="tx1">
                            <a:lumMod val="95000"/>
                            <a:lumOff val="5000"/>
                          </a:schemeClr>
                        </a:solidFill>
                        <a:latin typeface="Calibri" pitchFamily="34" charset="0"/>
                        <a:cs typeface="Calibri" pitchFamily="34" charset="0"/>
                      </a:rPr>
                      <a:t>Düşen cisimlerin çarpıp devirmesi </a:t>
                    </a:r>
                    <a:r>
                      <a:rPr lang="tr-TR" sz="1400" b="1" i="1" dirty="0" smtClean="0">
                        <a:solidFill>
                          <a:schemeClr val="tx1">
                            <a:lumMod val="95000"/>
                            <a:lumOff val="5000"/>
                          </a:schemeClr>
                        </a:solidFill>
                        <a:latin typeface="Calibri" pitchFamily="34" charset="0"/>
                        <a:cs typeface="Calibri" pitchFamily="34" charset="0"/>
                      </a:rPr>
                      <a:t> %</a:t>
                    </a:r>
                    <a:r>
                      <a:rPr lang="tr-TR" sz="1400" b="1" i="1" dirty="0">
                        <a:solidFill>
                          <a:schemeClr val="tx1">
                            <a:lumMod val="95000"/>
                            <a:lumOff val="5000"/>
                          </a:schemeClr>
                        </a:solidFill>
                        <a:latin typeface="Calibri" pitchFamily="34" charset="0"/>
                        <a:cs typeface="Calibri" pitchFamily="34" charset="0"/>
                      </a:rPr>
                      <a:t>21.1</a:t>
                    </a:r>
                    <a:endParaRPr lang="tr-TR" sz="1400" b="1" i="1" dirty="0"/>
                  </a:p>
                </c:rich>
              </c:tx>
              <c:spPr/>
              <c:dLblPos val="bestFit"/>
              <c:showLegendKey val="0"/>
              <c:showVal val="0"/>
              <c:showCatName val="0"/>
              <c:showSerName val="0"/>
              <c:showPercent val="0"/>
              <c:showBubbleSize val="0"/>
            </c:dLbl>
            <c:dLbl>
              <c:idx val="2"/>
              <c:layout>
                <c:manualLayout>
                  <c:x val="-1.9673785795468673E-2"/>
                  <c:y val="-4.1822602830290739E-2"/>
                </c:manualLayout>
              </c:layout>
              <c:tx>
                <c:rich>
                  <a:bodyPr/>
                  <a:lstStyle/>
                  <a:p>
                    <a:pPr>
                      <a:defRPr sz="1100" b="1" i="1"/>
                    </a:pPr>
                    <a:r>
                      <a:rPr lang="tr-TR" sz="1100" b="1" i="1" dirty="0" smtClean="0">
                        <a:solidFill>
                          <a:schemeClr val="tx1">
                            <a:lumMod val="95000"/>
                            <a:lumOff val="5000"/>
                          </a:schemeClr>
                        </a:solidFill>
                        <a:latin typeface="Calibri" pitchFamily="34" charset="0"/>
                        <a:cs typeface="Calibri" pitchFamily="34" charset="0"/>
                      </a:rPr>
                      <a:t>Makinelere</a:t>
                    </a:r>
                    <a:r>
                      <a:rPr lang="tr-TR" sz="1100" b="1" i="1" baseline="0" dirty="0" smtClean="0">
                        <a:solidFill>
                          <a:schemeClr val="tx1">
                            <a:lumMod val="95000"/>
                            <a:lumOff val="5000"/>
                          </a:schemeClr>
                        </a:solidFill>
                        <a:latin typeface="Calibri" pitchFamily="34" charset="0"/>
                        <a:cs typeface="Calibri" pitchFamily="34" charset="0"/>
                      </a:rPr>
                      <a:t> bağlı kaza</a:t>
                    </a:r>
                    <a:r>
                      <a:rPr lang="tr-TR" sz="1100" b="1" i="1" dirty="0" smtClean="0">
                        <a:solidFill>
                          <a:schemeClr val="tx1">
                            <a:lumMod val="95000"/>
                            <a:lumOff val="5000"/>
                          </a:schemeClr>
                        </a:solidFill>
                        <a:latin typeface="Calibri" pitchFamily="34" charset="0"/>
                        <a:cs typeface="Calibri" pitchFamily="34" charset="0"/>
                      </a:rPr>
                      <a:t> </a:t>
                    </a:r>
                    <a:r>
                      <a:rPr lang="tr-TR" sz="1100" b="1" i="1" dirty="0">
                        <a:solidFill>
                          <a:schemeClr val="tx1">
                            <a:lumMod val="95000"/>
                            <a:lumOff val="5000"/>
                          </a:schemeClr>
                        </a:solidFill>
                        <a:latin typeface="Calibri" pitchFamily="34" charset="0"/>
                        <a:cs typeface="Calibri" pitchFamily="34" charset="0"/>
                      </a:rPr>
                      <a:t>%12.1</a:t>
                    </a:r>
                    <a:endParaRPr lang="tr-TR" sz="1100" b="1" i="1" dirty="0"/>
                  </a:p>
                </c:rich>
              </c:tx>
              <c:spPr/>
              <c:dLblPos val="bestFit"/>
              <c:showLegendKey val="0"/>
              <c:showVal val="0"/>
              <c:showCatName val="0"/>
              <c:showSerName val="0"/>
              <c:showPercent val="0"/>
              <c:showBubbleSize val="0"/>
            </c:dLbl>
            <c:dLbl>
              <c:idx val="3"/>
              <c:layout>
                <c:manualLayout>
                  <c:x val="-1.9689842387820452E-2"/>
                  <c:y val="-2.982864050911576E-2"/>
                </c:manualLayout>
              </c:layout>
              <c:tx>
                <c:rich>
                  <a:bodyPr/>
                  <a:lstStyle/>
                  <a:p>
                    <a:r>
                      <a:rPr lang="tr-TR" sz="1000" b="0" dirty="0" smtClean="0">
                        <a:solidFill>
                          <a:schemeClr val="tx1">
                            <a:lumMod val="95000"/>
                            <a:lumOff val="5000"/>
                          </a:schemeClr>
                        </a:solidFill>
                        <a:latin typeface="Calibri" pitchFamily="34" charset="0"/>
                        <a:cs typeface="Calibri" pitchFamily="34" charset="0"/>
                      </a:rPr>
                      <a:t>Düşmeler </a:t>
                    </a:r>
                    <a:r>
                      <a:rPr lang="tr-TR" sz="1000" b="0" dirty="0">
                        <a:solidFill>
                          <a:schemeClr val="tx1">
                            <a:lumMod val="95000"/>
                            <a:lumOff val="5000"/>
                          </a:schemeClr>
                        </a:solidFill>
                        <a:latin typeface="Calibri" pitchFamily="34" charset="0"/>
                        <a:cs typeface="Calibri" pitchFamily="34" charset="0"/>
                      </a:rPr>
                      <a:t>%11.3</a:t>
                    </a:r>
                    <a:endParaRPr lang="tr-TR" dirty="0"/>
                  </a:p>
                </c:rich>
              </c:tx>
              <c:dLblPos val="bestFit"/>
              <c:showLegendKey val="0"/>
              <c:showVal val="0"/>
              <c:showCatName val="0"/>
              <c:showSerName val="0"/>
              <c:showPercent val="0"/>
              <c:showBubbleSize val="0"/>
            </c:dLbl>
            <c:dLbl>
              <c:idx val="4"/>
              <c:layout>
                <c:manualLayout>
                  <c:x val="-5.7207185458882356E-2"/>
                  <c:y val="-2.446101352639252E-2"/>
                </c:manualLayout>
              </c:layout>
              <c:tx>
                <c:rich>
                  <a:bodyPr/>
                  <a:lstStyle/>
                  <a:p>
                    <a:r>
                      <a:rPr lang="tr-TR" sz="1000" b="0">
                        <a:solidFill>
                          <a:schemeClr val="tx1">
                            <a:lumMod val="95000"/>
                            <a:lumOff val="5000"/>
                          </a:schemeClr>
                        </a:solidFill>
                        <a:latin typeface="Calibri" pitchFamily="34" charset="0"/>
                        <a:cs typeface="Calibri" pitchFamily="34" charset="0"/>
                      </a:rPr>
                      <a:t>Taşıt kazaları % 3.9</a:t>
                    </a:r>
                    <a:endParaRPr lang="tr-TR"/>
                  </a:p>
                </c:rich>
              </c:tx>
              <c:dLblPos val="bestFit"/>
              <c:showLegendKey val="0"/>
              <c:showVal val="0"/>
              <c:showCatName val="0"/>
              <c:showSerName val="0"/>
              <c:showPercent val="0"/>
              <c:showBubbleSize val="0"/>
            </c:dLbl>
            <c:dLbl>
              <c:idx val="5"/>
              <c:layout>
                <c:manualLayout>
                  <c:x val="-5.4500869118813099E-2"/>
                  <c:y val="-3.7929879813099837E-2"/>
                </c:manualLayout>
              </c:layout>
              <c:tx>
                <c:rich>
                  <a:bodyPr/>
                  <a:lstStyle/>
                  <a:p>
                    <a:r>
                      <a:rPr lang="tr-TR" sz="1000" b="0">
                        <a:solidFill>
                          <a:schemeClr val="tx1">
                            <a:lumMod val="95000"/>
                            <a:lumOff val="5000"/>
                          </a:schemeClr>
                        </a:solidFill>
                        <a:latin typeface="Calibri" pitchFamily="34" charset="0"/>
                        <a:cs typeface="Calibri" pitchFamily="34" charset="0"/>
                      </a:rPr>
                      <a:t>Diğer nedenler %5.6</a:t>
                    </a:r>
                    <a:endParaRPr lang="tr-TR"/>
                  </a:p>
                </c:rich>
              </c:tx>
              <c:dLblPos val="bestFit"/>
              <c:showLegendKey val="0"/>
              <c:showVal val="0"/>
              <c:showCatName val="0"/>
              <c:showSerName val="0"/>
              <c:showPercent val="0"/>
              <c:showBubbleSize val="0"/>
            </c:dLbl>
            <c:dLbl>
              <c:idx val="6"/>
              <c:layout>
                <c:manualLayout>
                  <c:x val="-4.3292698632591602E-2"/>
                  <c:y val="-0.10010011282010774"/>
                </c:manualLayout>
              </c:layout>
              <c:tx>
                <c:rich>
                  <a:bodyPr/>
                  <a:lstStyle/>
                  <a:p>
                    <a:r>
                      <a:rPr lang="tr-TR" sz="1000" b="0" dirty="0">
                        <a:solidFill>
                          <a:schemeClr val="tx1">
                            <a:lumMod val="95000"/>
                            <a:lumOff val="5000"/>
                          </a:schemeClr>
                        </a:solidFill>
                        <a:latin typeface="Calibri" pitchFamily="34" charset="0"/>
                        <a:cs typeface="Calibri" pitchFamily="34" charset="0"/>
                      </a:rPr>
                      <a:t>Vücudun doğal boşluklarına yabancı </a:t>
                    </a:r>
                    <a:r>
                      <a:rPr lang="tr-TR" sz="1000" b="0" dirty="0" smtClean="0">
                        <a:solidFill>
                          <a:schemeClr val="tx1">
                            <a:lumMod val="95000"/>
                            <a:lumOff val="5000"/>
                          </a:schemeClr>
                        </a:solidFill>
                        <a:latin typeface="Calibri" pitchFamily="34" charset="0"/>
                        <a:cs typeface="Calibri" pitchFamily="34" charset="0"/>
                      </a:rPr>
                      <a:t>cisim </a:t>
                    </a:r>
                    <a:r>
                      <a:rPr lang="tr-TR" sz="1000" b="0" dirty="0">
                        <a:solidFill>
                          <a:schemeClr val="tx1">
                            <a:lumMod val="95000"/>
                            <a:lumOff val="5000"/>
                          </a:schemeClr>
                        </a:solidFill>
                        <a:latin typeface="Calibri" pitchFamily="34" charset="0"/>
                        <a:cs typeface="Calibri" pitchFamily="34" charset="0"/>
                      </a:rPr>
                      <a:t>kaçması </a:t>
                    </a:r>
                    <a:r>
                      <a:rPr lang="tr-TR" sz="1000" b="0" dirty="0" smtClean="0">
                        <a:solidFill>
                          <a:schemeClr val="tx1">
                            <a:lumMod val="95000"/>
                            <a:lumOff val="5000"/>
                          </a:schemeClr>
                        </a:solidFill>
                        <a:latin typeface="Calibri" pitchFamily="34" charset="0"/>
                        <a:cs typeface="Calibri" pitchFamily="34" charset="0"/>
                      </a:rPr>
                      <a:t>%</a:t>
                    </a:r>
                    <a:r>
                      <a:rPr lang="tr-TR" sz="1000" b="0" dirty="0">
                        <a:solidFill>
                          <a:schemeClr val="tx1">
                            <a:lumMod val="95000"/>
                            <a:lumOff val="5000"/>
                          </a:schemeClr>
                        </a:solidFill>
                        <a:latin typeface="Calibri" pitchFamily="34" charset="0"/>
                        <a:cs typeface="Calibri" pitchFamily="34" charset="0"/>
                      </a:rPr>
                      <a:t>1.5</a:t>
                    </a:r>
                    <a:endParaRPr lang="tr-TR" dirty="0"/>
                  </a:p>
                </c:rich>
              </c:tx>
              <c:dLblPos val="bestFit"/>
              <c:showLegendKey val="0"/>
              <c:showVal val="0"/>
              <c:showCatName val="0"/>
              <c:showSerName val="0"/>
              <c:showPercent val="0"/>
              <c:showBubbleSize val="0"/>
            </c:dLbl>
            <c:dLbl>
              <c:idx val="7"/>
              <c:layout>
                <c:manualLayout>
                  <c:x val="6.5335389320515122E-2"/>
                  <c:y val="-0.1190985381467623"/>
                </c:manualLayout>
              </c:layout>
              <c:tx>
                <c:rich>
                  <a:bodyPr/>
                  <a:lstStyle/>
                  <a:p>
                    <a:r>
                      <a:rPr lang="tr-TR" sz="1000" b="0">
                        <a:solidFill>
                          <a:schemeClr val="tx1">
                            <a:lumMod val="95000"/>
                            <a:lumOff val="5000"/>
                          </a:schemeClr>
                        </a:solidFill>
                        <a:latin typeface="Calibri" pitchFamily="34" charset="0"/>
                        <a:cs typeface="Calibri" pitchFamily="34" charset="0"/>
                      </a:rPr>
                      <a:t>Vücudun zorlanmasından ileri gelen incinmeler %3.2</a:t>
                    </a:r>
                    <a:endParaRPr lang="tr-TR"/>
                  </a:p>
                </c:rich>
              </c:tx>
              <c:dLblPos val="bestFit"/>
              <c:showLegendKey val="0"/>
              <c:showVal val="0"/>
              <c:showCatName val="0"/>
              <c:showSerName val="0"/>
              <c:showPercent val="0"/>
              <c:showBubbleSize val="0"/>
            </c:dLbl>
            <c:dLbl>
              <c:idx val="8"/>
              <c:layout>
                <c:manualLayout>
                  <c:x val="7.4720021533674408E-2"/>
                  <c:y val="-5.2785214212242616E-2"/>
                </c:manualLayout>
              </c:layout>
              <c:tx>
                <c:rich>
                  <a:bodyPr/>
                  <a:lstStyle/>
                  <a:p>
                    <a:r>
                      <a:rPr lang="tr-TR" sz="1000" b="0" dirty="0">
                        <a:solidFill>
                          <a:schemeClr val="tx1">
                            <a:lumMod val="95000"/>
                            <a:lumOff val="5000"/>
                          </a:schemeClr>
                        </a:solidFill>
                        <a:latin typeface="Calibri" pitchFamily="34" charset="0"/>
                        <a:cs typeface="Calibri" pitchFamily="34" charset="0"/>
                      </a:rPr>
                      <a:t>Normal sınırlar dışındaki ısılara maruz </a:t>
                    </a:r>
                    <a:r>
                      <a:rPr lang="tr-TR" sz="1000" b="0" dirty="0" smtClean="0">
                        <a:solidFill>
                          <a:schemeClr val="tx1">
                            <a:lumMod val="95000"/>
                            <a:lumOff val="5000"/>
                          </a:schemeClr>
                        </a:solidFill>
                        <a:latin typeface="Calibri" pitchFamily="34" charset="0"/>
                        <a:cs typeface="Calibri" pitchFamily="34" charset="0"/>
                      </a:rPr>
                      <a:t>kalma/ </a:t>
                    </a:r>
                    <a:r>
                      <a:rPr lang="tr-TR" sz="1000" b="0" dirty="0">
                        <a:solidFill>
                          <a:schemeClr val="tx1">
                            <a:lumMod val="95000"/>
                            <a:lumOff val="5000"/>
                          </a:schemeClr>
                        </a:solidFill>
                        <a:latin typeface="Calibri" pitchFamily="34" charset="0"/>
                        <a:cs typeface="Calibri" pitchFamily="34" charset="0"/>
                      </a:rPr>
                      <a:t>temas </a:t>
                    </a:r>
                    <a:r>
                      <a:rPr lang="tr-TR" sz="1000" b="0" dirty="0" smtClean="0">
                        <a:solidFill>
                          <a:schemeClr val="tx1">
                            <a:lumMod val="95000"/>
                            <a:lumOff val="5000"/>
                          </a:schemeClr>
                        </a:solidFill>
                        <a:latin typeface="Calibri" pitchFamily="34" charset="0"/>
                        <a:cs typeface="Calibri" pitchFamily="34" charset="0"/>
                      </a:rPr>
                      <a:t> etme </a:t>
                    </a:r>
                    <a:r>
                      <a:rPr lang="tr-TR" sz="1000" b="0" dirty="0">
                        <a:solidFill>
                          <a:schemeClr val="tx1">
                            <a:lumMod val="95000"/>
                            <a:lumOff val="5000"/>
                          </a:schemeClr>
                        </a:solidFill>
                        <a:latin typeface="Calibri" pitchFamily="34" charset="0"/>
                        <a:cs typeface="Calibri" pitchFamily="34" charset="0"/>
                      </a:rPr>
                      <a:t>%2.3</a:t>
                    </a:r>
                    <a:endParaRPr lang="tr-TR" dirty="0"/>
                  </a:p>
                </c:rich>
              </c:tx>
              <c:dLblPos val="bestFit"/>
              <c:showLegendKey val="0"/>
              <c:showVal val="0"/>
              <c:showCatName val="0"/>
              <c:showSerName val="0"/>
              <c:showPercent val="0"/>
              <c:showBubbleSize val="0"/>
            </c:dLbl>
            <c:dLbl>
              <c:idx val="9"/>
              <c:layout>
                <c:manualLayout>
                  <c:xMode val="edge"/>
                  <c:yMode val="edge"/>
                  <c:x val="0.74429967426710097"/>
                  <c:y val="9.0243902439024387E-2"/>
                </c:manualLayout>
              </c:layout>
              <c:tx>
                <c:rich>
                  <a:bodyPr/>
                  <a:lstStyle/>
                  <a:p>
                    <a:r>
                      <a:rPr sz="1000" b="0">
                        <a:solidFill>
                          <a:schemeClr val="tx1">
                            <a:lumMod val="95000"/>
                            <a:lumOff val="5000"/>
                          </a:schemeClr>
                        </a:solidFill>
                        <a:latin typeface="Calibri" pitchFamily="34" charset="0"/>
                        <a:cs typeface="Calibri" pitchFamily="34" charset="0"/>
                      </a:rPr>
                      <a:t>Öldürme yaralama%2</a:t>
                    </a:r>
                    <a:endParaRPr/>
                  </a:p>
                </c:rich>
              </c:tx>
              <c:dLblPos val="bestFit"/>
              <c:showLegendKey val="0"/>
              <c:showVal val="0"/>
              <c:showCatName val="0"/>
              <c:showSerName val="0"/>
              <c:showPercent val="0"/>
              <c:showBubbleSize val="0"/>
            </c:dLbl>
            <c:dLbl>
              <c:idx val="10"/>
              <c:layout>
                <c:manualLayout>
                  <c:xMode val="edge"/>
                  <c:yMode val="edge"/>
                  <c:x val="0.66775244299674263"/>
                  <c:y val="0.18048780487804877"/>
                </c:manualLayout>
              </c:layout>
              <c:dLblPos val="bestFit"/>
              <c:showLegendKey val="0"/>
              <c:showVal val="0"/>
              <c:showCatName val="1"/>
              <c:showSerName val="0"/>
              <c:showPercent val="0"/>
              <c:showBubbleSize val="0"/>
            </c:dLbl>
            <c:showLegendKey val="0"/>
            <c:showVal val="0"/>
            <c:showCatName val="1"/>
            <c:showSerName val="0"/>
            <c:showPercent val="0"/>
            <c:showBubbleSize val="0"/>
            <c:showLeaderLines val="1"/>
          </c:dLbls>
          <c:cat>
            <c:strRef>
              <c:f>Sheet1!$B$1:$J$1</c:f>
              <c:strCache>
                <c:ptCount val="9"/>
                <c:pt idx="0">
                  <c:v>Cismin sıkıştırması, ezmesi, batması, kesmesi </c:v>
                </c:pt>
                <c:pt idx="1">
                  <c:v>Düşen cisimlerin çarpması</c:v>
                </c:pt>
                <c:pt idx="2">
                  <c:v>Makinelere bağlı kazalar</c:v>
                </c:pt>
                <c:pt idx="3">
                  <c:v>Düşmeler  </c:v>
                </c:pt>
                <c:pt idx="4">
                  <c:v>Taşıt kazaları </c:v>
                </c:pt>
                <c:pt idx="5">
                  <c:v>Diğer nedenler </c:v>
                </c:pt>
                <c:pt idx="6">
                  <c:v>Vücudun doğal boş. yabancı cisim kaçması </c:v>
                </c:pt>
                <c:pt idx="7">
                  <c:v>Vücudun zorlanmasına bağlı incinmeler</c:v>
                </c:pt>
                <c:pt idx="8">
                  <c:v>Isılara maruz kalma/temas etme</c:v>
                </c:pt>
              </c:strCache>
            </c:strRef>
          </c:cat>
          <c:val>
            <c:numRef>
              <c:f>Sheet1!$B$2:$J$2</c:f>
              <c:numCache>
                <c:formatCode>#,##0</c:formatCode>
                <c:ptCount val="9"/>
                <c:pt idx="0">
                  <c:v>28446</c:v>
                </c:pt>
                <c:pt idx="1">
                  <c:v>16713</c:v>
                </c:pt>
                <c:pt idx="2">
                  <c:v>9533</c:v>
                </c:pt>
                <c:pt idx="3">
                  <c:v>8896</c:v>
                </c:pt>
                <c:pt idx="4">
                  <c:v>3053</c:v>
                </c:pt>
                <c:pt idx="5">
                  <c:v>4451</c:v>
                </c:pt>
                <c:pt idx="6">
                  <c:v>1163</c:v>
                </c:pt>
                <c:pt idx="7">
                  <c:v>2561</c:v>
                </c:pt>
                <c:pt idx="8">
                  <c:v>1839</c:v>
                </c:pt>
              </c:numCache>
            </c:numRef>
          </c:val>
        </c:ser>
        <c:dLbls>
          <c:showLegendKey val="0"/>
          <c:showVal val="0"/>
          <c:showCatName val="1"/>
          <c:showSerName val="0"/>
          <c:showPercent val="0"/>
          <c:showBubbleSize val="0"/>
          <c:showLeaderLines val="1"/>
        </c:dLbls>
      </c:pie3DChart>
    </c:plotArea>
    <c:plotVisOnly val="1"/>
    <c:dispBlanksAs val="zero"/>
    <c:showDLblsOverMax val="0"/>
  </c:chart>
  <c:spPr>
    <a:ln>
      <a:noFill/>
    </a:ln>
  </c:spPr>
  <c:txPr>
    <a:bodyPr/>
    <a:lstStyle/>
    <a:p>
      <a:pPr>
        <a:defRPr sz="1800"/>
      </a:pPr>
      <a:endParaRPr lang="tr-T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strRef>
              <c:f>Sayfa1!$B$1</c:f>
              <c:strCache>
                <c:ptCount val="1"/>
                <c:pt idx="0">
                  <c:v>1. Saat</c:v>
                </c:pt>
              </c:strCache>
            </c:strRef>
          </c:tx>
          <c:invertIfNegative val="0"/>
          <c:cat>
            <c:numRef>
              <c:f>Sayfa1!$A$2:$A$5</c:f>
              <c:numCache>
                <c:formatCode>General</c:formatCode>
                <c:ptCount val="4"/>
                <c:pt idx="0">
                  <c:v>2004</c:v>
                </c:pt>
                <c:pt idx="1">
                  <c:v>2005</c:v>
                </c:pt>
                <c:pt idx="2">
                  <c:v>2006</c:v>
                </c:pt>
                <c:pt idx="3">
                  <c:v>2010</c:v>
                </c:pt>
              </c:numCache>
            </c:numRef>
          </c:cat>
          <c:val>
            <c:numRef>
              <c:f>Sayfa1!$B$2:$B$5</c:f>
              <c:numCache>
                <c:formatCode>#,##0</c:formatCode>
                <c:ptCount val="4"/>
                <c:pt idx="0">
                  <c:v>16800</c:v>
                </c:pt>
                <c:pt idx="1">
                  <c:v>13800</c:v>
                </c:pt>
                <c:pt idx="2">
                  <c:v>13000</c:v>
                </c:pt>
                <c:pt idx="3">
                  <c:v>11900</c:v>
                </c:pt>
              </c:numCache>
            </c:numRef>
          </c:val>
        </c:ser>
        <c:ser>
          <c:idx val="1"/>
          <c:order val="1"/>
          <c:tx>
            <c:strRef>
              <c:f>Sayfa1!$C$1</c:f>
              <c:strCache>
                <c:ptCount val="1"/>
                <c:pt idx="0">
                  <c:v>2. Saat</c:v>
                </c:pt>
              </c:strCache>
            </c:strRef>
          </c:tx>
          <c:invertIfNegative val="0"/>
          <c:cat>
            <c:numRef>
              <c:f>Sayfa1!$A$2:$A$5</c:f>
              <c:numCache>
                <c:formatCode>General</c:formatCode>
                <c:ptCount val="4"/>
                <c:pt idx="0">
                  <c:v>2004</c:v>
                </c:pt>
                <c:pt idx="1">
                  <c:v>2005</c:v>
                </c:pt>
                <c:pt idx="2">
                  <c:v>2006</c:v>
                </c:pt>
                <c:pt idx="3">
                  <c:v>2010</c:v>
                </c:pt>
              </c:numCache>
            </c:numRef>
          </c:cat>
          <c:val>
            <c:numRef>
              <c:f>Sayfa1!$C$2:$C$5</c:f>
              <c:numCache>
                <c:formatCode>#,##0</c:formatCode>
                <c:ptCount val="4"/>
                <c:pt idx="0">
                  <c:v>12200</c:v>
                </c:pt>
                <c:pt idx="1">
                  <c:v>11600</c:v>
                </c:pt>
                <c:pt idx="2">
                  <c:v>11900</c:v>
                </c:pt>
                <c:pt idx="3">
                  <c:v>13000</c:v>
                </c:pt>
              </c:numCache>
            </c:numRef>
          </c:val>
        </c:ser>
        <c:ser>
          <c:idx val="2"/>
          <c:order val="2"/>
          <c:tx>
            <c:strRef>
              <c:f>Sayfa1!$D$1</c:f>
              <c:strCache>
                <c:ptCount val="1"/>
                <c:pt idx="0">
                  <c:v>3. Saat</c:v>
                </c:pt>
              </c:strCache>
            </c:strRef>
          </c:tx>
          <c:invertIfNegative val="0"/>
          <c:cat>
            <c:numRef>
              <c:f>Sayfa1!$A$2:$A$5</c:f>
              <c:numCache>
                <c:formatCode>General</c:formatCode>
                <c:ptCount val="4"/>
                <c:pt idx="0">
                  <c:v>2004</c:v>
                </c:pt>
                <c:pt idx="1">
                  <c:v>2005</c:v>
                </c:pt>
                <c:pt idx="2">
                  <c:v>2006</c:v>
                </c:pt>
                <c:pt idx="3">
                  <c:v>2010</c:v>
                </c:pt>
              </c:numCache>
            </c:numRef>
          </c:cat>
          <c:val>
            <c:numRef>
              <c:f>Sayfa1!$D$2:$D$5</c:f>
              <c:numCache>
                <c:formatCode>#,##0</c:formatCode>
                <c:ptCount val="4"/>
                <c:pt idx="0">
                  <c:v>12100</c:v>
                </c:pt>
                <c:pt idx="1">
                  <c:v>11500</c:v>
                </c:pt>
                <c:pt idx="2">
                  <c:v>11950</c:v>
                </c:pt>
                <c:pt idx="3">
                  <c:v>12800</c:v>
                </c:pt>
              </c:numCache>
            </c:numRef>
          </c:val>
        </c:ser>
        <c:ser>
          <c:idx val="3"/>
          <c:order val="3"/>
          <c:tx>
            <c:strRef>
              <c:f>Sayfa1!$E$1</c:f>
              <c:strCache>
                <c:ptCount val="1"/>
                <c:pt idx="0">
                  <c:v>4. Saat</c:v>
                </c:pt>
              </c:strCache>
            </c:strRef>
          </c:tx>
          <c:invertIfNegative val="0"/>
          <c:cat>
            <c:numRef>
              <c:f>Sayfa1!$A$2:$A$5</c:f>
              <c:numCache>
                <c:formatCode>General</c:formatCode>
                <c:ptCount val="4"/>
                <c:pt idx="0">
                  <c:v>2004</c:v>
                </c:pt>
                <c:pt idx="1">
                  <c:v>2005</c:v>
                </c:pt>
                <c:pt idx="2">
                  <c:v>2006</c:v>
                </c:pt>
                <c:pt idx="3">
                  <c:v>2010</c:v>
                </c:pt>
              </c:numCache>
            </c:numRef>
          </c:cat>
          <c:val>
            <c:numRef>
              <c:f>Sayfa1!$E$2:$E$5</c:f>
              <c:numCache>
                <c:formatCode>#,##0</c:formatCode>
                <c:ptCount val="4"/>
                <c:pt idx="0">
                  <c:v>11500</c:v>
                </c:pt>
                <c:pt idx="1">
                  <c:v>9100</c:v>
                </c:pt>
                <c:pt idx="2">
                  <c:v>9800</c:v>
                </c:pt>
                <c:pt idx="3">
                  <c:v>9800</c:v>
                </c:pt>
              </c:numCache>
            </c:numRef>
          </c:val>
        </c:ser>
        <c:ser>
          <c:idx val="4"/>
          <c:order val="4"/>
          <c:tx>
            <c:strRef>
              <c:f>Sayfa1!$F$1</c:f>
              <c:strCache>
                <c:ptCount val="1"/>
                <c:pt idx="0">
                  <c:v>5. Saat</c:v>
                </c:pt>
              </c:strCache>
            </c:strRef>
          </c:tx>
          <c:invertIfNegative val="0"/>
          <c:cat>
            <c:numRef>
              <c:f>Sayfa1!$A$2:$A$5</c:f>
              <c:numCache>
                <c:formatCode>General</c:formatCode>
                <c:ptCount val="4"/>
                <c:pt idx="0">
                  <c:v>2004</c:v>
                </c:pt>
                <c:pt idx="1">
                  <c:v>2005</c:v>
                </c:pt>
                <c:pt idx="2">
                  <c:v>2006</c:v>
                </c:pt>
                <c:pt idx="3">
                  <c:v>2010</c:v>
                </c:pt>
              </c:numCache>
            </c:numRef>
          </c:cat>
          <c:val>
            <c:numRef>
              <c:f>Sayfa1!$F$2:$F$5</c:f>
              <c:numCache>
                <c:formatCode>#,##0</c:formatCode>
                <c:ptCount val="4"/>
                <c:pt idx="0">
                  <c:v>6700</c:v>
                </c:pt>
                <c:pt idx="1">
                  <c:v>6000</c:v>
                </c:pt>
                <c:pt idx="2">
                  <c:v>6000</c:v>
                </c:pt>
                <c:pt idx="3">
                  <c:v>6000</c:v>
                </c:pt>
              </c:numCache>
            </c:numRef>
          </c:val>
        </c:ser>
        <c:ser>
          <c:idx val="5"/>
          <c:order val="5"/>
          <c:tx>
            <c:strRef>
              <c:f>Sayfa1!$G$1</c:f>
              <c:strCache>
                <c:ptCount val="1"/>
                <c:pt idx="0">
                  <c:v>6. Saat</c:v>
                </c:pt>
              </c:strCache>
            </c:strRef>
          </c:tx>
          <c:invertIfNegative val="0"/>
          <c:cat>
            <c:numRef>
              <c:f>Sayfa1!$A$2:$A$5</c:f>
              <c:numCache>
                <c:formatCode>General</c:formatCode>
                <c:ptCount val="4"/>
                <c:pt idx="0">
                  <c:v>2004</c:v>
                </c:pt>
                <c:pt idx="1">
                  <c:v>2005</c:v>
                </c:pt>
                <c:pt idx="2">
                  <c:v>2006</c:v>
                </c:pt>
                <c:pt idx="3">
                  <c:v>2010</c:v>
                </c:pt>
              </c:numCache>
            </c:numRef>
          </c:cat>
          <c:val>
            <c:numRef>
              <c:f>Sayfa1!$G$2:$G$5</c:f>
              <c:numCache>
                <c:formatCode>#,##0</c:formatCode>
                <c:ptCount val="4"/>
                <c:pt idx="0">
                  <c:v>6800</c:v>
                </c:pt>
                <c:pt idx="1">
                  <c:v>6200</c:v>
                </c:pt>
                <c:pt idx="2">
                  <c:v>7000</c:v>
                </c:pt>
                <c:pt idx="3">
                  <c:v>7000</c:v>
                </c:pt>
              </c:numCache>
            </c:numRef>
          </c:val>
        </c:ser>
        <c:ser>
          <c:idx val="6"/>
          <c:order val="6"/>
          <c:tx>
            <c:strRef>
              <c:f>Sayfa1!$H$1</c:f>
              <c:strCache>
                <c:ptCount val="1"/>
                <c:pt idx="0">
                  <c:v>7. Saat</c:v>
                </c:pt>
              </c:strCache>
            </c:strRef>
          </c:tx>
          <c:invertIfNegative val="0"/>
          <c:cat>
            <c:numRef>
              <c:f>Sayfa1!$A$2:$A$5</c:f>
              <c:numCache>
                <c:formatCode>General</c:formatCode>
                <c:ptCount val="4"/>
                <c:pt idx="0">
                  <c:v>2004</c:v>
                </c:pt>
                <c:pt idx="1">
                  <c:v>2005</c:v>
                </c:pt>
                <c:pt idx="2">
                  <c:v>2006</c:v>
                </c:pt>
                <c:pt idx="3">
                  <c:v>2010</c:v>
                </c:pt>
              </c:numCache>
            </c:numRef>
          </c:cat>
          <c:val>
            <c:numRef>
              <c:f>Sayfa1!$H$2:$H$5</c:f>
              <c:numCache>
                <c:formatCode>#,##0</c:formatCode>
                <c:ptCount val="4"/>
                <c:pt idx="0">
                  <c:v>8050</c:v>
                </c:pt>
                <c:pt idx="1">
                  <c:v>8000</c:v>
                </c:pt>
                <c:pt idx="2">
                  <c:v>9000</c:v>
                </c:pt>
                <c:pt idx="3">
                  <c:v>9000</c:v>
                </c:pt>
              </c:numCache>
            </c:numRef>
          </c:val>
        </c:ser>
        <c:ser>
          <c:idx val="7"/>
          <c:order val="7"/>
          <c:tx>
            <c:strRef>
              <c:f>Sayfa1!$I$1</c:f>
              <c:strCache>
                <c:ptCount val="1"/>
                <c:pt idx="0">
                  <c:v>8. Saat</c:v>
                </c:pt>
              </c:strCache>
            </c:strRef>
          </c:tx>
          <c:invertIfNegative val="0"/>
          <c:cat>
            <c:numRef>
              <c:f>Sayfa1!$A$2:$A$5</c:f>
              <c:numCache>
                <c:formatCode>General</c:formatCode>
                <c:ptCount val="4"/>
                <c:pt idx="0">
                  <c:v>2004</c:v>
                </c:pt>
                <c:pt idx="1">
                  <c:v>2005</c:v>
                </c:pt>
                <c:pt idx="2">
                  <c:v>2006</c:v>
                </c:pt>
                <c:pt idx="3">
                  <c:v>2010</c:v>
                </c:pt>
              </c:numCache>
            </c:numRef>
          </c:cat>
          <c:val>
            <c:numRef>
              <c:f>Sayfa1!$I$2:$I$5</c:f>
              <c:numCache>
                <c:formatCode>#,##0</c:formatCode>
                <c:ptCount val="4"/>
                <c:pt idx="0">
                  <c:v>9200</c:v>
                </c:pt>
                <c:pt idx="1">
                  <c:v>9000</c:v>
                </c:pt>
                <c:pt idx="2">
                  <c:v>11500</c:v>
                </c:pt>
                <c:pt idx="3">
                  <c:v>12500</c:v>
                </c:pt>
              </c:numCache>
            </c:numRef>
          </c:val>
        </c:ser>
        <c:dLbls>
          <c:showLegendKey val="0"/>
          <c:showVal val="0"/>
          <c:showCatName val="0"/>
          <c:showSerName val="0"/>
          <c:showPercent val="0"/>
          <c:showBubbleSize val="0"/>
        </c:dLbls>
        <c:gapWidth val="150"/>
        <c:overlap val="-11"/>
        <c:axId val="41383424"/>
        <c:axId val="41384960"/>
      </c:barChart>
      <c:catAx>
        <c:axId val="41383424"/>
        <c:scaling>
          <c:orientation val="minMax"/>
        </c:scaling>
        <c:delete val="0"/>
        <c:axPos val="b"/>
        <c:numFmt formatCode="General" sourceLinked="1"/>
        <c:majorTickMark val="none"/>
        <c:minorTickMark val="none"/>
        <c:tickLblPos val="nextTo"/>
        <c:crossAx val="41384960"/>
        <c:crosses val="autoZero"/>
        <c:auto val="1"/>
        <c:lblAlgn val="ctr"/>
        <c:lblOffset val="100"/>
        <c:noMultiLvlLbl val="0"/>
      </c:catAx>
      <c:valAx>
        <c:axId val="41384960"/>
        <c:scaling>
          <c:orientation val="minMax"/>
        </c:scaling>
        <c:delete val="0"/>
        <c:axPos val="l"/>
        <c:majorGridlines/>
        <c:title>
          <c:tx>
            <c:rich>
              <a:bodyPr/>
              <a:lstStyle/>
              <a:p>
                <a:pPr>
                  <a:defRPr sz="1100"/>
                </a:pPr>
                <a:r>
                  <a:rPr lang="tr-TR" sz="1100"/>
                  <a:t>İş Kazası Sayısı</a:t>
                </a:r>
              </a:p>
            </c:rich>
          </c:tx>
          <c:layout/>
          <c:overlay val="0"/>
        </c:title>
        <c:numFmt formatCode="#,##0" sourceLinked="1"/>
        <c:majorTickMark val="none"/>
        <c:minorTickMark val="none"/>
        <c:tickLblPos val="nextTo"/>
        <c:txPr>
          <a:bodyPr/>
          <a:lstStyle/>
          <a:p>
            <a:pPr>
              <a:defRPr sz="1000"/>
            </a:pPr>
            <a:endParaRPr lang="tr-TR"/>
          </a:p>
        </c:txPr>
        <c:crossAx val="41383424"/>
        <c:crosses val="autoZero"/>
        <c:crossBetween val="between"/>
      </c:valAx>
      <c:dTable>
        <c:showHorzBorder val="1"/>
        <c:showVertBorder val="1"/>
        <c:showOutline val="1"/>
        <c:showKeys val="1"/>
        <c:txPr>
          <a:bodyPr/>
          <a:lstStyle/>
          <a:p>
            <a:pPr rtl="0">
              <a:defRPr sz="1000"/>
            </a:pPr>
            <a:endParaRPr lang="tr-TR"/>
          </a:p>
        </c:txPr>
      </c:dTable>
    </c:plotArea>
    <c:plotVisOnly val="1"/>
    <c:dispBlanksAs val="gap"/>
    <c:showDLblsOverMax val="0"/>
  </c:chart>
  <c:txPr>
    <a:bodyPr/>
    <a:lstStyle/>
    <a:p>
      <a:pPr>
        <a:defRPr sz="1800"/>
      </a:pPr>
      <a:endParaRPr lang="tr-T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strRef>
              <c:f>Sayfa1!$B$1</c:f>
              <c:strCache>
                <c:ptCount val="1"/>
                <c:pt idx="0">
                  <c:v>İş Kazası</c:v>
                </c:pt>
              </c:strCache>
            </c:strRef>
          </c:tx>
          <c:invertIfNegative val="0"/>
          <c:cat>
            <c:numRef>
              <c:f>Sayfa1!$A$2:$A$13</c:f>
              <c:numCache>
                <c:formatCode>General</c:formatCode>
                <c:ptCount val="12"/>
                <c:pt idx="0">
                  <c:v>1997</c:v>
                </c:pt>
                <c:pt idx="1">
                  <c:v>1998</c:v>
                </c:pt>
                <c:pt idx="2">
                  <c:v>1999</c:v>
                </c:pt>
                <c:pt idx="3">
                  <c:v>2000</c:v>
                </c:pt>
                <c:pt idx="4">
                  <c:v>2001</c:v>
                </c:pt>
                <c:pt idx="5">
                  <c:v>2002</c:v>
                </c:pt>
                <c:pt idx="6">
                  <c:v>2003</c:v>
                </c:pt>
                <c:pt idx="7">
                  <c:v>2004</c:v>
                </c:pt>
                <c:pt idx="8">
                  <c:v>2005</c:v>
                </c:pt>
                <c:pt idx="9">
                  <c:v>2006</c:v>
                </c:pt>
                <c:pt idx="10">
                  <c:v>2007</c:v>
                </c:pt>
                <c:pt idx="11">
                  <c:v>2008</c:v>
                </c:pt>
              </c:numCache>
            </c:numRef>
          </c:cat>
          <c:val>
            <c:numRef>
              <c:f>Sayfa1!$B$2:$B$13</c:f>
              <c:numCache>
                <c:formatCode>#,##0</c:formatCode>
                <c:ptCount val="12"/>
                <c:pt idx="0">
                  <c:v>1282</c:v>
                </c:pt>
                <c:pt idx="1">
                  <c:v>1094</c:v>
                </c:pt>
                <c:pt idx="2">
                  <c:v>1165</c:v>
                </c:pt>
                <c:pt idx="3" formatCode="General">
                  <c:v>731</c:v>
                </c:pt>
                <c:pt idx="4">
                  <c:v>1002</c:v>
                </c:pt>
                <c:pt idx="5" formatCode="General">
                  <c:v>872</c:v>
                </c:pt>
                <c:pt idx="6" formatCode="General">
                  <c:v>810</c:v>
                </c:pt>
                <c:pt idx="7" formatCode="General">
                  <c:v>841</c:v>
                </c:pt>
                <c:pt idx="8">
                  <c:v>1072</c:v>
                </c:pt>
                <c:pt idx="9">
                  <c:v>1592</c:v>
                </c:pt>
                <c:pt idx="10">
                  <c:v>1592</c:v>
                </c:pt>
                <c:pt idx="11">
                  <c:v>1592</c:v>
                </c:pt>
              </c:numCache>
            </c:numRef>
          </c:val>
        </c:ser>
        <c:ser>
          <c:idx val="1"/>
          <c:order val="1"/>
          <c:tx>
            <c:strRef>
              <c:f>Sayfa1!$C$1</c:f>
              <c:strCache>
                <c:ptCount val="1"/>
                <c:pt idx="0">
                  <c:v>Meslek H</c:v>
                </c:pt>
              </c:strCache>
            </c:strRef>
          </c:tx>
          <c:invertIfNegative val="0"/>
          <c:cat>
            <c:numRef>
              <c:f>Sayfa1!$A$2:$A$13</c:f>
              <c:numCache>
                <c:formatCode>General</c:formatCode>
                <c:ptCount val="12"/>
                <c:pt idx="0">
                  <c:v>1997</c:v>
                </c:pt>
                <c:pt idx="1">
                  <c:v>1998</c:v>
                </c:pt>
                <c:pt idx="2">
                  <c:v>1999</c:v>
                </c:pt>
                <c:pt idx="3">
                  <c:v>2000</c:v>
                </c:pt>
                <c:pt idx="4">
                  <c:v>2001</c:v>
                </c:pt>
                <c:pt idx="5">
                  <c:v>2002</c:v>
                </c:pt>
                <c:pt idx="6">
                  <c:v>2003</c:v>
                </c:pt>
                <c:pt idx="7">
                  <c:v>2004</c:v>
                </c:pt>
                <c:pt idx="8">
                  <c:v>2005</c:v>
                </c:pt>
                <c:pt idx="9">
                  <c:v>2006</c:v>
                </c:pt>
                <c:pt idx="10">
                  <c:v>2007</c:v>
                </c:pt>
                <c:pt idx="11">
                  <c:v>2008</c:v>
                </c:pt>
              </c:numCache>
            </c:numRef>
          </c:cat>
          <c:val>
            <c:numRef>
              <c:f>Sayfa1!$C$2:$C$13</c:f>
              <c:numCache>
                <c:formatCode>General</c:formatCode>
                <c:ptCount val="12"/>
                <c:pt idx="0">
                  <c:v>191</c:v>
                </c:pt>
                <c:pt idx="1">
                  <c:v>158</c:v>
                </c:pt>
                <c:pt idx="2">
                  <c:v>168</c:v>
                </c:pt>
                <c:pt idx="3" formatCode="#,##0">
                  <c:v>6</c:v>
                </c:pt>
                <c:pt idx="4" formatCode="#,##0">
                  <c:v>6</c:v>
                </c:pt>
                <c:pt idx="5" formatCode="#,##0">
                  <c:v>6</c:v>
                </c:pt>
                <c:pt idx="6" formatCode="#,##0">
                  <c:v>1</c:v>
                </c:pt>
                <c:pt idx="7" formatCode="#,##0">
                  <c:v>2</c:v>
                </c:pt>
                <c:pt idx="8" formatCode="#,##0">
                  <c:v>24</c:v>
                </c:pt>
                <c:pt idx="9" formatCode="#,##0">
                  <c:v>9</c:v>
                </c:pt>
                <c:pt idx="10" formatCode="#,##0">
                  <c:v>9</c:v>
                </c:pt>
                <c:pt idx="11" formatCode="#,##0">
                  <c:v>9</c:v>
                </c:pt>
              </c:numCache>
            </c:numRef>
          </c:val>
        </c:ser>
        <c:ser>
          <c:idx val="2"/>
          <c:order val="2"/>
          <c:tx>
            <c:strRef>
              <c:f>Sayfa1!$D$1</c:f>
              <c:strCache>
                <c:ptCount val="1"/>
                <c:pt idx="0">
                  <c:v>Toplam</c:v>
                </c:pt>
              </c:strCache>
            </c:strRef>
          </c:tx>
          <c:spPr>
            <a:solidFill>
              <a:schemeClr val="bg2">
                <a:lumMod val="75000"/>
              </a:schemeClr>
            </a:solidFill>
          </c:spPr>
          <c:invertIfNegative val="0"/>
          <c:cat>
            <c:numRef>
              <c:f>Sayfa1!$A$2:$A$13</c:f>
              <c:numCache>
                <c:formatCode>General</c:formatCode>
                <c:ptCount val="12"/>
                <c:pt idx="0">
                  <c:v>1997</c:v>
                </c:pt>
                <c:pt idx="1">
                  <c:v>1998</c:v>
                </c:pt>
                <c:pt idx="2">
                  <c:v>1999</c:v>
                </c:pt>
                <c:pt idx="3">
                  <c:v>2000</c:v>
                </c:pt>
                <c:pt idx="4">
                  <c:v>2001</c:v>
                </c:pt>
                <c:pt idx="5">
                  <c:v>2002</c:v>
                </c:pt>
                <c:pt idx="6">
                  <c:v>2003</c:v>
                </c:pt>
                <c:pt idx="7">
                  <c:v>2004</c:v>
                </c:pt>
                <c:pt idx="8">
                  <c:v>2005</c:v>
                </c:pt>
                <c:pt idx="9">
                  <c:v>2006</c:v>
                </c:pt>
                <c:pt idx="10">
                  <c:v>2007</c:v>
                </c:pt>
                <c:pt idx="11">
                  <c:v>2008</c:v>
                </c:pt>
              </c:numCache>
            </c:numRef>
          </c:cat>
          <c:val>
            <c:numRef>
              <c:f>Sayfa1!$D$2:$D$13</c:f>
              <c:numCache>
                <c:formatCode>#,##0</c:formatCode>
                <c:ptCount val="12"/>
                <c:pt idx="0">
                  <c:v>1473</c:v>
                </c:pt>
                <c:pt idx="1">
                  <c:v>1252</c:v>
                </c:pt>
                <c:pt idx="2">
                  <c:v>1333</c:v>
                </c:pt>
                <c:pt idx="3">
                  <c:v>737</c:v>
                </c:pt>
                <c:pt idx="4">
                  <c:v>1008</c:v>
                </c:pt>
                <c:pt idx="5">
                  <c:v>878</c:v>
                </c:pt>
                <c:pt idx="6">
                  <c:v>811</c:v>
                </c:pt>
                <c:pt idx="7">
                  <c:v>843</c:v>
                </c:pt>
                <c:pt idx="8">
                  <c:v>1096</c:v>
                </c:pt>
                <c:pt idx="9">
                  <c:v>1601</c:v>
                </c:pt>
                <c:pt idx="10">
                  <c:v>1601</c:v>
                </c:pt>
                <c:pt idx="11">
                  <c:v>1601</c:v>
                </c:pt>
              </c:numCache>
            </c:numRef>
          </c:val>
        </c:ser>
        <c:dLbls>
          <c:showLegendKey val="0"/>
          <c:showVal val="0"/>
          <c:showCatName val="0"/>
          <c:showSerName val="0"/>
          <c:showPercent val="0"/>
          <c:showBubbleSize val="0"/>
        </c:dLbls>
        <c:gapWidth val="150"/>
        <c:overlap val="-11"/>
        <c:axId val="89793664"/>
        <c:axId val="89795200"/>
      </c:barChart>
      <c:catAx>
        <c:axId val="89793664"/>
        <c:scaling>
          <c:orientation val="minMax"/>
        </c:scaling>
        <c:delete val="0"/>
        <c:axPos val="b"/>
        <c:numFmt formatCode="General" sourceLinked="1"/>
        <c:majorTickMark val="none"/>
        <c:minorTickMark val="none"/>
        <c:tickLblPos val="nextTo"/>
        <c:crossAx val="89795200"/>
        <c:crosses val="autoZero"/>
        <c:auto val="1"/>
        <c:lblAlgn val="ctr"/>
        <c:lblOffset val="100"/>
        <c:noMultiLvlLbl val="0"/>
      </c:catAx>
      <c:valAx>
        <c:axId val="89795200"/>
        <c:scaling>
          <c:orientation val="minMax"/>
          <c:max val="1800"/>
          <c:min val="0"/>
        </c:scaling>
        <c:delete val="0"/>
        <c:axPos val="l"/>
        <c:majorGridlines/>
        <c:title>
          <c:tx>
            <c:rich>
              <a:bodyPr/>
              <a:lstStyle/>
              <a:p>
                <a:pPr>
                  <a:defRPr sz="1100"/>
                </a:pPr>
                <a:r>
                  <a:rPr lang="tr-TR" sz="1100" dirty="0"/>
                  <a:t>İş Kazası </a:t>
                </a:r>
                <a:r>
                  <a:rPr lang="tr-TR" sz="1100" dirty="0" smtClean="0"/>
                  <a:t>/ Meslek Hastalıkları</a:t>
                </a:r>
                <a:endParaRPr lang="tr-TR" sz="1100" dirty="0"/>
              </a:p>
            </c:rich>
          </c:tx>
          <c:layout/>
          <c:overlay val="0"/>
        </c:title>
        <c:numFmt formatCode="#,##0" sourceLinked="1"/>
        <c:majorTickMark val="none"/>
        <c:minorTickMark val="none"/>
        <c:tickLblPos val="nextTo"/>
        <c:txPr>
          <a:bodyPr/>
          <a:lstStyle/>
          <a:p>
            <a:pPr>
              <a:defRPr sz="1000"/>
            </a:pPr>
            <a:endParaRPr lang="tr-TR"/>
          </a:p>
        </c:txPr>
        <c:crossAx val="89793664"/>
        <c:crosses val="autoZero"/>
        <c:crossBetween val="between"/>
      </c:valAx>
      <c:dTable>
        <c:showHorzBorder val="1"/>
        <c:showVertBorder val="1"/>
        <c:showOutline val="1"/>
        <c:showKeys val="1"/>
        <c:txPr>
          <a:bodyPr/>
          <a:lstStyle/>
          <a:p>
            <a:pPr rtl="0">
              <a:defRPr sz="1000"/>
            </a:pPr>
            <a:endParaRPr lang="tr-TR"/>
          </a:p>
        </c:txPr>
      </c:dTable>
    </c:plotArea>
    <c:plotVisOnly val="1"/>
    <c:dispBlanksAs val="gap"/>
    <c:showDLblsOverMax val="0"/>
  </c:chart>
  <c:txPr>
    <a:bodyPr/>
    <a:lstStyle/>
    <a:p>
      <a:pPr>
        <a:defRPr sz="1800"/>
      </a:pPr>
      <a:endParaRPr lang="tr-T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15"/>
      <c:hPercent val="33"/>
      <c:rotY val="20"/>
      <c:depthPercent val="100"/>
      <c:rAngAx val="1"/>
    </c:view3D>
    <c:floor>
      <c:thickness val="0"/>
    </c:floor>
    <c:sideWall>
      <c:thickness val="0"/>
    </c:sideWall>
    <c:backWall>
      <c:thickness val="0"/>
    </c:backWall>
    <c:plotArea>
      <c:layout>
        <c:manualLayout>
          <c:layoutTarget val="inner"/>
          <c:xMode val="edge"/>
          <c:yMode val="edge"/>
          <c:x val="9.499855329357465E-2"/>
          <c:y val="3.2432299759899107E-2"/>
          <c:w val="0.90500144670642535"/>
          <c:h val="0.89545990358747962"/>
        </c:manualLayout>
      </c:layout>
      <c:bar3DChart>
        <c:barDir val="col"/>
        <c:grouping val="stacked"/>
        <c:varyColors val="0"/>
        <c:ser>
          <c:idx val="0"/>
          <c:order val="0"/>
          <c:tx>
            <c:strRef>
              <c:f>Sheet1!$A$2</c:f>
              <c:strCache>
                <c:ptCount val="1"/>
                <c:pt idx="0">
                  <c:v>Kayıp Gün</c:v>
                </c:pt>
              </c:strCache>
            </c:strRef>
          </c:tx>
          <c:invertIfNegative val="0"/>
          <c:cat>
            <c:numRef>
              <c:f>Sheet1!$B$1:$K$1</c:f>
              <c:numCache>
                <c:formatCode>General</c:formatCode>
                <c:ptCount val="10"/>
                <c:pt idx="0">
                  <c:v>1997</c:v>
                </c:pt>
                <c:pt idx="1">
                  <c:v>1998</c:v>
                </c:pt>
                <c:pt idx="2">
                  <c:v>1999</c:v>
                </c:pt>
                <c:pt idx="3">
                  <c:v>2000</c:v>
                </c:pt>
                <c:pt idx="4">
                  <c:v>2001</c:v>
                </c:pt>
                <c:pt idx="5">
                  <c:v>2002</c:v>
                </c:pt>
                <c:pt idx="6">
                  <c:v>2003</c:v>
                </c:pt>
                <c:pt idx="7">
                  <c:v>2004</c:v>
                </c:pt>
                <c:pt idx="8">
                  <c:v>2005</c:v>
                </c:pt>
                <c:pt idx="9">
                  <c:v>2006</c:v>
                </c:pt>
              </c:numCache>
            </c:numRef>
          </c:cat>
          <c:val>
            <c:numRef>
              <c:f>Sheet1!$B$2:$K$2</c:f>
              <c:numCache>
                <c:formatCode>#,##0</c:formatCode>
                <c:ptCount val="10"/>
                <c:pt idx="0">
                  <c:v>1992476</c:v>
                </c:pt>
                <c:pt idx="1">
                  <c:v>2030186</c:v>
                </c:pt>
                <c:pt idx="2">
                  <c:v>1893436</c:v>
                </c:pt>
                <c:pt idx="3">
                  <c:v>1697695</c:v>
                </c:pt>
                <c:pt idx="4">
                  <c:v>1852502</c:v>
                </c:pt>
                <c:pt idx="5">
                  <c:v>1831252</c:v>
                </c:pt>
                <c:pt idx="6">
                  <c:v>2111432</c:v>
                </c:pt>
                <c:pt idx="7">
                  <c:v>1983410</c:v>
                </c:pt>
                <c:pt idx="8">
                  <c:v>1797917</c:v>
                </c:pt>
                <c:pt idx="9">
                  <c:v>1895235</c:v>
                </c:pt>
              </c:numCache>
            </c:numRef>
          </c:val>
        </c:ser>
        <c:dLbls>
          <c:showLegendKey val="0"/>
          <c:showVal val="0"/>
          <c:showCatName val="0"/>
          <c:showSerName val="0"/>
          <c:showPercent val="0"/>
          <c:showBubbleSize val="0"/>
        </c:dLbls>
        <c:gapWidth val="95"/>
        <c:gapDepth val="95"/>
        <c:shape val="cylinder"/>
        <c:axId val="107377792"/>
        <c:axId val="107379328"/>
        <c:axId val="0"/>
      </c:bar3DChart>
      <c:catAx>
        <c:axId val="107377792"/>
        <c:scaling>
          <c:orientation val="minMax"/>
        </c:scaling>
        <c:delete val="0"/>
        <c:axPos val="b"/>
        <c:numFmt formatCode="General" sourceLinked="1"/>
        <c:majorTickMark val="none"/>
        <c:minorTickMark val="none"/>
        <c:tickLblPos val="low"/>
        <c:txPr>
          <a:bodyPr rot="0" vert="horz"/>
          <a:lstStyle/>
          <a:p>
            <a:pPr>
              <a:defRPr/>
            </a:pPr>
            <a:endParaRPr lang="tr-TR"/>
          </a:p>
        </c:txPr>
        <c:crossAx val="107379328"/>
        <c:crosses val="autoZero"/>
        <c:auto val="1"/>
        <c:lblAlgn val="ctr"/>
        <c:lblOffset val="100"/>
        <c:tickLblSkip val="1"/>
        <c:tickMarkSkip val="1"/>
        <c:noMultiLvlLbl val="0"/>
      </c:catAx>
      <c:valAx>
        <c:axId val="107379328"/>
        <c:scaling>
          <c:orientation val="minMax"/>
          <c:max val="2500000"/>
          <c:min val="0"/>
        </c:scaling>
        <c:delete val="0"/>
        <c:axPos val="l"/>
        <c:majorGridlines/>
        <c:numFmt formatCode="#,##0" sourceLinked="1"/>
        <c:majorTickMark val="none"/>
        <c:minorTickMark val="none"/>
        <c:tickLblPos val="nextTo"/>
        <c:txPr>
          <a:bodyPr rot="0" vert="horz"/>
          <a:lstStyle/>
          <a:p>
            <a:pPr>
              <a:defRPr sz="1000"/>
            </a:pPr>
            <a:endParaRPr lang="tr-TR"/>
          </a:p>
        </c:txPr>
        <c:crossAx val="107377792"/>
        <c:crosses val="autoZero"/>
        <c:crossBetween val="between"/>
        <c:majorUnit val="200000"/>
        <c:minorUnit val="100000"/>
      </c:valAx>
      <c:dTable>
        <c:showHorzBorder val="1"/>
        <c:showVertBorder val="1"/>
        <c:showOutline val="1"/>
        <c:showKeys val="1"/>
        <c:txPr>
          <a:bodyPr/>
          <a:lstStyle/>
          <a:p>
            <a:pPr rtl="0">
              <a:defRPr sz="1100"/>
            </a:pPr>
            <a:endParaRPr lang="tr-TR"/>
          </a:p>
        </c:txPr>
      </c:dTable>
    </c:plotArea>
    <c:plotVisOnly val="1"/>
    <c:dispBlanksAs val="gap"/>
    <c:showDLblsOverMax val="0"/>
  </c:chart>
  <c:txPr>
    <a:bodyPr/>
    <a:lstStyle/>
    <a:p>
      <a:pPr>
        <a:defRPr sz="1800"/>
      </a:pPr>
      <a:endParaRPr lang="tr-T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view3D>
      <c:rotX val="5"/>
      <c:rotY val="5"/>
      <c:rAngAx val="1"/>
    </c:view3D>
    <c:floor>
      <c:thickness val="0"/>
    </c:floor>
    <c:sideWall>
      <c:thickness val="0"/>
    </c:sideWall>
    <c:backWall>
      <c:thickness val="0"/>
    </c:backWall>
    <c:plotArea>
      <c:layout>
        <c:manualLayout>
          <c:layoutTarget val="inner"/>
          <c:xMode val="edge"/>
          <c:yMode val="edge"/>
          <c:x val="6.2720629967753433E-2"/>
          <c:y val="4.5456277549142138E-2"/>
          <c:w val="0.92084183730723279"/>
          <c:h val="0.8722069797897789"/>
        </c:manualLayout>
      </c:layout>
      <c:bar3DChart>
        <c:barDir val="col"/>
        <c:grouping val="stacked"/>
        <c:varyColors val="0"/>
        <c:ser>
          <c:idx val="0"/>
          <c:order val="0"/>
          <c:tx>
            <c:strRef>
              <c:f>Sayfa1!$B$1</c:f>
              <c:strCache>
                <c:ptCount val="1"/>
                <c:pt idx="0">
                  <c:v>Trilyon TL</c:v>
                </c:pt>
              </c:strCache>
            </c:strRef>
          </c:tx>
          <c:invertIfNegative val="0"/>
          <c:dLbls>
            <c:dLbl>
              <c:idx val="0"/>
              <c:layout>
                <c:manualLayout>
                  <c:x val="1.5680244257344808E-3"/>
                  <c:y val="-0.21059500440216666"/>
                </c:manualLayout>
              </c:layout>
              <c:spPr/>
              <c:txPr>
                <a:bodyPr/>
                <a:lstStyle/>
                <a:p>
                  <a:pPr>
                    <a:defRPr sz="1000" b="1" i="1">
                      <a:solidFill>
                        <a:srgbClr val="C00000"/>
                      </a:solidFill>
                      <a:latin typeface="Tahoma" pitchFamily="34" charset="0"/>
                      <a:cs typeface="Tahoma" pitchFamily="34" charset="0"/>
                    </a:defRPr>
                  </a:pPr>
                  <a:endParaRPr lang="tr-TR"/>
                </a:p>
              </c:txPr>
              <c:showLegendKey val="0"/>
              <c:showVal val="1"/>
              <c:showCatName val="0"/>
              <c:showSerName val="0"/>
              <c:showPercent val="0"/>
              <c:showBubbleSize val="0"/>
            </c:dLbl>
            <c:dLbl>
              <c:idx val="1"/>
              <c:layout>
                <c:manualLayout>
                  <c:x val="2.938455099133526E-3"/>
                  <c:y val="-0.16971047815292475"/>
                </c:manualLayout>
              </c:layout>
              <c:showLegendKey val="0"/>
              <c:showVal val="1"/>
              <c:showCatName val="0"/>
              <c:showSerName val="0"/>
              <c:showPercent val="0"/>
              <c:showBubbleSize val="0"/>
            </c:dLbl>
            <c:dLbl>
              <c:idx val="2"/>
              <c:layout>
                <c:manualLayout>
                  <c:x val="8.8153652974005785E-3"/>
                  <c:y val="-0.1976927748427694"/>
                </c:manualLayout>
              </c:layout>
              <c:showLegendKey val="0"/>
              <c:showVal val="1"/>
              <c:showCatName val="0"/>
              <c:showSerName val="0"/>
              <c:showPercent val="0"/>
              <c:showBubbleSize val="0"/>
            </c:dLbl>
            <c:dLbl>
              <c:idx val="3"/>
              <c:layout>
                <c:manualLayout>
                  <c:x val="2.9383394119248986E-3"/>
                  <c:y val="-0.16869783453249654"/>
                </c:manualLayout>
              </c:layout>
              <c:showLegendKey val="0"/>
              <c:showVal val="1"/>
              <c:showCatName val="0"/>
              <c:showSerName val="0"/>
              <c:showPercent val="0"/>
              <c:showBubbleSize val="0"/>
            </c:dLbl>
            <c:dLbl>
              <c:idx val="4"/>
              <c:layout>
                <c:manualLayout>
                  <c:x val="4.407682648700343E-3"/>
                  <c:y val="-0.15551831620964524"/>
                </c:manualLayout>
              </c:layout>
              <c:showLegendKey val="0"/>
              <c:showVal val="1"/>
              <c:showCatName val="0"/>
              <c:showSerName val="0"/>
              <c:showPercent val="0"/>
              <c:showBubbleSize val="0"/>
            </c:dLbl>
            <c:dLbl>
              <c:idx val="5"/>
              <c:layout>
                <c:manualLayout>
                  <c:x val="1.469227549566763E-3"/>
                  <c:y val="-0.18187735285534784"/>
                </c:manualLayout>
              </c:layout>
              <c:showLegendKey val="0"/>
              <c:showVal val="1"/>
              <c:showCatName val="0"/>
              <c:showSerName val="0"/>
              <c:showPercent val="0"/>
              <c:showBubbleSize val="0"/>
            </c:dLbl>
            <c:dLbl>
              <c:idx val="6"/>
              <c:layout>
                <c:manualLayout>
                  <c:x val="5.876910198267052E-3"/>
                  <c:y val="-0.20296478972337956"/>
                </c:manualLayout>
              </c:layout>
              <c:showLegendKey val="0"/>
              <c:showVal val="1"/>
              <c:showCatName val="0"/>
              <c:showSerName val="0"/>
              <c:showPercent val="0"/>
              <c:showBubbleSize val="0"/>
            </c:dLbl>
            <c:dLbl>
              <c:idx val="7"/>
              <c:layout>
                <c:manualLayout>
                  <c:x val="4.4076826487002892E-3"/>
                  <c:y val="-0.23459542614675299"/>
                </c:manualLayout>
              </c:layout>
              <c:showLegendKey val="0"/>
              <c:showVal val="1"/>
              <c:showCatName val="0"/>
              <c:showSerName val="0"/>
              <c:showPercent val="0"/>
              <c:showBubbleSize val="0"/>
            </c:dLbl>
            <c:dLbl>
              <c:idx val="8"/>
              <c:layout>
                <c:manualLayout>
                  <c:x val="4.4076826487002892E-3"/>
                  <c:y val="-0.26095446279245565"/>
                </c:manualLayout>
              </c:layout>
              <c:showLegendKey val="0"/>
              <c:showVal val="1"/>
              <c:showCatName val="0"/>
              <c:showSerName val="0"/>
              <c:showPercent val="0"/>
              <c:showBubbleSize val="0"/>
            </c:dLbl>
            <c:dLbl>
              <c:idx val="9"/>
              <c:layout>
                <c:manualLayout>
                  <c:x val="4.4075669614916614E-3"/>
                  <c:y val="-0.29522121043186894"/>
                </c:manualLayout>
              </c:layout>
              <c:showLegendKey val="0"/>
              <c:showVal val="1"/>
              <c:showCatName val="0"/>
              <c:showSerName val="0"/>
              <c:showPercent val="0"/>
              <c:showBubbleSize val="0"/>
            </c:dLbl>
            <c:dLbl>
              <c:idx val="10"/>
              <c:layout>
                <c:manualLayout>
                  <c:x val="0"/>
                  <c:y val="-0.32421615074214177"/>
                </c:manualLayout>
              </c:layout>
              <c:showLegendKey val="0"/>
              <c:showVal val="1"/>
              <c:showCatName val="0"/>
              <c:showSerName val="0"/>
              <c:showPercent val="0"/>
              <c:showBubbleSize val="0"/>
            </c:dLbl>
            <c:dLbl>
              <c:idx val="11"/>
              <c:layout>
                <c:manualLayout>
                  <c:x val="4.4076826487003968E-3"/>
                  <c:y val="-0.34003157272956336"/>
                </c:manualLayout>
              </c:layout>
              <c:showLegendKey val="0"/>
              <c:showVal val="1"/>
              <c:showCatName val="0"/>
              <c:showSerName val="0"/>
              <c:showPercent val="0"/>
              <c:showBubbleSize val="0"/>
            </c:dLbl>
            <c:dLbl>
              <c:idx val="12"/>
              <c:layout>
                <c:manualLayout>
                  <c:x val="0"/>
                  <c:y val="-0.37693422403354698"/>
                </c:manualLayout>
              </c:layout>
              <c:showLegendKey val="0"/>
              <c:showVal val="1"/>
              <c:showCatName val="0"/>
              <c:showSerName val="0"/>
              <c:showPercent val="0"/>
              <c:showBubbleSize val="0"/>
            </c:dLbl>
            <c:dLbl>
              <c:idx val="13"/>
              <c:layout>
                <c:manualLayout>
                  <c:x val="2.938455099133526E-3"/>
                  <c:y val="-0.39802145335010908"/>
                </c:manualLayout>
              </c:layout>
              <c:spPr/>
              <c:txPr>
                <a:bodyPr/>
                <a:lstStyle/>
                <a:p>
                  <a:pPr>
                    <a:defRPr sz="1000" b="1" i="1">
                      <a:solidFill>
                        <a:srgbClr val="C00000"/>
                      </a:solidFill>
                      <a:latin typeface="Tahoma" pitchFamily="34" charset="0"/>
                      <a:cs typeface="Tahoma" pitchFamily="34" charset="0"/>
                    </a:defRPr>
                  </a:pPr>
                  <a:endParaRPr lang="tr-TR"/>
                </a:p>
              </c:txPr>
              <c:showLegendKey val="0"/>
              <c:showVal val="1"/>
              <c:showCatName val="0"/>
              <c:showSerName val="0"/>
              <c:showPercent val="0"/>
              <c:showBubbleSize val="0"/>
            </c:dLbl>
            <c:txPr>
              <a:bodyPr/>
              <a:lstStyle/>
              <a:p>
                <a:pPr>
                  <a:defRPr sz="1000" b="0">
                    <a:latin typeface="Tahoma" pitchFamily="34" charset="0"/>
                    <a:cs typeface="Tahoma" pitchFamily="34" charset="0"/>
                  </a:defRPr>
                </a:pPr>
                <a:endParaRPr lang="tr-TR"/>
              </a:p>
            </c:txPr>
            <c:showLegendKey val="0"/>
            <c:showVal val="1"/>
            <c:showCatName val="0"/>
            <c:showSerName val="0"/>
            <c:showPercent val="0"/>
            <c:showBubbleSize val="0"/>
            <c:showLeaderLines val="0"/>
          </c:dLbls>
          <c:cat>
            <c:numRef>
              <c:f>Sayfa1!$A$2:$A$15</c:f>
              <c:numCache>
                <c:formatCode>General</c:formatCode>
                <c:ptCount val="14"/>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numCache>
            </c:numRef>
          </c:cat>
          <c:val>
            <c:numRef>
              <c:f>Sayfa1!$B$2:$B$15</c:f>
              <c:numCache>
                <c:formatCode>#,##0</c:formatCode>
                <c:ptCount val="14"/>
                <c:pt idx="0">
                  <c:v>5066745</c:v>
                </c:pt>
                <c:pt idx="1">
                  <c:v>5558582</c:v>
                </c:pt>
                <c:pt idx="2">
                  <c:v>5832215</c:v>
                </c:pt>
                <c:pt idx="3">
                  <c:v>5254125</c:v>
                </c:pt>
                <c:pt idx="4">
                  <c:v>4886881</c:v>
                </c:pt>
                <c:pt idx="5">
                  <c:v>5223283</c:v>
                </c:pt>
                <c:pt idx="6">
                  <c:v>5615238</c:v>
                </c:pt>
                <c:pt idx="7">
                  <c:v>6181251</c:v>
                </c:pt>
                <c:pt idx="8">
                  <c:v>6918605</c:v>
                </c:pt>
                <c:pt idx="9">
                  <c:v>7818642</c:v>
                </c:pt>
                <c:pt idx="10">
                  <c:v>8643000</c:v>
                </c:pt>
                <c:pt idx="11">
                  <c:v>9136000</c:v>
                </c:pt>
                <c:pt idx="12">
                  <c:v>9976000</c:v>
                </c:pt>
                <c:pt idx="13">
                  <c:v>10600000</c:v>
                </c:pt>
              </c:numCache>
            </c:numRef>
          </c:val>
        </c:ser>
        <c:dLbls>
          <c:showLegendKey val="0"/>
          <c:showVal val="0"/>
          <c:showCatName val="0"/>
          <c:showSerName val="0"/>
          <c:showPercent val="0"/>
          <c:showBubbleSize val="0"/>
        </c:dLbls>
        <c:gapWidth val="90"/>
        <c:gapDepth val="311"/>
        <c:shape val="cylinder"/>
        <c:axId val="107413504"/>
        <c:axId val="107415040"/>
        <c:axId val="0"/>
      </c:bar3DChart>
      <c:catAx>
        <c:axId val="107413504"/>
        <c:scaling>
          <c:orientation val="minMax"/>
        </c:scaling>
        <c:delete val="0"/>
        <c:axPos val="b"/>
        <c:numFmt formatCode="General" sourceLinked="1"/>
        <c:majorTickMark val="out"/>
        <c:minorTickMark val="none"/>
        <c:tickLblPos val="nextTo"/>
        <c:txPr>
          <a:bodyPr/>
          <a:lstStyle/>
          <a:p>
            <a:pPr>
              <a:defRPr sz="1400" b="0">
                <a:latin typeface="Calibri" pitchFamily="34" charset="0"/>
                <a:cs typeface="Tahoma" pitchFamily="34" charset="0"/>
              </a:defRPr>
            </a:pPr>
            <a:endParaRPr lang="tr-TR"/>
          </a:p>
        </c:txPr>
        <c:crossAx val="107415040"/>
        <c:crosses val="autoZero"/>
        <c:auto val="1"/>
        <c:lblAlgn val="ctr"/>
        <c:lblOffset val="100"/>
        <c:noMultiLvlLbl val="0"/>
      </c:catAx>
      <c:valAx>
        <c:axId val="107415040"/>
        <c:scaling>
          <c:orientation val="minMax"/>
        </c:scaling>
        <c:delete val="0"/>
        <c:axPos val="l"/>
        <c:majorGridlines/>
        <c:numFmt formatCode="#,##0" sourceLinked="1"/>
        <c:majorTickMark val="out"/>
        <c:minorTickMark val="none"/>
        <c:tickLblPos val="nextTo"/>
        <c:txPr>
          <a:bodyPr/>
          <a:lstStyle/>
          <a:p>
            <a:pPr>
              <a:defRPr sz="1400" b="0">
                <a:latin typeface="Tahoma" pitchFamily="34" charset="0"/>
                <a:cs typeface="Tahoma" pitchFamily="34" charset="0"/>
              </a:defRPr>
            </a:pPr>
            <a:endParaRPr lang="tr-TR"/>
          </a:p>
        </c:txPr>
        <c:crossAx val="107413504"/>
        <c:crosses val="autoZero"/>
        <c:crossBetween val="between"/>
      </c:valAx>
    </c:plotArea>
    <c:plotVisOnly val="1"/>
    <c:dispBlanksAs val="gap"/>
    <c:showDLblsOverMax val="0"/>
  </c:chart>
  <c:txPr>
    <a:bodyPr/>
    <a:lstStyle/>
    <a:p>
      <a:pPr>
        <a:defRPr sz="1800"/>
      </a:pPr>
      <a:endParaRPr lang="tr-TR"/>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view3D>
      <c:rotX val="5"/>
      <c:rotY val="5"/>
      <c:rAngAx val="1"/>
    </c:view3D>
    <c:floor>
      <c:thickness val="0"/>
    </c:floor>
    <c:sideWall>
      <c:thickness val="0"/>
    </c:sideWall>
    <c:backWall>
      <c:thickness val="0"/>
    </c:backWall>
    <c:plotArea>
      <c:layout>
        <c:manualLayout>
          <c:layoutTarget val="inner"/>
          <c:xMode val="edge"/>
          <c:yMode val="edge"/>
          <c:x val="6.2720629967753433E-2"/>
          <c:y val="4.5456277549142138E-2"/>
          <c:w val="0.92084183730723279"/>
          <c:h val="0.8722069797897789"/>
        </c:manualLayout>
      </c:layout>
      <c:bar3DChart>
        <c:barDir val="col"/>
        <c:grouping val="stacked"/>
        <c:varyColors val="0"/>
        <c:ser>
          <c:idx val="0"/>
          <c:order val="0"/>
          <c:tx>
            <c:strRef>
              <c:f>Sayfa1!$B$1</c:f>
              <c:strCache>
                <c:ptCount val="1"/>
                <c:pt idx="0">
                  <c:v>Trilyon TL</c:v>
                </c:pt>
              </c:strCache>
            </c:strRef>
          </c:tx>
          <c:invertIfNegative val="0"/>
          <c:dLbls>
            <c:dLbl>
              <c:idx val="0"/>
              <c:layout>
                <c:manualLayout>
                  <c:x val="3.0372519753012438E-3"/>
                  <c:y val="-5.2440784527951166E-2"/>
                </c:manualLayout>
              </c:layout>
              <c:showLegendKey val="0"/>
              <c:showVal val="1"/>
              <c:showCatName val="0"/>
              <c:showSerName val="0"/>
              <c:showPercent val="0"/>
              <c:showBubbleSize val="0"/>
            </c:dLbl>
            <c:dLbl>
              <c:idx val="1"/>
              <c:layout>
                <c:manualLayout>
                  <c:x val="2.938455099133526E-3"/>
                  <c:y val="-3.0007583930701055E-2"/>
                </c:manualLayout>
              </c:layout>
              <c:showLegendKey val="0"/>
              <c:showVal val="1"/>
              <c:showCatName val="0"/>
              <c:showSerName val="0"/>
              <c:showPercent val="0"/>
              <c:showBubbleSize val="0"/>
            </c:dLbl>
            <c:dLbl>
              <c:idx val="2"/>
              <c:layout>
                <c:manualLayout>
                  <c:x val="5.876910198267052E-3"/>
                  <c:y val="0"/>
                </c:manualLayout>
              </c:layout>
              <c:showLegendKey val="0"/>
              <c:showVal val="1"/>
              <c:showCatName val="0"/>
              <c:showSerName val="0"/>
              <c:showPercent val="0"/>
              <c:showBubbleSize val="0"/>
            </c:dLbl>
            <c:dLbl>
              <c:idx val="3"/>
              <c:layout>
                <c:manualLayout>
                  <c:x val="2.938455099133526E-3"/>
                  <c:y val="2.6359036645702584E-3"/>
                </c:manualLayout>
              </c:layout>
              <c:showLegendKey val="0"/>
              <c:showVal val="1"/>
              <c:showCatName val="0"/>
              <c:showSerName val="0"/>
              <c:showPercent val="0"/>
              <c:showBubbleSize val="0"/>
            </c:dLbl>
            <c:dLbl>
              <c:idx val="4"/>
              <c:layout>
                <c:manualLayout>
                  <c:x val="4.4076826487002892E-3"/>
                  <c:y val="0"/>
                </c:manualLayout>
              </c:layout>
              <c:showLegendKey val="0"/>
              <c:showVal val="1"/>
              <c:showCatName val="0"/>
              <c:showSerName val="0"/>
              <c:showPercent val="0"/>
              <c:showBubbleSize val="0"/>
            </c:dLbl>
            <c:dLbl>
              <c:idx val="5"/>
              <c:layout>
                <c:manualLayout>
                  <c:x val="5.876910198267052E-3"/>
                  <c:y val="0"/>
                </c:manualLayout>
              </c:layout>
              <c:showLegendKey val="0"/>
              <c:showVal val="1"/>
              <c:showCatName val="0"/>
              <c:showSerName val="0"/>
              <c:showPercent val="0"/>
              <c:showBubbleSize val="0"/>
            </c:dLbl>
            <c:dLbl>
              <c:idx val="6"/>
              <c:layout>
                <c:manualLayout>
                  <c:x val="5.876910198267052E-3"/>
                  <c:y val="0"/>
                </c:manualLayout>
              </c:layout>
              <c:showLegendKey val="0"/>
              <c:showVal val="1"/>
              <c:showCatName val="0"/>
              <c:showSerName val="0"/>
              <c:showPercent val="0"/>
              <c:showBubbleSize val="0"/>
            </c:dLbl>
            <c:dLbl>
              <c:idx val="7"/>
              <c:layout>
                <c:manualLayout>
                  <c:x val="7.3461377478338148E-3"/>
                  <c:y val="-7.9077109937107752E-3"/>
                </c:manualLayout>
              </c:layout>
              <c:showLegendKey val="0"/>
              <c:showVal val="1"/>
              <c:showCatName val="0"/>
              <c:showSerName val="0"/>
              <c:showPercent val="0"/>
              <c:showBubbleSize val="0"/>
            </c:dLbl>
            <c:dLbl>
              <c:idx val="8"/>
              <c:layout>
                <c:manualLayout>
                  <c:x val="4.4076826487001808E-3"/>
                  <c:y val="0"/>
                </c:manualLayout>
              </c:layout>
              <c:showLegendKey val="0"/>
              <c:showVal val="1"/>
              <c:showCatName val="0"/>
              <c:showSerName val="0"/>
              <c:showPercent val="0"/>
              <c:showBubbleSize val="0"/>
            </c:dLbl>
            <c:dLbl>
              <c:idx val="9"/>
              <c:layout>
                <c:manualLayout>
                  <c:x val="2.938455099133526E-3"/>
                  <c:y val="0"/>
                </c:manualLayout>
              </c:layout>
              <c:showLegendKey val="0"/>
              <c:showVal val="1"/>
              <c:showCatName val="0"/>
              <c:showSerName val="0"/>
              <c:showPercent val="0"/>
              <c:showBubbleSize val="0"/>
            </c:dLbl>
            <c:txPr>
              <a:bodyPr/>
              <a:lstStyle/>
              <a:p>
                <a:pPr>
                  <a:defRPr sz="1100" b="1">
                    <a:latin typeface="Tahoma" pitchFamily="34" charset="0"/>
                    <a:cs typeface="Tahoma" pitchFamily="34" charset="0"/>
                  </a:defRPr>
                </a:pPr>
                <a:endParaRPr lang="tr-TR"/>
              </a:p>
            </c:txPr>
            <c:showLegendKey val="0"/>
            <c:showVal val="1"/>
            <c:showCatName val="0"/>
            <c:showSerName val="0"/>
            <c:showPercent val="0"/>
            <c:showBubbleSize val="0"/>
            <c:showLeaderLines val="0"/>
          </c:dLbls>
          <c:cat>
            <c:numRef>
              <c:f>Sayfa1!$A$2:$A$15</c:f>
              <c:numCache>
                <c:formatCode>General</c:formatCode>
                <c:ptCount val="14"/>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numCache>
            </c:numRef>
          </c:cat>
          <c:val>
            <c:numRef>
              <c:f>Sayfa1!$B$2:$B$15</c:f>
              <c:numCache>
                <c:formatCode>#,##0</c:formatCode>
                <c:ptCount val="14"/>
                <c:pt idx="0">
                  <c:v>1055</c:v>
                </c:pt>
                <c:pt idx="1">
                  <c:v>1400</c:v>
                </c:pt>
                <c:pt idx="2">
                  <c:v>1025</c:v>
                </c:pt>
                <c:pt idx="3">
                  <c:v>803</c:v>
                </c:pt>
                <c:pt idx="4">
                  <c:v>883</c:v>
                </c:pt>
                <c:pt idx="5">
                  <c:v>601</c:v>
                </c:pt>
                <c:pt idx="6">
                  <c:v>440</c:v>
                </c:pt>
                <c:pt idx="7">
                  <c:v>384</c:v>
                </c:pt>
                <c:pt idx="8">
                  <c:v>519</c:v>
                </c:pt>
                <c:pt idx="9">
                  <c:v>574</c:v>
                </c:pt>
                <c:pt idx="10">
                  <c:v>1208</c:v>
                </c:pt>
                <c:pt idx="11">
                  <c:v>539</c:v>
                </c:pt>
                <c:pt idx="12">
                  <c:v>429</c:v>
                </c:pt>
                <c:pt idx="13">
                  <c:v>533</c:v>
                </c:pt>
              </c:numCache>
            </c:numRef>
          </c:val>
        </c:ser>
        <c:dLbls>
          <c:showLegendKey val="0"/>
          <c:showVal val="0"/>
          <c:showCatName val="0"/>
          <c:showSerName val="0"/>
          <c:showPercent val="0"/>
          <c:showBubbleSize val="0"/>
        </c:dLbls>
        <c:gapWidth val="90"/>
        <c:gapDepth val="311"/>
        <c:shape val="cylinder"/>
        <c:axId val="107926272"/>
        <c:axId val="107927808"/>
        <c:axId val="0"/>
      </c:bar3DChart>
      <c:catAx>
        <c:axId val="107926272"/>
        <c:scaling>
          <c:orientation val="minMax"/>
        </c:scaling>
        <c:delete val="0"/>
        <c:axPos val="b"/>
        <c:numFmt formatCode="General" sourceLinked="1"/>
        <c:majorTickMark val="out"/>
        <c:minorTickMark val="none"/>
        <c:tickLblPos val="nextTo"/>
        <c:txPr>
          <a:bodyPr/>
          <a:lstStyle/>
          <a:p>
            <a:pPr>
              <a:defRPr sz="1400" b="0">
                <a:latin typeface="Calibri" pitchFamily="34" charset="0"/>
                <a:cs typeface="Tahoma" pitchFamily="34" charset="0"/>
              </a:defRPr>
            </a:pPr>
            <a:endParaRPr lang="tr-TR"/>
          </a:p>
        </c:txPr>
        <c:crossAx val="107927808"/>
        <c:crosses val="autoZero"/>
        <c:auto val="1"/>
        <c:lblAlgn val="ctr"/>
        <c:lblOffset val="100"/>
        <c:noMultiLvlLbl val="0"/>
      </c:catAx>
      <c:valAx>
        <c:axId val="107927808"/>
        <c:scaling>
          <c:orientation val="minMax"/>
        </c:scaling>
        <c:delete val="0"/>
        <c:axPos val="l"/>
        <c:majorGridlines/>
        <c:numFmt formatCode="#,##0" sourceLinked="1"/>
        <c:majorTickMark val="out"/>
        <c:minorTickMark val="none"/>
        <c:tickLblPos val="nextTo"/>
        <c:txPr>
          <a:bodyPr/>
          <a:lstStyle/>
          <a:p>
            <a:pPr>
              <a:defRPr sz="1400" b="0">
                <a:latin typeface="Tahoma" pitchFamily="34" charset="0"/>
                <a:cs typeface="Tahoma" pitchFamily="34" charset="0"/>
              </a:defRPr>
            </a:pPr>
            <a:endParaRPr lang="tr-TR"/>
          </a:p>
        </c:txPr>
        <c:crossAx val="107926272"/>
        <c:crosses val="autoZero"/>
        <c:crossBetween val="between"/>
      </c:valAx>
    </c:plotArea>
    <c:plotVisOnly val="1"/>
    <c:dispBlanksAs val="gap"/>
    <c:showDLblsOverMax val="0"/>
  </c:chart>
  <c:txPr>
    <a:bodyPr/>
    <a:lstStyle/>
    <a:p>
      <a:pPr>
        <a:defRPr sz="1800"/>
      </a:pPr>
      <a:endParaRPr lang="tr-TR"/>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view3D>
      <c:rotX val="5"/>
      <c:rotY val="5"/>
      <c:rAngAx val="1"/>
    </c:view3D>
    <c:floor>
      <c:thickness val="0"/>
    </c:floor>
    <c:sideWall>
      <c:thickness val="0"/>
    </c:sideWall>
    <c:backWall>
      <c:thickness val="0"/>
    </c:backWall>
    <c:plotArea>
      <c:layout>
        <c:manualLayout>
          <c:layoutTarget val="inner"/>
          <c:xMode val="edge"/>
          <c:yMode val="edge"/>
          <c:x val="6.2720629967753433E-2"/>
          <c:y val="4.5456277549142138E-2"/>
          <c:w val="0.92084183730723279"/>
          <c:h val="0.8722069797897789"/>
        </c:manualLayout>
      </c:layout>
      <c:bar3DChart>
        <c:barDir val="col"/>
        <c:grouping val="stacked"/>
        <c:varyColors val="0"/>
        <c:ser>
          <c:idx val="0"/>
          <c:order val="0"/>
          <c:tx>
            <c:strRef>
              <c:f>Sayfa1!$B$1</c:f>
              <c:strCache>
                <c:ptCount val="1"/>
                <c:pt idx="0">
                  <c:v>ERKEK</c:v>
                </c:pt>
              </c:strCache>
            </c:strRef>
          </c:tx>
          <c:invertIfNegative val="0"/>
          <c:dLbls>
            <c:dLbl>
              <c:idx val="0"/>
              <c:layout>
                <c:manualLayout>
                  <c:x val="2.2170060995380315E-4"/>
                  <c:y val="-0.35556970595353088"/>
                </c:manualLayout>
              </c:layout>
              <c:spPr/>
              <c:txPr>
                <a:bodyPr/>
                <a:lstStyle/>
                <a:p>
                  <a:pPr>
                    <a:defRPr sz="1200" b="1" i="1">
                      <a:solidFill>
                        <a:srgbClr val="C00000"/>
                      </a:solidFill>
                      <a:latin typeface="Tahoma" pitchFamily="34" charset="0"/>
                      <a:cs typeface="Tahoma" pitchFamily="34" charset="0"/>
                    </a:defRPr>
                  </a:pPr>
                  <a:endParaRPr lang="tr-TR"/>
                </a:p>
              </c:txPr>
              <c:showLegendKey val="0"/>
              <c:showVal val="1"/>
              <c:showCatName val="0"/>
              <c:showSerName val="0"/>
              <c:showPercent val="0"/>
              <c:showBubbleSize val="0"/>
            </c:dLbl>
            <c:dLbl>
              <c:idx val="1"/>
              <c:layout>
                <c:manualLayout>
                  <c:x val="2.938455099133526E-3"/>
                  <c:y val="-3.0007583930701055E-2"/>
                </c:manualLayout>
              </c:layout>
              <c:showLegendKey val="0"/>
              <c:showVal val="1"/>
              <c:showCatName val="0"/>
              <c:showSerName val="0"/>
              <c:showPercent val="0"/>
              <c:showBubbleSize val="0"/>
            </c:dLbl>
            <c:dLbl>
              <c:idx val="2"/>
              <c:layout>
                <c:manualLayout>
                  <c:x val="5.876910198267052E-3"/>
                  <c:y val="0"/>
                </c:manualLayout>
              </c:layout>
              <c:showLegendKey val="0"/>
              <c:showVal val="1"/>
              <c:showCatName val="0"/>
              <c:showSerName val="0"/>
              <c:showPercent val="0"/>
              <c:showBubbleSize val="0"/>
            </c:dLbl>
            <c:dLbl>
              <c:idx val="3"/>
              <c:layout>
                <c:manualLayout>
                  <c:x val="2.938455099133526E-3"/>
                  <c:y val="2.6359036645702584E-3"/>
                </c:manualLayout>
              </c:layout>
              <c:showLegendKey val="0"/>
              <c:showVal val="1"/>
              <c:showCatName val="0"/>
              <c:showSerName val="0"/>
              <c:showPercent val="0"/>
              <c:showBubbleSize val="0"/>
            </c:dLbl>
            <c:dLbl>
              <c:idx val="4"/>
              <c:layout>
                <c:manualLayout>
                  <c:x val="4.4076826487002892E-3"/>
                  <c:y val="0"/>
                </c:manualLayout>
              </c:layout>
              <c:showLegendKey val="0"/>
              <c:showVal val="1"/>
              <c:showCatName val="0"/>
              <c:showSerName val="0"/>
              <c:showPercent val="0"/>
              <c:showBubbleSize val="0"/>
            </c:dLbl>
            <c:dLbl>
              <c:idx val="5"/>
              <c:layout>
                <c:manualLayout>
                  <c:x val="5.876910198267052E-3"/>
                  <c:y val="0"/>
                </c:manualLayout>
              </c:layout>
              <c:showLegendKey val="0"/>
              <c:showVal val="1"/>
              <c:showCatName val="0"/>
              <c:showSerName val="0"/>
              <c:showPercent val="0"/>
              <c:showBubbleSize val="0"/>
            </c:dLbl>
            <c:dLbl>
              <c:idx val="6"/>
              <c:layout>
                <c:manualLayout>
                  <c:x val="5.876910198267052E-3"/>
                  <c:y val="0"/>
                </c:manualLayout>
              </c:layout>
              <c:showLegendKey val="0"/>
              <c:showVal val="1"/>
              <c:showCatName val="0"/>
              <c:showSerName val="0"/>
              <c:showPercent val="0"/>
              <c:showBubbleSize val="0"/>
            </c:dLbl>
            <c:dLbl>
              <c:idx val="7"/>
              <c:layout>
                <c:manualLayout>
                  <c:x val="7.3461377478338148E-3"/>
                  <c:y val="-7.9077109937107752E-3"/>
                </c:manualLayout>
              </c:layout>
              <c:showLegendKey val="0"/>
              <c:showVal val="1"/>
              <c:showCatName val="0"/>
              <c:showSerName val="0"/>
              <c:showPercent val="0"/>
              <c:showBubbleSize val="0"/>
            </c:dLbl>
            <c:dLbl>
              <c:idx val="8"/>
              <c:layout>
                <c:manualLayout>
                  <c:x val="4.4076826487001808E-3"/>
                  <c:y val="0"/>
                </c:manualLayout>
              </c:layout>
              <c:showLegendKey val="0"/>
              <c:showVal val="1"/>
              <c:showCatName val="0"/>
              <c:showSerName val="0"/>
              <c:showPercent val="0"/>
              <c:showBubbleSize val="0"/>
            </c:dLbl>
            <c:dLbl>
              <c:idx val="9"/>
              <c:layout>
                <c:manualLayout>
                  <c:x val="-1.2849767352922431E-3"/>
                  <c:y val="-5.535397695597543E-2"/>
                </c:manualLayout>
              </c:layout>
              <c:showLegendKey val="0"/>
              <c:showVal val="1"/>
              <c:showCatName val="0"/>
              <c:showSerName val="0"/>
              <c:showPercent val="0"/>
              <c:showBubbleSize val="0"/>
            </c:dLbl>
            <c:dLbl>
              <c:idx val="10"/>
              <c:layout>
                <c:manualLayout>
                  <c:x val="0"/>
                  <c:y val="-9.7528435589099557E-2"/>
                </c:manualLayout>
              </c:layout>
              <c:showLegendKey val="0"/>
              <c:showVal val="1"/>
              <c:showCatName val="0"/>
              <c:showSerName val="0"/>
              <c:showPercent val="0"/>
              <c:showBubbleSize val="0"/>
            </c:dLbl>
            <c:dLbl>
              <c:idx val="11"/>
              <c:layout>
                <c:manualLayout>
                  <c:x val="0"/>
                  <c:y val="-0.14761060521593447"/>
                </c:manualLayout>
              </c:layout>
              <c:showLegendKey val="0"/>
              <c:showVal val="1"/>
              <c:showCatName val="0"/>
              <c:showSerName val="0"/>
              <c:showPercent val="0"/>
              <c:showBubbleSize val="0"/>
            </c:dLbl>
            <c:dLbl>
              <c:idx val="12"/>
              <c:layout>
                <c:manualLayout>
                  <c:x val="-2.8155977464132996E-3"/>
                  <c:y val="-0.20032867850733965"/>
                </c:manualLayout>
              </c:layout>
              <c:showLegendKey val="0"/>
              <c:showVal val="1"/>
              <c:showCatName val="0"/>
              <c:showSerName val="0"/>
              <c:showPercent val="0"/>
              <c:showBubbleSize val="0"/>
            </c:dLbl>
            <c:dLbl>
              <c:idx val="13"/>
              <c:layout>
                <c:manualLayout>
                  <c:x val="4.2232857693150763E-3"/>
                  <c:y val="-0.45864723763522497"/>
                </c:manualLayout>
              </c:layout>
              <c:spPr/>
              <c:txPr>
                <a:bodyPr/>
                <a:lstStyle/>
                <a:p>
                  <a:pPr>
                    <a:defRPr sz="1200" b="1" i="1">
                      <a:solidFill>
                        <a:srgbClr val="C00000"/>
                      </a:solidFill>
                      <a:latin typeface="Tahoma" pitchFamily="34" charset="0"/>
                      <a:cs typeface="Tahoma" pitchFamily="34" charset="0"/>
                    </a:defRPr>
                  </a:pPr>
                  <a:endParaRPr lang="tr-TR"/>
                </a:p>
              </c:txPr>
              <c:showLegendKey val="0"/>
              <c:showVal val="1"/>
              <c:showCatName val="0"/>
              <c:showSerName val="0"/>
              <c:showPercent val="0"/>
              <c:showBubbleSize val="0"/>
            </c:dLbl>
            <c:txPr>
              <a:bodyPr/>
              <a:lstStyle/>
              <a:p>
                <a:pPr>
                  <a:defRPr sz="1000" b="0">
                    <a:latin typeface="Tahoma" pitchFamily="34" charset="0"/>
                    <a:cs typeface="Tahoma" pitchFamily="34" charset="0"/>
                  </a:defRPr>
                </a:pPr>
                <a:endParaRPr lang="tr-TR"/>
              </a:p>
            </c:txPr>
            <c:showLegendKey val="0"/>
            <c:showVal val="1"/>
            <c:showCatName val="0"/>
            <c:showSerName val="0"/>
            <c:showPercent val="0"/>
            <c:showBubbleSize val="0"/>
            <c:showLeaderLines val="0"/>
          </c:dLbls>
          <c:cat>
            <c:numRef>
              <c:f>Sayfa1!$A$2:$A$15</c:f>
              <c:numCache>
                <c:formatCode>General</c:formatCode>
                <c:ptCount val="14"/>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numCache>
            </c:numRef>
          </c:cat>
          <c:val>
            <c:numRef>
              <c:f>Sayfa1!$B$2:$B$15</c:f>
              <c:numCache>
                <c:formatCode>#,##0</c:formatCode>
                <c:ptCount val="14"/>
                <c:pt idx="0">
                  <c:v>5066745</c:v>
                </c:pt>
                <c:pt idx="1">
                  <c:v>5558582</c:v>
                </c:pt>
                <c:pt idx="2">
                  <c:v>5832215</c:v>
                </c:pt>
                <c:pt idx="3">
                  <c:v>5254125</c:v>
                </c:pt>
                <c:pt idx="4">
                  <c:v>4886881</c:v>
                </c:pt>
                <c:pt idx="5">
                  <c:v>5223283</c:v>
                </c:pt>
                <c:pt idx="6">
                  <c:v>5615238</c:v>
                </c:pt>
                <c:pt idx="7">
                  <c:v>6181251</c:v>
                </c:pt>
                <c:pt idx="8">
                  <c:v>6918605</c:v>
                </c:pt>
                <c:pt idx="9">
                  <c:v>7818642</c:v>
                </c:pt>
                <c:pt idx="10">
                  <c:v>8643000</c:v>
                </c:pt>
                <c:pt idx="11">
                  <c:v>9136000</c:v>
                </c:pt>
                <c:pt idx="12">
                  <c:v>9976000</c:v>
                </c:pt>
                <c:pt idx="13">
                  <c:v>10600000</c:v>
                </c:pt>
              </c:numCache>
            </c:numRef>
          </c:val>
        </c:ser>
        <c:ser>
          <c:idx val="1"/>
          <c:order val="1"/>
          <c:tx>
            <c:strRef>
              <c:f>Sayfa1!$C$1</c:f>
              <c:strCache>
                <c:ptCount val="1"/>
                <c:pt idx="0">
                  <c:v>KEDIN</c:v>
                </c:pt>
              </c:strCache>
            </c:strRef>
          </c:tx>
          <c:invertIfNegative val="0"/>
          <c:dLbls>
            <c:dLbl>
              <c:idx val="0"/>
              <c:layout>
                <c:manualLayout>
                  <c:x val="0"/>
                  <c:y val="-4.4810362297694396E-2"/>
                </c:manualLayout>
              </c:layout>
              <c:spPr/>
              <c:txPr>
                <a:bodyPr/>
                <a:lstStyle/>
                <a:p>
                  <a:pPr>
                    <a:defRPr sz="1200" b="1" i="1">
                      <a:solidFill>
                        <a:srgbClr val="C00000"/>
                      </a:solidFill>
                      <a:latin typeface="Calibri" pitchFamily="34" charset="0"/>
                      <a:cs typeface="Calibri" pitchFamily="34" charset="0"/>
                    </a:defRPr>
                  </a:pPr>
                  <a:endParaRPr lang="tr-TR"/>
                </a:p>
              </c:txPr>
              <c:showLegendKey val="0"/>
              <c:showVal val="1"/>
              <c:showCatName val="0"/>
              <c:showSerName val="0"/>
              <c:showPercent val="0"/>
              <c:showBubbleSize val="0"/>
            </c:dLbl>
            <c:dLbl>
              <c:idx val="1"/>
              <c:layout>
                <c:manualLayout>
                  <c:x val="2.815597746413274E-3"/>
                  <c:y val="-2.6359036645702584E-2"/>
                </c:manualLayout>
              </c:layout>
              <c:showLegendKey val="0"/>
              <c:showVal val="1"/>
              <c:showCatName val="0"/>
              <c:showSerName val="0"/>
              <c:showPercent val="0"/>
              <c:showBubbleSize val="0"/>
            </c:dLbl>
            <c:dLbl>
              <c:idx val="2"/>
              <c:layout>
                <c:manualLayout>
                  <c:x val="0"/>
                  <c:y val="-2.6359036645702584E-2"/>
                </c:manualLayout>
              </c:layout>
              <c:showLegendKey val="0"/>
              <c:showVal val="1"/>
              <c:showCatName val="0"/>
              <c:showSerName val="0"/>
              <c:showPercent val="0"/>
              <c:showBubbleSize val="0"/>
            </c:dLbl>
            <c:dLbl>
              <c:idx val="3"/>
              <c:layout>
                <c:manualLayout>
                  <c:x val="5.6311954928265993E-3"/>
                  <c:y val="-2.8994940310272842E-2"/>
                </c:manualLayout>
              </c:layout>
              <c:showLegendKey val="0"/>
              <c:showVal val="1"/>
              <c:showCatName val="0"/>
              <c:showSerName val="0"/>
              <c:showPercent val="0"/>
              <c:showBubbleSize val="0"/>
            </c:dLbl>
            <c:dLbl>
              <c:idx val="4"/>
              <c:layout>
                <c:manualLayout>
                  <c:x val="1.4077988732066498E-3"/>
                  <c:y val="-2.1087229316562067E-2"/>
                </c:manualLayout>
              </c:layout>
              <c:showLegendKey val="0"/>
              <c:showVal val="1"/>
              <c:showCatName val="0"/>
              <c:showSerName val="0"/>
              <c:showPercent val="0"/>
              <c:showBubbleSize val="0"/>
            </c:dLbl>
            <c:dLbl>
              <c:idx val="5"/>
              <c:layout>
                <c:manualLayout>
                  <c:x val="1.4077988732066498E-3"/>
                  <c:y val="-2.1087229316562067E-2"/>
                </c:manualLayout>
              </c:layout>
              <c:showLegendKey val="0"/>
              <c:showVal val="1"/>
              <c:showCatName val="0"/>
              <c:showSerName val="0"/>
              <c:showPercent val="0"/>
              <c:showBubbleSize val="0"/>
            </c:dLbl>
            <c:dLbl>
              <c:idx val="6"/>
              <c:layout>
                <c:manualLayout>
                  <c:x val="0"/>
                  <c:y val="-2.6359036645702584E-2"/>
                </c:manualLayout>
              </c:layout>
              <c:showLegendKey val="0"/>
              <c:showVal val="1"/>
              <c:showCatName val="0"/>
              <c:showSerName val="0"/>
              <c:showPercent val="0"/>
              <c:showBubbleSize val="0"/>
            </c:dLbl>
            <c:dLbl>
              <c:idx val="7"/>
              <c:layout>
                <c:manualLayout>
                  <c:x val="-1.0323739142799896E-16"/>
                  <c:y val="-2.635903664570256E-2"/>
                </c:manualLayout>
              </c:layout>
              <c:showLegendKey val="0"/>
              <c:showVal val="1"/>
              <c:showCatName val="0"/>
              <c:showSerName val="0"/>
              <c:showPercent val="0"/>
              <c:showBubbleSize val="0"/>
            </c:dLbl>
            <c:dLbl>
              <c:idx val="8"/>
              <c:layout>
                <c:manualLayout>
                  <c:x val="1.4077988732066498E-3"/>
                  <c:y val="-2.6359036645702584E-2"/>
                </c:manualLayout>
              </c:layout>
              <c:showLegendKey val="0"/>
              <c:showVal val="1"/>
              <c:showCatName val="0"/>
              <c:showSerName val="0"/>
              <c:showPercent val="0"/>
              <c:showBubbleSize val="0"/>
            </c:dLbl>
            <c:dLbl>
              <c:idx val="9"/>
              <c:layout>
                <c:manualLayout>
                  <c:x val="0"/>
                  <c:y val="-1.0543614658281034E-2"/>
                </c:manualLayout>
              </c:layout>
              <c:showLegendKey val="0"/>
              <c:showVal val="1"/>
              <c:showCatName val="0"/>
              <c:showSerName val="0"/>
              <c:showPercent val="0"/>
              <c:showBubbleSize val="0"/>
            </c:dLbl>
            <c:dLbl>
              <c:idx val="13"/>
              <c:layout>
                <c:manualLayout>
                  <c:x val="3.8010569576579549E-2"/>
                  <c:y val="2.6359036645702523E-3"/>
                </c:manualLayout>
              </c:layout>
              <c:spPr/>
              <c:txPr>
                <a:bodyPr/>
                <a:lstStyle/>
                <a:p>
                  <a:pPr>
                    <a:defRPr sz="1200" b="1" i="1">
                      <a:solidFill>
                        <a:srgbClr val="C00000"/>
                      </a:solidFill>
                      <a:latin typeface="Calibri" pitchFamily="34" charset="0"/>
                      <a:cs typeface="Calibri" pitchFamily="34" charset="0"/>
                    </a:defRPr>
                  </a:pPr>
                  <a:endParaRPr lang="tr-TR"/>
                </a:p>
              </c:txPr>
              <c:showLegendKey val="0"/>
              <c:showVal val="1"/>
              <c:showCatName val="0"/>
              <c:showSerName val="0"/>
              <c:showPercent val="0"/>
              <c:showBubbleSize val="0"/>
            </c:dLbl>
            <c:txPr>
              <a:bodyPr/>
              <a:lstStyle/>
              <a:p>
                <a:pPr>
                  <a:defRPr sz="1100" b="0">
                    <a:latin typeface="Calibri" pitchFamily="34" charset="0"/>
                    <a:cs typeface="Calibri" pitchFamily="34" charset="0"/>
                  </a:defRPr>
                </a:pPr>
                <a:endParaRPr lang="tr-TR"/>
              </a:p>
            </c:txPr>
            <c:showLegendKey val="0"/>
            <c:showVal val="1"/>
            <c:showCatName val="0"/>
            <c:showSerName val="0"/>
            <c:showPercent val="0"/>
            <c:showBubbleSize val="0"/>
            <c:showLeaderLines val="0"/>
          </c:dLbls>
          <c:cat>
            <c:numRef>
              <c:f>Sayfa1!$A$2:$A$15</c:f>
              <c:numCache>
                <c:formatCode>General</c:formatCode>
                <c:ptCount val="14"/>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numCache>
            </c:numRef>
          </c:cat>
          <c:val>
            <c:numRef>
              <c:f>Sayfa1!$C$2:$C$15</c:f>
              <c:numCache>
                <c:formatCode>#,##0</c:formatCode>
                <c:ptCount val="14"/>
                <c:pt idx="0">
                  <c:v>1055</c:v>
                </c:pt>
                <c:pt idx="1">
                  <c:v>1400</c:v>
                </c:pt>
                <c:pt idx="2">
                  <c:v>1025</c:v>
                </c:pt>
                <c:pt idx="3">
                  <c:v>803</c:v>
                </c:pt>
                <c:pt idx="4">
                  <c:v>883</c:v>
                </c:pt>
                <c:pt idx="5">
                  <c:v>601</c:v>
                </c:pt>
                <c:pt idx="6">
                  <c:v>440</c:v>
                </c:pt>
                <c:pt idx="7">
                  <c:v>384</c:v>
                </c:pt>
                <c:pt idx="8">
                  <c:v>519</c:v>
                </c:pt>
                <c:pt idx="9">
                  <c:v>574</c:v>
                </c:pt>
                <c:pt idx="10">
                  <c:v>1208</c:v>
                </c:pt>
                <c:pt idx="11">
                  <c:v>539</c:v>
                </c:pt>
                <c:pt idx="12">
                  <c:v>429</c:v>
                </c:pt>
                <c:pt idx="13">
                  <c:v>533</c:v>
                </c:pt>
              </c:numCache>
            </c:numRef>
          </c:val>
        </c:ser>
        <c:dLbls>
          <c:showLegendKey val="0"/>
          <c:showVal val="0"/>
          <c:showCatName val="0"/>
          <c:showSerName val="0"/>
          <c:showPercent val="0"/>
          <c:showBubbleSize val="0"/>
        </c:dLbls>
        <c:gapWidth val="90"/>
        <c:gapDepth val="311"/>
        <c:shape val="cylinder"/>
        <c:axId val="108749184"/>
        <c:axId val="108750720"/>
        <c:axId val="0"/>
      </c:bar3DChart>
      <c:catAx>
        <c:axId val="108749184"/>
        <c:scaling>
          <c:orientation val="minMax"/>
        </c:scaling>
        <c:delete val="0"/>
        <c:axPos val="b"/>
        <c:numFmt formatCode="General" sourceLinked="1"/>
        <c:majorTickMark val="out"/>
        <c:minorTickMark val="none"/>
        <c:tickLblPos val="nextTo"/>
        <c:txPr>
          <a:bodyPr/>
          <a:lstStyle/>
          <a:p>
            <a:pPr>
              <a:defRPr sz="1100" b="0">
                <a:latin typeface="Calibri" pitchFamily="34" charset="0"/>
                <a:cs typeface="Tahoma" pitchFamily="34" charset="0"/>
              </a:defRPr>
            </a:pPr>
            <a:endParaRPr lang="tr-TR"/>
          </a:p>
        </c:txPr>
        <c:crossAx val="108750720"/>
        <c:crosses val="autoZero"/>
        <c:auto val="1"/>
        <c:lblAlgn val="ctr"/>
        <c:lblOffset val="100"/>
        <c:noMultiLvlLbl val="0"/>
      </c:catAx>
      <c:valAx>
        <c:axId val="108750720"/>
        <c:scaling>
          <c:orientation val="minMax"/>
          <c:max val="8000000"/>
        </c:scaling>
        <c:delete val="0"/>
        <c:axPos val="l"/>
        <c:majorGridlines/>
        <c:numFmt formatCode="#,##0" sourceLinked="1"/>
        <c:majorTickMark val="out"/>
        <c:minorTickMark val="none"/>
        <c:tickLblPos val="nextTo"/>
        <c:txPr>
          <a:bodyPr/>
          <a:lstStyle/>
          <a:p>
            <a:pPr>
              <a:defRPr sz="800" b="0">
                <a:latin typeface="Calibri" pitchFamily="34" charset="0"/>
                <a:cs typeface="Calibri" pitchFamily="34" charset="0"/>
              </a:defRPr>
            </a:pPr>
            <a:endParaRPr lang="tr-TR"/>
          </a:p>
        </c:txPr>
        <c:crossAx val="108749184"/>
        <c:crosses val="autoZero"/>
        <c:crossBetween val="between"/>
        <c:majorUnit val="1000000"/>
      </c:valAx>
    </c:plotArea>
    <c:plotVisOnly val="1"/>
    <c:dispBlanksAs val="gap"/>
    <c:showDLblsOverMax val="0"/>
  </c:chart>
  <c:spPr>
    <a:noFill/>
  </c:spPr>
  <c:txPr>
    <a:bodyPr/>
    <a:lstStyle/>
    <a:p>
      <a:pPr>
        <a:defRPr sz="1800"/>
      </a:pPr>
      <a:endParaRPr lang="tr-T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strRef>
              <c:f>Sayfa1!$B$1</c:f>
              <c:strCache>
                <c:ptCount val="1"/>
                <c:pt idx="0">
                  <c:v> 1-9</c:v>
                </c:pt>
              </c:strCache>
            </c:strRef>
          </c:tx>
          <c:invertIfNegative val="0"/>
          <c:cat>
            <c:strRef>
              <c:f>Sayfa1!$A$2:$A$9</c:f>
              <c:strCache>
                <c:ptCount val="8"/>
                <c:pt idx="0">
                  <c:v>Fabrika</c:v>
                </c:pt>
                <c:pt idx="1">
                  <c:v>Elektrik-Gaz-Su</c:v>
                </c:pt>
                <c:pt idx="2">
                  <c:v>İnşaat</c:v>
                </c:pt>
                <c:pt idx="3">
                  <c:v>Toptan-Per.Tic</c:v>
                </c:pt>
                <c:pt idx="4">
                  <c:v>Otel-Restoran</c:v>
                </c:pt>
                <c:pt idx="5">
                  <c:v>Taşıma-İletişim</c:v>
                </c:pt>
                <c:pt idx="6">
                  <c:v>Finansal Arac.</c:v>
                </c:pt>
                <c:pt idx="7">
                  <c:v>Tarım-İmalat</c:v>
                </c:pt>
              </c:strCache>
            </c:strRef>
          </c:cat>
          <c:val>
            <c:numRef>
              <c:f>Sayfa1!$B$2:$B$9</c:f>
              <c:numCache>
                <c:formatCode>#,##0</c:formatCode>
                <c:ptCount val="8"/>
                <c:pt idx="0">
                  <c:v>7900</c:v>
                </c:pt>
                <c:pt idx="1">
                  <c:v>4500</c:v>
                </c:pt>
                <c:pt idx="2">
                  <c:v>9000</c:v>
                </c:pt>
                <c:pt idx="3">
                  <c:v>2200</c:v>
                </c:pt>
                <c:pt idx="4">
                  <c:v>3200</c:v>
                </c:pt>
                <c:pt idx="5">
                  <c:v>5000</c:v>
                </c:pt>
                <c:pt idx="6">
                  <c:v>800</c:v>
                </c:pt>
                <c:pt idx="7">
                  <c:v>3970</c:v>
                </c:pt>
              </c:numCache>
            </c:numRef>
          </c:val>
        </c:ser>
        <c:ser>
          <c:idx val="1"/>
          <c:order val="1"/>
          <c:tx>
            <c:strRef>
              <c:f>Sayfa1!$C$1</c:f>
              <c:strCache>
                <c:ptCount val="1"/>
                <c:pt idx="0">
                  <c:v> 10-49</c:v>
                </c:pt>
              </c:strCache>
            </c:strRef>
          </c:tx>
          <c:invertIfNegative val="0"/>
          <c:cat>
            <c:strRef>
              <c:f>Sayfa1!$A$2:$A$9</c:f>
              <c:strCache>
                <c:ptCount val="8"/>
                <c:pt idx="0">
                  <c:v>Fabrika</c:v>
                </c:pt>
                <c:pt idx="1">
                  <c:v>Elektrik-Gaz-Su</c:v>
                </c:pt>
                <c:pt idx="2">
                  <c:v>İnşaat</c:v>
                </c:pt>
                <c:pt idx="3">
                  <c:v>Toptan-Per.Tic</c:v>
                </c:pt>
                <c:pt idx="4">
                  <c:v>Otel-Restoran</c:v>
                </c:pt>
                <c:pt idx="5">
                  <c:v>Taşıma-İletişim</c:v>
                </c:pt>
                <c:pt idx="6">
                  <c:v>Finansal Arac.</c:v>
                </c:pt>
                <c:pt idx="7">
                  <c:v>Tarım-İmalat</c:v>
                </c:pt>
              </c:strCache>
            </c:strRef>
          </c:cat>
          <c:val>
            <c:numRef>
              <c:f>Sayfa1!$C$2:$C$9</c:f>
              <c:numCache>
                <c:formatCode>#,##0</c:formatCode>
                <c:ptCount val="8"/>
                <c:pt idx="0">
                  <c:v>5500</c:v>
                </c:pt>
                <c:pt idx="1">
                  <c:v>4000</c:v>
                </c:pt>
                <c:pt idx="2">
                  <c:v>9500</c:v>
                </c:pt>
                <c:pt idx="3">
                  <c:v>3400</c:v>
                </c:pt>
                <c:pt idx="4">
                  <c:v>5200</c:v>
                </c:pt>
                <c:pt idx="5">
                  <c:v>7500</c:v>
                </c:pt>
                <c:pt idx="6">
                  <c:v>1920</c:v>
                </c:pt>
                <c:pt idx="7">
                  <c:v>5200</c:v>
                </c:pt>
              </c:numCache>
            </c:numRef>
          </c:val>
        </c:ser>
        <c:ser>
          <c:idx val="2"/>
          <c:order val="2"/>
          <c:tx>
            <c:strRef>
              <c:f>Sayfa1!$D$1</c:f>
              <c:strCache>
                <c:ptCount val="1"/>
                <c:pt idx="0">
                  <c:v> 50-249</c:v>
                </c:pt>
              </c:strCache>
            </c:strRef>
          </c:tx>
          <c:spPr>
            <a:solidFill>
              <a:schemeClr val="bg2">
                <a:lumMod val="75000"/>
              </a:schemeClr>
            </a:solidFill>
          </c:spPr>
          <c:invertIfNegative val="0"/>
          <c:cat>
            <c:strRef>
              <c:f>Sayfa1!$A$2:$A$9</c:f>
              <c:strCache>
                <c:ptCount val="8"/>
                <c:pt idx="0">
                  <c:v>Fabrika</c:v>
                </c:pt>
                <c:pt idx="1">
                  <c:v>Elektrik-Gaz-Su</c:v>
                </c:pt>
                <c:pt idx="2">
                  <c:v>İnşaat</c:v>
                </c:pt>
                <c:pt idx="3">
                  <c:v>Toptan-Per.Tic</c:v>
                </c:pt>
                <c:pt idx="4">
                  <c:v>Otel-Restoran</c:v>
                </c:pt>
                <c:pt idx="5">
                  <c:v>Taşıma-İletişim</c:v>
                </c:pt>
                <c:pt idx="6">
                  <c:v>Finansal Arac.</c:v>
                </c:pt>
                <c:pt idx="7">
                  <c:v>Tarım-İmalat</c:v>
                </c:pt>
              </c:strCache>
            </c:strRef>
          </c:cat>
          <c:val>
            <c:numRef>
              <c:f>Sayfa1!$D$2:$D$9</c:f>
              <c:numCache>
                <c:formatCode>#,##0</c:formatCode>
                <c:ptCount val="8"/>
                <c:pt idx="0">
                  <c:v>3700</c:v>
                </c:pt>
                <c:pt idx="1">
                  <c:v>2000</c:v>
                </c:pt>
                <c:pt idx="2">
                  <c:v>6400</c:v>
                </c:pt>
                <c:pt idx="3">
                  <c:v>3050</c:v>
                </c:pt>
                <c:pt idx="4">
                  <c:v>5100</c:v>
                </c:pt>
                <c:pt idx="5">
                  <c:v>7050</c:v>
                </c:pt>
                <c:pt idx="6">
                  <c:v>3000</c:v>
                </c:pt>
                <c:pt idx="7">
                  <c:v>4050</c:v>
                </c:pt>
              </c:numCache>
            </c:numRef>
          </c:val>
        </c:ser>
        <c:ser>
          <c:idx val="3"/>
          <c:order val="3"/>
          <c:tx>
            <c:strRef>
              <c:f>Sayfa1!$E$1</c:f>
              <c:strCache>
                <c:ptCount val="1"/>
                <c:pt idx="0">
                  <c:v> &gt;250 </c:v>
                </c:pt>
              </c:strCache>
            </c:strRef>
          </c:tx>
          <c:spPr>
            <a:solidFill>
              <a:schemeClr val="accent4">
                <a:lumMod val="75000"/>
                <a:lumOff val="25000"/>
              </a:schemeClr>
            </a:solidFill>
          </c:spPr>
          <c:invertIfNegative val="0"/>
          <c:cat>
            <c:strRef>
              <c:f>Sayfa1!$A$2:$A$9</c:f>
              <c:strCache>
                <c:ptCount val="8"/>
                <c:pt idx="0">
                  <c:v>Fabrika</c:v>
                </c:pt>
                <c:pt idx="1">
                  <c:v>Elektrik-Gaz-Su</c:v>
                </c:pt>
                <c:pt idx="2">
                  <c:v>İnşaat</c:v>
                </c:pt>
                <c:pt idx="3">
                  <c:v>Toptan-Per.Tic</c:v>
                </c:pt>
                <c:pt idx="4">
                  <c:v>Otel-Restoran</c:v>
                </c:pt>
                <c:pt idx="5">
                  <c:v>Taşıma-İletişim</c:v>
                </c:pt>
                <c:pt idx="6">
                  <c:v>Finansal Arac.</c:v>
                </c:pt>
                <c:pt idx="7">
                  <c:v>Tarım-İmalat</c:v>
                </c:pt>
              </c:strCache>
            </c:strRef>
          </c:cat>
          <c:val>
            <c:numRef>
              <c:f>Sayfa1!$E$2:$E$9</c:f>
              <c:numCache>
                <c:formatCode>#,##0</c:formatCode>
                <c:ptCount val="8"/>
                <c:pt idx="0">
                  <c:v>3200</c:v>
                </c:pt>
                <c:pt idx="1">
                  <c:v>1000</c:v>
                </c:pt>
                <c:pt idx="2">
                  <c:v>5100</c:v>
                </c:pt>
                <c:pt idx="3">
                  <c:v>2450</c:v>
                </c:pt>
                <c:pt idx="4">
                  <c:v>3150</c:v>
                </c:pt>
                <c:pt idx="5">
                  <c:v>4700</c:v>
                </c:pt>
                <c:pt idx="6">
                  <c:v>2900</c:v>
                </c:pt>
                <c:pt idx="7">
                  <c:v>3200</c:v>
                </c:pt>
              </c:numCache>
            </c:numRef>
          </c:val>
        </c:ser>
        <c:dLbls>
          <c:showLegendKey val="0"/>
          <c:showVal val="0"/>
          <c:showCatName val="0"/>
          <c:showSerName val="0"/>
          <c:showPercent val="0"/>
          <c:showBubbleSize val="0"/>
        </c:dLbls>
        <c:gapWidth val="150"/>
        <c:overlap val="-11"/>
        <c:axId val="40458112"/>
        <c:axId val="40459648"/>
      </c:barChart>
      <c:catAx>
        <c:axId val="40458112"/>
        <c:scaling>
          <c:orientation val="minMax"/>
        </c:scaling>
        <c:delete val="0"/>
        <c:axPos val="b"/>
        <c:numFmt formatCode="General" sourceLinked="1"/>
        <c:majorTickMark val="none"/>
        <c:minorTickMark val="none"/>
        <c:tickLblPos val="nextTo"/>
        <c:crossAx val="40459648"/>
        <c:crosses val="autoZero"/>
        <c:auto val="1"/>
        <c:lblAlgn val="ctr"/>
        <c:lblOffset val="100"/>
        <c:noMultiLvlLbl val="0"/>
      </c:catAx>
      <c:valAx>
        <c:axId val="40459648"/>
        <c:scaling>
          <c:orientation val="minMax"/>
        </c:scaling>
        <c:delete val="0"/>
        <c:axPos val="l"/>
        <c:majorGridlines/>
        <c:numFmt formatCode="#,##0" sourceLinked="1"/>
        <c:majorTickMark val="none"/>
        <c:minorTickMark val="none"/>
        <c:tickLblPos val="nextTo"/>
        <c:txPr>
          <a:bodyPr/>
          <a:lstStyle/>
          <a:p>
            <a:pPr>
              <a:defRPr sz="1000">
                <a:latin typeface="Calibri" pitchFamily="34" charset="0"/>
                <a:cs typeface="Calibri" pitchFamily="34" charset="0"/>
              </a:defRPr>
            </a:pPr>
            <a:endParaRPr lang="tr-TR"/>
          </a:p>
        </c:txPr>
        <c:crossAx val="40458112"/>
        <c:crosses val="autoZero"/>
        <c:crossBetween val="between"/>
      </c:valAx>
      <c:dTable>
        <c:showHorzBorder val="1"/>
        <c:showVertBorder val="1"/>
        <c:showOutline val="1"/>
        <c:showKeys val="1"/>
        <c:txPr>
          <a:bodyPr/>
          <a:lstStyle/>
          <a:p>
            <a:pPr rtl="0">
              <a:defRPr sz="1000">
                <a:latin typeface="Calibri" pitchFamily="34" charset="0"/>
                <a:cs typeface="Calibri" pitchFamily="34" charset="0"/>
              </a:defRPr>
            </a:pPr>
            <a:endParaRPr lang="tr-TR"/>
          </a:p>
        </c:txPr>
      </c:dTable>
    </c:plotArea>
    <c:plotVisOnly val="1"/>
    <c:dispBlanksAs val="gap"/>
    <c:showDLblsOverMax val="0"/>
  </c:chart>
  <c:txPr>
    <a:bodyPr/>
    <a:lstStyle/>
    <a:p>
      <a:pPr>
        <a:defRPr sz="1800"/>
      </a:pPr>
      <a:endParaRPr lang="tr-T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view3D>
      <c:rotX val="5"/>
      <c:rotY val="5"/>
      <c:rAngAx val="1"/>
    </c:view3D>
    <c:floor>
      <c:thickness val="0"/>
    </c:floor>
    <c:sideWall>
      <c:thickness val="0"/>
    </c:sideWall>
    <c:backWall>
      <c:thickness val="0"/>
    </c:backWall>
    <c:plotArea>
      <c:layout>
        <c:manualLayout>
          <c:layoutTarget val="inner"/>
          <c:xMode val="edge"/>
          <c:yMode val="edge"/>
          <c:x val="6.2720629967753433E-2"/>
          <c:y val="4.5456277549142138E-2"/>
          <c:w val="0.92084183730723279"/>
          <c:h val="0.8722069797897789"/>
        </c:manualLayout>
      </c:layout>
      <c:bar3DChart>
        <c:barDir val="col"/>
        <c:grouping val="stacked"/>
        <c:varyColors val="0"/>
        <c:ser>
          <c:idx val="0"/>
          <c:order val="0"/>
          <c:tx>
            <c:strRef>
              <c:f>Sayfa1!$B$1</c:f>
              <c:strCache>
                <c:ptCount val="1"/>
                <c:pt idx="0">
                  <c:v>Trilyon TL</c:v>
                </c:pt>
              </c:strCache>
            </c:strRef>
          </c:tx>
          <c:invertIfNegative val="0"/>
          <c:dLbls>
            <c:dLbl>
              <c:idx val="0"/>
              <c:layout>
                <c:manualLayout>
                  <c:x val="3.0372519753012438E-3"/>
                  <c:y val="-0.29494392166841493"/>
                </c:manualLayout>
              </c:layout>
              <c:showLegendKey val="0"/>
              <c:showVal val="1"/>
              <c:showCatName val="0"/>
              <c:showSerName val="0"/>
              <c:showPercent val="0"/>
              <c:showBubbleSize val="0"/>
            </c:dLbl>
            <c:dLbl>
              <c:idx val="1"/>
              <c:layout>
                <c:manualLayout>
                  <c:x val="2.938455099133526E-3"/>
                  <c:y val="-0.3067774687105782"/>
                </c:manualLayout>
              </c:layout>
              <c:showLegendKey val="0"/>
              <c:showVal val="1"/>
              <c:showCatName val="0"/>
              <c:showSerName val="0"/>
              <c:showPercent val="0"/>
              <c:showBubbleSize val="0"/>
            </c:dLbl>
            <c:dLbl>
              <c:idx val="2"/>
              <c:layout>
                <c:manualLayout>
                  <c:x val="5.876910198267052E-3"/>
                  <c:y val="-0.31103663241929047"/>
                </c:manualLayout>
              </c:layout>
              <c:showLegendKey val="0"/>
              <c:showVal val="1"/>
              <c:showCatName val="0"/>
              <c:showSerName val="0"/>
              <c:showPercent val="0"/>
              <c:showBubbleSize val="0"/>
            </c:dLbl>
            <c:dLbl>
              <c:idx val="3"/>
              <c:layout>
                <c:manualLayout>
                  <c:x val="2.9384550991335798E-3"/>
                  <c:y val="-0.28467759577358798"/>
                </c:manualLayout>
              </c:layout>
              <c:showLegendKey val="0"/>
              <c:showVal val="1"/>
              <c:showCatName val="0"/>
              <c:showSerName val="0"/>
              <c:showPercent val="0"/>
              <c:showBubbleSize val="0"/>
            </c:dLbl>
            <c:dLbl>
              <c:idx val="4"/>
              <c:layout>
                <c:manualLayout>
                  <c:x val="-2.9385707863421534E-3"/>
                  <c:y val="-0.2741339811153069"/>
                </c:manualLayout>
              </c:layout>
              <c:showLegendKey val="0"/>
              <c:showVal val="1"/>
              <c:showCatName val="0"/>
              <c:showSerName val="0"/>
              <c:showPercent val="0"/>
              <c:showBubbleSize val="0"/>
            </c:dLbl>
            <c:dLbl>
              <c:idx val="5"/>
              <c:layout>
                <c:manualLayout>
                  <c:x val="5.876910198267052E-3"/>
                  <c:y val="-0.27676988477987713"/>
                </c:manualLayout>
              </c:layout>
              <c:showLegendKey val="0"/>
              <c:showVal val="1"/>
              <c:showCatName val="0"/>
              <c:showSerName val="0"/>
              <c:showPercent val="0"/>
              <c:showBubbleSize val="0"/>
            </c:dLbl>
            <c:dLbl>
              <c:idx val="6"/>
              <c:layout>
                <c:manualLayout>
                  <c:x val="4.4076826487002892E-3"/>
                  <c:y val="-0.28994940310272843"/>
                </c:manualLayout>
              </c:layout>
              <c:showLegendKey val="0"/>
              <c:showVal val="1"/>
              <c:showCatName val="0"/>
              <c:showSerName val="0"/>
              <c:showPercent val="0"/>
              <c:showBubbleSize val="0"/>
            </c:dLbl>
            <c:dLbl>
              <c:idx val="7"/>
              <c:layout>
                <c:manualLayout>
                  <c:x val="5.876910198267052E-3"/>
                  <c:y val="-0.3136725360838607"/>
                </c:manualLayout>
              </c:layout>
              <c:showLegendKey val="0"/>
              <c:showVal val="1"/>
              <c:showCatName val="0"/>
              <c:showSerName val="0"/>
              <c:showPercent val="0"/>
              <c:showBubbleSize val="0"/>
            </c:dLbl>
            <c:dLbl>
              <c:idx val="8"/>
              <c:layout>
                <c:manualLayout>
                  <c:x val="-2.938455099133526E-3"/>
                  <c:y val="-0.35321109105241461"/>
                </c:manualLayout>
              </c:layout>
              <c:showLegendKey val="0"/>
              <c:showVal val="1"/>
              <c:showCatName val="0"/>
              <c:showSerName val="0"/>
              <c:showPercent val="0"/>
              <c:showBubbleSize val="0"/>
            </c:dLbl>
            <c:dLbl>
              <c:idx val="9"/>
              <c:layout>
                <c:manualLayout>
                  <c:x val="0"/>
                  <c:y val="-0.38220603136268749"/>
                </c:manualLayout>
              </c:layout>
              <c:showLegendKey val="0"/>
              <c:showVal val="1"/>
              <c:showCatName val="0"/>
              <c:showSerName val="0"/>
              <c:showPercent val="0"/>
              <c:showBubbleSize val="0"/>
            </c:dLbl>
            <c:txPr>
              <a:bodyPr/>
              <a:lstStyle/>
              <a:p>
                <a:pPr>
                  <a:defRPr sz="1000" b="1">
                    <a:latin typeface="Tahoma" pitchFamily="34" charset="0"/>
                    <a:cs typeface="Tahoma" pitchFamily="34" charset="0"/>
                  </a:defRPr>
                </a:pPr>
                <a:endParaRPr lang="tr-TR"/>
              </a:p>
            </c:txPr>
            <c:showLegendKey val="0"/>
            <c:showVal val="1"/>
            <c:showCatName val="0"/>
            <c:showSerName val="0"/>
            <c:showPercent val="0"/>
            <c:showBubbleSize val="0"/>
            <c:showLeaderLines val="0"/>
          </c:dLbls>
          <c:cat>
            <c:numRef>
              <c:f>Sayfa1!$A$2:$A$11</c:f>
              <c:numCache>
                <c:formatCode>General</c:formatCode>
                <c:ptCount val="10"/>
                <c:pt idx="0">
                  <c:v>1997</c:v>
                </c:pt>
                <c:pt idx="1">
                  <c:v>1998</c:v>
                </c:pt>
                <c:pt idx="2">
                  <c:v>1999</c:v>
                </c:pt>
                <c:pt idx="3">
                  <c:v>2000</c:v>
                </c:pt>
                <c:pt idx="4">
                  <c:v>2001</c:v>
                </c:pt>
                <c:pt idx="5">
                  <c:v>2002</c:v>
                </c:pt>
                <c:pt idx="6">
                  <c:v>2003</c:v>
                </c:pt>
                <c:pt idx="7">
                  <c:v>2004</c:v>
                </c:pt>
                <c:pt idx="8">
                  <c:v>2005</c:v>
                </c:pt>
                <c:pt idx="9">
                  <c:v>2006</c:v>
                </c:pt>
              </c:numCache>
            </c:numRef>
          </c:cat>
          <c:val>
            <c:numRef>
              <c:f>Sayfa1!$B$2:$B$11</c:f>
              <c:numCache>
                <c:formatCode>#,##0</c:formatCode>
                <c:ptCount val="10"/>
                <c:pt idx="0">
                  <c:v>781911</c:v>
                </c:pt>
                <c:pt idx="1">
                  <c:v>813010</c:v>
                </c:pt>
                <c:pt idx="2">
                  <c:v>836447</c:v>
                </c:pt>
                <c:pt idx="3">
                  <c:v>753275</c:v>
                </c:pt>
                <c:pt idx="4">
                  <c:v>723503</c:v>
                </c:pt>
                <c:pt idx="5">
                  <c:v>727409</c:v>
                </c:pt>
                <c:pt idx="6">
                  <c:v>777177</c:v>
                </c:pt>
                <c:pt idx="7">
                  <c:v>850928</c:v>
                </c:pt>
                <c:pt idx="8">
                  <c:v>944984</c:v>
                </c:pt>
                <c:pt idx="9">
                  <c:v>1036328</c:v>
                </c:pt>
              </c:numCache>
            </c:numRef>
          </c:val>
        </c:ser>
        <c:ser>
          <c:idx val="1"/>
          <c:order val="1"/>
          <c:tx>
            <c:strRef>
              <c:f>Sayfa1!$C$1</c:f>
              <c:strCache>
                <c:ptCount val="1"/>
                <c:pt idx="0">
                  <c:v>Seri 2</c:v>
                </c:pt>
              </c:strCache>
            </c:strRef>
          </c:tx>
          <c:invertIfNegative val="0"/>
          <c:cat>
            <c:numRef>
              <c:f>Sayfa1!$A$2:$A$11</c:f>
              <c:numCache>
                <c:formatCode>General</c:formatCode>
                <c:ptCount val="10"/>
                <c:pt idx="0">
                  <c:v>1997</c:v>
                </c:pt>
                <c:pt idx="1">
                  <c:v>1998</c:v>
                </c:pt>
                <c:pt idx="2">
                  <c:v>1999</c:v>
                </c:pt>
                <c:pt idx="3">
                  <c:v>2000</c:v>
                </c:pt>
                <c:pt idx="4">
                  <c:v>2001</c:v>
                </c:pt>
                <c:pt idx="5">
                  <c:v>2002</c:v>
                </c:pt>
                <c:pt idx="6">
                  <c:v>2003</c:v>
                </c:pt>
                <c:pt idx="7">
                  <c:v>2004</c:v>
                </c:pt>
                <c:pt idx="8">
                  <c:v>2005</c:v>
                </c:pt>
                <c:pt idx="9">
                  <c:v>2006</c:v>
                </c:pt>
              </c:numCache>
            </c:numRef>
          </c:cat>
          <c:val>
            <c:numRef>
              <c:f>Sayfa1!$C$2:$C$11</c:f>
              <c:numCache>
                <c:formatCode>General</c:formatCode>
                <c:ptCount val="10"/>
              </c:numCache>
            </c:numRef>
          </c:val>
        </c:ser>
        <c:dLbls>
          <c:showLegendKey val="0"/>
          <c:showVal val="0"/>
          <c:showCatName val="0"/>
          <c:showSerName val="0"/>
          <c:showPercent val="0"/>
          <c:showBubbleSize val="0"/>
        </c:dLbls>
        <c:gapWidth val="90"/>
        <c:gapDepth val="311"/>
        <c:shape val="cylinder"/>
        <c:axId val="41152512"/>
        <c:axId val="41154048"/>
        <c:axId val="0"/>
      </c:bar3DChart>
      <c:catAx>
        <c:axId val="41152512"/>
        <c:scaling>
          <c:orientation val="minMax"/>
        </c:scaling>
        <c:delete val="0"/>
        <c:axPos val="b"/>
        <c:numFmt formatCode="General" sourceLinked="1"/>
        <c:majorTickMark val="out"/>
        <c:minorTickMark val="none"/>
        <c:tickLblPos val="nextTo"/>
        <c:txPr>
          <a:bodyPr/>
          <a:lstStyle/>
          <a:p>
            <a:pPr>
              <a:defRPr sz="1400" b="0">
                <a:latin typeface="Calibri" pitchFamily="34" charset="0"/>
                <a:cs typeface="Tahoma" pitchFamily="34" charset="0"/>
              </a:defRPr>
            </a:pPr>
            <a:endParaRPr lang="tr-TR"/>
          </a:p>
        </c:txPr>
        <c:crossAx val="41154048"/>
        <c:crosses val="autoZero"/>
        <c:auto val="1"/>
        <c:lblAlgn val="ctr"/>
        <c:lblOffset val="100"/>
        <c:noMultiLvlLbl val="0"/>
      </c:catAx>
      <c:valAx>
        <c:axId val="41154048"/>
        <c:scaling>
          <c:orientation val="minMax"/>
        </c:scaling>
        <c:delete val="0"/>
        <c:axPos val="l"/>
        <c:majorGridlines/>
        <c:numFmt formatCode="#,##0" sourceLinked="1"/>
        <c:majorTickMark val="out"/>
        <c:minorTickMark val="none"/>
        <c:tickLblPos val="nextTo"/>
        <c:txPr>
          <a:bodyPr/>
          <a:lstStyle/>
          <a:p>
            <a:pPr>
              <a:defRPr sz="1400" b="0">
                <a:latin typeface="Tahoma" pitchFamily="34" charset="0"/>
                <a:cs typeface="Tahoma" pitchFamily="34" charset="0"/>
              </a:defRPr>
            </a:pPr>
            <a:endParaRPr lang="tr-TR"/>
          </a:p>
        </c:txPr>
        <c:crossAx val="41152512"/>
        <c:crosses val="autoZero"/>
        <c:crossBetween val="between"/>
      </c:valAx>
    </c:plotArea>
    <c:plotVisOnly val="1"/>
    <c:dispBlanksAs val="gap"/>
    <c:showDLblsOverMax val="0"/>
  </c:chart>
  <c:txPr>
    <a:bodyPr/>
    <a:lstStyle/>
    <a:p>
      <a:pPr>
        <a:defRPr sz="1800"/>
      </a:pPr>
      <a:endParaRPr lang="tr-T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view3D>
      <c:rotX val="5"/>
      <c:rotY val="5"/>
      <c:rAngAx val="1"/>
    </c:view3D>
    <c:floor>
      <c:thickness val="0"/>
    </c:floor>
    <c:sideWall>
      <c:thickness val="0"/>
    </c:sideWall>
    <c:backWall>
      <c:thickness val="0"/>
    </c:backWall>
    <c:plotArea>
      <c:layout>
        <c:manualLayout>
          <c:layoutTarget val="inner"/>
          <c:xMode val="edge"/>
          <c:yMode val="edge"/>
          <c:x val="6.2720629967753433E-2"/>
          <c:y val="4.5456277549142138E-2"/>
          <c:w val="0.92084183730723279"/>
          <c:h val="0.8722069797897789"/>
        </c:manualLayout>
      </c:layout>
      <c:bar3DChart>
        <c:barDir val="col"/>
        <c:grouping val="stacked"/>
        <c:varyColors val="0"/>
        <c:ser>
          <c:idx val="0"/>
          <c:order val="0"/>
          <c:tx>
            <c:strRef>
              <c:f>Sayfa1!$B$1</c:f>
              <c:strCache>
                <c:ptCount val="1"/>
                <c:pt idx="0">
                  <c:v>Trilyon TL</c:v>
                </c:pt>
              </c:strCache>
            </c:strRef>
          </c:tx>
          <c:invertIfNegative val="0"/>
          <c:dLbls>
            <c:dLbl>
              <c:idx val="0"/>
              <c:layout>
                <c:manualLayout>
                  <c:x val="1.5680244257344808E-3"/>
                  <c:y val="-0.21059500440216666"/>
                </c:manualLayout>
              </c:layout>
              <c:spPr/>
              <c:txPr>
                <a:bodyPr/>
                <a:lstStyle/>
                <a:p>
                  <a:pPr>
                    <a:defRPr sz="1000" b="1" i="1">
                      <a:solidFill>
                        <a:srgbClr val="C00000"/>
                      </a:solidFill>
                      <a:latin typeface="Tahoma" pitchFamily="34" charset="0"/>
                      <a:cs typeface="Tahoma" pitchFamily="34" charset="0"/>
                    </a:defRPr>
                  </a:pPr>
                  <a:endParaRPr lang="tr-TR"/>
                </a:p>
              </c:txPr>
              <c:showLegendKey val="0"/>
              <c:showVal val="1"/>
              <c:showCatName val="0"/>
              <c:showSerName val="0"/>
              <c:showPercent val="0"/>
              <c:showBubbleSize val="0"/>
            </c:dLbl>
            <c:dLbl>
              <c:idx val="1"/>
              <c:layout>
                <c:manualLayout>
                  <c:x val="2.938455099133526E-3"/>
                  <c:y val="-0.16971047815292475"/>
                </c:manualLayout>
              </c:layout>
              <c:showLegendKey val="0"/>
              <c:showVal val="1"/>
              <c:showCatName val="0"/>
              <c:showSerName val="0"/>
              <c:showPercent val="0"/>
              <c:showBubbleSize val="0"/>
            </c:dLbl>
            <c:dLbl>
              <c:idx val="2"/>
              <c:layout>
                <c:manualLayout>
                  <c:x val="8.8153652974005785E-3"/>
                  <c:y val="-0.1976927748427694"/>
                </c:manualLayout>
              </c:layout>
              <c:showLegendKey val="0"/>
              <c:showVal val="1"/>
              <c:showCatName val="0"/>
              <c:showSerName val="0"/>
              <c:showPercent val="0"/>
              <c:showBubbleSize val="0"/>
            </c:dLbl>
            <c:dLbl>
              <c:idx val="3"/>
              <c:layout>
                <c:manualLayout>
                  <c:x val="2.9383394119248986E-3"/>
                  <c:y val="-0.16869783453249654"/>
                </c:manualLayout>
              </c:layout>
              <c:showLegendKey val="0"/>
              <c:showVal val="1"/>
              <c:showCatName val="0"/>
              <c:showSerName val="0"/>
              <c:showPercent val="0"/>
              <c:showBubbleSize val="0"/>
            </c:dLbl>
            <c:dLbl>
              <c:idx val="4"/>
              <c:layout>
                <c:manualLayout>
                  <c:x val="4.407682648700343E-3"/>
                  <c:y val="-0.15551831620964524"/>
                </c:manualLayout>
              </c:layout>
              <c:showLegendKey val="0"/>
              <c:showVal val="1"/>
              <c:showCatName val="0"/>
              <c:showSerName val="0"/>
              <c:showPercent val="0"/>
              <c:showBubbleSize val="0"/>
            </c:dLbl>
            <c:dLbl>
              <c:idx val="5"/>
              <c:layout>
                <c:manualLayout>
                  <c:x val="1.469227549566763E-3"/>
                  <c:y val="-0.18187735285534784"/>
                </c:manualLayout>
              </c:layout>
              <c:showLegendKey val="0"/>
              <c:showVal val="1"/>
              <c:showCatName val="0"/>
              <c:showSerName val="0"/>
              <c:showPercent val="0"/>
              <c:showBubbleSize val="0"/>
            </c:dLbl>
            <c:dLbl>
              <c:idx val="6"/>
              <c:layout>
                <c:manualLayout>
                  <c:x val="5.876910198267052E-3"/>
                  <c:y val="-0.20296478972337956"/>
                </c:manualLayout>
              </c:layout>
              <c:showLegendKey val="0"/>
              <c:showVal val="1"/>
              <c:showCatName val="0"/>
              <c:showSerName val="0"/>
              <c:showPercent val="0"/>
              <c:showBubbleSize val="0"/>
            </c:dLbl>
            <c:dLbl>
              <c:idx val="7"/>
              <c:layout>
                <c:manualLayout>
                  <c:x val="4.4076826487002892E-3"/>
                  <c:y val="-0.23459542614675299"/>
                </c:manualLayout>
              </c:layout>
              <c:showLegendKey val="0"/>
              <c:showVal val="1"/>
              <c:showCatName val="0"/>
              <c:showSerName val="0"/>
              <c:showPercent val="0"/>
              <c:showBubbleSize val="0"/>
            </c:dLbl>
            <c:dLbl>
              <c:idx val="8"/>
              <c:layout>
                <c:manualLayout>
                  <c:x val="4.4076826487002892E-3"/>
                  <c:y val="-0.26095446279245565"/>
                </c:manualLayout>
              </c:layout>
              <c:showLegendKey val="0"/>
              <c:showVal val="1"/>
              <c:showCatName val="0"/>
              <c:showSerName val="0"/>
              <c:showPercent val="0"/>
              <c:showBubbleSize val="0"/>
            </c:dLbl>
            <c:dLbl>
              <c:idx val="9"/>
              <c:layout>
                <c:manualLayout>
                  <c:x val="4.4075669614916614E-3"/>
                  <c:y val="-0.29522121043186894"/>
                </c:manualLayout>
              </c:layout>
              <c:showLegendKey val="0"/>
              <c:showVal val="1"/>
              <c:showCatName val="0"/>
              <c:showSerName val="0"/>
              <c:showPercent val="0"/>
              <c:showBubbleSize val="0"/>
            </c:dLbl>
            <c:dLbl>
              <c:idx val="10"/>
              <c:layout>
                <c:manualLayout>
                  <c:x val="0"/>
                  <c:y val="-0.32421615074214177"/>
                </c:manualLayout>
              </c:layout>
              <c:showLegendKey val="0"/>
              <c:showVal val="1"/>
              <c:showCatName val="0"/>
              <c:showSerName val="0"/>
              <c:showPercent val="0"/>
              <c:showBubbleSize val="0"/>
            </c:dLbl>
            <c:dLbl>
              <c:idx val="11"/>
              <c:layout>
                <c:manualLayout>
                  <c:x val="4.4076826487003968E-3"/>
                  <c:y val="-0.34003157272956336"/>
                </c:manualLayout>
              </c:layout>
              <c:showLegendKey val="0"/>
              <c:showVal val="1"/>
              <c:showCatName val="0"/>
              <c:showSerName val="0"/>
              <c:showPercent val="0"/>
              <c:showBubbleSize val="0"/>
            </c:dLbl>
            <c:dLbl>
              <c:idx val="12"/>
              <c:layout>
                <c:manualLayout>
                  <c:x val="0"/>
                  <c:y val="-0.37693422403354698"/>
                </c:manualLayout>
              </c:layout>
              <c:showLegendKey val="0"/>
              <c:showVal val="1"/>
              <c:showCatName val="0"/>
              <c:showSerName val="0"/>
              <c:showPercent val="0"/>
              <c:showBubbleSize val="0"/>
            </c:dLbl>
            <c:dLbl>
              <c:idx val="13"/>
              <c:layout>
                <c:manualLayout>
                  <c:x val="2.938455099133526E-3"/>
                  <c:y val="-0.39802145335010908"/>
                </c:manualLayout>
              </c:layout>
              <c:spPr/>
              <c:txPr>
                <a:bodyPr/>
                <a:lstStyle/>
                <a:p>
                  <a:pPr>
                    <a:defRPr sz="1000" b="1" i="1">
                      <a:solidFill>
                        <a:srgbClr val="C00000"/>
                      </a:solidFill>
                      <a:latin typeface="Tahoma" pitchFamily="34" charset="0"/>
                      <a:cs typeface="Tahoma" pitchFamily="34" charset="0"/>
                    </a:defRPr>
                  </a:pPr>
                  <a:endParaRPr lang="tr-TR"/>
                </a:p>
              </c:txPr>
              <c:showLegendKey val="0"/>
              <c:showVal val="1"/>
              <c:showCatName val="0"/>
              <c:showSerName val="0"/>
              <c:showPercent val="0"/>
              <c:showBubbleSize val="0"/>
            </c:dLbl>
            <c:txPr>
              <a:bodyPr/>
              <a:lstStyle/>
              <a:p>
                <a:pPr>
                  <a:defRPr sz="1000" b="0">
                    <a:latin typeface="Tahoma" pitchFamily="34" charset="0"/>
                    <a:cs typeface="Tahoma" pitchFamily="34" charset="0"/>
                  </a:defRPr>
                </a:pPr>
                <a:endParaRPr lang="tr-TR"/>
              </a:p>
            </c:txPr>
            <c:showLegendKey val="0"/>
            <c:showVal val="1"/>
            <c:showCatName val="0"/>
            <c:showSerName val="0"/>
            <c:showPercent val="0"/>
            <c:showBubbleSize val="0"/>
            <c:showLeaderLines val="0"/>
          </c:dLbls>
          <c:cat>
            <c:numRef>
              <c:f>Sayfa1!$A$2:$A$15</c:f>
              <c:numCache>
                <c:formatCode>General</c:formatCode>
                <c:ptCount val="14"/>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numCache>
            </c:numRef>
          </c:cat>
          <c:val>
            <c:numRef>
              <c:f>Sayfa1!$B$2:$B$15</c:f>
              <c:numCache>
                <c:formatCode>#,##0</c:formatCode>
                <c:ptCount val="14"/>
                <c:pt idx="0">
                  <c:v>5066745</c:v>
                </c:pt>
                <c:pt idx="1">
                  <c:v>5558582</c:v>
                </c:pt>
                <c:pt idx="2">
                  <c:v>5832215</c:v>
                </c:pt>
                <c:pt idx="3">
                  <c:v>5254125</c:v>
                </c:pt>
                <c:pt idx="4">
                  <c:v>4886881</c:v>
                </c:pt>
                <c:pt idx="5">
                  <c:v>5223283</c:v>
                </c:pt>
                <c:pt idx="6">
                  <c:v>5615238</c:v>
                </c:pt>
                <c:pt idx="7">
                  <c:v>6181251</c:v>
                </c:pt>
                <c:pt idx="8">
                  <c:v>6918605</c:v>
                </c:pt>
                <c:pt idx="9">
                  <c:v>7818642</c:v>
                </c:pt>
                <c:pt idx="10">
                  <c:v>8643000</c:v>
                </c:pt>
                <c:pt idx="11">
                  <c:v>9136000</c:v>
                </c:pt>
                <c:pt idx="12">
                  <c:v>9976000</c:v>
                </c:pt>
                <c:pt idx="13">
                  <c:v>10600000</c:v>
                </c:pt>
              </c:numCache>
            </c:numRef>
          </c:val>
        </c:ser>
        <c:dLbls>
          <c:showLegendKey val="0"/>
          <c:showVal val="0"/>
          <c:showCatName val="0"/>
          <c:showSerName val="0"/>
          <c:showPercent val="0"/>
          <c:showBubbleSize val="0"/>
        </c:dLbls>
        <c:gapWidth val="90"/>
        <c:gapDepth val="311"/>
        <c:shape val="cylinder"/>
        <c:axId val="40019456"/>
        <c:axId val="40020992"/>
        <c:axId val="0"/>
      </c:bar3DChart>
      <c:catAx>
        <c:axId val="40019456"/>
        <c:scaling>
          <c:orientation val="minMax"/>
        </c:scaling>
        <c:delete val="0"/>
        <c:axPos val="b"/>
        <c:numFmt formatCode="General" sourceLinked="1"/>
        <c:majorTickMark val="out"/>
        <c:minorTickMark val="none"/>
        <c:tickLblPos val="nextTo"/>
        <c:txPr>
          <a:bodyPr/>
          <a:lstStyle/>
          <a:p>
            <a:pPr>
              <a:defRPr sz="1400" b="0">
                <a:latin typeface="Calibri" pitchFamily="34" charset="0"/>
                <a:cs typeface="Tahoma" pitchFamily="34" charset="0"/>
              </a:defRPr>
            </a:pPr>
            <a:endParaRPr lang="tr-TR"/>
          </a:p>
        </c:txPr>
        <c:crossAx val="40020992"/>
        <c:crosses val="autoZero"/>
        <c:auto val="1"/>
        <c:lblAlgn val="ctr"/>
        <c:lblOffset val="100"/>
        <c:noMultiLvlLbl val="0"/>
      </c:catAx>
      <c:valAx>
        <c:axId val="40020992"/>
        <c:scaling>
          <c:orientation val="minMax"/>
        </c:scaling>
        <c:delete val="0"/>
        <c:axPos val="l"/>
        <c:majorGridlines/>
        <c:numFmt formatCode="#,##0" sourceLinked="1"/>
        <c:majorTickMark val="out"/>
        <c:minorTickMark val="none"/>
        <c:tickLblPos val="nextTo"/>
        <c:txPr>
          <a:bodyPr/>
          <a:lstStyle/>
          <a:p>
            <a:pPr>
              <a:defRPr sz="1400" b="0">
                <a:latin typeface="Tahoma" pitchFamily="34" charset="0"/>
                <a:cs typeface="Tahoma" pitchFamily="34" charset="0"/>
              </a:defRPr>
            </a:pPr>
            <a:endParaRPr lang="tr-TR"/>
          </a:p>
        </c:txPr>
        <c:crossAx val="40019456"/>
        <c:crosses val="autoZero"/>
        <c:crossBetween val="between"/>
      </c:valAx>
    </c:plotArea>
    <c:plotVisOnly val="1"/>
    <c:dispBlanksAs val="gap"/>
    <c:showDLblsOverMax val="0"/>
  </c:chart>
  <c:txPr>
    <a:bodyPr/>
    <a:lstStyle/>
    <a:p>
      <a:pPr>
        <a:defRPr sz="1800"/>
      </a:pPr>
      <a:endParaRPr lang="tr-T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1"/>
    <c:view3D>
      <c:rotX val="50"/>
      <c:hPercent val="34"/>
      <c:rotY val="40"/>
      <c:depthPercent val="100"/>
      <c:rAngAx val="1"/>
    </c:view3D>
    <c:floor>
      <c:thickness val="0"/>
    </c:floor>
    <c:sideWall>
      <c:thickness val="0"/>
      <c:spPr>
        <a:solidFill>
          <a:schemeClr val="bg1">
            <a:lumMod val="85000"/>
          </a:schemeClr>
        </a:solidFill>
      </c:spPr>
    </c:sideWall>
    <c:backWall>
      <c:thickness val="0"/>
      <c:spPr>
        <a:solidFill>
          <a:schemeClr val="bg1">
            <a:lumMod val="85000"/>
          </a:schemeClr>
        </a:solidFill>
      </c:spPr>
    </c:backWall>
    <c:plotArea>
      <c:layout/>
      <c:bar3DChart>
        <c:barDir val="col"/>
        <c:grouping val="clustered"/>
        <c:varyColors val="0"/>
        <c:ser>
          <c:idx val="0"/>
          <c:order val="0"/>
          <c:tx>
            <c:strRef>
              <c:f>Sheet1!$A$2</c:f>
              <c:strCache>
                <c:ptCount val="1"/>
                <c:pt idx="0">
                  <c:v>Kadın</c:v>
                </c:pt>
              </c:strCache>
            </c:strRef>
          </c:tx>
          <c:invertIfNegative val="0"/>
          <c:dLbls>
            <c:dLbl>
              <c:idx val="0"/>
              <c:layout>
                <c:manualLayout>
                  <c:x val="0"/>
                  <c:y val="-2.5750202757502123E-2"/>
                </c:manualLayout>
              </c:layout>
              <c:showLegendKey val="0"/>
              <c:showVal val="1"/>
              <c:showCatName val="0"/>
              <c:showSerName val="0"/>
              <c:showPercent val="0"/>
              <c:showBubbleSize val="0"/>
            </c:dLbl>
            <c:dLbl>
              <c:idx val="9"/>
              <c:layout>
                <c:manualLayout>
                  <c:x val="8.4354433417728365E-3"/>
                  <c:y val="-2.8325223033252231E-2"/>
                </c:manualLayout>
              </c:layout>
              <c:showLegendKey val="0"/>
              <c:showVal val="1"/>
              <c:showCatName val="0"/>
              <c:showSerName val="0"/>
              <c:showPercent val="0"/>
              <c:showBubbleSize val="0"/>
            </c:dLbl>
            <c:numFmt formatCode="#,##0" sourceLinked="0"/>
            <c:txPr>
              <a:bodyPr/>
              <a:lstStyle/>
              <a:p>
                <a:pPr>
                  <a:defRPr sz="1000" b="1">
                    <a:solidFill>
                      <a:schemeClr val="tx1"/>
                    </a:solidFill>
                  </a:defRPr>
                </a:pPr>
                <a:endParaRPr lang="tr-TR"/>
              </a:p>
            </c:txPr>
            <c:showLegendKey val="0"/>
            <c:showVal val="1"/>
            <c:showCatName val="0"/>
            <c:showSerName val="0"/>
            <c:showPercent val="0"/>
            <c:showBubbleSize val="0"/>
            <c:showLeaderLines val="0"/>
          </c:dLbls>
          <c:cat>
            <c:numRef>
              <c:f>Sheet1!$B$1:$K$1</c:f>
              <c:numCache>
                <c:formatCode>General</c:formatCode>
                <c:ptCount val="10"/>
                <c:pt idx="0">
                  <c:v>1997</c:v>
                </c:pt>
                <c:pt idx="1">
                  <c:v>1998</c:v>
                </c:pt>
                <c:pt idx="2">
                  <c:v>1999</c:v>
                </c:pt>
                <c:pt idx="3">
                  <c:v>2000</c:v>
                </c:pt>
                <c:pt idx="4">
                  <c:v>2001</c:v>
                </c:pt>
                <c:pt idx="5">
                  <c:v>2002</c:v>
                </c:pt>
                <c:pt idx="6">
                  <c:v>2003</c:v>
                </c:pt>
                <c:pt idx="7">
                  <c:v>2004</c:v>
                </c:pt>
                <c:pt idx="8">
                  <c:v>2005</c:v>
                </c:pt>
                <c:pt idx="9">
                  <c:v>2006</c:v>
                </c:pt>
              </c:numCache>
            </c:numRef>
          </c:cat>
          <c:val>
            <c:numRef>
              <c:f>Sheet1!$B$2:$K$2</c:f>
              <c:numCache>
                <c:formatCode>General</c:formatCode>
                <c:ptCount val="10"/>
                <c:pt idx="0">
                  <c:v>499289</c:v>
                </c:pt>
                <c:pt idx="1">
                  <c:v>543476</c:v>
                </c:pt>
                <c:pt idx="2">
                  <c:v>571913</c:v>
                </c:pt>
                <c:pt idx="3">
                  <c:v>1027332</c:v>
                </c:pt>
                <c:pt idx="4">
                  <c:v>972744</c:v>
                </c:pt>
                <c:pt idx="5">
                  <c:v>1046732</c:v>
                </c:pt>
                <c:pt idx="6">
                  <c:v>1166739</c:v>
                </c:pt>
                <c:pt idx="7">
                  <c:v>1254166</c:v>
                </c:pt>
                <c:pt idx="8">
                  <c:v>1432111</c:v>
                </c:pt>
                <c:pt idx="9" formatCode="#,##0">
                  <c:v>1627333</c:v>
                </c:pt>
              </c:numCache>
            </c:numRef>
          </c:val>
        </c:ser>
        <c:ser>
          <c:idx val="1"/>
          <c:order val="1"/>
          <c:tx>
            <c:strRef>
              <c:f>Sheet1!$A$3</c:f>
              <c:strCache>
                <c:ptCount val="1"/>
                <c:pt idx="0">
                  <c:v>Erkek</c:v>
                </c:pt>
              </c:strCache>
            </c:strRef>
          </c:tx>
          <c:invertIfNegative val="0"/>
          <c:dLbls>
            <c:dLbl>
              <c:idx val="0"/>
              <c:layout>
                <c:manualLayout>
                  <c:x val="5.6236288945152235E-3"/>
                  <c:y val="-3.0900243309002432E-2"/>
                </c:manualLayout>
              </c:layout>
              <c:numFmt formatCode="#,##0" sourceLinked="0"/>
              <c:spPr/>
              <c:txPr>
                <a:bodyPr/>
                <a:lstStyle/>
                <a:p>
                  <a:pPr>
                    <a:defRPr sz="1000" b="1" i="0">
                      <a:solidFill>
                        <a:schemeClr val="tx1"/>
                      </a:solidFill>
                      <a:latin typeface="Cambria" pitchFamily="18" charset="0"/>
                    </a:defRPr>
                  </a:pPr>
                  <a:endParaRPr lang="tr-TR"/>
                </a:p>
              </c:txPr>
              <c:showLegendKey val="0"/>
              <c:showVal val="1"/>
              <c:showCatName val="0"/>
              <c:showSerName val="0"/>
              <c:showPercent val="0"/>
              <c:showBubbleSize val="0"/>
            </c:dLbl>
            <c:dLbl>
              <c:idx val="9"/>
              <c:layout>
                <c:manualLayout>
                  <c:x val="8.4354433417728365E-3"/>
                  <c:y val="-3.6050283860502838E-2"/>
                </c:manualLayout>
              </c:layout>
              <c:showLegendKey val="0"/>
              <c:showVal val="1"/>
              <c:showCatName val="0"/>
              <c:showSerName val="0"/>
              <c:showPercent val="0"/>
              <c:showBubbleSize val="0"/>
            </c:dLbl>
            <c:numFmt formatCode="#,##0" sourceLinked="0"/>
            <c:txPr>
              <a:bodyPr/>
              <a:lstStyle/>
              <a:p>
                <a:pPr>
                  <a:defRPr sz="1000" b="1">
                    <a:solidFill>
                      <a:schemeClr val="tx1"/>
                    </a:solidFill>
                    <a:latin typeface="Cambria" pitchFamily="18" charset="0"/>
                  </a:defRPr>
                </a:pPr>
                <a:endParaRPr lang="tr-TR"/>
              </a:p>
            </c:txPr>
            <c:showLegendKey val="0"/>
            <c:showVal val="1"/>
            <c:showCatName val="0"/>
            <c:showSerName val="0"/>
            <c:showPercent val="0"/>
            <c:showBubbleSize val="0"/>
            <c:showLeaderLines val="0"/>
          </c:dLbls>
          <c:cat>
            <c:numRef>
              <c:f>Sheet1!$B$1:$K$1</c:f>
              <c:numCache>
                <c:formatCode>General</c:formatCode>
                <c:ptCount val="10"/>
                <c:pt idx="0">
                  <c:v>1997</c:v>
                </c:pt>
                <c:pt idx="1">
                  <c:v>1998</c:v>
                </c:pt>
                <c:pt idx="2">
                  <c:v>1999</c:v>
                </c:pt>
                <c:pt idx="3">
                  <c:v>2000</c:v>
                </c:pt>
                <c:pt idx="4">
                  <c:v>2001</c:v>
                </c:pt>
                <c:pt idx="5">
                  <c:v>2002</c:v>
                </c:pt>
                <c:pt idx="6">
                  <c:v>2003</c:v>
                </c:pt>
                <c:pt idx="7">
                  <c:v>2004</c:v>
                </c:pt>
                <c:pt idx="8">
                  <c:v>2005</c:v>
                </c:pt>
                <c:pt idx="9">
                  <c:v>2006</c:v>
                </c:pt>
              </c:numCache>
            </c:numRef>
          </c:cat>
          <c:val>
            <c:numRef>
              <c:f>Sheet1!$B$3:$K$3</c:f>
              <c:numCache>
                <c:formatCode>General</c:formatCode>
                <c:ptCount val="10"/>
                <c:pt idx="0">
                  <c:v>4567456</c:v>
                </c:pt>
                <c:pt idx="1">
                  <c:v>5015106</c:v>
                </c:pt>
                <c:pt idx="2">
                  <c:v>5260302</c:v>
                </c:pt>
                <c:pt idx="3">
                  <c:v>4226793</c:v>
                </c:pt>
                <c:pt idx="4">
                  <c:v>3914137</c:v>
                </c:pt>
                <c:pt idx="5">
                  <c:v>4176551</c:v>
                </c:pt>
                <c:pt idx="6">
                  <c:v>4448499</c:v>
                </c:pt>
                <c:pt idx="7">
                  <c:v>4927085</c:v>
                </c:pt>
                <c:pt idx="8">
                  <c:v>5486494</c:v>
                </c:pt>
                <c:pt idx="9" formatCode="#,##0">
                  <c:v>6191309</c:v>
                </c:pt>
              </c:numCache>
            </c:numRef>
          </c:val>
        </c:ser>
        <c:dLbls>
          <c:showLegendKey val="0"/>
          <c:showVal val="1"/>
          <c:showCatName val="0"/>
          <c:showSerName val="0"/>
          <c:showPercent val="0"/>
          <c:showBubbleSize val="0"/>
        </c:dLbls>
        <c:gapWidth val="75"/>
        <c:shape val="cylinder"/>
        <c:axId val="40116224"/>
        <c:axId val="40117760"/>
        <c:axId val="0"/>
      </c:bar3DChart>
      <c:catAx>
        <c:axId val="40116224"/>
        <c:scaling>
          <c:orientation val="minMax"/>
        </c:scaling>
        <c:delete val="0"/>
        <c:axPos val="b"/>
        <c:numFmt formatCode="General" sourceLinked="1"/>
        <c:majorTickMark val="none"/>
        <c:minorTickMark val="none"/>
        <c:tickLblPos val="low"/>
        <c:txPr>
          <a:bodyPr rot="0" vert="horz"/>
          <a:lstStyle/>
          <a:p>
            <a:pPr>
              <a:defRPr sz="1000"/>
            </a:pPr>
            <a:endParaRPr lang="tr-TR"/>
          </a:p>
        </c:txPr>
        <c:crossAx val="40117760"/>
        <c:crosses val="autoZero"/>
        <c:auto val="1"/>
        <c:lblAlgn val="ctr"/>
        <c:lblOffset val="100"/>
        <c:tickLblSkip val="1"/>
        <c:tickMarkSkip val="1"/>
        <c:noMultiLvlLbl val="0"/>
      </c:catAx>
      <c:valAx>
        <c:axId val="40117760"/>
        <c:scaling>
          <c:orientation val="minMax"/>
          <c:max val="7000000"/>
          <c:min val="0"/>
        </c:scaling>
        <c:delete val="0"/>
        <c:axPos val="l"/>
        <c:numFmt formatCode="#,##0.00" sourceLinked="0"/>
        <c:majorTickMark val="none"/>
        <c:minorTickMark val="none"/>
        <c:tickLblPos val="nextTo"/>
        <c:txPr>
          <a:bodyPr rot="0" vert="horz"/>
          <a:lstStyle/>
          <a:p>
            <a:pPr>
              <a:defRPr sz="800"/>
            </a:pPr>
            <a:endParaRPr lang="tr-TR"/>
          </a:p>
        </c:txPr>
        <c:crossAx val="40116224"/>
        <c:crosses val="autoZero"/>
        <c:crossBetween val="between"/>
        <c:majorUnit val="1000000"/>
        <c:minorUnit val="100000"/>
      </c:valAx>
    </c:plotArea>
    <c:legend>
      <c:legendPos val="b"/>
      <c:layout>
        <c:manualLayout>
          <c:xMode val="edge"/>
          <c:yMode val="edge"/>
          <c:x val="0.44990989462426961"/>
          <c:y val="0.81832921608676168"/>
          <c:w val="0.13577377425093098"/>
          <c:h val="4.3453771289537708E-2"/>
        </c:manualLayout>
      </c:layout>
      <c:overlay val="0"/>
      <c:txPr>
        <a:bodyPr/>
        <a:lstStyle/>
        <a:p>
          <a:pPr>
            <a:defRPr sz="1000"/>
          </a:pPr>
          <a:endParaRPr lang="tr-TR"/>
        </a:p>
      </c:txPr>
    </c:legend>
    <c:plotVisOnly val="1"/>
    <c:dispBlanksAs val="gap"/>
    <c:showDLblsOverMax val="0"/>
  </c:chart>
  <c:spPr>
    <a:ln>
      <a:noFill/>
    </a:ln>
  </c:spPr>
  <c:txPr>
    <a:bodyPr/>
    <a:lstStyle/>
    <a:p>
      <a:pPr>
        <a:defRPr sz="1800"/>
      </a:pPr>
      <a:endParaRPr lang="tr-T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view3D>
      <c:rotX val="5"/>
      <c:rotY val="5"/>
      <c:rAngAx val="1"/>
    </c:view3D>
    <c:floor>
      <c:thickness val="0"/>
    </c:floor>
    <c:sideWall>
      <c:thickness val="0"/>
    </c:sideWall>
    <c:backWall>
      <c:thickness val="0"/>
    </c:backWall>
    <c:plotArea>
      <c:layout>
        <c:manualLayout>
          <c:layoutTarget val="inner"/>
          <c:xMode val="edge"/>
          <c:yMode val="edge"/>
          <c:x val="6.2720629967753433E-2"/>
          <c:y val="4.5456277549142138E-2"/>
          <c:w val="0.92084183730723279"/>
          <c:h val="0.8722069797897789"/>
        </c:manualLayout>
      </c:layout>
      <c:bar3DChart>
        <c:barDir val="col"/>
        <c:grouping val="stacked"/>
        <c:varyColors val="0"/>
        <c:ser>
          <c:idx val="0"/>
          <c:order val="0"/>
          <c:tx>
            <c:strRef>
              <c:f>Sayfa1!$B$1</c:f>
              <c:strCache>
                <c:ptCount val="1"/>
                <c:pt idx="0">
                  <c:v>Trilyon TL</c:v>
                </c:pt>
              </c:strCache>
            </c:strRef>
          </c:tx>
          <c:invertIfNegative val="0"/>
          <c:dLbls>
            <c:dLbl>
              <c:idx val="0"/>
              <c:layout>
                <c:manualLayout>
                  <c:x val="9.8796876167717759E-5"/>
                  <c:y val="-0.43991862321977915"/>
                </c:manualLayout>
              </c:layout>
              <c:showLegendKey val="0"/>
              <c:showVal val="1"/>
              <c:showCatName val="0"/>
              <c:showSerName val="0"/>
              <c:showPercent val="0"/>
              <c:showBubbleSize val="0"/>
            </c:dLbl>
            <c:dLbl>
              <c:idx val="1"/>
              <c:layout>
                <c:manualLayout>
                  <c:x val="2.938455099133526E-3"/>
                  <c:y val="-3.0007583930701055E-2"/>
                </c:manualLayout>
              </c:layout>
              <c:showLegendKey val="0"/>
              <c:showVal val="1"/>
              <c:showCatName val="0"/>
              <c:showSerName val="0"/>
              <c:showPercent val="0"/>
              <c:showBubbleSize val="0"/>
            </c:dLbl>
            <c:dLbl>
              <c:idx val="2"/>
              <c:layout>
                <c:manualLayout>
                  <c:x val="5.876910198267052E-3"/>
                  <c:y val="0"/>
                </c:manualLayout>
              </c:layout>
              <c:showLegendKey val="0"/>
              <c:showVal val="1"/>
              <c:showCatName val="0"/>
              <c:showSerName val="0"/>
              <c:showPercent val="0"/>
              <c:showBubbleSize val="0"/>
            </c:dLbl>
            <c:dLbl>
              <c:idx val="3"/>
              <c:layout>
                <c:manualLayout>
                  <c:x val="2.938455099133526E-3"/>
                  <c:y val="2.6359036645702584E-3"/>
                </c:manualLayout>
              </c:layout>
              <c:showLegendKey val="0"/>
              <c:showVal val="1"/>
              <c:showCatName val="0"/>
              <c:showSerName val="0"/>
              <c:showPercent val="0"/>
              <c:showBubbleSize val="0"/>
            </c:dLbl>
            <c:dLbl>
              <c:idx val="4"/>
              <c:layout>
                <c:manualLayout>
                  <c:x val="4.4076826487002892E-3"/>
                  <c:y val="0"/>
                </c:manualLayout>
              </c:layout>
              <c:showLegendKey val="0"/>
              <c:showVal val="1"/>
              <c:showCatName val="0"/>
              <c:showSerName val="0"/>
              <c:showPercent val="0"/>
              <c:showBubbleSize val="0"/>
            </c:dLbl>
            <c:dLbl>
              <c:idx val="5"/>
              <c:layout>
                <c:manualLayout>
                  <c:x val="5.876910198267052E-3"/>
                  <c:y val="0"/>
                </c:manualLayout>
              </c:layout>
              <c:showLegendKey val="0"/>
              <c:showVal val="1"/>
              <c:showCatName val="0"/>
              <c:showSerName val="0"/>
              <c:showPercent val="0"/>
              <c:showBubbleSize val="0"/>
            </c:dLbl>
            <c:dLbl>
              <c:idx val="6"/>
              <c:layout>
                <c:manualLayout>
                  <c:x val="5.876910198267052E-3"/>
                  <c:y val="0"/>
                </c:manualLayout>
              </c:layout>
              <c:showLegendKey val="0"/>
              <c:showVal val="1"/>
              <c:showCatName val="0"/>
              <c:showSerName val="0"/>
              <c:showPercent val="0"/>
              <c:showBubbleSize val="0"/>
            </c:dLbl>
            <c:dLbl>
              <c:idx val="7"/>
              <c:layout>
                <c:manualLayout>
                  <c:x val="7.3461377478338148E-3"/>
                  <c:y val="-7.9077109937107752E-3"/>
                </c:manualLayout>
              </c:layout>
              <c:showLegendKey val="0"/>
              <c:showVal val="1"/>
              <c:showCatName val="0"/>
              <c:showSerName val="0"/>
              <c:showPercent val="0"/>
              <c:showBubbleSize val="0"/>
            </c:dLbl>
            <c:dLbl>
              <c:idx val="8"/>
              <c:layout>
                <c:manualLayout>
                  <c:x val="4.4076826487001808E-3"/>
                  <c:y val="0"/>
                </c:manualLayout>
              </c:layout>
              <c:showLegendKey val="0"/>
              <c:showVal val="1"/>
              <c:showCatName val="0"/>
              <c:showSerName val="0"/>
              <c:showPercent val="0"/>
              <c:showBubbleSize val="0"/>
            </c:dLbl>
            <c:dLbl>
              <c:idx val="9"/>
              <c:layout>
                <c:manualLayout>
                  <c:x val="-1.1568720862730417E-7"/>
                  <c:y val="-4.2174458633124134E-2"/>
                </c:manualLayout>
              </c:layout>
              <c:showLegendKey val="0"/>
              <c:showVal val="1"/>
              <c:showCatName val="0"/>
              <c:showSerName val="0"/>
              <c:showPercent val="0"/>
              <c:showBubbleSize val="0"/>
            </c:dLbl>
            <c:dLbl>
              <c:idx val="13"/>
              <c:layout>
                <c:manualLayout>
                  <c:x val="4.4076826487002892E-3"/>
                  <c:y val="-0.29258530676729871"/>
                </c:manualLayout>
              </c:layout>
              <c:showLegendKey val="0"/>
              <c:showVal val="1"/>
              <c:showCatName val="0"/>
              <c:showSerName val="0"/>
              <c:showPercent val="0"/>
              <c:showBubbleSize val="0"/>
            </c:dLbl>
            <c:txPr>
              <a:bodyPr/>
              <a:lstStyle/>
              <a:p>
                <a:pPr>
                  <a:defRPr sz="1200" b="1">
                    <a:latin typeface="Tahoma" pitchFamily="34" charset="0"/>
                    <a:cs typeface="Tahoma" pitchFamily="34" charset="0"/>
                  </a:defRPr>
                </a:pPr>
                <a:endParaRPr lang="tr-TR"/>
              </a:p>
            </c:txPr>
            <c:showLegendKey val="0"/>
            <c:showVal val="1"/>
            <c:showCatName val="0"/>
            <c:showSerName val="0"/>
            <c:showPercent val="0"/>
            <c:showBubbleSize val="0"/>
            <c:showLeaderLines val="0"/>
          </c:dLbls>
          <c:cat>
            <c:numRef>
              <c:f>Sayfa1!$A$2:$A$15</c:f>
              <c:numCache>
                <c:formatCode>General</c:formatCode>
                <c:ptCount val="14"/>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numCache>
            </c:numRef>
          </c:cat>
          <c:val>
            <c:numRef>
              <c:f>Sayfa1!$B$2:$B$15</c:f>
              <c:numCache>
                <c:formatCode>#,##0</c:formatCode>
                <c:ptCount val="14"/>
                <c:pt idx="0">
                  <c:v>98318</c:v>
                </c:pt>
                <c:pt idx="1">
                  <c:v>91895</c:v>
                </c:pt>
                <c:pt idx="2">
                  <c:v>77955</c:v>
                </c:pt>
                <c:pt idx="3">
                  <c:v>74847</c:v>
                </c:pt>
                <c:pt idx="4">
                  <c:v>72367</c:v>
                </c:pt>
                <c:pt idx="5">
                  <c:v>72344</c:v>
                </c:pt>
                <c:pt idx="6">
                  <c:v>76668</c:v>
                </c:pt>
                <c:pt idx="7">
                  <c:v>83830</c:v>
                </c:pt>
                <c:pt idx="8">
                  <c:v>73923</c:v>
                </c:pt>
                <c:pt idx="9">
                  <c:v>79027</c:v>
                </c:pt>
                <c:pt idx="10">
                  <c:v>80602</c:v>
                </c:pt>
                <c:pt idx="11">
                  <c:v>72963</c:v>
                </c:pt>
                <c:pt idx="12">
                  <c:v>64316</c:v>
                </c:pt>
                <c:pt idx="13">
                  <c:v>62903</c:v>
                </c:pt>
              </c:numCache>
            </c:numRef>
          </c:val>
        </c:ser>
        <c:dLbls>
          <c:showLegendKey val="0"/>
          <c:showVal val="0"/>
          <c:showCatName val="0"/>
          <c:showSerName val="0"/>
          <c:showPercent val="0"/>
          <c:showBubbleSize val="0"/>
        </c:dLbls>
        <c:gapWidth val="90"/>
        <c:gapDepth val="311"/>
        <c:shape val="cylinder"/>
        <c:axId val="40219776"/>
        <c:axId val="40221312"/>
        <c:axId val="0"/>
      </c:bar3DChart>
      <c:catAx>
        <c:axId val="40219776"/>
        <c:scaling>
          <c:orientation val="minMax"/>
        </c:scaling>
        <c:delete val="0"/>
        <c:axPos val="b"/>
        <c:numFmt formatCode="General" sourceLinked="1"/>
        <c:majorTickMark val="out"/>
        <c:minorTickMark val="none"/>
        <c:tickLblPos val="nextTo"/>
        <c:txPr>
          <a:bodyPr/>
          <a:lstStyle/>
          <a:p>
            <a:pPr>
              <a:defRPr sz="1400" b="0">
                <a:latin typeface="Calibri" pitchFamily="34" charset="0"/>
                <a:cs typeface="Tahoma" pitchFamily="34" charset="0"/>
              </a:defRPr>
            </a:pPr>
            <a:endParaRPr lang="tr-TR"/>
          </a:p>
        </c:txPr>
        <c:crossAx val="40221312"/>
        <c:crosses val="autoZero"/>
        <c:auto val="1"/>
        <c:lblAlgn val="ctr"/>
        <c:lblOffset val="100"/>
        <c:noMultiLvlLbl val="0"/>
      </c:catAx>
      <c:valAx>
        <c:axId val="40221312"/>
        <c:scaling>
          <c:orientation val="minMax"/>
        </c:scaling>
        <c:delete val="0"/>
        <c:axPos val="l"/>
        <c:majorGridlines/>
        <c:numFmt formatCode="#,##0" sourceLinked="1"/>
        <c:majorTickMark val="out"/>
        <c:minorTickMark val="none"/>
        <c:tickLblPos val="nextTo"/>
        <c:txPr>
          <a:bodyPr/>
          <a:lstStyle/>
          <a:p>
            <a:pPr>
              <a:defRPr sz="1400" b="0">
                <a:latin typeface="Tahoma" pitchFamily="34" charset="0"/>
                <a:cs typeface="Tahoma" pitchFamily="34" charset="0"/>
              </a:defRPr>
            </a:pPr>
            <a:endParaRPr lang="tr-TR"/>
          </a:p>
        </c:txPr>
        <c:crossAx val="40219776"/>
        <c:crosses val="autoZero"/>
        <c:crossBetween val="between"/>
      </c:valAx>
    </c:plotArea>
    <c:plotVisOnly val="1"/>
    <c:dispBlanksAs val="gap"/>
    <c:showDLblsOverMax val="0"/>
  </c:chart>
  <c:txPr>
    <a:bodyPr/>
    <a:lstStyle/>
    <a:p>
      <a:pPr>
        <a:defRPr sz="1800"/>
      </a:pPr>
      <a:endParaRPr lang="tr-TR"/>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view3D>
      <c:rotX val="5"/>
      <c:rotY val="5"/>
      <c:rAngAx val="1"/>
    </c:view3D>
    <c:floor>
      <c:thickness val="0"/>
    </c:floor>
    <c:sideWall>
      <c:thickness val="0"/>
    </c:sideWall>
    <c:backWall>
      <c:thickness val="0"/>
    </c:backWall>
    <c:plotArea>
      <c:layout>
        <c:manualLayout>
          <c:layoutTarget val="inner"/>
          <c:xMode val="edge"/>
          <c:yMode val="edge"/>
          <c:x val="6.2720629967753433E-2"/>
          <c:y val="4.5456277549142138E-2"/>
          <c:w val="0.92084183730723279"/>
          <c:h val="0.8722069797897789"/>
        </c:manualLayout>
      </c:layout>
      <c:bar3DChart>
        <c:barDir val="col"/>
        <c:grouping val="stacked"/>
        <c:varyColors val="0"/>
        <c:ser>
          <c:idx val="0"/>
          <c:order val="0"/>
          <c:tx>
            <c:strRef>
              <c:f>Sayfa1!$B$1</c:f>
              <c:strCache>
                <c:ptCount val="1"/>
                <c:pt idx="0">
                  <c:v>ERKEK</c:v>
                </c:pt>
              </c:strCache>
            </c:strRef>
          </c:tx>
          <c:invertIfNegative val="0"/>
          <c:dLbls>
            <c:dLbl>
              <c:idx val="0"/>
              <c:layout>
                <c:manualLayout>
                  <c:x val="1.629499483160453E-3"/>
                  <c:y val="-0.34502609129524986"/>
                </c:manualLayout>
              </c:layout>
              <c:spPr/>
              <c:txPr>
                <a:bodyPr/>
                <a:lstStyle/>
                <a:p>
                  <a:pPr>
                    <a:defRPr sz="1000" b="1" i="1">
                      <a:solidFill>
                        <a:srgbClr val="FF0000"/>
                      </a:solidFill>
                      <a:latin typeface="Tahoma" pitchFamily="34" charset="0"/>
                      <a:cs typeface="Tahoma" pitchFamily="34" charset="0"/>
                    </a:defRPr>
                  </a:pPr>
                  <a:endParaRPr lang="tr-TR"/>
                </a:p>
              </c:txPr>
              <c:showLegendKey val="0"/>
              <c:showVal val="1"/>
              <c:showCatName val="0"/>
              <c:showSerName val="0"/>
              <c:showPercent val="0"/>
              <c:showBubbleSize val="0"/>
            </c:dLbl>
            <c:dLbl>
              <c:idx val="1"/>
              <c:layout>
                <c:manualLayout>
                  <c:x val="2.938455099133526E-3"/>
                  <c:y val="-3.0007583930701055E-2"/>
                </c:manualLayout>
              </c:layout>
              <c:showLegendKey val="0"/>
              <c:showVal val="1"/>
              <c:showCatName val="0"/>
              <c:showSerName val="0"/>
              <c:showPercent val="0"/>
              <c:showBubbleSize val="0"/>
            </c:dLbl>
            <c:dLbl>
              <c:idx val="2"/>
              <c:layout>
                <c:manualLayout>
                  <c:x val="5.876910198267052E-3"/>
                  <c:y val="0"/>
                </c:manualLayout>
              </c:layout>
              <c:showLegendKey val="0"/>
              <c:showVal val="1"/>
              <c:showCatName val="0"/>
              <c:showSerName val="0"/>
              <c:showPercent val="0"/>
              <c:showBubbleSize val="0"/>
            </c:dLbl>
            <c:dLbl>
              <c:idx val="3"/>
              <c:layout>
                <c:manualLayout>
                  <c:x val="2.938455099133526E-3"/>
                  <c:y val="2.6359036645702584E-3"/>
                </c:manualLayout>
              </c:layout>
              <c:showLegendKey val="0"/>
              <c:showVal val="1"/>
              <c:showCatName val="0"/>
              <c:showSerName val="0"/>
              <c:showPercent val="0"/>
              <c:showBubbleSize val="0"/>
            </c:dLbl>
            <c:dLbl>
              <c:idx val="4"/>
              <c:layout>
                <c:manualLayout>
                  <c:x val="4.4076826487002892E-3"/>
                  <c:y val="0"/>
                </c:manualLayout>
              </c:layout>
              <c:showLegendKey val="0"/>
              <c:showVal val="1"/>
              <c:showCatName val="0"/>
              <c:showSerName val="0"/>
              <c:showPercent val="0"/>
              <c:showBubbleSize val="0"/>
            </c:dLbl>
            <c:dLbl>
              <c:idx val="5"/>
              <c:layout>
                <c:manualLayout>
                  <c:x val="5.876910198267052E-3"/>
                  <c:y val="0"/>
                </c:manualLayout>
              </c:layout>
              <c:showLegendKey val="0"/>
              <c:showVal val="1"/>
              <c:showCatName val="0"/>
              <c:showSerName val="0"/>
              <c:showPercent val="0"/>
              <c:showBubbleSize val="0"/>
            </c:dLbl>
            <c:dLbl>
              <c:idx val="6"/>
              <c:layout>
                <c:manualLayout>
                  <c:x val="5.876910198267052E-3"/>
                  <c:y val="0"/>
                </c:manualLayout>
              </c:layout>
              <c:showLegendKey val="0"/>
              <c:showVal val="1"/>
              <c:showCatName val="0"/>
              <c:showSerName val="0"/>
              <c:showPercent val="0"/>
              <c:showBubbleSize val="0"/>
            </c:dLbl>
            <c:dLbl>
              <c:idx val="7"/>
              <c:layout>
                <c:manualLayout>
                  <c:x val="7.3461377478338148E-3"/>
                  <c:y val="-7.9077109937107752E-3"/>
                </c:manualLayout>
              </c:layout>
              <c:showLegendKey val="0"/>
              <c:showVal val="1"/>
              <c:showCatName val="0"/>
              <c:showSerName val="0"/>
              <c:showPercent val="0"/>
              <c:showBubbleSize val="0"/>
            </c:dLbl>
            <c:dLbl>
              <c:idx val="8"/>
              <c:layout>
                <c:manualLayout>
                  <c:x val="4.4076826487001808E-3"/>
                  <c:y val="0"/>
                </c:manualLayout>
              </c:layout>
              <c:showLegendKey val="0"/>
              <c:showVal val="1"/>
              <c:showCatName val="0"/>
              <c:showSerName val="0"/>
              <c:showPercent val="0"/>
              <c:showBubbleSize val="0"/>
            </c:dLbl>
            <c:dLbl>
              <c:idx val="9"/>
              <c:layout>
                <c:manualLayout>
                  <c:x val="-4.1005744817055427E-3"/>
                  <c:y val="-3.4266747639413363E-2"/>
                </c:manualLayout>
              </c:layout>
              <c:showLegendKey val="0"/>
              <c:showVal val="1"/>
              <c:showCatName val="0"/>
              <c:showSerName val="0"/>
              <c:showPercent val="0"/>
              <c:showBubbleSize val="0"/>
            </c:dLbl>
            <c:dLbl>
              <c:idx val="10"/>
              <c:layout>
                <c:manualLayout>
                  <c:x val="0"/>
                  <c:y val="-8.6984820930818524E-2"/>
                </c:manualLayout>
              </c:layout>
              <c:showLegendKey val="0"/>
              <c:showVal val="1"/>
              <c:showCatName val="0"/>
              <c:showSerName val="0"/>
              <c:showPercent val="0"/>
              <c:showBubbleSize val="0"/>
            </c:dLbl>
            <c:dLbl>
              <c:idx val="11"/>
              <c:layout>
                <c:manualLayout>
                  <c:x val="0"/>
                  <c:y val="-0.14233879788679396"/>
                </c:manualLayout>
              </c:layout>
              <c:showLegendKey val="0"/>
              <c:showVal val="1"/>
              <c:showCatName val="0"/>
              <c:showSerName val="0"/>
              <c:showPercent val="0"/>
              <c:showBubbleSize val="0"/>
            </c:dLbl>
            <c:dLbl>
              <c:idx val="12"/>
              <c:layout>
                <c:manualLayout>
                  <c:x val="1.4077988732066498E-3"/>
                  <c:y val="-0.20560048583648016"/>
                </c:manualLayout>
              </c:layout>
              <c:showLegendKey val="0"/>
              <c:showVal val="1"/>
              <c:showCatName val="0"/>
              <c:showSerName val="0"/>
              <c:showPercent val="0"/>
              <c:showBubbleSize val="0"/>
            </c:dLbl>
            <c:dLbl>
              <c:idx val="13"/>
              <c:layout>
                <c:manualLayout>
                  <c:x val="-4.2233966196200531E-3"/>
                  <c:y val="-0.46391904496436548"/>
                </c:manualLayout>
              </c:layout>
              <c:spPr/>
              <c:txPr>
                <a:bodyPr/>
                <a:lstStyle/>
                <a:p>
                  <a:pPr>
                    <a:defRPr sz="1000" b="1" i="1">
                      <a:solidFill>
                        <a:srgbClr val="FF0000"/>
                      </a:solidFill>
                      <a:latin typeface="Tahoma" pitchFamily="34" charset="0"/>
                      <a:cs typeface="Tahoma" pitchFamily="34" charset="0"/>
                    </a:defRPr>
                  </a:pPr>
                  <a:endParaRPr lang="tr-TR"/>
                </a:p>
              </c:txPr>
              <c:showLegendKey val="0"/>
              <c:showVal val="1"/>
              <c:showCatName val="0"/>
              <c:showSerName val="0"/>
              <c:showPercent val="0"/>
              <c:showBubbleSize val="0"/>
            </c:dLbl>
            <c:txPr>
              <a:bodyPr/>
              <a:lstStyle/>
              <a:p>
                <a:pPr>
                  <a:defRPr sz="1000" b="0">
                    <a:solidFill>
                      <a:schemeClr val="tx1"/>
                    </a:solidFill>
                    <a:latin typeface="Tahoma" pitchFamily="34" charset="0"/>
                    <a:cs typeface="Tahoma" pitchFamily="34" charset="0"/>
                  </a:defRPr>
                </a:pPr>
                <a:endParaRPr lang="tr-TR"/>
              </a:p>
            </c:txPr>
            <c:showLegendKey val="0"/>
            <c:showVal val="1"/>
            <c:showCatName val="0"/>
            <c:showSerName val="0"/>
            <c:showPercent val="0"/>
            <c:showBubbleSize val="0"/>
            <c:showLeaderLines val="0"/>
          </c:dLbls>
          <c:cat>
            <c:numRef>
              <c:f>Sayfa1!$A$2:$A$15</c:f>
              <c:numCache>
                <c:formatCode>General</c:formatCode>
                <c:ptCount val="14"/>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numCache>
            </c:numRef>
          </c:cat>
          <c:val>
            <c:numRef>
              <c:f>Sayfa1!$B$2:$B$15</c:f>
              <c:numCache>
                <c:formatCode>#,##0</c:formatCode>
                <c:ptCount val="14"/>
                <c:pt idx="0">
                  <c:v>5066745</c:v>
                </c:pt>
                <c:pt idx="1">
                  <c:v>5558582</c:v>
                </c:pt>
                <c:pt idx="2">
                  <c:v>5832215</c:v>
                </c:pt>
                <c:pt idx="3">
                  <c:v>5254125</c:v>
                </c:pt>
                <c:pt idx="4">
                  <c:v>4886881</c:v>
                </c:pt>
                <c:pt idx="5">
                  <c:v>5223283</c:v>
                </c:pt>
                <c:pt idx="6">
                  <c:v>5615238</c:v>
                </c:pt>
                <c:pt idx="7">
                  <c:v>6181251</c:v>
                </c:pt>
                <c:pt idx="8">
                  <c:v>6918605</c:v>
                </c:pt>
                <c:pt idx="9">
                  <c:v>7818642</c:v>
                </c:pt>
                <c:pt idx="10">
                  <c:v>8643000</c:v>
                </c:pt>
                <c:pt idx="11">
                  <c:v>9136000</c:v>
                </c:pt>
                <c:pt idx="12">
                  <c:v>9976000</c:v>
                </c:pt>
                <c:pt idx="13">
                  <c:v>10600000</c:v>
                </c:pt>
              </c:numCache>
            </c:numRef>
          </c:val>
        </c:ser>
        <c:ser>
          <c:idx val="1"/>
          <c:order val="1"/>
          <c:tx>
            <c:strRef>
              <c:f>Sayfa1!$C$1</c:f>
              <c:strCache>
                <c:ptCount val="1"/>
                <c:pt idx="0">
                  <c:v>KEDIN</c:v>
                </c:pt>
              </c:strCache>
            </c:strRef>
          </c:tx>
          <c:invertIfNegative val="0"/>
          <c:dLbls>
            <c:dLbl>
              <c:idx val="0"/>
              <c:layout>
                <c:manualLayout>
                  <c:x val="0"/>
                  <c:y val="-3.9538554968553928E-2"/>
                </c:manualLayout>
              </c:layout>
              <c:spPr/>
              <c:txPr>
                <a:bodyPr/>
                <a:lstStyle/>
                <a:p>
                  <a:pPr>
                    <a:defRPr sz="1100" b="1" i="1">
                      <a:solidFill>
                        <a:srgbClr val="FF0000"/>
                      </a:solidFill>
                      <a:latin typeface="Calibri" pitchFamily="34" charset="0"/>
                      <a:cs typeface="Calibri" pitchFamily="34" charset="0"/>
                    </a:defRPr>
                  </a:pPr>
                  <a:endParaRPr lang="tr-TR"/>
                </a:p>
              </c:txPr>
              <c:showLegendKey val="0"/>
              <c:showVal val="1"/>
              <c:showCatName val="0"/>
              <c:showSerName val="0"/>
              <c:showPercent val="0"/>
              <c:showBubbleSize val="0"/>
            </c:dLbl>
            <c:dLbl>
              <c:idx val="1"/>
              <c:layout>
                <c:manualLayout>
                  <c:x val="1.4077988732066498E-3"/>
                  <c:y val="-3.4266747639413363E-2"/>
                </c:manualLayout>
              </c:layout>
              <c:showLegendKey val="0"/>
              <c:showVal val="1"/>
              <c:showCatName val="0"/>
              <c:showSerName val="0"/>
              <c:showPercent val="0"/>
              <c:showBubbleSize val="0"/>
            </c:dLbl>
            <c:dLbl>
              <c:idx val="2"/>
              <c:layout>
                <c:manualLayout>
                  <c:x val="0"/>
                  <c:y val="-2.8994940310272842E-2"/>
                </c:manualLayout>
              </c:layout>
              <c:showLegendKey val="0"/>
              <c:showVal val="1"/>
              <c:showCatName val="0"/>
              <c:showSerName val="0"/>
              <c:showPercent val="0"/>
              <c:showBubbleSize val="0"/>
            </c:dLbl>
            <c:dLbl>
              <c:idx val="3"/>
              <c:layout>
                <c:manualLayout>
                  <c:x val="0"/>
                  <c:y val="-3.1630843974843101E-2"/>
                </c:manualLayout>
              </c:layout>
              <c:showLegendKey val="0"/>
              <c:showVal val="1"/>
              <c:showCatName val="0"/>
              <c:showSerName val="0"/>
              <c:showPercent val="0"/>
              <c:showBubbleSize val="0"/>
            </c:dLbl>
            <c:dLbl>
              <c:idx val="4"/>
              <c:layout>
                <c:manualLayout>
                  <c:x val="2.8155977464132996E-3"/>
                  <c:y val="-2.8994940310272891E-2"/>
                </c:manualLayout>
              </c:layout>
              <c:showLegendKey val="0"/>
              <c:showVal val="1"/>
              <c:showCatName val="0"/>
              <c:showSerName val="0"/>
              <c:showPercent val="0"/>
              <c:showBubbleSize val="0"/>
            </c:dLbl>
            <c:dLbl>
              <c:idx val="5"/>
              <c:layout>
                <c:manualLayout>
                  <c:x val="1.4077988732066498E-3"/>
                  <c:y val="-2.6359036645702584E-2"/>
                </c:manualLayout>
              </c:layout>
              <c:showLegendKey val="0"/>
              <c:showVal val="1"/>
              <c:showCatName val="0"/>
              <c:showSerName val="0"/>
              <c:showPercent val="0"/>
              <c:showBubbleSize val="0"/>
            </c:dLbl>
            <c:dLbl>
              <c:idx val="6"/>
              <c:layout>
                <c:manualLayout>
                  <c:x val="4.2233966196199499E-3"/>
                  <c:y val="-2.6359036645702584E-2"/>
                </c:manualLayout>
              </c:layout>
              <c:showLegendKey val="0"/>
              <c:showVal val="1"/>
              <c:showCatName val="0"/>
              <c:showSerName val="0"/>
              <c:showPercent val="0"/>
              <c:showBubbleSize val="0"/>
            </c:dLbl>
            <c:dLbl>
              <c:idx val="7"/>
              <c:layout>
                <c:manualLayout>
                  <c:x val="0"/>
                  <c:y val="-2.8994940310272842E-2"/>
                </c:manualLayout>
              </c:layout>
              <c:showLegendKey val="0"/>
              <c:showVal val="1"/>
              <c:showCatName val="0"/>
              <c:showSerName val="0"/>
              <c:showPercent val="0"/>
              <c:showBubbleSize val="0"/>
            </c:dLbl>
            <c:dLbl>
              <c:idx val="8"/>
              <c:layout>
                <c:manualLayout>
                  <c:x val="1.4077988732065466E-3"/>
                  <c:y val="-3.4266747639413363E-2"/>
                </c:manualLayout>
              </c:layout>
              <c:showLegendKey val="0"/>
              <c:showVal val="1"/>
              <c:showCatName val="0"/>
              <c:showSerName val="0"/>
              <c:showPercent val="0"/>
              <c:showBubbleSize val="0"/>
            </c:dLbl>
            <c:dLbl>
              <c:idx val="9"/>
              <c:layout>
                <c:manualLayout>
                  <c:x val="2.8155977464134029E-3"/>
                  <c:y val="-2.6359036645702584E-2"/>
                </c:manualLayout>
              </c:layout>
              <c:showLegendKey val="0"/>
              <c:showVal val="1"/>
              <c:showCatName val="0"/>
              <c:showSerName val="0"/>
              <c:showPercent val="0"/>
              <c:showBubbleSize val="0"/>
            </c:dLbl>
            <c:dLbl>
              <c:idx val="13"/>
              <c:layout>
                <c:manualLayout>
                  <c:x val="4.0826167322992844E-2"/>
                  <c:y val="-2.6359036645702645E-3"/>
                </c:manualLayout>
              </c:layout>
              <c:spPr/>
              <c:txPr>
                <a:bodyPr/>
                <a:lstStyle/>
                <a:p>
                  <a:pPr>
                    <a:defRPr sz="1100" b="1" i="1">
                      <a:solidFill>
                        <a:srgbClr val="FF0000"/>
                      </a:solidFill>
                      <a:latin typeface="Calibri" pitchFamily="34" charset="0"/>
                      <a:cs typeface="Calibri" pitchFamily="34" charset="0"/>
                    </a:defRPr>
                  </a:pPr>
                  <a:endParaRPr lang="tr-TR"/>
                </a:p>
              </c:txPr>
              <c:showLegendKey val="0"/>
              <c:showVal val="1"/>
              <c:showCatName val="0"/>
              <c:showSerName val="0"/>
              <c:showPercent val="0"/>
              <c:showBubbleSize val="0"/>
            </c:dLbl>
            <c:txPr>
              <a:bodyPr/>
              <a:lstStyle/>
              <a:p>
                <a:pPr>
                  <a:defRPr sz="1100" b="0">
                    <a:latin typeface="Calibri" pitchFamily="34" charset="0"/>
                    <a:cs typeface="Calibri" pitchFamily="34" charset="0"/>
                  </a:defRPr>
                </a:pPr>
                <a:endParaRPr lang="tr-TR"/>
              </a:p>
            </c:txPr>
            <c:showLegendKey val="0"/>
            <c:showVal val="1"/>
            <c:showCatName val="0"/>
            <c:showSerName val="0"/>
            <c:showPercent val="0"/>
            <c:showBubbleSize val="0"/>
            <c:showLeaderLines val="0"/>
          </c:dLbls>
          <c:cat>
            <c:numRef>
              <c:f>Sayfa1!$A$2:$A$15</c:f>
              <c:numCache>
                <c:formatCode>General</c:formatCode>
                <c:ptCount val="14"/>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numCache>
            </c:numRef>
          </c:cat>
          <c:val>
            <c:numRef>
              <c:f>Sayfa1!$C$2:$C$15</c:f>
              <c:numCache>
                <c:formatCode>#,##0</c:formatCode>
                <c:ptCount val="14"/>
                <c:pt idx="0">
                  <c:v>98318</c:v>
                </c:pt>
                <c:pt idx="1">
                  <c:v>91895</c:v>
                </c:pt>
                <c:pt idx="2">
                  <c:v>77955</c:v>
                </c:pt>
                <c:pt idx="3">
                  <c:v>74847</c:v>
                </c:pt>
                <c:pt idx="4">
                  <c:v>72367</c:v>
                </c:pt>
                <c:pt idx="5">
                  <c:v>72344</c:v>
                </c:pt>
                <c:pt idx="6">
                  <c:v>76668</c:v>
                </c:pt>
                <c:pt idx="7">
                  <c:v>83830</c:v>
                </c:pt>
                <c:pt idx="8">
                  <c:v>73923</c:v>
                </c:pt>
                <c:pt idx="9">
                  <c:v>79027</c:v>
                </c:pt>
                <c:pt idx="10">
                  <c:v>80602</c:v>
                </c:pt>
                <c:pt idx="11">
                  <c:v>72963</c:v>
                </c:pt>
                <c:pt idx="12">
                  <c:v>64316</c:v>
                </c:pt>
                <c:pt idx="13">
                  <c:v>62903</c:v>
                </c:pt>
              </c:numCache>
            </c:numRef>
          </c:val>
        </c:ser>
        <c:dLbls>
          <c:showLegendKey val="0"/>
          <c:showVal val="0"/>
          <c:showCatName val="0"/>
          <c:showSerName val="0"/>
          <c:showPercent val="0"/>
          <c:showBubbleSize val="0"/>
        </c:dLbls>
        <c:gapWidth val="90"/>
        <c:gapDepth val="311"/>
        <c:shape val="cylinder"/>
        <c:axId val="41906944"/>
        <c:axId val="41908480"/>
        <c:axId val="0"/>
      </c:bar3DChart>
      <c:catAx>
        <c:axId val="41906944"/>
        <c:scaling>
          <c:orientation val="minMax"/>
        </c:scaling>
        <c:delete val="0"/>
        <c:axPos val="b"/>
        <c:numFmt formatCode="General" sourceLinked="1"/>
        <c:majorTickMark val="out"/>
        <c:minorTickMark val="none"/>
        <c:tickLblPos val="nextTo"/>
        <c:txPr>
          <a:bodyPr/>
          <a:lstStyle/>
          <a:p>
            <a:pPr>
              <a:defRPr sz="1100" b="0">
                <a:latin typeface="Calibri" pitchFamily="34" charset="0"/>
                <a:cs typeface="Tahoma" pitchFamily="34" charset="0"/>
              </a:defRPr>
            </a:pPr>
            <a:endParaRPr lang="tr-TR"/>
          </a:p>
        </c:txPr>
        <c:crossAx val="41908480"/>
        <c:crosses val="autoZero"/>
        <c:auto val="1"/>
        <c:lblAlgn val="ctr"/>
        <c:lblOffset val="100"/>
        <c:noMultiLvlLbl val="0"/>
      </c:catAx>
      <c:valAx>
        <c:axId val="41908480"/>
        <c:scaling>
          <c:orientation val="minMax"/>
          <c:max val="8000000"/>
        </c:scaling>
        <c:delete val="0"/>
        <c:axPos val="l"/>
        <c:majorGridlines/>
        <c:numFmt formatCode="#,##0" sourceLinked="1"/>
        <c:majorTickMark val="out"/>
        <c:minorTickMark val="none"/>
        <c:tickLblPos val="nextTo"/>
        <c:txPr>
          <a:bodyPr/>
          <a:lstStyle/>
          <a:p>
            <a:pPr>
              <a:defRPr sz="800" b="0">
                <a:latin typeface="Calibri" pitchFamily="34" charset="0"/>
                <a:cs typeface="Calibri" pitchFamily="34" charset="0"/>
              </a:defRPr>
            </a:pPr>
            <a:endParaRPr lang="tr-TR"/>
          </a:p>
        </c:txPr>
        <c:crossAx val="41906944"/>
        <c:crosses val="autoZero"/>
        <c:crossBetween val="between"/>
        <c:majorUnit val="1000000"/>
      </c:valAx>
    </c:plotArea>
    <c:plotVisOnly val="1"/>
    <c:dispBlanksAs val="gap"/>
    <c:showDLblsOverMax val="0"/>
  </c:chart>
  <c:spPr>
    <a:noFill/>
  </c:spPr>
  <c:txPr>
    <a:bodyPr/>
    <a:lstStyle/>
    <a:p>
      <a:pPr>
        <a:defRPr sz="1800"/>
      </a:pPr>
      <a:endParaRPr lang="tr-TR"/>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25"/>
      <c:hPercent val="50"/>
      <c:rotY val="10"/>
      <c:rAngAx val="0"/>
      <c:perspective val="0"/>
    </c:view3D>
    <c:floor>
      <c:thickness val="0"/>
    </c:floor>
    <c:sideWall>
      <c:thickness val="0"/>
    </c:sideWall>
    <c:backWall>
      <c:thickness val="0"/>
    </c:backWall>
    <c:plotArea>
      <c:layout>
        <c:manualLayout>
          <c:layoutTarget val="inner"/>
          <c:xMode val="edge"/>
          <c:yMode val="edge"/>
          <c:x val="4.0780996010956604E-2"/>
          <c:y val="0.15817020026196915"/>
          <c:w val="0.93510357070373618"/>
          <c:h val="0.70835048444643478"/>
        </c:manualLayout>
      </c:layout>
      <c:pie3DChart>
        <c:varyColors val="1"/>
        <c:ser>
          <c:idx val="1"/>
          <c:order val="0"/>
          <c:tx>
            <c:strRef>
              <c:f>Sheet1!$A$2</c:f>
              <c:strCache>
                <c:ptCount val="1"/>
                <c:pt idx="0">
                  <c:v>İş Kazası Oranları</c:v>
                </c:pt>
              </c:strCache>
            </c:strRef>
          </c:tx>
          <c:explosion val="25"/>
          <c:dPt>
            <c:idx val="0"/>
            <c:bubble3D val="0"/>
            <c:spPr>
              <a:solidFill>
                <a:srgbClr val="00A4FF"/>
              </a:solidFill>
            </c:spPr>
          </c:dPt>
          <c:dPt>
            <c:idx val="1"/>
            <c:bubble3D val="0"/>
          </c:dPt>
          <c:dPt>
            <c:idx val="2"/>
            <c:bubble3D val="0"/>
          </c:dPt>
          <c:dPt>
            <c:idx val="3"/>
            <c:bubble3D val="0"/>
            <c:spPr>
              <a:solidFill>
                <a:schemeClr val="tx2">
                  <a:lumMod val="75000"/>
                </a:schemeClr>
              </a:solidFill>
            </c:spPr>
          </c:dPt>
          <c:dPt>
            <c:idx val="4"/>
            <c:bubble3D val="0"/>
          </c:dPt>
          <c:dPt>
            <c:idx val="5"/>
            <c:bubble3D val="0"/>
          </c:dPt>
          <c:dPt>
            <c:idx val="6"/>
            <c:bubble3D val="0"/>
          </c:dPt>
          <c:dPt>
            <c:idx val="7"/>
            <c:bubble3D val="0"/>
          </c:dPt>
          <c:dPt>
            <c:idx val="8"/>
            <c:bubble3D val="0"/>
          </c:dPt>
          <c:dPt>
            <c:idx val="9"/>
            <c:bubble3D val="0"/>
            <c:spPr>
              <a:solidFill>
                <a:schemeClr val="accent6">
                  <a:lumMod val="75000"/>
                </a:schemeClr>
              </a:solidFill>
              <a:ln>
                <a:solidFill>
                  <a:schemeClr val="accent6">
                    <a:lumMod val="75000"/>
                  </a:schemeClr>
                </a:solidFill>
              </a:ln>
            </c:spPr>
          </c:dPt>
          <c:dPt>
            <c:idx val="10"/>
            <c:bubble3D val="0"/>
          </c:dPt>
          <c:dPt>
            <c:idx val="11"/>
            <c:bubble3D val="0"/>
          </c:dPt>
          <c:dLbls>
            <c:dLbl>
              <c:idx val="0"/>
              <c:layout>
                <c:manualLayout>
                  <c:x val="-6.5253525360243037E-2"/>
                  <c:y val="-1.5264616891184035E-2"/>
                </c:manualLayout>
              </c:layout>
              <c:tx>
                <c:rich>
                  <a:bodyPr/>
                  <a:lstStyle/>
                  <a:p>
                    <a:pPr>
                      <a:defRPr sz="1400" b="1" i="1"/>
                    </a:pPr>
                    <a:r>
                      <a:rPr lang="tr-TR" sz="1400" b="1" i="1"/>
                      <a:t>Metalden Eşya İmali 
14%</a:t>
                    </a:r>
                  </a:p>
                </c:rich>
              </c:tx>
              <c:spPr/>
              <c:dLblPos val="bestFit"/>
              <c:showLegendKey val="0"/>
              <c:showVal val="1"/>
              <c:showCatName val="0"/>
              <c:showSerName val="1"/>
              <c:showPercent val="0"/>
              <c:showBubbleSize val="0"/>
            </c:dLbl>
            <c:dLbl>
              <c:idx val="1"/>
              <c:layout>
                <c:manualLayout>
                  <c:x val="-4.2556646974071608E-3"/>
                  <c:y val="-9.5402916564815907E-3"/>
                </c:manualLayout>
              </c:layout>
              <c:tx>
                <c:rich>
                  <a:bodyPr/>
                  <a:lstStyle/>
                  <a:p>
                    <a:pPr>
                      <a:defRPr sz="1000" b="1" i="1"/>
                    </a:pPr>
                    <a:r>
                      <a:rPr lang="tr-TR" sz="1000" b="1" i="1"/>
                      <a:t>İnşaat 
9%</a:t>
                    </a:r>
                    <a:endParaRPr lang="tr-TR" b="1" i="1"/>
                  </a:p>
                </c:rich>
              </c:tx>
              <c:spPr/>
              <c:dLblPos val="bestFit"/>
              <c:showLegendKey val="0"/>
              <c:showVal val="1"/>
              <c:showCatName val="0"/>
              <c:showSerName val="1"/>
              <c:showPercent val="0"/>
              <c:showBubbleSize val="0"/>
            </c:dLbl>
            <c:dLbl>
              <c:idx val="2"/>
              <c:layout/>
              <c:tx>
                <c:rich>
                  <a:bodyPr/>
                  <a:lstStyle/>
                  <a:p>
                    <a:pPr>
                      <a:defRPr sz="1000" b="1" i="1"/>
                    </a:pPr>
                    <a:r>
                      <a:rPr lang="tr-TR" sz="1000" b="1" i="1"/>
                      <a:t>Kömür Madenciliği
8.5%</a:t>
                    </a:r>
                    <a:endParaRPr lang="tr-TR" b="1" i="1"/>
                  </a:p>
                </c:rich>
              </c:tx>
              <c:spPr/>
              <c:dLblPos val="outEnd"/>
              <c:showLegendKey val="0"/>
              <c:showVal val="1"/>
              <c:showCatName val="0"/>
              <c:showSerName val="1"/>
              <c:showPercent val="0"/>
              <c:showBubbleSize val="0"/>
            </c:dLbl>
            <c:dLbl>
              <c:idx val="3"/>
              <c:layout>
                <c:manualLayout>
                  <c:x val="-4.2556646974071612E-2"/>
                  <c:y val="0"/>
                </c:manualLayout>
              </c:layout>
              <c:tx>
                <c:rich>
                  <a:bodyPr/>
                  <a:lstStyle/>
                  <a:p>
                    <a:pPr>
                      <a:defRPr sz="1000"/>
                    </a:pPr>
                    <a:r>
                      <a:rPr lang="tr-TR" sz="1000"/>
                      <a:t>Dokuma Sanayii 
6.5%</a:t>
                    </a:r>
                    <a:endParaRPr lang="tr-TR"/>
                  </a:p>
                </c:rich>
              </c:tx>
              <c:spPr/>
              <c:dLblPos val="bestFit"/>
              <c:showLegendKey val="0"/>
              <c:showVal val="1"/>
              <c:showCatName val="0"/>
              <c:showSerName val="1"/>
              <c:showPercent val="0"/>
              <c:showBubbleSize val="0"/>
            </c:dLbl>
            <c:dLbl>
              <c:idx val="4"/>
              <c:layout>
                <c:manualLayout>
                  <c:x val="4.964942146975021E-2"/>
                  <c:y val="-1.9645468896350043E-3"/>
                </c:manualLayout>
              </c:layout>
              <c:tx>
                <c:rich>
                  <a:bodyPr/>
                  <a:lstStyle/>
                  <a:p>
                    <a:pPr>
                      <a:defRPr sz="1000" b="1" i="1"/>
                    </a:pPr>
                    <a:r>
                      <a:rPr lang="tr-TR" sz="1000" b="1" i="1"/>
                      <a:t>Nakil Araçları İmali 
7%</a:t>
                    </a:r>
                    <a:endParaRPr lang="tr-TR" b="1" i="1"/>
                  </a:p>
                </c:rich>
              </c:tx>
              <c:spPr/>
              <c:dLblPos val="bestFit"/>
              <c:showLegendKey val="0"/>
              <c:showVal val="1"/>
              <c:showCatName val="0"/>
              <c:showSerName val="1"/>
              <c:showPercent val="0"/>
              <c:showBubbleSize val="0"/>
            </c:dLbl>
            <c:dLbl>
              <c:idx val="5"/>
              <c:layout/>
              <c:tx>
                <c:rich>
                  <a:bodyPr/>
                  <a:lstStyle/>
                  <a:p>
                    <a:pPr>
                      <a:defRPr sz="1000" b="1" i="1"/>
                    </a:pPr>
                    <a:r>
                      <a:rPr lang="tr-TR" sz="1000" b="1" i="1" dirty="0"/>
                      <a:t>Metal </a:t>
                    </a:r>
                    <a:r>
                      <a:rPr lang="tr-TR" sz="1000" b="1" i="1" dirty="0" smtClean="0"/>
                      <a:t>Endüstrisi </a:t>
                    </a:r>
                    <a:r>
                      <a:rPr lang="tr-TR" sz="1000" b="1" i="1" dirty="0"/>
                      <a:t>
7%</a:t>
                    </a:r>
                    <a:endParaRPr lang="tr-TR" b="1" i="1" dirty="0"/>
                  </a:p>
                </c:rich>
              </c:tx>
              <c:spPr/>
              <c:dLblPos val="outEnd"/>
              <c:showLegendKey val="0"/>
              <c:showVal val="1"/>
              <c:showCatName val="0"/>
              <c:showSerName val="1"/>
              <c:showPercent val="0"/>
              <c:showBubbleSize val="0"/>
            </c:dLbl>
            <c:dLbl>
              <c:idx val="6"/>
              <c:layout/>
              <c:tx>
                <c:rich>
                  <a:bodyPr/>
                  <a:lstStyle/>
                  <a:p>
                    <a:pPr>
                      <a:defRPr sz="1000"/>
                    </a:pPr>
                    <a:r>
                      <a:rPr lang="tr-TR" sz="1000"/>
                      <a:t>Taş, Toprak, 
Kil, Kum İmali 
6.7%</a:t>
                    </a:r>
                    <a:endParaRPr lang="tr-TR"/>
                  </a:p>
                </c:rich>
              </c:tx>
              <c:spPr/>
              <c:dLblPos val="outEnd"/>
              <c:showLegendKey val="0"/>
              <c:showVal val="1"/>
              <c:showCatName val="0"/>
              <c:showSerName val="1"/>
              <c:showPercent val="0"/>
              <c:showBubbleSize val="0"/>
            </c:dLbl>
            <c:dLbl>
              <c:idx val="7"/>
              <c:layout/>
              <c:tx>
                <c:rich>
                  <a:bodyPr/>
                  <a:lstStyle/>
                  <a:p>
                    <a:pPr>
                      <a:defRPr sz="1000"/>
                    </a:pPr>
                    <a:r>
                      <a:rPr lang="fi-FI" sz="1000"/>
                      <a:t>Makine</a:t>
                    </a:r>
                    <a:r>
                      <a:rPr lang="tr-TR" sz="1000"/>
                      <a:t> </a:t>
                    </a:r>
                    <a:r>
                      <a:rPr lang="fi-FI" sz="1000"/>
                      <a:t>İm</a:t>
                    </a:r>
                    <a:r>
                      <a:rPr lang="tr-TR" sz="1000"/>
                      <a:t>âlatı</a:t>
                    </a:r>
                    <a:r>
                      <a:rPr lang="fi-FI" sz="1000"/>
                      <a:t> 
Tamiratı 
6.7%</a:t>
                    </a:r>
                    <a:endParaRPr lang="fi-FI"/>
                  </a:p>
                </c:rich>
              </c:tx>
              <c:spPr/>
              <c:dLblPos val="outEnd"/>
              <c:showLegendKey val="0"/>
              <c:showVal val="1"/>
              <c:showCatName val="0"/>
              <c:showSerName val="1"/>
              <c:showPercent val="0"/>
              <c:showBubbleSize val="0"/>
            </c:dLbl>
            <c:dLbl>
              <c:idx val="8"/>
              <c:layout>
                <c:manualLayout>
                  <c:x val="1.7022658789628643E-2"/>
                  <c:y val="-3.9290937792700086E-3"/>
                </c:manualLayout>
              </c:layout>
              <c:tx>
                <c:rich>
                  <a:bodyPr/>
                  <a:lstStyle/>
                  <a:p>
                    <a:pPr>
                      <a:defRPr sz="1000"/>
                    </a:pPr>
                    <a:r>
                      <a:rPr lang="tr-TR" sz="1000"/>
                      <a:t>Nakliyat 
5.6%</a:t>
                    </a:r>
                    <a:endParaRPr lang="tr-TR"/>
                  </a:p>
                </c:rich>
              </c:tx>
              <c:spPr/>
              <c:dLblPos val="bestFit"/>
              <c:showLegendKey val="0"/>
              <c:showVal val="1"/>
              <c:showCatName val="0"/>
              <c:showSerName val="1"/>
              <c:showPercent val="0"/>
              <c:showBubbleSize val="0"/>
            </c:dLbl>
            <c:dLbl>
              <c:idx val="9"/>
              <c:layout>
                <c:manualLayout>
                  <c:x val="2.1278323487035806E-2"/>
                  <c:y val="0"/>
                </c:manualLayout>
              </c:layout>
              <c:tx>
                <c:rich>
                  <a:bodyPr/>
                  <a:lstStyle/>
                  <a:p>
                    <a:pPr>
                      <a:defRPr sz="1000"/>
                    </a:pPr>
                    <a:r>
                      <a:rPr lang="tr-TR" sz="1000"/>
                      <a:t>Gıda Maddeleri 
3%</a:t>
                    </a:r>
                    <a:endParaRPr lang="tr-TR"/>
                  </a:p>
                </c:rich>
              </c:tx>
              <c:spPr/>
              <c:dLblPos val="bestFit"/>
              <c:showLegendKey val="0"/>
              <c:showVal val="1"/>
              <c:showCatName val="0"/>
              <c:showSerName val="1"/>
              <c:showPercent val="0"/>
              <c:showBubbleSize val="0"/>
            </c:dLbl>
            <c:dLbl>
              <c:idx val="10"/>
              <c:layout>
                <c:manualLayout>
                  <c:x val="3.9719537175800165E-2"/>
                  <c:y val="-1.8008138456768724E-17"/>
                </c:manualLayout>
              </c:layout>
              <c:tx>
                <c:rich>
                  <a:bodyPr/>
                  <a:lstStyle/>
                  <a:p>
                    <a:pPr>
                      <a:defRPr sz="1000"/>
                    </a:pPr>
                    <a:r>
                      <a:rPr lang="es-ES" sz="1000" dirty="0" smtClean="0"/>
                      <a:t>Toptan</a:t>
                    </a:r>
                    <a:r>
                      <a:rPr lang="tr-TR" sz="1000" dirty="0" smtClean="0"/>
                      <a:t>-</a:t>
                    </a:r>
                    <a:r>
                      <a:rPr lang="es-ES" sz="1000" dirty="0" smtClean="0"/>
                      <a:t>Par</a:t>
                    </a:r>
                    <a:r>
                      <a:rPr lang="es-ES" sz="1000" dirty="0"/>
                      <a:t>. Tic.
3.3%</a:t>
                    </a:r>
                    <a:endParaRPr lang="es-ES" dirty="0"/>
                  </a:p>
                </c:rich>
              </c:tx>
              <c:spPr/>
              <c:dLblPos val="bestFit"/>
              <c:showLegendKey val="0"/>
              <c:showVal val="1"/>
              <c:showCatName val="0"/>
              <c:showSerName val="1"/>
              <c:showPercent val="0"/>
              <c:showBubbleSize val="0"/>
            </c:dLbl>
            <c:dLbl>
              <c:idx val="11"/>
              <c:layout/>
              <c:tx>
                <c:rich>
                  <a:bodyPr/>
                  <a:lstStyle/>
                  <a:p>
                    <a:pPr>
                      <a:defRPr sz="1000"/>
                    </a:pPr>
                    <a:r>
                      <a:rPr lang="tr-TR" sz="1000"/>
                      <a:t>Şahsi Hizmetler
2.8%</a:t>
                    </a:r>
                    <a:endParaRPr lang="tr-TR"/>
                  </a:p>
                </c:rich>
              </c:tx>
              <c:spPr/>
              <c:dLblPos val="outEnd"/>
              <c:showLegendKey val="0"/>
              <c:showVal val="1"/>
              <c:showCatName val="0"/>
              <c:showSerName val="1"/>
              <c:showPercent val="0"/>
              <c:showBubbleSize val="0"/>
            </c:dLbl>
            <c:numFmt formatCode="0%" sourceLinked="0"/>
            <c:txPr>
              <a:bodyPr/>
              <a:lstStyle/>
              <a:p>
                <a:pPr>
                  <a:defRPr sz="1000"/>
                </a:pPr>
                <a:endParaRPr lang="tr-TR"/>
              </a:p>
            </c:txPr>
            <c:dLblPos val="outEnd"/>
            <c:showLegendKey val="0"/>
            <c:showVal val="1"/>
            <c:showCatName val="1"/>
            <c:showSerName val="1"/>
            <c:showPercent val="1"/>
            <c:showBubbleSize val="0"/>
            <c:showLeaderLines val="0"/>
          </c:dLbls>
          <c:cat>
            <c:strRef>
              <c:f>Sheet1!$B$1:$M$1</c:f>
              <c:strCache>
                <c:ptCount val="12"/>
                <c:pt idx="0">
                  <c:v>Metalden Eşya İmali </c:v>
                </c:pt>
                <c:pt idx="1">
                  <c:v>İnşaat </c:v>
                </c:pt>
                <c:pt idx="2">
                  <c:v>Kömür Madenciliği</c:v>
                </c:pt>
                <c:pt idx="3">
                  <c:v>Dokuma Sanayii </c:v>
                </c:pt>
                <c:pt idx="4">
                  <c:v>Nakil Araçları İmali </c:v>
                </c:pt>
                <c:pt idx="5">
                  <c:v>Metal Mütea.Esas.End. </c:v>
                </c:pt>
                <c:pt idx="6">
                  <c:v>Taş, Toprak, Kil Kum vs. İmali </c:v>
                </c:pt>
                <c:pt idx="7">
                  <c:v>Makine İm. Ve Tamiratı </c:v>
                </c:pt>
                <c:pt idx="8">
                  <c:v>Nakliyat </c:v>
                </c:pt>
                <c:pt idx="9">
                  <c:v>Gıda Maddeleri </c:v>
                </c:pt>
                <c:pt idx="10">
                  <c:v>Toptan ve Par. Tic.</c:v>
                </c:pt>
                <c:pt idx="11">
                  <c:v>Şahsi Hizmetler</c:v>
                </c:pt>
              </c:strCache>
            </c:strRef>
          </c:cat>
          <c:val>
            <c:numRef>
              <c:f>Sheet1!$B$2:$M$2</c:f>
              <c:numCache>
                <c:formatCode>#,##0</c:formatCode>
                <c:ptCount val="12"/>
                <c:pt idx="0">
                  <c:v>11039</c:v>
                </c:pt>
                <c:pt idx="1">
                  <c:v>7143</c:v>
                </c:pt>
                <c:pt idx="2">
                  <c:v>6722</c:v>
                </c:pt>
                <c:pt idx="3">
                  <c:v>5155</c:v>
                </c:pt>
                <c:pt idx="4">
                  <c:v>5807</c:v>
                </c:pt>
                <c:pt idx="5">
                  <c:v>5506</c:v>
                </c:pt>
                <c:pt idx="6">
                  <c:v>5311</c:v>
                </c:pt>
                <c:pt idx="7">
                  <c:v>5331</c:v>
                </c:pt>
                <c:pt idx="8">
                  <c:v>4478</c:v>
                </c:pt>
                <c:pt idx="9">
                  <c:v>2452</c:v>
                </c:pt>
                <c:pt idx="10">
                  <c:v>2610</c:v>
                </c:pt>
                <c:pt idx="11">
                  <c:v>2251</c:v>
                </c:pt>
              </c:numCache>
            </c:numRef>
          </c:val>
        </c:ser>
        <c:dLbls>
          <c:showLegendKey val="0"/>
          <c:showVal val="0"/>
          <c:showCatName val="1"/>
          <c:showSerName val="0"/>
          <c:showPercent val="1"/>
          <c:showBubbleSize val="0"/>
          <c:showLeaderLines val="0"/>
        </c:dLbls>
      </c:pie3DChart>
    </c:plotArea>
    <c:plotVisOnly val="1"/>
    <c:dispBlanksAs val="zero"/>
    <c:showDLblsOverMax val="0"/>
  </c:chart>
  <c:txPr>
    <a:bodyPr/>
    <a:lstStyle/>
    <a:p>
      <a:pPr>
        <a:defRPr sz="1800"/>
      </a:pPr>
      <a:endParaRPr lang="tr-TR"/>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view3D>
      <c:rotX val="5"/>
      <c:rotY val="5"/>
      <c:rAngAx val="1"/>
    </c:view3D>
    <c:floor>
      <c:thickness val="0"/>
    </c:floor>
    <c:sideWall>
      <c:thickness val="0"/>
    </c:sideWall>
    <c:backWall>
      <c:thickness val="0"/>
    </c:backWall>
    <c:plotArea>
      <c:layout>
        <c:manualLayout>
          <c:layoutTarget val="inner"/>
          <c:xMode val="edge"/>
          <c:yMode val="edge"/>
          <c:x val="6.2720629967753433E-2"/>
          <c:y val="4.5456277549142138E-2"/>
          <c:w val="0.92084183730723279"/>
          <c:h val="0.79193980843734069"/>
        </c:manualLayout>
      </c:layout>
      <c:bar3DChart>
        <c:barDir val="col"/>
        <c:grouping val="stacked"/>
        <c:varyColors val="0"/>
        <c:ser>
          <c:idx val="0"/>
          <c:order val="0"/>
          <c:tx>
            <c:strRef>
              <c:f>Sayfa1!$B$1</c:f>
              <c:strCache>
                <c:ptCount val="1"/>
                <c:pt idx="0">
                  <c:v>ERKEK</c:v>
                </c:pt>
              </c:strCache>
            </c:strRef>
          </c:tx>
          <c:invertIfNegative val="0"/>
          <c:dLbls>
            <c:dLbl>
              <c:idx val="0"/>
              <c:layout>
                <c:manualLayout>
                  <c:x val="1.629499483160453E-3"/>
                  <c:y val="-0.34502609129524986"/>
                </c:manualLayout>
              </c:layout>
              <c:spPr/>
              <c:txPr>
                <a:bodyPr/>
                <a:lstStyle/>
                <a:p>
                  <a:pPr>
                    <a:defRPr sz="800" b="0" i="1">
                      <a:solidFill>
                        <a:schemeClr val="tx1"/>
                      </a:solidFill>
                      <a:latin typeface="Tahoma" pitchFamily="34" charset="0"/>
                      <a:cs typeface="Tahoma" pitchFamily="34" charset="0"/>
                    </a:defRPr>
                  </a:pPr>
                  <a:endParaRPr lang="tr-TR"/>
                </a:p>
              </c:txPr>
              <c:showLegendKey val="0"/>
              <c:showVal val="1"/>
              <c:showCatName val="0"/>
              <c:showSerName val="0"/>
              <c:showPercent val="0"/>
              <c:showBubbleSize val="0"/>
            </c:dLbl>
            <c:dLbl>
              <c:idx val="1"/>
              <c:layout>
                <c:manualLayout>
                  <c:x val="2.938455099133526E-3"/>
                  <c:y val="-3.0007583930701055E-2"/>
                </c:manualLayout>
              </c:layout>
              <c:showLegendKey val="0"/>
              <c:showVal val="1"/>
              <c:showCatName val="0"/>
              <c:showSerName val="0"/>
              <c:showPercent val="0"/>
              <c:showBubbleSize val="0"/>
            </c:dLbl>
            <c:dLbl>
              <c:idx val="2"/>
              <c:layout>
                <c:manualLayout>
                  <c:x val="5.876910198267052E-3"/>
                  <c:y val="0"/>
                </c:manualLayout>
              </c:layout>
              <c:showLegendKey val="0"/>
              <c:showVal val="1"/>
              <c:showCatName val="0"/>
              <c:showSerName val="0"/>
              <c:showPercent val="0"/>
              <c:showBubbleSize val="0"/>
            </c:dLbl>
            <c:dLbl>
              <c:idx val="3"/>
              <c:layout>
                <c:manualLayout>
                  <c:x val="2.938455099133526E-3"/>
                  <c:y val="2.6359036645702584E-3"/>
                </c:manualLayout>
              </c:layout>
              <c:showLegendKey val="0"/>
              <c:showVal val="1"/>
              <c:showCatName val="0"/>
              <c:showSerName val="0"/>
              <c:showPercent val="0"/>
              <c:showBubbleSize val="0"/>
            </c:dLbl>
            <c:dLbl>
              <c:idx val="4"/>
              <c:layout>
                <c:manualLayout>
                  <c:x val="4.4076826487002892E-3"/>
                  <c:y val="0"/>
                </c:manualLayout>
              </c:layout>
              <c:showLegendKey val="0"/>
              <c:showVal val="1"/>
              <c:showCatName val="0"/>
              <c:showSerName val="0"/>
              <c:showPercent val="0"/>
              <c:showBubbleSize val="0"/>
            </c:dLbl>
            <c:dLbl>
              <c:idx val="5"/>
              <c:layout>
                <c:manualLayout>
                  <c:x val="5.876910198267052E-3"/>
                  <c:y val="0"/>
                </c:manualLayout>
              </c:layout>
              <c:showLegendKey val="0"/>
              <c:showVal val="1"/>
              <c:showCatName val="0"/>
              <c:showSerName val="0"/>
              <c:showPercent val="0"/>
              <c:showBubbleSize val="0"/>
            </c:dLbl>
            <c:dLbl>
              <c:idx val="6"/>
              <c:layout>
                <c:manualLayout>
                  <c:x val="5.876910198267052E-3"/>
                  <c:y val="0"/>
                </c:manualLayout>
              </c:layout>
              <c:showLegendKey val="0"/>
              <c:showVal val="1"/>
              <c:showCatName val="0"/>
              <c:showSerName val="0"/>
              <c:showPercent val="0"/>
              <c:showBubbleSize val="0"/>
            </c:dLbl>
            <c:dLbl>
              <c:idx val="7"/>
              <c:layout>
                <c:manualLayout>
                  <c:x val="7.3461377478338148E-3"/>
                  <c:y val="-7.9077109937107752E-3"/>
                </c:manualLayout>
              </c:layout>
              <c:showLegendKey val="0"/>
              <c:showVal val="1"/>
              <c:showCatName val="0"/>
              <c:showSerName val="0"/>
              <c:showPercent val="0"/>
              <c:showBubbleSize val="0"/>
            </c:dLbl>
            <c:dLbl>
              <c:idx val="8"/>
              <c:layout>
                <c:manualLayout>
                  <c:x val="4.4076826487001808E-3"/>
                  <c:y val="0"/>
                </c:manualLayout>
              </c:layout>
              <c:showLegendKey val="0"/>
              <c:showVal val="1"/>
              <c:showCatName val="0"/>
              <c:showSerName val="0"/>
              <c:showPercent val="0"/>
              <c:showBubbleSize val="0"/>
            </c:dLbl>
            <c:dLbl>
              <c:idx val="9"/>
              <c:layout>
                <c:manualLayout>
                  <c:x val="1.2271128760953326E-4"/>
                  <c:y val="-1.2167373557492027E-2"/>
                </c:manualLayout>
              </c:layout>
              <c:showLegendKey val="0"/>
              <c:showVal val="1"/>
              <c:showCatName val="0"/>
              <c:showSerName val="0"/>
              <c:showPercent val="0"/>
              <c:showBubbleSize val="0"/>
            </c:dLbl>
            <c:dLbl>
              <c:idx val="10"/>
              <c:layout>
                <c:manualLayout>
                  <c:x val="1.4077988732066498E-3"/>
                  <c:y val="-9.6369050954259114E-3"/>
                </c:manualLayout>
              </c:layout>
              <c:showLegendKey val="0"/>
              <c:showVal val="1"/>
              <c:showCatName val="0"/>
              <c:showSerName val="0"/>
              <c:showPercent val="0"/>
              <c:showBubbleSize val="0"/>
            </c:dLbl>
            <c:dLbl>
              <c:idx val="11"/>
              <c:layout>
                <c:manualLayout>
                  <c:x val="4.2233966196199499E-3"/>
                  <c:y val="-9.7423557822648651E-3"/>
                </c:manualLayout>
              </c:layout>
              <c:showLegendKey val="0"/>
              <c:showVal val="1"/>
              <c:showCatName val="0"/>
              <c:showSerName val="0"/>
              <c:showPercent val="0"/>
              <c:showBubbleSize val="0"/>
            </c:dLbl>
            <c:dLbl>
              <c:idx val="12"/>
              <c:layout>
                <c:manualLayout>
                  <c:x val="1.4077988732066498E-3"/>
                  <c:y val="-0.20560048583648016"/>
                </c:manualLayout>
              </c:layout>
              <c:showLegendKey val="0"/>
              <c:showVal val="1"/>
              <c:showCatName val="0"/>
              <c:showSerName val="0"/>
              <c:showPercent val="0"/>
              <c:showBubbleSize val="0"/>
            </c:dLbl>
            <c:dLbl>
              <c:idx val="13"/>
              <c:layout>
                <c:manualLayout>
                  <c:x val="-4.2233966196200531E-3"/>
                  <c:y val="-0.46391904496436548"/>
                </c:manualLayout>
              </c:layout>
              <c:spPr/>
              <c:txPr>
                <a:bodyPr/>
                <a:lstStyle/>
                <a:p>
                  <a:pPr>
                    <a:defRPr sz="800" b="0" i="1">
                      <a:solidFill>
                        <a:schemeClr val="tx1"/>
                      </a:solidFill>
                      <a:latin typeface="Tahoma" pitchFamily="34" charset="0"/>
                      <a:cs typeface="Tahoma" pitchFamily="34" charset="0"/>
                    </a:defRPr>
                  </a:pPr>
                  <a:endParaRPr lang="tr-TR"/>
                </a:p>
              </c:txPr>
              <c:showLegendKey val="0"/>
              <c:showVal val="1"/>
              <c:showCatName val="0"/>
              <c:showSerName val="0"/>
              <c:showPercent val="0"/>
              <c:showBubbleSize val="0"/>
            </c:dLbl>
            <c:txPr>
              <a:bodyPr/>
              <a:lstStyle/>
              <a:p>
                <a:pPr>
                  <a:defRPr sz="800" b="0">
                    <a:solidFill>
                      <a:schemeClr val="tx1"/>
                    </a:solidFill>
                    <a:latin typeface="Tahoma" pitchFamily="34" charset="0"/>
                    <a:cs typeface="Tahoma" pitchFamily="34" charset="0"/>
                  </a:defRPr>
                </a:pPr>
                <a:endParaRPr lang="tr-TR"/>
              </a:p>
            </c:txPr>
            <c:showLegendKey val="0"/>
            <c:showVal val="1"/>
            <c:showCatName val="0"/>
            <c:showSerName val="0"/>
            <c:showPercent val="0"/>
            <c:showBubbleSize val="0"/>
            <c:showLeaderLines val="0"/>
          </c:dLbls>
          <c:cat>
            <c:strRef>
              <c:f>Sayfa1!$A$2:$A$13</c:f>
              <c:strCache>
                <c:ptCount val="12"/>
                <c:pt idx="0">
                  <c:v>Üretim</c:v>
                </c:pt>
                <c:pt idx="1">
                  <c:v>Madencilik</c:v>
                </c:pt>
                <c:pt idx="2">
                  <c:v>İnşaat</c:v>
                </c:pt>
                <c:pt idx="3">
                  <c:v>Nakliye</c:v>
                </c:pt>
                <c:pt idx="4">
                  <c:v>Enerji </c:v>
                </c:pt>
                <c:pt idx="5">
                  <c:v>Diğer </c:v>
                </c:pt>
                <c:pt idx="6">
                  <c:v>Bilişim</c:v>
                </c:pt>
                <c:pt idx="7">
                  <c:v>Konaklama</c:v>
                </c:pt>
                <c:pt idx="8">
                  <c:v>Tarım</c:v>
                </c:pt>
                <c:pt idx="9">
                  <c:v>Kamu</c:v>
                </c:pt>
                <c:pt idx="10">
                  <c:v>Eğitim</c:v>
                </c:pt>
                <c:pt idx="11">
                  <c:v>Bilinmeyen</c:v>
                </c:pt>
              </c:strCache>
            </c:strRef>
          </c:cat>
          <c:val>
            <c:numRef>
              <c:f>Sayfa1!$B$2:$B$13</c:f>
              <c:numCache>
                <c:formatCode>#,##0</c:formatCode>
                <c:ptCount val="12"/>
                <c:pt idx="0">
                  <c:v>34401</c:v>
                </c:pt>
                <c:pt idx="1">
                  <c:v>9091</c:v>
                </c:pt>
                <c:pt idx="2">
                  <c:v>6877</c:v>
                </c:pt>
                <c:pt idx="3">
                  <c:v>6581</c:v>
                </c:pt>
                <c:pt idx="4">
                  <c:v>2004</c:v>
                </c:pt>
                <c:pt idx="5">
                  <c:v>1491</c:v>
                </c:pt>
                <c:pt idx="6">
                  <c:v>1436</c:v>
                </c:pt>
                <c:pt idx="7">
                  <c:v>1432</c:v>
                </c:pt>
                <c:pt idx="8" formatCode="General">
                  <c:v>538</c:v>
                </c:pt>
                <c:pt idx="9" formatCode="General">
                  <c:v>280</c:v>
                </c:pt>
                <c:pt idx="10" formatCode="General">
                  <c:v>164</c:v>
                </c:pt>
                <c:pt idx="11" formatCode="General">
                  <c:v>21</c:v>
                </c:pt>
              </c:numCache>
            </c:numRef>
          </c:val>
        </c:ser>
        <c:ser>
          <c:idx val="1"/>
          <c:order val="1"/>
          <c:tx>
            <c:strRef>
              <c:f>Sayfa1!$C$1</c:f>
              <c:strCache>
                <c:ptCount val="1"/>
                <c:pt idx="0">
                  <c:v>KEDIN</c:v>
                </c:pt>
              </c:strCache>
            </c:strRef>
          </c:tx>
          <c:invertIfNegative val="0"/>
          <c:dLbls>
            <c:dLbl>
              <c:idx val="0"/>
              <c:layout>
                <c:manualLayout>
                  <c:x val="2.8155977464132996E-3"/>
                  <c:y val="-1.9649151992026118E-2"/>
                </c:manualLayout>
              </c:layout>
              <c:spPr/>
              <c:txPr>
                <a:bodyPr/>
                <a:lstStyle/>
                <a:p>
                  <a:pPr>
                    <a:defRPr sz="800" b="0" i="1">
                      <a:solidFill>
                        <a:schemeClr val="tx1"/>
                      </a:solidFill>
                      <a:latin typeface="Calibri" pitchFamily="34" charset="0"/>
                      <a:cs typeface="Calibri" pitchFamily="34" charset="0"/>
                    </a:defRPr>
                  </a:pPr>
                  <a:endParaRPr lang="tr-TR"/>
                </a:p>
              </c:txPr>
              <c:showLegendKey val="0"/>
              <c:showVal val="1"/>
              <c:showCatName val="0"/>
              <c:showSerName val="0"/>
              <c:showPercent val="0"/>
              <c:showBubbleSize val="0"/>
            </c:dLbl>
            <c:dLbl>
              <c:idx val="1"/>
              <c:layout>
                <c:manualLayout>
                  <c:x val="1.4077988732066498E-3"/>
                  <c:y val="-3.4266747639413363E-2"/>
                </c:manualLayout>
              </c:layout>
              <c:showLegendKey val="0"/>
              <c:showVal val="1"/>
              <c:showCatName val="0"/>
              <c:showSerName val="0"/>
              <c:showPercent val="0"/>
              <c:showBubbleSize val="0"/>
            </c:dLbl>
            <c:dLbl>
              <c:idx val="2"/>
              <c:layout>
                <c:manualLayout>
                  <c:x val="0"/>
                  <c:y val="-2.8994940310272842E-2"/>
                </c:manualLayout>
              </c:layout>
              <c:showLegendKey val="0"/>
              <c:showVal val="1"/>
              <c:showCatName val="0"/>
              <c:showSerName val="0"/>
              <c:showPercent val="0"/>
              <c:showBubbleSize val="0"/>
            </c:dLbl>
            <c:dLbl>
              <c:idx val="3"/>
              <c:layout>
                <c:manualLayout>
                  <c:x val="0"/>
                  <c:y val="-3.1630843974843101E-2"/>
                </c:manualLayout>
              </c:layout>
              <c:showLegendKey val="0"/>
              <c:showVal val="1"/>
              <c:showCatName val="0"/>
              <c:showSerName val="0"/>
              <c:showPercent val="0"/>
              <c:showBubbleSize val="0"/>
            </c:dLbl>
            <c:dLbl>
              <c:idx val="4"/>
              <c:layout>
                <c:manualLayout>
                  <c:x val="2.8155977464132996E-3"/>
                  <c:y val="-2.8994940310272891E-2"/>
                </c:manualLayout>
              </c:layout>
              <c:showLegendKey val="0"/>
              <c:showVal val="1"/>
              <c:showCatName val="0"/>
              <c:showSerName val="0"/>
              <c:showPercent val="0"/>
              <c:showBubbleSize val="0"/>
            </c:dLbl>
            <c:dLbl>
              <c:idx val="5"/>
              <c:layout>
                <c:manualLayout>
                  <c:x val="1.4077988732066498E-3"/>
                  <c:y val="-2.6359036645702584E-2"/>
                </c:manualLayout>
              </c:layout>
              <c:showLegendKey val="0"/>
              <c:showVal val="1"/>
              <c:showCatName val="0"/>
              <c:showSerName val="0"/>
              <c:showPercent val="0"/>
              <c:showBubbleSize val="0"/>
            </c:dLbl>
            <c:dLbl>
              <c:idx val="6"/>
              <c:layout>
                <c:manualLayout>
                  <c:x val="4.2233966196199499E-3"/>
                  <c:y val="-2.6359036645702584E-2"/>
                </c:manualLayout>
              </c:layout>
              <c:showLegendKey val="0"/>
              <c:showVal val="1"/>
              <c:showCatName val="0"/>
              <c:showSerName val="0"/>
              <c:showPercent val="0"/>
              <c:showBubbleSize val="0"/>
            </c:dLbl>
            <c:dLbl>
              <c:idx val="7"/>
              <c:layout>
                <c:manualLayout>
                  <c:x val="0"/>
                  <c:y val="-2.8994940310272842E-2"/>
                </c:manualLayout>
              </c:layout>
              <c:showLegendKey val="0"/>
              <c:showVal val="1"/>
              <c:showCatName val="0"/>
              <c:showSerName val="0"/>
              <c:showPercent val="0"/>
              <c:showBubbleSize val="0"/>
            </c:dLbl>
            <c:dLbl>
              <c:idx val="8"/>
              <c:layout>
                <c:manualLayout>
                  <c:x val="1.4077988732065466E-3"/>
                  <c:y val="-3.4266747639413363E-2"/>
                </c:manualLayout>
              </c:layout>
              <c:showLegendKey val="0"/>
              <c:showVal val="1"/>
              <c:showCatName val="0"/>
              <c:showSerName val="0"/>
              <c:showPercent val="0"/>
              <c:showBubbleSize val="0"/>
            </c:dLbl>
            <c:dLbl>
              <c:idx val="9"/>
              <c:layout>
                <c:manualLayout>
                  <c:x val="-4.2233966196199499E-3"/>
                  <c:y val="-4.1828598435083963E-2"/>
                </c:manualLayout>
              </c:layout>
              <c:showLegendKey val="0"/>
              <c:showVal val="1"/>
              <c:showCatName val="0"/>
              <c:showSerName val="0"/>
              <c:showPercent val="0"/>
              <c:showBubbleSize val="0"/>
            </c:dLbl>
            <c:dLbl>
              <c:idx val="10"/>
              <c:layout>
                <c:manualLayout>
                  <c:x val="0"/>
                  <c:y val="-3.7568982324307151E-2"/>
                </c:manualLayout>
              </c:layout>
              <c:showLegendKey val="0"/>
              <c:showVal val="1"/>
              <c:showCatName val="0"/>
              <c:showSerName val="0"/>
              <c:showPercent val="0"/>
              <c:showBubbleSize val="0"/>
            </c:dLbl>
            <c:dLbl>
              <c:idx val="11"/>
              <c:layout>
                <c:manualLayout>
                  <c:x val="1.0323739142799896E-16"/>
                  <c:y val="-4.1988862597755049E-2"/>
                </c:manualLayout>
              </c:layout>
              <c:showLegendKey val="0"/>
              <c:showVal val="1"/>
              <c:showCatName val="0"/>
              <c:showSerName val="0"/>
              <c:showPercent val="0"/>
              <c:showBubbleSize val="0"/>
            </c:dLbl>
            <c:dLbl>
              <c:idx val="13"/>
              <c:layout>
                <c:manualLayout>
                  <c:x val="4.0826167322992844E-2"/>
                  <c:y val="-2.6359036645702645E-3"/>
                </c:manualLayout>
              </c:layout>
              <c:spPr/>
              <c:txPr>
                <a:bodyPr/>
                <a:lstStyle/>
                <a:p>
                  <a:pPr>
                    <a:defRPr sz="800" b="0" i="1">
                      <a:solidFill>
                        <a:schemeClr val="tx1"/>
                      </a:solidFill>
                      <a:latin typeface="Calibri" pitchFamily="34" charset="0"/>
                      <a:cs typeface="Calibri" pitchFamily="34" charset="0"/>
                    </a:defRPr>
                  </a:pPr>
                  <a:endParaRPr lang="tr-TR"/>
                </a:p>
              </c:txPr>
              <c:showLegendKey val="0"/>
              <c:showVal val="1"/>
              <c:showCatName val="0"/>
              <c:showSerName val="0"/>
              <c:showPercent val="0"/>
              <c:showBubbleSize val="0"/>
            </c:dLbl>
            <c:txPr>
              <a:bodyPr/>
              <a:lstStyle/>
              <a:p>
                <a:pPr>
                  <a:defRPr sz="800" b="0">
                    <a:solidFill>
                      <a:schemeClr val="tx1"/>
                    </a:solidFill>
                    <a:latin typeface="Calibri" pitchFamily="34" charset="0"/>
                    <a:cs typeface="Calibri" pitchFamily="34" charset="0"/>
                  </a:defRPr>
                </a:pPr>
                <a:endParaRPr lang="tr-TR"/>
              </a:p>
            </c:txPr>
            <c:showLegendKey val="0"/>
            <c:showVal val="1"/>
            <c:showCatName val="0"/>
            <c:showSerName val="0"/>
            <c:showPercent val="0"/>
            <c:showBubbleSize val="0"/>
            <c:showLeaderLines val="0"/>
          </c:dLbls>
          <c:cat>
            <c:strRef>
              <c:f>Sayfa1!$A$2:$A$13</c:f>
              <c:strCache>
                <c:ptCount val="12"/>
                <c:pt idx="0">
                  <c:v>Üretim</c:v>
                </c:pt>
                <c:pt idx="1">
                  <c:v>Madencilik</c:v>
                </c:pt>
                <c:pt idx="2">
                  <c:v>İnşaat</c:v>
                </c:pt>
                <c:pt idx="3">
                  <c:v>Nakliye</c:v>
                </c:pt>
                <c:pt idx="4">
                  <c:v>Enerji </c:v>
                </c:pt>
                <c:pt idx="5">
                  <c:v>Diğer </c:v>
                </c:pt>
                <c:pt idx="6">
                  <c:v>Bilişim</c:v>
                </c:pt>
                <c:pt idx="7">
                  <c:v>Konaklama</c:v>
                </c:pt>
                <c:pt idx="8">
                  <c:v>Tarım</c:v>
                </c:pt>
                <c:pt idx="9">
                  <c:v>Kamu</c:v>
                </c:pt>
                <c:pt idx="10">
                  <c:v>Eğitim</c:v>
                </c:pt>
                <c:pt idx="11">
                  <c:v>Bilinmeyen</c:v>
                </c:pt>
              </c:strCache>
            </c:strRef>
          </c:cat>
          <c:val>
            <c:numRef>
              <c:f>Sayfa1!$C$2:$C$13</c:f>
              <c:numCache>
                <c:formatCode>0.00%</c:formatCode>
                <c:ptCount val="12"/>
                <c:pt idx="0">
                  <c:v>0.53500000000000003</c:v>
                </c:pt>
                <c:pt idx="1">
                  <c:v>0.14099999999999999</c:v>
                </c:pt>
                <c:pt idx="2">
                  <c:v>0.107</c:v>
                </c:pt>
                <c:pt idx="3">
                  <c:v>0.10199999999999999</c:v>
                </c:pt>
                <c:pt idx="4">
                  <c:v>3.1E-2</c:v>
                </c:pt>
                <c:pt idx="5">
                  <c:v>2.3E-2</c:v>
                </c:pt>
                <c:pt idx="6">
                  <c:v>2.1999999999999999E-2</c:v>
                </c:pt>
                <c:pt idx="7">
                  <c:v>2.1999999999999999E-2</c:v>
                </c:pt>
                <c:pt idx="8">
                  <c:v>8.0000000000000002E-3</c:v>
                </c:pt>
                <c:pt idx="9">
                  <c:v>4.0000000000000001E-3</c:v>
                </c:pt>
                <c:pt idx="10">
                  <c:v>3.0000000000000001E-3</c:v>
                </c:pt>
                <c:pt idx="11">
                  <c:v>2.9999999999999997E-4</c:v>
                </c:pt>
              </c:numCache>
            </c:numRef>
          </c:val>
        </c:ser>
        <c:dLbls>
          <c:showLegendKey val="0"/>
          <c:showVal val="0"/>
          <c:showCatName val="0"/>
          <c:showSerName val="0"/>
          <c:showPercent val="0"/>
          <c:showBubbleSize val="0"/>
        </c:dLbls>
        <c:gapWidth val="90"/>
        <c:gapDepth val="311"/>
        <c:shape val="cylinder"/>
        <c:axId val="42333696"/>
        <c:axId val="42335232"/>
        <c:axId val="0"/>
      </c:bar3DChart>
      <c:catAx>
        <c:axId val="42333696"/>
        <c:scaling>
          <c:orientation val="minMax"/>
        </c:scaling>
        <c:delete val="0"/>
        <c:axPos val="b"/>
        <c:numFmt formatCode="General" sourceLinked="1"/>
        <c:majorTickMark val="out"/>
        <c:minorTickMark val="none"/>
        <c:tickLblPos val="nextTo"/>
        <c:txPr>
          <a:bodyPr/>
          <a:lstStyle/>
          <a:p>
            <a:pPr>
              <a:defRPr sz="1000" b="0">
                <a:latin typeface="Calibri" pitchFamily="34" charset="0"/>
                <a:cs typeface="Tahoma" pitchFamily="34" charset="0"/>
              </a:defRPr>
            </a:pPr>
            <a:endParaRPr lang="tr-TR"/>
          </a:p>
        </c:txPr>
        <c:crossAx val="42335232"/>
        <c:crosses val="autoZero"/>
        <c:auto val="1"/>
        <c:lblAlgn val="ctr"/>
        <c:lblOffset val="100"/>
        <c:noMultiLvlLbl val="0"/>
      </c:catAx>
      <c:valAx>
        <c:axId val="42335232"/>
        <c:scaling>
          <c:orientation val="minMax"/>
        </c:scaling>
        <c:delete val="0"/>
        <c:axPos val="l"/>
        <c:majorGridlines/>
        <c:numFmt formatCode="#,##0" sourceLinked="1"/>
        <c:majorTickMark val="out"/>
        <c:minorTickMark val="none"/>
        <c:tickLblPos val="nextTo"/>
        <c:txPr>
          <a:bodyPr/>
          <a:lstStyle/>
          <a:p>
            <a:pPr>
              <a:defRPr sz="800" b="0">
                <a:latin typeface="Calibri" pitchFamily="34" charset="0"/>
                <a:cs typeface="Calibri" pitchFamily="34" charset="0"/>
              </a:defRPr>
            </a:pPr>
            <a:endParaRPr lang="tr-TR"/>
          </a:p>
        </c:txPr>
        <c:crossAx val="42333696"/>
        <c:crosses val="autoZero"/>
        <c:crossBetween val="between"/>
      </c:valAx>
    </c:plotArea>
    <c:plotVisOnly val="1"/>
    <c:dispBlanksAs val="gap"/>
    <c:showDLblsOverMax val="0"/>
  </c:chart>
  <c:spPr>
    <a:noFill/>
  </c:spPr>
  <c:txPr>
    <a:bodyPr/>
    <a:lstStyle/>
    <a:p>
      <a:pPr>
        <a:defRPr sz="1800"/>
      </a:pPr>
      <a:endParaRPr lang="tr-TR"/>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0.88547</cdr:x>
      <cdr:y>0.84434</cdr:y>
    </cdr:from>
    <cdr:to>
      <cdr:x>0.99592</cdr:x>
      <cdr:y>0.88208</cdr:y>
    </cdr:to>
    <cdr:sp macro="" textlink="">
      <cdr:nvSpPr>
        <cdr:cNvPr id="2" name="Metin kutusu 1"/>
        <cdr:cNvSpPr txBox="1"/>
      </cdr:nvSpPr>
      <cdr:spPr>
        <a:xfrm xmlns:a="http://schemas.openxmlformats.org/drawingml/2006/main">
          <a:off x="7927416" y="5709683"/>
          <a:ext cx="988828" cy="2551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tr-TR" sz="1100" b="1" i="1" dirty="0" smtClean="0"/>
            <a:t>*2006 Yılı</a:t>
          </a:r>
          <a:endParaRPr lang="tr-TR" sz="1100" b="1" i="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86FBF181-6581-4E2F-849B-67FB4221BBBA}" type="datetimeFigureOut">
              <a:rPr lang="de-DE"/>
              <a:pPr>
                <a:defRPr/>
              </a:pPr>
              <a:t>25.05.2012</a:t>
            </a:fld>
            <a:endParaRPr lang="de-DE"/>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D42F2CB9-D2A6-4AD7-95AE-4B6DB534C3CB}" type="slidenum">
              <a:rPr lang="de-DE"/>
              <a:pPr>
                <a:defRPr/>
              </a:pPr>
              <a:t>‹#›</a:t>
            </a:fld>
            <a:endParaRPr lang="de-DE"/>
          </a:p>
        </p:txBody>
      </p:sp>
    </p:spTree>
    <p:extLst>
      <p:ext uri="{BB962C8B-B14F-4D97-AF65-F5344CB8AC3E}">
        <p14:creationId xmlns:p14="http://schemas.microsoft.com/office/powerpoint/2010/main" val="2139141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noProof="1">
                <a:latin typeface="Arial" charset="0"/>
                <a:cs typeface="Arial" charset="0"/>
              </a:defRPr>
            </a:lvl1pPr>
          </a:lstStyle>
          <a:p>
            <a:pPr>
              <a:defRPr/>
            </a:pPr>
            <a:endParaRPr lang="de-DE"/>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5D5FAF4A-B3D3-49A6-BC24-6E15E10FCEAE}" type="slidenum">
              <a:rPr lang="de-DE"/>
              <a:pPr>
                <a:defRPr/>
              </a:pPr>
              <a:t>‹#›</a:t>
            </a:fld>
            <a:endParaRPr lang="de-DE"/>
          </a:p>
        </p:txBody>
      </p:sp>
    </p:spTree>
    <p:extLst>
      <p:ext uri="{BB962C8B-B14F-4D97-AF65-F5344CB8AC3E}">
        <p14:creationId xmlns:p14="http://schemas.microsoft.com/office/powerpoint/2010/main" val="1999642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tr-TR" noProof="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10</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10</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11</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11</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12</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12</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13</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13</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14</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14</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15</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15</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16</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16</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18</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18</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19</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19</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2</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2</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8293C39-99B3-4415-B1F8-EAB878545386}" type="slidenum">
              <a:rPr lang="de-DE" sz="1200">
                <a:solidFill>
                  <a:srgbClr val="000000"/>
                </a:solidFill>
              </a:rPr>
              <a:pPr algn="r"/>
              <a:t>20</a:t>
            </a:fld>
            <a:endParaRPr lang="de-DE" sz="1200">
              <a:solidFill>
                <a:srgbClr val="000000"/>
              </a:solidFill>
            </a:endParaRPr>
          </a:p>
        </p:txBody>
      </p:sp>
      <p:sp>
        <p:nvSpPr>
          <p:cNvPr id="18227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ECB3636-E824-4632-B0DF-36AD654DD55A}" type="slidenum">
              <a:rPr lang="en-GB" sz="1300">
                <a:solidFill>
                  <a:srgbClr val="000000"/>
                </a:solidFill>
              </a:rPr>
              <a:pPr algn="r" defTabSz="947738"/>
              <a:t>20</a:t>
            </a:fld>
            <a:endParaRPr lang="en-GB" sz="1300">
              <a:solidFill>
                <a:srgbClr val="000000"/>
              </a:solidFill>
            </a:endParaRPr>
          </a:p>
        </p:txBody>
      </p:sp>
      <p:sp>
        <p:nvSpPr>
          <p:cNvPr id="182276" name="Rectangle 2"/>
          <p:cNvSpPr>
            <a:spLocks noGrp="1" noRot="1" noChangeAspect="1" noChangeArrowheads="1" noTextEdit="1"/>
          </p:cNvSpPr>
          <p:nvPr>
            <p:ph type="sldImg"/>
          </p:nvPr>
        </p:nvSpPr>
        <p:spPr>
          <a:xfrm>
            <a:off x="1143000" y="685800"/>
            <a:ext cx="4573588" cy="3430588"/>
          </a:xfrm>
          <a:ln/>
        </p:spPr>
      </p:sp>
      <p:sp>
        <p:nvSpPr>
          <p:cNvPr id="18227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5006A3E-5299-4714-BB51-A9A078E5EE5D}" type="slidenum">
              <a:rPr lang="de-DE" sz="1200">
                <a:solidFill>
                  <a:prstClr val="black"/>
                </a:solidFill>
              </a:rPr>
              <a:pPr algn="r"/>
              <a:t>21</a:t>
            </a:fld>
            <a:endParaRPr lang="de-DE" sz="1200">
              <a:solidFill>
                <a:prstClr val="black"/>
              </a:solidFill>
            </a:endParaRPr>
          </a:p>
        </p:txBody>
      </p:sp>
      <p:sp>
        <p:nvSpPr>
          <p:cNvPr id="78851"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3951A9D-2355-445B-90F0-F641AB817D94}" type="slidenum">
              <a:rPr lang="en-GB" sz="1300">
                <a:solidFill>
                  <a:prstClr val="black"/>
                </a:solidFill>
              </a:rPr>
              <a:pPr algn="r" defTabSz="947738"/>
              <a:t>21</a:t>
            </a:fld>
            <a:endParaRPr lang="en-GB" sz="1300">
              <a:solidFill>
                <a:prstClr val="black"/>
              </a:solidFill>
            </a:endParaRPr>
          </a:p>
        </p:txBody>
      </p:sp>
      <p:sp>
        <p:nvSpPr>
          <p:cNvPr id="78852" name="Rectangle 2"/>
          <p:cNvSpPr>
            <a:spLocks noGrp="1" noRot="1" noChangeAspect="1" noChangeArrowheads="1" noTextEdit="1"/>
          </p:cNvSpPr>
          <p:nvPr>
            <p:ph type="sldImg"/>
          </p:nvPr>
        </p:nvSpPr>
        <p:spPr>
          <a:xfrm>
            <a:off x="1143000" y="685800"/>
            <a:ext cx="4573588" cy="3430588"/>
          </a:xfrm>
          <a:ln/>
        </p:spPr>
      </p:sp>
      <p:sp>
        <p:nvSpPr>
          <p:cNvPr id="78853"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22</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22</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pPr algn="r"/>
              <a:t>23</a:t>
            </a:fld>
            <a:endParaRPr lang="de-DE" sz="1200"/>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pPr algn="r" defTabSz="947738"/>
              <a:t>23</a:t>
            </a:fld>
            <a:endParaRPr lang="en-GB" sz="1300"/>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pPr algn="r"/>
              <a:t>24</a:t>
            </a:fld>
            <a:endParaRPr lang="de-DE" sz="1200"/>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pPr algn="r" defTabSz="947738"/>
              <a:t>24</a:t>
            </a:fld>
            <a:endParaRPr lang="en-GB" sz="1300"/>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25</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25</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26</a:t>
            </a:fld>
            <a:endParaRPr lang="de-DE" sz="120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26</a:t>
            </a:fld>
            <a:endParaRPr lang="en-GB" sz="130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pPr algn="r"/>
              <a:t>27</a:t>
            </a:fld>
            <a:endParaRPr lang="de-DE" sz="1200"/>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pPr algn="r" defTabSz="947738"/>
              <a:t>27</a:t>
            </a:fld>
            <a:endParaRPr lang="en-GB" sz="1300"/>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28</a:t>
            </a:fld>
            <a:endParaRPr lang="de-DE" sz="120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28</a:t>
            </a:fld>
            <a:endParaRPr lang="en-GB" sz="130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29</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29</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3</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3</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30</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30</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31</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31</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32</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32</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pPr algn="r"/>
              <a:t>33</a:t>
            </a:fld>
            <a:endParaRPr lang="de-DE" sz="1200"/>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pPr algn="r" defTabSz="947738"/>
              <a:t>33</a:t>
            </a:fld>
            <a:endParaRPr lang="en-GB" sz="1300"/>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pPr algn="r"/>
              <a:t>34</a:t>
            </a:fld>
            <a:endParaRPr lang="de-DE" sz="1200"/>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pPr algn="r" defTabSz="947738"/>
              <a:t>34</a:t>
            </a:fld>
            <a:endParaRPr lang="en-GB" sz="1300"/>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35</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35</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36</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36</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37</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37</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38</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38</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39</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39</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4</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4</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40</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40</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41</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41</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42</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42</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43</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43</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44</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44</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45</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45</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46</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46</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47</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47</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48</a:t>
            </a:fld>
            <a:endParaRPr lang="de-DE" sz="120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48</a:t>
            </a:fld>
            <a:endParaRPr lang="en-GB" sz="130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49</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49</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50</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50</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51</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51</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52</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52</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53</a:t>
            </a:fld>
            <a:endParaRPr lang="de-DE" sz="120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53</a:t>
            </a:fld>
            <a:endParaRPr lang="en-GB" sz="130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54</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54</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55</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55</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56</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56</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57</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57</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58</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58</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59</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59</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60</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60</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61</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61</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62</a:t>
            </a:fld>
            <a:endParaRPr lang="de-DE" sz="120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62</a:t>
            </a:fld>
            <a:endParaRPr lang="en-GB" sz="130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63</a:t>
            </a:fld>
            <a:endParaRPr lang="de-DE" sz="120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63</a:t>
            </a:fld>
            <a:endParaRPr lang="en-GB" sz="130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64</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64</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65</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65</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66</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66</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68</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68</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70</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70</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71</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71</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72</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72</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8</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8</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15"/>
          <p:cNvSpPr>
            <a:spLocks noChangeArrowheads="1"/>
          </p:cNvSpPr>
          <p:nvPr userDrawn="1"/>
        </p:nvSpPr>
        <p:spPr bwMode="auto">
          <a:xfrm>
            <a:off x="300038" y="6269038"/>
            <a:ext cx="496887" cy="115887"/>
          </a:xfrm>
          <a:prstGeom prst="rect">
            <a:avLst/>
          </a:prstGeom>
          <a:solidFill>
            <a:schemeClr val="accent2"/>
          </a:solidFill>
          <a:ln w="9525" algn="ctr">
            <a:solidFill>
              <a:schemeClr val="bg1"/>
            </a:solidFill>
            <a:miter lim="800000"/>
            <a:headEnd/>
            <a:tailEnd/>
          </a:ln>
          <a:effectLst/>
        </p:spPr>
        <p:txBody>
          <a:bodyPr wrap="none" anchor="ctr"/>
          <a:lstStyle/>
          <a:p>
            <a:pPr>
              <a:defRPr/>
            </a:pPr>
            <a:endParaRPr lang="de-DE"/>
          </a:p>
        </p:txBody>
      </p:sp>
      <p:sp>
        <p:nvSpPr>
          <p:cNvPr id="8" name="Rectangle 16"/>
          <p:cNvSpPr>
            <a:spLocks noChangeArrowheads="1"/>
          </p:cNvSpPr>
          <p:nvPr userDrawn="1"/>
        </p:nvSpPr>
        <p:spPr bwMode="auto">
          <a:xfrm>
            <a:off x="796925"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9" name="Rectangle 17"/>
          <p:cNvSpPr>
            <a:spLocks noChangeArrowheads="1"/>
          </p:cNvSpPr>
          <p:nvPr userDrawn="1"/>
        </p:nvSpPr>
        <p:spPr bwMode="auto">
          <a:xfrm>
            <a:off x="1293813" y="6269038"/>
            <a:ext cx="495300"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0" name="Rectangle 18"/>
          <p:cNvSpPr>
            <a:spLocks noChangeArrowheads="1"/>
          </p:cNvSpPr>
          <p:nvPr userDrawn="1"/>
        </p:nvSpPr>
        <p:spPr bwMode="auto">
          <a:xfrm>
            <a:off x="1789113" y="6269038"/>
            <a:ext cx="496887"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1" name="Rectangle 19"/>
          <p:cNvSpPr>
            <a:spLocks noChangeArrowheads="1"/>
          </p:cNvSpPr>
          <p:nvPr userDrawn="1"/>
        </p:nvSpPr>
        <p:spPr bwMode="auto">
          <a:xfrm>
            <a:off x="2286000"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2" name="Rectangle 20"/>
          <p:cNvSpPr>
            <a:spLocks noChangeArrowheads="1"/>
          </p:cNvSpPr>
          <p:nvPr userDrawn="1"/>
        </p:nvSpPr>
        <p:spPr bwMode="auto">
          <a:xfrm>
            <a:off x="2782888" y="6269038"/>
            <a:ext cx="496887"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3" name="Rectangle 21"/>
          <p:cNvSpPr>
            <a:spLocks noChangeArrowheads="1"/>
          </p:cNvSpPr>
          <p:nvPr userDrawn="1"/>
        </p:nvSpPr>
        <p:spPr bwMode="auto">
          <a:xfrm>
            <a:off x="3279775"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4" name="Rectangle 22"/>
          <p:cNvSpPr>
            <a:spLocks noChangeArrowheads="1"/>
          </p:cNvSpPr>
          <p:nvPr userDrawn="1"/>
        </p:nvSpPr>
        <p:spPr bwMode="auto">
          <a:xfrm>
            <a:off x="3776663" y="6269038"/>
            <a:ext cx="495300"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5" name="Rectangle 23"/>
          <p:cNvSpPr>
            <a:spLocks noChangeArrowheads="1"/>
          </p:cNvSpPr>
          <p:nvPr userDrawn="1"/>
        </p:nvSpPr>
        <p:spPr bwMode="auto">
          <a:xfrm>
            <a:off x="4271963" y="6269038"/>
            <a:ext cx="496887"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6" name="Rectangle 24"/>
          <p:cNvSpPr>
            <a:spLocks noChangeArrowheads="1"/>
          </p:cNvSpPr>
          <p:nvPr userDrawn="1"/>
        </p:nvSpPr>
        <p:spPr bwMode="auto">
          <a:xfrm>
            <a:off x="4768850"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7" name="Line 25"/>
          <p:cNvSpPr>
            <a:spLocks noChangeShapeType="1"/>
          </p:cNvSpPr>
          <p:nvPr userDrawn="1"/>
        </p:nvSpPr>
        <p:spPr bwMode="auto">
          <a:xfrm>
            <a:off x="0" y="6045200"/>
            <a:ext cx="9139238" cy="0"/>
          </a:xfrm>
          <a:prstGeom prst="line">
            <a:avLst/>
          </a:prstGeom>
          <a:noFill/>
          <a:ln w="9525">
            <a:solidFill>
              <a:srgbClr val="9F9F9F"/>
            </a:solidFill>
            <a:round/>
            <a:headEnd/>
            <a:tailEnd/>
          </a:ln>
          <a:effectLst/>
        </p:spPr>
        <p:txBody>
          <a:bodyPr/>
          <a:lstStyle/>
          <a:p>
            <a:pPr>
              <a:defRPr/>
            </a:pPr>
            <a:endParaRPr lang="de-DE"/>
          </a:p>
        </p:txBody>
      </p:sp>
      <p:sp>
        <p:nvSpPr>
          <p:cNvPr id="156674"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noProof="1" smtClean="0"/>
            </a:lvl1pPr>
          </a:lstStyle>
          <a:p>
            <a:r>
              <a:rPr lang="tr-TR" noProof="1" smtClean="0"/>
              <a:t>Formatvorlage des Untertitelmasters durch Klicken bearbeiten</a:t>
            </a:r>
          </a:p>
        </p:txBody>
      </p:sp>
      <p:sp>
        <p:nvSpPr>
          <p:cNvPr id="156676" name="Rectangle 7"/>
          <p:cNvSpPr>
            <a:spLocks noGrp="1" noChangeArrowheads="1"/>
          </p:cNvSpPr>
          <p:nvPr>
            <p:ph type="ctrTitle"/>
          </p:nvPr>
        </p:nvSpPr>
        <p:spPr>
          <a:xfrm>
            <a:off x="685800" y="2130425"/>
            <a:ext cx="7772400" cy="1470025"/>
          </a:xfrm>
        </p:spPr>
        <p:txBody>
          <a:bodyPr/>
          <a:lstStyle>
            <a:lvl1pPr>
              <a:defRPr noProof="1" smtClean="0"/>
            </a:lvl1pPr>
          </a:lstStyle>
          <a:p>
            <a:r>
              <a:rPr lang="tr-TR" noProof="1" smtClean="0"/>
              <a:t>Titelmasterformat durch Klicken bearbeiten</a:t>
            </a:r>
          </a:p>
        </p:txBody>
      </p:sp>
      <p:sp>
        <p:nvSpPr>
          <p:cNvPr id="18" name="Rectangle 5"/>
          <p:cNvSpPr>
            <a:spLocks noGrp="1" noChangeArrowheads="1"/>
          </p:cNvSpPr>
          <p:nvPr>
            <p:ph type="ftr" sz="quarter" idx="10"/>
          </p:nvPr>
        </p:nvSpPr>
        <p:spPr>
          <a:xfrm>
            <a:off x="3124200" y="6245225"/>
            <a:ext cx="2895600" cy="476250"/>
          </a:xfrm>
        </p:spPr>
        <p:txBody>
          <a:bodyPr/>
          <a:lstStyle>
            <a:lvl1pPr>
              <a:defRPr smtClean="0"/>
            </a:lvl1pPr>
          </a:lstStyle>
          <a:p>
            <a:pPr>
              <a:defRPr/>
            </a:pPr>
            <a:endParaRPr lang="tr-TR" dirty="0"/>
          </a:p>
        </p:txBody>
      </p:sp>
    </p:spTree>
  </p:cSld>
  <p:clrMapOvr>
    <a:masterClrMapping/>
  </p:clrMapOvr>
  <p:transition advClick="0" advTm="4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259496027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45982435"/>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14980026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68763340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499755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6038844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7327602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7765720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7595527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24711239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89725" y="411163"/>
            <a:ext cx="2130425" cy="53911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95275" y="411163"/>
            <a:ext cx="6242050" cy="53911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082326595"/>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3491123561"/>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703780423"/>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14695254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389579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74656721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99265878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103004955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58327679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47548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135039167"/>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83866973"/>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2042729931"/>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785055980"/>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66207941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10263594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510537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33104301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123166977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528029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41348926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92796259"/>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845869440"/>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2914633285"/>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53389042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5194081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252082320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42973158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41092262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2755027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16982307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067419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3417655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15549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prstClr val="black"/>
              </a:solidFill>
            </a:endParaRPr>
          </a:p>
        </p:txBody>
      </p:sp>
    </p:spTree>
    <p:extLst>
      <p:ext uri="{BB962C8B-B14F-4D97-AF65-F5344CB8AC3E}">
        <p14:creationId xmlns:p14="http://schemas.microsoft.com/office/powerpoint/2010/main" val="159721866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prstClr val="white"/>
              </a:solidFill>
            </a:endParaRPr>
          </a:p>
        </p:txBody>
      </p:sp>
    </p:spTree>
    <p:extLst>
      <p:ext uri="{BB962C8B-B14F-4D97-AF65-F5344CB8AC3E}">
        <p14:creationId xmlns:p14="http://schemas.microsoft.com/office/powerpoint/2010/main" val="20755467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prstClr val="white"/>
              </a:solidFill>
            </a:endParaRPr>
          </a:p>
        </p:txBody>
      </p:sp>
    </p:spTree>
    <p:extLst>
      <p:ext uri="{BB962C8B-B14F-4D97-AF65-F5344CB8AC3E}">
        <p14:creationId xmlns:p14="http://schemas.microsoft.com/office/powerpoint/2010/main" val="39196159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prstClr val="white"/>
              </a:solidFill>
            </a:endParaRPr>
          </a:p>
        </p:txBody>
      </p:sp>
    </p:spTree>
    <p:extLst>
      <p:ext uri="{BB962C8B-B14F-4D97-AF65-F5344CB8AC3E}">
        <p14:creationId xmlns:p14="http://schemas.microsoft.com/office/powerpoint/2010/main" val="315103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prstClr val="white"/>
              </a:solidFill>
            </a:endParaRPr>
          </a:p>
        </p:txBody>
      </p:sp>
    </p:spTree>
    <p:extLst>
      <p:ext uri="{BB962C8B-B14F-4D97-AF65-F5344CB8AC3E}">
        <p14:creationId xmlns:p14="http://schemas.microsoft.com/office/powerpoint/2010/main" val="23360985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prstClr val="white"/>
              </a:solidFill>
            </a:endParaRPr>
          </a:p>
        </p:txBody>
      </p:sp>
    </p:spTree>
    <p:extLst>
      <p:ext uri="{BB962C8B-B14F-4D97-AF65-F5344CB8AC3E}">
        <p14:creationId xmlns:p14="http://schemas.microsoft.com/office/powerpoint/2010/main" val="16793945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prstClr val="white"/>
              </a:solidFill>
            </a:endParaRPr>
          </a:p>
        </p:txBody>
      </p:sp>
    </p:spTree>
    <p:extLst>
      <p:ext uri="{BB962C8B-B14F-4D97-AF65-F5344CB8AC3E}">
        <p14:creationId xmlns:p14="http://schemas.microsoft.com/office/powerpoint/2010/main" val="137482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prstClr val="white"/>
              </a:solidFill>
            </a:endParaRPr>
          </a:p>
        </p:txBody>
      </p:sp>
    </p:spTree>
    <p:extLst>
      <p:ext uri="{BB962C8B-B14F-4D97-AF65-F5344CB8AC3E}">
        <p14:creationId xmlns:p14="http://schemas.microsoft.com/office/powerpoint/2010/main" val="8867215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prstClr val="white"/>
              </a:solidFill>
            </a:endParaRPr>
          </a:p>
        </p:txBody>
      </p:sp>
    </p:spTree>
    <p:extLst>
      <p:ext uri="{BB962C8B-B14F-4D97-AF65-F5344CB8AC3E}">
        <p14:creationId xmlns:p14="http://schemas.microsoft.com/office/powerpoint/2010/main" val="9629188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prstClr val="white"/>
              </a:solidFill>
            </a:endParaRPr>
          </a:p>
        </p:txBody>
      </p:sp>
    </p:spTree>
    <p:extLst>
      <p:ext uri="{BB962C8B-B14F-4D97-AF65-F5344CB8AC3E}">
        <p14:creationId xmlns:p14="http://schemas.microsoft.com/office/powerpoint/2010/main" val="239595031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prstClr val="white"/>
              </a:solidFill>
            </a:endParaRPr>
          </a:p>
        </p:txBody>
      </p:sp>
    </p:spTree>
    <p:extLst>
      <p:ext uri="{BB962C8B-B14F-4D97-AF65-F5344CB8AC3E}">
        <p14:creationId xmlns:p14="http://schemas.microsoft.com/office/powerpoint/2010/main" val="142024397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19582985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79110398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5138677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6827477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895024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937618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11478766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3058894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9490168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06359704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92818934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290055401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70481231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3482850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9736213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11568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0225255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3467359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3094020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4503817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57381303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14721876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162705434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24969524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3759975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165849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0399428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3121192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542211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5363528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3197457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633026687"/>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35994594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321859171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466145099"/>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347398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488362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0520035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4788061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25094573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7752754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5368637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623078012"/>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496834029"/>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3218591710"/>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4661450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3473989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488362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0520035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4788061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25094573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7752754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5368637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62307801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496834029"/>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32185917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466145099"/>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3473989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488362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0520035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4788061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250945736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7752754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5368637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623078012"/>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4968340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2.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2.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3.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p>
        </p:txBody>
      </p:sp>
      <p:sp>
        <p:nvSpPr>
          <p:cNvPr id="3076"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2063" name="Rectangle 15"/>
          <p:cNvSpPr>
            <a:spLocks noChangeArrowheads="1"/>
          </p:cNvSpPr>
          <p:nvPr/>
        </p:nvSpPr>
        <p:spPr bwMode="auto">
          <a:xfrm>
            <a:off x="300038" y="6269038"/>
            <a:ext cx="496887" cy="158750"/>
          </a:xfrm>
          <a:prstGeom prst="rect">
            <a:avLst/>
          </a:prstGeom>
          <a:solidFill>
            <a:srgbClr val="E2E2E2"/>
          </a:solidFill>
          <a:ln w="9525" algn="ctr">
            <a:solidFill>
              <a:schemeClr val="bg1"/>
            </a:solidFill>
            <a:miter lim="800000"/>
            <a:headEnd/>
            <a:tailEnd/>
          </a:ln>
          <a:effectLst/>
        </p:spPr>
        <p:txBody>
          <a:bodyPr wrap="none" anchor="ctr"/>
          <a:lstStyle/>
          <a:p>
            <a:pPr>
              <a:defRPr/>
            </a:pPr>
            <a:endParaRPr lang="de-DE"/>
          </a:p>
        </p:txBody>
      </p:sp>
      <p:sp>
        <p:nvSpPr>
          <p:cNvPr id="2064" name="Rectangle 16"/>
          <p:cNvSpPr>
            <a:spLocks noChangeArrowheads="1"/>
          </p:cNvSpPr>
          <p:nvPr/>
        </p:nvSpPr>
        <p:spPr bwMode="auto">
          <a:xfrm>
            <a:off x="796925"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65" name="Rectangle 17"/>
          <p:cNvSpPr>
            <a:spLocks noChangeArrowheads="1"/>
          </p:cNvSpPr>
          <p:nvPr/>
        </p:nvSpPr>
        <p:spPr bwMode="auto">
          <a:xfrm>
            <a:off x="1293813" y="6269038"/>
            <a:ext cx="495300"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66" name="Rectangle 18"/>
          <p:cNvSpPr>
            <a:spLocks noChangeArrowheads="1"/>
          </p:cNvSpPr>
          <p:nvPr/>
        </p:nvSpPr>
        <p:spPr bwMode="auto">
          <a:xfrm>
            <a:off x="1789113"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67" name="Rectangle 19"/>
          <p:cNvSpPr>
            <a:spLocks noChangeArrowheads="1"/>
          </p:cNvSpPr>
          <p:nvPr/>
        </p:nvSpPr>
        <p:spPr bwMode="auto">
          <a:xfrm>
            <a:off x="2286000"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68" name="Rectangle 20"/>
          <p:cNvSpPr>
            <a:spLocks noChangeArrowheads="1"/>
          </p:cNvSpPr>
          <p:nvPr/>
        </p:nvSpPr>
        <p:spPr bwMode="auto">
          <a:xfrm>
            <a:off x="2782888"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69" name="Rectangle 21"/>
          <p:cNvSpPr>
            <a:spLocks noChangeArrowheads="1"/>
          </p:cNvSpPr>
          <p:nvPr/>
        </p:nvSpPr>
        <p:spPr bwMode="auto">
          <a:xfrm>
            <a:off x="3279775"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70" name="Rectangle 22"/>
          <p:cNvSpPr>
            <a:spLocks noChangeArrowheads="1"/>
          </p:cNvSpPr>
          <p:nvPr/>
        </p:nvSpPr>
        <p:spPr bwMode="auto">
          <a:xfrm>
            <a:off x="3776663" y="6269038"/>
            <a:ext cx="495300"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71" name="Rectangle 23"/>
          <p:cNvSpPr>
            <a:spLocks noChangeArrowheads="1"/>
          </p:cNvSpPr>
          <p:nvPr/>
        </p:nvSpPr>
        <p:spPr bwMode="auto">
          <a:xfrm>
            <a:off x="4271963"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72" name="Rectangle 24"/>
          <p:cNvSpPr>
            <a:spLocks noChangeArrowheads="1"/>
          </p:cNvSpPr>
          <p:nvPr/>
        </p:nvSpPr>
        <p:spPr bwMode="auto">
          <a:xfrm>
            <a:off x="4768850"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73" name="Line 25"/>
          <p:cNvSpPr>
            <a:spLocks noChangeShapeType="1"/>
          </p:cNvSpPr>
          <p:nvPr/>
        </p:nvSpPr>
        <p:spPr bwMode="auto">
          <a:xfrm>
            <a:off x="0" y="6045200"/>
            <a:ext cx="9139238" cy="0"/>
          </a:xfrm>
          <a:prstGeom prst="line">
            <a:avLst/>
          </a:prstGeom>
          <a:noFill/>
          <a:ln w="9525">
            <a:solidFill>
              <a:srgbClr val="9F9F9F"/>
            </a:solidFill>
            <a:round/>
            <a:headEnd/>
            <a:tailEnd/>
          </a:ln>
          <a:effectLst/>
        </p:spPr>
        <p:txBody>
          <a:bodyPr/>
          <a:lstStyle/>
          <a:p>
            <a:pPr>
              <a:defRPr/>
            </a:pPr>
            <a:endParaRPr lang="de-DE"/>
          </a:p>
        </p:txBody>
      </p:sp>
    </p:spTree>
  </p:cSld>
  <p:clrMap bg1="lt1" tx1="dk1" bg2="lt2" tx2="dk2" accent1="accent1" accent2="accent2" accent3="accent3" accent4="accent4" accent5="accent5" accent6="accent6" hlink="hlink" folHlink="folHlink"/>
  <p:sldLayoutIdLst>
    <p:sldLayoutId id="214748369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Click="0" advTm="4000">
    <p:fade/>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p:titleStyle>
    <p:bodyStyle>
      <a:lvl1pPr marL="180975" indent="-180975" algn="l" rtl="0" eaLnBrk="0" fontAlgn="base" hangingPunct="0">
        <a:spcBef>
          <a:spcPct val="20000"/>
        </a:spcBef>
        <a:spcAft>
          <a:spcPct val="0"/>
        </a:spcAft>
        <a:buFont typeface="Wingdings" pitchFamily="2" charset="2"/>
        <a:buChar char="§"/>
        <a:defRPr sz="1600">
          <a:solidFill>
            <a:schemeClr val="tx1"/>
          </a:solidFill>
          <a:latin typeface="+mn-lt"/>
          <a:ea typeface="+mn-ea"/>
          <a:cs typeface="+mn-cs"/>
        </a:defRPr>
      </a:lvl1pPr>
      <a:lvl2pPr marL="444500" indent="-261938" algn="l" rtl="0" eaLnBrk="0" fontAlgn="base" hangingPunct="0">
        <a:spcBef>
          <a:spcPct val="20000"/>
        </a:spcBef>
        <a:spcAft>
          <a:spcPct val="0"/>
        </a:spcAft>
        <a:buChar char="–"/>
        <a:defRPr sz="1600">
          <a:solidFill>
            <a:schemeClr val="tx1"/>
          </a:solidFill>
          <a:latin typeface="+mn-lt"/>
          <a:cs typeface="+mn-cs"/>
        </a:defRPr>
      </a:lvl2pPr>
      <a:lvl3pPr marL="720725" indent="-274638" algn="l" rtl="0" eaLnBrk="0" fontAlgn="base" hangingPunct="0">
        <a:spcBef>
          <a:spcPct val="20000"/>
        </a:spcBef>
        <a:spcAft>
          <a:spcPct val="0"/>
        </a:spcAft>
        <a:buChar char="•"/>
        <a:defRPr sz="1600">
          <a:solidFill>
            <a:schemeClr val="tx1"/>
          </a:solidFill>
          <a:latin typeface="+mn-lt"/>
          <a:cs typeface="+mn-cs"/>
        </a:defRPr>
      </a:lvl3pPr>
      <a:lvl4pPr marL="987425" indent="-265113" algn="l" rtl="0" eaLnBrk="0" fontAlgn="base" hangingPunct="0">
        <a:spcBef>
          <a:spcPct val="20000"/>
        </a:spcBef>
        <a:spcAft>
          <a:spcPct val="0"/>
        </a:spcAft>
        <a:buChar char="–"/>
        <a:defRPr sz="1600">
          <a:solidFill>
            <a:schemeClr val="tx1"/>
          </a:solidFill>
          <a:latin typeface="+mn-lt"/>
          <a:cs typeface="+mn-cs"/>
        </a:defRPr>
      </a:lvl4pPr>
      <a:lvl5pPr marL="1254125" indent="-265113" algn="l" rtl="0" eaLnBrk="0" fontAlgn="base" hangingPunct="0">
        <a:spcBef>
          <a:spcPct val="20000"/>
        </a:spcBef>
        <a:spcAft>
          <a:spcPct val="0"/>
        </a:spcAft>
        <a:buChar char="»"/>
        <a:defRPr sz="1600">
          <a:solidFill>
            <a:schemeClr val="tx1"/>
          </a:solidFill>
          <a:latin typeface="+mn-lt"/>
          <a:cs typeface="+mn-cs"/>
        </a:defRPr>
      </a:lvl5pPr>
      <a:lvl6pPr marL="1711325" indent="-265113" algn="l" rtl="0" eaLnBrk="0" fontAlgn="base" hangingPunct="0">
        <a:spcBef>
          <a:spcPct val="20000"/>
        </a:spcBef>
        <a:spcAft>
          <a:spcPct val="0"/>
        </a:spcAft>
        <a:buChar char="»"/>
        <a:defRPr>
          <a:solidFill>
            <a:schemeClr val="tx1"/>
          </a:solidFill>
          <a:latin typeface="+mn-lt"/>
          <a:cs typeface="+mn-cs"/>
        </a:defRPr>
      </a:lvl6pPr>
      <a:lvl7pPr marL="2168525" indent="-265113" algn="l" rtl="0" eaLnBrk="0" fontAlgn="base" hangingPunct="0">
        <a:spcBef>
          <a:spcPct val="20000"/>
        </a:spcBef>
        <a:spcAft>
          <a:spcPct val="0"/>
        </a:spcAft>
        <a:buChar char="»"/>
        <a:defRPr>
          <a:solidFill>
            <a:schemeClr val="tx1"/>
          </a:solidFill>
          <a:latin typeface="+mn-lt"/>
          <a:cs typeface="+mn-cs"/>
        </a:defRPr>
      </a:lvl7pPr>
      <a:lvl8pPr marL="2625725" indent="-265113" algn="l" rtl="0" eaLnBrk="0" fontAlgn="base" hangingPunct="0">
        <a:spcBef>
          <a:spcPct val="20000"/>
        </a:spcBef>
        <a:spcAft>
          <a:spcPct val="0"/>
        </a:spcAft>
        <a:buChar char="»"/>
        <a:defRPr>
          <a:solidFill>
            <a:schemeClr val="tx1"/>
          </a:solidFill>
          <a:latin typeface="+mn-lt"/>
          <a:cs typeface="+mn-cs"/>
        </a:defRPr>
      </a:lvl8pPr>
      <a:lvl9pPr marL="3082925" indent="-265113" algn="l" rtl="0" eaLnBrk="0" fontAlgn="base" hangingPunct="0">
        <a:spcBef>
          <a:spcPct val="20000"/>
        </a:spcBef>
        <a:spcAft>
          <a:spcPct val="0"/>
        </a:spcAft>
        <a:buChar char="»"/>
        <a:defRPr>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3362412664"/>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870979448"/>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1083395687"/>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12292"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EC97A8C-2DD8-4E4A-8B9D-0497A86147D8}"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12294" name="Group 6"/>
          <p:cNvGrpSpPr>
            <a:grpSpLocks/>
          </p:cNvGrpSpPr>
          <p:nvPr/>
        </p:nvGrpSpPr>
        <p:grpSpPr bwMode="auto">
          <a:xfrm>
            <a:off x="6646863" y="6181725"/>
            <a:ext cx="2225675" cy="392113"/>
            <a:chOff x="3316" y="1854"/>
            <a:chExt cx="2110" cy="372"/>
          </a:xfrm>
        </p:grpSpPr>
        <p:pic>
          <p:nvPicPr>
            <p:cNvPr id="12295"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12296"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1743903290"/>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latin typeface="Arial" pitchFamily="34" charset="0"/>
                <a:cs typeface="Arial" pitchFamily="34" charset="0"/>
              </a:rPr>
              <a:t>Page </a:t>
            </a:r>
            <a:r>
              <a:rPr lang="de-DE" sz="1000">
                <a:latin typeface="Arial" pitchFamily="34" charset="0"/>
                <a:cs typeface="Arial" pitchFamily="34" charset="0"/>
                <a:sym typeface="Wingdings" pitchFamily="2" charset="2"/>
              </a:rPr>
              <a:t></a:t>
            </a:r>
            <a:r>
              <a:rPr lang="de-DE" sz="1000">
                <a:latin typeface="Arial" pitchFamily="34" charset="0"/>
                <a:cs typeface="Arial" pitchFamily="34" charset="0"/>
              </a:rPr>
              <a:t> </a:t>
            </a:r>
            <a:fld id="{CF825FEF-9EFF-427A-BA79-FFBBF98227EB}" type="slidenum">
              <a:rPr lang="de-DE" sz="1000">
                <a:latin typeface="Arial" pitchFamily="34" charset="0"/>
                <a:cs typeface="Arial" pitchFamily="34" charset="0"/>
              </a:rPr>
              <a:pPr>
                <a:defRPr/>
              </a:pPr>
              <a:t>‹#›</a:t>
            </a:fld>
            <a:endParaRPr lang="de-DE" sz="1000">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95"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prstClr val="white"/>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prstClr val="black"/>
                </a:solidFill>
                <a:latin typeface="Arial" pitchFamily="34" charset="0"/>
                <a:cs typeface="Arial" pitchFamily="34" charset="0"/>
              </a:rPr>
              <a:t>Page </a:t>
            </a:r>
            <a:r>
              <a:rPr lang="de-DE" sz="1000">
                <a:solidFill>
                  <a:prstClr val="black"/>
                </a:solidFill>
                <a:latin typeface="Arial" pitchFamily="34" charset="0"/>
                <a:cs typeface="Arial" pitchFamily="34" charset="0"/>
                <a:sym typeface="Wingdings" pitchFamily="2" charset="2"/>
              </a:rPr>
              <a:t></a:t>
            </a:r>
            <a:r>
              <a:rPr lang="de-DE" sz="1000">
                <a:solidFill>
                  <a:prstClr val="black"/>
                </a:solidFill>
                <a:latin typeface="Arial" pitchFamily="34" charset="0"/>
                <a:cs typeface="Arial" pitchFamily="34" charset="0"/>
              </a:rPr>
              <a:t> </a:t>
            </a:r>
            <a:fld id="{CF825FEF-9EFF-427A-BA79-FFBBF98227EB}" type="slidenum">
              <a:rPr lang="de-DE" sz="1000">
                <a:solidFill>
                  <a:prstClr val="black"/>
                </a:solidFill>
                <a:latin typeface="Arial" pitchFamily="34" charset="0"/>
                <a:cs typeface="Arial" pitchFamily="34" charset="0"/>
              </a:rPr>
              <a:pPr>
                <a:defRPr/>
              </a:pPr>
              <a:t>‹#›</a:t>
            </a:fld>
            <a:endParaRPr lang="de-DE" sz="1000">
              <a:solidFill>
                <a:prstClr val="black"/>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337525847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190693147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419553529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409950278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1215909100"/>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1215909100"/>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1215909100"/>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chart" Target="../charts/chart1.xml"/><Relationship Id="rId4" Type="http://schemas.openxmlformats.org/officeDocument/2006/relationships/image" Target="../media/image13.png"/><Relationship Id="rId9" Type="http://schemas.openxmlformats.org/officeDocument/2006/relationships/image" Target="../media/image17.png"/></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9.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1.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9.xml"/><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3.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84.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3.xml"/><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54.xml"/><Relationship Id="rId1" Type="http://schemas.openxmlformats.org/officeDocument/2006/relationships/slideLayout" Target="../slideLayouts/slideLayout95.xml"/><Relationship Id="rId4" Type="http://schemas.openxmlformats.org/officeDocument/2006/relationships/image" Target="../media/image28.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6.xml"/></Relationships>
</file>

<file path=ppt/slides/_rels/slide6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7.xml"/></Relationships>
</file>

<file path=ppt/slides/_rels/slide6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7.xml"/></Relationships>
</file>

<file path=ppt/slides/_rels/slide7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2.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176274" y="364980"/>
            <a:ext cx="8791574" cy="1631216"/>
          </a:xfrm>
          <a:prstGeom prst="rect">
            <a:avLst/>
          </a:prstGeom>
          <a:noFill/>
          <a:ln>
            <a:noFill/>
          </a:ln>
          <a:effectLst>
            <a:glow rad="228600">
              <a:schemeClr val="accent4">
                <a:satMod val="175000"/>
                <a:alpha val="40000"/>
              </a:schemeClr>
            </a:glow>
            <a:outerShdw blurRad="107950" dist="12700" dir="5400000" algn="ctr">
              <a:srgbClr val="7DC4FF"/>
            </a:outerShdw>
            <a:softEdge rad="127000"/>
          </a:effectLst>
          <a:scene3d>
            <a:camera prst="orthographicFront">
              <a:rot lat="0" lon="0" rev="0"/>
            </a:camera>
            <a:lightRig rig="soft" dir="t">
              <a:rot lat="0" lon="0" rev="0"/>
            </a:lightRig>
          </a:scene3d>
          <a:sp3d prstMaterial="dkEdge">
            <a:bevelT w="63500" h="63500"/>
            <a:contourClr>
              <a:schemeClr val="bg2">
                <a:lumMod val="20000"/>
                <a:lumOff val="80000"/>
              </a:schemeClr>
            </a:contourClr>
          </a:sp3d>
        </p:spPr>
        <p:txBody>
          <a:bodyPr wrap="square" anchor="ctr" anchorCtr="1">
            <a:spAutoFit/>
          </a:bodyPr>
          <a:lstStyle/>
          <a:p>
            <a:pPr algn="ctr">
              <a:defRPr/>
            </a:pPr>
            <a:r>
              <a:rPr lang="tr-TR" sz="10000" dirty="0" smtClean="0">
                <a:ln w="38100">
                  <a:solidFill>
                    <a:srgbClr val="0061B2">
                      <a:lumMod val="40000"/>
                      <a:lumOff val="60000"/>
                    </a:srgbClr>
                  </a:solidFill>
                  <a:prstDash val="solid"/>
                  <a:miter lim="800000"/>
                </a:ln>
                <a:noFill/>
                <a:effectLst>
                  <a:outerShdw blurRad="76200" dist="50800" dir="5400000" algn="tl">
                    <a:srgbClr val="000000"/>
                  </a:outerShdw>
                </a:effectLst>
                <a:latin typeface="Cambria" pitchFamily="18" charset="0"/>
              </a:rPr>
              <a:t>İstanbulUzman</a:t>
            </a:r>
            <a:endParaRPr lang="tr-TR" sz="10000" dirty="0">
              <a:ln w="38100">
                <a:solidFill>
                  <a:srgbClr val="0061B2">
                    <a:lumMod val="40000"/>
                    <a:lumOff val="60000"/>
                  </a:srgbClr>
                </a:solidFill>
                <a:prstDash val="solid"/>
                <a:miter lim="800000"/>
              </a:ln>
              <a:noFill/>
              <a:effectLst>
                <a:outerShdw blurRad="76200" dist="50800" dir="5400000" algn="tl">
                  <a:srgbClr val="000000"/>
                </a:outerShdw>
              </a:effectLst>
              <a:latin typeface="Cambria" pitchFamily="18" charset="0"/>
            </a:endParaRPr>
          </a:p>
        </p:txBody>
      </p:sp>
      <p:sp>
        <p:nvSpPr>
          <p:cNvPr id="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6" name="WordArt 7"/>
          <p:cNvSpPr>
            <a:spLocks noChangeArrowheads="1" noChangeShapeType="1" noTextEdit="1"/>
          </p:cNvSpPr>
          <p:nvPr/>
        </p:nvSpPr>
        <p:spPr bwMode="auto">
          <a:xfrm>
            <a:off x="66676" y="3406239"/>
            <a:ext cx="8954500" cy="2180107"/>
          </a:xfrm>
          <a:prstGeom prst="rect">
            <a:avLst/>
          </a:prstGeom>
          <a:effectLst>
            <a:glow rad="63500">
              <a:schemeClr val="tx1">
                <a:lumMod val="95000"/>
                <a:lumOff val="5000"/>
                <a:alpha val="40000"/>
              </a:schemeClr>
            </a:glow>
            <a:innerShdw blurRad="114300">
              <a:schemeClr val="bg1">
                <a:lumMod val="50000"/>
              </a:schemeClr>
            </a:innerShdw>
          </a:effectLst>
          <a:scene3d>
            <a:camera prst="orthographicFront">
              <a:rot lat="1200000" lon="21599987" rev="21594348"/>
            </a:camera>
            <a:lightRig rig="threePt" dir="t"/>
          </a:scene3d>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r>
              <a:rPr lang="tr-TR" sz="3600" b="1" i="1" kern="10" dirty="0" smtClean="0">
                <a:ln w="9525">
                  <a:round/>
                  <a:headEnd/>
                  <a:tailEnd/>
                </a:ln>
                <a:solidFill>
                  <a:srgbClr val="000000">
                    <a:lumMod val="85000"/>
                    <a:lumOff val="15000"/>
                  </a:srgbClr>
                </a:solidFill>
                <a:effectLst>
                  <a:outerShdw blurRad="38100" dist="38100" dir="2700000" algn="tl">
                    <a:srgbClr val="000000">
                      <a:alpha val="43137"/>
                    </a:srgbClr>
                  </a:outerShdw>
                </a:effectLst>
                <a:latin typeface="Monotype Corsiva"/>
              </a:rPr>
              <a:t>Türkiye ve Dünyada İSG</a:t>
            </a:r>
            <a:endParaRPr lang="tr-TR" sz="3600" b="1" i="1" kern="10" dirty="0">
              <a:ln w="9525">
                <a:round/>
                <a:headEnd/>
                <a:tailEnd/>
              </a:ln>
              <a:solidFill>
                <a:srgbClr val="000000">
                  <a:lumMod val="85000"/>
                  <a:lumOff val="15000"/>
                </a:srgbClr>
              </a:solidFill>
              <a:effectLst>
                <a:outerShdw blurRad="38100" dist="38100" dir="2700000" algn="tl">
                  <a:srgbClr val="000000">
                    <a:alpha val="43137"/>
                  </a:srgbClr>
                </a:outerShdw>
              </a:effectLst>
              <a:latin typeface="Monotype Corsiva"/>
            </a:endParaRPr>
          </a:p>
        </p:txBody>
      </p:sp>
    </p:spTree>
    <p:extLst>
      <p:ext uri="{BB962C8B-B14F-4D97-AF65-F5344CB8AC3E}">
        <p14:creationId xmlns:p14="http://schemas.microsoft.com/office/powerpoint/2010/main" val="7924093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295275" y="3224751"/>
            <a:ext cx="8639752" cy="2852200"/>
          </a:xfrm>
          <a:prstGeom prst="rect">
            <a:avLst/>
          </a:prstGeom>
          <a:noFill/>
          <a:ln w="9525" algn="ctr">
            <a:noFill/>
            <a:round/>
            <a:headEnd/>
            <a:tailEnd/>
          </a:ln>
        </p:spPr>
        <p:txBody>
          <a:bodyPr wrap="none" lIns="36000" tIns="0" rIns="36000" bIns="0" anchor="ctr">
            <a:noAutofit/>
          </a:bodyPr>
          <a:lstStyle/>
          <a:p>
            <a:pPr algn="ctr"/>
            <a:r>
              <a:rPr lang="tr-TR" sz="8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İstatistik Kaynakları </a:t>
            </a:r>
          </a:p>
          <a:p>
            <a:pPr algn="ctr"/>
            <a:r>
              <a:rPr lang="tr-TR" sz="8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Tanımlar</a:t>
            </a:r>
            <a:endParaRPr lang="tr-TR" sz="8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1026" name="Picture 2" descr="D:\DOKTOR\1-DRUZ\1-EĞİTİM KURUMU\1. İstanbuluzman\2-RESİMLER\Siyah\ExtensionManager_file_docum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550" y="276225"/>
            <a:ext cx="3390900"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405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İSTATİSTİKLER / KAYNAKLAR</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defRPr/>
            </a:pPr>
            <a:endParaRPr lang="tr-TR" sz="900"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i="1" dirty="0">
                <a:solidFill>
                  <a:srgbClr val="000000"/>
                </a:solidFill>
                <a:latin typeface="Calibri" pitchFamily="34" charset="0"/>
                <a:cs typeface="Calibri" pitchFamily="34" charset="0"/>
              </a:rPr>
              <a:t>Ulusal mevzuatlardaki farklılıklar nedeni ile ülkeden ülkeye hatta bir ajanstan diğerine endüstriyel kazalar hakkında </a:t>
            </a:r>
            <a:r>
              <a:rPr lang="tr-TR" i="1" dirty="0" smtClean="0">
                <a:solidFill>
                  <a:srgbClr val="000000"/>
                </a:solidFill>
                <a:latin typeface="Calibri" pitchFamily="34" charset="0"/>
                <a:cs typeface="Calibri" pitchFamily="34" charset="0"/>
              </a:rPr>
              <a:t>istatistiklerin hazırlanmasında kullanılan yöntemler değişkenlik göstermektedir.</a:t>
            </a:r>
          </a:p>
          <a:p>
            <a:pPr algn="ctr">
              <a:lnSpc>
                <a:spcPct val="90000"/>
              </a:lnSpc>
              <a:spcAft>
                <a:spcPct val="20000"/>
              </a:spcAft>
              <a:buClr>
                <a:srgbClr val="292929"/>
              </a:buClr>
              <a:defRPr/>
            </a:pPr>
            <a:endParaRPr lang="tr-TR" i="1" dirty="0" smtClean="0">
              <a:solidFill>
                <a:srgbClr val="000000"/>
              </a:solidFill>
              <a:latin typeface="Calibri" pitchFamily="34" charset="0"/>
              <a:cs typeface="Calibri" pitchFamily="34" charset="0"/>
            </a:endParaRPr>
          </a:p>
          <a:p>
            <a:pPr marL="1200150" lvl="2" indent="-285750">
              <a:lnSpc>
                <a:spcPct val="90000"/>
              </a:lnSpc>
              <a:spcAft>
                <a:spcPct val="20000"/>
              </a:spcAft>
              <a:buClr>
                <a:srgbClr val="292929"/>
              </a:buClr>
              <a:buFont typeface="Wingdings" pitchFamily="2" charset="2"/>
              <a:buChar char="§"/>
              <a:defRPr/>
            </a:pPr>
            <a:r>
              <a:rPr lang="tr-TR" i="1" dirty="0">
                <a:solidFill>
                  <a:srgbClr val="000000"/>
                </a:solidFill>
                <a:latin typeface="Calibri" pitchFamily="34" charset="0"/>
                <a:cs typeface="Calibri" pitchFamily="34" charset="0"/>
              </a:rPr>
              <a:t>Ulusal istatistik ofisleri</a:t>
            </a:r>
          </a:p>
          <a:p>
            <a:pPr marL="1200150" lvl="2" indent="-285750">
              <a:lnSpc>
                <a:spcPct val="90000"/>
              </a:lnSpc>
              <a:spcAft>
                <a:spcPct val="20000"/>
              </a:spcAft>
              <a:buClr>
                <a:srgbClr val="292929"/>
              </a:buClr>
              <a:buFont typeface="Wingdings" pitchFamily="2" charset="2"/>
              <a:buChar char="§"/>
              <a:defRPr/>
            </a:pPr>
            <a:r>
              <a:rPr lang="tr-TR" i="1" dirty="0">
                <a:solidFill>
                  <a:srgbClr val="000000"/>
                </a:solidFill>
                <a:latin typeface="Calibri" pitchFamily="34" charset="0"/>
                <a:cs typeface="Calibri" pitchFamily="34" charset="0"/>
              </a:rPr>
              <a:t>Tazminat ajansları</a:t>
            </a:r>
          </a:p>
          <a:p>
            <a:pPr marL="1200150" lvl="2" indent="-285750">
              <a:lnSpc>
                <a:spcPct val="90000"/>
              </a:lnSpc>
              <a:spcAft>
                <a:spcPct val="20000"/>
              </a:spcAft>
              <a:buClr>
                <a:srgbClr val="292929"/>
              </a:buClr>
              <a:buFont typeface="Wingdings" pitchFamily="2" charset="2"/>
              <a:buChar char="§"/>
              <a:defRPr/>
            </a:pPr>
            <a:r>
              <a:rPr lang="tr-TR" i="1" dirty="0">
                <a:solidFill>
                  <a:srgbClr val="000000"/>
                </a:solidFill>
                <a:latin typeface="Calibri" pitchFamily="34" charset="0"/>
                <a:cs typeface="Calibri" pitchFamily="34" charset="0"/>
              </a:rPr>
              <a:t>Ulusal sigorta veya sosyal sigorta ajansları</a:t>
            </a:r>
          </a:p>
          <a:p>
            <a:pPr marL="1200150" lvl="2" indent="-285750">
              <a:lnSpc>
                <a:spcPct val="90000"/>
              </a:lnSpc>
              <a:spcAft>
                <a:spcPct val="20000"/>
              </a:spcAft>
              <a:buClr>
                <a:srgbClr val="292929"/>
              </a:buClr>
              <a:buFont typeface="Wingdings" pitchFamily="2" charset="2"/>
              <a:buChar char="§"/>
              <a:defRPr/>
            </a:pPr>
            <a:r>
              <a:rPr lang="tr-TR" i="1" dirty="0">
                <a:solidFill>
                  <a:srgbClr val="000000"/>
                </a:solidFill>
                <a:latin typeface="Calibri" pitchFamily="34" charset="0"/>
                <a:cs typeface="Calibri" pitchFamily="34" charset="0"/>
              </a:rPr>
              <a:t>İş teftiş kuruluşları,</a:t>
            </a:r>
          </a:p>
          <a:p>
            <a:pPr marL="1200150" lvl="2" indent="-285750">
              <a:lnSpc>
                <a:spcPct val="90000"/>
              </a:lnSpc>
              <a:spcAft>
                <a:spcPct val="20000"/>
              </a:spcAft>
              <a:buClr>
                <a:srgbClr val="292929"/>
              </a:buClr>
              <a:buFont typeface="Wingdings" pitchFamily="2" charset="2"/>
              <a:buChar char="§"/>
              <a:defRPr/>
            </a:pPr>
            <a:r>
              <a:rPr lang="tr-TR" i="1" dirty="0">
                <a:solidFill>
                  <a:srgbClr val="000000"/>
                </a:solidFill>
                <a:latin typeface="Calibri" pitchFamily="34" charset="0"/>
                <a:cs typeface="Calibri" pitchFamily="34" charset="0"/>
              </a:rPr>
              <a:t>Kaza önleme ajansları</a:t>
            </a:r>
          </a:p>
          <a:p>
            <a:pPr algn="ctr">
              <a:lnSpc>
                <a:spcPct val="90000"/>
              </a:lnSpc>
              <a:spcAft>
                <a:spcPct val="20000"/>
              </a:spcAft>
              <a:buClr>
                <a:srgbClr val="292929"/>
              </a:buClr>
              <a:defRPr/>
            </a:pPr>
            <a:endParaRPr lang="tr-TR"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İSTATİSTİK DERLEME KAYNAKLARI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7170" name="Picture 2" descr="D:\DOKTOR\9-ISTUZMAN\1-EĞİTİM KURUMU\1. İstanbuluzman\Z.Resim-İkon\Meslekler\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3471" y="4292309"/>
            <a:ext cx="1463417" cy="1030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1798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3 PARAMETRE</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
              <a:spcAft>
                <a:spcPts val="0"/>
              </a:spcAft>
              <a:buClr>
                <a:srgbClr val="292929"/>
              </a:buClr>
              <a:defRPr/>
            </a:pPr>
            <a:r>
              <a:rPr lang="tr-TR" sz="2000" dirty="0" smtClean="0">
                <a:solidFill>
                  <a:srgbClr val="000000"/>
                </a:solidFill>
                <a:latin typeface="Calibri" pitchFamily="34" charset="0"/>
                <a:cs typeface="Calibri" pitchFamily="34" charset="0"/>
              </a:rPr>
              <a:t>  </a:t>
            </a:r>
          </a:p>
          <a:p>
            <a:pPr marL="853200" lvl="1" indent="-3600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Kaza Sıklık Oranı</a:t>
            </a:r>
          </a:p>
          <a:p>
            <a:pPr marL="853200" lvl="1" indent="-3600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Kaza Ağırlık Oranı</a:t>
            </a:r>
          </a:p>
          <a:p>
            <a:pPr marL="853200" lvl="1" indent="-3600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Kaza Olabilirlik Oranı</a:t>
            </a: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 KAZASI ORAN HESAPLAMALARI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26501758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KAZA SIKLIK ORANI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dirty="0" smtClean="0">
                <a:solidFill>
                  <a:srgbClr val="000000"/>
                </a:solidFill>
                <a:latin typeface="Calibri" pitchFamily="34" charset="0"/>
                <a:cs typeface="Calibri" pitchFamily="34" charset="0"/>
              </a:rPr>
              <a:t>  </a:t>
            </a:r>
          </a:p>
          <a:p>
            <a:pPr>
              <a:spcAft>
                <a:spcPts val="0"/>
              </a:spcAft>
              <a:buClr>
                <a:srgbClr val="292929"/>
              </a:buClr>
              <a:defRPr/>
            </a:pPr>
            <a:r>
              <a:rPr lang="tr-TR" sz="2000" dirty="0" smtClean="0">
                <a:solidFill>
                  <a:srgbClr val="000000"/>
                </a:solidFill>
                <a:latin typeface="Calibri" pitchFamily="34" charset="0"/>
                <a:cs typeface="Calibri" pitchFamily="34" charset="0"/>
              </a:rPr>
              <a:t>	                        	</a:t>
            </a:r>
          </a:p>
          <a:p>
            <a:pPr>
              <a:spcAft>
                <a:spcPts val="0"/>
              </a:spcAft>
              <a:buClr>
                <a:srgbClr val="292929"/>
              </a:buClr>
              <a:defRPr/>
            </a:pPr>
            <a:r>
              <a:rPr lang="tr-TR" sz="2000" dirty="0" smtClean="0">
                <a:solidFill>
                  <a:srgbClr val="000000"/>
                </a:solidFill>
                <a:latin typeface="Calibri" pitchFamily="34" charset="0"/>
                <a:cs typeface="Calibri" pitchFamily="34" charset="0"/>
              </a:rPr>
              <a:t>İş Kazası Sıklık Oranı = </a:t>
            </a:r>
          </a:p>
          <a:p>
            <a:pPr>
              <a:spcAft>
                <a:spcPts val="0"/>
              </a:spcAft>
              <a:buClr>
                <a:srgbClr val="292929"/>
              </a:buClr>
              <a:defRPr/>
            </a:pPr>
            <a:endParaRPr lang="tr-TR" sz="2000" dirty="0" smtClean="0">
              <a:solidFill>
                <a:srgbClr val="000000"/>
              </a:solidFill>
              <a:latin typeface="Calibri" pitchFamily="34" charset="0"/>
              <a:cs typeface="Calibri" pitchFamily="34" charset="0"/>
            </a:endParaRPr>
          </a:p>
          <a:p>
            <a:pPr>
              <a:spcAft>
                <a:spcPts val="0"/>
              </a:spcAft>
              <a:buClr>
                <a:srgbClr val="292929"/>
              </a:buClr>
              <a:defRPr/>
            </a:pPr>
            <a:endParaRPr lang="tr-TR" sz="900" dirty="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Fiili Çalışma Saati </a:t>
            </a:r>
          </a:p>
          <a:p>
            <a:pPr algn="ctr">
              <a:spcAft>
                <a:spcPts val="0"/>
              </a:spcAft>
              <a:buClr>
                <a:srgbClr val="292929"/>
              </a:buClr>
              <a:defRPr/>
            </a:pPr>
            <a:r>
              <a:rPr lang="tr-TR" sz="2000" i="1" dirty="0" smtClean="0">
                <a:solidFill>
                  <a:srgbClr val="000000"/>
                </a:solidFill>
                <a:latin typeface="Calibri" pitchFamily="34" charset="0"/>
                <a:cs typeface="Calibri" pitchFamily="34" charset="0"/>
              </a:rPr>
              <a:t>(Çalışılması </a:t>
            </a:r>
            <a:r>
              <a:rPr lang="tr-TR" sz="2000" i="1" dirty="0">
                <a:solidFill>
                  <a:srgbClr val="000000"/>
                </a:solidFill>
                <a:latin typeface="Calibri" pitchFamily="34" charset="0"/>
                <a:cs typeface="Calibri" pitchFamily="34" charset="0"/>
              </a:rPr>
              <a:t>G</a:t>
            </a:r>
            <a:r>
              <a:rPr lang="tr-TR" sz="2000" i="1" dirty="0" smtClean="0">
                <a:solidFill>
                  <a:srgbClr val="000000"/>
                </a:solidFill>
                <a:latin typeface="Calibri" pitchFamily="34" charset="0"/>
                <a:cs typeface="Calibri" pitchFamily="34" charset="0"/>
              </a:rPr>
              <a:t>ereken </a:t>
            </a:r>
            <a:r>
              <a:rPr lang="tr-TR" sz="2000" i="1" dirty="0">
                <a:solidFill>
                  <a:srgbClr val="000000"/>
                </a:solidFill>
                <a:latin typeface="Calibri" pitchFamily="34" charset="0"/>
                <a:cs typeface="Calibri" pitchFamily="34" charset="0"/>
              </a:rPr>
              <a:t>S</a:t>
            </a:r>
            <a:r>
              <a:rPr lang="tr-TR" sz="2000" i="1" dirty="0" smtClean="0">
                <a:solidFill>
                  <a:srgbClr val="000000"/>
                </a:solidFill>
                <a:latin typeface="Calibri" pitchFamily="34" charset="0"/>
                <a:cs typeface="Calibri" pitchFamily="34" charset="0"/>
              </a:rPr>
              <a:t>aat-Kaybedilen Toplam Saat)</a:t>
            </a:r>
          </a:p>
          <a:p>
            <a:pPr algn="ctr">
              <a:spcAft>
                <a:spcPts val="0"/>
              </a:spcAft>
              <a:buClr>
                <a:srgbClr val="292929"/>
              </a:buClr>
              <a:defRPr/>
            </a:pPr>
            <a:endParaRPr lang="tr-TR" sz="900" i="1" dirty="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Kaybedilen Toplam Saatler;</a:t>
            </a:r>
          </a:p>
          <a:p>
            <a:pPr algn="ctr">
              <a:spcAft>
                <a:spcPts val="0"/>
              </a:spcAft>
              <a:buClr>
                <a:srgbClr val="292929"/>
              </a:buClr>
              <a:defRPr/>
            </a:pPr>
            <a:r>
              <a:rPr lang="tr-TR" sz="2000" i="1" dirty="0" smtClean="0">
                <a:solidFill>
                  <a:srgbClr val="000000"/>
                </a:solidFill>
                <a:latin typeface="Calibri" pitchFamily="34" charset="0"/>
                <a:cs typeface="Calibri" pitchFamily="34" charset="0"/>
              </a:rPr>
              <a:t>   (Yıllık İzin, İşe Gelmeme, Hastalık ve Kaza)</a:t>
            </a:r>
          </a:p>
          <a:p>
            <a:pPr algn="ctr">
              <a:spcAft>
                <a:spcPts val="0"/>
              </a:spcAft>
              <a:buClr>
                <a:srgbClr val="292929"/>
              </a:buClr>
              <a:defRPr/>
            </a:pPr>
            <a:endParaRPr lang="tr-TR" sz="900"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900" i="1" dirty="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	</a:t>
            </a: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 KAZASI SIKLIK ORANI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cxnSp>
        <p:nvCxnSpPr>
          <p:cNvPr id="7" name="Düz Bağlayıcı 6"/>
          <p:cNvCxnSpPr/>
          <p:nvPr/>
        </p:nvCxnSpPr>
        <p:spPr>
          <a:xfrm>
            <a:off x="4997301" y="2806995"/>
            <a:ext cx="1836000" cy="0"/>
          </a:xfrm>
          <a:prstGeom prst="line">
            <a:avLst/>
          </a:prstGeom>
        </p:spPr>
        <p:style>
          <a:lnRef idx="2">
            <a:schemeClr val="dk1"/>
          </a:lnRef>
          <a:fillRef idx="0">
            <a:schemeClr val="dk1"/>
          </a:fillRef>
          <a:effectRef idx="1">
            <a:schemeClr val="dk1"/>
          </a:effectRef>
          <a:fontRef idx="minor">
            <a:schemeClr val="tx1"/>
          </a:fontRef>
        </p:style>
      </p:cxnSp>
      <p:sp>
        <p:nvSpPr>
          <p:cNvPr id="9" name="Metin kutusu 8"/>
          <p:cNvSpPr txBox="1"/>
          <p:nvPr/>
        </p:nvSpPr>
        <p:spPr>
          <a:xfrm>
            <a:off x="5191236" y="2455833"/>
            <a:ext cx="1457101" cy="400110"/>
          </a:xfrm>
          <a:prstGeom prst="rect">
            <a:avLst/>
          </a:prstGeom>
          <a:noFill/>
        </p:spPr>
        <p:txBody>
          <a:bodyPr wrap="square" rtlCol="0">
            <a:spAutoFit/>
          </a:bodyPr>
          <a:lstStyle/>
          <a:p>
            <a:pPr algn="ctr"/>
            <a:r>
              <a:rPr lang="tr-TR" sz="2000" dirty="0">
                <a:solidFill>
                  <a:srgbClr val="000000"/>
                </a:solidFill>
                <a:latin typeface="Calibri" pitchFamily="34" charset="0"/>
                <a:cs typeface="Calibri" pitchFamily="34" charset="0"/>
              </a:rPr>
              <a:t>Kaza Sayısı </a:t>
            </a:r>
          </a:p>
        </p:txBody>
      </p:sp>
      <p:sp>
        <p:nvSpPr>
          <p:cNvPr id="23" name="Metin kutusu 22"/>
          <p:cNvSpPr txBox="1"/>
          <p:nvPr/>
        </p:nvSpPr>
        <p:spPr>
          <a:xfrm>
            <a:off x="4916337" y="2754312"/>
            <a:ext cx="2084518" cy="400110"/>
          </a:xfrm>
          <a:prstGeom prst="rect">
            <a:avLst/>
          </a:prstGeom>
          <a:noFill/>
        </p:spPr>
        <p:txBody>
          <a:bodyPr wrap="square" rtlCol="0">
            <a:spAutoFit/>
          </a:bodyPr>
          <a:lstStyle/>
          <a:p>
            <a:pPr algn="ctr"/>
            <a:r>
              <a:rPr lang="tr-TR" sz="2000" dirty="0">
                <a:solidFill>
                  <a:srgbClr val="000000"/>
                </a:solidFill>
                <a:latin typeface="Calibri" pitchFamily="34" charset="0"/>
                <a:cs typeface="Calibri" pitchFamily="34" charset="0"/>
              </a:rPr>
              <a:t>Fiili Çalışma Saati</a:t>
            </a:r>
          </a:p>
        </p:txBody>
      </p:sp>
      <p:sp>
        <p:nvSpPr>
          <p:cNvPr id="22" name="Metin kutusu 21"/>
          <p:cNvSpPr txBox="1"/>
          <p:nvPr/>
        </p:nvSpPr>
        <p:spPr>
          <a:xfrm>
            <a:off x="6715125" y="2570163"/>
            <a:ext cx="1557552" cy="400110"/>
          </a:xfrm>
          <a:prstGeom prst="rect">
            <a:avLst/>
          </a:prstGeom>
          <a:noFill/>
        </p:spPr>
        <p:txBody>
          <a:bodyPr wrap="square" rtlCol="0">
            <a:spAutoFit/>
          </a:bodyPr>
          <a:lstStyle/>
          <a:p>
            <a:pPr algn="ctr"/>
            <a:r>
              <a:rPr lang="tr-TR" sz="2000" dirty="0" smtClean="0">
                <a:solidFill>
                  <a:srgbClr val="000000"/>
                </a:solidFill>
                <a:latin typeface="Calibri" pitchFamily="34" charset="0"/>
                <a:cs typeface="Calibri" pitchFamily="34" charset="0"/>
              </a:rPr>
              <a:t>x </a:t>
            </a:r>
            <a:r>
              <a:rPr lang="tr-TR" sz="2000" dirty="0">
                <a:solidFill>
                  <a:srgbClr val="000000"/>
                </a:solidFill>
                <a:latin typeface="Calibri" pitchFamily="34" charset="0"/>
                <a:cs typeface="Calibri" pitchFamily="34" charset="0"/>
              </a:rPr>
              <a:t>1.000.000</a:t>
            </a:r>
          </a:p>
        </p:txBody>
      </p:sp>
    </p:spTree>
    <p:extLst>
      <p:ext uri="{BB962C8B-B14F-4D97-AF65-F5344CB8AC3E}">
        <p14:creationId xmlns:p14="http://schemas.microsoft.com/office/powerpoint/2010/main" val="400594143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KAZA SIKLIK ORANI – KSO </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3"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 algn="ctr">
              <a:spcAft>
                <a:spcPts val="0"/>
              </a:spcAft>
              <a:buClr>
                <a:srgbClr val="292929"/>
              </a:buClr>
              <a:defRPr/>
            </a:pPr>
            <a:endParaRPr lang="tr-TR" sz="1100" i="1" dirty="0" smtClean="0">
              <a:solidFill>
                <a:srgbClr val="000000"/>
              </a:solidFill>
              <a:latin typeface="Calibri" pitchFamily="34" charset="0"/>
              <a:cs typeface="Calibri" pitchFamily="34" charset="0"/>
            </a:endParaRPr>
          </a:p>
          <a:p>
            <a:pPr marL="36000" algn="ctr">
              <a:spcAft>
                <a:spcPts val="0"/>
              </a:spcAft>
              <a:buClr>
                <a:srgbClr val="292929"/>
              </a:buClr>
              <a:defRPr/>
            </a:pPr>
            <a:r>
              <a:rPr lang="tr-TR" i="1" dirty="0" smtClean="0">
                <a:solidFill>
                  <a:srgbClr val="000000"/>
                </a:solidFill>
                <a:latin typeface="Calibri" pitchFamily="34" charset="0"/>
                <a:cs typeface="Calibri" pitchFamily="34" charset="0"/>
              </a:rPr>
              <a:t>«Takvim yılı içerisindeki ölümlü ve/veya ölümlü olmayan mesleki yaralanmaların sayısının, aynı yıl içerisinde referans grupta yer alan işçilerin </a:t>
            </a:r>
            <a:r>
              <a:rPr lang="tr-TR" b="1" i="1" dirty="0" smtClean="0">
                <a:solidFill>
                  <a:srgbClr val="000000"/>
                </a:solidFill>
                <a:latin typeface="Calibri" pitchFamily="34" charset="0"/>
                <a:cs typeface="Calibri" pitchFamily="34" charset="0"/>
              </a:rPr>
              <a:t>çalışma saatlerinin </a:t>
            </a:r>
            <a:r>
              <a:rPr lang="tr-TR" i="1" dirty="0" smtClean="0">
                <a:solidFill>
                  <a:srgbClr val="000000"/>
                </a:solidFill>
                <a:latin typeface="Calibri" pitchFamily="34" charset="0"/>
                <a:cs typeface="Calibri" pitchFamily="34" charset="0"/>
              </a:rPr>
              <a:t>toplamına bölünmesiyle elde edilen değerin 1.000.000 katsayı ile çarpılmasıyla hesaplanır.»</a:t>
            </a:r>
          </a:p>
          <a:p>
            <a:pPr marL="36000">
              <a:spcAft>
                <a:spcPts val="0"/>
              </a:spcAft>
              <a:buClr>
                <a:srgbClr val="292929"/>
              </a:buClr>
              <a:defRPr/>
            </a:pPr>
            <a:endParaRPr lang="tr-TR" i="1" dirty="0" smtClean="0">
              <a:solidFill>
                <a:srgbClr val="000000"/>
              </a:solidFill>
              <a:latin typeface="Calibri" pitchFamily="34" charset="0"/>
              <a:cs typeface="Calibri" pitchFamily="34" charset="0"/>
            </a:endParaRPr>
          </a:p>
          <a:p>
            <a:pPr marL="36000">
              <a:spcAft>
                <a:spcPts val="0"/>
              </a:spcAft>
              <a:buClr>
                <a:srgbClr val="292929"/>
              </a:buClr>
              <a:defRPr/>
            </a:pPr>
            <a:r>
              <a:rPr lang="tr-TR" b="1" i="1" dirty="0" smtClean="0">
                <a:solidFill>
                  <a:srgbClr val="000000"/>
                </a:solidFill>
                <a:latin typeface="Calibri" pitchFamily="34" charset="0"/>
                <a:cs typeface="Calibri" pitchFamily="34" charset="0"/>
              </a:rPr>
              <a:t>Örnek;</a:t>
            </a:r>
            <a:r>
              <a:rPr lang="tr-TR" i="1" dirty="0" smtClean="0">
                <a:solidFill>
                  <a:srgbClr val="000000"/>
                </a:solidFill>
                <a:latin typeface="Calibri" pitchFamily="34" charset="0"/>
                <a:cs typeface="Calibri" pitchFamily="34" charset="0"/>
              </a:rPr>
              <a:t> Çalışan sayısı 850, kaza sayısı 100, kaybedilen iş günü 40.000 gün, bir yılda 300 gün ve çalışma saati 7,5 ise KSO?</a:t>
            </a:r>
          </a:p>
          <a:p>
            <a:pPr marL="36000">
              <a:spcAft>
                <a:spcPts val="0"/>
              </a:spcAft>
              <a:buClr>
                <a:srgbClr val="292929"/>
              </a:buClr>
              <a:defRPr/>
            </a:pPr>
            <a:endParaRPr lang="tr-TR" sz="900" i="1" dirty="0">
              <a:solidFill>
                <a:srgbClr val="000000"/>
              </a:solidFill>
              <a:latin typeface="Calibri" pitchFamily="34" charset="0"/>
              <a:cs typeface="Calibri" pitchFamily="34" charset="0"/>
            </a:endParaRPr>
          </a:p>
          <a:p>
            <a:pPr marL="36000">
              <a:spcAft>
                <a:spcPts val="0"/>
              </a:spcAft>
              <a:buClr>
                <a:srgbClr val="292929"/>
              </a:buClr>
              <a:defRPr/>
            </a:pPr>
            <a:r>
              <a:rPr lang="tr-TR" i="1" dirty="0" smtClean="0">
                <a:solidFill>
                  <a:srgbClr val="000000"/>
                </a:solidFill>
                <a:latin typeface="Calibri" pitchFamily="34" charset="0"/>
                <a:cs typeface="Calibri" pitchFamily="34" charset="0"/>
              </a:rPr>
              <a:t>KSO=100/[(850x300x7,5)–(40.000x7,5)]x1.000.000 KSO = 62,01</a:t>
            </a:r>
          </a:p>
          <a:p>
            <a:pPr marL="36000">
              <a:spcAft>
                <a:spcPts val="0"/>
              </a:spcAft>
              <a:buClr>
                <a:srgbClr val="292929"/>
              </a:buClr>
              <a:defRPr/>
            </a:pPr>
            <a:endParaRPr lang="tr-TR" i="1" dirty="0">
              <a:solidFill>
                <a:srgbClr val="000000"/>
              </a:solidFill>
              <a:latin typeface="Calibri" pitchFamily="34" charset="0"/>
              <a:cs typeface="Calibri" pitchFamily="34" charset="0"/>
            </a:endParaRPr>
          </a:p>
          <a:p>
            <a:pPr marL="36000" lvl="0" algn="ctr">
              <a:spcAft>
                <a:spcPts val="0"/>
              </a:spcAft>
              <a:buClr>
                <a:srgbClr val="292929"/>
              </a:buClr>
              <a:defRPr/>
            </a:pPr>
            <a:r>
              <a:rPr lang="tr-TR" sz="1200" i="1" dirty="0">
                <a:solidFill>
                  <a:srgbClr val="000000"/>
                </a:solidFill>
                <a:latin typeface="Calibri" pitchFamily="34" charset="0"/>
                <a:cs typeface="Calibri" pitchFamily="34" charset="0"/>
              </a:rPr>
              <a:t>(300 İş gününde her </a:t>
            </a:r>
            <a:r>
              <a:rPr lang="tr-TR" sz="1200" i="1" dirty="0" smtClean="0">
                <a:solidFill>
                  <a:srgbClr val="000000"/>
                </a:solidFill>
                <a:latin typeface="Calibri" pitchFamily="34" charset="0"/>
                <a:cs typeface="Calibri" pitchFamily="34" charset="0"/>
              </a:rPr>
              <a:t>100000 </a:t>
            </a:r>
            <a:r>
              <a:rPr lang="tr-TR" sz="1200" i="1" dirty="0">
                <a:solidFill>
                  <a:srgbClr val="000000"/>
                </a:solidFill>
                <a:latin typeface="Calibri" pitchFamily="34" charset="0"/>
                <a:cs typeface="Calibri" pitchFamily="34" charset="0"/>
              </a:rPr>
              <a:t>insan-saat çalışma süresi başına </a:t>
            </a:r>
            <a:r>
              <a:rPr lang="tr-TR" sz="1200" i="1" dirty="0" smtClean="0">
                <a:solidFill>
                  <a:srgbClr val="000000"/>
                </a:solidFill>
                <a:latin typeface="Calibri" pitchFamily="34" charset="0"/>
                <a:cs typeface="Calibri" pitchFamily="34" charset="0"/>
              </a:rPr>
              <a:t>62 İK meydana geldiğini gösterir)</a:t>
            </a:r>
            <a:endParaRPr lang="tr-TR" sz="1200" i="1" dirty="0">
              <a:solidFill>
                <a:srgbClr val="000000"/>
              </a:solidFill>
              <a:latin typeface="Calibri" pitchFamily="34" charset="0"/>
              <a:cs typeface="Calibri" pitchFamily="34" charset="0"/>
            </a:endParaRPr>
          </a:p>
          <a:p>
            <a:pPr marL="36000">
              <a:spcAft>
                <a:spcPts val="0"/>
              </a:spcAft>
              <a:buClr>
                <a:srgbClr val="292929"/>
              </a:buClr>
              <a:defRPr/>
            </a:pPr>
            <a:endParaRPr lang="tr-TR"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İŞ KAZASI SIKLIK ORANI</a:t>
            </a:r>
          </a:p>
        </p:txBody>
      </p:sp>
    </p:spTree>
    <p:extLst>
      <p:ext uri="{BB962C8B-B14F-4D97-AF65-F5344CB8AC3E}">
        <p14:creationId xmlns:p14="http://schemas.microsoft.com/office/powerpoint/2010/main" val="216994737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KAZA AĞIRLIK ORANI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dirty="0" smtClean="0">
                <a:solidFill>
                  <a:srgbClr val="000000"/>
                </a:solidFill>
                <a:latin typeface="Calibri" pitchFamily="34" charset="0"/>
                <a:cs typeface="Calibri" pitchFamily="34" charset="0"/>
              </a:rPr>
              <a:t>  </a:t>
            </a:r>
          </a:p>
          <a:p>
            <a:pPr>
              <a:spcAft>
                <a:spcPts val="0"/>
              </a:spcAft>
              <a:buClr>
                <a:srgbClr val="292929"/>
              </a:buClr>
              <a:defRPr/>
            </a:pPr>
            <a:r>
              <a:rPr lang="tr-TR" sz="2000" dirty="0" smtClean="0">
                <a:solidFill>
                  <a:srgbClr val="000000"/>
                </a:solidFill>
                <a:latin typeface="Calibri" pitchFamily="34" charset="0"/>
                <a:cs typeface="Calibri" pitchFamily="34" charset="0"/>
              </a:rPr>
              <a:t>	                        	</a:t>
            </a:r>
          </a:p>
          <a:p>
            <a:pPr>
              <a:spcAft>
                <a:spcPts val="0"/>
              </a:spcAft>
              <a:buClr>
                <a:srgbClr val="292929"/>
              </a:buClr>
              <a:defRPr/>
            </a:pPr>
            <a:r>
              <a:rPr lang="tr-TR" sz="2000" dirty="0" smtClean="0">
                <a:solidFill>
                  <a:srgbClr val="000000"/>
                </a:solidFill>
                <a:latin typeface="Calibri" pitchFamily="34" charset="0"/>
                <a:cs typeface="Calibri" pitchFamily="34" charset="0"/>
              </a:rPr>
              <a:t>İş Kazası Ağırlık Oranı = </a:t>
            </a:r>
          </a:p>
          <a:p>
            <a:pPr>
              <a:spcAft>
                <a:spcPts val="0"/>
              </a:spcAft>
              <a:buClr>
                <a:srgbClr val="292929"/>
              </a:buClr>
              <a:defRPr/>
            </a:pPr>
            <a:endParaRPr lang="tr-TR" sz="2000" dirty="0" smtClean="0">
              <a:solidFill>
                <a:srgbClr val="000000"/>
              </a:solidFill>
              <a:latin typeface="Calibri" pitchFamily="34" charset="0"/>
              <a:cs typeface="Calibri" pitchFamily="34" charset="0"/>
            </a:endParaRPr>
          </a:p>
          <a:p>
            <a:pPr>
              <a:spcAft>
                <a:spcPts val="0"/>
              </a:spcAft>
              <a:buClr>
                <a:srgbClr val="292929"/>
              </a:buClr>
              <a:defRPr/>
            </a:pPr>
            <a:endParaRPr lang="tr-TR" sz="2000" dirty="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Bu oranların hesaplanmasında ölümlü kaza veya sürekli iş göremezlik söz konusu ise; her ölümlü veya iş göremezlik için ayrı ayrı 7.500 gün eklenmesi gerekir. </a:t>
            </a:r>
          </a:p>
          <a:p>
            <a:pPr algn="ctr">
              <a:spcAft>
                <a:spcPts val="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1100" i="1" dirty="0">
              <a:solidFill>
                <a:srgbClr val="000000"/>
              </a:solidFill>
              <a:latin typeface="Calibri" pitchFamily="34" charset="0"/>
              <a:cs typeface="Calibri" pitchFamily="34" charset="0"/>
            </a:endParaRPr>
          </a:p>
          <a:p>
            <a:pPr algn="ctr">
              <a:spcAft>
                <a:spcPts val="0"/>
              </a:spcAft>
              <a:buClr>
                <a:srgbClr val="292929"/>
              </a:buClr>
              <a:defRPr/>
            </a:pPr>
            <a:r>
              <a:rPr lang="tr-TR" sz="2000" i="1" dirty="0">
                <a:solidFill>
                  <a:srgbClr val="000000"/>
                </a:solidFill>
                <a:latin typeface="Calibri" pitchFamily="34" charset="0"/>
                <a:cs typeface="Calibri" pitchFamily="34" charset="0"/>
              </a:rPr>
              <a:t> </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 KAZASI AĞIRLIK ORANI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cxnSp>
        <p:nvCxnSpPr>
          <p:cNvPr id="7" name="Düz Bağlayıcı 6"/>
          <p:cNvCxnSpPr/>
          <p:nvPr/>
        </p:nvCxnSpPr>
        <p:spPr>
          <a:xfrm>
            <a:off x="5199328" y="2806995"/>
            <a:ext cx="1836000" cy="0"/>
          </a:xfrm>
          <a:prstGeom prst="line">
            <a:avLst/>
          </a:prstGeom>
        </p:spPr>
        <p:style>
          <a:lnRef idx="2">
            <a:schemeClr val="dk1"/>
          </a:lnRef>
          <a:fillRef idx="0">
            <a:schemeClr val="dk1"/>
          </a:fillRef>
          <a:effectRef idx="1">
            <a:schemeClr val="dk1"/>
          </a:effectRef>
          <a:fontRef idx="minor">
            <a:schemeClr val="tx1"/>
          </a:fontRef>
        </p:style>
      </p:cxnSp>
      <p:sp>
        <p:nvSpPr>
          <p:cNvPr id="9" name="Metin kutusu 8"/>
          <p:cNvSpPr txBox="1"/>
          <p:nvPr/>
        </p:nvSpPr>
        <p:spPr>
          <a:xfrm>
            <a:off x="5294913" y="2451733"/>
            <a:ext cx="1644829" cy="400110"/>
          </a:xfrm>
          <a:prstGeom prst="rect">
            <a:avLst/>
          </a:prstGeom>
          <a:noFill/>
        </p:spPr>
        <p:txBody>
          <a:bodyPr wrap="square" rtlCol="0">
            <a:spAutoFit/>
          </a:bodyPr>
          <a:lstStyle/>
          <a:p>
            <a:pPr algn="ctr"/>
            <a:r>
              <a:rPr lang="tr-TR" sz="2000" dirty="0" smtClean="0">
                <a:solidFill>
                  <a:srgbClr val="000000"/>
                </a:solidFill>
                <a:latin typeface="Calibri" pitchFamily="34" charset="0"/>
                <a:cs typeface="Calibri" pitchFamily="34" charset="0"/>
              </a:rPr>
              <a:t>Kayıp İş Günü</a:t>
            </a:r>
            <a:endParaRPr lang="tr-TR" sz="2000" dirty="0">
              <a:solidFill>
                <a:srgbClr val="000000"/>
              </a:solidFill>
              <a:latin typeface="Calibri" pitchFamily="34" charset="0"/>
              <a:cs typeface="Calibri" pitchFamily="34" charset="0"/>
            </a:endParaRPr>
          </a:p>
        </p:txBody>
      </p:sp>
      <p:sp>
        <p:nvSpPr>
          <p:cNvPr id="23" name="Metin kutusu 22"/>
          <p:cNvSpPr txBox="1"/>
          <p:nvPr/>
        </p:nvSpPr>
        <p:spPr>
          <a:xfrm>
            <a:off x="5068280" y="2777102"/>
            <a:ext cx="2094520" cy="400110"/>
          </a:xfrm>
          <a:prstGeom prst="rect">
            <a:avLst/>
          </a:prstGeom>
          <a:noFill/>
        </p:spPr>
        <p:txBody>
          <a:bodyPr wrap="square" rtlCol="0">
            <a:spAutoFit/>
          </a:bodyPr>
          <a:lstStyle/>
          <a:p>
            <a:pPr algn="ctr"/>
            <a:r>
              <a:rPr lang="tr-TR" sz="2000" dirty="0">
                <a:solidFill>
                  <a:srgbClr val="000000"/>
                </a:solidFill>
                <a:latin typeface="Calibri" pitchFamily="34" charset="0"/>
                <a:cs typeface="Calibri" pitchFamily="34" charset="0"/>
              </a:rPr>
              <a:t>Fiili Çalışma Saati</a:t>
            </a:r>
          </a:p>
        </p:txBody>
      </p:sp>
      <p:sp>
        <p:nvSpPr>
          <p:cNvPr id="22" name="Metin kutusu 21"/>
          <p:cNvSpPr txBox="1"/>
          <p:nvPr/>
        </p:nvSpPr>
        <p:spPr>
          <a:xfrm>
            <a:off x="6968653" y="2584263"/>
            <a:ext cx="1153483" cy="400110"/>
          </a:xfrm>
          <a:prstGeom prst="rect">
            <a:avLst/>
          </a:prstGeom>
          <a:noFill/>
        </p:spPr>
        <p:txBody>
          <a:bodyPr wrap="square" rtlCol="0">
            <a:spAutoFit/>
          </a:bodyPr>
          <a:lstStyle/>
          <a:p>
            <a:r>
              <a:rPr lang="tr-TR" sz="2000" dirty="0" smtClean="0">
                <a:solidFill>
                  <a:srgbClr val="000000"/>
                </a:solidFill>
                <a:latin typeface="Calibri" pitchFamily="34" charset="0"/>
                <a:cs typeface="Calibri" pitchFamily="34" charset="0"/>
              </a:rPr>
              <a:t>x 1.000</a:t>
            </a:r>
            <a:endParaRPr lang="tr-TR" sz="2000"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18946061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KAZA AĞIRLIK ORANI – KAO </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3"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 algn="ctr">
              <a:spcAft>
                <a:spcPts val="0"/>
              </a:spcAft>
              <a:buClr>
                <a:srgbClr val="292929"/>
              </a:buClr>
              <a:defRPr/>
            </a:pPr>
            <a:endParaRPr lang="tr-TR" sz="1100" i="1" dirty="0" smtClean="0">
              <a:solidFill>
                <a:srgbClr val="000000"/>
              </a:solidFill>
              <a:latin typeface="Calibri" pitchFamily="34" charset="0"/>
              <a:cs typeface="Calibri" pitchFamily="34" charset="0"/>
            </a:endParaRPr>
          </a:p>
          <a:p>
            <a:pPr marL="36000" algn="ctr">
              <a:spcAft>
                <a:spcPts val="0"/>
              </a:spcAft>
              <a:buClr>
                <a:srgbClr val="292929"/>
              </a:buClr>
              <a:defRPr/>
            </a:pPr>
            <a:r>
              <a:rPr lang="tr-TR" i="1" dirty="0" smtClean="0">
                <a:solidFill>
                  <a:srgbClr val="000000"/>
                </a:solidFill>
                <a:latin typeface="Calibri" pitchFamily="34" charset="0"/>
                <a:cs typeface="Calibri" pitchFamily="34" charset="0"/>
              </a:rPr>
              <a:t>«Takvim yılı içerisindeki ölümlü ve/veya ölümlü olmayan mesleki yaralanmalardan dolayı toplam kayıp gün sayısının, aynı yıl içerisinde referans grupta yer alan işçilerin çalışma saatlerinin toplamına bölünmesiyle elde edilen değerin 1.000 katsayı ile çarpılmasıyla hesaplanır.»</a:t>
            </a:r>
          </a:p>
          <a:p>
            <a:pPr marL="36000">
              <a:spcAft>
                <a:spcPts val="0"/>
              </a:spcAft>
              <a:buClr>
                <a:srgbClr val="292929"/>
              </a:buClr>
              <a:defRPr/>
            </a:pPr>
            <a:endParaRPr lang="tr-TR" i="1" dirty="0" smtClean="0">
              <a:solidFill>
                <a:srgbClr val="000000"/>
              </a:solidFill>
              <a:latin typeface="Calibri" pitchFamily="34" charset="0"/>
              <a:cs typeface="Calibri" pitchFamily="34" charset="0"/>
            </a:endParaRPr>
          </a:p>
          <a:p>
            <a:pPr marL="36000">
              <a:spcAft>
                <a:spcPts val="0"/>
              </a:spcAft>
              <a:buClr>
                <a:srgbClr val="292929"/>
              </a:buClr>
              <a:defRPr/>
            </a:pPr>
            <a:r>
              <a:rPr lang="tr-TR" b="1" i="1" dirty="0" smtClean="0">
                <a:solidFill>
                  <a:srgbClr val="000000"/>
                </a:solidFill>
                <a:latin typeface="Calibri" pitchFamily="34" charset="0"/>
                <a:cs typeface="Calibri" pitchFamily="34" charset="0"/>
              </a:rPr>
              <a:t>Örnek;</a:t>
            </a:r>
            <a:r>
              <a:rPr lang="tr-TR" i="1" dirty="0" smtClean="0">
                <a:solidFill>
                  <a:srgbClr val="000000"/>
                </a:solidFill>
                <a:latin typeface="Calibri" pitchFamily="34" charset="0"/>
                <a:cs typeface="Calibri" pitchFamily="34" charset="0"/>
              </a:rPr>
              <a:t> Çalışan sayısı 850, kaybedilen iş günü 3.000 gün, bir yılda 300 gün ve çalışma saati 7,5 ise KAO?</a:t>
            </a:r>
          </a:p>
          <a:p>
            <a:pPr marL="36000">
              <a:spcAft>
                <a:spcPts val="0"/>
              </a:spcAft>
              <a:buClr>
                <a:srgbClr val="292929"/>
              </a:buClr>
              <a:defRPr/>
            </a:pPr>
            <a:endParaRPr lang="tr-TR" sz="800" i="1" dirty="0">
              <a:solidFill>
                <a:srgbClr val="000000"/>
              </a:solidFill>
              <a:latin typeface="Calibri" pitchFamily="34" charset="0"/>
              <a:cs typeface="Calibri" pitchFamily="34" charset="0"/>
            </a:endParaRPr>
          </a:p>
          <a:p>
            <a:pPr marL="36000">
              <a:spcAft>
                <a:spcPts val="0"/>
              </a:spcAft>
              <a:buClr>
                <a:srgbClr val="292929"/>
              </a:buClr>
              <a:defRPr/>
            </a:pPr>
            <a:r>
              <a:rPr lang="tr-TR" i="1" dirty="0" smtClean="0">
                <a:solidFill>
                  <a:srgbClr val="000000"/>
                </a:solidFill>
                <a:latin typeface="Calibri" pitchFamily="34" charset="0"/>
                <a:cs typeface="Calibri" pitchFamily="34" charset="0"/>
              </a:rPr>
              <a:t>KAO = 3000/[(850x300x7,5)–(40.000x7,5)]x1.000  KAO = 1,86 </a:t>
            </a:r>
          </a:p>
          <a:p>
            <a:pPr marL="36000">
              <a:spcAft>
                <a:spcPts val="0"/>
              </a:spcAft>
              <a:buClr>
                <a:srgbClr val="292929"/>
              </a:buClr>
              <a:defRPr/>
            </a:pPr>
            <a:endParaRPr lang="tr-TR" sz="1200" i="1" dirty="0" smtClean="0">
              <a:solidFill>
                <a:srgbClr val="000000"/>
              </a:solidFill>
              <a:latin typeface="Calibri" pitchFamily="34" charset="0"/>
              <a:cs typeface="Calibri" pitchFamily="34" charset="0"/>
            </a:endParaRPr>
          </a:p>
          <a:p>
            <a:pPr marL="36000">
              <a:spcAft>
                <a:spcPts val="0"/>
              </a:spcAft>
              <a:buClr>
                <a:srgbClr val="292929"/>
              </a:buClr>
              <a:defRPr/>
            </a:pPr>
            <a:endParaRPr lang="tr-TR" sz="800" i="1" dirty="0">
              <a:solidFill>
                <a:srgbClr val="000000"/>
              </a:solidFill>
              <a:latin typeface="Calibri" pitchFamily="34" charset="0"/>
              <a:cs typeface="Calibri" pitchFamily="34" charset="0"/>
            </a:endParaRPr>
          </a:p>
          <a:p>
            <a:pPr marL="36000" algn="ctr">
              <a:spcAft>
                <a:spcPts val="0"/>
              </a:spcAft>
              <a:buClr>
                <a:srgbClr val="292929"/>
              </a:buClr>
              <a:defRPr/>
            </a:pPr>
            <a:r>
              <a:rPr lang="tr-TR" sz="1200" i="1" dirty="0" smtClean="0">
                <a:solidFill>
                  <a:srgbClr val="000000"/>
                </a:solidFill>
                <a:latin typeface="Calibri" pitchFamily="34" charset="0"/>
                <a:cs typeface="Calibri" pitchFamily="34" charset="0"/>
              </a:rPr>
              <a:t>(300 İş gününde her 1000 insan-saat çalışma süresi başına 1,86 gün İş Kazasına bağlı kayıp)</a:t>
            </a:r>
            <a:endParaRPr lang="tr-TR" sz="12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İŞ KAZASI AĞIRLIK ORANI</a:t>
            </a:r>
          </a:p>
        </p:txBody>
      </p:sp>
    </p:spTree>
    <p:extLst>
      <p:ext uri="{BB962C8B-B14F-4D97-AF65-F5344CB8AC3E}">
        <p14:creationId xmlns:p14="http://schemas.microsoft.com/office/powerpoint/2010/main" val="35821769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KAZA OLABİLİRLİK ORANI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dirty="0" smtClean="0">
                <a:solidFill>
                  <a:srgbClr val="000000"/>
                </a:solidFill>
                <a:latin typeface="Calibri" pitchFamily="34" charset="0"/>
                <a:cs typeface="Calibri" pitchFamily="34" charset="0"/>
              </a:rPr>
              <a:t>  </a:t>
            </a:r>
          </a:p>
          <a:p>
            <a:pPr>
              <a:spcAft>
                <a:spcPts val="0"/>
              </a:spcAft>
              <a:buClr>
                <a:srgbClr val="292929"/>
              </a:buClr>
              <a:defRPr/>
            </a:pPr>
            <a:r>
              <a:rPr lang="tr-TR" sz="2000" dirty="0" smtClean="0">
                <a:solidFill>
                  <a:srgbClr val="000000"/>
                </a:solidFill>
                <a:latin typeface="Calibri" pitchFamily="34" charset="0"/>
                <a:cs typeface="Calibri" pitchFamily="34" charset="0"/>
              </a:rPr>
              <a:t>	                        	</a:t>
            </a:r>
          </a:p>
          <a:p>
            <a:pPr>
              <a:spcAft>
                <a:spcPts val="0"/>
              </a:spcAft>
              <a:buClr>
                <a:srgbClr val="292929"/>
              </a:buClr>
              <a:defRPr/>
            </a:pPr>
            <a:r>
              <a:rPr lang="tr-TR" sz="2000" dirty="0" smtClean="0">
                <a:solidFill>
                  <a:srgbClr val="000000"/>
                </a:solidFill>
                <a:latin typeface="Calibri" pitchFamily="34" charset="0"/>
                <a:cs typeface="Calibri" pitchFamily="34" charset="0"/>
              </a:rPr>
              <a:t>Kaza Olabilirlik Oranı = </a:t>
            </a:r>
          </a:p>
          <a:p>
            <a:pPr>
              <a:spcAft>
                <a:spcPts val="0"/>
              </a:spcAft>
              <a:buClr>
                <a:srgbClr val="292929"/>
              </a:buClr>
              <a:defRPr/>
            </a:pPr>
            <a:endParaRPr lang="tr-TR" sz="2000" dirty="0" smtClean="0">
              <a:solidFill>
                <a:srgbClr val="000000"/>
              </a:solidFill>
              <a:latin typeface="Calibri" pitchFamily="34" charset="0"/>
              <a:cs typeface="Calibri" pitchFamily="34" charset="0"/>
            </a:endParaRPr>
          </a:p>
          <a:p>
            <a:pPr>
              <a:spcAft>
                <a:spcPts val="0"/>
              </a:spcAft>
              <a:buClr>
                <a:srgbClr val="292929"/>
              </a:buClr>
              <a:defRPr/>
            </a:pPr>
            <a:endParaRPr lang="tr-TR" sz="2000" dirty="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Türkiye’de her 100.000 sigortalı işçi sayısına göre değerlendirme yapılmaktadır. </a:t>
            </a:r>
          </a:p>
          <a:p>
            <a:pPr algn="ctr">
              <a:spcAft>
                <a:spcPts val="0"/>
              </a:spcAft>
              <a:buClr>
                <a:srgbClr val="292929"/>
              </a:buClr>
              <a:defRPr/>
            </a:pPr>
            <a:endParaRPr lang="tr-TR" sz="2000" i="1" dirty="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(İstihdam edilen, çalışan, sigortalı…ülkeden ülkeye değişir…)	</a:t>
            </a: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 KAZASI OLABİLİRLİK ORANI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cxnSp>
        <p:nvCxnSpPr>
          <p:cNvPr id="7" name="Düz Bağlayıcı 6"/>
          <p:cNvCxnSpPr/>
          <p:nvPr/>
        </p:nvCxnSpPr>
        <p:spPr>
          <a:xfrm>
            <a:off x="5146163" y="2806995"/>
            <a:ext cx="1872000" cy="0"/>
          </a:xfrm>
          <a:prstGeom prst="line">
            <a:avLst/>
          </a:prstGeom>
        </p:spPr>
        <p:style>
          <a:lnRef idx="2">
            <a:schemeClr val="dk1"/>
          </a:lnRef>
          <a:fillRef idx="0">
            <a:schemeClr val="dk1"/>
          </a:fillRef>
          <a:effectRef idx="1">
            <a:schemeClr val="dk1"/>
          </a:effectRef>
          <a:fontRef idx="minor">
            <a:schemeClr val="tx1"/>
          </a:fontRef>
        </p:style>
      </p:cxnSp>
      <p:sp>
        <p:nvSpPr>
          <p:cNvPr id="9" name="Metin kutusu 8"/>
          <p:cNvSpPr txBox="1"/>
          <p:nvPr/>
        </p:nvSpPr>
        <p:spPr>
          <a:xfrm>
            <a:off x="4915680" y="2452688"/>
            <a:ext cx="2379366" cy="400110"/>
          </a:xfrm>
          <a:prstGeom prst="rect">
            <a:avLst/>
          </a:prstGeom>
          <a:noFill/>
        </p:spPr>
        <p:txBody>
          <a:bodyPr wrap="square" rtlCol="0">
            <a:spAutoFit/>
          </a:bodyPr>
          <a:lstStyle/>
          <a:p>
            <a:pPr algn="ctr"/>
            <a:r>
              <a:rPr lang="tr-TR" sz="2000" dirty="0">
                <a:solidFill>
                  <a:srgbClr val="000000"/>
                </a:solidFill>
                <a:latin typeface="Calibri" pitchFamily="34" charset="0"/>
                <a:cs typeface="Calibri" pitchFamily="34" charset="0"/>
              </a:rPr>
              <a:t>Kaza </a:t>
            </a:r>
            <a:r>
              <a:rPr lang="tr-TR" sz="2000" dirty="0" smtClean="0">
                <a:solidFill>
                  <a:srgbClr val="000000"/>
                </a:solidFill>
                <a:latin typeface="Calibri" pitchFamily="34" charset="0"/>
                <a:cs typeface="Calibri" pitchFamily="34" charset="0"/>
              </a:rPr>
              <a:t>Sayısı</a:t>
            </a:r>
            <a:endParaRPr lang="tr-TR" sz="2000" dirty="0">
              <a:solidFill>
                <a:srgbClr val="000000"/>
              </a:solidFill>
              <a:latin typeface="Calibri" pitchFamily="34" charset="0"/>
              <a:cs typeface="Calibri" pitchFamily="34" charset="0"/>
            </a:endParaRPr>
          </a:p>
        </p:txBody>
      </p:sp>
      <p:sp>
        <p:nvSpPr>
          <p:cNvPr id="23" name="Metin kutusu 22"/>
          <p:cNvSpPr txBox="1"/>
          <p:nvPr/>
        </p:nvSpPr>
        <p:spPr>
          <a:xfrm>
            <a:off x="4933234" y="2780057"/>
            <a:ext cx="2361812" cy="400110"/>
          </a:xfrm>
          <a:prstGeom prst="rect">
            <a:avLst/>
          </a:prstGeom>
          <a:noFill/>
        </p:spPr>
        <p:txBody>
          <a:bodyPr wrap="square" rtlCol="0">
            <a:spAutoFit/>
          </a:bodyPr>
          <a:lstStyle/>
          <a:p>
            <a:pPr algn="ctr"/>
            <a:r>
              <a:rPr lang="tr-TR" sz="2000" dirty="0" smtClean="0">
                <a:solidFill>
                  <a:srgbClr val="000000"/>
                </a:solidFill>
                <a:latin typeface="Calibri" pitchFamily="34" charset="0"/>
                <a:cs typeface="Calibri" pitchFamily="34" charset="0"/>
              </a:rPr>
              <a:t>Toplam İşçi Sayısı</a:t>
            </a:r>
            <a:endParaRPr lang="tr-TR" sz="2000" dirty="0">
              <a:solidFill>
                <a:srgbClr val="000000"/>
              </a:solidFill>
              <a:latin typeface="Calibri" pitchFamily="34" charset="0"/>
              <a:cs typeface="Calibri" pitchFamily="34" charset="0"/>
            </a:endParaRPr>
          </a:p>
        </p:txBody>
      </p:sp>
      <p:sp>
        <p:nvSpPr>
          <p:cNvPr id="22" name="Metin kutusu 21"/>
          <p:cNvSpPr txBox="1"/>
          <p:nvPr/>
        </p:nvSpPr>
        <p:spPr>
          <a:xfrm>
            <a:off x="6861560" y="2585661"/>
            <a:ext cx="1395520" cy="400110"/>
          </a:xfrm>
          <a:prstGeom prst="rect">
            <a:avLst/>
          </a:prstGeom>
          <a:noFill/>
        </p:spPr>
        <p:txBody>
          <a:bodyPr wrap="square" rtlCol="0">
            <a:spAutoFit/>
          </a:bodyPr>
          <a:lstStyle/>
          <a:p>
            <a:pPr algn="ctr"/>
            <a:r>
              <a:rPr lang="tr-TR" sz="2000" dirty="0" smtClean="0">
                <a:solidFill>
                  <a:srgbClr val="000000"/>
                </a:solidFill>
                <a:latin typeface="Calibri" pitchFamily="34" charset="0"/>
                <a:cs typeface="Calibri" pitchFamily="34" charset="0"/>
              </a:rPr>
              <a:t>x 100.000</a:t>
            </a:r>
            <a:endParaRPr lang="tr-TR" sz="2000"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129988314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KAZA OLABİLİRLİK ORANI – KOO </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3"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 algn="ctr">
              <a:spcAft>
                <a:spcPts val="0"/>
              </a:spcAft>
              <a:buClr>
                <a:srgbClr val="292929"/>
              </a:buClr>
              <a:defRPr/>
            </a:pPr>
            <a:endParaRPr lang="tr-TR" sz="1100" i="1" dirty="0" smtClean="0">
              <a:solidFill>
                <a:srgbClr val="000000"/>
              </a:solidFill>
              <a:latin typeface="Calibri" pitchFamily="34" charset="0"/>
              <a:cs typeface="Calibri" pitchFamily="34" charset="0"/>
            </a:endParaRPr>
          </a:p>
          <a:p>
            <a:pPr marL="36000" algn="ctr">
              <a:spcAft>
                <a:spcPts val="0"/>
              </a:spcAft>
              <a:buClr>
                <a:srgbClr val="292929"/>
              </a:buClr>
              <a:defRPr/>
            </a:pPr>
            <a:r>
              <a:rPr lang="tr-TR" i="1" dirty="0" smtClean="0">
                <a:solidFill>
                  <a:srgbClr val="000000"/>
                </a:solidFill>
                <a:latin typeface="Calibri" pitchFamily="34" charset="0"/>
                <a:cs typeface="Calibri" pitchFamily="34" charset="0"/>
              </a:rPr>
              <a:t>«Takvim yılı içerisindeki ölümlü ve/veya ölümlü olmayan mesleki yaralanmaların toplam sayısının, aynı yıl içerisinde referans grupta yer alan işçilerin çalışma saatlerinin toplamına bölünmesiyle elde edilen değerin 100.000 katsayı ile çarpılmasıyla hesaplanır.»</a:t>
            </a:r>
          </a:p>
          <a:p>
            <a:pPr marL="36000">
              <a:spcAft>
                <a:spcPts val="0"/>
              </a:spcAft>
              <a:buClr>
                <a:srgbClr val="292929"/>
              </a:buClr>
              <a:defRPr/>
            </a:pPr>
            <a:endParaRPr lang="tr-TR" i="1" dirty="0" smtClean="0">
              <a:solidFill>
                <a:srgbClr val="000000"/>
              </a:solidFill>
              <a:latin typeface="Calibri" pitchFamily="34" charset="0"/>
              <a:cs typeface="Calibri" pitchFamily="34" charset="0"/>
            </a:endParaRPr>
          </a:p>
          <a:p>
            <a:pPr marL="36000">
              <a:spcAft>
                <a:spcPts val="0"/>
              </a:spcAft>
              <a:buClr>
                <a:srgbClr val="292929"/>
              </a:buClr>
              <a:defRPr/>
            </a:pPr>
            <a:r>
              <a:rPr lang="tr-TR" b="1" i="1" dirty="0" smtClean="0">
                <a:solidFill>
                  <a:srgbClr val="000000"/>
                </a:solidFill>
                <a:latin typeface="Calibri" pitchFamily="34" charset="0"/>
                <a:cs typeface="Calibri" pitchFamily="34" charset="0"/>
              </a:rPr>
              <a:t>Örnek;</a:t>
            </a:r>
            <a:r>
              <a:rPr lang="tr-TR" i="1" dirty="0" smtClean="0">
                <a:solidFill>
                  <a:srgbClr val="000000"/>
                </a:solidFill>
                <a:latin typeface="Calibri" pitchFamily="34" charset="0"/>
                <a:cs typeface="Calibri" pitchFamily="34" charset="0"/>
              </a:rPr>
              <a:t> </a:t>
            </a:r>
            <a:r>
              <a:rPr lang="tr-TR" i="1" dirty="0">
                <a:solidFill>
                  <a:srgbClr val="000000"/>
                </a:solidFill>
                <a:latin typeface="Calibri" pitchFamily="34" charset="0"/>
                <a:cs typeface="Calibri" pitchFamily="34" charset="0"/>
              </a:rPr>
              <a:t>Çalışan sayısı 850, kaza sayısı 100, </a:t>
            </a:r>
            <a:r>
              <a:rPr lang="tr-TR" i="1" dirty="0" smtClean="0">
                <a:solidFill>
                  <a:srgbClr val="000000"/>
                </a:solidFill>
                <a:latin typeface="Calibri" pitchFamily="34" charset="0"/>
                <a:cs typeface="Calibri" pitchFamily="34" charset="0"/>
              </a:rPr>
              <a:t>bir </a:t>
            </a:r>
            <a:r>
              <a:rPr lang="tr-TR" i="1" dirty="0">
                <a:solidFill>
                  <a:srgbClr val="000000"/>
                </a:solidFill>
                <a:latin typeface="Calibri" pitchFamily="34" charset="0"/>
                <a:cs typeface="Calibri" pitchFamily="34" charset="0"/>
              </a:rPr>
              <a:t>yılda 300 gün ve çalışma saati 7,5 ise </a:t>
            </a:r>
            <a:r>
              <a:rPr lang="tr-TR" i="1" dirty="0" smtClean="0">
                <a:solidFill>
                  <a:srgbClr val="000000"/>
                </a:solidFill>
                <a:latin typeface="Calibri" pitchFamily="34" charset="0"/>
                <a:cs typeface="Calibri" pitchFamily="34" charset="0"/>
              </a:rPr>
              <a:t>KOO</a:t>
            </a:r>
            <a:r>
              <a:rPr lang="tr-TR" i="1" dirty="0">
                <a:solidFill>
                  <a:srgbClr val="000000"/>
                </a:solidFill>
                <a:latin typeface="Calibri" pitchFamily="34" charset="0"/>
                <a:cs typeface="Calibri" pitchFamily="34" charset="0"/>
              </a:rPr>
              <a:t>?</a:t>
            </a:r>
          </a:p>
          <a:p>
            <a:pPr marL="36000">
              <a:spcAft>
                <a:spcPts val="0"/>
              </a:spcAft>
              <a:buClr>
                <a:srgbClr val="292929"/>
              </a:buClr>
              <a:defRPr/>
            </a:pPr>
            <a:endParaRPr lang="tr-TR" sz="800" i="1" dirty="0">
              <a:solidFill>
                <a:srgbClr val="000000"/>
              </a:solidFill>
              <a:latin typeface="Calibri" pitchFamily="34" charset="0"/>
              <a:cs typeface="Calibri" pitchFamily="34" charset="0"/>
            </a:endParaRPr>
          </a:p>
          <a:p>
            <a:pPr marL="36000">
              <a:spcAft>
                <a:spcPts val="0"/>
              </a:spcAft>
              <a:buClr>
                <a:srgbClr val="292929"/>
              </a:buClr>
              <a:defRPr/>
            </a:pPr>
            <a:r>
              <a:rPr lang="tr-TR" i="1" dirty="0" smtClean="0">
                <a:solidFill>
                  <a:srgbClr val="000000"/>
                </a:solidFill>
                <a:latin typeface="Calibri" pitchFamily="34" charset="0"/>
                <a:cs typeface="Calibri" pitchFamily="34" charset="0"/>
              </a:rPr>
              <a:t>KOO = </a:t>
            </a:r>
            <a:r>
              <a:rPr lang="tr-TR" i="1" dirty="0">
                <a:solidFill>
                  <a:srgbClr val="000000"/>
                </a:solidFill>
                <a:latin typeface="Calibri" pitchFamily="34" charset="0"/>
                <a:cs typeface="Calibri" pitchFamily="34" charset="0"/>
              </a:rPr>
              <a:t>100/850x1.000 </a:t>
            </a:r>
            <a:r>
              <a:rPr lang="tr-TR" i="1" dirty="0" smtClean="0">
                <a:solidFill>
                  <a:srgbClr val="000000"/>
                </a:solidFill>
                <a:latin typeface="Calibri" pitchFamily="34" charset="0"/>
                <a:cs typeface="Calibri" pitchFamily="34" charset="0"/>
              </a:rPr>
              <a:t>KOO = 11,7</a:t>
            </a:r>
          </a:p>
          <a:p>
            <a:pPr marL="36000">
              <a:spcAft>
                <a:spcPts val="0"/>
              </a:spcAft>
              <a:buClr>
                <a:srgbClr val="292929"/>
              </a:buClr>
              <a:defRPr/>
            </a:pPr>
            <a:endParaRPr lang="tr-TR" sz="1200" i="1" dirty="0" smtClean="0">
              <a:solidFill>
                <a:srgbClr val="000000"/>
              </a:solidFill>
              <a:latin typeface="Calibri" pitchFamily="34" charset="0"/>
              <a:cs typeface="Calibri" pitchFamily="34" charset="0"/>
            </a:endParaRPr>
          </a:p>
          <a:p>
            <a:pPr marL="36000">
              <a:spcAft>
                <a:spcPts val="0"/>
              </a:spcAft>
              <a:buClr>
                <a:srgbClr val="292929"/>
              </a:buClr>
              <a:defRPr/>
            </a:pPr>
            <a:endParaRPr lang="tr-TR" sz="800" i="1" dirty="0">
              <a:solidFill>
                <a:srgbClr val="000000"/>
              </a:solidFill>
              <a:latin typeface="Calibri" pitchFamily="34" charset="0"/>
              <a:cs typeface="Calibri" pitchFamily="34" charset="0"/>
            </a:endParaRPr>
          </a:p>
          <a:p>
            <a:pPr marL="36000" algn="ctr">
              <a:spcAft>
                <a:spcPts val="0"/>
              </a:spcAft>
              <a:buClr>
                <a:srgbClr val="292929"/>
              </a:buClr>
              <a:defRPr/>
            </a:pPr>
            <a:r>
              <a:rPr lang="tr-TR" sz="1200" i="1" dirty="0" smtClean="0">
                <a:solidFill>
                  <a:srgbClr val="000000"/>
                </a:solidFill>
                <a:latin typeface="Calibri" pitchFamily="34" charset="0"/>
                <a:cs typeface="Calibri" pitchFamily="34" charset="0"/>
              </a:rPr>
              <a:t>(300 İş gününde her 100.000 insan-saat çalışma süresi başına 11,7 adet İK meydana geldiğini..)</a:t>
            </a:r>
            <a:endParaRPr lang="tr-TR" sz="12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 KAZASI </a:t>
            </a: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OLABİLİRLİK ORANI</a:t>
            </a:r>
          </a:p>
        </p:txBody>
      </p:sp>
    </p:spTree>
    <p:extLst>
      <p:ext uri="{BB962C8B-B14F-4D97-AF65-F5344CB8AC3E}">
        <p14:creationId xmlns:p14="http://schemas.microsoft.com/office/powerpoint/2010/main" val="2909496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83131" y="2996586"/>
            <a:ext cx="8930244" cy="2476500"/>
          </a:xfrm>
          <a:prstGeom prst="rect">
            <a:avLst/>
          </a:prstGeom>
          <a:noFill/>
          <a:ln w="9525" algn="ctr">
            <a:noFill/>
            <a:round/>
            <a:headEnd/>
            <a:tailEnd/>
          </a:ln>
        </p:spPr>
        <p:txBody>
          <a:bodyPr wrap="none" anchor="ctr"/>
          <a:lstStyle/>
          <a:p>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Dünya İstatistikleri</a:t>
            </a:r>
            <a:endPar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1027" name="Picture 3" descr="D:\DOKTOR\2-DRUZ\1. EĞİTİM KURUMU\1. İstanbuluzman\2-RESİMLER\Dünya-Uzay-Uçak\explor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5068" y="312002"/>
            <a:ext cx="3645725" cy="364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40538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3" name="Grup 2"/>
          <p:cNvGrpSpPr/>
          <p:nvPr/>
        </p:nvGrpSpPr>
        <p:grpSpPr>
          <a:xfrm>
            <a:off x="10080" y="940500"/>
            <a:ext cx="9133920" cy="5184075"/>
            <a:chOff x="10080" y="940500"/>
            <a:chExt cx="9133920" cy="5184075"/>
          </a:xfrm>
        </p:grpSpPr>
        <p:sp>
          <p:nvSpPr>
            <p:cNvPr id="12" name="Rechteck 4"/>
            <p:cNvSpPr>
              <a:spLocks noChangeArrowheads="1"/>
            </p:cNvSpPr>
            <p:nvPr/>
          </p:nvSpPr>
          <p:spPr bwMode="auto">
            <a:xfrm>
              <a:off x="10080" y="3202688"/>
              <a:ext cx="9133920" cy="2921887"/>
            </a:xfrm>
            <a:prstGeom prst="rect">
              <a:avLst/>
            </a:prstGeom>
            <a:noFill/>
            <a:ln w="9525" algn="ctr">
              <a:noFill/>
              <a:round/>
              <a:headEnd/>
              <a:tailEnd/>
            </a:ln>
          </p:spPr>
          <p:txBody>
            <a:bodyPr wrap="none" anchor="ctr"/>
            <a:lstStyle/>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Amaç &amp; Öğrenme </a:t>
              </a:r>
            </a:p>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Hedefleri</a:t>
              </a:r>
              <a:endPar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1026" name="Picture 2" descr="C:\Users\DOKTOR\Desktop\birds_and_sig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126" y="940500"/>
              <a:ext cx="5860795" cy="224313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3190875" y="1943100"/>
              <a:ext cx="3057525" cy="400110"/>
            </a:xfrm>
            <a:prstGeom prst="rect">
              <a:avLst/>
            </a:prstGeom>
            <a:noFill/>
          </p:spPr>
          <p:txBody>
            <a:bodyPr wrap="square" rtlCol="0">
              <a:spAutoFit/>
            </a:bodyPr>
            <a:lstStyle/>
            <a:p>
              <a:pPr algn="ctr"/>
              <a:r>
                <a:rPr lang="tr-TR" sz="2000" b="1" i="1" dirty="0" smtClean="0">
                  <a:solidFill>
                    <a:srgbClr val="000000"/>
                  </a:solidFill>
                  <a:latin typeface="Calibri" pitchFamily="34" charset="0"/>
                  <a:cs typeface="Calibri" pitchFamily="34" charset="0"/>
                </a:rPr>
                <a:t>Amaç Öğrenme Hedefleri</a:t>
              </a:r>
              <a:endParaRPr lang="tr-TR" sz="2000" b="1" i="1" dirty="0">
                <a:solidFill>
                  <a:srgbClr val="000000"/>
                </a:solidFill>
                <a:latin typeface="Calibri" pitchFamily="34" charset="0"/>
                <a:cs typeface="Calibri" pitchFamily="34" charset="0"/>
              </a:endParaRPr>
            </a:p>
          </p:txBody>
        </p:sp>
      </p:grpSp>
    </p:spTree>
    <p:extLst>
      <p:ext uri="{BB962C8B-B14F-4D97-AF65-F5344CB8AC3E}">
        <p14:creationId xmlns:p14="http://schemas.microsoft.com/office/powerpoint/2010/main" val="35349754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en-GB" sz="2000" b="1">
              <a:solidFill>
                <a:srgbClr val="000000"/>
              </a:solidFill>
            </a:endParaRPr>
          </a:p>
        </p:txBody>
      </p:sp>
      <p:sp>
        <p:nvSpPr>
          <p:cNvPr id="28739" name="Rectangle 67"/>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13" name="Rectangle 3"/>
          <p:cNvSpPr txBox="1">
            <a:spLocks noChangeArrowheads="1"/>
          </p:cNvSpPr>
          <p:nvPr/>
        </p:nvSpPr>
        <p:spPr bwMode="auto">
          <a:xfrm>
            <a:off x="6909185" y="63515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30" name="Rectangle 55"/>
          <p:cNvSpPr>
            <a:spLocks noChangeArrowheads="1"/>
          </p:cNvSpPr>
          <p:nvPr/>
        </p:nvSpPr>
        <p:spPr bwMode="gray">
          <a:xfrm>
            <a:off x="142875" y="1100138"/>
            <a:ext cx="654050" cy="666750"/>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400" b="1" dirty="0">
                <a:solidFill>
                  <a:srgbClr val="FFFFFF"/>
                </a:solidFill>
                <a:latin typeface="Cambria" pitchFamily="18" charset="0"/>
                <a:cs typeface="Calibri" pitchFamily="34" charset="0"/>
              </a:rPr>
              <a:t>1</a:t>
            </a:r>
          </a:p>
        </p:txBody>
      </p:sp>
      <p:sp>
        <p:nvSpPr>
          <p:cNvPr id="31" name="Rectangle 5"/>
          <p:cNvSpPr>
            <a:spLocks noChangeArrowheads="1"/>
          </p:cNvSpPr>
          <p:nvPr/>
        </p:nvSpPr>
        <p:spPr bwMode="gray">
          <a:xfrm>
            <a:off x="842963" y="110013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dirty="0">
                <a:solidFill>
                  <a:srgbClr val="000000"/>
                </a:solidFill>
                <a:latin typeface="Calibri" pitchFamily="34" charset="0"/>
                <a:cs typeface="Calibri" pitchFamily="34" charset="0"/>
              </a:rPr>
              <a:t>Dünyada her yıl 2 milyon 310 bin (</a:t>
            </a:r>
            <a:r>
              <a:rPr lang="tr-TR" b="1" i="1" dirty="0">
                <a:solidFill>
                  <a:srgbClr val="000000"/>
                </a:solidFill>
                <a:latin typeface="Calibri" pitchFamily="34" charset="0"/>
                <a:cs typeface="Calibri" pitchFamily="34" charset="0"/>
              </a:rPr>
              <a:t>Günde 6300, </a:t>
            </a:r>
            <a:r>
              <a:rPr lang="tr-TR" b="1" i="1" dirty="0" smtClean="0">
                <a:solidFill>
                  <a:srgbClr val="000000"/>
                </a:solidFill>
                <a:latin typeface="Calibri" pitchFamily="34" charset="0"/>
                <a:cs typeface="Calibri" pitchFamily="34" charset="0"/>
              </a:rPr>
              <a:t>15 </a:t>
            </a:r>
            <a:r>
              <a:rPr lang="tr-TR" b="1" i="1" dirty="0">
                <a:solidFill>
                  <a:srgbClr val="000000"/>
                </a:solidFill>
                <a:latin typeface="Calibri" pitchFamily="34" charset="0"/>
                <a:cs typeface="Calibri" pitchFamily="34" charset="0"/>
              </a:rPr>
              <a:t>saniyede 1</a:t>
            </a:r>
            <a:r>
              <a:rPr lang="tr-TR" b="1" dirty="0">
                <a:solidFill>
                  <a:srgbClr val="000000"/>
                </a:solidFill>
                <a:latin typeface="Calibri" pitchFamily="34" charset="0"/>
                <a:cs typeface="Calibri" pitchFamily="34" charset="0"/>
              </a:rPr>
              <a:t>)</a:t>
            </a:r>
            <a:r>
              <a:rPr lang="tr-TR" dirty="0">
                <a:solidFill>
                  <a:srgbClr val="000000"/>
                </a:solidFill>
                <a:latin typeface="Calibri" pitchFamily="34" charset="0"/>
                <a:cs typeface="Calibri" pitchFamily="34" charset="0"/>
              </a:rPr>
              <a:t> </a:t>
            </a:r>
            <a:r>
              <a:rPr lang="tr-TR" sz="2000" b="1" i="1" dirty="0">
                <a:solidFill>
                  <a:srgbClr val="000000"/>
                </a:solidFill>
                <a:latin typeface="Calibri" pitchFamily="34" charset="0"/>
                <a:cs typeface="Calibri" pitchFamily="34" charset="0"/>
              </a:rPr>
              <a:t>insan iş kazaları ve meslek hastalıkları nedeniyle yaşamını yitirmektedir. </a:t>
            </a:r>
          </a:p>
        </p:txBody>
      </p:sp>
      <p:sp>
        <p:nvSpPr>
          <p:cNvPr id="20" name="Rectangle 55"/>
          <p:cNvSpPr>
            <a:spLocks noChangeArrowheads="1"/>
          </p:cNvSpPr>
          <p:nvPr/>
        </p:nvSpPr>
        <p:spPr bwMode="gray">
          <a:xfrm>
            <a:off x="142875" y="1909763"/>
            <a:ext cx="654050" cy="666750"/>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400" b="1" dirty="0">
                <a:solidFill>
                  <a:srgbClr val="FFFFFF"/>
                </a:solidFill>
                <a:latin typeface="Cambria" pitchFamily="18" charset="0"/>
                <a:cs typeface="Calibri" pitchFamily="34" charset="0"/>
              </a:rPr>
              <a:t>2</a:t>
            </a:r>
          </a:p>
        </p:txBody>
      </p:sp>
      <p:sp>
        <p:nvSpPr>
          <p:cNvPr id="24" name="Rectangle 55"/>
          <p:cNvSpPr>
            <a:spLocks noChangeArrowheads="1"/>
          </p:cNvSpPr>
          <p:nvPr/>
        </p:nvSpPr>
        <p:spPr bwMode="gray">
          <a:xfrm>
            <a:off x="142875" y="2719388"/>
            <a:ext cx="654050" cy="666750"/>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400" b="1" dirty="0">
                <a:solidFill>
                  <a:srgbClr val="FFFFFF"/>
                </a:solidFill>
                <a:latin typeface="Cambria" pitchFamily="18" charset="0"/>
                <a:cs typeface="Calibri" pitchFamily="34" charset="0"/>
              </a:rPr>
              <a:t>3</a:t>
            </a:r>
          </a:p>
        </p:txBody>
      </p:sp>
      <p:sp>
        <p:nvSpPr>
          <p:cNvPr id="28" name="Rectangle 55"/>
          <p:cNvSpPr>
            <a:spLocks noChangeArrowheads="1"/>
          </p:cNvSpPr>
          <p:nvPr/>
        </p:nvSpPr>
        <p:spPr bwMode="gray">
          <a:xfrm>
            <a:off x="142875" y="3529013"/>
            <a:ext cx="654050" cy="666750"/>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400" b="1" dirty="0">
                <a:solidFill>
                  <a:srgbClr val="FFFFFF"/>
                </a:solidFill>
                <a:latin typeface="Cambria" pitchFamily="18" charset="0"/>
                <a:cs typeface="Calibri" pitchFamily="34" charset="0"/>
              </a:rPr>
              <a:t>4</a:t>
            </a:r>
          </a:p>
        </p:txBody>
      </p:sp>
      <p:sp>
        <p:nvSpPr>
          <p:cNvPr id="37" name="Rectangle 55"/>
          <p:cNvSpPr>
            <a:spLocks noChangeArrowheads="1"/>
          </p:cNvSpPr>
          <p:nvPr/>
        </p:nvSpPr>
        <p:spPr bwMode="gray">
          <a:xfrm>
            <a:off x="142875" y="4338638"/>
            <a:ext cx="654050" cy="666750"/>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400" b="1" dirty="0">
                <a:solidFill>
                  <a:srgbClr val="FFFFFF"/>
                </a:solidFill>
                <a:latin typeface="Cambria" pitchFamily="18" charset="0"/>
                <a:cs typeface="Calibri" pitchFamily="34" charset="0"/>
              </a:rPr>
              <a:t>5</a:t>
            </a:r>
          </a:p>
        </p:txBody>
      </p:sp>
      <p:sp>
        <p:nvSpPr>
          <p:cNvPr id="38" name="Rectangle 5"/>
          <p:cNvSpPr>
            <a:spLocks noChangeArrowheads="1"/>
          </p:cNvSpPr>
          <p:nvPr/>
        </p:nvSpPr>
        <p:spPr bwMode="gray">
          <a:xfrm>
            <a:off x="838200" y="191293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a:solidFill>
                  <a:srgbClr val="000000"/>
                </a:solidFill>
                <a:latin typeface="Calibri" pitchFamily="34" charset="0"/>
                <a:cs typeface="Calibri" pitchFamily="34" charset="0"/>
              </a:rPr>
              <a:t>Bunlardan</a:t>
            </a:r>
            <a:r>
              <a:rPr lang="sv-SE" sz="2000" b="1" i="1">
                <a:solidFill>
                  <a:srgbClr val="000000"/>
                </a:solidFill>
                <a:latin typeface="Calibri" pitchFamily="34" charset="0"/>
                <a:cs typeface="Calibri" pitchFamily="34" charset="0"/>
              </a:rPr>
              <a:t> 360 bin</a:t>
            </a:r>
            <a:r>
              <a:rPr lang="tr-TR" sz="2000" b="1" i="1">
                <a:solidFill>
                  <a:srgbClr val="000000"/>
                </a:solidFill>
                <a:latin typeface="Calibri" pitchFamily="34" charset="0"/>
                <a:cs typeface="Calibri" pitchFamily="34" charset="0"/>
              </a:rPr>
              <a:t>i</a:t>
            </a:r>
            <a:r>
              <a:rPr lang="sv-SE" sz="2000" b="1" i="1">
                <a:solidFill>
                  <a:srgbClr val="000000"/>
                </a:solidFill>
                <a:latin typeface="Calibri" pitchFamily="34" charset="0"/>
                <a:cs typeface="Calibri" pitchFamily="34" charset="0"/>
              </a:rPr>
              <a:t> iş kazası, 1 milyon 950 bin</a:t>
            </a:r>
            <a:r>
              <a:rPr lang="tr-TR" sz="2000" b="1" i="1">
                <a:solidFill>
                  <a:srgbClr val="000000"/>
                </a:solidFill>
                <a:latin typeface="Calibri" pitchFamily="34" charset="0"/>
                <a:cs typeface="Calibri" pitchFamily="34" charset="0"/>
              </a:rPr>
              <a:t>i</a:t>
            </a:r>
            <a:r>
              <a:rPr lang="sv-SE" sz="2000" b="1" i="1">
                <a:solidFill>
                  <a:srgbClr val="000000"/>
                </a:solidFill>
                <a:latin typeface="Calibri" pitchFamily="34" charset="0"/>
                <a:cs typeface="Calibri" pitchFamily="34" charset="0"/>
              </a:rPr>
              <a:t> ise meslek hastalıklarından dolayı yaşamını</a:t>
            </a:r>
            <a:r>
              <a:rPr lang="tr-TR" sz="2000" b="1" i="1">
                <a:solidFill>
                  <a:srgbClr val="000000"/>
                </a:solidFill>
                <a:latin typeface="Calibri" pitchFamily="34" charset="0"/>
                <a:cs typeface="Calibri" pitchFamily="34" charset="0"/>
              </a:rPr>
              <a:t> </a:t>
            </a:r>
            <a:r>
              <a:rPr lang="sv-SE" sz="2000" b="1" i="1">
                <a:solidFill>
                  <a:srgbClr val="000000"/>
                </a:solidFill>
                <a:latin typeface="Calibri" pitchFamily="34" charset="0"/>
                <a:cs typeface="Calibri" pitchFamily="34" charset="0"/>
              </a:rPr>
              <a:t>yitirmektedir.</a:t>
            </a:r>
            <a:endParaRPr lang="sv-SE" sz="2000" i="1">
              <a:solidFill>
                <a:srgbClr val="000000"/>
              </a:solidFill>
              <a:latin typeface="Calibri" pitchFamily="34" charset="0"/>
              <a:cs typeface="Calibri" pitchFamily="34" charset="0"/>
            </a:endParaRPr>
          </a:p>
        </p:txBody>
      </p:sp>
      <p:sp>
        <p:nvSpPr>
          <p:cNvPr id="4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dirty="0" smtClean="0">
                <a:solidFill>
                  <a:srgbClr val="575757"/>
                </a:solidFill>
                <a:effectLst>
                  <a:innerShdw blurRad="63500" dist="50800" dir="8100000">
                    <a:prstClr val="black">
                      <a:alpha val="50000"/>
                    </a:prstClr>
                  </a:innerShdw>
                </a:effectLst>
                <a:latin typeface="Calibri" pitchFamily="34" charset="0"/>
                <a:cs typeface="Calibri" pitchFamily="34" charset="0"/>
              </a:rPr>
              <a:t>İLO 2009 YILI</a:t>
            </a:r>
            <a:endParaRPr lang="en-GB" sz="3200" dirty="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59" name="Rectangle 55"/>
          <p:cNvSpPr>
            <a:spLocks noChangeArrowheads="1"/>
          </p:cNvSpPr>
          <p:nvPr/>
        </p:nvSpPr>
        <p:spPr bwMode="gray">
          <a:xfrm>
            <a:off x="144463" y="5137150"/>
            <a:ext cx="654050" cy="666750"/>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400" b="1" dirty="0">
                <a:solidFill>
                  <a:srgbClr val="FFFFFF"/>
                </a:solidFill>
                <a:latin typeface="Cambria" pitchFamily="18" charset="0"/>
                <a:cs typeface="Calibri" pitchFamily="34" charset="0"/>
              </a:rPr>
              <a:t>6</a:t>
            </a:r>
          </a:p>
        </p:txBody>
      </p:sp>
      <p:sp>
        <p:nvSpPr>
          <p:cNvPr id="60" name="Rectangle 5"/>
          <p:cNvSpPr>
            <a:spLocks noChangeArrowheads="1"/>
          </p:cNvSpPr>
          <p:nvPr/>
        </p:nvSpPr>
        <p:spPr bwMode="gray">
          <a:xfrm>
            <a:off x="839788" y="2724150"/>
            <a:ext cx="8177212"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nn-NO" sz="2000" b="1" i="1">
                <a:solidFill>
                  <a:srgbClr val="000000"/>
                </a:solidFill>
                <a:latin typeface="Calibri" pitchFamily="34" charset="0"/>
                <a:cs typeface="Calibri" pitchFamily="34" charset="0"/>
              </a:rPr>
              <a:t>Her yıl 270 milyon iş kazası meydana gelmekte ve 160 milyon kişi meslek </a:t>
            </a:r>
          </a:p>
          <a:p>
            <a:pPr>
              <a:lnSpc>
                <a:spcPct val="90000"/>
              </a:lnSpc>
              <a:spcAft>
                <a:spcPct val="20000"/>
              </a:spcAft>
              <a:buClr>
                <a:srgbClr val="292929"/>
              </a:buClr>
            </a:pPr>
            <a:r>
              <a:rPr lang="nn-NO" sz="2000" b="1" i="1">
                <a:solidFill>
                  <a:srgbClr val="000000"/>
                </a:solidFill>
                <a:latin typeface="Calibri" pitchFamily="34" charset="0"/>
                <a:cs typeface="Calibri" pitchFamily="34" charset="0"/>
              </a:rPr>
              <a:t>hastalıklarına yakalanmaktadır.</a:t>
            </a:r>
            <a:endParaRPr lang="nn-NO" sz="2000" i="1">
              <a:solidFill>
                <a:srgbClr val="000000"/>
              </a:solidFill>
              <a:latin typeface="Calibri" pitchFamily="34" charset="0"/>
              <a:cs typeface="Calibri" pitchFamily="34" charset="0"/>
            </a:endParaRPr>
          </a:p>
        </p:txBody>
      </p:sp>
      <p:sp>
        <p:nvSpPr>
          <p:cNvPr id="2" name="Rectangle 5"/>
          <p:cNvSpPr>
            <a:spLocks noChangeArrowheads="1"/>
          </p:cNvSpPr>
          <p:nvPr/>
        </p:nvSpPr>
        <p:spPr bwMode="gray">
          <a:xfrm>
            <a:off x="842963" y="352583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a:solidFill>
                  <a:srgbClr val="000000"/>
                </a:solidFill>
                <a:latin typeface="Calibri" pitchFamily="34" charset="0"/>
                <a:cs typeface="Calibri" pitchFamily="34" charset="0"/>
              </a:rPr>
              <a:t>Dünyada inşaat sektöründe her yıl 60.000 ölümcül kaza yaşanmakta ve her 10 dakikada bir kişi bu kazalara bağlı yaşamını yitirmektedir. </a:t>
            </a:r>
          </a:p>
        </p:txBody>
      </p:sp>
      <p:sp>
        <p:nvSpPr>
          <p:cNvPr id="21" name="Rectangle 5"/>
          <p:cNvSpPr>
            <a:spLocks noChangeArrowheads="1"/>
          </p:cNvSpPr>
          <p:nvPr/>
        </p:nvSpPr>
        <p:spPr bwMode="gray">
          <a:xfrm>
            <a:off x="842963" y="4335463"/>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a:solidFill>
                  <a:srgbClr val="000000"/>
                </a:solidFill>
                <a:latin typeface="Calibri" pitchFamily="34" charset="0"/>
                <a:cs typeface="Calibri" pitchFamily="34" charset="0"/>
              </a:rPr>
              <a:t>Her yıl asbest yüzünden 100 bin kişinin yaşamını yitirdiği tahmin </a:t>
            </a:r>
          </a:p>
          <a:p>
            <a:pPr>
              <a:lnSpc>
                <a:spcPct val="90000"/>
              </a:lnSpc>
              <a:spcAft>
                <a:spcPct val="20000"/>
              </a:spcAft>
              <a:buClr>
                <a:srgbClr val="292929"/>
              </a:buClr>
            </a:pPr>
            <a:r>
              <a:rPr lang="tr-TR" sz="2000" b="1" i="1">
                <a:solidFill>
                  <a:srgbClr val="000000"/>
                </a:solidFill>
                <a:latin typeface="Calibri" pitchFamily="34" charset="0"/>
                <a:cs typeface="Calibri" pitchFamily="34" charset="0"/>
              </a:rPr>
              <a:t>edilmektedir.</a:t>
            </a:r>
          </a:p>
        </p:txBody>
      </p:sp>
      <p:sp>
        <p:nvSpPr>
          <p:cNvPr id="25" name="Rectangle 5"/>
          <p:cNvSpPr>
            <a:spLocks noChangeArrowheads="1"/>
          </p:cNvSpPr>
          <p:nvPr/>
        </p:nvSpPr>
        <p:spPr bwMode="gray">
          <a:xfrm>
            <a:off x="842963" y="514508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a:solidFill>
                  <a:srgbClr val="000000"/>
                </a:solidFill>
                <a:latin typeface="Calibri" pitchFamily="34" charset="0"/>
                <a:cs typeface="Calibri" pitchFamily="34" charset="0"/>
              </a:rPr>
              <a:t>Zehirli maddelerden dolayı 651 bin işçi yaşamını yitirmekte ve dünyada meydana gelen cilt kanseri hastalıklarının %10’nu buna bağlıdır.</a:t>
            </a:r>
            <a:endParaRPr lang="tr-TR" sz="2000" i="1">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18646769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3000" tmFilter="0, 0; .2, .5; .8, .5; 1, 0"/>
                                        <p:tgtEl>
                                          <p:spTgt spid="28739"/>
                                        </p:tgtEl>
                                      </p:cBhvr>
                                    </p:animEffect>
                                    <p:animScale>
                                      <p:cBhvr>
                                        <p:cTn id="7" dur="1500" autoRev="1" fill="hold"/>
                                        <p:tgtEl>
                                          <p:spTgt spid="2873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en-GB" sz="2000" b="1">
              <a:solidFill>
                <a:srgbClr val="000000"/>
              </a:solidFill>
            </a:endParaRPr>
          </a:p>
        </p:txBody>
      </p:sp>
      <p:sp>
        <p:nvSpPr>
          <p:cNvPr id="28739" name="Rectangle 67"/>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13"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30" name="Rectangle 55"/>
          <p:cNvSpPr>
            <a:spLocks noChangeArrowheads="1"/>
          </p:cNvSpPr>
          <p:nvPr/>
        </p:nvSpPr>
        <p:spPr bwMode="gray">
          <a:xfrm>
            <a:off x="143087" y="1100663"/>
            <a:ext cx="654417" cy="666750"/>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7</a:t>
            </a:r>
            <a:endParaRPr lang="tr-TR" sz="2400" b="1" dirty="0">
              <a:solidFill>
                <a:srgbClr val="FFFFFF"/>
              </a:solidFill>
              <a:latin typeface="Cambria" pitchFamily="18" charset="0"/>
              <a:cs typeface="Calibri" pitchFamily="34" charset="0"/>
            </a:endParaRPr>
          </a:p>
        </p:txBody>
      </p:sp>
      <p:sp>
        <p:nvSpPr>
          <p:cNvPr id="31" name="Rectangle 5"/>
          <p:cNvSpPr>
            <a:spLocks noChangeArrowheads="1"/>
          </p:cNvSpPr>
          <p:nvPr/>
        </p:nvSpPr>
        <p:spPr bwMode="gray">
          <a:xfrm>
            <a:off x="843352" y="1100663"/>
            <a:ext cx="8177823"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nchorCtr="0"/>
          <a:lstStyle/>
          <a:p>
            <a:pPr>
              <a:lnSpc>
                <a:spcPct val="90000"/>
              </a:lnSpc>
              <a:spcAft>
                <a:spcPct val="20000"/>
              </a:spcAft>
              <a:buClr>
                <a:srgbClr val="292929"/>
              </a:buClr>
              <a:defRPr/>
            </a:pPr>
            <a:r>
              <a:rPr lang="tr-TR" sz="2000" b="1" i="1" dirty="0" smtClean="0">
                <a:solidFill>
                  <a:srgbClr val="000000"/>
                </a:solidFill>
                <a:latin typeface="Calibri" pitchFamily="34" charset="0"/>
                <a:cs typeface="Calibri" pitchFamily="34" charset="0"/>
              </a:rPr>
              <a:t>Dünyada </a:t>
            </a:r>
            <a:r>
              <a:rPr lang="tr-TR" sz="2000" b="1" i="1" dirty="0">
                <a:solidFill>
                  <a:srgbClr val="000000"/>
                </a:solidFill>
                <a:latin typeface="Calibri" pitchFamily="34" charset="0"/>
                <a:cs typeface="Calibri" pitchFamily="34" charset="0"/>
              </a:rPr>
              <a:t>inşaat sektöründe her yıl 60.000 </a:t>
            </a:r>
            <a:r>
              <a:rPr lang="tr-TR" sz="2000" b="1" i="1" dirty="0" smtClean="0">
                <a:solidFill>
                  <a:srgbClr val="000000"/>
                </a:solidFill>
                <a:latin typeface="Calibri" pitchFamily="34" charset="0"/>
                <a:cs typeface="Calibri" pitchFamily="34" charset="0"/>
              </a:rPr>
              <a:t>ölümcül </a:t>
            </a:r>
            <a:r>
              <a:rPr lang="tr-TR" sz="2000" b="1" i="1" dirty="0">
                <a:solidFill>
                  <a:srgbClr val="000000"/>
                </a:solidFill>
                <a:latin typeface="Calibri" pitchFamily="34" charset="0"/>
                <a:cs typeface="Calibri" pitchFamily="34" charset="0"/>
              </a:rPr>
              <a:t>kaza yaşanmakta ve </a:t>
            </a:r>
            <a:r>
              <a:rPr lang="tr-TR" sz="2000" b="1" i="1" dirty="0" smtClean="0">
                <a:solidFill>
                  <a:srgbClr val="000000"/>
                </a:solidFill>
                <a:latin typeface="Calibri" pitchFamily="34" charset="0"/>
                <a:cs typeface="Calibri" pitchFamily="34" charset="0"/>
              </a:rPr>
              <a:t>her </a:t>
            </a:r>
            <a:r>
              <a:rPr lang="tr-TR" sz="2000" b="1" i="1" dirty="0">
                <a:solidFill>
                  <a:srgbClr val="000000"/>
                </a:solidFill>
                <a:latin typeface="Calibri" pitchFamily="34" charset="0"/>
                <a:cs typeface="Calibri" pitchFamily="34" charset="0"/>
              </a:rPr>
              <a:t>10 dakikada bir kişi </a:t>
            </a:r>
            <a:r>
              <a:rPr lang="tr-TR" sz="2000" b="1" i="1" dirty="0" smtClean="0">
                <a:solidFill>
                  <a:srgbClr val="000000"/>
                </a:solidFill>
                <a:latin typeface="Calibri" pitchFamily="34" charset="0"/>
                <a:cs typeface="Calibri" pitchFamily="34" charset="0"/>
              </a:rPr>
              <a:t>bu kazalara bağlı yaşamını </a:t>
            </a:r>
            <a:r>
              <a:rPr lang="tr-TR" sz="2000" b="1" i="1" dirty="0">
                <a:solidFill>
                  <a:srgbClr val="000000"/>
                </a:solidFill>
                <a:latin typeface="Calibri" pitchFamily="34" charset="0"/>
                <a:cs typeface="Calibri" pitchFamily="34" charset="0"/>
              </a:rPr>
              <a:t>yitirmektedir. </a:t>
            </a:r>
          </a:p>
        </p:txBody>
      </p:sp>
      <p:sp>
        <p:nvSpPr>
          <p:cNvPr id="20" name="Rectangle 55"/>
          <p:cNvSpPr>
            <a:spLocks noChangeArrowheads="1"/>
          </p:cNvSpPr>
          <p:nvPr/>
        </p:nvSpPr>
        <p:spPr bwMode="gray">
          <a:xfrm>
            <a:off x="143089" y="1910288"/>
            <a:ext cx="654416" cy="666750"/>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8</a:t>
            </a:r>
            <a:endParaRPr lang="tr-TR" sz="2400" b="1" dirty="0">
              <a:solidFill>
                <a:srgbClr val="FFFFFF"/>
              </a:solidFill>
              <a:latin typeface="Cambria" pitchFamily="18" charset="0"/>
              <a:cs typeface="Calibri" pitchFamily="34" charset="0"/>
            </a:endParaRPr>
          </a:p>
        </p:txBody>
      </p:sp>
      <p:sp>
        <p:nvSpPr>
          <p:cNvPr id="21" name="Rectangle 5"/>
          <p:cNvSpPr>
            <a:spLocks noChangeArrowheads="1"/>
          </p:cNvSpPr>
          <p:nvPr/>
        </p:nvSpPr>
        <p:spPr bwMode="gray">
          <a:xfrm>
            <a:off x="843352" y="1910288"/>
            <a:ext cx="8177823"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nchorCtr="0"/>
          <a:lstStyle/>
          <a:p>
            <a:pPr>
              <a:lnSpc>
                <a:spcPct val="90000"/>
              </a:lnSpc>
              <a:spcAft>
                <a:spcPct val="20000"/>
              </a:spcAft>
              <a:buClr>
                <a:srgbClr val="292929"/>
              </a:buClr>
              <a:defRPr/>
            </a:pPr>
            <a:r>
              <a:rPr lang="tr-TR" sz="2000" b="1" i="1" dirty="0">
                <a:solidFill>
                  <a:srgbClr val="000000"/>
                </a:solidFill>
                <a:latin typeface="Calibri" pitchFamily="34" charset="0"/>
                <a:cs typeface="Calibri" pitchFamily="34" charset="0"/>
              </a:rPr>
              <a:t>Her yıl asbest yüzünden 100 bin kişinin yaşamını yitirdiği tahmin </a:t>
            </a:r>
          </a:p>
          <a:p>
            <a:pPr>
              <a:lnSpc>
                <a:spcPct val="90000"/>
              </a:lnSpc>
              <a:spcAft>
                <a:spcPct val="20000"/>
              </a:spcAft>
              <a:buClr>
                <a:srgbClr val="292929"/>
              </a:buClr>
              <a:defRPr/>
            </a:pPr>
            <a:r>
              <a:rPr lang="tr-TR" sz="2000" b="1" i="1" dirty="0">
                <a:solidFill>
                  <a:srgbClr val="000000"/>
                </a:solidFill>
                <a:latin typeface="Calibri" pitchFamily="34" charset="0"/>
                <a:cs typeface="Calibri" pitchFamily="34" charset="0"/>
              </a:rPr>
              <a:t>edilmektedir</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p:txBody>
      </p:sp>
      <p:sp>
        <p:nvSpPr>
          <p:cNvPr id="24" name="Rectangle 55"/>
          <p:cNvSpPr>
            <a:spLocks noChangeArrowheads="1"/>
          </p:cNvSpPr>
          <p:nvPr/>
        </p:nvSpPr>
        <p:spPr bwMode="gray">
          <a:xfrm>
            <a:off x="143089" y="2719913"/>
            <a:ext cx="654416" cy="666750"/>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9</a:t>
            </a:r>
            <a:endParaRPr lang="tr-TR" sz="2400" b="1" dirty="0">
              <a:solidFill>
                <a:srgbClr val="FFFFFF"/>
              </a:solidFill>
              <a:latin typeface="Cambria" pitchFamily="18" charset="0"/>
              <a:cs typeface="Calibri" pitchFamily="34" charset="0"/>
            </a:endParaRPr>
          </a:p>
        </p:txBody>
      </p:sp>
      <p:sp>
        <p:nvSpPr>
          <p:cNvPr id="25" name="Rectangle 5"/>
          <p:cNvSpPr>
            <a:spLocks noChangeArrowheads="1"/>
          </p:cNvSpPr>
          <p:nvPr/>
        </p:nvSpPr>
        <p:spPr bwMode="gray">
          <a:xfrm>
            <a:off x="843352" y="2719913"/>
            <a:ext cx="8177823"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nchorCtr="0"/>
          <a:lstStyle/>
          <a:p>
            <a:pPr>
              <a:lnSpc>
                <a:spcPct val="90000"/>
              </a:lnSpc>
              <a:spcAft>
                <a:spcPct val="20000"/>
              </a:spcAft>
              <a:buClr>
                <a:srgbClr val="292929"/>
              </a:buClr>
              <a:defRPr/>
            </a:pPr>
            <a:r>
              <a:rPr lang="tr-TR" sz="2000" b="1" i="1" dirty="0" smtClean="0">
                <a:solidFill>
                  <a:srgbClr val="000000"/>
                </a:solidFill>
                <a:latin typeface="Calibri" pitchFamily="34" charset="0"/>
                <a:cs typeface="Calibri" pitchFamily="34" charset="0"/>
              </a:rPr>
              <a:t>Zehirli </a:t>
            </a:r>
            <a:r>
              <a:rPr lang="tr-TR" sz="2000" b="1" i="1" dirty="0">
                <a:solidFill>
                  <a:srgbClr val="000000"/>
                </a:solidFill>
                <a:latin typeface="Calibri" pitchFamily="34" charset="0"/>
                <a:cs typeface="Calibri" pitchFamily="34" charset="0"/>
              </a:rPr>
              <a:t>maddelerden </a:t>
            </a:r>
            <a:r>
              <a:rPr lang="tr-TR" sz="2000" b="1" i="1" dirty="0" smtClean="0">
                <a:solidFill>
                  <a:srgbClr val="000000"/>
                </a:solidFill>
                <a:latin typeface="Calibri" pitchFamily="34" charset="0"/>
                <a:cs typeface="Calibri" pitchFamily="34" charset="0"/>
              </a:rPr>
              <a:t>dolayı 651 </a:t>
            </a:r>
            <a:r>
              <a:rPr lang="tr-TR" sz="2000" b="1" i="1" dirty="0">
                <a:solidFill>
                  <a:srgbClr val="000000"/>
                </a:solidFill>
                <a:latin typeface="Calibri" pitchFamily="34" charset="0"/>
                <a:cs typeface="Calibri" pitchFamily="34" charset="0"/>
              </a:rPr>
              <a:t>bin işçi yaşamını yitirmekte ve dünyada meydana gelen cilt kanseri </a:t>
            </a:r>
            <a:r>
              <a:rPr lang="tr-TR" sz="2000" b="1" i="1" dirty="0" smtClean="0">
                <a:solidFill>
                  <a:srgbClr val="000000"/>
                </a:solidFill>
                <a:latin typeface="Calibri" pitchFamily="34" charset="0"/>
                <a:cs typeface="Calibri" pitchFamily="34" charset="0"/>
              </a:rPr>
              <a:t>hastalıklarının %10’nu buna bağlıdır.</a:t>
            </a:r>
            <a:endParaRPr lang="tr-TR" sz="2000" i="1" dirty="0">
              <a:solidFill>
                <a:srgbClr val="000000"/>
              </a:solidFill>
              <a:latin typeface="Calibri" pitchFamily="34" charset="0"/>
              <a:cs typeface="Calibri" pitchFamily="34" charset="0"/>
            </a:endParaRPr>
          </a:p>
        </p:txBody>
      </p:sp>
      <p:sp>
        <p:nvSpPr>
          <p:cNvPr id="28" name="Rectangle 55"/>
          <p:cNvSpPr>
            <a:spLocks noChangeArrowheads="1"/>
          </p:cNvSpPr>
          <p:nvPr/>
        </p:nvSpPr>
        <p:spPr bwMode="gray">
          <a:xfrm>
            <a:off x="143089" y="3529538"/>
            <a:ext cx="654416" cy="666750"/>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10</a:t>
            </a:r>
            <a:endParaRPr lang="tr-TR" sz="2400" b="1" dirty="0">
              <a:solidFill>
                <a:srgbClr val="FFFFFF"/>
              </a:solidFill>
              <a:latin typeface="Cambria" pitchFamily="18" charset="0"/>
              <a:cs typeface="Calibri" pitchFamily="34" charset="0"/>
            </a:endParaRPr>
          </a:p>
        </p:txBody>
      </p:sp>
      <p:sp>
        <p:nvSpPr>
          <p:cNvPr id="29" name="Rectangle 5"/>
          <p:cNvSpPr>
            <a:spLocks noChangeArrowheads="1"/>
          </p:cNvSpPr>
          <p:nvPr/>
        </p:nvSpPr>
        <p:spPr bwMode="gray">
          <a:xfrm>
            <a:off x="843352" y="3529538"/>
            <a:ext cx="8177823"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nchorCtr="0"/>
          <a:lstStyle/>
          <a:p>
            <a:pPr>
              <a:lnSpc>
                <a:spcPct val="90000"/>
              </a:lnSpc>
              <a:spcAft>
                <a:spcPct val="20000"/>
              </a:spcAft>
              <a:buClr>
                <a:srgbClr val="292929"/>
              </a:buClr>
              <a:defRPr/>
            </a:pPr>
            <a:r>
              <a:rPr lang="tr-TR" sz="2000" b="1" i="1" dirty="0">
                <a:solidFill>
                  <a:srgbClr val="000000"/>
                </a:solidFill>
                <a:latin typeface="Calibri" pitchFamily="34" charset="0"/>
                <a:cs typeface="Calibri" pitchFamily="34" charset="0"/>
              </a:rPr>
              <a:t>Her yıl silis tozundan kaynaklanan ve ölümcül bir akciğer hastalığı olan </a:t>
            </a:r>
          </a:p>
          <a:p>
            <a:pPr>
              <a:lnSpc>
                <a:spcPct val="90000"/>
              </a:lnSpc>
              <a:spcAft>
                <a:spcPct val="20000"/>
              </a:spcAft>
              <a:buClr>
                <a:srgbClr val="292929"/>
              </a:buClr>
              <a:defRPr/>
            </a:pPr>
            <a:r>
              <a:rPr lang="tr-TR" sz="2000" b="1" i="1" dirty="0" err="1">
                <a:solidFill>
                  <a:srgbClr val="000000"/>
                </a:solidFill>
                <a:latin typeface="Calibri" pitchFamily="34" charset="0"/>
                <a:cs typeface="Calibri" pitchFamily="34" charset="0"/>
              </a:rPr>
              <a:t>silicosis</a:t>
            </a:r>
            <a:r>
              <a:rPr lang="tr-TR" sz="2000" b="1" i="1" dirty="0">
                <a:solidFill>
                  <a:srgbClr val="000000"/>
                </a:solidFill>
                <a:latin typeface="Calibri" pitchFamily="34" charset="0"/>
                <a:cs typeface="Calibri" pitchFamily="34" charset="0"/>
              </a:rPr>
              <a:t>, on milyonlarca insanın hayatını </a:t>
            </a:r>
            <a:r>
              <a:rPr lang="tr-TR" sz="2000" b="1" i="1" dirty="0" smtClean="0">
                <a:solidFill>
                  <a:srgbClr val="000000"/>
                </a:solidFill>
                <a:latin typeface="Calibri" pitchFamily="34" charset="0"/>
                <a:cs typeface="Calibri" pitchFamily="34" charset="0"/>
              </a:rPr>
              <a:t>etkilemektedir.</a:t>
            </a:r>
            <a:endParaRPr lang="tr-TR" sz="2000" b="1" i="1" dirty="0">
              <a:solidFill>
                <a:srgbClr val="000000"/>
              </a:solidFill>
              <a:latin typeface="Calibri" pitchFamily="34" charset="0"/>
              <a:cs typeface="Calibri" pitchFamily="34" charset="0"/>
            </a:endParaRPr>
          </a:p>
        </p:txBody>
      </p:sp>
      <p:sp>
        <p:nvSpPr>
          <p:cNvPr id="4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dirty="0" smtClean="0">
                <a:solidFill>
                  <a:srgbClr val="575757"/>
                </a:solidFill>
                <a:effectLst>
                  <a:innerShdw blurRad="63500" dist="50800" dir="8100000">
                    <a:prstClr val="black">
                      <a:alpha val="50000"/>
                    </a:prstClr>
                  </a:innerShdw>
                </a:effectLst>
                <a:latin typeface="Calibri" pitchFamily="34" charset="0"/>
                <a:cs typeface="Calibri" pitchFamily="34" charset="0"/>
              </a:rPr>
              <a:t>İLO 2009 YILI</a:t>
            </a:r>
            <a:endParaRPr lang="en-GB" sz="3200" dirty="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17776027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3000" tmFilter="0, 0; .2, .5; .8, .5; 1, 0"/>
                                        <p:tgtEl>
                                          <p:spTgt spid="28739"/>
                                        </p:tgtEl>
                                      </p:cBhvr>
                                    </p:animEffect>
                                    <p:animScale>
                                      <p:cBhvr>
                                        <p:cTn id="7" dur="1500" autoRev="1" fill="hold"/>
                                        <p:tgtEl>
                                          <p:spTgt spid="2873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4" name="Grup 3"/>
          <p:cNvGrpSpPr/>
          <p:nvPr/>
        </p:nvGrpSpPr>
        <p:grpSpPr>
          <a:xfrm>
            <a:off x="2065515" y="1316475"/>
            <a:ext cx="4890143" cy="4615575"/>
            <a:chOff x="2065515" y="1316475"/>
            <a:chExt cx="4890143" cy="4615575"/>
          </a:xfrm>
        </p:grpSpPr>
        <p:sp>
          <p:nvSpPr>
            <p:cNvPr id="5" name="Serbest Form 4"/>
            <p:cNvSpPr/>
            <p:nvPr/>
          </p:nvSpPr>
          <p:spPr>
            <a:xfrm>
              <a:off x="3090410" y="1316475"/>
              <a:ext cx="2840354" cy="2840354"/>
            </a:xfrm>
            <a:custGeom>
              <a:avLst/>
              <a:gdLst>
                <a:gd name="connsiteX0" fmla="*/ 0 w 2840354"/>
                <a:gd name="connsiteY0" fmla="*/ 1420177 h 2840354"/>
                <a:gd name="connsiteX1" fmla="*/ 1420177 w 2840354"/>
                <a:gd name="connsiteY1" fmla="*/ 0 h 2840354"/>
                <a:gd name="connsiteX2" fmla="*/ 2840354 w 2840354"/>
                <a:gd name="connsiteY2" fmla="*/ 1420177 h 2840354"/>
                <a:gd name="connsiteX3" fmla="*/ 1420177 w 2840354"/>
                <a:gd name="connsiteY3" fmla="*/ 2840354 h 2840354"/>
                <a:gd name="connsiteX4" fmla="*/ 0 w 2840354"/>
                <a:gd name="connsiteY4" fmla="*/ 1420177 h 284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0354" h="2840354">
                  <a:moveTo>
                    <a:pt x="0" y="1420177"/>
                  </a:moveTo>
                  <a:cubicBezTo>
                    <a:pt x="0" y="635835"/>
                    <a:pt x="635835" y="0"/>
                    <a:pt x="1420177" y="0"/>
                  </a:cubicBezTo>
                  <a:cubicBezTo>
                    <a:pt x="2204519" y="0"/>
                    <a:pt x="2840354" y="635835"/>
                    <a:pt x="2840354" y="1420177"/>
                  </a:cubicBezTo>
                  <a:cubicBezTo>
                    <a:pt x="2840354" y="2204519"/>
                    <a:pt x="2204519" y="2840354"/>
                    <a:pt x="1420177" y="2840354"/>
                  </a:cubicBezTo>
                  <a:cubicBezTo>
                    <a:pt x="635835" y="2840354"/>
                    <a:pt x="0" y="2204519"/>
                    <a:pt x="0" y="1420177"/>
                  </a:cubicBezTo>
                  <a:close/>
                </a:path>
              </a:pathLst>
            </a:custGeom>
            <a:ln w="50800">
              <a:solidFill>
                <a:schemeClr val="bg2">
                  <a:lumMod val="60000"/>
                  <a:lumOff val="40000"/>
                </a:schemeClr>
              </a:solidFill>
            </a:ln>
            <a:scene3d>
              <a:camera prst="orthographicFront">
                <a:rot lat="0" lon="0" rev="0"/>
              </a:camera>
              <a:lightRig rig="contrasting" dir="t">
                <a:rot lat="0" lon="0" rev="1200000"/>
              </a:lightRig>
            </a:scene3d>
            <a:sp3d contourW="12700" prstMaterial="clear">
              <a:bevelT w="177800" h="254000"/>
              <a:bevelB w="152400"/>
            </a:sp3d>
          </p:spPr>
          <p:style>
            <a:lnRef idx="0">
              <a:schemeClr val="dk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378714" tIns="497062" rIns="378714" bIns="1065133" numCol="1" spcCol="1270" anchor="ctr" anchorCtr="0">
              <a:noAutofit/>
            </a:bodyPr>
            <a:lstStyle/>
            <a:p>
              <a:pPr algn="ctr" defTabSz="1377950">
                <a:spcAft>
                  <a:spcPts val="0"/>
                </a:spcAft>
              </a:pPr>
              <a:r>
                <a:rPr lang="tr-TR" sz="3100" b="1" dirty="0" smtClean="0">
                  <a:solidFill>
                    <a:srgbClr val="000000"/>
                  </a:solidFill>
                  <a:latin typeface="Calibri" pitchFamily="34" charset="0"/>
                  <a:cs typeface="Calibri" pitchFamily="34" charset="0"/>
                </a:rPr>
                <a:t>Devlet</a:t>
              </a:r>
            </a:p>
            <a:p>
              <a:pPr algn="ctr" defTabSz="1377950">
                <a:spcAft>
                  <a:spcPts val="0"/>
                </a:spcAft>
              </a:pPr>
              <a:r>
                <a:rPr lang="tr-TR" sz="1600" dirty="0" smtClean="0">
                  <a:solidFill>
                    <a:srgbClr val="000000"/>
                  </a:solidFill>
                  <a:latin typeface="Calibri" pitchFamily="34" charset="0"/>
                  <a:cs typeface="Calibri" pitchFamily="34" charset="0"/>
                </a:rPr>
                <a:t>(GSMH %4 Milyar) </a:t>
              </a:r>
              <a:endParaRPr lang="tr-TR" sz="1600" dirty="0">
                <a:solidFill>
                  <a:srgbClr val="000000"/>
                </a:solidFill>
                <a:latin typeface="Calibri" pitchFamily="34" charset="0"/>
                <a:cs typeface="Calibri" pitchFamily="34" charset="0"/>
              </a:endParaRPr>
            </a:p>
          </p:txBody>
        </p:sp>
        <p:sp>
          <p:nvSpPr>
            <p:cNvPr id="7" name="Serbest Form 6"/>
            <p:cNvSpPr/>
            <p:nvPr/>
          </p:nvSpPr>
          <p:spPr>
            <a:xfrm>
              <a:off x="4115304" y="3091696"/>
              <a:ext cx="2840354" cy="2840354"/>
            </a:xfrm>
            <a:custGeom>
              <a:avLst/>
              <a:gdLst>
                <a:gd name="connsiteX0" fmla="*/ 0 w 2840354"/>
                <a:gd name="connsiteY0" fmla="*/ 1420177 h 2840354"/>
                <a:gd name="connsiteX1" fmla="*/ 1420177 w 2840354"/>
                <a:gd name="connsiteY1" fmla="*/ 0 h 2840354"/>
                <a:gd name="connsiteX2" fmla="*/ 2840354 w 2840354"/>
                <a:gd name="connsiteY2" fmla="*/ 1420177 h 2840354"/>
                <a:gd name="connsiteX3" fmla="*/ 1420177 w 2840354"/>
                <a:gd name="connsiteY3" fmla="*/ 2840354 h 2840354"/>
                <a:gd name="connsiteX4" fmla="*/ 0 w 2840354"/>
                <a:gd name="connsiteY4" fmla="*/ 1420177 h 284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0354" h="2840354">
                  <a:moveTo>
                    <a:pt x="0" y="1420177"/>
                  </a:moveTo>
                  <a:cubicBezTo>
                    <a:pt x="0" y="635835"/>
                    <a:pt x="635835" y="0"/>
                    <a:pt x="1420177" y="0"/>
                  </a:cubicBezTo>
                  <a:cubicBezTo>
                    <a:pt x="2204519" y="0"/>
                    <a:pt x="2840354" y="635835"/>
                    <a:pt x="2840354" y="1420177"/>
                  </a:cubicBezTo>
                  <a:cubicBezTo>
                    <a:pt x="2840354" y="2204519"/>
                    <a:pt x="2204519" y="2840354"/>
                    <a:pt x="1420177" y="2840354"/>
                  </a:cubicBezTo>
                  <a:cubicBezTo>
                    <a:pt x="635835" y="2840354"/>
                    <a:pt x="0" y="2204519"/>
                    <a:pt x="0" y="1420177"/>
                  </a:cubicBezTo>
                  <a:close/>
                </a:path>
              </a:pathLst>
            </a:custGeom>
            <a:ln w="50800">
              <a:solidFill>
                <a:srgbClr val="004986"/>
              </a:solidFill>
            </a:ln>
            <a:scene3d>
              <a:camera prst="orthographicFront">
                <a:rot lat="0" lon="0" rev="0"/>
              </a:camera>
              <a:lightRig rig="contrasting" dir="t">
                <a:rot lat="0" lon="0" rev="1200000"/>
              </a:lightRig>
            </a:scene3d>
            <a:sp3d contourW="12700" prstMaterial="clear">
              <a:bevelT w="177800" h="254000"/>
              <a:bevelB w="152400"/>
            </a:sp3d>
          </p:spPr>
          <p:style>
            <a:lnRef idx="0">
              <a:schemeClr val="dk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868675" tIns="733758" rIns="267467" bIns="544402" numCol="1" spcCol="1270" anchor="ctr" anchorCtr="0">
              <a:noAutofit/>
            </a:bodyPr>
            <a:lstStyle/>
            <a:p>
              <a:pPr algn="ctr" defTabSz="1200150">
                <a:spcAft>
                  <a:spcPts val="0"/>
                </a:spcAft>
              </a:pPr>
              <a:r>
                <a:rPr lang="tr-TR" sz="2700" b="1" dirty="0" smtClean="0">
                  <a:solidFill>
                    <a:srgbClr val="000000"/>
                  </a:solidFill>
                  <a:latin typeface="Calibri" pitchFamily="34" charset="0"/>
                  <a:cs typeface="Calibri" pitchFamily="34" charset="0"/>
                </a:rPr>
                <a:t>Çalışanlar</a:t>
              </a:r>
            </a:p>
            <a:p>
              <a:pPr algn="ctr" defTabSz="1200150">
                <a:spcAft>
                  <a:spcPts val="0"/>
                </a:spcAft>
              </a:pPr>
              <a:r>
                <a:rPr lang="tr-TR" sz="1600" dirty="0" smtClean="0">
                  <a:solidFill>
                    <a:srgbClr val="000000"/>
                  </a:solidFill>
                  <a:latin typeface="Calibri" pitchFamily="34" charset="0"/>
                  <a:cs typeface="Calibri" pitchFamily="34" charset="0"/>
                </a:rPr>
                <a:t>(5 Bin Ölüm/Gün)</a:t>
              </a:r>
              <a:endParaRPr lang="tr-TR" sz="1600" dirty="0">
                <a:solidFill>
                  <a:srgbClr val="000000"/>
                </a:solidFill>
                <a:latin typeface="Calibri" pitchFamily="34" charset="0"/>
                <a:cs typeface="Calibri" pitchFamily="34" charset="0"/>
              </a:endParaRPr>
            </a:p>
          </p:txBody>
        </p:sp>
        <p:sp>
          <p:nvSpPr>
            <p:cNvPr id="8" name="Serbest Form 7"/>
            <p:cNvSpPr/>
            <p:nvPr/>
          </p:nvSpPr>
          <p:spPr>
            <a:xfrm>
              <a:off x="2065515" y="3091696"/>
              <a:ext cx="2840354" cy="2840354"/>
            </a:xfrm>
            <a:custGeom>
              <a:avLst/>
              <a:gdLst>
                <a:gd name="connsiteX0" fmla="*/ 0 w 2840354"/>
                <a:gd name="connsiteY0" fmla="*/ 1420177 h 2840354"/>
                <a:gd name="connsiteX1" fmla="*/ 1420177 w 2840354"/>
                <a:gd name="connsiteY1" fmla="*/ 0 h 2840354"/>
                <a:gd name="connsiteX2" fmla="*/ 2840354 w 2840354"/>
                <a:gd name="connsiteY2" fmla="*/ 1420177 h 2840354"/>
                <a:gd name="connsiteX3" fmla="*/ 1420177 w 2840354"/>
                <a:gd name="connsiteY3" fmla="*/ 2840354 h 2840354"/>
                <a:gd name="connsiteX4" fmla="*/ 0 w 2840354"/>
                <a:gd name="connsiteY4" fmla="*/ 1420177 h 284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0354" h="2840354">
                  <a:moveTo>
                    <a:pt x="0" y="1420177"/>
                  </a:moveTo>
                  <a:cubicBezTo>
                    <a:pt x="0" y="635835"/>
                    <a:pt x="635835" y="0"/>
                    <a:pt x="1420177" y="0"/>
                  </a:cubicBezTo>
                  <a:cubicBezTo>
                    <a:pt x="2204519" y="0"/>
                    <a:pt x="2840354" y="635835"/>
                    <a:pt x="2840354" y="1420177"/>
                  </a:cubicBezTo>
                  <a:cubicBezTo>
                    <a:pt x="2840354" y="2204519"/>
                    <a:pt x="2204519" y="2840354"/>
                    <a:pt x="1420177" y="2840354"/>
                  </a:cubicBezTo>
                  <a:cubicBezTo>
                    <a:pt x="635835" y="2840354"/>
                    <a:pt x="0" y="2204519"/>
                    <a:pt x="0" y="1420177"/>
                  </a:cubicBezTo>
                  <a:close/>
                </a:path>
              </a:pathLst>
            </a:custGeom>
            <a:ln w="50800">
              <a:solidFill>
                <a:srgbClr val="7030A0"/>
              </a:solidFill>
            </a:ln>
            <a:scene3d>
              <a:camera prst="orthographicFront">
                <a:rot lat="0" lon="0" rev="0"/>
              </a:camera>
              <a:lightRig rig="contrasting" dir="t">
                <a:rot lat="0" lon="0" rev="1200000"/>
              </a:lightRig>
            </a:scene3d>
            <a:sp3d contourW="12700" prstMaterial="clear">
              <a:bevelT w="177800" h="254000"/>
              <a:bevelB w="152400"/>
            </a:sp3d>
          </p:spPr>
          <p:style>
            <a:lnRef idx="0">
              <a:schemeClr val="dk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267467" tIns="733758" rIns="868675" bIns="544402" numCol="1" spcCol="1270" anchor="ctr" anchorCtr="0">
              <a:noAutofit/>
            </a:bodyPr>
            <a:lstStyle/>
            <a:p>
              <a:pPr algn="ctr" defTabSz="1289050">
                <a:spcAft>
                  <a:spcPts val="0"/>
                </a:spcAft>
              </a:pPr>
              <a:r>
                <a:rPr lang="tr-TR" sz="2900" b="1" dirty="0" smtClean="0">
                  <a:solidFill>
                    <a:srgbClr val="000000"/>
                  </a:solidFill>
                  <a:latin typeface="Calibri" pitchFamily="34" charset="0"/>
                  <a:cs typeface="Calibri" pitchFamily="34" charset="0"/>
                </a:rPr>
                <a:t>İşverenler</a:t>
              </a:r>
            </a:p>
            <a:p>
              <a:pPr algn="ctr" defTabSz="1289050">
                <a:spcAft>
                  <a:spcPts val="0"/>
                </a:spcAft>
              </a:pPr>
              <a:r>
                <a:rPr lang="tr-TR" sz="1600" dirty="0" smtClean="0">
                  <a:solidFill>
                    <a:srgbClr val="000000"/>
                  </a:solidFill>
                  <a:latin typeface="Calibri" pitchFamily="34" charset="0"/>
                  <a:cs typeface="Calibri" pitchFamily="34" charset="0"/>
                </a:rPr>
                <a:t>(Kârın %5-15)</a:t>
              </a:r>
              <a:endParaRPr lang="tr-TR" sz="1600" dirty="0">
                <a:solidFill>
                  <a:srgbClr val="000000"/>
                </a:solidFill>
                <a:latin typeface="Calibri" pitchFamily="34" charset="0"/>
                <a:cs typeface="Calibri" pitchFamily="34" charset="0"/>
              </a:endParaRPr>
            </a:p>
          </p:txBody>
        </p:sp>
      </p:grpSp>
      <p:sp>
        <p:nvSpPr>
          <p:cNvPr id="9" name="Metin kutusu 8"/>
          <p:cNvSpPr txBox="1"/>
          <p:nvPr/>
        </p:nvSpPr>
        <p:spPr>
          <a:xfrm>
            <a:off x="4276725" y="3667125"/>
            <a:ext cx="457200" cy="523220"/>
          </a:xfrm>
          <a:prstGeom prst="rect">
            <a:avLst/>
          </a:prstGeom>
          <a:noFill/>
        </p:spPr>
        <p:txBody>
          <a:bodyPr wrap="square" rtlCol="0">
            <a:spAutoFit/>
          </a:bodyPr>
          <a:lstStyle/>
          <a:p>
            <a:pPr algn="ctr"/>
            <a:r>
              <a:rPr lang="tr-TR" sz="1400" b="1" dirty="0" smtClean="0">
                <a:solidFill>
                  <a:srgbClr val="000000"/>
                </a:solidFill>
                <a:latin typeface="Cambria" pitchFamily="18" charset="0"/>
                <a:cs typeface="Calibri" pitchFamily="34" charset="0"/>
              </a:rPr>
              <a:t>İK</a:t>
            </a:r>
          </a:p>
          <a:p>
            <a:pPr algn="ctr"/>
            <a:r>
              <a:rPr lang="tr-TR" sz="1400" b="1" dirty="0" smtClean="0">
                <a:solidFill>
                  <a:srgbClr val="000000"/>
                </a:solidFill>
                <a:latin typeface="Cambria" pitchFamily="18" charset="0"/>
                <a:cs typeface="Calibri" pitchFamily="34" charset="0"/>
              </a:rPr>
              <a:t>MS</a:t>
            </a:r>
            <a:endParaRPr lang="tr-TR" sz="1400" b="1" dirty="0">
              <a:solidFill>
                <a:srgbClr val="000000"/>
              </a:solidFill>
              <a:latin typeface="Cambria" pitchFamily="18" charset="0"/>
              <a:cs typeface="Calibri" pitchFamily="34" charset="0"/>
            </a:endParaRPr>
          </a:p>
        </p:txBody>
      </p:sp>
      <p:sp>
        <p:nvSpPr>
          <p:cNvPr id="1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İŞ </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KAZASI-MESLEK </a:t>
            </a: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HASTALIKLARI </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KAYIPLAR– DÜNYA </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1224405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graphicFrame>
        <p:nvGraphicFramePr>
          <p:cNvPr id="7" name="Group 434"/>
          <p:cNvGraphicFramePr>
            <a:graphicFrameLocks noGrp="1"/>
          </p:cNvGraphicFramePr>
          <p:nvPr>
            <p:extLst>
              <p:ext uri="{D42A27DB-BD31-4B8C-83A1-F6EECF244321}">
                <p14:modId xmlns:p14="http://schemas.microsoft.com/office/powerpoint/2010/main" val="4099653352"/>
              </p:ext>
            </p:extLst>
          </p:nvPr>
        </p:nvGraphicFramePr>
        <p:xfrm>
          <a:off x="563526" y="1186283"/>
          <a:ext cx="7825562" cy="4975060"/>
        </p:xfrm>
        <a:graphic>
          <a:graphicData uri="http://schemas.openxmlformats.org/drawingml/2006/table">
            <a:tbl>
              <a:tblPr bandRow="1">
                <a:tableStyleId>{21E4AEA4-8DFA-4A89-87EB-49C32662AFE0}</a:tableStyleId>
              </a:tblPr>
              <a:tblGrid>
                <a:gridCol w="4065624"/>
                <a:gridCol w="3759938"/>
              </a:tblGrid>
              <a:tr h="504592">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800" b="1" u="none" strike="noStrike" kern="1200" cap="none" normalizeH="0" baseline="0" noProof="1" smtClean="0">
                          <a:ln>
                            <a:noFill/>
                          </a:ln>
                          <a:effectLst/>
                          <a:latin typeface="Cambria" pitchFamily="18" charset="0"/>
                        </a:rPr>
                        <a:t>Ülkeler</a:t>
                      </a:r>
                      <a:endParaRPr kumimoji="0" lang="tr-TR" sz="2800" b="0" i="0" u="none" strike="noStrike" kern="1200" cap="none" normalizeH="0" baseline="0" noProof="1" smtClean="0">
                        <a:ln>
                          <a:noFill/>
                        </a:ln>
                        <a:solidFill>
                          <a:schemeClr val="folHlink"/>
                        </a:solidFill>
                        <a:effectLst/>
                        <a:latin typeface="Cambria" pitchFamily="18" charset="0"/>
                        <a:ea typeface="+mn-ea"/>
                        <a:cs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800" b="1" u="none" strike="noStrike" kern="1200" cap="none" normalizeH="0" baseline="0" noProof="1" smtClean="0">
                          <a:ln>
                            <a:noFill/>
                          </a:ln>
                          <a:solidFill>
                            <a:schemeClr val="tx1"/>
                          </a:solidFill>
                          <a:effectLst/>
                          <a:latin typeface="Cambria" pitchFamily="18" charset="0"/>
                        </a:rPr>
                        <a:t>% Oranı</a:t>
                      </a:r>
                      <a:endParaRPr kumimoji="0" lang="tr-TR" sz="2800" b="1" i="0" u="none" strike="noStrike" kern="1200" cap="none" normalizeH="0" baseline="0" noProof="1" smtClean="0">
                        <a:ln>
                          <a:noFill/>
                        </a:ln>
                        <a:solidFill>
                          <a:schemeClr val="tx1"/>
                        </a:solidFill>
                        <a:effectLst/>
                        <a:latin typeface="Cambria" pitchFamily="18" charset="0"/>
                        <a:ea typeface="+mn-ea"/>
                        <a:cs typeface="Arial" pitchFamily="34" charset="0"/>
                      </a:endParaRPr>
                    </a:p>
                  </a:txBody>
                  <a:tcPr marL="90000" marR="90000" marT="46800" marB="46800" anchor="ctr" horzOverflow="overflow"/>
                </a:tc>
              </a:tr>
              <a:tr h="44547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1" i="0" u="none" strike="noStrike" cap="none" normalizeH="0" baseline="0" noProof="1" smtClean="0">
                          <a:ln>
                            <a:noFill/>
                          </a:ln>
                          <a:solidFill>
                            <a:schemeClr val="dk1"/>
                          </a:solidFill>
                          <a:effectLst/>
                          <a:latin typeface="Cambria" pitchFamily="18" charset="0"/>
                          <a:cs typeface="+mn-cs"/>
                        </a:rPr>
                        <a:t>Lüksemburg </a:t>
                      </a:r>
                      <a:endParaRPr kumimoji="0" lang="tr-TR" sz="2200" b="1" i="0" u="none" strike="noStrike" cap="none" normalizeH="0" baseline="0" noProof="1" smtClean="0">
                        <a:ln>
                          <a:noFill/>
                        </a:ln>
                        <a:solidFill>
                          <a:schemeClr val="tx1"/>
                        </a:solidFill>
                        <a:effectLst/>
                        <a:latin typeface="Cambria" pitchFamily="18" charset="0"/>
                        <a:cs typeface="Calibri"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1" i="0" u="none" strike="noStrike" cap="none" normalizeH="0" baseline="0" noProof="1" smtClean="0">
                          <a:ln>
                            <a:noFill/>
                          </a:ln>
                          <a:solidFill>
                            <a:schemeClr val="tx1"/>
                          </a:solidFill>
                          <a:effectLst/>
                          <a:latin typeface="Cambria" pitchFamily="18" charset="0"/>
                          <a:cs typeface="Calibri" pitchFamily="34" charset="0"/>
                        </a:rPr>
                        <a:t>67,39</a:t>
                      </a:r>
                    </a:p>
                  </a:txBody>
                  <a:tcPr marL="90000" marR="90000" marT="46800" marB="46800" anchor="ctr" horzOverflow="overflow"/>
                </a:tc>
              </a:tr>
              <a:tr h="44547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dk1"/>
                          </a:solidFill>
                          <a:effectLst/>
                          <a:latin typeface="Cambria" pitchFamily="18" charset="0"/>
                          <a:cs typeface="+mn-cs"/>
                        </a:rPr>
                        <a:t>Danimarka</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53,29</a:t>
                      </a:r>
                    </a:p>
                  </a:txBody>
                  <a:tcPr marL="90000" marR="90000" marT="46800" marB="46800" anchor="ctr" horzOverflow="overflow"/>
                </a:tc>
              </a:tr>
              <a:tr h="44547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Portekiz </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52,14</a:t>
                      </a:r>
                    </a:p>
                  </a:txBody>
                  <a:tcPr marL="90000" marR="90000" marT="46800" marB="46800" anchor="ctr" horzOverflow="overflow"/>
                </a:tc>
              </a:tr>
              <a:tr h="44547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Avusturya</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50,98</a:t>
                      </a:r>
                    </a:p>
                  </a:txBody>
                  <a:tcPr marL="90000" marR="90000" marT="46800" marB="46800" anchor="ctr" horzOverflow="overflow"/>
                </a:tc>
              </a:tr>
              <a:tr h="44547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2200" b="0" i="0" u="none" strike="noStrike" cap="none" normalizeH="0" baseline="0" noProof="1" smtClean="0">
                          <a:ln>
                            <a:noFill/>
                          </a:ln>
                          <a:solidFill>
                            <a:schemeClr val="tx1"/>
                          </a:solidFill>
                          <a:effectLst/>
                          <a:latin typeface="Cambria" pitchFamily="18" charset="0"/>
                          <a:cs typeface="Calibri" pitchFamily="34" charset="0"/>
                        </a:rPr>
                        <a:t>Çek Cumhuriyeti</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50,44</a:t>
                      </a:r>
                    </a:p>
                  </a:txBody>
                  <a:tcPr marL="90000" marR="90000" marT="46800" marB="46800" anchor="ctr" horzOverflow="overflow"/>
                </a:tc>
              </a:tr>
              <a:tr h="44547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Estonya</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48,80</a:t>
                      </a:r>
                    </a:p>
                  </a:txBody>
                  <a:tcPr marL="90000" marR="90000" marT="46800" marB="46800" anchor="ctr" horzOverflow="overflow"/>
                </a:tc>
              </a:tr>
              <a:tr h="44547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Slovenya</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47,72</a:t>
                      </a:r>
                    </a:p>
                  </a:txBody>
                  <a:tcPr marL="90000" marR="90000" marT="46800" marB="46800" anchor="ctr" horzOverflow="overflow"/>
                </a:tc>
              </a:tr>
              <a:tr h="44547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İspanya</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46,23</a:t>
                      </a:r>
                    </a:p>
                  </a:txBody>
                  <a:tcPr marL="90000" marR="90000" marT="46800" marB="46800" anchor="ctr" horzOverflow="overflow"/>
                </a:tc>
              </a:tr>
              <a:tr h="44547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Polonya</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44,14</a:t>
                      </a:r>
                    </a:p>
                  </a:txBody>
                  <a:tcPr marL="90000" marR="90000" marT="46800" marB="46800" anchor="ctr" horzOverflow="overflow"/>
                </a:tc>
              </a:tr>
              <a:tr h="44547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1" i="0" u="none" strike="noStrike" cap="none" normalizeH="0" baseline="0" noProof="1" smtClean="0">
                          <a:ln>
                            <a:noFill/>
                          </a:ln>
                          <a:solidFill>
                            <a:schemeClr val="tx1"/>
                          </a:solidFill>
                          <a:effectLst/>
                          <a:latin typeface="Cambria" pitchFamily="18" charset="0"/>
                          <a:cs typeface="Calibri" pitchFamily="34" charset="0"/>
                        </a:rPr>
                        <a:t>Türkiye</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1" i="0" u="none" strike="noStrike" cap="none" normalizeH="0" baseline="0" noProof="1" smtClean="0">
                          <a:ln>
                            <a:noFill/>
                          </a:ln>
                          <a:solidFill>
                            <a:schemeClr val="tx1"/>
                          </a:solidFill>
                          <a:effectLst/>
                          <a:latin typeface="Cambria" pitchFamily="18" charset="0"/>
                          <a:cs typeface="Calibri" pitchFamily="34" charset="0"/>
                        </a:rPr>
                        <a:t>33,59</a:t>
                      </a:r>
                    </a:p>
                  </a:txBody>
                  <a:tcPr marL="90000" marR="90000" marT="46800" marB="46800" anchor="ctr" horzOverflow="overflow"/>
                </a:tc>
              </a:tr>
            </a:tbl>
          </a:graphicData>
        </a:graphic>
      </p:graphicFrame>
      <p:sp>
        <p:nvSpPr>
          <p:cNvPr id="37"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kern="120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rPr>
              <a:t>İŞGÜCÜ/TOPLAM NÜFUS – DÜNYA </a:t>
            </a:r>
            <a:endParaRPr lang="en-GB" sz="3200" kern="120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endParaRPr>
          </a:p>
        </p:txBody>
      </p:sp>
      <p:sp>
        <p:nvSpPr>
          <p:cNvPr id="38"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7466935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graphicFrame>
        <p:nvGraphicFramePr>
          <p:cNvPr id="7" name="Group 434"/>
          <p:cNvGraphicFramePr>
            <a:graphicFrameLocks noGrp="1"/>
          </p:cNvGraphicFramePr>
          <p:nvPr>
            <p:extLst>
              <p:ext uri="{D42A27DB-BD31-4B8C-83A1-F6EECF244321}">
                <p14:modId xmlns:p14="http://schemas.microsoft.com/office/powerpoint/2010/main" val="1921645083"/>
              </p:ext>
            </p:extLst>
          </p:nvPr>
        </p:nvGraphicFramePr>
        <p:xfrm>
          <a:off x="563526" y="1186283"/>
          <a:ext cx="7825562" cy="4975060"/>
        </p:xfrm>
        <a:graphic>
          <a:graphicData uri="http://schemas.openxmlformats.org/drawingml/2006/table">
            <a:tbl>
              <a:tblPr bandRow="1">
                <a:tableStyleId>{21E4AEA4-8DFA-4A89-87EB-49C32662AFE0}</a:tableStyleId>
              </a:tblPr>
              <a:tblGrid>
                <a:gridCol w="5217042"/>
                <a:gridCol w="2608520"/>
              </a:tblGrid>
              <a:tr h="504592">
                <a:tc>
                  <a:txBody>
                    <a:bodyPr/>
                    <a:lstStyle/>
                    <a:p>
                      <a:pPr marL="1828800" marR="0" lvl="4"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800" b="1" u="none" strike="noStrike" kern="1200" cap="none" normalizeH="0" baseline="0" noProof="1" smtClean="0">
                          <a:ln>
                            <a:noFill/>
                          </a:ln>
                          <a:effectLst/>
                          <a:latin typeface="Cambria" pitchFamily="18" charset="0"/>
                        </a:rPr>
                        <a:t>Ülkeler (</a:t>
                      </a:r>
                      <a:r>
                        <a:rPr kumimoji="0" lang="tr-TR" sz="2800" b="0" u="none" strike="noStrike" kern="1200" cap="none" normalizeH="0" baseline="0" noProof="1" smtClean="0">
                          <a:ln>
                            <a:noFill/>
                          </a:ln>
                          <a:effectLst/>
                          <a:latin typeface="Cambria" pitchFamily="18" charset="0"/>
                        </a:rPr>
                        <a:t>60 Ülke</a:t>
                      </a:r>
                      <a:r>
                        <a:rPr kumimoji="0" lang="tr-TR" sz="2800" b="1" u="none" strike="noStrike" kern="1200" cap="none" normalizeH="0" baseline="0" noProof="1" smtClean="0">
                          <a:ln>
                            <a:noFill/>
                          </a:ln>
                          <a:effectLst/>
                          <a:latin typeface="Cambria" pitchFamily="18" charset="0"/>
                        </a:rPr>
                        <a:t>)</a:t>
                      </a:r>
                      <a:endParaRPr kumimoji="0" lang="tr-TR" sz="2800" b="0" i="0" u="none" strike="noStrike" kern="1200" cap="none" normalizeH="0" baseline="0" noProof="1" smtClean="0">
                        <a:ln>
                          <a:noFill/>
                        </a:ln>
                        <a:solidFill>
                          <a:schemeClr val="folHlink"/>
                        </a:solidFill>
                        <a:effectLst/>
                        <a:latin typeface="Cambria" pitchFamily="18" charset="0"/>
                        <a:ea typeface="+mn-ea"/>
                        <a:cs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800" b="1" i="0" u="none" strike="noStrike" kern="1200" cap="none" normalizeH="0" baseline="0" noProof="1" smtClean="0">
                          <a:ln>
                            <a:noFill/>
                          </a:ln>
                          <a:solidFill>
                            <a:schemeClr val="tx1"/>
                          </a:solidFill>
                          <a:effectLst/>
                          <a:latin typeface="Cambria" pitchFamily="18" charset="0"/>
                          <a:ea typeface="+mn-ea"/>
                          <a:cs typeface="Arial" pitchFamily="34" charset="0"/>
                        </a:rPr>
                        <a:t>% Oranı</a:t>
                      </a:r>
                    </a:p>
                  </a:txBody>
                  <a:tcPr marL="90000" marR="90000" marT="46800" marB="46800" anchor="ctr" horzOverflow="overflow"/>
                </a:tc>
              </a:tr>
              <a:tr h="44547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2200" b="1" i="0" u="none" strike="noStrike" cap="none" normalizeH="0" baseline="0" noProof="1" smtClean="0">
                          <a:ln>
                            <a:noFill/>
                          </a:ln>
                          <a:solidFill>
                            <a:schemeClr val="dk1"/>
                          </a:solidFill>
                          <a:effectLst/>
                          <a:latin typeface="Cambria" pitchFamily="18" charset="0"/>
                          <a:cs typeface="+mn-cs"/>
                        </a:rPr>
                        <a:t>Danimarka (1)</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1" i="0" u="none" strike="noStrike" cap="none" normalizeH="0" baseline="0" noProof="1" smtClean="0">
                          <a:ln>
                            <a:noFill/>
                          </a:ln>
                          <a:solidFill>
                            <a:schemeClr val="tx1"/>
                          </a:solidFill>
                          <a:effectLst/>
                          <a:latin typeface="Cambria" pitchFamily="18" charset="0"/>
                          <a:cs typeface="Calibri" pitchFamily="34" charset="0"/>
                        </a:rPr>
                        <a:t>8,38</a:t>
                      </a:r>
                    </a:p>
                  </a:txBody>
                  <a:tcPr marL="90000" marR="90000" marT="46800" marB="46800" anchor="ctr" horzOverflow="overflow"/>
                </a:tc>
              </a:tr>
              <a:tr h="44547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2200" b="0" i="0" u="none" strike="noStrike" cap="none" normalizeH="0" baseline="0" noProof="1" smtClean="0">
                          <a:ln>
                            <a:noFill/>
                          </a:ln>
                          <a:solidFill>
                            <a:schemeClr val="tx1"/>
                          </a:solidFill>
                          <a:effectLst/>
                          <a:latin typeface="Cambria" pitchFamily="18" charset="0"/>
                          <a:cs typeface="Calibri" pitchFamily="34" charset="0"/>
                        </a:rPr>
                        <a:t>Avusturya (4)</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7,89</a:t>
                      </a:r>
                    </a:p>
                  </a:txBody>
                  <a:tcPr marL="90000" marR="90000" marT="46800" marB="46800" anchor="ctr" horzOverflow="overflow"/>
                </a:tc>
              </a:tr>
              <a:tr h="44547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Belçika (7)</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7,73</a:t>
                      </a:r>
                    </a:p>
                  </a:txBody>
                  <a:tcPr marL="90000" marR="90000" marT="46800" marB="46800" anchor="ctr" horzOverflow="overflow"/>
                </a:tc>
              </a:tr>
              <a:tr h="44547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Fransa (16)</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7,17</a:t>
                      </a:r>
                    </a:p>
                  </a:txBody>
                  <a:tcPr marL="90000" marR="90000" marT="46800" marB="46800" anchor="ctr" horzOverflow="overflow"/>
                </a:tc>
              </a:tr>
              <a:tr h="44547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2200" b="0" i="0" u="none" strike="noStrike" cap="none" normalizeH="0" baseline="0" noProof="1" smtClean="0">
                          <a:ln>
                            <a:noFill/>
                          </a:ln>
                          <a:solidFill>
                            <a:schemeClr val="tx1"/>
                          </a:solidFill>
                          <a:effectLst/>
                          <a:latin typeface="Cambria" pitchFamily="18" charset="0"/>
                          <a:cs typeface="Calibri" pitchFamily="34" charset="0"/>
                        </a:rPr>
                        <a:t>Almanya (18)</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7,13</a:t>
                      </a:r>
                    </a:p>
                  </a:txBody>
                  <a:tcPr marL="90000" marR="90000" marT="46800" marB="46800" anchor="ctr" horzOverflow="overflow"/>
                </a:tc>
              </a:tr>
              <a:tr h="44547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Slovak Cumhuriyeti (23)</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6,97</a:t>
                      </a:r>
                    </a:p>
                  </a:txBody>
                  <a:tcPr marL="90000" marR="90000" marT="46800" marB="46800" anchor="ctr" horzOverflow="overflow"/>
                </a:tc>
              </a:tr>
              <a:tr h="44547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Kolombiya (24)</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6,96</a:t>
                      </a:r>
                    </a:p>
                  </a:txBody>
                  <a:tcPr marL="90000" marR="90000" marT="46800" marB="46800" anchor="ctr" horzOverflow="overflow"/>
                </a:tc>
              </a:tr>
              <a:tr h="44547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Macaristan (33)</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6,42</a:t>
                      </a:r>
                    </a:p>
                  </a:txBody>
                  <a:tcPr marL="90000" marR="90000" marT="46800" marB="46800" anchor="ctr" horzOverflow="overflow"/>
                </a:tc>
              </a:tr>
              <a:tr h="44547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Çek Cumhuriyeti (35)</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0" i="0" u="none" strike="noStrike" cap="none" normalizeH="0" baseline="0" noProof="1" smtClean="0">
                          <a:ln>
                            <a:noFill/>
                          </a:ln>
                          <a:solidFill>
                            <a:schemeClr val="tx1"/>
                          </a:solidFill>
                          <a:effectLst/>
                          <a:latin typeface="Cambria" pitchFamily="18" charset="0"/>
                          <a:cs typeface="Calibri" pitchFamily="34" charset="0"/>
                        </a:rPr>
                        <a:t>6,40</a:t>
                      </a:r>
                    </a:p>
                  </a:txBody>
                  <a:tcPr marL="90000" marR="90000" marT="46800" marB="46800" anchor="ctr" horzOverflow="overflow"/>
                </a:tc>
              </a:tr>
              <a:tr h="44547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2200" b="1" i="0" u="none" strike="noStrike" cap="none" normalizeH="0" baseline="0" noProof="1" smtClean="0">
                          <a:ln>
                            <a:noFill/>
                          </a:ln>
                          <a:solidFill>
                            <a:schemeClr val="tx1"/>
                          </a:solidFill>
                          <a:effectLst/>
                          <a:latin typeface="Cambria" pitchFamily="18" charset="0"/>
                          <a:cs typeface="Calibri" pitchFamily="34" charset="0"/>
                        </a:rPr>
                        <a:t>Türkiye (37)</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200" b="1" i="0" u="none" strike="noStrike" cap="none" normalizeH="0" baseline="0" noProof="1" smtClean="0">
                          <a:ln>
                            <a:noFill/>
                          </a:ln>
                          <a:solidFill>
                            <a:schemeClr val="tx1"/>
                          </a:solidFill>
                          <a:effectLst/>
                          <a:latin typeface="Cambria" pitchFamily="18" charset="0"/>
                          <a:cs typeface="Calibri" pitchFamily="34" charset="0"/>
                        </a:rPr>
                        <a:t>6,25</a:t>
                      </a:r>
                    </a:p>
                  </a:txBody>
                  <a:tcPr marL="90000" marR="90000" marT="46800" marB="46800" anchor="ctr" horzOverflow="overflow"/>
                </a:tc>
              </a:tr>
            </a:tbl>
          </a:graphicData>
        </a:graphic>
      </p:graphicFrame>
      <p:sp>
        <p:nvSpPr>
          <p:cNvPr id="37"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kern="120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rPr>
              <a:t>NİTELİKLİ İŞGÜCÜ/TOPLAM NÜFUS – DÜNYA </a:t>
            </a:r>
            <a:endParaRPr lang="en-GB" sz="3200" kern="120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endParaRPr>
          </a:p>
        </p:txBody>
      </p:sp>
      <p:sp>
        <p:nvSpPr>
          <p:cNvPr id="38"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9652175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tangle 7"/>
          <p:cNvSpPr>
            <a:spLocks noChangeArrowheads="1"/>
          </p:cNvSpPr>
          <p:nvPr/>
        </p:nvSpPr>
        <p:spPr bwMode="auto">
          <a:xfrm>
            <a:off x="6354831" y="1996158"/>
            <a:ext cx="1122363" cy="3954462"/>
          </a:xfrm>
          <a:prstGeom prst="rect">
            <a:avLst/>
          </a:prstGeom>
          <a:solidFill>
            <a:srgbClr val="EAEAEA"/>
          </a:solidFill>
          <a:ln w="19050">
            <a:solidFill>
              <a:srgbClr val="B2B2B2"/>
            </a:solidFill>
            <a:miter lim="800000"/>
            <a:headEnd/>
            <a:tailEnd/>
          </a:ln>
        </p:spPr>
        <p:txBody>
          <a:bodyPr wrap="none" lIns="90000" tIns="90000" rIns="72000" bIns="90000" anchor="ctr"/>
          <a:lstStyle/>
          <a:p>
            <a:endParaRPr lang="en-US">
              <a:solidFill>
                <a:srgbClr val="000000"/>
              </a:solidFill>
            </a:endParaRPr>
          </a:p>
        </p:txBody>
      </p:sp>
      <p:pic>
        <p:nvPicPr>
          <p:cNvPr id="5" name="Picture 10" descr="deutschland"/>
          <p:cNvPicPr>
            <a:picLocks noChangeAspect="1" noChangeArrowheads="1"/>
          </p:cNvPicPr>
          <p:nvPr/>
        </p:nvPicPr>
        <p:blipFill>
          <a:blip r:embed="rId3" cstate="print"/>
          <a:srcRect/>
          <a:stretch>
            <a:fillRect/>
          </a:stretch>
        </p:blipFill>
        <p:spPr bwMode="auto">
          <a:xfrm>
            <a:off x="2548680" y="5344351"/>
            <a:ext cx="623887" cy="393700"/>
          </a:xfrm>
          <a:prstGeom prst="rect">
            <a:avLst/>
          </a:prstGeom>
          <a:noFill/>
          <a:ln w="9525">
            <a:noFill/>
            <a:miter lim="800000"/>
            <a:headEnd/>
            <a:tailEnd/>
          </a:ln>
        </p:spPr>
      </p:pic>
      <p:pic>
        <p:nvPicPr>
          <p:cNvPr id="7" name="Picture 14" descr="frankreich"/>
          <p:cNvPicPr>
            <a:picLocks noChangeAspect="1" noChangeArrowheads="1"/>
          </p:cNvPicPr>
          <p:nvPr/>
        </p:nvPicPr>
        <p:blipFill>
          <a:blip r:embed="rId4" cstate="print"/>
          <a:srcRect/>
          <a:stretch>
            <a:fillRect/>
          </a:stretch>
        </p:blipFill>
        <p:spPr bwMode="auto">
          <a:xfrm>
            <a:off x="1193894" y="5338144"/>
            <a:ext cx="620712" cy="392113"/>
          </a:xfrm>
          <a:prstGeom prst="rect">
            <a:avLst/>
          </a:prstGeom>
          <a:noFill/>
          <a:ln w="9525">
            <a:noFill/>
            <a:miter lim="800000"/>
            <a:headEnd/>
            <a:tailEnd/>
          </a:ln>
        </p:spPr>
      </p:pic>
      <p:graphicFrame>
        <p:nvGraphicFramePr>
          <p:cNvPr id="8" name="Object 17"/>
          <p:cNvGraphicFramePr>
            <a:graphicFrameLocks noChangeAspect="1"/>
          </p:cNvGraphicFramePr>
          <p:nvPr>
            <p:extLst>
              <p:ext uri="{D42A27DB-BD31-4B8C-83A1-F6EECF244321}">
                <p14:modId xmlns:p14="http://schemas.microsoft.com/office/powerpoint/2010/main" val="1449016148"/>
              </p:ext>
            </p:extLst>
          </p:nvPr>
        </p:nvGraphicFramePr>
        <p:xfrm>
          <a:off x="198438" y="1180214"/>
          <a:ext cx="8839200" cy="4287136"/>
        </p:xfrm>
        <a:graphic>
          <a:graphicData uri="http://schemas.openxmlformats.org/drawingml/2006/chart">
            <c:chart xmlns:c="http://schemas.openxmlformats.org/drawingml/2006/chart" xmlns:r="http://schemas.openxmlformats.org/officeDocument/2006/relationships" r:id="rId5"/>
          </a:graphicData>
        </a:graphic>
      </p:graphicFrame>
      <p:pic>
        <p:nvPicPr>
          <p:cNvPr id="9" name="Picture 7" descr="Kanada"/>
          <p:cNvPicPr>
            <a:picLocks noChangeAspect="1" noChangeArrowheads="1"/>
          </p:cNvPicPr>
          <p:nvPr/>
        </p:nvPicPr>
        <p:blipFill>
          <a:blip r:embed="rId6" cstate="print"/>
          <a:srcRect/>
          <a:stretch>
            <a:fillRect/>
          </a:stretch>
        </p:blipFill>
        <p:spPr bwMode="auto">
          <a:xfrm>
            <a:off x="5256254" y="5338145"/>
            <a:ext cx="620712" cy="392112"/>
          </a:xfrm>
          <a:prstGeom prst="rect">
            <a:avLst/>
          </a:prstGeom>
          <a:noFill/>
          <a:ln w="9525">
            <a:noFill/>
            <a:miter lim="800000"/>
            <a:headEnd/>
            <a:tailEnd/>
          </a:ln>
        </p:spPr>
      </p:pic>
      <p:pic>
        <p:nvPicPr>
          <p:cNvPr id="10" name="Picture 2" descr="F:\9-ISTUZMAN\1-EĞİTİM KURUMU\1. İstanbuluzman\ZZResim\Bayraklar\Japan.png"/>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1675" y="5271201"/>
            <a:ext cx="612000" cy="54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4" descr="F:\9-ISTUZMAN\1-EĞİTİM KURUMU\1. İstanbuluzman\ZZResim\Bayraklar\Turkey.png"/>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75618" y="5265869"/>
            <a:ext cx="619200" cy="57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ÜLKELERİN SİGORTALILIK ORANLARI – DÜNYA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3" name="Metin kutusu 12"/>
          <p:cNvSpPr txBox="1"/>
          <p:nvPr/>
        </p:nvSpPr>
        <p:spPr>
          <a:xfrm>
            <a:off x="999461" y="5738051"/>
            <a:ext cx="967563" cy="307777"/>
          </a:xfrm>
          <a:prstGeom prst="rect">
            <a:avLst/>
          </a:prstGeom>
          <a:noFill/>
        </p:spPr>
        <p:txBody>
          <a:bodyPr wrap="square" rtlCol="0">
            <a:spAutoFit/>
          </a:bodyPr>
          <a:lstStyle/>
          <a:p>
            <a:pPr algn="ctr"/>
            <a:r>
              <a:rPr lang="tr-TR" sz="1400" dirty="0" smtClean="0">
                <a:solidFill>
                  <a:srgbClr val="000000"/>
                </a:solidFill>
                <a:latin typeface="Calibri" pitchFamily="34" charset="0"/>
                <a:cs typeface="Calibri" pitchFamily="34" charset="0"/>
              </a:rPr>
              <a:t>Fransa </a:t>
            </a:r>
            <a:endParaRPr lang="tr-TR" sz="1400" dirty="0">
              <a:solidFill>
                <a:srgbClr val="000000"/>
              </a:solidFill>
              <a:latin typeface="Calibri" pitchFamily="34" charset="0"/>
              <a:cs typeface="Calibri" pitchFamily="34" charset="0"/>
            </a:endParaRPr>
          </a:p>
        </p:txBody>
      </p:sp>
      <p:sp>
        <p:nvSpPr>
          <p:cNvPr id="14" name="Metin kutusu 13"/>
          <p:cNvSpPr txBox="1"/>
          <p:nvPr/>
        </p:nvSpPr>
        <p:spPr>
          <a:xfrm>
            <a:off x="2376841" y="5738051"/>
            <a:ext cx="967563" cy="307777"/>
          </a:xfrm>
          <a:prstGeom prst="rect">
            <a:avLst/>
          </a:prstGeom>
          <a:noFill/>
        </p:spPr>
        <p:txBody>
          <a:bodyPr wrap="square" rtlCol="0">
            <a:spAutoFit/>
          </a:bodyPr>
          <a:lstStyle/>
          <a:p>
            <a:pPr algn="ctr"/>
            <a:r>
              <a:rPr lang="tr-TR" sz="1400" dirty="0" smtClean="0">
                <a:solidFill>
                  <a:srgbClr val="000000"/>
                </a:solidFill>
                <a:latin typeface="Calibri" pitchFamily="34" charset="0"/>
                <a:cs typeface="Calibri" pitchFamily="34" charset="0"/>
              </a:rPr>
              <a:t>Almanya</a:t>
            </a:r>
            <a:endParaRPr lang="tr-TR" sz="1400" dirty="0">
              <a:solidFill>
                <a:srgbClr val="000000"/>
              </a:solidFill>
              <a:latin typeface="Calibri" pitchFamily="34" charset="0"/>
              <a:cs typeface="Calibri" pitchFamily="34" charset="0"/>
            </a:endParaRPr>
          </a:p>
        </p:txBody>
      </p:sp>
      <p:sp>
        <p:nvSpPr>
          <p:cNvPr id="15" name="Metin kutusu 14"/>
          <p:cNvSpPr txBox="1"/>
          <p:nvPr/>
        </p:nvSpPr>
        <p:spPr>
          <a:xfrm>
            <a:off x="3743893" y="5738051"/>
            <a:ext cx="967563" cy="307777"/>
          </a:xfrm>
          <a:prstGeom prst="rect">
            <a:avLst/>
          </a:prstGeom>
          <a:noFill/>
        </p:spPr>
        <p:txBody>
          <a:bodyPr wrap="square" rtlCol="0">
            <a:spAutoFit/>
          </a:bodyPr>
          <a:lstStyle/>
          <a:p>
            <a:pPr algn="ctr"/>
            <a:r>
              <a:rPr lang="tr-TR" sz="1400" dirty="0" smtClean="0">
                <a:solidFill>
                  <a:srgbClr val="000000"/>
                </a:solidFill>
                <a:latin typeface="Calibri" pitchFamily="34" charset="0"/>
                <a:cs typeface="Calibri" pitchFamily="34" charset="0"/>
              </a:rPr>
              <a:t>Japonya </a:t>
            </a:r>
            <a:endParaRPr lang="tr-TR" sz="1400" dirty="0">
              <a:solidFill>
                <a:srgbClr val="000000"/>
              </a:solidFill>
              <a:latin typeface="Calibri" pitchFamily="34" charset="0"/>
              <a:cs typeface="Calibri" pitchFamily="34" charset="0"/>
            </a:endParaRPr>
          </a:p>
        </p:txBody>
      </p:sp>
      <p:sp>
        <p:nvSpPr>
          <p:cNvPr id="16" name="Metin kutusu 15"/>
          <p:cNvSpPr txBox="1"/>
          <p:nvPr/>
        </p:nvSpPr>
        <p:spPr>
          <a:xfrm>
            <a:off x="5082828" y="5704812"/>
            <a:ext cx="967563" cy="307777"/>
          </a:xfrm>
          <a:prstGeom prst="rect">
            <a:avLst/>
          </a:prstGeom>
          <a:noFill/>
        </p:spPr>
        <p:txBody>
          <a:bodyPr wrap="square" rtlCol="0">
            <a:spAutoFit/>
          </a:bodyPr>
          <a:lstStyle/>
          <a:p>
            <a:pPr algn="ctr"/>
            <a:r>
              <a:rPr lang="tr-TR" sz="1400" dirty="0" smtClean="0">
                <a:solidFill>
                  <a:srgbClr val="000000"/>
                </a:solidFill>
                <a:latin typeface="Calibri" pitchFamily="34" charset="0"/>
                <a:cs typeface="Calibri" pitchFamily="34" charset="0"/>
              </a:rPr>
              <a:t>Kanada</a:t>
            </a:r>
            <a:endParaRPr lang="tr-TR" sz="1400" dirty="0">
              <a:solidFill>
                <a:srgbClr val="000000"/>
              </a:solidFill>
              <a:latin typeface="Calibri" pitchFamily="34" charset="0"/>
              <a:cs typeface="Calibri" pitchFamily="34" charset="0"/>
            </a:endParaRPr>
          </a:p>
        </p:txBody>
      </p:sp>
      <p:sp>
        <p:nvSpPr>
          <p:cNvPr id="17" name="Metin kutusu 16"/>
          <p:cNvSpPr txBox="1"/>
          <p:nvPr/>
        </p:nvSpPr>
        <p:spPr>
          <a:xfrm>
            <a:off x="6432230" y="5706152"/>
            <a:ext cx="967563" cy="307777"/>
          </a:xfrm>
          <a:prstGeom prst="rect">
            <a:avLst/>
          </a:prstGeom>
          <a:noFill/>
        </p:spPr>
        <p:txBody>
          <a:bodyPr wrap="square" rtlCol="0">
            <a:spAutoFit/>
          </a:bodyPr>
          <a:lstStyle/>
          <a:p>
            <a:pPr algn="ctr"/>
            <a:r>
              <a:rPr lang="tr-TR" sz="1400" dirty="0" smtClean="0">
                <a:solidFill>
                  <a:srgbClr val="000000"/>
                </a:solidFill>
                <a:latin typeface="Calibri" pitchFamily="34" charset="0"/>
                <a:cs typeface="Calibri" pitchFamily="34" charset="0"/>
              </a:rPr>
              <a:t>Çek </a:t>
            </a:r>
            <a:r>
              <a:rPr lang="tr-TR" sz="1400" dirty="0" err="1" smtClean="0">
                <a:solidFill>
                  <a:srgbClr val="000000"/>
                </a:solidFill>
                <a:latin typeface="Calibri" pitchFamily="34" charset="0"/>
                <a:cs typeface="Calibri" pitchFamily="34" charset="0"/>
              </a:rPr>
              <a:t>Cumh</a:t>
            </a:r>
            <a:r>
              <a:rPr lang="tr-TR" sz="1400" dirty="0" smtClean="0">
                <a:solidFill>
                  <a:srgbClr val="000000"/>
                </a:solidFill>
                <a:latin typeface="Calibri" pitchFamily="34" charset="0"/>
                <a:cs typeface="Calibri" pitchFamily="34" charset="0"/>
              </a:rPr>
              <a:t>. </a:t>
            </a:r>
            <a:endParaRPr lang="tr-TR" sz="1400" dirty="0">
              <a:solidFill>
                <a:srgbClr val="000000"/>
              </a:solidFill>
              <a:latin typeface="Calibri" pitchFamily="34" charset="0"/>
              <a:cs typeface="Calibri" pitchFamily="34" charset="0"/>
            </a:endParaRPr>
          </a:p>
        </p:txBody>
      </p:sp>
      <p:sp>
        <p:nvSpPr>
          <p:cNvPr id="18" name="Metin kutusu 17"/>
          <p:cNvSpPr txBox="1"/>
          <p:nvPr/>
        </p:nvSpPr>
        <p:spPr>
          <a:xfrm>
            <a:off x="7801436" y="5744586"/>
            <a:ext cx="967563" cy="307777"/>
          </a:xfrm>
          <a:prstGeom prst="rect">
            <a:avLst/>
          </a:prstGeom>
          <a:noFill/>
        </p:spPr>
        <p:txBody>
          <a:bodyPr wrap="square" rtlCol="0">
            <a:spAutoFit/>
          </a:bodyPr>
          <a:lstStyle/>
          <a:p>
            <a:pPr algn="ctr"/>
            <a:r>
              <a:rPr lang="tr-TR" sz="1400" dirty="0" smtClean="0">
                <a:solidFill>
                  <a:srgbClr val="000000"/>
                </a:solidFill>
                <a:latin typeface="Calibri" pitchFamily="34" charset="0"/>
                <a:cs typeface="Calibri" pitchFamily="34" charset="0"/>
              </a:rPr>
              <a:t>Türkiye</a:t>
            </a:r>
            <a:endParaRPr lang="tr-TR" sz="1400" dirty="0">
              <a:solidFill>
                <a:srgbClr val="000000"/>
              </a:solidFill>
              <a:latin typeface="Calibri" pitchFamily="34" charset="0"/>
              <a:cs typeface="Calibri" pitchFamily="34" charset="0"/>
            </a:endParaRPr>
          </a:p>
        </p:txBody>
      </p:sp>
      <p:pic>
        <p:nvPicPr>
          <p:cNvPr id="19" name="Picture 2" descr="D:\DOKTOR\9-ISTUZMAN\1-EĞİTİM KURUMU\1. İstanbuluzman\Z.Resim-İkon\Bayraklar\Czech Republic.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11212" y="5250440"/>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405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300"/>
                                        <p:tgtEl>
                                          <p:spTgt spid="7"/>
                                        </p:tgtEl>
                                      </p:cBhvr>
                                    </p:animEffect>
                                  </p:childTnLst>
                                </p:cTn>
                              </p:par>
                            </p:childTnLst>
                          </p:cTn>
                        </p:par>
                        <p:par>
                          <p:cTn id="17" fill="hold">
                            <p:stCondLst>
                              <p:cond delay="13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300"/>
                                        <p:tgtEl>
                                          <p:spTgt spid="5"/>
                                        </p:tgtEl>
                                      </p:cBhvr>
                                    </p:animEffect>
                                  </p:childTnLst>
                                </p:cTn>
                              </p:par>
                            </p:childTnLst>
                          </p:cTn>
                        </p:par>
                        <p:par>
                          <p:cTn id="21" fill="hold">
                            <p:stCondLst>
                              <p:cond delay="1600"/>
                            </p:stCondLst>
                            <p:childTnLst>
                              <p:par>
                                <p:cTn id="22" presetID="10"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2100"/>
                            </p:stCondLst>
                            <p:childTnLst>
                              <p:par>
                                <p:cTn id="26" presetID="10"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300"/>
                                        <p:tgtEl>
                                          <p:spTgt spid="9"/>
                                        </p:tgtEl>
                                      </p:cBhvr>
                                    </p:animEffect>
                                  </p:childTnLst>
                                </p:cTn>
                              </p:par>
                            </p:childTnLst>
                          </p:cTn>
                        </p:par>
                        <p:par>
                          <p:cTn id="29" fill="hold">
                            <p:stCondLst>
                              <p:cond delay="2400"/>
                            </p:stCondLst>
                            <p:childTnLst>
                              <p:par>
                                <p:cTn id="30" presetID="1" presetClass="entr" presetSubtype="0"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childTnLst>
                          </p:cTn>
                        </p:par>
                        <p:par>
                          <p:cTn id="32" fill="hold">
                            <p:stCondLst>
                              <p:cond delay="24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29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3400"/>
                            </p:stCondLst>
                            <p:childTnLst>
                              <p:par>
                                <p:cTn id="41" presetID="1"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par>
                          <p:cTn id="43" fill="hold">
                            <p:stCondLst>
                              <p:cond delay="3400"/>
                            </p:stCondLst>
                            <p:childTnLst>
                              <p:par>
                                <p:cTn id="44" presetID="10"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par>
                          <p:cTn id="47" fill="hold">
                            <p:stCondLst>
                              <p:cond delay="39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4400"/>
                            </p:stCondLst>
                            <p:childTnLst>
                              <p:par>
                                <p:cTn id="52" presetID="10"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par>
                          <p:cTn id="55" fill="hold">
                            <p:stCondLst>
                              <p:cond delay="4900"/>
                            </p:stCondLst>
                            <p:childTnLst>
                              <p:par>
                                <p:cTn id="56" presetID="10"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par>
                          <p:cTn id="59" fill="hold">
                            <p:stCondLst>
                              <p:cond delay="5400"/>
                            </p:stCondLst>
                            <p:childTnLst>
                              <p:par>
                                <p:cTn id="60" presetID="10" presetClass="entr" presetSubtype="0" fill="hold" grpId="0"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P spid="4" grpId="0" animBg="1"/>
      <p:bldGraphic spid="8" grpId="0">
        <p:bldAsOne/>
      </p:bldGraphic>
      <p:bldP spid="13" grpId="0"/>
      <p:bldP spid="14" grpId="0"/>
      <p:bldP spid="15" grpId="0"/>
      <p:bldP spid="16" grpId="0"/>
      <p:bldP spid="17"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prstClr val="black"/>
              </a:solidFill>
            </a:endParaRPr>
          </a:p>
        </p:txBody>
      </p:sp>
      <p:graphicFrame>
        <p:nvGraphicFramePr>
          <p:cNvPr id="7" name="Group 434"/>
          <p:cNvGraphicFramePr>
            <a:graphicFrameLocks noGrp="1"/>
          </p:cNvGraphicFramePr>
          <p:nvPr>
            <p:extLst>
              <p:ext uri="{D42A27DB-BD31-4B8C-83A1-F6EECF244321}">
                <p14:modId xmlns:p14="http://schemas.microsoft.com/office/powerpoint/2010/main" val="1691277571"/>
              </p:ext>
            </p:extLst>
          </p:nvPr>
        </p:nvGraphicFramePr>
        <p:xfrm>
          <a:off x="85059" y="1392873"/>
          <a:ext cx="8963406" cy="3165746"/>
        </p:xfrm>
        <a:graphic>
          <a:graphicData uri="http://schemas.openxmlformats.org/drawingml/2006/table">
            <a:tbl>
              <a:tblPr bandRow="1">
                <a:tableStyleId>{21E4AEA4-8DFA-4A89-87EB-49C32662AFE0}</a:tableStyleId>
              </a:tblPr>
              <a:tblGrid>
                <a:gridCol w="1965733"/>
                <a:gridCol w="612895"/>
                <a:gridCol w="4019847"/>
                <a:gridCol w="2364931"/>
              </a:tblGrid>
              <a:tr h="590306">
                <a:tc gridSpan="2">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1" i="0" u="none" strike="noStrike" kern="1200" cap="none" normalizeH="0" baseline="0" noProof="1" smtClean="0">
                          <a:ln>
                            <a:noFill/>
                          </a:ln>
                          <a:solidFill>
                            <a:schemeClr val="tx1"/>
                          </a:solidFill>
                          <a:effectLst/>
                          <a:latin typeface="Cambria" pitchFamily="18" charset="0"/>
                          <a:ea typeface="+mn-ea"/>
                          <a:cs typeface="Arial" pitchFamily="34" charset="0"/>
                        </a:rPr>
                        <a:t>Ülkeler </a:t>
                      </a:r>
                    </a:p>
                  </a:txBody>
                  <a:tcPr marL="90000" marR="90000" marT="46800" marB="46800" anchor="ctr" horzOverflow="overflow"/>
                </a:tc>
                <a:tc hMerge="1">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1800" b="1" i="0" u="none" strike="noStrike" kern="1200" cap="none" normalizeH="0" baseline="0" noProof="1" smtClean="0">
                        <a:ln>
                          <a:noFill/>
                        </a:ln>
                        <a:solidFill>
                          <a:schemeClr val="tx1"/>
                        </a:solidFill>
                        <a:effectLst/>
                        <a:latin typeface="Cambria" pitchFamily="18" charset="0"/>
                        <a:ea typeface="+mn-ea"/>
                        <a:cs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1" u="none" strike="noStrike" kern="1200" cap="none" normalizeH="0" baseline="0" noProof="1" smtClean="0">
                          <a:ln>
                            <a:noFill/>
                          </a:ln>
                          <a:solidFill>
                            <a:schemeClr val="tx1"/>
                          </a:solidFill>
                          <a:effectLst/>
                          <a:latin typeface="Cambria" pitchFamily="18" charset="0"/>
                        </a:rPr>
                        <a:t>% Olarak İş Kazası</a:t>
                      </a:r>
                      <a:endParaRPr kumimoji="0" lang="tr-TR" sz="2000" b="1" i="0" u="none" strike="noStrike" kern="1200" cap="none" normalizeH="0" baseline="0" noProof="1" smtClean="0">
                        <a:ln>
                          <a:noFill/>
                        </a:ln>
                        <a:solidFill>
                          <a:schemeClr val="tx1"/>
                        </a:solidFill>
                        <a:effectLst/>
                        <a:latin typeface="Cambria" pitchFamily="18" charset="0"/>
                        <a:ea typeface="+mn-ea"/>
                        <a:cs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1" u="none" strike="noStrike" kern="1200" cap="none" normalizeH="0" baseline="0" noProof="1" smtClean="0">
                          <a:ln>
                            <a:noFill/>
                          </a:ln>
                          <a:solidFill>
                            <a:schemeClr val="tx1"/>
                          </a:solidFill>
                          <a:effectLst/>
                          <a:latin typeface="Cambria" pitchFamily="18" charset="0"/>
                        </a:rPr>
                        <a:t>Kaza Sıklık Oranı</a:t>
                      </a:r>
                      <a:endParaRPr kumimoji="0" lang="tr-TR" sz="2000" b="1" i="0" u="none" strike="noStrike" kern="1200" cap="none" normalizeH="0" baseline="0" noProof="1" smtClean="0">
                        <a:ln>
                          <a:noFill/>
                        </a:ln>
                        <a:solidFill>
                          <a:schemeClr val="tx1"/>
                        </a:solidFill>
                        <a:effectLst/>
                        <a:latin typeface="Cambria" pitchFamily="18" charset="0"/>
                        <a:ea typeface="+mn-ea"/>
                        <a:cs typeface="Arial" pitchFamily="34" charset="0"/>
                      </a:endParaRPr>
                    </a:p>
                  </a:txBody>
                  <a:tcPr marL="90000" marR="90000" marT="46800" marB="46800" anchor="ctr" horzOverflow="overflow"/>
                </a:tc>
              </a:tr>
              <a:tr h="365425">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1" i="0" u="none" strike="noStrike" cap="none" normalizeH="0" baseline="0" noProof="1" smtClean="0">
                          <a:ln>
                            <a:noFill/>
                          </a:ln>
                          <a:solidFill>
                            <a:schemeClr val="tx1"/>
                          </a:solidFill>
                          <a:effectLst/>
                          <a:latin typeface="Cambria" pitchFamily="18" charset="0"/>
                          <a:cs typeface="Calibri" pitchFamily="34" charset="0"/>
                        </a:rPr>
                        <a:t>Kanada</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1800" b="0" i="0" u="none" strike="noStrike" cap="none" normalizeH="0" baseline="0" noProof="1" smtClean="0">
                        <a:ln>
                          <a:noFill/>
                        </a:ln>
                        <a:solidFill>
                          <a:schemeClr val="tx1"/>
                        </a:solidFill>
                        <a:effectLst/>
                        <a:latin typeface="Cambria" pitchFamily="18" charset="0"/>
                        <a:cs typeface="Calibri"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1" i="0" u="none" strike="noStrike" cap="none" normalizeH="0" baseline="0" noProof="1" smtClean="0">
                          <a:ln>
                            <a:noFill/>
                          </a:ln>
                          <a:solidFill>
                            <a:schemeClr val="tx1"/>
                          </a:solidFill>
                          <a:effectLst/>
                          <a:latin typeface="Cambria" pitchFamily="18" charset="0"/>
                          <a:cs typeface="Calibri" pitchFamily="34" charset="0"/>
                        </a:rPr>
                        <a:t>0,81</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1" i="0" u="none" strike="noStrike" cap="none" normalizeH="0" baseline="0" noProof="1" smtClean="0">
                          <a:ln>
                            <a:noFill/>
                          </a:ln>
                          <a:solidFill>
                            <a:schemeClr val="tx1"/>
                          </a:solidFill>
                          <a:effectLst/>
                          <a:latin typeface="Cambria" pitchFamily="18" charset="0"/>
                          <a:cs typeface="Calibri" pitchFamily="34" charset="0"/>
                        </a:rPr>
                        <a:t>3,37</a:t>
                      </a:r>
                    </a:p>
                  </a:txBody>
                  <a:tcPr marL="90000" marR="90000" marT="46800" marB="46800" anchor="ctr" horzOverflow="overflow"/>
                </a:tc>
              </a:tr>
              <a:tr h="365425">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0" i="0" u="none" strike="noStrike" cap="none" normalizeH="0" baseline="0" noProof="1" smtClean="0">
                          <a:ln>
                            <a:noFill/>
                          </a:ln>
                          <a:solidFill>
                            <a:schemeClr val="tx1"/>
                          </a:solidFill>
                          <a:effectLst/>
                          <a:latin typeface="Cambria" pitchFamily="18" charset="0"/>
                          <a:cs typeface="Calibri" pitchFamily="34" charset="0"/>
                        </a:rPr>
                        <a:t>ABD</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1800" b="0" i="0" u="none" strike="noStrike" cap="none" normalizeH="0" baseline="0" noProof="1" smtClean="0">
                        <a:ln>
                          <a:noFill/>
                        </a:ln>
                        <a:solidFill>
                          <a:schemeClr val="tx1"/>
                        </a:solidFill>
                        <a:effectLst/>
                        <a:latin typeface="Cambria" pitchFamily="18" charset="0"/>
                        <a:cs typeface="Calibri"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0" i="0" u="none" strike="noStrike" cap="none" normalizeH="0" baseline="0" noProof="1" smtClean="0">
                          <a:ln>
                            <a:noFill/>
                          </a:ln>
                          <a:solidFill>
                            <a:schemeClr val="tx1"/>
                          </a:solidFill>
                          <a:effectLst/>
                          <a:latin typeface="Cambria" pitchFamily="18" charset="0"/>
                          <a:cs typeface="Calibri" pitchFamily="34" charset="0"/>
                        </a:rPr>
                        <a:t>0,83</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0" i="0" u="none" strike="noStrike" cap="none" normalizeH="0" baseline="0" noProof="1" smtClean="0">
                          <a:ln>
                            <a:noFill/>
                          </a:ln>
                          <a:solidFill>
                            <a:schemeClr val="tx1"/>
                          </a:solidFill>
                          <a:effectLst/>
                          <a:latin typeface="Cambria" pitchFamily="18" charset="0"/>
                          <a:cs typeface="Calibri" pitchFamily="34" charset="0"/>
                        </a:rPr>
                        <a:t>3,46</a:t>
                      </a:r>
                    </a:p>
                  </a:txBody>
                  <a:tcPr marL="90000" marR="90000" marT="46800" marB="46800" anchor="ctr" horzOverflow="overflow"/>
                </a:tc>
              </a:tr>
              <a:tr h="365425">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0" i="0" u="none" strike="noStrike" cap="none" normalizeH="0" baseline="0" noProof="1" smtClean="0">
                          <a:ln>
                            <a:noFill/>
                          </a:ln>
                          <a:solidFill>
                            <a:schemeClr val="tx1"/>
                          </a:solidFill>
                          <a:effectLst/>
                          <a:latin typeface="Cambria" pitchFamily="18" charset="0"/>
                          <a:cs typeface="Calibri" pitchFamily="34" charset="0"/>
                        </a:rPr>
                        <a:t>Japonya</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1800" b="0" i="0" u="none" strike="noStrike" cap="none" normalizeH="0" baseline="0" noProof="1" smtClean="0">
                        <a:ln>
                          <a:noFill/>
                        </a:ln>
                        <a:solidFill>
                          <a:schemeClr val="tx1"/>
                        </a:solidFill>
                        <a:effectLst/>
                        <a:latin typeface="Cambria" pitchFamily="18" charset="0"/>
                        <a:cs typeface="Calibri"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0" i="0" u="none" strike="noStrike" cap="none" normalizeH="0" baseline="0" noProof="1" smtClean="0">
                          <a:ln>
                            <a:noFill/>
                          </a:ln>
                          <a:solidFill>
                            <a:schemeClr val="tx1"/>
                          </a:solidFill>
                          <a:effectLst/>
                          <a:latin typeface="Cambria" pitchFamily="18" charset="0"/>
                          <a:cs typeface="Calibri" pitchFamily="34" charset="0"/>
                        </a:rPr>
                        <a:t>0,89</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0" i="0" u="none" strike="noStrike" cap="none" normalizeH="0" baseline="0" noProof="1" smtClean="0">
                          <a:ln>
                            <a:noFill/>
                          </a:ln>
                          <a:solidFill>
                            <a:schemeClr val="tx1"/>
                          </a:solidFill>
                          <a:effectLst/>
                          <a:latin typeface="Cambria" pitchFamily="18" charset="0"/>
                          <a:cs typeface="Calibri" pitchFamily="34" charset="0"/>
                        </a:rPr>
                        <a:t>3,71</a:t>
                      </a:r>
                    </a:p>
                  </a:txBody>
                  <a:tcPr marL="90000" marR="90000" marT="46800" marB="46800" anchor="ctr" horzOverflow="overflow"/>
                </a:tc>
              </a:tr>
              <a:tr h="365425">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0" i="0" u="none" strike="noStrike" cap="none" normalizeH="0" baseline="0" noProof="1" smtClean="0">
                          <a:ln>
                            <a:noFill/>
                          </a:ln>
                          <a:solidFill>
                            <a:schemeClr val="tx1"/>
                          </a:solidFill>
                          <a:effectLst/>
                          <a:latin typeface="Cambria" pitchFamily="18" charset="0"/>
                          <a:cs typeface="Calibri" pitchFamily="34" charset="0"/>
                        </a:rPr>
                        <a:t>Almanya</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1800" b="0" i="0" u="none" strike="noStrike" cap="none" normalizeH="0" baseline="0" noProof="1" smtClean="0">
                        <a:ln>
                          <a:noFill/>
                        </a:ln>
                        <a:solidFill>
                          <a:schemeClr val="tx1"/>
                        </a:solidFill>
                        <a:effectLst/>
                        <a:latin typeface="Cambria" pitchFamily="18" charset="0"/>
                        <a:cs typeface="Calibri"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0" i="0" u="none" strike="noStrike" cap="none" normalizeH="0" baseline="0" noProof="1" smtClean="0">
                          <a:ln>
                            <a:noFill/>
                          </a:ln>
                          <a:solidFill>
                            <a:schemeClr val="tx1"/>
                          </a:solidFill>
                          <a:effectLst/>
                          <a:latin typeface="Cambria" pitchFamily="18" charset="0"/>
                          <a:cs typeface="Calibri" pitchFamily="34" charset="0"/>
                        </a:rPr>
                        <a:t>1,50</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0" i="0" u="none" strike="noStrike" cap="none" normalizeH="0" baseline="0" noProof="1" smtClean="0">
                          <a:ln>
                            <a:noFill/>
                          </a:ln>
                          <a:solidFill>
                            <a:schemeClr val="tx1"/>
                          </a:solidFill>
                          <a:effectLst/>
                          <a:latin typeface="Cambria" pitchFamily="18" charset="0"/>
                          <a:cs typeface="Calibri" pitchFamily="34" charset="0"/>
                        </a:rPr>
                        <a:t>6,25</a:t>
                      </a:r>
                    </a:p>
                  </a:txBody>
                  <a:tcPr marL="90000" marR="90000" marT="46800" marB="46800" anchor="ctr" horzOverflow="overflow"/>
                </a:tc>
              </a:tr>
              <a:tr h="365425">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1800" b="0" i="0" u="none" strike="noStrike" cap="none" normalizeH="0" baseline="0" noProof="1" smtClean="0">
                          <a:ln>
                            <a:noFill/>
                          </a:ln>
                          <a:solidFill>
                            <a:schemeClr val="tx1"/>
                          </a:solidFill>
                          <a:effectLst/>
                          <a:latin typeface="Cambria" pitchFamily="18" charset="0"/>
                          <a:cs typeface="Calibri" pitchFamily="34" charset="0"/>
                        </a:rPr>
                        <a:t>Polonya</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1800" b="0" i="0" u="none" strike="noStrike" cap="none" normalizeH="0" baseline="0" noProof="1" smtClean="0">
                        <a:ln>
                          <a:noFill/>
                        </a:ln>
                        <a:solidFill>
                          <a:schemeClr val="tx1"/>
                        </a:solidFill>
                        <a:effectLst/>
                        <a:latin typeface="Cambria" pitchFamily="18" charset="0"/>
                        <a:cs typeface="Calibri"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0" i="0" u="none" strike="noStrike" cap="none" normalizeH="0" baseline="0" noProof="1" smtClean="0">
                          <a:ln>
                            <a:noFill/>
                          </a:ln>
                          <a:solidFill>
                            <a:schemeClr val="tx1"/>
                          </a:solidFill>
                          <a:effectLst/>
                          <a:latin typeface="Cambria" pitchFamily="18" charset="0"/>
                          <a:cs typeface="Calibri" pitchFamily="34" charset="0"/>
                        </a:rPr>
                        <a:t>2,60</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0" i="0" u="none" strike="noStrike" cap="none" normalizeH="0" baseline="0" noProof="1" smtClean="0">
                          <a:ln>
                            <a:noFill/>
                          </a:ln>
                          <a:solidFill>
                            <a:schemeClr val="tx1"/>
                          </a:solidFill>
                          <a:effectLst/>
                          <a:latin typeface="Cambria" pitchFamily="18" charset="0"/>
                          <a:cs typeface="Calibri" pitchFamily="34" charset="0"/>
                        </a:rPr>
                        <a:t>10,54</a:t>
                      </a:r>
                    </a:p>
                  </a:txBody>
                  <a:tcPr marL="90000" marR="90000" marT="46800" marB="46800" anchor="ctr" horzOverflow="overflow"/>
                </a:tc>
              </a:tr>
              <a:tr h="365425">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1800" b="0" i="0" u="none" strike="noStrike" cap="none" normalizeH="0" baseline="0" noProof="1" smtClean="0">
                          <a:ln>
                            <a:noFill/>
                          </a:ln>
                          <a:solidFill>
                            <a:schemeClr val="tx1"/>
                          </a:solidFill>
                          <a:effectLst/>
                          <a:latin typeface="Cambria" pitchFamily="18" charset="0"/>
                          <a:cs typeface="Calibri" pitchFamily="34" charset="0"/>
                        </a:rPr>
                        <a:t>Güney Kore</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1800" b="0" i="0" u="none" strike="noStrike" cap="none" normalizeH="0" baseline="0" noProof="1" smtClean="0">
                        <a:ln>
                          <a:noFill/>
                        </a:ln>
                        <a:solidFill>
                          <a:schemeClr val="tx1"/>
                        </a:solidFill>
                        <a:effectLst/>
                        <a:latin typeface="Cambria" pitchFamily="18" charset="0"/>
                        <a:cs typeface="Calibri"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0" i="0" u="none" strike="noStrike" cap="none" normalizeH="0" baseline="0" noProof="1" smtClean="0">
                          <a:ln>
                            <a:noFill/>
                          </a:ln>
                          <a:solidFill>
                            <a:schemeClr val="tx1"/>
                          </a:solidFill>
                          <a:effectLst/>
                          <a:latin typeface="Cambria" pitchFamily="18" charset="0"/>
                          <a:cs typeface="Calibri" pitchFamily="34" charset="0"/>
                        </a:rPr>
                        <a:t>2,80</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0" i="0" u="none" strike="noStrike" cap="none" normalizeH="0" baseline="0" noProof="1" smtClean="0">
                          <a:ln>
                            <a:noFill/>
                          </a:ln>
                          <a:solidFill>
                            <a:schemeClr val="tx1"/>
                          </a:solidFill>
                          <a:effectLst/>
                          <a:latin typeface="Cambria" pitchFamily="18" charset="0"/>
                          <a:cs typeface="Calibri" pitchFamily="34" charset="0"/>
                        </a:rPr>
                        <a:t>11,67</a:t>
                      </a:r>
                    </a:p>
                  </a:txBody>
                  <a:tcPr marL="90000" marR="90000" marT="46800" marB="46800" anchor="ctr" horzOverflow="overflow"/>
                </a:tc>
              </a:tr>
              <a:tr h="365425">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1800" b="1" i="0" u="none" strike="noStrike" cap="none" normalizeH="0" baseline="0" noProof="1" smtClean="0">
                          <a:ln>
                            <a:noFill/>
                          </a:ln>
                          <a:solidFill>
                            <a:schemeClr val="tx1"/>
                          </a:solidFill>
                          <a:effectLst/>
                          <a:latin typeface="Cambria" pitchFamily="18" charset="0"/>
                          <a:cs typeface="Calibri" pitchFamily="34" charset="0"/>
                        </a:rPr>
                        <a:t>Türkiye</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1800" b="0" i="0" u="none" strike="noStrike" cap="none" normalizeH="0" baseline="0" noProof="1" smtClean="0">
                        <a:ln>
                          <a:noFill/>
                        </a:ln>
                        <a:solidFill>
                          <a:schemeClr val="tx1"/>
                        </a:solidFill>
                        <a:effectLst/>
                        <a:latin typeface="Cambria" pitchFamily="18" charset="0"/>
                        <a:cs typeface="Calibri"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1" i="0" u="none" strike="noStrike" cap="none" normalizeH="0" baseline="0" noProof="1" smtClean="0">
                          <a:ln>
                            <a:noFill/>
                          </a:ln>
                          <a:solidFill>
                            <a:schemeClr val="tx1"/>
                          </a:solidFill>
                          <a:effectLst/>
                          <a:latin typeface="Cambria" pitchFamily="18" charset="0"/>
                          <a:cs typeface="Calibri" pitchFamily="34" charset="0"/>
                        </a:rPr>
                        <a:t>3,00</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1" i="0" u="none" strike="noStrike" cap="none" normalizeH="0" baseline="0" noProof="1" smtClean="0">
                          <a:ln>
                            <a:noFill/>
                          </a:ln>
                          <a:solidFill>
                            <a:schemeClr val="tx1"/>
                          </a:solidFill>
                          <a:effectLst/>
                          <a:latin typeface="Cambria" pitchFamily="18" charset="0"/>
                          <a:cs typeface="Calibri" pitchFamily="34" charset="0"/>
                        </a:rPr>
                        <a:t>12,45</a:t>
                      </a:r>
                    </a:p>
                  </a:txBody>
                  <a:tcPr marL="90000" marR="90000" marT="46800" marB="46800" anchor="ctr" horzOverflow="overflow"/>
                </a:tc>
              </a:tr>
            </a:tbl>
          </a:graphicData>
        </a:graphic>
      </p:graphicFrame>
      <p:sp>
        <p:nvSpPr>
          <p:cNvPr id="1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 KAZASI SIRALAMASI – DÜNYA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2"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4" name="Grup 3"/>
          <p:cNvGrpSpPr/>
          <p:nvPr/>
        </p:nvGrpSpPr>
        <p:grpSpPr>
          <a:xfrm>
            <a:off x="2062519" y="1953747"/>
            <a:ext cx="581230" cy="2640108"/>
            <a:chOff x="2062519" y="1953747"/>
            <a:chExt cx="581230" cy="2640108"/>
          </a:xfrm>
        </p:grpSpPr>
        <p:pic>
          <p:nvPicPr>
            <p:cNvPr id="2054" name="Picture 6" descr="C:\Users\ahmet\Desktop\bAYRAKLAR\Poland-Flag.png"/>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2519" y="3418322"/>
              <a:ext cx="576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hmet\Desktop\bAYRAKLAR\Jarvis-Island-Flag.png"/>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7749" y="2322451"/>
              <a:ext cx="576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hmet\Desktop\bAYRAKLAR\Canada-Flag.png"/>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7749" y="1953747"/>
              <a:ext cx="576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hmet\Desktop\bAYRAKLAR\Japan-Flag.png"/>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2519" y="2689304"/>
              <a:ext cx="576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hmet\Desktop\bAYRAKLAR\Germany-Flag.png"/>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62519" y="3055519"/>
              <a:ext cx="576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ahmet\Desktop\bAYRAKLAR\Korea-Flag.png"/>
            <p:cNvPicPr preferRelativeResize="0">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67749" y="3776574"/>
              <a:ext cx="576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ahmet\Desktop\bAYRAKLAR\Turkey-Flag.png"/>
            <p:cNvPicPr preferRelativeResize="0">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62519" y="4161855"/>
              <a:ext cx="576000" cy="432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851578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graphicFrame>
        <p:nvGraphicFramePr>
          <p:cNvPr id="7" name="Group 434"/>
          <p:cNvGraphicFramePr>
            <a:graphicFrameLocks noGrp="1"/>
          </p:cNvGraphicFramePr>
          <p:nvPr>
            <p:extLst>
              <p:ext uri="{D42A27DB-BD31-4B8C-83A1-F6EECF244321}">
                <p14:modId xmlns:p14="http://schemas.microsoft.com/office/powerpoint/2010/main" val="3208714589"/>
              </p:ext>
            </p:extLst>
          </p:nvPr>
        </p:nvGraphicFramePr>
        <p:xfrm>
          <a:off x="85059" y="1392873"/>
          <a:ext cx="8569844" cy="1877391"/>
        </p:xfrm>
        <a:graphic>
          <a:graphicData uri="http://schemas.openxmlformats.org/drawingml/2006/table">
            <a:tbl>
              <a:tblPr bandRow="1">
                <a:tableStyleId>{21E4AEA4-8DFA-4A89-87EB-49C32662AFE0}</a:tableStyleId>
              </a:tblPr>
              <a:tblGrid>
                <a:gridCol w="3715045"/>
                <a:gridCol w="612870"/>
                <a:gridCol w="4241929"/>
              </a:tblGrid>
              <a:tr h="405711">
                <a:tc gridSpan="2">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1" i="0" u="none" strike="noStrike" kern="1200" cap="none" normalizeH="0" baseline="0" noProof="1" smtClean="0">
                          <a:ln>
                            <a:noFill/>
                          </a:ln>
                          <a:solidFill>
                            <a:schemeClr val="tx1"/>
                          </a:solidFill>
                          <a:effectLst/>
                          <a:latin typeface="Cambria" pitchFamily="18" charset="0"/>
                          <a:ea typeface="+mn-ea"/>
                          <a:cs typeface="Arial" pitchFamily="34" charset="0"/>
                        </a:rPr>
                        <a:t>Ülkeler </a:t>
                      </a:r>
                    </a:p>
                  </a:txBody>
                  <a:tcPr marL="90000" marR="90000" marT="46800" marB="46800" anchor="ctr" horzOverflow="overflow"/>
                </a:tc>
                <a:tc hMerge="1">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1800" b="1" i="0" u="none" strike="noStrike" kern="1200" cap="none" normalizeH="0" baseline="0" noProof="1" smtClean="0">
                        <a:ln>
                          <a:noFill/>
                        </a:ln>
                        <a:solidFill>
                          <a:schemeClr val="tx1"/>
                        </a:solidFill>
                        <a:effectLst/>
                        <a:latin typeface="Cambria" pitchFamily="18" charset="0"/>
                        <a:ea typeface="+mn-ea"/>
                        <a:cs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1" u="none" strike="noStrike" kern="1200" cap="none" normalizeH="0" baseline="0" noProof="1" smtClean="0">
                          <a:ln>
                            <a:noFill/>
                          </a:ln>
                          <a:solidFill>
                            <a:schemeClr val="tx1"/>
                          </a:solidFill>
                          <a:effectLst/>
                          <a:latin typeface="Cambria" pitchFamily="18" charset="0"/>
                        </a:rPr>
                        <a:t>Maliyet (Milyar)</a:t>
                      </a:r>
                      <a:endParaRPr kumimoji="0" lang="tr-TR" sz="2000" b="1" i="0" u="none" strike="noStrike" kern="1200" cap="none" normalizeH="0" baseline="0" noProof="1" smtClean="0">
                        <a:ln>
                          <a:noFill/>
                        </a:ln>
                        <a:solidFill>
                          <a:schemeClr val="tx1"/>
                        </a:solidFill>
                        <a:effectLst/>
                        <a:latin typeface="Cambria" pitchFamily="18" charset="0"/>
                        <a:ea typeface="+mn-ea"/>
                        <a:cs typeface="Arial" pitchFamily="34" charset="0"/>
                      </a:endParaRPr>
                    </a:p>
                  </a:txBody>
                  <a:tcPr marL="90000" marR="90000" marT="46800" marB="46800" anchor="ctr" horzOverflow="overflow"/>
                </a:tc>
              </a:tr>
              <a:tr h="365425">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1" i="0" u="none" strike="noStrike" cap="none" normalizeH="0" baseline="0" noProof="1" smtClean="0">
                          <a:ln>
                            <a:noFill/>
                          </a:ln>
                          <a:solidFill>
                            <a:schemeClr val="tx1"/>
                          </a:solidFill>
                          <a:effectLst/>
                          <a:latin typeface="Cambria" pitchFamily="18" charset="0"/>
                          <a:cs typeface="Calibri" pitchFamily="34" charset="0"/>
                        </a:rPr>
                        <a:t>ABD (Dolar)</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1800" b="0" i="0" u="none" strike="noStrike" cap="none" normalizeH="0" baseline="0" noProof="1" smtClean="0">
                        <a:ln>
                          <a:noFill/>
                        </a:ln>
                        <a:solidFill>
                          <a:schemeClr val="tx1"/>
                        </a:solidFill>
                        <a:effectLst/>
                        <a:latin typeface="Cambria" pitchFamily="18" charset="0"/>
                        <a:cs typeface="Calibri"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0" i="0" u="none" strike="noStrike" cap="none" normalizeH="0" baseline="0" noProof="1" smtClean="0">
                          <a:ln>
                            <a:noFill/>
                          </a:ln>
                          <a:solidFill>
                            <a:schemeClr val="tx1"/>
                          </a:solidFill>
                          <a:effectLst/>
                          <a:latin typeface="Cambria" pitchFamily="18" charset="0"/>
                          <a:cs typeface="Calibri" pitchFamily="34" charset="0"/>
                        </a:rPr>
                        <a:t>190</a:t>
                      </a:r>
                    </a:p>
                  </a:txBody>
                  <a:tcPr marL="90000" marR="90000" marT="46800" marB="46800" anchor="ctr" horzOverflow="overflow"/>
                </a:tc>
              </a:tr>
              <a:tr h="365425">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1" i="0" u="none" strike="noStrike" cap="none" normalizeH="0" baseline="0" noProof="1" smtClean="0">
                          <a:ln>
                            <a:noFill/>
                          </a:ln>
                          <a:solidFill>
                            <a:schemeClr val="tx1"/>
                          </a:solidFill>
                          <a:effectLst/>
                          <a:latin typeface="Cambria" pitchFamily="18" charset="0"/>
                          <a:cs typeface="Calibri" pitchFamily="34" charset="0"/>
                        </a:rPr>
                        <a:t>Almanya (Dolar)</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1800" b="0" i="0" u="none" strike="noStrike" cap="none" normalizeH="0" baseline="0" noProof="1" smtClean="0">
                        <a:ln>
                          <a:noFill/>
                        </a:ln>
                        <a:solidFill>
                          <a:schemeClr val="tx1"/>
                        </a:solidFill>
                        <a:effectLst/>
                        <a:latin typeface="Cambria" pitchFamily="18" charset="0"/>
                        <a:cs typeface="Calibri"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0" i="0" u="none" strike="noStrike" cap="none" normalizeH="0" baseline="0" noProof="1" smtClean="0">
                          <a:ln>
                            <a:noFill/>
                          </a:ln>
                          <a:solidFill>
                            <a:schemeClr val="tx1"/>
                          </a:solidFill>
                          <a:effectLst/>
                          <a:latin typeface="Cambria" pitchFamily="18" charset="0"/>
                          <a:cs typeface="Calibri" pitchFamily="34" charset="0"/>
                        </a:rPr>
                        <a:t>28</a:t>
                      </a:r>
                    </a:p>
                  </a:txBody>
                  <a:tcPr marL="90000" marR="90000" marT="46800" marB="46800" anchor="ctr" horzOverflow="overflow"/>
                </a:tc>
              </a:tr>
              <a:tr h="365425">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1800" b="1" i="0" u="none" strike="noStrike" cap="none" normalizeH="0" baseline="0" noProof="1" smtClean="0">
                          <a:ln>
                            <a:noFill/>
                          </a:ln>
                          <a:solidFill>
                            <a:schemeClr val="tx1"/>
                          </a:solidFill>
                          <a:effectLst/>
                          <a:latin typeface="Cambria" pitchFamily="18" charset="0"/>
                          <a:cs typeface="Calibri" pitchFamily="34" charset="0"/>
                        </a:rPr>
                        <a:t>Norveç (Kron)</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1800" b="0" i="0" u="none" strike="noStrike" cap="none" normalizeH="0" baseline="0" noProof="1" smtClean="0">
                        <a:ln>
                          <a:noFill/>
                        </a:ln>
                        <a:solidFill>
                          <a:schemeClr val="tx1"/>
                        </a:solidFill>
                        <a:effectLst/>
                        <a:latin typeface="Cambria" pitchFamily="18" charset="0"/>
                        <a:cs typeface="Calibri"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0" i="0" u="none" strike="noStrike" cap="none" normalizeH="0" baseline="0" noProof="1" smtClean="0">
                          <a:ln>
                            <a:noFill/>
                          </a:ln>
                          <a:solidFill>
                            <a:schemeClr val="tx1"/>
                          </a:solidFill>
                          <a:effectLst/>
                          <a:latin typeface="Cambria" pitchFamily="18" charset="0"/>
                          <a:cs typeface="Calibri" pitchFamily="34" charset="0"/>
                        </a:rPr>
                        <a:t>40</a:t>
                      </a:r>
                    </a:p>
                  </a:txBody>
                  <a:tcPr marL="90000" marR="90000" marT="46800" marB="46800" anchor="ctr" horzOverflow="overflow"/>
                </a:tc>
              </a:tr>
              <a:tr h="365425">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1800" b="1" i="0" u="none" strike="noStrike" cap="none" normalizeH="0" baseline="0" noProof="1" smtClean="0">
                          <a:ln>
                            <a:noFill/>
                          </a:ln>
                          <a:solidFill>
                            <a:schemeClr val="tx1"/>
                          </a:solidFill>
                          <a:effectLst/>
                          <a:latin typeface="Cambria" pitchFamily="18" charset="0"/>
                          <a:cs typeface="Calibri" pitchFamily="34" charset="0"/>
                        </a:rPr>
                        <a:t>Avustralya (A. Doları)</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1800" b="0" i="0" u="none" strike="noStrike" cap="none" normalizeH="0" baseline="0" noProof="1" smtClean="0">
                        <a:ln>
                          <a:noFill/>
                        </a:ln>
                        <a:solidFill>
                          <a:schemeClr val="tx1"/>
                        </a:solidFill>
                        <a:effectLst/>
                        <a:latin typeface="Cambria" pitchFamily="18" charset="0"/>
                        <a:cs typeface="Calibri"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0" i="0" u="none" strike="noStrike" cap="none" normalizeH="0" baseline="0" noProof="1" smtClean="0">
                          <a:ln>
                            <a:noFill/>
                          </a:ln>
                          <a:solidFill>
                            <a:schemeClr val="tx1"/>
                          </a:solidFill>
                          <a:effectLst/>
                          <a:latin typeface="Cambria" pitchFamily="18" charset="0"/>
                          <a:cs typeface="Calibri" pitchFamily="34" charset="0"/>
                        </a:rPr>
                        <a:t>15-37</a:t>
                      </a:r>
                    </a:p>
                  </a:txBody>
                  <a:tcPr marL="90000" marR="90000" marT="46800" marB="46800" anchor="ctr" horzOverflow="overflow"/>
                </a:tc>
              </a:tr>
            </a:tbl>
          </a:graphicData>
        </a:graphic>
      </p:graphicFrame>
      <p:sp>
        <p:nvSpPr>
          <p:cNvPr id="1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rPr>
              <a:t>İŞ KAZALARINDA MALİYET – DÜNYA </a:t>
            </a:r>
            <a:endParaRPr lang="en-GB" sz="3200" kern="120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endParaRPr>
          </a:p>
        </p:txBody>
      </p:sp>
      <p:sp>
        <p:nvSpPr>
          <p:cNvPr id="12"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2" name="Grup 1"/>
          <p:cNvGrpSpPr/>
          <p:nvPr/>
        </p:nvGrpSpPr>
        <p:grpSpPr>
          <a:xfrm>
            <a:off x="3818814" y="1764310"/>
            <a:ext cx="576000" cy="1536570"/>
            <a:chOff x="3818814" y="1764310"/>
            <a:chExt cx="576000" cy="1536570"/>
          </a:xfrm>
        </p:grpSpPr>
        <p:pic>
          <p:nvPicPr>
            <p:cNvPr id="3074" name="Picture 2" descr="D:\DOKTOR\1-ISTANBULUZMAN\1-EĞİTİM KURUMU\1. İstanbuluzman\2-RESİMLER\Bayraklar\Bayrak\Australia-Flag.png"/>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8814" y="2868880"/>
              <a:ext cx="576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DOKTOR\1-ISTANBULUZMAN\1-EĞİTİM KURUMU\1. İstanbuluzman\2-RESİMLER\Bayraklar\Bayrak\Norway-Flag.png"/>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8814" y="2501340"/>
              <a:ext cx="576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hmet\Desktop\bAYRAKLAR\Jarvis-Island-Flag.png"/>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8814" y="1764310"/>
              <a:ext cx="576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ahmet\Desktop\bAYRAKLAR\Germany-Flag.png"/>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8814" y="2130304"/>
              <a:ext cx="576000" cy="432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572479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SEKTÖRLERE GÖRE KAZA SIKLIĞI – DÜNYA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2" name="Grafik 1"/>
          <p:cNvGraphicFramePr/>
          <p:nvPr>
            <p:extLst>
              <p:ext uri="{D42A27DB-BD31-4B8C-83A1-F6EECF244321}">
                <p14:modId xmlns:p14="http://schemas.microsoft.com/office/powerpoint/2010/main" val="2436265674"/>
              </p:ext>
            </p:extLst>
          </p:nvPr>
        </p:nvGraphicFramePr>
        <p:xfrm>
          <a:off x="0" y="1058863"/>
          <a:ext cx="9048466" cy="4948532"/>
        </p:xfrm>
        <a:graphic>
          <a:graphicData uri="http://schemas.openxmlformats.org/drawingml/2006/chart">
            <c:chart xmlns:c="http://schemas.openxmlformats.org/drawingml/2006/chart" xmlns:r="http://schemas.openxmlformats.org/officeDocument/2006/relationships" r:id="rId3"/>
          </a:graphicData>
        </a:graphic>
      </p:graphicFrame>
      <p:sp>
        <p:nvSpPr>
          <p:cNvPr id="3" name="Dikdörtgen 2"/>
          <p:cNvSpPr/>
          <p:nvPr/>
        </p:nvSpPr>
        <p:spPr>
          <a:xfrm>
            <a:off x="895350" y="5143500"/>
            <a:ext cx="790575" cy="2000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924175" y="5153025"/>
            <a:ext cx="790575" cy="5905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5972175" y="5343525"/>
            <a:ext cx="790575" cy="400050"/>
          </a:xfrm>
          <a:prstGeom prst="rect">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142875" y="6160019"/>
            <a:ext cx="7090159" cy="338554"/>
          </a:xfrm>
          <a:prstGeom prst="rect">
            <a:avLst/>
          </a:prstGeom>
        </p:spPr>
        <p:txBody>
          <a:bodyPr wrap="square">
            <a:spAutoFit/>
          </a:bodyPr>
          <a:lstStyle/>
          <a:p>
            <a:pPr algn="ctr">
              <a:spcAft>
                <a:spcPts val="0"/>
              </a:spcAft>
              <a:buClr>
                <a:srgbClr val="292929"/>
              </a:buClr>
              <a:defRPr/>
            </a:pPr>
            <a:r>
              <a:rPr lang="tr-TR" sz="1600" i="1" dirty="0">
                <a:solidFill>
                  <a:srgbClr val="000000"/>
                </a:solidFill>
                <a:latin typeface="Calibri" pitchFamily="34" charset="0"/>
                <a:cs typeface="Calibri" pitchFamily="34" charset="0"/>
              </a:rPr>
              <a:t>(Bir takvim yılında çalışılan 1,000,000 iş saatine karşılık kaç kaza olduğunu gösterir.) </a:t>
            </a:r>
          </a:p>
        </p:txBody>
      </p:sp>
    </p:spTree>
    <p:extLst>
      <p:ext uri="{BB962C8B-B14F-4D97-AF65-F5344CB8AC3E}">
        <p14:creationId xmlns:p14="http://schemas.microsoft.com/office/powerpoint/2010/main" val="8450379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P spid="3" grpId="0" animBg="1"/>
      <p:bldP spid="7"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7" name="Group 5"/>
          <p:cNvGraphicFramePr>
            <a:graphicFrameLocks/>
          </p:cNvGraphicFramePr>
          <p:nvPr>
            <p:extLst>
              <p:ext uri="{D42A27DB-BD31-4B8C-83A1-F6EECF244321}">
                <p14:modId xmlns:p14="http://schemas.microsoft.com/office/powerpoint/2010/main" val="1575949617"/>
              </p:ext>
            </p:extLst>
          </p:nvPr>
        </p:nvGraphicFramePr>
        <p:xfrm>
          <a:off x="137613" y="1058861"/>
          <a:ext cx="8868773" cy="5021304"/>
        </p:xfrm>
        <a:graphic>
          <a:graphicData uri="http://schemas.openxmlformats.org/drawingml/2006/table">
            <a:tbl>
              <a:tblPr/>
              <a:tblGrid>
                <a:gridCol w="2028269"/>
                <a:gridCol w="1140084"/>
                <a:gridCol w="1140084"/>
                <a:gridCol w="1140084"/>
                <a:gridCol w="1140084"/>
                <a:gridCol w="1140084"/>
                <a:gridCol w="1140084"/>
              </a:tblGrid>
              <a:tr h="62766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bg1"/>
                          </a:solidFill>
                          <a:effectLst/>
                          <a:latin typeface="Calibri" pitchFamily="34" charset="0"/>
                          <a:cs typeface="Calibri" pitchFamily="34" charset="0"/>
                        </a:rPr>
                        <a:t>Ülkeler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bg1"/>
                          </a:solidFill>
                          <a:effectLst/>
                          <a:latin typeface="Calibri" pitchFamily="34" charset="0"/>
                          <a:cs typeface="Calibri" pitchFamily="34" charset="0"/>
                        </a:rPr>
                        <a:t>2003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bg1"/>
                          </a:solidFill>
                          <a:effectLst/>
                          <a:latin typeface="Calibri" pitchFamily="34" charset="0"/>
                          <a:cs typeface="Calibri" pitchFamily="34" charset="0"/>
                        </a:rPr>
                        <a:t>2004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bg1"/>
                          </a:solidFill>
                          <a:effectLst/>
                          <a:latin typeface="Calibri" pitchFamily="34" charset="0"/>
                          <a:cs typeface="Calibri" pitchFamily="34" charset="0"/>
                        </a:rPr>
                        <a:t>2005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bg1"/>
                          </a:solidFill>
                          <a:effectLst/>
                          <a:latin typeface="Calibri" pitchFamily="34" charset="0"/>
                          <a:cs typeface="Calibri" pitchFamily="34" charset="0"/>
                        </a:rPr>
                        <a:t>2006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bg1"/>
                          </a:solidFill>
                          <a:effectLst/>
                          <a:latin typeface="Calibri" pitchFamily="34" charset="0"/>
                          <a:cs typeface="Calibri" pitchFamily="34" charset="0"/>
                        </a:rPr>
                        <a:t>2007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bg1"/>
                          </a:solidFill>
                          <a:effectLst/>
                          <a:latin typeface="Calibri" pitchFamily="34" charset="0"/>
                          <a:cs typeface="Calibri" pitchFamily="34" charset="0"/>
                        </a:rPr>
                        <a:t>2008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r>
              <a:tr h="62766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l" defTabSz="912813"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Calibri" pitchFamily="34" charset="0"/>
                          <a:cs typeface="Calibri" pitchFamily="34" charset="0"/>
                        </a:rPr>
                        <a:t>İngiltere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cs typeface="Calibri" pitchFamily="34" charset="0"/>
                        </a:rPr>
                        <a:t>0.7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cs typeface="Calibri" pitchFamily="34" charset="0"/>
                        </a:rPr>
                        <a:t>0.7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cs typeface="Calibri" pitchFamily="34" charset="0"/>
                        </a:rPr>
                        <a:t>0.6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cs typeface="Calibri" pitchFamily="34" charset="0"/>
                        </a:rPr>
                        <a:t>0.7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cs typeface="Calibri" pitchFamily="34"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cs typeface="Calibri" pitchFamily="34"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62766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l" defTabSz="912813"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Calibri" pitchFamily="34" charset="0"/>
                          <a:cs typeface="Calibri" pitchFamily="34" charset="0"/>
                        </a:rPr>
                        <a:t>Almanya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20000"/>
                        </a:spcBef>
                        <a:spcAft>
                          <a:spcPct val="0"/>
                        </a:spcAft>
                        <a:buClrTx/>
                        <a:buSzTx/>
                        <a:buFontTx/>
                        <a:buNone/>
                        <a:tabLst/>
                      </a:pPr>
                      <a:r>
                        <a:rPr kumimoji="0" lang="tr-TR" sz="2000" b="0" i="0" u="none" strike="noStrike" cap="none" normalizeH="0" baseline="0" dirty="0" smtClean="0">
                          <a:ln>
                            <a:noFill/>
                          </a:ln>
                          <a:solidFill>
                            <a:srgbClr val="000000"/>
                          </a:solidFill>
                          <a:effectLst/>
                          <a:latin typeface="Calibri" pitchFamily="34" charset="0"/>
                          <a:cs typeface="Calibri" pitchFamily="34" charset="0"/>
                        </a:rPr>
                        <a:t>2.8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Calibri" pitchFamily="34" charset="0"/>
                          <a:cs typeface="Calibri" pitchFamily="34" charset="0"/>
                        </a:rPr>
                        <a:t>2.6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Calibri" pitchFamily="34" charset="0"/>
                          <a:cs typeface="Calibri" pitchFamily="34" charset="0"/>
                        </a:rPr>
                        <a:t>2.4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cs typeface="Calibri" pitchFamily="34" charset="0"/>
                        </a:rPr>
                        <a:t>2.5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cs typeface="Calibri" pitchFamily="34" charset="0"/>
                        </a:rPr>
                        <a:t>2.2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cs typeface="Calibri" pitchFamily="34"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62766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l" defTabSz="912813"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Calibri" pitchFamily="34" charset="0"/>
                          <a:cs typeface="Calibri" pitchFamily="34" charset="0"/>
                        </a:rPr>
                        <a:t>Fransa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20000"/>
                        </a:spcBef>
                        <a:spcAft>
                          <a:spcPct val="0"/>
                        </a:spcAft>
                        <a:buClrTx/>
                        <a:buSzTx/>
                        <a:buFontTx/>
                        <a:buNone/>
                        <a:tabLst/>
                      </a:pPr>
                      <a:r>
                        <a:rPr kumimoji="0" lang="tr-TR" sz="2000" b="0" i="0" u="none" strike="noStrike" cap="none" normalizeH="0" baseline="0" dirty="0" smtClean="0">
                          <a:ln>
                            <a:noFill/>
                          </a:ln>
                          <a:solidFill>
                            <a:srgbClr val="000000"/>
                          </a:solidFill>
                          <a:effectLst/>
                          <a:latin typeface="Calibri" pitchFamily="34" charset="0"/>
                          <a:cs typeface="Calibri" pitchFamily="34" charset="0"/>
                        </a:rPr>
                        <a:t>3.7</a:t>
                      </a:r>
                      <a:endParaRPr kumimoji="0" lang="tr-TR" sz="2000" b="1" i="0" u="none" strike="noStrike" cap="none" normalizeH="0" baseline="0" dirty="0" smtClean="0">
                        <a:ln>
                          <a:noFill/>
                        </a:ln>
                        <a:solidFill>
                          <a:srgbClr val="000000"/>
                        </a:solidFill>
                        <a:effectLst/>
                        <a:latin typeface="Calibri" pitchFamily="34"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20000"/>
                        </a:spcBef>
                        <a:spcAft>
                          <a:spcPct val="0"/>
                        </a:spcAft>
                        <a:buClrTx/>
                        <a:buSzTx/>
                        <a:buFontTx/>
                        <a:buNone/>
                        <a:tabLst/>
                      </a:pPr>
                      <a:r>
                        <a:rPr kumimoji="0" lang="tr-TR" sz="2000" b="0" i="0" u="none" strike="noStrike" cap="none" normalizeH="0" baseline="0" dirty="0" smtClean="0">
                          <a:ln>
                            <a:noFill/>
                          </a:ln>
                          <a:solidFill>
                            <a:srgbClr val="000000"/>
                          </a:solidFill>
                          <a:effectLst/>
                          <a:latin typeface="Calibri" pitchFamily="34" charset="0"/>
                          <a:cs typeface="Calibri" pitchFamily="34" charset="0"/>
                        </a:rPr>
                        <a:t>3.5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20000"/>
                        </a:spcBef>
                        <a:spcAft>
                          <a:spcPct val="0"/>
                        </a:spcAft>
                        <a:buClrTx/>
                        <a:buSzTx/>
                        <a:buFontTx/>
                        <a:buNone/>
                        <a:tabLst/>
                      </a:pPr>
                      <a:r>
                        <a:rPr kumimoji="0" lang="tr-TR" sz="2000" b="0" i="0" u="none" strike="noStrike" cap="none" normalizeH="0" baseline="0" dirty="0" smtClean="0">
                          <a:ln>
                            <a:noFill/>
                          </a:ln>
                          <a:solidFill>
                            <a:srgbClr val="000000"/>
                          </a:solidFill>
                          <a:effectLst/>
                          <a:latin typeface="Calibri" pitchFamily="34" charset="0"/>
                          <a:cs typeface="Calibri" pitchFamily="34" charset="0"/>
                        </a:rPr>
                        <a:t>2.7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20000"/>
                        </a:spcBef>
                        <a:spcAft>
                          <a:spcPct val="0"/>
                        </a:spcAft>
                        <a:buClrTx/>
                        <a:buSzTx/>
                        <a:buFontTx/>
                        <a:buNone/>
                        <a:tabLst/>
                      </a:pPr>
                      <a:r>
                        <a:rPr kumimoji="0" lang="tr-TR" sz="2000" b="0" i="0" u="none" strike="noStrike" cap="none" normalizeH="0" baseline="0" dirty="0" smtClean="0">
                          <a:ln>
                            <a:noFill/>
                          </a:ln>
                          <a:solidFill>
                            <a:srgbClr val="000000"/>
                          </a:solidFill>
                          <a:effectLst/>
                          <a:latin typeface="Calibri" pitchFamily="34" charset="0"/>
                          <a:cs typeface="Calibri" pitchFamily="34" charset="0"/>
                        </a:rPr>
                        <a:t>3.0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20000"/>
                        </a:spcBef>
                        <a:spcAft>
                          <a:spcPct val="0"/>
                        </a:spcAft>
                        <a:buClrTx/>
                        <a:buSzTx/>
                        <a:buFontTx/>
                        <a:buNone/>
                        <a:tabLst/>
                      </a:pPr>
                      <a:r>
                        <a:rPr kumimoji="0" lang="tr-TR" sz="2000" b="0" i="0" u="none" strike="noStrike" cap="none" normalizeH="0" baseline="0" dirty="0" smtClean="0">
                          <a:ln>
                            <a:noFill/>
                          </a:ln>
                          <a:solidFill>
                            <a:srgbClr val="000000"/>
                          </a:solidFill>
                          <a:effectLst/>
                          <a:latin typeface="Calibri" pitchFamily="34" charset="0"/>
                          <a:cs typeface="Calibri" pitchFamily="34" charset="0"/>
                        </a:rPr>
                        <a:t>3.4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20000"/>
                        </a:spcBef>
                        <a:spcAft>
                          <a:spcPct val="0"/>
                        </a:spcAft>
                        <a:buClrTx/>
                        <a:buSzTx/>
                        <a:buFontTx/>
                        <a:buNone/>
                        <a:tabLst/>
                      </a:pPr>
                      <a:r>
                        <a:rPr kumimoji="0" lang="tr-TR" sz="2000" b="0" i="0" u="none" strike="noStrike" cap="none" normalizeH="0" baseline="0" dirty="0" smtClean="0">
                          <a:ln>
                            <a:noFill/>
                          </a:ln>
                          <a:solidFill>
                            <a:srgbClr val="000000"/>
                          </a:solidFill>
                          <a:effectLst/>
                          <a:latin typeface="Calibri" pitchFamily="34" charset="0"/>
                          <a:cs typeface="Calibri" pitchFamily="34"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62766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l" defTabSz="912813"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Calibri" pitchFamily="34" charset="0"/>
                          <a:cs typeface="Calibri" pitchFamily="34" charset="0"/>
                        </a:rPr>
                        <a:t>İspanya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20000"/>
                        </a:spcBef>
                        <a:spcAft>
                          <a:spcPct val="0"/>
                        </a:spcAft>
                        <a:buClrTx/>
                        <a:buSzTx/>
                        <a:buFontTx/>
                        <a:buNone/>
                        <a:tabLst/>
                      </a:pPr>
                      <a:r>
                        <a:rPr kumimoji="0" lang="tr-TR" sz="2000" b="0" i="0" u="none" strike="noStrike" cap="none" normalizeH="0" baseline="0" smtClean="0">
                          <a:ln>
                            <a:noFill/>
                          </a:ln>
                          <a:solidFill>
                            <a:srgbClr val="000000"/>
                          </a:solidFill>
                          <a:effectLst/>
                          <a:latin typeface="Calibri" pitchFamily="34" charset="0"/>
                          <a:cs typeface="Calibri" pitchFamily="34" charset="0"/>
                        </a:rPr>
                        <a:t>5.3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rgbClr val="000000"/>
                          </a:solidFill>
                          <a:effectLst/>
                          <a:latin typeface="Calibri" pitchFamily="34" charset="0"/>
                          <a:cs typeface="Calibri" pitchFamily="34" charset="0"/>
                        </a:rPr>
                        <a:t>4.9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Calibri" pitchFamily="34" charset="0"/>
                          <a:cs typeface="Calibri" pitchFamily="34" charset="0"/>
                        </a:rPr>
                        <a:t>4.7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Calibri" pitchFamily="34" charset="0"/>
                          <a:cs typeface="Calibri" pitchFamily="34" charset="0"/>
                        </a:rPr>
                        <a:t>4.4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Calibri" pitchFamily="34" charset="0"/>
                          <a:cs typeface="Calibri" pitchFamily="34" charset="0"/>
                        </a:rPr>
                        <a:t>3.8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Calibri" pitchFamily="34" charset="0"/>
                          <a:cs typeface="Calibri" pitchFamily="34" charset="0"/>
                        </a:rPr>
                        <a:t>3.3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62766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l" defTabSz="912813"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Calibri" pitchFamily="34" charset="0"/>
                          <a:cs typeface="Calibri" pitchFamily="34" charset="0"/>
                        </a:rPr>
                        <a:t>Rusya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alibri" pitchFamily="34" charset="0"/>
                          <a:cs typeface="Calibri" pitchFamily="34" charset="0"/>
                        </a:rPr>
                        <a:t>13.1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alibri" pitchFamily="34" charset="0"/>
                          <a:cs typeface="Calibri" pitchFamily="34" charset="0"/>
                        </a:rPr>
                        <a:t>12.9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alibri" pitchFamily="34" charset="0"/>
                          <a:cs typeface="Calibri" pitchFamily="34" charset="0"/>
                        </a:rPr>
                        <a:t>12.4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alibri" pitchFamily="34" charset="0"/>
                          <a:cs typeface="Calibri" pitchFamily="34" charset="0"/>
                        </a:rPr>
                        <a:t>11.8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cs typeface="Calibri" pitchFamily="34" charset="0"/>
                        </a:rPr>
                        <a:t>12.4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cs typeface="Calibri" pitchFamily="34" charset="0"/>
                        </a:rPr>
                        <a:t>10.9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62766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l" defTabSz="912813"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Calibri" pitchFamily="34" charset="0"/>
                          <a:cs typeface="Calibri" pitchFamily="34" charset="0"/>
                        </a:rPr>
                        <a:t>Türkiye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Calibri" pitchFamily="34" charset="0"/>
                          <a:cs typeface="Calibri" pitchFamily="34" charset="0"/>
                        </a:rPr>
                        <a:t>14.4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Calibri" pitchFamily="34" charset="0"/>
                          <a:cs typeface="Calibri" pitchFamily="34" charset="0"/>
                        </a:rPr>
                        <a:t>13.6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Calibri" pitchFamily="34" charset="0"/>
                          <a:cs typeface="Calibri" pitchFamily="34" charset="0"/>
                        </a:rPr>
                        <a:t>15.5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Calibri" pitchFamily="34" charset="0"/>
                          <a:cs typeface="Calibri" pitchFamily="34" charset="0"/>
                        </a:rPr>
                        <a:t>20.0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Calibri" pitchFamily="34" charset="0"/>
                          <a:cs typeface="Calibri" pitchFamily="34" charset="0"/>
                        </a:rPr>
                        <a:t>12.0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Calibri" pitchFamily="34" charset="0"/>
                          <a:cs typeface="Calibri" pitchFamily="34" charset="0"/>
                        </a:rPr>
                        <a:t>9.8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62766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l" defTabSz="912813"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Calibri" pitchFamily="34" charset="0"/>
                          <a:cs typeface="Calibri" pitchFamily="34" charset="0"/>
                        </a:rPr>
                        <a:t>Hindistan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cs typeface="Calibri" pitchFamily="34" charset="0"/>
                        </a:rPr>
                        <a:t>31.0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cs typeface="Calibri" pitchFamily="34" charset="0"/>
                        </a:rPr>
                        <a:t>28.0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cs typeface="Calibri" pitchFamily="34" charset="0"/>
                        </a:rPr>
                        <a:t>30.0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cs typeface="Calibri" pitchFamily="34" charset="0"/>
                        </a:rPr>
                        <a:t>38.0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cs typeface="Calibri" pitchFamily="34" charset="0"/>
                        </a:rPr>
                        <a:t>27.0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1313" marR="0" lvl="0" indent="-341313" algn="ctr" defTabSz="912813"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cs typeface="Calibri" pitchFamily="34"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sp>
        <p:nvSpPr>
          <p:cNvPr id="9"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ÖLÜMLÜ İŞ KAZASI ORANLARI – DÜNYA (100.000)</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24079618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1"/>
          <p:cNvSpPr>
            <a:spLocks noGrp="1" noChangeArrowheads="1"/>
          </p:cNvSpPr>
          <p:nvPr>
            <p:ph type="title" idx="4294967295"/>
          </p:nvPr>
        </p:nvSpPr>
        <p:spPr>
          <a:xfrm>
            <a:off x="231797" y="411163"/>
            <a:ext cx="8816669" cy="647700"/>
          </a:xfrm>
        </p:spPr>
        <p:txBody>
          <a:bodyPr anchor="ctr" anchorCtr="0"/>
          <a:lstStyle/>
          <a:p>
            <a:r>
              <a:rPr lang="tr-TR" sz="3200" kern="120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rPr>
              <a:t>TÜRKİYE VE DÜNYADA İSG</a:t>
            </a:r>
            <a:endParaRPr lang="tr-TR" sz="3200" kern="1200" noProof="1">
              <a:solidFill>
                <a:srgbClr val="575757"/>
              </a:solidFill>
              <a:effectLst>
                <a:innerShdw blurRad="63500" dist="50800" dir="8100000">
                  <a:prstClr val="black">
                    <a:alpha val="50000"/>
                  </a:prstClr>
                </a:innerShdw>
              </a:effectLst>
              <a:latin typeface="Calibri" pitchFamily="34" charset="0"/>
              <a:ea typeface="+mn-ea"/>
              <a:cs typeface="Calibri" pitchFamily="34" charset="0"/>
            </a:endParaRPr>
          </a:p>
        </p:txBody>
      </p:sp>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grpSp>
        <p:nvGrpSpPr>
          <p:cNvPr id="2" name="Grup 1"/>
          <p:cNvGrpSpPr/>
          <p:nvPr/>
        </p:nvGrpSpPr>
        <p:grpSpPr>
          <a:xfrm>
            <a:off x="112735" y="980705"/>
            <a:ext cx="2878902" cy="5324843"/>
            <a:chOff x="112735" y="1037855"/>
            <a:chExt cx="2878902" cy="5324843"/>
          </a:xfrm>
        </p:grpSpPr>
        <p:sp>
          <p:nvSpPr>
            <p:cNvPr id="20" name="Rectangle 5"/>
            <p:cNvSpPr>
              <a:spLocks noChangeArrowheads="1"/>
            </p:cNvSpPr>
            <p:nvPr/>
          </p:nvSpPr>
          <p:spPr bwMode="gray">
            <a:xfrm>
              <a:off x="112736" y="1926657"/>
              <a:ext cx="2878901" cy="4436041"/>
            </a:xfrm>
            <a:prstGeom prst="rect">
              <a:avLst/>
            </a:prstGeom>
            <a:gradFill rotWithShape="1">
              <a:gsLst>
                <a:gs pos="0">
                  <a:srgbClr val="FFFFFF"/>
                </a:gs>
                <a:gs pos="100000">
                  <a:srgbClr val="EAEAEA"/>
                </a:gs>
              </a:gsLst>
              <a:lin ang="5400000" scaled="1"/>
            </a:gradFill>
            <a:ln w="12700">
              <a:solidFill>
                <a:srgbClr val="C0C0C0"/>
              </a:solidFill>
              <a:miter lim="800000"/>
              <a:headEnd/>
              <a:tailEnd/>
            </a:ln>
            <a:effectLst/>
          </p:spPr>
          <p:txBody>
            <a:bodyPr lIns="108000" tIns="108000" rIns="144000" bIns="72000"/>
            <a:lstStyle/>
            <a:p>
              <a:pPr marL="342900" indent="-342900" algn="ctr">
                <a:lnSpc>
                  <a:spcPct val="90000"/>
                </a:lnSpc>
                <a:spcAft>
                  <a:spcPct val="20000"/>
                </a:spcAft>
                <a:buClr>
                  <a:srgbClr val="292929"/>
                </a:buClr>
                <a:buFont typeface="+mj-lt"/>
                <a:buAutoNum type="arabicPeriod"/>
              </a:pPr>
              <a:endParaRPr lang="tr-TR" b="1" i="1" noProof="1" smtClean="0">
                <a:solidFill>
                  <a:srgbClr val="000000"/>
                </a:solidFill>
                <a:latin typeface="Calibri" pitchFamily="34" charset="0"/>
                <a:cs typeface="Calibri" pitchFamily="34" charset="0"/>
              </a:endParaRPr>
            </a:p>
            <a:p>
              <a:pPr marL="36000" algn="ctr">
                <a:lnSpc>
                  <a:spcPct val="90000"/>
                </a:lnSpc>
                <a:spcAft>
                  <a:spcPct val="20000"/>
                </a:spcAft>
                <a:buClr>
                  <a:srgbClr val="292929"/>
                </a:buClr>
              </a:pPr>
              <a:r>
                <a:rPr lang="tr-TR" b="1" i="1" noProof="1" smtClean="0">
                  <a:solidFill>
                    <a:srgbClr val="000000"/>
                  </a:solidFill>
                  <a:latin typeface="Calibri" pitchFamily="34" charset="0"/>
                  <a:cs typeface="Calibri" pitchFamily="34" charset="0"/>
                </a:rPr>
                <a:t>Katılımcıların;</a:t>
              </a:r>
            </a:p>
            <a:p>
              <a:pPr marL="36000" algn="ctr">
                <a:lnSpc>
                  <a:spcPct val="90000"/>
                </a:lnSpc>
                <a:spcAft>
                  <a:spcPct val="20000"/>
                </a:spcAft>
                <a:buClr>
                  <a:srgbClr val="292929"/>
                </a:buClr>
              </a:pPr>
              <a:r>
                <a:rPr lang="tr-TR" b="1" i="1" noProof="1" smtClean="0">
                  <a:solidFill>
                    <a:srgbClr val="000000"/>
                  </a:solidFill>
                  <a:latin typeface="Calibri" pitchFamily="34" charset="0"/>
                  <a:cs typeface="Calibri" pitchFamily="34" charset="0"/>
                </a:rPr>
                <a:t>«İstatistikî </a:t>
              </a:r>
              <a:r>
                <a:rPr lang="tr-TR" b="1" i="1" noProof="1">
                  <a:solidFill>
                    <a:srgbClr val="000000"/>
                  </a:solidFill>
                  <a:latin typeface="Calibri" pitchFamily="34" charset="0"/>
                  <a:cs typeface="Calibri" pitchFamily="34" charset="0"/>
                </a:rPr>
                <a:t>veriler ve karşılaştırmalarla dünyada ve Türkiye’deki İSG durumu hakkında temel </a:t>
              </a:r>
              <a:r>
                <a:rPr lang="tr-TR" b="1" i="1" noProof="1" smtClean="0">
                  <a:solidFill>
                    <a:srgbClr val="000000"/>
                  </a:solidFill>
                  <a:latin typeface="Calibri" pitchFamily="34" charset="0"/>
                  <a:cs typeface="Calibri" pitchFamily="34" charset="0"/>
                </a:rPr>
                <a:t>bilgiler </a:t>
              </a:r>
              <a:r>
                <a:rPr lang="tr-TR" b="1" i="1" noProof="1">
                  <a:solidFill>
                    <a:srgbClr val="000000"/>
                  </a:solidFill>
                  <a:latin typeface="Calibri" pitchFamily="34" charset="0"/>
                  <a:cs typeface="Calibri" pitchFamily="34" charset="0"/>
                </a:rPr>
                <a:t>kazandırmaktır.»</a:t>
              </a:r>
            </a:p>
          </p:txBody>
        </p:sp>
        <p:sp>
          <p:nvSpPr>
            <p:cNvPr id="14" name="Rectangle 11"/>
            <p:cNvSpPr>
              <a:spLocks noChangeArrowheads="1"/>
            </p:cNvSpPr>
            <p:nvPr/>
          </p:nvSpPr>
          <p:spPr bwMode="gray">
            <a:xfrm>
              <a:off x="112735" y="1037855"/>
              <a:ext cx="2844000" cy="841179"/>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400" b="1" dirty="0">
                  <a:solidFill>
                    <a:srgbClr val="FFFFFF"/>
                  </a:solidFill>
                  <a:latin typeface="Calibri" pitchFamily="34" charset="0"/>
                  <a:cs typeface="Calibri" pitchFamily="34" charset="0"/>
                </a:rPr>
                <a:t>Konunun </a:t>
              </a:r>
            </a:p>
            <a:p>
              <a:pPr algn="ctr" defTabSz="801688" eaLnBrk="0" hangingPunct="0">
                <a:defRPr/>
              </a:pPr>
              <a:r>
                <a:rPr lang="tr-TR" sz="2400" b="1" dirty="0">
                  <a:solidFill>
                    <a:srgbClr val="FFFFFF"/>
                  </a:solidFill>
                  <a:latin typeface="Calibri" pitchFamily="34" charset="0"/>
                  <a:cs typeface="Calibri" pitchFamily="34" charset="0"/>
                </a:rPr>
                <a:t>Genel Amacı</a:t>
              </a:r>
            </a:p>
          </p:txBody>
        </p:sp>
      </p:grpSp>
      <p:grpSp>
        <p:nvGrpSpPr>
          <p:cNvPr id="3" name="Grup 2"/>
          <p:cNvGrpSpPr/>
          <p:nvPr/>
        </p:nvGrpSpPr>
        <p:grpSpPr>
          <a:xfrm>
            <a:off x="3130901" y="980704"/>
            <a:ext cx="2878901" cy="5324845"/>
            <a:chOff x="3130901" y="1037854"/>
            <a:chExt cx="2878901" cy="5324845"/>
          </a:xfrm>
        </p:grpSpPr>
        <p:sp>
          <p:nvSpPr>
            <p:cNvPr id="26" name="Rectangle 5"/>
            <p:cNvSpPr>
              <a:spLocks noChangeArrowheads="1"/>
            </p:cNvSpPr>
            <p:nvPr/>
          </p:nvSpPr>
          <p:spPr bwMode="gray">
            <a:xfrm>
              <a:off x="3130901" y="1926657"/>
              <a:ext cx="2878901" cy="4436042"/>
            </a:xfrm>
            <a:prstGeom prst="rect">
              <a:avLst/>
            </a:prstGeom>
            <a:gradFill rotWithShape="1">
              <a:gsLst>
                <a:gs pos="0">
                  <a:srgbClr val="FFFFFF"/>
                </a:gs>
                <a:gs pos="100000">
                  <a:srgbClr val="EAEAEA"/>
                </a:gs>
              </a:gsLst>
              <a:lin ang="5400000" scaled="1"/>
            </a:gradFill>
            <a:ln w="12700">
              <a:solidFill>
                <a:srgbClr val="C0C0C0"/>
              </a:solidFill>
              <a:miter lim="800000"/>
              <a:headEnd/>
              <a:tailEnd/>
            </a:ln>
            <a:effectLst/>
          </p:spPr>
          <p:txBody>
            <a:bodyPr lIns="108000" tIns="108000" rIns="144000" bIns="72000"/>
            <a:lstStyle/>
            <a:p>
              <a:pPr marL="216000" indent="-180000">
                <a:lnSpc>
                  <a:spcPct val="90000"/>
                </a:lnSpc>
                <a:spcBef>
                  <a:spcPts val="600"/>
                </a:spcBef>
                <a:spcAft>
                  <a:spcPct val="20000"/>
                </a:spcAft>
                <a:buClr>
                  <a:srgbClr val="292929"/>
                </a:buClr>
                <a:buFont typeface="Wingdings" pitchFamily="2" charset="2"/>
                <a:buChar char="ü"/>
              </a:pPr>
              <a:r>
                <a:rPr lang="tr-TR" sz="1600" i="1" noProof="1">
                  <a:solidFill>
                    <a:srgbClr val="000000"/>
                  </a:solidFill>
                  <a:latin typeface="Calibri" pitchFamily="34" charset="0"/>
                  <a:cs typeface="Calibri" pitchFamily="34" charset="0"/>
                </a:rPr>
                <a:t>ILO iş sağlığı ve güvenliği verileri, WHO meslek hastalıkları verileri, OSHA AB ülkeleri iş sağlığı ve güvenliği verileri ve SGK Türkiye iş sağlığı ve güvenliği verilerini kullanarak mevcut iş sağlığı ve güvenliği durumunu belirler,</a:t>
              </a:r>
            </a:p>
            <a:p>
              <a:pPr marL="216000" indent="-180000">
                <a:lnSpc>
                  <a:spcPct val="90000"/>
                </a:lnSpc>
                <a:spcBef>
                  <a:spcPts val="600"/>
                </a:spcBef>
                <a:spcAft>
                  <a:spcPct val="20000"/>
                </a:spcAft>
                <a:buClr>
                  <a:srgbClr val="292929"/>
                </a:buClr>
                <a:buFont typeface="Wingdings" pitchFamily="2" charset="2"/>
                <a:buChar char="ü"/>
              </a:pPr>
              <a:r>
                <a:rPr lang="tr-TR" sz="1600" i="1" noProof="1">
                  <a:solidFill>
                    <a:srgbClr val="000000"/>
                  </a:solidFill>
                  <a:latin typeface="Calibri" pitchFamily="34" charset="0"/>
                  <a:cs typeface="Calibri" pitchFamily="34" charset="0"/>
                </a:rPr>
                <a:t>Sosyo-ekonomik gelişmişlik ile iş sağlığı ve güvenliği ilişkisini belirler ve karşılaştırma yapar.</a:t>
              </a:r>
            </a:p>
          </p:txBody>
        </p:sp>
        <p:sp>
          <p:nvSpPr>
            <p:cNvPr id="23" name="Rectangle 11"/>
            <p:cNvSpPr>
              <a:spLocks noChangeArrowheads="1"/>
            </p:cNvSpPr>
            <p:nvPr/>
          </p:nvSpPr>
          <p:spPr bwMode="gray">
            <a:xfrm>
              <a:off x="3130901" y="1037854"/>
              <a:ext cx="2844000" cy="841179"/>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400" b="1" dirty="0">
                  <a:solidFill>
                    <a:srgbClr val="FFFFFF"/>
                  </a:solidFill>
                  <a:latin typeface="Calibri" pitchFamily="34" charset="0"/>
                  <a:cs typeface="Calibri" pitchFamily="34" charset="0"/>
                </a:rPr>
                <a:t>Öğrenme </a:t>
              </a:r>
            </a:p>
            <a:p>
              <a:pPr algn="ctr" defTabSz="801688" eaLnBrk="0" hangingPunct="0">
                <a:defRPr/>
              </a:pPr>
              <a:r>
                <a:rPr lang="tr-TR" sz="2400" b="1" dirty="0">
                  <a:solidFill>
                    <a:srgbClr val="FFFFFF"/>
                  </a:solidFill>
                  <a:latin typeface="Calibri" pitchFamily="34" charset="0"/>
                  <a:cs typeface="Calibri" pitchFamily="34" charset="0"/>
                </a:rPr>
                <a:t>Hedefleri</a:t>
              </a:r>
            </a:p>
          </p:txBody>
        </p:sp>
      </p:grpSp>
      <p:grpSp>
        <p:nvGrpSpPr>
          <p:cNvPr id="4" name="Grup 3"/>
          <p:cNvGrpSpPr/>
          <p:nvPr/>
        </p:nvGrpSpPr>
        <p:grpSpPr>
          <a:xfrm>
            <a:off x="6140441" y="980703"/>
            <a:ext cx="2878901" cy="5324846"/>
            <a:chOff x="6140441" y="1037853"/>
            <a:chExt cx="2878901" cy="5324846"/>
          </a:xfrm>
        </p:grpSpPr>
        <p:sp>
          <p:nvSpPr>
            <p:cNvPr id="29" name="Rectangle 5"/>
            <p:cNvSpPr>
              <a:spLocks noChangeArrowheads="1"/>
            </p:cNvSpPr>
            <p:nvPr/>
          </p:nvSpPr>
          <p:spPr bwMode="gray">
            <a:xfrm>
              <a:off x="6140441" y="1926658"/>
              <a:ext cx="2878901" cy="4436041"/>
            </a:xfrm>
            <a:prstGeom prst="rect">
              <a:avLst/>
            </a:prstGeom>
            <a:gradFill rotWithShape="1">
              <a:gsLst>
                <a:gs pos="0">
                  <a:srgbClr val="FFFFFF"/>
                </a:gs>
                <a:gs pos="100000">
                  <a:srgbClr val="EAEAEA"/>
                </a:gs>
              </a:gsLst>
              <a:lin ang="5400000" scaled="1"/>
            </a:gradFill>
            <a:ln w="12700">
              <a:solidFill>
                <a:srgbClr val="C0C0C0"/>
              </a:solidFill>
              <a:miter lim="800000"/>
              <a:headEnd/>
              <a:tailEnd/>
            </a:ln>
            <a:effectLst/>
          </p:spPr>
          <p:txBody>
            <a:bodyPr lIns="108000" tIns="108000" rIns="144000" bIns="72000"/>
            <a:lstStyle/>
            <a:p>
              <a:pPr marL="216000" indent="-180000">
                <a:lnSpc>
                  <a:spcPct val="90000"/>
                </a:lnSpc>
                <a:spcBef>
                  <a:spcPts val="600"/>
                </a:spcBef>
                <a:spcAft>
                  <a:spcPct val="20000"/>
                </a:spcAft>
                <a:buClr>
                  <a:srgbClr val="292929"/>
                </a:buClr>
                <a:buFont typeface="Wingdings" pitchFamily="2" charset="2"/>
                <a:buChar char="ü"/>
              </a:pPr>
              <a:r>
                <a:rPr lang="tr-TR" sz="1600" i="1" noProof="1">
                  <a:solidFill>
                    <a:srgbClr val="000000"/>
                  </a:solidFill>
                  <a:latin typeface="Calibri" pitchFamily="34" charset="0"/>
                  <a:cs typeface="Calibri" pitchFamily="34" charset="0"/>
                </a:rPr>
                <a:t>İstatistiklerle dünyadaki İSG durumu ,</a:t>
              </a:r>
            </a:p>
            <a:p>
              <a:pPr marL="216000" indent="-180000">
                <a:lnSpc>
                  <a:spcPct val="90000"/>
                </a:lnSpc>
                <a:spcBef>
                  <a:spcPts val="600"/>
                </a:spcBef>
                <a:spcAft>
                  <a:spcPct val="20000"/>
                </a:spcAft>
                <a:buClr>
                  <a:srgbClr val="292929"/>
                </a:buClr>
                <a:buFont typeface="Wingdings" pitchFamily="2" charset="2"/>
                <a:buChar char="ü"/>
              </a:pPr>
              <a:r>
                <a:rPr lang="tr-TR" sz="1600" i="1" noProof="1">
                  <a:solidFill>
                    <a:srgbClr val="000000"/>
                  </a:solidFill>
                  <a:latin typeface="Calibri" pitchFamily="34" charset="0"/>
                  <a:cs typeface="Calibri" pitchFamily="34" charset="0"/>
                </a:rPr>
                <a:t>ILO, WHO, OSHA-EU,</a:t>
              </a:r>
            </a:p>
            <a:p>
              <a:pPr marL="216000" indent="-180000">
                <a:lnSpc>
                  <a:spcPct val="90000"/>
                </a:lnSpc>
                <a:spcBef>
                  <a:spcPts val="600"/>
                </a:spcBef>
                <a:spcAft>
                  <a:spcPct val="20000"/>
                </a:spcAft>
                <a:buClr>
                  <a:srgbClr val="292929"/>
                </a:buClr>
                <a:buFont typeface="Wingdings" pitchFamily="2" charset="2"/>
                <a:buChar char="ü"/>
              </a:pPr>
              <a:r>
                <a:rPr lang="tr-TR" sz="1600" i="1" noProof="1">
                  <a:solidFill>
                    <a:srgbClr val="000000"/>
                  </a:solidFill>
                  <a:latin typeface="Calibri" pitchFamily="34" charset="0"/>
                  <a:cs typeface="Calibri" pitchFamily="34" charset="0"/>
                </a:rPr>
                <a:t>SGK verileri ile Türkiye’deki iş sağlığı ve güvenliği durumu,</a:t>
              </a:r>
            </a:p>
            <a:p>
              <a:pPr marL="216000" indent="-180000">
                <a:lnSpc>
                  <a:spcPct val="90000"/>
                </a:lnSpc>
                <a:spcBef>
                  <a:spcPts val="600"/>
                </a:spcBef>
                <a:spcAft>
                  <a:spcPct val="20000"/>
                </a:spcAft>
                <a:buClr>
                  <a:srgbClr val="292929"/>
                </a:buClr>
                <a:buFont typeface="Wingdings" pitchFamily="2" charset="2"/>
                <a:buChar char="ü"/>
              </a:pPr>
              <a:r>
                <a:rPr lang="tr-TR" sz="1600" i="1" noProof="1">
                  <a:solidFill>
                    <a:srgbClr val="000000"/>
                  </a:solidFill>
                  <a:latin typeface="Calibri" pitchFamily="34" charset="0"/>
                  <a:cs typeface="Calibri" pitchFamily="34" charset="0"/>
                </a:rPr>
                <a:t>Gelişmiş ve gelişmekte olan ülkelerle Türkiye karşılaştırması,</a:t>
              </a:r>
            </a:p>
          </p:txBody>
        </p:sp>
        <p:sp>
          <p:nvSpPr>
            <p:cNvPr id="30" name="Rectangle 11"/>
            <p:cNvSpPr>
              <a:spLocks noChangeArrowheads="1"/>
            </p:cNvSpPr>
            <p:nvPr/>
          </p:nvSpPr>
          <p:spPr bwMode="gray">
            <a:xfrm>
              <a:off x="6140441" y="1037853"/>
              <a:ext cx="2844000" cy="841179"/>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400" b="1" dirty="0">
                  <a:solidFill>
                    <a:srgbClr val="FFFFFF"/>
                  </a:solidFill>
                  <a:latin typeface="Calibri" pitchFamily="34" charset="0"/>
                  <a:cs typeface="Calibri" pitchFamily="34" charset="0"/>
                </a:rPr>
                <a:t>Konunun </a:t>
              </a:r>
            </a:p>
            <a:p>
              <a:pPr algn="ctr" defTabSz="801688" eaLnBrk="0" hangingPunct="0">
                <a:defRPr/>
              </a:pPr>
              <a:r>
                <a:rPr lang="tr-TR" sz="2400" b="1" dirty="0">
                  <a:solidFill>
                    <a:srgbClr val="FFFFFF"/>
                  </a:solidFill>
                  <a:latin typeface="Calibri" pitchFamily="34" charset="0"/>
                  <a:cs typeface="Calibri" pitchFamily="34" charset="0"/>
                </a:rPr>
                <a:t>Alt Başlıkları</a:t>
              </a:r>
            </a:p>
          </p:txBody>
        </p:sp>
      </p:grpSp>
      <p:sp>
        <p:nvSpPr>
          <p:cNvPr id="3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1086560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5" name="Rechteck 4"/>
          <p:cNvSpPr>
            <a:spLocks noChangeArrowheads="1"/>
          </p:cNvSpPr>
          <p:nvPr/>
        </p:nvSpPr>
        <p:spPr bwMode="auto">
          <a:xfrm>
            <a:off x="56213" y="3296802"/>
            <a:ext cx="9012462" cy="2476500"/>
          </a:xfrm>
          <a:prstGeom prst="rect">
            <a:avLst/>
          </a:prstGeom>
          <a:noFill/>
          <a:ln w="9525" algn="ctr">
            <a:noFill/>
            <a:round/>
            <a:headEnd/>
            <a:tailEnd/>
          </a:ln>
        </p:spPr>
        <p:txBody>
          <a:bodyPr wrap="none" anchor="ctr"/>
          <a:lstStyle/>
          <a:p>
            <a:pPr algn="ctr"/>
            <a:r>
              <a:rPr lang="tr-TR" sz="96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Türkiye </a:t>
            </a:r>
          </a:p>
          <a:p>
            <a:pPr algn="ctr"/>
            <a:r>
              <a:rPr lang="tr-TR" sz="96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İstatistikleri</a:t>
            </a:r>
            <a:endParaRPr lang="tr-TR" sz="96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2051" name="Picture 3" descr="D:\DOKTOR\1-SABIT DOSYALAR\4-YEDEKLER\3.RESIM\Karisik\demirsite[1].com_bayrak (11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0696" y="878774"/>
            <a:ext cx="3574473" cy="2460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405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Serbest Form 3"/>
          <p:cNvSpPr/>
          <p:nvPr/>
        </p:nvSpPr>
        <p:spPr>
          <a:xfrm>
            <a:off x="3090410" y="1316475"/>
            <a:ext cx="2840354" cy="2840354"/>
          </a:xfrm>
          <a:custGeom>
            <a:avLst/>
            <a:gdLst>
              <a:gd name="connsiteX0" fmla="*/ 0 w 2840354"/>
              <a:gd name="connsiteY0" fmla="*/ 1420177 h 2840354"/>
              <a:gd name="connsiteX1" fmla="*/ 1420177 w 2840354"/>
              <a:gd name="connsiteY1" fmla="*/ 0 h 2840354"/>
              <a:gd name="connsiteX2" fmla="*/ 2840354 w 2840354"/>
              <a:gd name="connsiteY2" fmla="*/ 1420177 h 2840354"/>
              <a:gd name="connsiteX3" fmla="*/ 1420177 w 2840354"/>
              <a:gd name="connsiteY3" fmla="*/ 2840354 h 2840354"/>
              <a:gd name="connsiteX4" fmla="*/ 0 w 2840354"/>
              <a:gd name="connsiteY4" fmla="*/ 1420177 h 284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0354" h="2840354">
                <a:moveTo>
                  <a:pt x="0" y="1420177"/>
                </a:moveTo>
                <a:cubicBezTo>
                  <a:pt x="0" y="635835"/>
                  <a:pt x="635835" y="0"/>
                  <a:pt x="1420177" y="0"/>
                </a:cubicBezTo>
                <a:cubicBezTo>
                  <a:pt x="2204519" y="0"/>
                  <a:pt x="2840354" y="635835"/>
                  <a:pt x="2840354" y="1420177"/>
                </a:cubicBezTo>
                <a:cubicBezTo>
                  <a:pt x="2840354" y="2204519"/>
                  <a:pt x="2204519" y="2840354"/>
                  <a:pt x="1420177" y="2840354"/>
                </a:cubicBezTo>
                <a:cubicBezTo>
                  <a:pt x="635835" y="2840354"/>
                  <a:pt x="0" y="2204519"/>
                  <a:pt x="0" y="1420177"/>
                </a:cubicBezTo>
                <a:close/>
              </a:path>
            </a:pathLst>
          </a:custGeom>
          <a:ln w="50800">
            <a:solidFill>
              <a:schemeClr val="bg2">
                <a:lumMod val="60000"/>
                <a:lumOff val="40000"/>
              </a:schemeClr>
            </a:solidFill>
          </a:ln>
          <a:scene3d>
            <a:camera prst="orthographicFront">
              <a:rot lat="0" lon="0" rev="0"/>
            </a:camera>
            <a:lightRig rig="contrasting" dir="t">
              <a:rot lat="0" lon="0" rev="1200000"/>
            </a:lightRig>
          </a:scene3d>
          <a:sp3d contourW="12700" prstMaterial="clear">
            <a:bevelT w="177800" h="254000"/>
            <a:bevelB w="152400"/>
          </a:sp3d>
        </p:spPr>
        <p:style>
          <a:lnRef idx="0">
            <a:schemeClr val="dk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378714" tIns="497062" rIns="378714" bIns="1065133" numCol="1" spcCol="1270" anchor="ctr" anchorCtr="0">
            <a:noAutofit/>
          </a:bodyPr>
          <a:lstStyle/>
          <a:p>
            <a:pPr lvl="0" algn="ctr" defTabSz="1377950">
              <a:lnSpc>
                <a:spcPct val="100000"/>
              </a:lnSpc>
              <a:spcBef>
                <a:spcPct val="0"/>
              </a:spcBef>
              <a:spcAft>
                <a:spcPts val="0"/>
              </a:spcAft>
            </a:pPr>
            <a:r>
              <a:rPr lang="tr-TR" sz="3100" b="1" kern="1200" dirty="0" smtClean="0">
                <a:latin typeface="Calibri" pitchFamily="34" charset="0"/>
                <a:cs typeface="Calibri" pitchFamily="34" charset="0"/>
              </a:rPr>
              <a:t>Devlet</a:t>
            </a:r>
          </a:p>
          <a:p>
            <a:pPr lvl="0" algn="ctr" defTabSz="1377950">
              <a:lnSpc>
                <a:spcPct val="100000"/>
              </a:lnSpc>
              <a:spcBef>
                <a:spcPct val="0"/>
              </a:spcBef>
              <a:spcAft>
                <a:spcPts val="0"/>
              </a:spcAft>
            </a:pPr>
            <a:r>
              <a:rPr lang="tr-TR" sz="1600" b="0" kern="1200" dirty="0" smtClean="0">
                <a:latin typeface="Calibri" pitchFamily="34" charset="0"/>
                <a:cs typeface="Calibri" pitchFamily="34" charset="0"/>
              </a:rPr>
              <a:t>(7,7 Milyar/ 2012 Yılı) </a:t>
            </a:r>
            <a:endParaRPr lang="tr-TR" sz="1600" b="0" kern="1200" dirty="0">
              <a:latin typeface="Calibri" pitchFamily="34" charset="0"/>
              <a:cs typeface="Calibri" pitchFamily="34" charset="0"/>
            </a:endParaRPr>
          </a:p>
        </p:txBody>
      </p:sp>
      <p:sp>
        <p:nvSpPr>
          <p:cNvPr id="5" name="Serbest Form 4"/>
          <p:cNvSpPr/>
          <p:nvPr/>
        </p:nvSpPr>
        <p:spPr>
          <a:xfrm>
            <a:off x="4115304" y="3091696"/>
            <a:ext cx="2840354" cy="2840354"/>
          </a:xfrm>
          <a:custGeom>
            <a:avLst/>
            <a:gdLst>
              <a:gd name="connsiteX0" fmla="*/ 0 w 2840354"/>
              <a:gd name="connsiteY0" fmla="*/ 1420177 h 2840354"/>
              <a:gd name="connsiteX1" fmla="*/ 1420177 w 2840354"/>
              <a:gd name="connsiteY1" fmla="*/ 0 h 2840354"/>
              <a:gd name="connsiteX2" fmla="*/ 2840354 w 2840354"/>
              <a:gd name="connsiteY2" fmla="*/ 1420177 h 2840354"/>
              <a:gd name="connsiteX3" fmla="*/ 1420177 w 2840354"/>
              <a:gd name="connsiteY3" fmla="*/ 2840354 h 2840354"/>
              <a:gd name="connsiteX4" fmla="*/ 0 w 2840354"/>
              <a:gd name="connsiteY4" fmla="*/ 1420177 h 284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0354" h="2840354">
                <a:moveTo>
                  <a:pt x="0" y="1420177"/>
                </a:moveTo>
                <a:cubicBezTo>
                  <a:pt x="0" y="635835"/>
                  <a:pt x="635835" y="0"/>
                  <a:pt x="1420177" y="0"/>
                </a:cubicBezTo>
                <a:cubicBezTo>
                  <a:pt x="2204519" y="0"/>
                  <a:pt x="2840354" y="635835"/>
                  <a:pt x="2840354" y="1420177"/>
                </a:cubicBezTo>
                <a:cubicBezTo>
                  <a:pt x="2840354" y="2204519"/>
                  <a:pt x="2204519" y="2840354"/>
                  <a:pt x="1420177" y="2840354"/>
                </a:cubicBezTo>
                <a:cubicBezTo>
                  <a:pt x="635835" y="2840354"/>
                  <a:pt x="0" y="2204519"/>
                  <a:pt x="0" y="1420177"/>
                </a:cubicBezTo>
                <a:close/>
              </a:path>
            </a:pathLst>
          </a:custGeom>
          <a:ln w="50800">
            <a:solidFill>
              <a:srgbClr val="6B9B1A"/>
            </a:solidFill>
          </a:ln>
          <a:scene3d>
            <a:camera prst="orthographicFront">
              <a:rot lat="0" lon="0" rev="0"/>
            </a:camera>
            <a:lightRig rig="contrasting" dir="t">
              <a:rot lat="0" lon="0" rev="1200000"/>
            </a:lightRig>
          </a:scene3d>
          <a:sp3d contourW="12700" prstMaterial="clear">
            <a:bevelT w="177800" h="254000"/>
            <a:bevelB w="152400"/>
          </a:sp3d>
        </p:spPr>
        <p:style>
          <a:lnRef idx="0">
            <a:schemeClr val="dk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868675" tIns="733758" rIns="267467" bIns="544402" numCol="1" spcCol="1270" anchor="ctr" anchorCtr="0">
            <a:noAutofit/>
          </a:bodyPr>
          <a:lstStyle/>
          <a:p>
            <a:pPr lvl="0" algn="ctr" defTabSz="1200150">
              <a:lnSpc>
                <a:spcPct val="100000"/>
              </a:lnSpc>
              <a:spcBef>
                <a:spcPct val="0"/>
              </a:spcBef>
              <a:spcAft>
                <a:spcPts val="0"/>
              </a:spcAft>
            </a:pPr>
            <a:r>
              <a:rPr lang="tr-TR" sz="2700" b="1" kern="1200" dirty="0" smtClean="0">
                <a:latin typeface="Calibri" pitchFamily="34" charset="0"/>
                <a:cs typeface="Calibri" pitchFamily="34" charset="0"/>
              </a:rPr>
              <a:t>Çalışanlar</a:t>
            </a:r>
          </a:p>
          <a:p>
            <a:pPr lvl="0" algn="ctr" defTabSz="1200150">
              <a:lnSpc>
                <a:spcPct val="100000"/>
              </a:lnSpc>
              <a:spcBef>
                <a:spcPct val="0"/>
              </a:spcBef>
              <a:spcAft>
                <a:spcPts val="0"/>
              </a:spcAft>
            </a:pPr>
            <a:r>
              <a:rPr lang="tr-TR" sz="1600" b="0" kern="1200" dirty="0" smtClean="0">
                <a:latin typeface="Calibri" pitchFamily="34" charset="0"/>
                <a:cs typeface="Calibri" pitchFamily="34" charset="0"/>
              </a:rPr>
              <a:t>(4 Ölüm-</a:t>
            </a:r>
            <a:r>
              <a:rPr lang="tr-TR" sz="1600" dirty="0" smtClean="0">
                <a:latin typeface="Calibri" pitchFamily="34" charset="0"/>
                <a:cs typeface="Calibri" pitchFamily="34" charset="0"/>
              </a:rPr>
              <a:t>6 Sürekli iş Görmezlik/Gün)</a:t>
            </a:r>
            <a:endParaRPr lang="tr-TR" sz="1600" dirty="0">
              <a:latin typeface="Calibri" pitchFamily="34" charset="0"/>
              <a:cs typeface="Calibri" pitchFamily="34" charset="0"/>
            </a:endParaRPr>
          </a:p>
        </p:txBody>
      </p:sp>
      <p:sp>
        <p:nvSpPr>
          <p:cNvPr id="7" name="Serbest Form 6"/>
          <p:cNvSpPr/>
          <p:nvPr/>
        </p:nvSpPr>
        <p:spPr>
          <a:xfrm>
            <a:off x="2065515" y="3091696"/>
            <a:ext cx="2840354" cy="2840354"/>
          </a:xfrm>
          <a:custGeom>
            <a:avLst/>
            <a:gdLst>
              <a:gd name="connsiteX0" fmla="*/ 0 w 2840354"/>
              <a:gd name="connsiteY0" fmla="*/ 1420177 h 2840354"/>
              <a:gd name="connsiteX1" fmla="*/ 1420177 w 2840354"/>
              <a:gd name="connsiteY1" fmla="*/ 0 h 2840354"/>
              <a:gd name="connsiteX2" fmla="*/ 2840354 w 2840354"/>
              <a:gd name="connsiteY2" fmla="*/ 1420177 h 2840354"/>
              <a:gd name="connsiteX3" fmla="*/ 1420177 w 2840354"/>
              <a:gd name="connsiteY3" fmla="*/ 2840354 h 2840354"/>
              <a:gd name="connsiteX4" fmla="*/ 0 w 2840354"/>
              <a:gd name="connsiteY4" fmla="*/ 1420177 h 284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0354" h="2840354">
                <a:moveTo>
                  <a:pt x="0" y="1420177"/>
                </a:moveTo>
                <a:cubicBezTo>
                  <a:pt x="0" y="635835"/>
                  <a:pt x="635835" y="0"/>
                  <a:pt x="1420177" y="0"/>
                </a:cubicBezTo>
                <a:cubicBezTo>
                  <a:pt x="2204519" y="0"/>
                  <a:pt x="2840354" y="635835"/>
                  <a:pt x="2840354" y="1420177"/>
                </a:cubicBezTo>
                <a:cubicBezTo>
                  <a:pt x="2840354" y="2204519"/>
                  <a:pt x="2204519" y="2840354"/>
                  <a:pt x="1420177" y="2840354"/>
                </a:cubicBezTo>
                <a:cubicBezTo>
                  <a:pt x="635835" y="2840354"/>
                  <a:pt x="0" y="2204519"/>
                  <a:pt x="0" y="1420177"/>
                </a:cubicBezTo>
                <a:close/>
              </a:path>
            </a:pathLst>
          </a:custGeom>
          <a:ln w="50800">
            <a:solidFill>
              <a:srgbClr val="7030A0"/>
            </a:solidFill>
          </a:ln>
          <a:scene3d>
            <a:camera prst="orthographicFront">
              <a:rot lat="0" lon="0" rev="0"/>
            </a:camera>
            <a:lightRig rig="contrasting" dir="t">
              <a:rot lat="0" lon="0" rev="1200000"/>
            </a:lightRig>
          </a:scene3d>
          <a:sp3d contourW="12700" prstMaterial="clear">
            <a:bevelT w="177800" h="254000"/>
            <a:bevelB w="152400"/>
          </a:sp3d>
        </p:spPr>
        <p:style>
          <a:lnRef idx="0">
            <a:schemeClr val="dk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267467" tIns="733758" rIns="868675" bIns="544402" numCol="1" spcCol="1270" anchor="ctr" anchorCtr="0">
            <a:noAutofit/>
          </a:bodyPr>
          <a:lstStyle/>
          <a:p>
            <a:pPr lvl="0" algn="ctr" defTabSz="1289050">
              <a:lnSpc>
                <a:spcPct val="100000"/>
              </a:lnSpc>
              <a:spcBef>
                <a:spcPct val="0"/>
              </a:spcBef>
              <a:spcAft>
                <a:spcPts val="0"/>
              </a:spcAft>
            </a:pPr>
            <a:r>
              <a:rPr lang="tr-TR" sz="2900" b="1" kern="1200" dirty="0" smtClean="0">
                <a:latin typeface="Calibri" pitchFamily="34" charset="0"/>
                <a:cs typeface="Calibri" pitchFamily="34" charset="0"/>
              </a:rPr>
              <a:t>İşverenler</a:t>
            </a:r>
          </a:p>
          <a:p>
            <a:pPr lvl="0" algn="ctr" defTabSz="1289050">
              <a:lnSpc>
                <a:spcPct val="100000"/>
              </a:lnSpc>
              <a:spcBef>
                <a:spcPct val="0"/>
              </a:spcBef>
              <a:spcAft>
                <a:spcPts val="0"/>
              </a:spcAft>
            </a:pPr>
            <a:r>
              <a:rPr lang="tr-TR" sz="1600" b="0" kern="1200" dirty="0" smtClean="0">
                <a:latin typeface="Calibri" pitchFamily="34" charset="0"/>
                <a:cs typeface="Calibri" pitchFamily="34" charset="0"/>
              </a:rPr>
              <a:t>(Kârın %3-7)</a:t>
            </a:r>
            <a:endParaRPr lang="tr-TR" sz="1600" b="0" kern="1200" dirty="0">
              <a:latin typeface="Calibri" pitchFamily="34" charset="0"/>
              <a:cs typeface="Calibri" pitchFamily="34" charset="0"/>
            </a:endParaRPr>
          </a:p>
        </p:txBody>
      </p:sp>
      <p:sp>
        <p:nvSpPr>
          <p:cNvPr id="8" name="Metin kutusu 7"/>
          <p:cNvSpPr txBox="1"/>
          <p:nvPr/>
        </p:nvSpPr>
        <p:spPr>
          <a:xfrm>
            <a:off x="4324350" y="3667125"/>
            <a:ext cx="457200" cy="523220"/>
          </a:xfrm>
          <a:prstGeom prst="rect">
            <a:avLst/>
          </a:prstGeom>
          <a:noFill/>
        </p:spPr>
        <p:txBody>
          <a:bodyPr wrap="square" rtlCol="0">
            <a:spAutoFit/>
          </a:bodyPr>
          <a:lstStyle/>
          <a:p>
            <a:pPr algn="ctr"/>
            <a:r>
              <a:rPr lang="tr-TR" sz="1400" b="1" dirty="0" smtClean="0">
                <a:solidFill>
                  <a:srgbClr val="000000"/>
                </a:solidFill>
                <a:latin typeface="Cambria" pitchFamily="18" charset="0"/>
                <a:cs typeface="Calibri" pitchFamily="34" charset="0"/>
              </a:rPr>
              <a:t>İK</a:t>
            </a:r>
          </a:p>
          <a:p>
            <a:pPr algn="ctr"/>
            <a:r>
              <a:rPr lang="tr-TR" sz="1400" b="1" dirty="0" smtClean="0">
                <a:solidFill>
                  <a:srgbClr val="000000"/>
                </a:solidFill>
                <a:latin typeface="Cambria" pitchFamily="18" charset="0"/>
                <a:cs typeface="Calibri" pitchFamily="34" charset="0"/>
              </a:rPr>
              <a:t>MS</a:t>
            </a:r>
            <a:endParaRPr lang="tr-TR" sz="1400" b="1" dirty="0">
              <a:solidFill>
                <a:srgbClr val="000000"/>
              </a:solidFill>
              <a:latin typeface="Cambria" pitchFamily="18" charset="0"/>
              <a:cs typeface="Calibri" pitchFamily="34" charset="0"/>
            </a:endParaRPr>
          </a:p>
        </p:txBody>
      </p:sp>
      <p:sp>
        <p:nvSpPr>
          <p:cNvPr id="9"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İŞ </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KAZASI-MESLEK </a:t>
            </a: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HASTALIKLARI </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KAYIPLAR-TÜRKİYE </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1224405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4"/>
          <p:cNvGraphicFramePr>
            <a:graphicFrameLocks noGrp="1"/>
          </p:cNvGraphicFramePr>
          <p:nvPr>
            <p:extLst>
              <p:ext uri="{D42A27DB-BD31-4B8C-83A1-F6EECF244321}">
                <p14:modId xmlns:p14="http://schemas.microsoft.com/office/powerpoint/2010/main" val="2400505112"/>
              </p:ext>
            </p:extLst>
          </p:nvPr>
        </p:nvGraphicFramePr>
        <p:xfrm>
          <a:off x="95004" y="992575"/>
          <a:ext cx="8989620" cy="2715656"/>
        </p:xfrm>
        <a:graphic>
          <a:graphicData uri="http://schemas.openxmlformats.org/drawingml/2006/table">
            <a:tbl>
              <a:tblPr>
                <a:tableStyleId>{775DCB02-9BB8-47FD-8907-85C794F793BA}</a:tableStyleId>
              </a:tblPr>
              <a:tblGrid>
                <a:gridCol w="1243245"/>
                <a:gridCol w="2582125"/>
                <a:gridCol w="2582125"/>
                <a:gridCol w="2582125"/>
              </a:tblGrid>
              <a:tr h="43246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u="none" strike="noStrike" cap="none" normalizeH="0" baseline="0" dirty="0" smtClean="0">
                          <a:ln>
                            <a:noFill/>
                          </a:ln>
                          <a:solidFill>
                            <a:schemeClr val="bg1"/>
                          </a:solidFill>
                          <a:effectLst/>
                          <a:latin typeface="Calibri" pitchFamily="34" charset="0"/>
                          <a:cs typeface="Calibri" pitchFamily="34" charset="0"/>
                        </a:rPr>
                        <a:t>YILLAR</a:t>
                      </a:r>
                      <a:endParaRPr kumimoji="0" lang="tr-TR" sz="2000" b="1" i="0" u="none" strike="noStrike" cap="none" normalizeH="0" baseline="0" dirty="0" smtClean="0">
                        <a:ln>
                          <a:noFill/>
                        </a:ln>
                        <a:solidFill>
                          <a:schemeClr val="bg1"/>
                        </a:solidFill>
                        <a:effectLst/>
                        <a:latin typeface="Calibri" pitchFamily="34" charset="0"/>
                        <a:cs typeface="Calibri" pitchFamily="34" charset="0"/>
                      </a:endParaRPr>
                    </a:p>
                  </a:txBody>
                  <a:tcPr anchor="ctr" horzOverflow="overflow">
                    <a:solidFill>
                      <a:schemeClr val="bg2">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u="none" strike="noStrike" cap="none" normalizeH="0" baseline="0" dirty="0" smtClean="0">
                          <a:ln>
                            <a:noFill/>
                          </a:ln>
                          <a:solidFill>
                            <a:schemeClr val="bg1"/>
                          </a:solidFill>
                          <a:effectLst/>
                          <a:latin typeface="Calibri" pitchFamily="34" charset="0"/>
                          <a:cs typeface="Calibri" pitchFamily="34" charset="0"/>
                        </a:rPr>
                        <a:t>GÖRÜNÜR MALİYET</a:t>
                      </a:r>
                      <a:endParaRPr kumimoji="0" lang="tr-TR" sz="2000" b="1" i="0" u="none" strike="noStrike" cap="none" normalizeH="0" baseline="0" dirty="0" smtClean="0">
                        <a:ln>
                          <a:noFill/>
                        </a:ln>
                        <a:solidFill>
                          <a:schemeClr val="bg1"/>
                        </a:solidFill>
                        <a:effectLst/>
                        <a:latin typeface="Calibri" pitchFamily="34" charset="0"/>
                        <a:cs typeface="Calibri" pitchFamily="34" charset="0"/>
                      </a:endParaRPr>
                    </a:p>
                  </a:txBody>
                  <a:tcPr anchor="ctr" horzOverflow="overflow">
                    <a:solidFill>
                      <a:schemeClr val="bg2">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u="none" strike="noStrike" cap="none" normalizeH="0" baseline="0" dirty="0" smtClean="0">
                          <a:ln>
                            <a:noFill/>
                          </a:ln>
                          <a:solidFill>
                            <a:schemeClr val="bg1"/>
                          </a:solidFill>
                          <a:effectLst/>
                          <a:latin typeface="Calibri" pitchFamily="34" charset="0"/>
                          <a:cs typeface="Calibri" pitchFamily="34" charset="0"/>
                        </a:rPr>
                        <a:t>GÖRÜNMEZ MALİYET</a:t>
                      </a:r>
                      <a:endParaRPr kumimoji="0" lang="tr-TR" sz="2000" b="1" i="0" u="none" strike="noStrike" cap="none" normalizeH="0" baseline="0" dirty="0" smtClean="0">
                        <a:ln>
                          <a:noFill/>
                        </a:ln>
                        <a:solidFill>
                          <a:schemeClr val="bg1"/>
                        </a:solidFill>
                        <a:effectLst/>
                        <a:latin typeface="Calibri" pitchFamily="34" charset="0"/>
                        <a:cs typeface="Calibri" pitchFamily="34" charset="0"/>
                      </a:endParaRPr>
                    </a:p>
                  </a:txBody>
                  <a:tcPr anchor="ctr" horzOverflow="overflow">
                    <a:solidFill>
                      <a:schemeClr val="bg2">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u="none" strike="noStrike" cap="none" normalizeH="0" baseline="0" dirty="0" smtClean="0">
                          <a:ln>
                            <a:noFill/>
                          </a:ln>
                          <a:solidFill>
                            <a:schemeClr val="bg1"/>
                          </a:solidFill>
                          <a:effectLst/>
                          <a:latin typeface="Calibri" pitchFamily="34" charset="0"/>
                          <a:cs typeface="Calibri" pitchFamily="34" charset="0"/>
                        </a:rPr>
                        <a:t>TOPLAM MALİYET</a:t>
                      </a:r>
                      <a:endParaRPr kumimoji="0" lang="tr-TR" sz="2000" b="1" i="0" u="none" strike="noStrike" cap="none" normalizeH="0" baseline="0" dirty="0" smtClean="0">
                        <a:ln>
                          <a:noFill/>
                        </a:ln>
                        <a:solidFill>
                          <a:schemeClr val="bg1"/>
                        </a:solidFill>
                        <a:effectLst/>
                        <a:latin typeface="Calibri" pitchFamily="34" charset="0"/>
                        <a:cs typeface="Calibri" pitchFamily="34" charset="0"/>
                      </a:endParaRPr>
                    </a:p>
                  </a:txBody>
                  <a:tcPr anchor="ctr" horzOverflow="overflow">
                    <a:solidFill>
                      <a:schemeClr val="bg2">
                        <a:lumMod val="75000"/>
                      </a:schemeClr>
                    </a:solidFill>
                  </a:tcPr>
                </a:tc>
              </a:tr>
              <a:tr h="40315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u="none" strike="noStrike" cap="none" normalizeH="0" baseline="0" dirty="0" smtClean="0">
                          <a:ln>
                            <a:noFill/>
                          </a:ln>
                          <a:effectLst/>
                        </a:rPr>
                        <a:t>2003</a:t>
                      </a:r>
                      <a:endParaRPr kumimoji="0" lang="tr-TR" sz="1600" b="1" i="0" u="none" strike="noStrike" cap="none" normalizeH="0" baseline="0" dirty="0" smtClean="0">
                        <a:ln>
                          <a:noFill/>
                        </a:ln>
                        <a:solidFill>
                          <a:schemeClr val="tx1"/>
                        </a:solidFill>
                        <a:effectLst/>
                        <a:latin typeface="Times New Roman" pitchFamily="18"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u="none" strike="noStrike" cap="none" normalizeH="0" baseline="0" dirty="0" smtClean="0">
                          <a:ln>
                            <a:noFill/>
                          </a:ln>
                          <a:effectLst/>
                        </a:rPr>
                        <a:t>313.706.398</a:t>
                      </a:r>
                      <a:endParaRPr kumimoji="0" lang="tr-TR" sz="1600" b="1"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u="none" strike="noStrike" cap="none" normalizeH="0" baseline="0" dirty="0" smtClean="0">
                          <a:ln>
                            <a:noFill/>
                          </a:ln>
                          <a:effectLst/>
                        </a:rPr>
                        <a:t>1.490.105.391</a:t>
                      </a:r>
                      <a:endParaRPr kumimoji="0" lang="tr-TR" sz="1600" b="1"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u="none" strike="noStrike" cap="none" normalizeH="0" baseline="0" smtClean="0">
                          <a:ln>
                            <a:noFill/>
                          </a:ln>
                          <a:effectLst/>
                        </a:rPr>
                        <a:t>1.803.811.789</a:t>
                      </a:r>
                      <a:endParaRPr kumimoji="0" lang="tr-TR" sz="1600" b="1"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r>
              <a:tr h="40315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u="none" strike="noStrike" cap="none" normalizeH="0" baseline="0" smtClean="0">
                          <a:ln>
                            <a:noFill/>
                          </a:ln>
                          <a:effectLst/>
                        </a:rPr>
                        <a:t>2004</a:t>
                      </a:r>
                      <a:endParaRPr kumimoji="0" lang="tr-TR" sz="1600" b="1" i="0" u="none" strike="noStrike" cap="none" normalizeH="0" baseline="0" smtClean="0">
                        <a:ln>
                          <a:noFill/>
                        </a:ln>
                        <a:solidFill>
                          <a:schemeClr val="tx1"/>
                        </a:solidFill>
                        <a:effectLst/>
                        <a:latin typeface="Times New Roman" pitchFamily="18"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u="none" strike="noStrike" cap="none" normalizeH="0" baseline="0" smtClean="0">
                          <a:ln>
                            <a:noFill/>
                          </a:ln>
                          <a:effectLst/>
                        </a:rPr>
                        <a:t>413.187.548</a:t>
                      </a:r>
                      <a:endParaRPr kumimoji="0" lang="tr-TR" sz="1600" b="1" i="0" u="none" strike="noStrike" cap="none" normalizeH="0" baseline="0" smtClean="0">
                        <a:ln>
                          <a:noFill/>
                        </a:ln>
                        <a:solidFill>
                          <a:schemeClr val="tx1"/>
                        </a:solidFill>
                        <a:effectLst/>
                        <a:latin typeface="Times New Roman" pitchFamily="18"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u="none" strike="noStrike" cap="none" normalizeH="0" baseline="0" smtClean="0">
                          <a:ln>
                            <a:noFill/>
                          </a:ln>
                          <a:effectLst/>
                        </a:rPr>
                        <a:t>1.962.640.851</a:t>
                      </a:r>
                      <a:endParaRPr kumimoji="0" lang="tr-TR" sz="1600" b="1" i="0" u="none" strike="noStrike" cap="none" normalizeH="0" baseline="0" smtClean="0">
                        <a:ln>
                          <a:noFill/>
                        </a:ln>
                        <a:solidFill>
                          <a:schemeClr val="tx1"/>
                        </a:solidFill>
                        <a:effectLst/>
                        <a:latin typeface="Times New Roman" pitchFamily="18"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u="none" strike="noStrike" cap="none" normalizeH="0" baseline="0" smtClean="0">
                          <a:ln>
                            <a:noFill/>
                          </a:ln>
                          <a:effectLst/>
                        </a:rPr>
                        <a:t>2.375.828.399</a:t>
                      </a:r>
                      <a:endParaRPr kumimoji="0" lang="tr-TR" sz="1600" b="1"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r>
              <a:tr h="31164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u="none" strike="noStrike" cap="none" normalizeH="0" baseline="0" dirty="0" smtClean="0">
                          <a:ln>
                            <a:noFill/>
                          </a:ln>
                          <a:effectLst/>
                        </a:rPr>
                        <a:t>2005</a:t>
                      </a:r>
                      <a:endParaRPr kumimoji="0" lang="tr-TR" sz="1600" b="1" i="0" u="none" strike="noStrike" cap="none" normalizeH="0" baseline="0" dirty="0" smtClean="0">
                        <a:ln>
                          <a:noFill/>
                        </a:ln>
                        <a:solidFill>
                          <a:schemeClr val="tx1"/>
                        </a:solidFill>
                        <a:effectLst/>
                        <a:latin typeface="Times New Roman" pitchFamily="18"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u="none" strike="noStrike" cap="none" normalizeH="0" baseline="0" smtClean="0">
                          <a:ln>
                            <a:noFill/>
                          </a:ln>
                          <a:effectLst/>
                        </a:rPr>
                        <a:t>490.683.179</a:t>
                      </a:r>
                      <a:endParaRPr kumimoji="0" lang="tr-TR" sz="1600" b="1" i="0" u="none" strike="noStrike" cap="none" normalizeH="0" baseline="0" smtClean="0">
                        <a:ln>
                          <a:noFill/>
                        </a:ln>
                        <a:solidFill>
                          <a:schemeClr val="tx1"/>
                        </a:solidFill>
                        <a:effectLst/>
                        <a:latin typeface="Times New Roman" pitchFamily="18"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u="none" strike="noStrike" cap="none" normalizeH="0" baseline="0" smtClean="0">
                          <a:ln>
                            <a:noFill/>
                          </a:ln>
                          <a:effectLst/>
                        </a:rPr>
                        <a:t>2.310.745.102</a:t>
                      </a:r>
                      <a:endParaRPr kumimoji="0" lang="tr-TR" sz="1600" b="1" i="0" u="none" strike="noStrike" cap="none" normalizeH="0" baseline="0" smtClean="0">
                        <a:ln>
                          <a:noFill/>
                        </a:ln>
                        <a:solidFill>
                          <a:schemeClr val="tx1"/>
                        </a:solidFill>
                        <a:effectLst/>
                        <a:latin typeface="Times New Roman" pitchFamily="18"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u="none" strike="noStrike" cap="none" normalizeH="0" baseline="0" smtClean="0">
                          <a:ln>
                            <a:noFill/>
                          </a:ln>
                          <a:effectLst/>
                        </a:rPr>
                        <a:t>2.821.428.281</a:t>
                      </a:r>
                      <a:endParaRPr kumimoji="0" lang="tr-TR" sz="1600" b="1"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r>
              <a:tr h="31164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u="none" strike="noStrike" cap="none" normalizeH="0" baseline="0" smtClean="0">
                          <a:ln>
                            <a:noFill/>
                          </a:ln>
                          <a:effectLst/>
                        </a:rPr>
                        <a:t>2006</a:t>
                      </a:r>
                      <a:endParaRPr kumimoji="0" lang="tr-TR" sz="1600" b="1" i="0" u="none" strike="noStrike" cap="none" normalizeH="0" baseline="0" smtClean="0">
                        <a:ln>
                          <a:noFill/>
                        </a:ln>
                        <a:solidFill>
                          <a:schemeClr val="tx1"/>
                        </a:solidFill>
                        <a:effectLst/>
                        <a:latin typeface="Times New Roman" pitchFamily="18"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u="none" strike="noStrike" cap="none" normalizeH="0" baseline="0" smtClean="0">
                          <a:ln>
                            <a:noFill/>
                          </a:ln>
                          <a:effectLst/>
                        </a:rPr>
                        <a:t>588.819.415</a:t>
                      </a:r>
                      <a:endParaRPr kumimoji="0" lang="tr-TR" sz="1600" b="1" i="0" u="none" strike="noStrike" cap="none" normalizeH="0" baseline="0" smtClean="0">
                        <a:ln>
                          <a:noFill/>
                        </a:ln>
                        <a:solidFill>
                          <a:schemeClr val="tx1"/>
                        </a:solidFill>
                        <a:effectLst/>
                        <a:latin typeface="Times New Roman" pitchFamily="18"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u="none" strike="noStrike" cap="none" normalizeH="0" baseline="0" smtClean="0">
                          <a:ln>
                            <a:noFill/>
                          </a:ln>
                          <a:effectLst/>
                        </a:rPr>
                        <a:t>2.796.892.222</a:t>
                      </a:r>
                      <a:endParaRPr kumimoji="0" lang="tr-TR" sz="1600" b="1" i="0" u="none" strike="noStrike" cap="none" normalizeH="0" baseline="0" smtClean="0">
                        <a:ln>
                          <a:noFill/>
                        </a:ln>
                        <a:solidFill>
                          <a:schemeClr val="tx1"/>
                        </a:solidFill>
                        <a:effectLst/>
                        <a:latin typeface="Times New Roman" pitchFamily="18"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u="none" strike="noStrike" cap="none" normalizeH="0" baseline="0" smtClean="0">
                          <a:ln>
                            <a:noFill/>
                          </a:ln>
                          <a:effectLst/>
                        </a:rPr>
                        <a:t>3.385.711.637</a:t>
                      </a:r>
                      <a:endParaRPr kumimoji="0" lang="tr-TR" sz="1600" b="1"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r>
              <a:tr h="40315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u="none" strike="noStrike" cap="none" normalizeH="0" baseline="0" smtClean="0">
                          <a:ln>
                            <a:noFill/>
                          </a:ln>
                          <a:effectLst/>
                        </a:rPr>
                        <a:t>2007</a:t>
                      </a:r>
                      <a:endParaRPr kumimoji="0" lang="tr-TR" sz="1600" b="1" i="0" u="none" strike="noStrike" cap="none" normalizeH="0" baseline="0" smtClean="0">
                        <a:ln>
                          <a:noFill/>
                        </a:ln>
                        <a:solidFill>
                          <a:schemeClr val="tx1"/>
                        </a:solidFill>
                        <a:effectLst/>
                        <a:latin typeface="Times New Roman" pitchFamily="18"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u="none" strike="noStrike" cap="none" normalizeH="0" baseline="0" dirty="0" smtClean="0">
                          <a:ln>
                            <a:noFill/>
                          </a:ln>
                          <a:effectLst/>
                        </a:rPr>
                        <a:t>706.582.898</a:t>
                      </a:r>
                      <a:endParaRPr kumimoji="0" lang="tr-TR" sz="1600" b="1"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u="none" strike="noStrike" cap="none" normalizeH="0" baseline="0" smtClean="0">
                          <a:ln>
                            <a:noFill/>
                          </a:ln>
                          <a:effectLst/>
                        </a:rPr>
                        <a:t>3.356.268.766</a:t>
                      </a:r>
                      <a:endParaRPr kumimoji="0" lang="tr-TR" sz="1600" b="1" i="0" u="none" strike="noStrike" cap="none" normalizeH="0" baseline="0" smtClean="0">
                        <a:ln>
                          <a:noFill/>
                        </a:ln>
                        <a:solidFill>
                          <a:schemeClr val="tx1"/>
                        </a:solidFill>
                        <a:effectLst/>
                        <a:latin typeface="Times New Roman" pitchFamily="18"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u="none" strike="noStrike" cap="none" normalizeH="0" baseline="0" smtClean="0">
                          <a:ln>
                            <a:noFill/>
                          </a:ln>
                          <a:effectLst/>
                        </a:rPr>
                        <a:t>4.062.851.664</a:t>
                      </a:r>
                      <a:endParaRPr kumimoji="0" lang="tr-TR" sz="1600" b="1"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r>
              <a:tr h="40315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u="none" strike="noStrike" cap="none" normalizeH="0" baseline="0" smtClean="0">
                          <a:ln>
                            <a:noFill/>
                          </a:ln>
                          <a:effectLst/>
                        </a:rPr>
                        <a:t>2008</a:t>
                      </a:r>
                      <a:endParaRPr kumimoji="0" lang="tr-TR" sz="1600" b="1" i="0" u="none" strike="noStrike" cap="none" normalizeH="0" baseline="0" smtClean="0">
                        <a:ln>
                          <a:noFill/>
                        </a:ln>
                        <a:solidFill>
                          <a:schemeClr val="tx1"/>
                        </a:solidFill>
                        <a:effectLst/>
                        <a:latin typeface="Times New Roman" pitchFamily="18"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u="none" strike="noStrike" cap="none" normalizeH="0" baseline="0" dirty="0" smtClean="0">
                          <a:ln>
                            <a:noFill/>
                          </a:ln>
                          <a:effectLst/>
                        </a:rPr>
                        <a:t>847.899.077</a:t>
                      </a:r>
                      <a:endParaRPr kumimoji="0" lang="tr-TR" sz="1600" b="1"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u="none" strike="noStrike" cap="none" normalizeH="0" baseline="0" smtClean="0">
                          <a:ln>
                            <a:noFill/>
                          </a:ln>
                          <a:effectLst/>
                        </a:rPr>
                        <a:t>4.027.520.617</a:t>
                      </a:r>
                      <a:endParaRPr kumimoji="0" lang="tr-TR" sz="1600" b="1" i="0" u="none" strike="noStrike" cap="none" normalizeH="0" baseline="0" smtClean="0">
                        <a:ln>
                          <a:noFill/>
                        </a:ln>
                        <a:solidFill>
                          <a:schemeClr val="tx1"/>
                        </a:solidFill>
                        <a:effectLst/>
                        <a:latin typeface="Times New Roman" pitchFamily="18"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u="none" strike="noStrike" cap="none" normalizeH="0" baseline="0" dirty="0" smtClean="0">
                          <a:ln>
                            <a:noFill/>
                          </a:ln>
                          <a:effectLst/>
                        </a:rPr>
                        <a:t>4.875.419.694</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r>
            </a:tbl>
          </a:graphicData>
        </a:graphic>
      </p:graphicFrame>
      <p:sp>
        <p:nvSpPr>
          <p:cNvPr id="9" name="Rectangle 58"/>
          <p:cNvSpPr>
            <a:spLocks noChangeArrowheads="1"/>
          </p:cNvSpPr>
          <p:nvPr/>
        </p:nvSpPr>
        <p:spPr bwMode="gray">
          <a:xfrm>
            <a:off x="52638" y="3781743"/>
            <a:ext cx="2144299"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1600" b="1" dirty="0">
                <a:solidFill>
                  <a:srgbClr val="FFFFFF"/>
                </a:solidFill>
                <a:latin typeface="Calibri" pitchFamily="34" charset="0"/>
              </a:rPr>
              <a:t>GÖRÜNÜR </a:t>
            </a:r>
          </a:p>
        </p:txBody>
      </p:sp>
      <p:sp>
        <p:nvSpPr>
          <p:cNvPr id="10" name="Rectangle 5"/>
          <p:cNvSpPr>
            <a:spLocks noChangeArrowheads="1"/>
          </p:cNvSpPr>
          <p:nvPr/>
        </p:nvSpPr>
        <p:spPr bwMode="gray">
          <a:xfrm>
            <a:off x="52638" y="4142105"/>
            <a:ext cx="2144299" cy="2655034"/>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71450" indent="-171450">
              <a:lnSpc>
                <a:spcPct val="90000"/>
              </a:lnSpc>
              <a:spcAft>
                <a:spcPct val="20000"/>
              </a:spcAft>
              <a:buClr>
                <a:srgbClr val="292929"/>
              </a:buClr>
              <a:buFont typeface="Wingdings" pitchFamily="2" charset="2"/>
              <a:buChar char="ü"/>
            </a:pPr>
            <a:r>
              <a:rPr lang="tr-TR" sz="1200" i="1" dirty="0">
                <a:solidFill>
                  <a:srgbClr val="000000"/>
                </a:solidFill>
                <a:latin typeface="Calibri" pitchFamily="34" charset="0"/>
              </a:rPr>
              <a:t>Tıbbi maliyetler</a:t>
            </a:r>
          </a:p>
          <a:p>
            <a:pPr marL="171450" indent="-171450">
              <a:lnSpc>
                <a:spcPct val="90000"/>
              </a:lnSpc>
              <a:spcAft>
                <a:spcPct val="20000"/>
              </a:spcAft>
              <a:buClr>
                <a:srgbClr val="292929"/>
              </a:buClr>
              <a:buFont typeface="Wingdings" pitchFamily="2" charset="2"/>
              <a:buChar char="ü"/>
            </a:pPr>
            <a:r>
              <a:rPr lang="tr-TR" sz="1200" i="1" dirty="0">
                <a:solidFill>
                  <a:srgbClr val="000000"/>
                </a:solidFill>
                <a:latin typeface="Calibri" pitchFamily="34" charset="0"/>
              </a:rPr>
              <a:t>Sigortaya </a:t>
            </a:r>
            <a:r>
              <a:rPr lang="tr-TR" sz="1200" i="1" dirty="0" smtClean="0">
                <a:solidFill>
                  <a:srgbClr val="000000"/>
                </a:solidFill>
                <a:latin typeface="Calibri" pitchFamily="34" charset="0"/>
              </a:rPr>
              <a:t>ödenen maliyetler</a:t>
            </a:r>
            <a:endParaRPr lang="tr-TR" sz="1200" i="1" dirty="0">
              <a:solidFill>
                <a:srgbClr val="000000"/>
              </a:solidFill>
              <a:latin typeface="Calibri" pitchFamily="34" charset="0"/>
            </a:endParaRPr>
          </a:p>
          <a:p>
            <a:pPr marL="171450" indent="-171450">
              <a:lnSpc>
                <a:spcPct val="90000"/>
              </a:lnSpc>
              <a:spcAft>
                <a:spcPct val="20000"/>
              </a:spcAft>
              <a:buClr>
                <a:srgbClr val="292929"/>
              </a:buClr>
              <a:buFont typeface="Wingdings" pitchFamily="2" charset="2"/>
              <a:buChar char="ü"/>
            </a:pPr>
            <a:r>
              <a:rPr lang="tr-TR" sz="1200" i="1" dirty="0">
                <a:solidFill>
                  <a:srgbClr val="000000"/>
                </a:solidFill>
                <a:latin typeface="Calibri" pitchFamily="34" charset="0"/>
              </a:rPr>
              <a:t>Tazminat maliyetleri</a:t>
            </a:r>
          </a:p>
          <a:p>
            <a:pPr algn="ctr">
              <a:lnSpc>
                <a:spcPct val="90000"/>
              </a:lnSpc>
              <a:spcAft>
                <a:spcPct val="20000"/>
              </a:spcAft>
              <a:buClr>
                <a:srgbClr val="292929"/>
              </a:buClr>
            </a:pPr>
            <a:endParaRPr lang="tr-TR" sz="1200" i="1" dirty="0">
              <a:solidFill>
                <a:srgbClr val="000000"/>
              </a:solidFill>
              <a:latin typeface="Calibri" pitchFamily="34" charset="0"/>
            </a:endParaRPr>
          </a:p>
        </p:txBody>
      </p:sp>
      <p:sp>
        <p:nvSpPr>
          <p:cNvPr id="11" name="Rectangle 58"/>
          <p:cNvSpPr>
            <a:spLocks noChangeArrowheads="1"/>
          </p:cNvSpPr>
          <p:nvPr/>
        </p:nvSpPr>
        <p:spPr bwMode="gray">
          <a:xfrm>
            <a:off x="2285226" y="3765413"/>
            <a:ext cx="4554969"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1600" b="1" dirty="0" smtClean="0">
                <a:solidFill>
                  <a:srgbClr val="FFFFFF"/>
                </a:solidFill>
                <a:latin typeface="Calibri" pitchFamily="34" charset="0"/>
              </a:rPr>
              <a:t>GÖRÜNMEZ</a:t>
            </a:r>
            <a:endParaRPr lang="tr-TR" sz="1600" b="1" dirty="0">
              <a:solidFill>
                <a:srgbClr val="FFFFFF"/>
              </a:solidFill>
              <a:latin typeface="Calibri" pitchFamily="34" charset="0"/>
            </a:endParaRPr>
          </a:p>
        </p:txBody>
      </p:sp>
      <p:sp>
        <p:nvSpPr>
          <p:cNvPr id="12" name="Rectangle 5"/>
          <p:cNvSpPr>
            <a:spLocks noChangeArrowheads="1"/>
          </p:cNvSpPr>
          <p:nvPr/>
        </p:nvSpPr>
        <p:spPr bwMode="gray">
          <a:xfrm>
            <a:off x="2285226" y="4125775"/>
            <a:ext cx="4554970" cy="2655034"/>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71450" indent="-171450">
              <a:lnSpc>
                <a:spcPct val="90000"/>
              </a:lnSpc>
              <a:spcAft>
                <a:spcPct val="20000"/>
              </a:spcAft>
              <a:buClr>
                <a:srgbClr val="292929"/>
              </a:buClr>
              <a:buFont typeface="Wingdings" pitchFamily="2" charset="2"/>
              <a:buChar char="ü"/>
            </a:pPr>
            <a:r>
              <a:rPr lang="tr-TR" sz="1200" i="1" dirty="0">
                <a:solidFill>
                  <a:srgbClr val="000000"/>
                </a:solidFill>
                <a:latin typeface="Calibri" pitchFamily="34" charset="0"/>
              </a:rPr>
              <a:t>İş günü ve iş gücü kaybı (yöneticilerin)</a:t>
            </a:r>
          </a:p>
          <a:p>
            <a:pPr marL="171450" indent="-171450">
              <a:lnSpc>
                <a:spcPct val="90000"/>
              </a:lnSpc>
              <a:spcAft>
                <a:spcPct val="20000"/>
              </a:spcAft>
              <a:buClr>
                <a:srgbClr val="292929"/>
              </a:buClr>
              <a:buFont typeface="Wingdings" pitchFamily="2" charset="2"/>
              <a:buChar char="ü"/>
            </a:pPr>
            <a:r>
              <a:rPr lang="tr-TR" sz="1200" i="1" dirty="0">
                <a:solidFill>
                  <a:srgbClr val="000000"/>
                </a:solidFill>
                <a:latin typeface="Calibri" pitchFamily="34" charset="0"/>
              </a:rPr>
              <a:t>Mahkeme masrafları</a:t>
            </a:r>
          </a:p>
          <a:p>
            <a:pPr marL="171450" indent="-171450">
              <a:lnSpc>
                <a:spcPct val="90000"/>
              </a:lnSpc>
              <a:spcAft>
                <a:spcPct val="20000"/>
              </a:spcAft>
              <a:buClr>
                <a:srgbClr val="292929"/>
              </a:buClr>
              <a:buFont typeface="Wingdings" pitchFamily="2" charset="2"/>
              <a:buChar char="ü"/>
            </a:pPr>
            <a:r>
              <a:rPr lang="tr-TR" sz="1200" i="1" dirty="0">
                <a:solidFill>
                  <a:srgbClr val="000000"/>
                </a:solidFill>
                <a:latin typeface="Calibri" pitchFamily="34" charset="0"/>
              </a:rPr>
              <a:t>Fazla mesai</a:t>
            </a:r>
          </a:p>
          <a:p>
            <a:pPr marL="171450" indent="-171450">
              <a:lnSpc>
                <a:spcPct val="90000"/>
              </a:lnSpc>
              <a:spcAft>
                <a:spcPct val="20000"/>
              </a:spcAft>
              <a:buClr>
                <a:srgbClr val="292929"/>
              </a:buClr>
              <a:buFont typeface="Wingdings" pitchFamily="2" charset="2"/>
              <a:buChar char="ü"/>
            </a:pPr>
            <a:r>
              <a:rPr lang="tr-TR" sz="1200" i="1" dirty="0">
                <a:solidFill>
                  <a:srgbClr val="000000"/>
                </a:solidFill>
                <a:latin typeface="Calibri" pitchFamily="34" charset="0"/>
              </a:rPr>
              <a:t>Bina, makine, alet teçhizat, üretim veya üründeki hasarın maliyeti</a:t>
            </a:r>
          </a:p>
          <a:p>
            <a:pPr marL="171450" indent="-171450">
              <a:lnSpc>
                <a:spcPct val="90000"/>
              </a:lnSpc>
              <a:spcAft>
                <a:spcPct val="20000"/>
              </a:spcAft>
              <a:buClr>
                <a:srgbClr val="292929"/>
              </a:buClr>
              <a:buFont typeface="Wingdings" pitchFamily="2" charset="2"/>
              <a:buChar char="ü"/>
            </a:pPr>
            <a:r>
              <a:rPr lang="tr-TR" sz="1200" i="1" dirty="0">
                <a:solidFill>
                  <a:srgbClr val="000000"/>
                </a:solidFill>
                <a:latin typeface="Calibri" pitchFamily="34" charset="0"/>
              </a:rPr>
              <a:t>İşin durması nedeniyle uğranılan maliyet </a:t>
            </a:r>
          </a:p>
          <a:p>
            <a:pPr marL="171450" indent="-171450">
              <a:lnSpc>
                <a:spcPct val="90000"/>
              </a:lnSpc>
              <a:spcAft>
                <a:spcPct val="20000"/>
              </a:spcAft>
              <a:buClr>
                <a:srgbClr val="292929"/>
              </a:buClr>
              <a:buFont typeface="Wingdings" pitchFamily="2" charset="2"/>
              <a:buChar char="ü"/>
            </a:pPr>
            <a:r>
              <a:rPr lang="tr-TR" sz="1200" i="1" dirty="0">
                <a:solidFill>
                  <a:srgbClr val="000000"/>
                </a:solidFill>
                <a:latin typeface="Calibri" pitchFamily="34" charset="0"/>
              </a:rPr>
              <a:t>Sipariş kayıpları</a:t>
            </a:r>
          </a:p>
          <a:p>
            <a:pPr marL="171450" indent="-171450">
              <a:lnSpc>
                <a:spcPct val="90000"/>
              </a:lnSpc>
              <a:spcAft>
                <a:spcPct val="20000"/>
              </a:spcAft>
              <a:buClr>
                <a:srgbClr val="292929"/>
              </a:buClr>
              <a:buFont typeface="Wingdings" pitchFamily="2" charset="2"/>
              <a:buChar char="ü"/>
            </a:pPr>
            <a:r>
              <a:rPr lang="tr-TR" sz="1200" i="1" dirty="0">
                <a:solidFill>
                  <a:srgbClr val="000000"/>
                </a:solidFill>
                <a:latin typeface="Calibri" pitchFamily="34" charset="0"/>
              </a:rPr>
              <a:t>Arızalı makinenin üretim dışı kalması</a:t>
            </a:r>
          </a:p>
          <a:p>
            <a:pPr marL="171450" indent="-171450">
              <a:lnSpc>
                <a:spcPct val="90000"/>
              </a:lnSpc>
              <a:spcAft>
                <a:spcPct val="20000"/>
              </a:spcAft>
              <a:buClr>
                <a:srgbClr val="292929"/>
              </a:buClr>
              <a:buFont typeface="Wingdings" pitchFamily="2" charset="2"/>
              <a:buChar char="ü"/>
            </a:pPr>
            <a:r>
              <a:rPr lang="tr-TR" sz="1200" i="1" dirty="0">
                <a:solidFill>
                  <a:srgbClr val="000000"/>
                </a:solidFill>
                <a:latin typeface="Calibri" pitchFamily="34" charset="0"/>
              </a:rPr>
              <a:t>İşyerinde yapılan denetim, araştırma ve yazışmaların maliyeti</a:t>
            </a:r>
          </a:p>
          <a:p>
            <a:pPr marL="171450" indent="-171450">
              <a:lnSpc>
                <a:spcPct val="90000"/>
              </a:lnSpc>
              <a:spcAft>
                <a:spcPct val="20000"/>
              </a:spcAft>
              <a:buClr>
                <a:srgbClr val="292929"/>
              </a:buClr>
              <a:buFont typeface="Wingdings" pitchFamily="2" charset="2"/>
              <a:buChar char="ü"/>
            </a:pPr>
            <a:r>
              <a:rPr lang="tr-TR" sz="1200" i="1" dirty="0">
                <a:solidFill>
                  <a:srgbClr val="000000"/>
                </a:solidFill>
                <a:latin typeface="Calibri" pitchFamily="34" charset="0"/>
              </a:rPr>
              <a:t>Verimin düşmesinin maliyeti</a:t>
            </a:r>
          </a:p>
          <a:p>
            <a:pPr marL="171450" indent="-171450">
              <a:lnSpc>
                <a:spcPct val="90000"/>
              </a:lnSpc>
              <a:spcAft>
                <a:spcPct val="20000"/>
              </a:spcAft>
              <a:buClr>
                <a:srgbClr val="292929"/>
              </a:buClr>
              <a:buFont typeface="Wingdings" pitchFamily="2" charset="2"/>
              <a:buChar char="ü"/>
            </a:pPr>
            <a:r>
              <a:rPr lang="tr-TR" sz="1200" i="1" dirty="0">
                <a:solidFill>
                  <a:srgbClr val="000000"/>
                </a:solidFill>
                <a:latin typeface="Calibri" pitchFamily="34" charset="0"/>
              </a:rPr>
              <a:t>Çalışanlardaki moral bozukluğunun getirdiği maliyet</a:t>
            </a:r>
          </a:p>
          <a:p>
            <a:pPr marL="171450" indent="-171450">
              <a:lnSpc>
                <a:spcPct val="90000"/>
              </a:lnSpc>
              <a:spcAft>
                <a:spcPct val="20000"/>
              </a:spcAft>
              <a:buClr>
                <a:srgbClr val="292929"/>
              </a:buClr>
              <a:buFont typeface="Wingdings" pitchFamily="2" charset="2"/>
              <a:buChar char="ü"/>
            </a:pPr>
            <a:r>
              <a:rPr lang="tr-TR" sz="1200" i="1" dirty="0">
                <a:solidFill>
                  <a:srgbClr val="000000"/>
                </a:solidFill>
                <a:latin typeface="Calibri" pitchFamily="34" charset="0"/>
              </a:rPr>
              <a:t>Kazalı işçinin yerine alınan geçici işçiye verilen eğitim maliyeti</a:t>
            </a:r>
          </a:p>
          <a:p>
            <a:pPr marL="171450" indent="-171450">
              <a:lnSpc>
                <a:spcPct val="90000"/>
              </a:lnSpc>
              <a:spcAft>
                <a:spcPct val="20000"/>
              </a:spcAft>
              <a:buClr>
                <a:srgbClr val="292929"/>
              </a:buClr>
              <a:buFont typeface="Wingdings" pitchFamily="2" charset="2"/>
              <a:buChar char="ü"/>
            </a:pPr>
            <a:r>
              <a:rPr lang="tr-TR" sz="1200" i="1" dirty="0">
                <a:solidFill>
                  <a:srgbClr val="000000"/>
                </a:solidFill>
                <a:latin typeface="Calibri" pitchFamily="34" charset="0"/>
              </a:rPr>
              <a:t>Şirketin prestij </a:t>
            </a:r>
            <a:r>
              <a:rPr lang="tr-TR" sz="1200" i="1" dirty="0" smtClean="0">
                <a:solidFill>
                  <a:srgbClr val="000000"/>
                </a:solidFill>
                <a:latin typeface="Calibri" pitchFamily="34" charset="0"/>
              </a:rPr>
              <a:t>kaybı</a:t>
            </a:r>
            <a:endParaRPr lang="tr-TR" sz="1200" i="1" dirty="0">
              <a:solidFill>
                <a:srgbClr val="000000"/>
              </a:solidFill>
              <a:latin typeface="Calibri" pitchFamily="34" charset="0"/>
            </a:endParaRPr>
          </a:p>
          <a:p>
            <a:pPr algn="ctr">
              <a:lnSpc>
                <a:spcPct val="90000"/>
              </a:lnSpc>
              <a:spcAft>
                <a:spcPct val="20000"/>
              </a:spcAft>
              <a:buClr>
                <a:srgbClr val="292929"/>
              </a:buClr>
            </a:pPr>
            <a:endParaRPr lang="tr-TR" sz="1200" i="1" dirty="0">
              <a:solidFill>
                <a:srgbClr val="000000"/>
              </a:solidFill>
              <a:latin typeface="Calibri" pitchFamily="34" charset="0"/>
            </a:endParaRPr>
          </a:p>
        </p:txBody>
      </p:sp>
      <p:sp>
        <p:nvSpPr>
          <p:cNvPr id="8" name="Rectangle 31"/>
          <p:cNvSpPr txBox="1">
            <a:spLocks noChangeArrowheads="1"/>
          </p:cNvSpPr>
          <p:nvPr/>
        </p:nvSpPr>
        <p:spPr bwMode="gray">
          <a:xfrm>
            <a:off x="196172" y="33991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İŞ </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KAZASI-MESLEK </a:t>
            </a: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HASTALIKLARI </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KAYIPLAR-TÜRKİYE </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5" name="Rectangle 58"/>
          <p:cNvSpPr>
            <a:spLocks noChangeArrowheads="1"/>
          </p:cNvSpPr>
          <p:nvPr/>
        </p:nvSpPr>
        <p:spPr bwMode="gray">
          <a:xfrm>
            <a:off x="6940326" y="3781743"/>
            <a:ext cx="2144299"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1600" b="1" dirty="0" smtClean="0">
                <a:solidFill>
                  <a:srgbClr val="FFFFFF"/>
                </a:solidFill>
                <a:latin typeface="Calibri" pitchFamily="34" charset="0"/>
              </a:rPr>
              <a:t>İŞLETMELER</a:t>
            </a:r>
            <a:endParaRPr lang="tr-TR" sz="1600" b="1" dirty="0">
              <a:solidFill>
                <a:srgbClr val="FFFFFF"/>
              </a:solidFill>
              <a:latin typeface="Calibri" pitchFamily="34" charset="0"/>
            </a:endParaRPr>
          </a:p>
        </p:txBody>
      </p:sp>
      <p:sp>
        <p:nvSpPr>
          <p:cNvPr id="16" name="Rectangle 5"/>
          <p:cNvSpPr>
            <a:spLocks noChangeArrowheads="1"/>
          </p:cNvSpPr>
          <p:nvPr/>
        </p:nvSpPr>
        <p:spPr bwMode="gray">
          <a:xfrm>
            <a:off x="6940326" y="4142105"/>
            <a:ext cx="2144299" cy="2655034"/>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71450" indent="-171450">
              <a:lnSpc>
                <a:spcPct val="90000"/>
              </a:lnSpc>
              <a:spcAft>
                <a:spcPct val="20000"/>
              </a:spcAft>
              <a:buClr>
                <a:srgbClr val="292929"/>
              </a:buClr>
              <a:buFont typeface="Wingdings" pitchFamily="2" charset="2"/>
              <a:buChar char="ü"/>
            </a:pPr>
            <a:r>
              <a:rPr lang="tr-TR" sz="1200" i="1" dirty="0">
                <a:solidFill>
                  <a:srgbClr val="000000"/>
                </a:solidFill>
                <a:latin typeface="Calibri" pitchFamily="34" charset="0"/>
              </a:rPr>
              <a:t>İnşaat yapan bir firmada proje bedelinin </a:t>
            </a:r>
            <a:r>
              <a:rPr lang="tr-TR" sz="1200" i="1" dirty="0" smtClean="0">
                <a:solidFill>
                  <a:srgbClr val="000000"/>
                </a:solidFill>
                <a:latin typeface="Calibri" pitchFamily="34" charset="0"/>
              </a:rPr>
              <a:t>%8’i,</a:t>
            </a:r>
          </a:p>
          <a:p>
            <a:pPr marL="171450" indent="-171450">
              <a:lnSpc>
                <a:spcPct val="90000"/>
              </a:lnSpc>
              <a:spcAft>
                <a:spcPct val="20000"/>
              </a:spcAft>
              <a:buClr>
                <a:srgbClr val="292929"/>
              </a:buClr>
              <a:buFont typeface="Wingdings" pitchFamily="2" charset="2"/>
              <a:buChar char="ü"/>
            </a:pPr>
            <a:r>
              <a:rPr lang="tr-TR" sz="1200" i="1" dirty="0" smtClean="0">
                <a:solidFill>
                  <a:srgbClr val="000000"/>
                </a:solidFill>
                <a:latin typeface="Calibri" pitchFamily="34" charset="0"/>
              </a:rPr>
              <a:t>Mandırada işletme maliyetinin %1.4’ü</a:t>
            </a:r>
          </a:p>
          <a:p>
            <a:pPr marL="171450" indent="-171450">
              <a:lnSpc>
                <a:spcPct val="90000"/>
              </a:lnSpc>
              <a:spcAft>
                <a:spcPct val="20000"/>
              </a:spcAft>
              <a:buClr>
                <a:srgbClr val="292929"/>
              </a:buClr>
              <a:buFont typeface="Wingdings" pitchFamily="2" charset="2"/>
              <a:buChar char="ü"/>
            </a:pPr>
            <a:r>
              <a:rPr lang="tr-TR" sz="1200" i="1" dirty="0" smtClean="0">
                <a:solidFill>
                  <a:srgbClr val="000000"/>
                </a:solidFill>
                <a:latin typeface="Calibri" pitchFamily="34" charset="0"/>
              </a:rPr>
              <a:t>Nakliyatta </a:t>
            </a:r>
            <a:r>
              <a:rPr lang="tr-TR" sz="1200" i="1" dirty="0">
                <a:solidFill>
                  <a:srgbClr val="000000"/>
                </a:solidFill>
                <a:latin typeface="Calibri" pitchFamily="34" charset="0"/>
              </a:rPr>
              <a:t>firmanın kârının </a:t>
            </a:r>
            <a:r>
              <a:rPr lang="tr-TR" sz="1200" i="1" dirty="0" smtClean="0">
                <a:solidFill>
                  <a:srgbClr val="000000"/>
                </a:solidFill>
                <a:latin typeface="Calibri" pitchFamily="34" charset="0"/>
              </a:rPr>
              <a:t>%37’si</a:t>
            </a:r>
            <a:r>
              <a:rPr lang="tr-TR" sz="1200" i="1" dirty="0">
                <a:solidFill>
                  <a:srgbClr val="000000"/>
                </a:solidFill>
                <a:latin typeface="Calibri" pitchFamily="34" charset="0"/>
              </a:rPr>
              <a:t>,</a:t>
            </a:r>
          </a:p>
          <a:p>
            <a:pPr marL="171450" indent="-171450">
              <a:lnSpc>
                <a:spcPct val="90000"/>
              </a:lnSpc>
              <a:spcAft>
                <a:spcPct val="20000"/>
              </a:spcAft>
              <a:buClr>
                <a:srgbClr val="292929"/>
              </a:buClr>
              <a:buFont typeface="Wingdings" pitchFamily="2" charset="2"/>
              <a:buChar char="ü"/>
            </a:pPr>
            <a:r>
              <a:rPr lang="tr-TR" sz="1200" i="1" dirty="0" smtClean="0">
                <a:solidFill>
                  <a:srgbClr val="000000"/>
                </a:solidFill>
                <a:latin typeface="Calibri" pitchFamily="34" charset="0"/>
              </a:rPr>
              <a:t>Petrol </a:t>
            </a:r>
            <a:r>
              <a:rPr lang="tr-TR" sz="1200" i="1" dirty="0">
                <a:solidFill>
                  <a:srgbClr val="000000"/>
                </a:solidFill>
                <a:latin typeface="Calibri" pitchFamily="34" charset="0"/>
              </a:rPr>
              <a:t>arama </a:t>
            </a:r>
            <a:r>
              <a:rPr lang="tr-TR" sz="1200" i="1" dirty="0" smtClean="0">
                <a:solidFill>
                  <a:srgbClr val="000000"/>
                </a:solidFill>
                <a:latin typeface="Calibri" pitchFamily="34" charset="0"/>
              </a:rPr>
              <a:t>firmasında </a:t>
            </a:r>
            <a:r>
              <a:rPr lang="tr-TR" sz="1200" i="1" dirty="0">
                <a:solidFill>
                  <a:srgbClr val="000000"/>
                </a:solidFill>
                <a:latin typeface="Calibri" pitchFamily="34" charset="0"/>
              </a:rPr>
              <a:t>potansiyel </a:t>
            </a:r>
            <a:r>
              <a:rPr lang="tr-TR" sz="1200" i="1" dirty="0" smtClean="0">
                <a:solidFill>
                  <a:srgbClr val="000000"/>
                </a:solidFill>
                <a:latin typeface="Calibri" pitchFamily="34" charset="0"/>
              </a:rPr>
              <a:t>üretiminin %14.1’i</a:t>
            </a:r>
            <a:r>
              <a:rPr lang="tr-TR" sz="1200" i="1" dirty="0">
                <a:solidFill>
                  <a:srgbClr val="000000"/>
                </a:solidFill>
                <a:latin typeface="Calibri" pitchFamily="34" charset="0"/>
              </a:rPr>
              <a:t>,</a:t>
            </a:r>
          </a:p>
          <a:p>
            <a:pPr marL="171450" indent="-171450">
              <a:lnSpc>
                <a:spcPct val="90000"/>
              </a:lnSpc>
              <a:spcAft>
                <a:spcPct val="20000"/>
              </a:spcAft>
              <a:buClr>
                <a:srgbClr val="292929"/>
              </a:buClr>
              <a:buFont typeface="Wingdings" pitchFamily="2" charset="2"/>
              <a:buChar char="ü"/>
            </a:pPr>
            <a:r>
              <a:rPr lang="tr-TR" sz="1200" i="1" dirty="0" smtClean="0">
                <a:solidFill>
                  <a:srgbClr val="000000"/>
                </a:solidFill>
                <a:latin typeface="Calibri" pitchFamily="34" charset="0"/>
              </a:rPr>
              <a:t> </a:t>
            </a:r>
            <a:r>
              <a:rPr lang="tr-TR" sz="1200" i="1" dirty="0">
                <a:solidFill>
                  <a:srgbClr val="000000"/>
                </a:solidFill>
                <a:latin typeface="Calibri" pitchFamily="34" charset="0"/>
              </a:rPr>
              <a:t>Sağlık hizmeti veren bir hastanenin yıllık </a:t>
            </a:r>
            <a:r>
              <a:rPr lang="tr-TR" sz="1200" i="1" dirty="0" smtClean="0">
                <a:solidFill>
                  <a:srgbClr val="000000"/>
                </a:solidFill>
                <a:latin typeface="Calibri" pitchFamily="34" charset="0"/>
              </a:rPr>
              <a:t>işletme maliyetinin %5’i</a:t>
            </a:r>
            <a:endParaRPr lang="tr-TR" sz="1200" i="1" dirty="0">
              <a:solidFill>
                <a:srgbClr val="000000"/>
              </a:solidFill>
              <a:latin typeface="Calibri" pitchFamily="34" charset="0"/>
            </a:endParaRPr>
          </a:p>
          <a:p>
            <a:pPr marL="171450" indent="-171450">
              <a:lnSpc>
                <a:spcPct val="90000"/>
              </a:lnSpc>
              <a:spcAft>
                <a:spcPct val="20000"/>
              </a:spcAft>
              <a:buClr>
                <a:srgbClr val="292929"/>
              </a:buClr>
              <a:buFont typeface="Wingdings" pitchFamily="2" charset="2"/>
              <a:buChar char="ü"/>
            </a:pPr>
            <a:endParaRPr lang="tr-TR" sz="1200" i="1" dirty="0">
              <a:solidFill>
                <a:srgbClr val="000000"/>
              </a:solidFill>
              <a:latin typeface="Calibri" pitchFamily="34" charset="0"/>
            </a:endParaRPr>
          </a:p>
          <a:p>
            <a:pPr algn="ctr">
              <a:lnSpc>
                <a:spcPct val="90000"/>
              </a:lnSpc>
              <a:spcAft>
                <a:spcPct val="20000"/>
              </a:spcAft>
              <a:buClr>
                <a:srgbClr val="292929"/>
              </a:buClr>
            </a:pPr>
            <a:endParaRPr lang="tr-TR" sz="1200" i="1" dirty="0">
              <a:solidFill>
                <a:srgbClr val="000000"/>
              </a:solidFill>
              <a:latin typeface="Calibri" pitchFamily="34" charset="0"/>
            </a:endParaRPr>
          </a:p>
        </p:txBody>
      </p:sp>
    </p:spTree>
    <p:extLst>
      <p:ext uri="{BB962C8B-B14F-4D97-AF65-F5344CB8AC3E}">
        <p14:creationId xmlns:p14="http://schemas.microsoft.com/office/powerpoint/2010/main" val="3752238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0"/>
                                        <p:tgtEl>
                                          <p:spTgt spid="9"/>
                                        </p:tgtEl>
                                      </p:cBhvr>
                                    </p:animEffect>
                                  </p:childTnLst>
                                </p:cTn>
                              </p:par>
                            </p:childTnLst>
                          </p:cTn>
                        </p:par>
                        <p:par>
                          <p:cTn id="8" fill="hold">
                            <p:stCondLst>
                              <p:cond delay="2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200"/>
                                        <p:tgtEl>
                                          <p:spTgt spid="10"/>
                                        </p:tgtEl>
                                      </p:cBhvr>
                                    </p:animEffect>
                                  </p:childTnLst>
                                </p:cTn>
                              </p:par>
                            </p:childTnLst>
                          </p:cTn>
                        </p:par>
                        <p:par>
                          <p:cTn id="12" fill="hold">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200"/>
                                        <p:tgtEl>
                                          <p:spTgt spid="11"/>
                                        </p:tgtEl>
                                      </p:cBhvr>
                                    </p:animEffect>
                                  </p:childTnLst>
                                </p:cTn>
                              </p:par>
                            </p:childTnLst>
                          </p:cTn>
                        </p:par>
                        <p:par>
                          <p:cTn id="16" fill="hold">
                            <p:stCondLst>
                              <p:cond delay="6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200"/>
                                        <p:tgtEl>
                                          <p:spTgt spid="12"/>
                                        </p:tgtEl>
                                      </p:cBhvr>
                                    </p:animEffect>
                                  </p:childTnLst>
                                </p:cTn>
                              </p:par>
                            </p:childTnLst>
                          </p:cTn>
                        </p:par>
                        <p:par>
                          <p:cTn id="20" fill="hold">
                            <p:stCondLst>
                              <p:cond delay="800"/>
                            </p:stCondLst>
                            <p:childTnLst>
                              <p:par>
                                <p:cTn id="21" presetID="22" presetClass="entr" presetSubtype="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200"/>
                                        <p:tgtEl>
                                          <p:spTgt spid="15"/>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2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5"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graphicFrame>
        <p:nvGraphicFramePr>
          <p:cNvPr id="7" name="Group 434"/>
          <p:cNvGraphicFramePr>
            <a:graphicFrameLocks noGrp="1"/>
          </p:cNvGraphicFramePr>
          <p:nvPr>
            <p:extLst>
              <p:ext uri="{D42A27DB-BD31-4B8C-83A1-F6EECF244321}">
                <p14:modId xmlns:p14="http://schemas.microsoft.com/office/powerpoint/2010/main" val="1504253400"/>
              </p:ext>
            </p:extLst>
          </p:nvPr>
        </p:nvGraphicFramePr>
        <p:xfrm>
          <a:off x="25683" y="1392873"/>
          <a:ext cx="9058941" cy="3811434"/>
        </p:xfrm>
        <a:graphic>
          <a:graphicData uri="http://schemas.openxmlformats.org/drawingml/2006/table">
            <a:tbl>
              <a:tblPr bandRow="1">
                <a:tableStyleId>{21E4AEA4-8DFA-4A89-87EB-49C32662AFE0}</a:tableStyleId>
              </a:tblPr>
              <a:tblGrid>
                <a:gridCol w="2374454"/>
                <a:gridCol w="2096816"/>
                <a:gridCol w="2547594"/>
                <a:gridCol w="1059063"/>
                <a:gridCol w="981014"/>
              </a:tblGrid>
              <a:tr h="887189">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800" b="1" i="0" u="none" strike="noStrike" kern="1200" cap="none" normalizeH="0" baseline="0" noProof="1" smtClean="0">
                          <a:ln>
                            <a:noFill/>
                          </a:ln>
                          <a:solidFill>
                            <a:schemeClr val="bg1"/>
                          </a:solidFill>
                          <a:effectLst/>
                          <a:latin typeface="Calibri" pitchFamily="34" charset="0"/>
                          <a:ea typeface="+mn-ea"/>
                          <a:cs typeface="Calibri" pitchFamily="34" charset="0"/>
                        </a:rPr>
                        <a:t>Çalışan Sayısı</a:t>
                      </a:r>
                    </a:p>
                  </a:txBody>
                  <a:tcPr marL="90000" marR="90000" marT="46800" marB="46800" anchor="ctr" horzOverflow="overflow">
                    <a:solidFill>
                      <a:srgbClr val="004986"/>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800" b="1" i="0" u="none" strike="noStrike" kern="1200" cap="none" normalizeH="0" baseline="0" noProof="1" smtClean="0">
                          <a:ln>
                            <a:noFill/>
                          </a:ln>
                          <a:solidFill>
                            <a:schemeClr val="bg1"/>
                          </a:solidFill>
                          <a:effectLst/>
                          <a:latin typeface="Calibri" pitchFamily="34" charset="0"/>
                          <a:cs typeface="Calibri" pitchFamily="34" charset="0"/>
                        </a:rPr>
                        <a:t>İşyeri Sayısı</a:t>
                      </a:r>
                      <a:endParaRPr kumimoji="0" lang="tr-TR" sz="2800" b="1" i="0" u="none" strike="noStrike" kern="1200" cap="none" normalizeH="0" baseline="0" noProof="1" smtClean="0">
                        <a:ln>
                          <a:noFill/>
                        </a:ln>
                        <a:solidFill>
                          <a:schemeClr val="bg1"/>
                        </a:solidFill>
                        <a:effectLst/>
                        <a:latin typeface="Calibri" pitchFamily="34" charset="0"/>
                        <a:ea typeface="+mn-ea"/>
                        <a:cs typeface="Calibri" pitchFamily="34" charset="0"/>
                      </a:endParaRPr>
                    </a:p>
                  </a:txBody>
                  <a:tcPr marL="90000" marR="90000" marT="46800" marB="46800" anchor="ctr" horzOverflow="overflow">
                    <a:solidFill>
                      <a:srgbClr val="004986"/>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800" b="1" i="0" u="none" strike="noStrike" kern="1200" cap="none" normalizeH="0" baseline="0" noProof="1" smtClean="0">
                          <a:ln>
                            <a:noFill/>
                          </a:ln>
                          <a:solidFill>
                            <a:schemeClr val="bg1"/>
                          </a:solidFill>
                          <a:effectLst/>
                          <a:latin typeface="Calibri" pitchFamily="34" charset="0"/>
                          <a:cs typeface="Calibri" pitchFamily="34" charset="0"/>
                        </a:rPr>
                        <a:t>Sigortalı Sayısı</a:t>
                      </a:r>
                      <a:endParaRPr kumimoji="0" lang="tr-TR" sz="2800" b="1" i="0" u="none" strike="noStrike" kern="1200" cap="none" normalizeH="0" baseline="0" noProof="1" smtClean="0">
                        <a:ln>
                          <a:noFill/>
                        </a:ln>
                        <a:solidFill>
                          <a:schemeClr val="bg1"/>
                        </a:solidFill>
                        <a:effectLst/>
                        <a:latin typeface="Calibri" pitchFamily="34" charset="0"/>
                        <a:ea typeface="+mn-ea"/>
                        <a:cs typeface="Calibri" pitchFamily="34" charset="0"/>
                      </a:endParaRPr>
                    </a:p>
                  </a:txBody>
                  <a:tcPr marL="90000" marR="90000" marT="46800" marB="46800" anchor="ctr" horzOverflow="overflow">
                    <a:solidFill>
                      <a:srgbClr val="004986"/>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800" b="1" i="0" u="none" strike="noStrike" kern="1200" cap="none" normalizeH="0" baseline="0" noProof="1" smtClean="0">
                          <a:ln>
                            <a:noFill/>
                          </a:ln>
                          <a:solidFill>
                            <a:schemeClr val="bg1"/>
                          </a:solidFill>
                          <a:effectLst/>
                          <a:latin typeface="Calibri" pitchFamily="34" charset="0"/>
                          <a:ea typeface="+mn-ea"/>
                          <a:cs typeface="Calibri" pitchFamily="34" charset="0"/>
                        </a:rPr>
                        <a:t>Oran</a:t>
                      </a:r>
                    </a:p>
                  </a:txBody>
                  <a:tcPr marL="90000" marR="90000" marT="46800" marB="46800" anchor="ctr" horzOverflow="overflow">
                    <a:solidFill>
                      <a:srgbClr val="004986"/>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800" b="1" i="0" u="none" strike="noStrike" kern="1200" cap="none" normalizeH="0" baseline="0" noProof="1" smtClean="0">
                          <a:ln>
                            <a:noFill/>
                          </a:ln>
                          <a:solidFill>
                            <a:schemeClr val="bg1"/>
                          </a:solidFill>
                          <a:effectLst/>
                          <a:latin typeface="Calibri" pitchFamily="34" charset="0"/>
                          <a:ea typeface="+mn-ea"/>
                          <a:cs typeface="Calibri" pitchFamily="34" charset="0"/>
                        </a:rPr>
                        <a:t>Kaza   </a:t>
                      </a:r>
                      <a:r>
                        <a:rPr kumimoji="0" lang="tr-TR" sz="800" b="1" i="0" u="none" strike="noStrike" kern="1200" cap="none" normalizeH="0" baseline="0" noProof="1" smtClean="0">
                          <a:ln>
                            <a:noFill/>
                          </a:ln>
                          <a:solidFill>
                            <a:schemeClr val="bg1"/>
                          </a:solidFill>
                          <a:effectLst/>
                          <a:latin typeface="Calibri" pitchFamily="34" charset="0"/>
                          <a:ea typeface="+mn-ea"/>
                          <a:cs typeface="Calibri" pitchFamily="34" charset="0"/>
                        </a:rPr>
                        <a:t>(2010)</a:t>
                      </a:r>
                    </a:p>
                  </a:txBody>
                  <a:tcPr marL="90000" marR="90000" marT="46800" marB="46800" anchor="ctr" horzOverflow="overflow">
                    <a:solidFill>
                      <a:srgbClr val="004986"/>
                    </a:solidFill>
                  </a:tcPr>
                </a:tc>
              </a:tr>
              <a:tr h="584849">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effectLst/>
                          <a:latin typeface="Calibri" pitchFamily="34" charset="0"/>
                          <a:cs typeface="Calibri" pitchFamily="34" charset="0"/>
                        </a:rPr>
                        <a:t>1-49</a:t>
                      </a:r>
                      <a:endParaRPr kumimoji="0" lang="tr-TR" sz="2400" b="1"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1.016.617</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4.694.825</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60,0</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%58</a:t>
                      </a:r>
                    </a:p>
                  </a:txBody>
                  <a:tcPr marL="90000" marR="90000" marT="46800" marB="46800" anchor="ctr" horzOverflow="overflow"/>
                </a:tc>
              </a:tr>
              <a:tr h="584849">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effectLst/>
                          <a:latin typeface="Calibri" pitchFamily="34" charset="0"/>
                          <a:cs typeface="Calibri" pitchFamily="34" charset="0"/>
                        </a:rPr>
                        <a:t>50-299</a:t>
                      </a:r>
                      <a:endParaRPr kumimoji="0" lang="tr-TR" sz="2400" b="0"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17.745</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1.916.868</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24,5</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2400" b="0"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tc>
              </a:tr>
              <a:tr h="584849">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300-1.000</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1.759</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850.362</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10,9</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2400" b="0"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tc>
              </a:tr>
              <a:tr h="584849">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&gt;1.000</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207</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356.587</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4,6</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2400" b="0"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tc>
              </a:tr>
              <a:tr h="584849">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2800" b="1" i="0" u="none" strike="noStrike" cap="none" normalizeH="0" baseline="0" noProof="1" smtClean="0">
                          <a:ln>
                            <a:noFill/>
                          </a:ln>
                          <a:solidFill>
                            <a:schemeClr val="bg1"/>
                          </a:solidFill>
                          <a:effectLst/>
                          <a:latin typeface="Calibri" pitchFamily="34" charset="0"/>
                          <a:cs typeface="Calibri" pitchFamily="34" charset="0"/>
                        </a:rPr>
                        <a:t>Toplam</a:t>
                      </a:r>
                    </a:p>
                  </a:txBody>
                  <a:tcPr marL="90000" marR="90000" marT="46800" marB="46800" anchor="ctr" horzOverflow="overflow">
                    <a:solidFill>
                      <a:schemeClr val="tx1">
                        <a:lumMod val="65000"/>
                        <a:lumOff val="3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800" b="1" i="0" u="none" strike="noStrike" cap="none" normalizeH="0" baseline="0" noProof="1" smtClean="0">
                          <a:ln>
                            <a:noFill/>
                          </a:ln>
                          <a:solidFill>
                            <a:schemeClr val="bg1"/>
                          </a:solidFill>
                          <a:effectLst/>
                          <a:latin typeface="Calibri" pitchFamily="34" charset="0"/>
                          <a:cs typeface="Calibri" pitchFamily="34" charset="0"/>
                        </a:rPr>
                        <a:t>1.036.328</a:t>
                      </a:r>
                    </a:p>
                  </a:txBody>
                  <a:tcPr marL="90000" marR="90000" marT="46800" marB="46800" anchor="ctr" horzOverflow="overflow">
                    <a:solidFill>
                      <a:schemeClr val="tx1">
                        <a:lumMod val="65000"/>
                        <a:lumOff val="3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800" b="1" i="0" u="none" strike="noStrike" cap="none" normalizeH="0" baseline="0" noProof="1" smtClean="0">
                          <a:ln>
                            <a:noFill/>
                          </a:ln>
                          <a:solidFill>
                            <a:schemeClr val="bg1"/>
                          </a:solidFill>
                          <a:effectLst/>
                          <a:latin typeface="Calibri" pitchFamily="34" charset="0"/>
                          <a:cs typeface="Calibri" pitchFamily="34" charset="0"/>
                        </a:rPr>
                        <a:t>7.818.642</a:t>
                      </a:r>
                    </a:p>
                  </a:txBody>
                  <a:tcPr marL="90000" marR="90000" marT="46800" marB="46800" anchor="ctr" horzOverflow="overflow">
                    <a:solidFill>
                      <a:schemeClr val="tx1">
                        <a:lumMod val="65000"/>
                        <a:lumOff val="3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800" b="1" i="0" u="none" strike="noStrike" cap="none" normalizeH="0" baseline="0" noProof="1" smtClean="0">
                          <a:ln>
                            <a:noFill/>
                          </a:ln>
                          <a:solidFill>
                            <a:schemeClr val="bg1"/>
                          </a:solidFill>
                          <a:effectLst/>
                          <a:latin typeface="Calibri" pitchFamily="34" charset="0"/>
                          <a:cs typeface="Calibri" pitchFamily="34" charset="0"/>
                        </a:rPr>
                        <a:t>100</a:t>
                      </a:r>
                    </a:p>
                  </a:txBody>
                  <a:tcPr marL="90000" marR="90000" marT="46800" marB="46800" anchor="ctr" horzOverflow="overflow">
                    <a:solidFill>
                      <a:schemeClr val="tx1">
                        <a:lumMod val="65000"/>
                        <a:lumOff val="3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2800" b="1" i="0" u="none" strike="noStrike" cap="none" normalizeH="0" baseline="0" noProof="1" smtClean="0">
                        <a:ln>
                          <a:noFill/>
                        </a:ln>
                        <a:solidFill>
                          <a:schemeClr val="bg1"/>
                        </a:solidFill>
                        <a:effectLst/>
                        <a:latin typeface="Calibri" pitchFamily="34" charset="0"/>
                        <a:cs typeface="Calibri" pitchFamily="34" charset="0"/>
                      </a:endParaRPr>
                    </a:p>
                  </a:txBody>
                  <a:tcPr marL="90000" marR="90000" marT="46800" marB="46800" anchor="ctr" horzOverflow="overflow">
                    <a:solidFill>
                      <a:schemeClr val="tx1">
                        <a:lumMod val="65000"/>
                        <a:lumOff val="35000"/>
                      </a:schemeClr>
                    </a:solidFill>
                  </a:tcPr>
                </a:tc>
              </a:tr>
            </a:tbl>
          </a:graphicData>
        </a:graphic>
      </p:graphicFrame>
      <p:sp>
        <p:nvSpPr>
          <p:cNvPr id="1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rPr>
              <a:t>İŞYERLERİ SİGORTALILIK SAYISI – TÜRKİYE </a:t>
            </a:r>
            <a:r>
              <a:rPr lang="tr-TR" sz="3200" b="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rPr>
              <a:t>(2006) </a:t>
            </a:r>
            <a:endParaRPr lang="en-GB" sz="3200" b="0" kern="120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endParaRPr>
          </a:p>
        </p:txBody>
      </p:sp>
      <p:sp>
        <p:nvSpPr>
          <p:cNvPr id="12"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6" name="Grup 19"/>
          <p:cNvGrpSpPr>
            <a:grpSpLocks/>
          </p:cNvGrpSpPr>
          <p:nvPr/>
        </p:nvGrpSpPr>
        <p:grpSpPr bwMode="auto">
          <a:xfrm>
            <a:off x="851594" y="5286221"/>
            <a:ext cx="6162675" cy="663575"/>
            <a:chOff x="2644311" y="5451679"/>
            <a:chExt cx="6162416" cy="663371"/>
          </a:xfrm>
        </p:grpSpPr>
        <p:grpSp>
          <p:nvGrpSpPr>
            <p:cNvPr id="8" name="Group 51"/>
            <p:cNvGrpSpPr>
              <a:grpSpLocks/>
            </p:cNvGrpSpPr>
            <p:nvPr/>
          </p:nvGrpSpPr>
          <p:grpSpPr bwMode="auto">
            <a:xfrm>
              <a:off x="2644311" y="5451679"/>
              <a:ext cx="648968" cy="663371"/>
              <a:chOff x="1868" y="1082"/>
              <a:chExt cx="1942" cy="1942"/>
            </a:xfrm>
          </p:grpSpPr>
          <p:sp>
            <p:nvSpPr>
              <p:cNvPr id="10" name="Freeform 52"/>
              <p:cNvSpPr>
                <a:spLocks noChangeAspect="1"/>
              </p:cNvSpPr>
              <p:nvPr/>
            </p:nvSpPr>
            <p:spPr bwMode="gray">
              <a:xfrm>
                <a:off x="1868" y="1082"/>
                <a:ext cx="1942" cy="1942"/>
              </a:xfrm>
              <a:custGeom>
                <a:avLst/>
                <a:gdLst>
                  <a:gd name="T0" fmla="*/ 2144 w 1675"/>
                  <a:gd name="T1" fmla="*/ 7354 h 1675"/>
                  <a:gd name="T2" fmla="*/ 0 w 1675"/>
                  <a:gd name="T3" fmla="*/ 5194 h 1675"/>
                  <a:gd name="T4" fmla="*/ 0 w 1675"/>
                  <a:gd name="T5" fmla="*/ 2144 h 1675"/>
                  <a:gd name="T6" fmla="*/ 2144 w 1675"/>
                  <a:gd name="T7" fmla="*/ 0 h 1675"/>
                  <a:gd name="T8" fmla="*/ 5195 w 1675"/>
                  <a:gd name="T9" fmla="*/ 0 h 1675"/>
                  <a:gd name="T10" fmla="*/ 7354 w 1675"/>
                  <a:gd name="T11" fmla="*/ 2144 h 1675"/>
                  <a:gd name="T12" fmla="*/ 7354 w 1675"/>
                  <a:gd name="T13" fmla="*/ 5194 h 1675"/>
                  <a:gd name="T14" fmla="*/ 5195 w 1675"/>
                  <a:gd name="T15" fmla="*/ 7354 h 1675"/>
                  <a:gd name="T16" fmla="*/ 2144 w 1675"/>
                  <a:gd name="T17" fmla="*/ 7354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solidFill>
                    <a:srgbClr val="000000"/>
                  </a:solidFill>
                </a:endParaRPr>
              </a:p>
            </p:txBody>
          </p:sp>
          <p:sp>
            <p:nvSpPr>
              <p:cNvPr id="13" name="Freeform 53"/>
              <p:cNvSpPr>
                <a:spLocks noChangeAspect="1"/>
              </p:cNvSpPr>
              <p:nvPr/>
            </p:nvSpPr>
            <p:spPr bwMode="gray">
              <a:xfrm>
                <a:off x="1914" y="1128"/>
                <a:ext cx="1850" cy="1850"/>
              </a:xfrm>
              <a:custGeom>
                <a:avLst/>
                <a:gdLst>
                  <a:gd name="T0" fmla="*/ 2065 w 1595"/>
                  <a:gd name="T1" fmla="*/ 7029 h 1595"/>
                  <a:gd name="T2" fmla="*/ 0 w 1595"/>
                  <a:gd name="T3" fmla="*/ 4965 h 1595"/>
                  <a:gd name="T4" fmla="*/ 0 w 1595"/>
                  <a:gd name="T5" fmla="*/ 2065 h 1595"/>
                  <a:gd name="T6" fmla="*/ 2065 w 1595"/>
                  <a:gd name="T7" fmla="*/ 0 h 1595"/>
                  <a:gd name="T8" fmla="*/ 4965 w 1595"/>
                  <a:gd name="T9" fmla="*/ 0 h 1595"/>
                  <a:gd name="T10" fmla="*/ 7029 w 1595"/>
                  <a:gd name="T11" fmla="*/ 2065 h 1595"/>
                  <a:gd name="T12" fmla="*/ 7029 w 1595"/>
                  <a:gd name="T13" fmla="*/ 4965 h 1595"/>
                  <a:gd name="T14" fmla="*/ 4965 w 1595"/>
                  <a:gd name="T15" fmla="*/ 7029 h 1595"/>
                  <a:gd name="T16" fmla="*/ 2065 w 1595"/>
                  <a:gd name="T17" fmla="*/ 7029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solidFill>
                    <a:srgbClr val="000000"/>
                  </a:solidFill>
                </a:endParaRPr>
              </a:p>
            </p:txBody>
          </p:sp>
          <p:sp>
            <p:nvSpPr>
              <p:cNvPr id="14" name="Freeform 54"/>
              <p:cNvSpPr>
                <a:spLocks noChangeAspect="1"/>
              </p:cNvSpPr>
              <p:nvPr/>
            </p:nvSpPr>
            <p:spPr bwMode="gray">
              <a:xfrm>
                <a:off x="2434" y="1717"/>
                <a:ext cx="334" cy="642"/>
              </a:xfrm>
              <a:custGeom>
                <a:avLst/>
                <a:gdLst>
                  <a:gd name="T0" fmla="*/ 477 w 288"/>
                  <a:gd name="T1" fmla="*/ 2460 h 553"/>
                  <a:gd name="T2" fmla="*/ 477 w 288"/>
                  <a:gd name="T3" fmla="*/ 329 h 553"/>
                  <a:gd name="T4" fmla="*/ 0 w 288"/>
                  <a:gd name="T5" fmla="*/ 329 h 553"/>
                  <a:gd name="T6" fmla="*/ 0 w 288"/>
                  <a:gd name="T7" fmla="*/ 0 h 553"/>
                  <a:gd name="T8" fmla="*/ 1266 w 288"/>
                  <a:gd name="T9" fmla="*/ 0 h 553"/>
                  <a:gd name="T10" fmla="*/ 1266 w 288"/>
                  <a:gd name="T11" fmla="*/ 329 h 553"/>
                  <a:gd name="T12" fmla="*/ 801 w 288"/>
                  <a:gd name="T13" fmla="*/ 329 h 553"/>
                  <a:gd name="T14" fmla="*/ 801 w 288"/>
                  <a:gd name="T15" fmla="*/ 2460 h 553"/>
                  <a:gd name="T16" fmla="*/ 477 w 288"/>
                  <a:gd name="T17" fmla="*/ 2460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solidFill>
                    <a:srgbClr val="000000"/>
                  </a:solidFill>
                </a:endParaRPr>
              </a:p>
            </p:txBody>
          </p:sp>
          <p:sp>
            <p:nvSpPr>
              <p:cNvPr id="15" name="Freeform 55"/>
              <p:cNvSpPr>
                <a:spLocks noChangeAspect="1"/>
              </p:cNvSpPr>
              <p:nvPr/>
            </p:nvSpPr>
            <p:spPr bwMode="gray">
              <a:xfrm>
                <a:off x="2007" y="1709"/>
                <a:ext cx="384" cy="657"/>
              </a:xfrm>
              <a:custGeom>
                <a:avLst/>
                <a:gdLst>
                  <a:gd name="T0" fmla="*/ 2460770 w 140"/>
                  <a:gd name="T1" fmla="*/ 1397614 h 240"/>
                  <a:gd name="T2" fmla="*/ 3277059 w 140"/>
                  <a:gd name="T3" fmla="*/ 1397614 h 240"/>
                  <a:gd name="T4" fmla="*/ 1784533 w 140"/>
                  <a:gd name="T5" fmla="*/ 0 h 240"/>
                  <a:gd name="T6" fmla="*/ 413403 w 140"/>
                  <a:gd name="T7" fmla="*/ 1397614 h 240"/>
                  <a:gd name="T8" fmla="*/ 2021735 w 140"/>
                  <a:gd name="T9" fmla="*/ 3141558 h 240"/>
                  <a:gd name="T10" fmla="*/ 2460770 w 140"/>
                  <a:gd name="T11" fmla="*/ 4065828 h 240"/>
                  <a:gd name="T12" fmla="*/ 1659895 w 140"/>
                  <a:gd name="T13" fmla="*/ 4895351 h 240"/>
                  <a:gd name="T14" fmla="*/ 871238 w 140"/>
                  <a:gd name="T15" fmla="*/ 3945874 h 240"/>
                  <a:gd name="T16" fmla="*/ 141438 w 140"/>
                  <a:gd name="T17" fmla="*/ 3945874 h 240"/>
                  <a:gd name="T18" fmla="*/ 1643246 w 140"/>
                  <a:gd name="T19" fmla="*/ 5673877 h 240"/>
                  <a:gd name="T20" fmla="*/ 3232800 w 140"/>
                  <a:gd name="T21" fmla="*/ 3995579 h 240"/>
                  <a:gd name="T22" fmla="*/ 2168618 w 140"/>
                  <a:gd name="T23" fmla="*/ 2339949 h 240"/>
                  <a:gd name="T24" fmla="*/ 1204210 w 140"/>
                  <a:gd name="T25" fmla="*/ 1397614 h 240"/>
                  <a:gd name="T26" fmla="*/ 1784533 w 140"/>
                  <a:gd name="T27" fmla="*/ 735183 h 240"/>
                  <a:gd name="T28" fmla="*/ 2460770 w 140"/>
                  <a:gd name="T29" fmla="*/ 139761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solidFill>
                    <a:srgbClr val="000000"/>
                  </a:solidFill>
                </a:endParaRPr>
              </a:p>
            </p:txBody>
          </p:sp>
          <p:sp>
            <p:nvSpPr>
              <p:cNvPr id="16" name="Freeform 56"/>
              <p:cNvSpPr>
                <a:spLocks noChangeAspect="1" noEditPoints="1"/>
              </p:cNvSpPr>
              <p:nvPr/>
            </p:nvSpPr>
            <p:spPr bwMode="gray">
              <a:xfrm>
                <a:off x="3312" y="1720"/>
                <a:ext cx="347" cy="657"/>
              </a:xfrm>
              <a:custGeom>
                <a:avLst/>
                <a:gdLst>
                  <a:gd name="T0" fmla="*/ 3358227 w 124"/>
                  <a:gd name="T1" fmla="*/ 707008 h 234"/>
                  <a:gd name="T2" fmla="*/ 2685022 w 124"/>
                  <a:gd name="T3" fmla="*/ 85326 h 234"/>
                  <a:gd name="T4" fmla="*/ 1538629 w 124"/>
                  <a:gd name="T5" fmla="*/ 0 h 234"/>
                  <a:gd name="T6" fmla="*/ 0 w 124"/>
                  <a:gd name="T7" fmla="*/ 0 h 234"/>
                  <a:gd name="T8" fmla="*/ 0 w 124"/>
                  <a:gd name="T9" fmla="*/ 7124930 h 234"/>
                  <a:gd name="T10" fmla="*/ 966168 w 124"/>
                  <a:gd name="T11" fmla="*/ 7124930 h 234"/>
                  <a:gd name="T12" fmla="*/ 966168 w 124"/>
                  <a:gd name="T13" fmla="*/ 3892692 h 234"/>
                  <a:gd name="T14" fmla="*/ 1590987 w 124"/>
                  <a:gd name="T15" fmla="*/ 3892692 h 234"/>
                  <a:gd name="T16" fmla="*/ 2587025 w 124"/>
                  <a:gd name="T17" fmla="*/ 3807366 h 234"/>
                  <a:gd name="T18" fmla="*/ 3095145 w 124"/>
                  <a:gd name="T19" fmla="*/ 3533560 h 234"/>
                  <a:gd name="T20" fmla="*/ 3471125 w 124"/>
                  <a:gd name="T21" fmla="*/ 2896713 h 234"/>
                  <a:gd name="T22" fmla="*/ 3651104 w 124"/>
                  <a:gd name="T23" fmla="*/ 1918946 h 234"/>
                  <a:gd name="T24" fmla="*/ 3358227 w 124"/>
                  <a:gd name="T25" fmla="*/ 707008 h 234"/>
                  <a:gd name="T26" fmla="*/ 2294076 w 124"/>
                  <a:gd name="T27" fmla="*/ 2981860 h 234"/>
                  <a:gd name="T28" fmla="*/ 913797 w 124"/>
                  <a:gd name="T29" fmla="*/ 2981860 h 234"/>
                  <a:gd name="T30" fmla="*/ 913797 w 124"/>
                  <a:gd name="T31" fmla="*/ 942043 h 234"/>
                  <a:gd name="T32" fmla="*/ 2241701 w 124"/>
                  <a:gd name="T33" fmla="*/ 942043 h 234"/>
                  <a:gd name="T34" fmla="*/ 2797724 w 124"/>
                  <a:gd name="T35" fmla="*/ 1985061 h 234"/>
                  <a:gd name="T36" fmla="*/ 2294076 w 124"/>
                  <a:gd name="T37" fmla="*/ 2981860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solidFill>
                    <a:srgbClr val="000000"/>
                  </a:solidFill>
                </a:endParaRPr>
              </a:p>
            </p:txBody>
          </p:sp>
          <p:sp>
            <p:nvSpPr>
              <p:cNvPr id="17" name="Freeform 57"/>
              <p:cNvSpPr>
                <a:spLocks noChangeAspect="1" noEditPoints="1"/>
              </p:cNvSpPr>
              <p:nvPr/>
            </p:nvSpPr>
            <p:spPr bwMode="gray">
              <a:xfrm>
                <a:off x="2836" y="1707"/>
                <a:ext cx="375" cy="670"/>
              </a:xfrm>
              <a:custGeom>
                <a:avLst/>
                <a:gdLst>
                  <a:gd name="T0" fmla="*/ 1884809 w 134"/>
                  <a:gd name="T1" fmla="*/ 0 h 239"/>
                  <a:gd name="T2" fmla="*/ 0 w 134"/>
                  <a:gd name="T3" fmla="*/ 1827413 h 239"/>
                  <a:gd name="T4" fmla="*/ 0 w 134"/>
                  <a:gd name="T5" fmla="*/ 5122873 h 239"/>
                  <a:gd name="T6" fmla="*/ 2001540 w 134"/>
                  <a:gd name="T7" fmla="*/ 7163781 h 239"/>
                  <a:gd name="T8" fmla="*/ 3946645 w 134"/>
                  <a:gd name="T9" fmla="*/ 5187975 h 239"/>
                  <a:gd name="T10" fmla="*/ 3946645 w 134"/>
                  <a:gd name="T11" fmla="*/ 2093918 h 239"/>
                  <a:gd name="T12" fmla="*/ 1884809 w 134"/>
                  <a:gd name="T13" fmla="*/ 0 h 239"/>
                  <a:gd name="T14" fmla="*/ 3032443 w 134"/>
                  <a:gd name="T15" fmla="*/ 4737486 h 239"/>
                  <a:gd name="T16" fmla="*/ 2001540 w 134"/>
                  <a:gd name="T17" fmla="*/ 6171738 h 239"/>
                  <a:gd name="T18" fmla="*/ 914197 w 134"/>
                  <a:gd name="T19" fmla="*/ 4703585 h 239"/>
                  <a:gd name="T20" fmla="*/ 914197 w 134"/>
                  <a:gd name="T21" fmla="*/ 2311668 h 239"/>
                  <a:gd name="T22" fmla="*/ 1949225 w 134"/>
                  <a:gd name="T23" fmla="*/ 995886 h 239"/>
                  <a:gd name="T24" fmla="*/ 3032443 w 134"/>
                  <a:gd name="T25" fmla="*/ 2513207 h 239"/>
                  <a:gd name="T26" fmla="*/ 3032443 w 134"/>
                  <a:gd name="T27" fmla="*/ 4737486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solidFill>
                    <a:srgbClr val="000000"/>
                  </a:solidFill>
                </a:endParaRPr>
              </a:p>
            </p:txBody>
          </p:sp>
          <p:grpSp>
            <p:nvGrpSpPr>
              <p:cNvPr id="18" name="Group 58"/>
              <p:cNvGrpSpPr>
                <a:grpSpLocks noChangeAspect="1"/>
              </p:cNvGrpSpPr>
              <p:nvPr/>
            </p:nvGrpSpPr>
            <p:grpSpPr bwMode="auto">
              <a:xfrm>
                <a:off x="2808" y="2807"/>
                <a:ext cx="62" cy="63"/>
                <a:chOff x="1684" y="2400"/>
                <a:chExt cx="41" cy="41"/>
              </a:xfrm>
            </p:grpSpPr>
            <p:sp>
              <p:nvSpPr>
                <p:cNvPr id="23"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24"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grpSp>
            <p:nvGrpSpPr>
              <p:cNvPr id="19" name="Group 61"/>
              <p:cNvGrpSpPr>
                <a:grpSpLocks noChangeAspect="1"/>
              </p:cNvGrpSpPr>
              <p:nvPr/>
            </p:nvGrpSpPr>
            <p:grpSpPr bwMode="auto">
              <a:xfrm>
                <a:off x="2808" y="1211"/>
                <a:ext cx="62" cy="63"/>
                <a:chOff x="1684" y="2400"/>
                <a:chExt cx="41" cy="41"/>
              </a:xfrm>
            </p:grpSpPr>
            <p:sp>
              <p:nvSpPr>
                <p:cNvPr id="21"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22"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pic>
            <p:nvPicPr>
              <p:cNvPr id="20" name="Picture 64"/>
              <p:cNvPicPr>
                <a:picLocks noChangeAspect="1" noChangeArrowheads="1"/>
              </p:cNvPicPr>
              <p:nvPr/>
            </p:nvPicPr>
            <p:blipFill>
              <a:blip r:embed="rId3"/>
              <a:srcRect/>
              <a:stretch>
                <a:fillRect/>
              </a:stretch>
            </p:blipFill>
            <p:spPr bwMode="gray">
              <a:xfrm>
                <a:off x="1885" y="1124"/>
                <a:ext cx="1644" cy="1060"/>
              </a:xfrm>
              <a:prstGeom prst="rect">
                <a:avLst/>
              </a:prstGeom>
              <a:noFill/>
              <a:ln w="11176">
                <a:noFill/>
                <a:miter lim="800000"/>
                <a:headEnd/>
                <a:tailEnd/>
              </a:ln>
            </p:spPr>
          </p:pic>
        </p:grpSp>
        <p:sp>
          <p:nvSpPr>
            <p:cNvPr id="9" name="53 Metin kutusu"/>
            <p:cNvSpPr txBox="1"/>
            <p:nvPr/>
          </p:nvSpPr>
          <p:spPr>
            <a:xfrm>
              <a:off x="3298334" y="5638946"/>
              <a:ext cx="5508393" cy="288836"/>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tr-TR" sz="1200" dirty="0" smtClean="0">
                  <a:solidFill>
                    <a:srgbClr val="000000"/>
                  </a:solidFill>
                  <a:latin typeface="Cambria" pitchFamily="18" charset="0"/>
                </a:rPr>
                <a:t>En fazla kaza nerede meydana geliyor? / </a:t>
              </a:r>
              <a:endParaRPr lang="tr-TR" sz="1000" b="1" dirty="0" smtClean="0">
                <a:solidFill>
                  <a:srgbClr val="000000"/>
                </a:solidFill>
                <a:latin typeface="Cambria" pitchFamily="18" charset="0"/>
              </a:endParaRPr>
            </a:p>
          </p:txBody>
        </p:sp>
      </p:grpSp>
    </p:spTree>
    <p:extLst>
      <p:ext uri="{BB962C8B-B14F-4D97-AF65-F5344CB8AC3E}">
        <p14:creationId xmlns:p14="http://schemas.microsoft.com/office/powerpoint/2010/main" val="3816062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1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rPr>
              <a:t>SSK SİGORTALILIK ORANI – TÜRKİYE </a:t>
            </a:r>
            <a:r>
              <a:rPr lang="tr-TR" sz="3200" b="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rPr>
              <a:t>(2007) </a:t>
            </a:r>
            <a:endParaRPr lang="en-GB" sz="3200" b="0" kern="120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endParaRPr>
          </a:p>
        </p:txBody>
      </p:sp>
      <p:sp>
        <p:nvSpPr>
          <p:cNvPr id="12"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6" name="Group 434"/>
          <p:cNvGraphicFramePr>
            <a:graphicFrameLocks noGrp="1"/>
          </p:cNvGraphicFramePr>
          <p:nvPr>
            <p:extLst>
              <p:ext uri="{D42A27DB-BD31-4B8C-83A1-F6EECF244321}">
                <p14:modId xmlns:p14="http://schemas.microsoft.com/office/powerpoint/2010/main" val="1503477016"/>
              </p:ext>
            </p:extLst>
          </p:nvPr>
        </p:nvGraphicFramePr>
        <p:xfrm>
          <a:off x="90294" y="1197091"/>
          <a:ext cx="8958171" cy="3173027"/>
        </p:xfrm>
        <a:graphic>
          <a:graphicData uri="http://schemas.openxmlformats.org/drawingml/2006/table">
            <a:tbl>
              <a:tblPr bandRow="1">
                <a:tableStyleId>{21E4AEA4-8DFA-4A89-87EB-49C32662AFE0}</a:tableStyleId>
              </a:tblPr>
              <a:tblGrid>
                <a:gridCol w="6127337"/>
                <a:gridCol w="1666557"/>
                <a:gridCol w="1164277"/>
              </a:tblGrid>
              <a:tr h="857087">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kern="1200" cap="none" normalizeH="0" baseline="0" noProof="1" smtClean="0">
                          <a:ln>
                            <a:noFill/>
                          </a:ln>
                          <a:solidFill>
                            <a:schemeClr val="tx1"/>
                          </a:solidFill>
                          <a:effectLst/>
                          <a:latin typeface="Calibri" pitchFamily="34" charset="0"/>
                          <a:ea typeface="+mn-ea"/>
                          <a:cs typeface="Calibri" pitchFamily="34" charset="0"/>
                        </a:rPr>
                        <a:t>Toplam Nüfus</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kern="1200" cap="none" normalizeH="0" baseline="0" noProof="1" smtClean="0">
                          <a:ln>
                            <a:noFill/>
                          </a:ln>
                          <a:solidFill>
                            <a:schemeClr val="tx1"/>
                          </a:solidFill>
                          <a:effectLst/>
                          <a:latin typeface="Calibri" pitchFamily="34" charset="0"/>
                          <a:ea typeface="+mn-ea"/>
                          <a:cs typeface="Calibri" pitchFamily="34" charset="0"/>
                        </a:rPr>
                        <a:t>72.974.000</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kern="1200" cap="none" normalizeH="0" baseline="0" noProof="1" smtClean="0">
                          <a:ln>
                            <a:noFill/>
                          </a:ln>
                          <a:solidFill>
                            <a:schemeClr val="tx1"/>
                          </a:solidFill>
                          <a:effectLst/>
                          <a:latin typeface="Calibri" pitchFamily="34" charset="0"/>
                          <a:ea typeface="+mn-ea"/>
                          <a:cs typeface="Calibri" pitchFamily="34" charset="0"/>
                        </a:rPr>
                        <a:t>Oran</a:t>
                      </a:r>
                    </a:p>
                  </a:txBody>
                  <a:tcPr marL="90000" marR="90000" marT="46800" marB="46800" anchor="ctr" horzOverflow="overflow"/>
                </a:tc>
              </a:tr>
              <a:tr h="771980">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Zorunlu Sigortalı Sayısı</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7.818.642</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10,7</a:t>
                      </a:r>
                    </a:p>
                  </a:txBody>
                  <a:tcPr marL="90000" marR="90000" marT="46800" marB="46800" anchor="ctr" horzOverflow="overflow"/>
                </a:tc>
              </a:tr>
              <a:tr h="771980">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SSK Kapsamındaki Toplam Nüfus</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31.133.197</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42,7</a:t>
                      </a:r>
                    </a:p>
                  </a:txBody>
                  <a:tcPr marL="90000" marR="90000" marT="46800" marB="46800" anchor="ctr" horzOverflow="overflow"/>
                </a:tc>
              </a:tr>
              <a:tr h="771980">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2400" b="1" i="0" u="none" strike="noStrike" cap="none" normalizeH="0" baseline="0" noProof="1" smtClean="0">
                          <a:ln>
                            <a:noFill/>
                          </a:ln>
                          <a:solidFill>
                            <a:schemeClr val="tx1"/>
                          </a:solidFill>
                          <a:effectLst/>
                          <a:latin typeface="Calibri" pitchFamily="34" charset="0"/>
                          <a:cs typeface="Calibri" pitchFamily="34" charset="0"/>
                        </a:rPr>
                        <a:t>SSK+Bağkur+Emekli Sandığı Sigortalı Oranı</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2400" b="1"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48,3</a:t>
                      </a:r>
                    </a:p>
                  </a:txBody>
                  <a:tcPr marL="90000" marR="90000" marT="46800" marB="46800" anchor="ctr" horzOverflow="overflow"/>
                </a:tc>
              </a:tr>
            </a:tbl>
          </a:graphicData>
        </a:graphic>
      </p:graphicFrame>
    </p:spTree>
    <p:extLst>
      <p:ext uri="{BB962C8B-B14F-4D97-AF65-F5344CB8AC3E}">
        <p14:creationId xmlns:p14="http://schemas.microsoft.com/office/powerpoint/2010/main" val="16764975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172005" y="2964563"/>
            <a:ext cx="8782476" cy="2921887"/>
          </a:xfrm>
          <a:prstGeom prst="rect">
            <a:avLst/>
          </a:prstGeom>
          <a:noFill/>
          <a:ln w="9525" algn="ctr">
            <a:noFill/>
            <a:round/>
            <a:headEnd/>
            <a:tailEnd/>
          </a:ln>
        </p:spPr>
        <p:txBody>
          <a:bodyPr wrap="none" anchor="ctr"/>
          <a:lstStyle/>
          <a:p>
            <a:pPr marL="36000" algn="ctr"/>
            <a:r>
              <a:rPr lang="tr-TR" sz="96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 Kazaları</a:t>
            </a:r>
            <a:endParaRPr lang="tr-TR" sz="96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5" name="Picture 2" descr="D:\DOKTOR\9-ISTUZMAN\1-EĞİTİM KURUMU\1. İstanbuluzman\Z.Resim-İkon\İş Güvenliği\fork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0804" y="695250"/>
            <a:ext cx="3730256" cy="3730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405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4" name="7 Grafik"/>
          <p:cNvGraphicFramePr/>
          <p:nvPr>
            <p:extLst>
              <p:ext uri="{D42A27DB-BD31-4B8C-83A1-F6EECF244321}">
                <p14:modId xmlns:p14="http://schemas.microsoft.com/office/powerpoint/2010/main" val="728347162"/>
              </p:ext>
            </p:extLst>
          </p:nvPr>
        </p:nvGraphicFramePr>
        <p:xfrm>
          <a:off x="247620" y="1176325"/>
          <a:ext cx="8643998" cy="481808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İŞYERİ SAYISI – TÜRKİYE</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1224405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4" name="7 Grafik"/>
          <p:cNvGraphicFramePr/>
          <p:nvPr>
            <p:extLst>
              <p:ext uri="{D42A27DB-BD31-4B8C-83A1-F6EECF244321}">
                <p14:modId xmlns:p14="http://schemas.microsoft.com/office/powerpoint/2010/main" val="3995721483"/>
              </p:ext>
            </p:extLst>
          </p:nvPr>
        </p:nvGraphicFramePr>
        <p:xfrm>
          <a:off x="247620" y="1176325"/>
          <a:ext cx="8643998" cy="481808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TOPLAM ÇALIŞAN SAYISI – TÜRKİYE</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1224405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KADIN-ERKEK ÇALIŞAN SAYISI – TÜRKİYE</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916094903"/>
              </p:ext>
            </p:extLst>
          </p:nvPr>
        </p:nvGraphicFramePr>
        <p:xfrm>
          <a:off x="72000" y="1044000"/>
          <a:ext cx="9033313" cy="493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4405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4" name="7 Grafik"/>
          <p:cNvGraphicFramePr/>
          <p:nvPr>
            <p:extLst>
              <p:ext uri="{D42A27DB-BD31-4B8C-83A1-F6EECF244321}">
                <p14:modId xmlns:p14="http://schemas.microsoft.com/office/powerpoint/2010/main" val="2802016829"/>
              </p:ext>
            </p:extLst>
          </p:nvPr>
        </p:nvGraphicFramePr>
        <p:xfrm>
          <a:off x="247620" y="1176325"/>
          <a:ext cx="8643998" cy="481808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 KAZASI SAYISI – TÜRKİYE</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1224405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2" name="Rechteck 4"/>
          <p:cNvSpPr>
            <a:spLocks noChangeArrowheads="1"/>
          </p:cNvSpPr>
          <p:nvPr/>
        </p:nvSpPr>
        <p:spPr bwMode="auto">
          <a:xfrm>
            <a:off x="10080" y="3155064"/>
            <a:ext cx="9133920" cy="1359786"/>
          </a:xfrm>
          <a:prstGeom prst="rect">
            <a:avLst/>
          </a:prstGeom>
          <a:noFill/>
          <a:ln w="9525" algn="ctr">
            <a:noFill/>
            <a:round/>
            <a:headEnd/>
            <a:tailEnd/>
          </a:ln>
        </p:spPr>
        <p:txBody>
          <a:bodyPr wrap="none" lIns="0" tIns="0" rIns="0" bIns="0" anchor="ctr"/>
          <a:lstStyle/>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Sınav Soruları</a:t>
            </a:r>
            <a:endPar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4098" name="Picture 2" descr="D:\DOKTOR\1-ISTANBULUZMAN\1-EĞİTİM KURUMU\1. İstanbuluzman\2-RESİMLER\z.Diğer\Gnome-Help-Faq-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4824" y="2771774"/>
            <a:ext cx="676275" cy="67627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82"/>
          <p:cNvGrpSpPr>
            <a:grpSpLocks/>
          </p:cNvGrpSpPr>
          <p:nvPr/>
        </p:nvGrpSpPr>
        <p:grpSpPr bwMode="auto">
          <a:xfrm>
            <a:off x="3338790" y="704850"/>
            <a:ext cx="2476500" cy="2586594"/>
            <a:chOff x="1671" y="1171"/>
            <a:chExt cx="2321" cy="2628"/>
          </a:xfrm>
        </p:grpSpPr>
        <p:pic>
          <p:nvPicPr>
            <p:cNvPr id="11" name="Picture 27"/>
            <p:cNvPicPr>
              <a:picLocks noChangeAspect="1" noChangeArrowheads="1"/>
            </p:cNvPicPr>
            <p:nvPr/>
          </p:nvPicPr>
          <p:blipFill>
            <a:blip r:embed="rId4" cstate="print"/>
            <a:srcRect/>
            <a:stretch>
              <a:fillRect/>
            </a:stretch>
          </p:blipFill>
          <p:spPr bwMode="auto">
            <a:xfrm>
              <a:off x="1671" y="3199"/>
              <a:ext cx="2321" cy="600"/>
            </a:xfrm>
            <a:prstGeom prst="rect">
              <a:avLst/>
            </a:prstGeom>
            <a:noFill/>
            <a:ln w="9525">
              <a:noFill/>
              <a:miter lim="800000"/>
              <a:headEnd/>
              <a:tailEnd/>
            </a:ln>
          </p:spPr>
        </p:pic>
        <p:sp>
          <p:nvSpPr>
            <p:cNvPr id="13" name="Freeform 15"/>
            <p:cNvSpPr>
              <a:spLocks noChangeAspect="1"/>
            </p:cNvSpPr>
            <p:nvPr/>
          </p:nvSpPr>
          <p:spPr bwMode="auto">
            <a:xfrm>
              <a:off x="1700" y="1171"/>
              <a:ext cx="2292" cy="1980"/>
            </a:xfrm>
            <a:custGeom>
              <a:avLst/>
              <a:gdLst>
                <a:gd name="T0" fmla="*/ 7385 w 365"/>
                <a:gd name="T1" fmla="*/ 89031 h 316"/>
                <a:gd name="T2" fmla="*/ 2531 w 365"/>
                <a:gd name="T3" fmla="*/ 80879 h 316"/>
                <a:gd name="T4" fmla="*/ 46738 w 365"/>
                <a:gd name="T5" fmla="*/ 4499 h 316"/>
                <a:gd name="T6" fmla="*/ 56697 w 365"/>
                <a:gd name="T7" fmla="*/ 4499 h 316"/>
                <a:gd name="T8" fmla="*/ 100905 w 365"/>
                <a:gd name="T9" fmla="*/ 80879 h 316"/>
                <a:gd name="T10" fmla="*/ 96050 w 365"/>
                <a:gd name="T11" fmla="*/ 89031 h 316"/>
                <a:gd name="T12" fmla="*/ 7385 w 365"/>
                <a:gd name="T13" fmla="*/ 89031 h 316"/>
                <a:gd name="T14" fmla="*/ 0 60000 65536"/>
                <a:gd name="T15" fmla="*/ 0 60000 65536"/>
                <a:gd name="T16" fmla="*/ 0 60000 65536"/>
                <a:gd name="T17" fmla="*/ 0 60000 65536"/>
                <a:gd name="T18" fmla="*/ 0 60000 65536"/>
                <a:gd name="T19" fmla="*/ 0 60000 65536"/>
                <a:gd name="T20" fmla="*/ 0 60000 65536"/>
                <a:gd name="T21" fmla="*/ 0 w 365"/>
                <a:gd name="T22" fmla="*/ 0 h 316"/>
                <a:gd name="T23" fmla="*/ 365 w 365"/>
                <a:gd name="T24" fmla="*/ 316 h 3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5" h="316">
                  <a:moveTo>
                    <a:pt x="26" y="316"/>
                  </a:moveTo>
                  <a:cubicBezTo>
                    <a:pt x="7" y="316"/>
                    <a:pt x="0" y="303"/>
                    <a:pt x="9" y="287"/>
                  </a:cubicBezTo>
                  <a:cubicBezTo>
                    <a:pt x="165" y="16"/>
                    <a:pt x="165" y="16"/>
                    <a:pt x="165" y="16"/>
                  </a:cubicBezTo>
                  <a:cubicBezTo>
                    <a:pt x="175" y="0"/>
                    <a:pt x="190" y="0"/>
                    <a:pt x="200" y="16"/>
                  </a:cubicBezTo>
                  <a:cubicBezTo>
                    <a:pt x="356" y="287"/>
                    <a:pt x="356" y="287"/>
                    <a:pt x="356" y="287"/>
                  </a:cubicBezTo>
                  <a:cubicBezTo>
                    <a:pt x="365" y="303"/>
                    <a:pt x="358" y="316"/>
                    <a:pt x="339" y="316"/>
                  </a:cubicBezTo>
                  <a:lnTo>
                    <a:pt x="26" y="316"/>
                  </a:lnTo>
                  <a:close/>
                </a:path>
              </a:pathLst>
            </a:custGeom>
            <a:solidFill>
              <a:srgbClr val="FFFFFF"/>
            </a:solidFill>
            <a:ln w="9525">
              <a:noFill/>
              <a:round/>
              <a:headEnd/>
              <a:tailEnd/>
            </a:ln>
          </p:spPr>
          <p:txBody>
            <a:bodyPr/>
            <a:lstStyle/>
            <a:p>
              <a:endParaRPr lang="en-US">
                <a:solidFill>
                  <a:srgbClr val="000000"/>
                </a:solidFill>
              </a:endParaRPr>
            </a:p>
          </p:txBody>
        </p:sp>
        <p:sp>
          <p:nvSpPr>
            <p:cNvPr id="14" name="Freeform 16"/>
            <p:cNvSpPr>
              <a:spLocks noChangeAspect="1"/>
            </p:cNvSpPr>
            <p:nvPr/>
          </p:nvSpPr>
          <p:spPr bwMode="auto">
            <a:xfrm>
              <a:off x="1700" y="1171"/>
              <a:ext cx="2292" cy="1980"/>
            </a:xfrm>
            <a:custGeom>
              <a:avLst/>
              <a:gdLst>
                <a:gd name="T0" fmla="*/ 7385 w 365"/>
                <a:gd name="T1" fmla="*/ 89031 h 316"/>
                <a:gd name="T2" fmla="*/ 2531 w 365"/>
                <a:gd name="T3" fmla="*/ 80879 h 316"/>
                <a:gd name="T4" fmla="*/ 46738 w 365"/>
                <a:gd name="T5" fmla="*/ 4499 h 316"/>
                <a:gd name="T6" fmla="*/ 56697 w 365"/>
                <a:gd name="T7" fmla="*/ 4499 h 316"/>
                <a:gd name="T8" fmla="*/ 100905 w 365"/>
                <a:gd name="T9" fmla="*/ 80879 h 316"/>
                <a:gd name="T10" fmla="*/ 96050 w 365"/>
                <a:gd name="T11" fmla="*/ 89031 h 316"/>
                <a:gd name="T12" fmla="*/ 7385 w 365"/>
                <a:gd name="T13" fmla="*/ 89031 h 316"/>
                <a:gd name="T14" fmla="*/ 0 60000 65536"/>
                <a:gd name="T15" fmla="*/ 0 60000 65536"/>
                <a:gd name="T16" fmla="*/ 0 60000 65536"/>
                <a:gd name="T17" fmla="*/ 0 60000 65536"/>
                <a:gd name="T18" fmla="*/ 0 60000 65536"/>
                <a:gd name="T19" fmla="*/ 0 60000 65536"/>
                <a:gd name="T20" fmla="*/ 0 60000 65536"/>
                <a:gd name="T21" fmla="*/ 0 w 365"/>
                <a:gd name="T22" fmla="*/ 0 h 316"/>
                <a:gd name="T23" fmla="*/ 365 w 365"/>
                <a:gd name="T24" fmla="*/ 316 h 3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5" h="316">
                  <a:moveTo>
                    <a:pt x="26" y="316"/>
                  </a:moveTo>
                  <a:cubicBezTo>
                    <a:pt x="7" y="316"/>
                    <a:pt x="0" y="303"/>
                    <a:pt x="9" y="287"/>
                  </a:cubicBezTo>
                  <a:cubicBezTo>
                    <a:pt x="165" y="16"/>
                    <a:pt x="165" y="16"/>
                    <a:pt x="165" y="16"/>
                  </a:cubicBezTo>
                  <a:cubicBezTo>
                    <a:pt x="175" y="0"/>
                    <a:pt x="190" y="0"/>
                    <a:pt x="200" y="16"/>
                  </a:cubicBezTo>
                  <a:cubicBezTo>
                    <a:pt x="356" y="287"/>
                    <a:pt x="356" y="287"/>
                    <a:pt x="356" y="287"/>
                  </a:cubicBezTo>
                  <a:cubicBezTo>
                    <a:pt x="365" y="303"/>
                    <a:pt x="358" y="316"/>
                    <a:pt x="339" y="316"/>
                  </a:cubicBezTo>
                  <a:lnTo>
                    <a:pt x="26" y="316"/>
                  </a:lnTo>
                  <a:close/>
                </a:path>
              </a:pathLst>
            </a:custGeom>
            <a:gradFill rotWithShape="1">
              <a:gsLst>
                <a:gs pos="0">
                  <a:srgbClr val="860000"/>
                </a:gs>
                <a:gs pos="100000">
                  <a:srgbClr val="D60000"/>
                </a:gs>
              </a:gsLst>
              <a:lin ang="5400000" scaled="1"/>
            </a:gradFill>
            <a:ln w="9525">
              <a:solidFill>
                <a:srgbClr val="C0C0C0"/>
              </a:solidFill>
              <a:miter lim="800000"/>
              <a:headEnd/>
              <a:tailEnd/>
            </a:ln>
          </p:spPr>
          <p:txBody>
            <a:bodyPr/>
            <a:lstStyle/>
            <a:p>
              <a:endParaRPr lang="en-US">
                <a:solidFill>
                  <a:srgbClr val="000000"/>
                </a:solidFill>
              </a:endParaRPr>
            </a:p>
          </p:txBody>
        </p:sp>
        <p:sp>
          <p:nvSpPr>
            <p:cNvPr id="15" name="Freeform 17"/>
            <p:cNvSpPr>
              <a:spLocks noChangeAspect="1"/>
            </p:cNvSpPr>
            <p:nvPr/>
          </p:nvSpPr>
          <p:spPr bwMode="auto">
            <a:xfrm>
              <a:off x="1950" y="1439"/>
              <a:ext cx="1789" cy="1555"/>
            </a:xfrm>
            <a:custGeom>
              <a:avLst/>
              <a:gdLst>
                <a:gd name="T0" fmla="*/ 2279 w 285"/>
                <a:gd name="T1" fmla="*/ 70006 h 248"/>
                <a:gd name="T2" fmla="*/ 841 w 285"/>
                <a:gd name="T3" fmla="*/ 67185 h 248"/>
                <a:gd name="T4" fmla="*/ 38787 w 285"/>
                <a:gd name="T5" fmla="*/ 1430 h 248"/>
                <a:gd name="T6" fmla="*/ 41900 w 285"/>
                <a:gd name="T7" fmla="*/ 1430 h 248"/>
                <a:gd name="T8" fmla="*/ 79846 w 285"/>
                <a:gd name="T9" fmla="*/ 67185 h 248"/>
                <a:gd name="T10" fmla="*/ 78408 w 285"/>
                <a:gd name="T11" fmla="*/ 70006 h 248"/>
                <a:gd name="T12" fmla="*/ 2279 w 285"/>
                <a:gd name="T13" fmla="*/ 70006 h 248"/>
                <a:gd name="T14" fmla="*/ 0 60000 65536"/>
                <a:gd name="T15" fmla="*/ 0 60000 65536"/>
                <a:gd name="T16" fmla="*/ 0 60000 65536"/>
                <a:gd name="T17" fmla="*/ 0 60000 65536"/>
                <a:gd name="T18" fmla="*/ 0 60000 65536"/>
                <a:gd name="T19" fmla="*/ 0 60000 65536"/>
                <a:gd name="T20" fmla="*/ 0 60000 65536"/>
                <a:gd name="T21" fmla="*/ 0 w 285"/>
                <a:gd name="T22" fmla="*/ 0 h 248"/>
                <a:gd name="T23" fmla="*/ 285 w 285"/>
                <a:gd name="T24" fmla="*/ 248 h 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 h="248">
                  <a:moveTo>
                    <a:pt x="8" y="248"/>
                  </a:moveTo>
                  <a:cubicBezTo>
                    <a:pt x="2" y="248"/>
                    <a:pt x="0" y="243"/>
                    <a:pt x="3" y="238"/>
                  </a:cubicBezTo>
                  <a:cubicBezTo>
                    <a:pt x="137" y="5"/>
                    <a:pt x="137" y="5"/>
                    <a:pt x="137" y="5"/>
                  </a:cubicBezTo>
                  <a:cubicBezTo>
                    <a:pt x="140" y="0"/>
                    <a:pt x="145" y="0"/>
                    <a:pt x="148" y="5"/>
                  </a:cubicBezTo>
                  <a:cubicBezTo>
                    <a:pt x="282" y="238"/>
                    <a:pt x="282" y="238"/>
                    <a:pt x="282" y="238"/>
                  </a:cubicBezTo>
                  <a:cubicBezTo>
                    <a:pt x="285" y="243"/>
                    <a:pt x="283" y="248"/>
                    <a:pt x="277" y="248"/>
                  </a:cubicBezTo>
                  <a:lnTo>
                    <a:pt x="8" y="248"/>
                  </a:lnTo>
                  <a:close/>
                </a:path>
              </a:pathLst>
            </a:custGeom>
            <a:solidFill>
              <a:srgbClr val="FFFFFF"/>
            </a:solidFill>
            <a:ln w="9525">
              <a:noFill/>
              <a:round/>
              <a:headEnd/>
              <a:tailEnd/>
            </a:ln>
          </p:spPr>
          <p:txBody>
            <a:bodyPr/>
            <a:lstStyle/>
            <a:p>
              <a:endParaRPr lang="en-US">
                <a:solidFill>
                  <a:srgbClr val="000000"/>
                </a:solidFill>
              </a:endParaRPr>
            </a:p>
          </p:txBody>
        </p:sp>
        <p:sp>
          <p:nvSpPr>
            <p:cNvPr id="16" name="Freeform 18"/>
            <p:cNvSpPr>
              <a:spLocks noChangeAspect="1"/>
            </p:cNvSpPr>
            <p:nvPr/>
          </p:nvSpPr>
          <p:spPr bwMode="auto">
            <a:xfrm>
              <a:off x="1950" y="1441"/>
              <a:ext cx="1789" cy="1555"/>
            </a:xfrm>
            <a:custGeom>
              <a:avLst/>
              <a:gdLst/>
              <a:ahLst/>
              <a:cxnLst>
                <a:cxn ang="0">
                  <a:pos x="8" y="248"/>
                </a:cxn>
                <a:cxn ang="0">
                  <a:pos x="3" y="238"/>
                </a:cxn>
                <a:cxn ang="0">
                  <a:pos x="137" y="5"/>
                </a:cxn>
                <a:cxn ang="0">
                  <a:pos x="148" y="5"/>
                </a:cxn>
                <a:cxn ang="0">
                  <a:pos x="282" y="238"/>
                </a:cxn>
                <a:cxn ang="0">
                  <a:pos x="277" y="248"/>
                </a:cxn>
                <a:cxn ang="0">
                  <a:pos x="8" y="248"/>
                </a:cxn>
              </a:cxnLst>
              <a:rect l="0" t="0" r="r" b="b"/>
              <a:pathLst>
                <a:path w="285" h="248">
                  <a:moveTo>
                    <a:pt x="8" y="248"/>
                  </a:moveTo>
                  <a:cubicBezTo>
                    <a:pt x="2" y="248"/>
                    <a:pt x="0" y="243"/>
                    <a:pt x="3" y="238"/>
                  </a:cubicBezTo>
                  <a:cubicBezTo>
                    <a:pt x="137" y="5"/>
                    <a:pt x="137" y="5"/>
                    <a:pt x="137" y="5"/>
                  </a:cubicBezTo>
                  <a:cubicBezTo>
                    <a:pt x="140" y="0"/>
                    <a:pt x="145" y="0"/>
                    <a:pt x="148" y="5"/>
                  </a:cubicBezTo>
                  <a:cubicBezTo>
                    <a:pt x="282" y="238"/>
                    <a:pt x="282" y="238"/>
                    <a:pt x="282" y="238"/>
                  </a:cubicBezTo>
                  <a:cubicBezTo>
                    <a:pt x="285" y="243"/>
                    <a:pt x="283" y="248"/>
                    <a:pt x="277" y="248"/>
                  </a:cubicBezTo>
                  <a:lnTo>
                    <a:pt x="8" y="248"/>
                  </a:lnTo>
                  <a:close/>
                </a:path>
              </a:pathLst>
            </a:custGeom>
            <a:gradFill rotWithShape="1">
              <a:gsLst>
                <a:gs pos="0">
                  <a:schemeClr val="bg1">
                    <a:gamma/>
                    <a:shade val="76863"/>
                    <a:invGamma/>
                  </a:schemeClr>
                </a:gs>
                <a:gs pos="50000">
                  <a:schemeClr val="bg1"/>
                </a:gs>
                <a:gs pos="100000">
                  <a:schemeClr val="bg1">
                    <a:gamma/>
                    <a:shade val="76863"/>
                    <a:invGamma/>
                  </a:schemeClr>
                </a:gs>
              </a:gsLst>
              <a:lin ang="5400000" scaled="1"/>
            </a:gradFill>
            <a:ln w="9525">
              <a:solidFill>
                <a:srgbClr val="C0C0C0"/>
              </a:solidFill>
              <a:miter lim="800000"/>
              <a:headEnd/>
              <a:tailEnd/>
            </a:ln>
          </p:spPr>
          <p:txBody>
            <a:bodyPr/>
            <a:lstStyle/>
            <a:p>
              <a:pPr>
                <a:defRPr/>
              </a:pPr>
              <a:endParaRPr lang="de-DE">
                <a:solidFill>
                  <a:srgbClr val="000000"/>
                </a:solidFill>
              </a:endParaRPr>
            </a:p>
          </p:txBody>
        </p:sp>
        <p:sp>
          <p:nvSpPr>
            <p:cNvPr id="17" name="Freeform 19"/>
            <p:cNvSpPr>
              <a:spLocks noChangeAspect="1"/>
            </p:cNvSpPr>
            <p:nvPr/>
          </p:nvSpPr>
          <p:spPr bwMode="auto">
            <a:xfrm>
              <a:off x="2728" y="1736"/>
              <a:ext cx="234" cy="784"/>
            </a:xfrm>
            <a:custGeom>
              <a:avLst/>
              <a:gdLst>
                <a:gd name="T0" fmla="*/ 13 w 720"/>
                <a:gd name="T1" fmla="*/ 0 h 2437"/>
                <a:gd name="T2" fmla="*/ 24 w 720"/>
                <a:gd name="T3" fmla="*/ 4 h 2437"/>
                <a:gd name="T4" fmla="*/ 28 w 720"/>
                <a:gd name="T5" fmla="*/ 16 h 2437"/>
                <a:gd name="T6" fmla="*/ 21 w 720"/>
                <a:gd name="T7" fmla="*/ 89 h 2437"/>
                <a:gd name="T8" fmla="*/ 15 w 720"/>
                <a:gd name="T9" fmla="*/ 93 h 2437"/>
                <a:gd name="T10" fmla="*/ 13 w 720"/>
                <a:gd name="T11" fmla="*/ 93 h 2437"/>
                <a:gd name="T12" fmla="*/ 7 w 720"/>
                <a:gd name="T13" fmla="*/ 89 h 2437"/>
                <a:gd name="T14" fmla="*/ 0 w 720"/>
                <a:gd name="T15" fmla="*/ 16 h 2437"/>
                <a:gd name="T16" fmla="*/ 4 w 720"/>
                <a:gd name="T17" fmla="*/ 4 h 2437"/>
                <a:gd name="T18" fmla="*/ 14 w 720"/>
                <a:gd name="T19" fmla="*/ 0 h 24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0"/>
                <a:gd name="T31" fmla="*/ 0 h 2437"/>
                <a:gd name="T32" fmla="*/ 720 w 720"/>
                <a:gd name="T33" fmla="*/ 2437 h 24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0" h="2437">
                  <a:moveTo>
                    <a:pt x="339" y="0"/>
                  </a:moveTo>
                  <a:cubicBezTo>
                    <a:pt x="445" y="0"/>
                    <a:pt x="551" y="42"/>
                    <a:pt x="614" y="106"/>
                  </a:cubicBezTo>
                  <a:cubicBezTo>
                    <a:pt x="678" y="191"/>
                    <a:pt x="720" y="297"/>
                    <a:pt x="720" y="424"/>
                  </a:cubicBezTo>
                  <a:cubicBezTo>
                    <a:pt x="710" y="795"/>
                    <a:pt x="607" y="1996"/>
                    <a:pt x="551" y="2331"/>
                  </a:cubicBezTo>
                  <a:cubicBezTo>
                    <a:pt x="508" y="2416"/>
                    <a:pt x="445" y="2437"/>
                    <a:pt x="381" y="2437"/>
                  </a:cubicBezTo>
                  <a:cubicBezTo>
                    <a:pt x="339" y="2437"/>
                    <a:pt x="339" y="2437"/>
                    <a:pt x="339" y="2437"/>
                  </a:cubicBezTo>
                  <a:cubicBezTo>
                    <a:pt x="254" y="2437"/>
                    <a:pt x="212" y="2418"/>
                    <a:pt x="169" y="2331"/>
                  </a:cubicBezTo>
                  <a:cubicBezTo>
                    <a:pt x="113" y="1996"/>
                    <a:pt x="10" y="795"/>
                    <a:pt x="0" y="424"/>
                  </a:cubicBezTo>
                  <a:cubicBezTo>
                    <a:pt x="0" y="297"/>
                    <a:pt x="42" y="191"/>
                    <a:pt x="106" y="106"/>
                  </a:cubicBezTo>
                  <a:cubicBezTo>
                    <a:pt x="169" y="42"/>
                    <a:pt x="254" y="0"/>
                    <a:pt x="360" y="0"/>
                  </a:cubicBezTo>
                </a:path>
              </a:pathLst>
            </a:custGeom>
            <a:solidFill>
              <a:srgbClr val="000000"/>
            </a:solidFill>
            <a:ln w="9525">
              <a:noFill/>
              <a:round/>
              <a:headEnd/>
              <a:tailEnd/>
            </a:ln>
          </p:spPr>
          <p:txBody>
            <a:bodyPr/>
            <a:lstStyle/>
            <a:p>
              <a:endParaRPr lang="en-US">
                <a:solidFill>
                  <a:srgbClr val="000000"/>
                </a:solidFill>
              </a:endParaRPr>
            </a:p>
          </p:txBody>
        </p:sp>
        <p:pic>
          <p:nvPicPr>
            <p:cNvPr id="18" name="Picture 20"/>
            <p:cNvPicPr>
              <a:picLocks noChangeAspect="1" noChangeArrowheads="1"/>
            </p:cNvPicPr>
            <p:nvPr/>
          </p:nvPicPr>
          <p:blipFill>
            <a:blip r:embed="rId5" cstate="print"/>
            <a:srcRect/>
            <a:stretch>
              <a:fillRect/>
            </a:stretch>
          </p:blipFill>
          <p:spPr bwMode="auto">
            <a:xfrm>
              <a:off x="2037" y="1203"/>
              <a:ext cx="1298" cy="1330"/>
            </a:xfrm>
            <a:prstGeom prst="rect">
              <a:avLst/>
            </a:prstGeom>
            <a:noFill/>
            <a:ln w="11176">
              <a:noFill/>
              <a:miter lim="800000"/>
              <a:headEnd/>
              <a:tailEnd/>
            </a:ln>
          </p:spPr>
        </p:pic>
        <p:sp>
          <p:nvSpPr>
            <p:cNvPr id="19" name="Oval 21"/>
            <p:cNvSpPr>
              <a:spLocks noChangeAspect="1" noChangeArrowheads="1"/>
            </p:cNvSpPr>
            <p:nvPr/>
          </p:nvSpPr>
          <p:spPr bwMode="auto">
            <a:xfrm>
              <a:off x="2751" y="2644"/>
              <a:ext cx="190" cy="190"/>
            </a:xfrm>
            <a:prstGeom prst="ellipse">
              <a:avLst/>
            </a:prstGeom>
            <a:solidFill>
              <a:schemeClr val="tx1"/>
            </a:solidFill>
            <a:ln w="11176">
              <a:solidFill>
                <a:srgbClr val="161316"/>
              </a:solidFill>
              <a:round/>
              <a:headEnd/>
              <a:tailEnd/>
            </a:ln>
          </p:spPr>
          <p:txBody>
            <a:bodyPr wrap="none" anchor="ctr"/>
            <a:lstStyle/>
            <a:p>
              <a:endParaRPr lang="en-US">
                <a:solidFill>
                  <a:srgbClr val="000000"/>
                </a:solidFill>
              </a:endParaRPr>
            </a:p>
          </p:txBody>
        </p:sp>
      </p:grpSp>
    </p:spTree>
    <p:extLst>
      <p:ext uri="{BB962C8B-B14F-4D97-AF65-F5344CB8AC3E}">
        <p14:creationId xmlns:p14="http://schemas.microsoft.com/office/powerpoint/2010/main" val="16020623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4" name="7 Grafik"/>
          <p:cNvGraphicFramePr/>
          <p:nvPr>
            <p:extLst>
              <p:ext uri="{D42A27DB-BD31-4B8C-83A1-F6EECF244321}">
                <p14:modId xmlns:p14="http://schemas.microsoft.com/office/powerpoint/2010/main" val="2217456541"/>
              </p:ext>
            </p:extLst>
          </p:nvPr>
        </p:nvGraphicFramePr>
        <p:xfrm>
          <a:off x="0" y="1176325"/>
          <a:ext cx="9021175" cy="481808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ÇALIŞAN SAYISI İŞ KAZASI – TÜRKİYE</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1224405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 KAZALARININ SEKTÖREL DAĞILIM* – TÜRKİYE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5" name="Object 3"/>
          <p:cNvGraphicFramePr>
            <a:graphicFrameLocks noChangeAspect="1"/>
          </p:cNvGraphicFramePr>
          <p:nvPr>
            <p:extLst>
              <p:ext uri="{D42A27DB-BD31-4B8C-83A1-F6EECF244321}">
                <p14:modId xmlns:p14="http://schemas.microsoft.com/office/powerpoint/2010/main" val="2904794258"/>
              </p:ext>
            </p:extLst>
          </p:nvPr>
        </p:nvGraphicFramePr>
        <p:xfrm>
          <a:off x="95692" y="247650"/>
          <a:ext cx="8952773" cy="651465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up 19"/>
          <p:cNvGrpSpPr>
            <a:grpSpLocks/>
          </p:cNvGrpSpPr>
          <p:nvPr/>
        </p:nvGrpSpPr>
        <p:grpSpPr bwMode="auto">
          <a:xfrm>
            <a:off x="990600" y="5683299"/>
            <a:ext cx="6162675" cy="663575"/>
            <a:chOff x="2644311" y="5451679"/>
            <a:chExt cx="6162416" cy="663371"/>
          </a:xfrm>
        </p:grpSpPr>
        <p:grpSp>
          <p:nvGrpSpPr>
            <p:cNvPr id="8" name="Group 51"/>
            <p:cNvGrpSpPr>
              <a:grpSpLocks/>
            </p:cNvGrpSpPr>
            <p:nvPr/>
          </p:nvGrpSpPr>
          <p:grpSpPr bwMode="auto">
            <a:xfrm>
              <a:off x="2644311" y="5451679"/>
              <a:ext cx="648968" cy="663371"/>
              <a:chOff x="1868" y="1082"/>
              <a:chExt cx="1942" cy="1942"/>
            </a:xfrm>
          </p:grpSpPr>
          <p:sp>
            <p:nvSpPr>
              <p:cNvPr id="10" name="Freeform 52"/>
              <p:cNvSpPr>
                <a:spLocks noChangeAspect="1"/>
              </p:cNvSpPr>
              <p:nvPr/>
            </p:nvSpPr>
            <p:spPr bwMode="gray">
              <a:xfrm>
                <a:off x="1868" y="1082"/>
                <a:ext cx="1942" cy="1942"/>
              </a:xfrm>
              <a:custGeom>
                <a:avLst/>
                <a:gdLst>
                  <a:gd name="T0" fmla="*/ 2144 w 1675"/>
                  <a:gd name="T1" fmla="*/ 7354 h 1675"/>
                  <a:gd name="T2" fmla="*/ 0 w 1675"/>
                  <a:gd name="T3" fmla="*/ 5194 h 1675"/>
                  <a:gd name="T4" fmla="*/ 0 w 1675"/>
                  <a:gd name="T5" fmla="*/ 2144 h 1675"/>
                  <a:gd name="T6" fmla="*/ 2144 w 1675"/>
                  <a:gd name="T7" fmla="*/ 0 h 1675"/>
                  <a:gd name="T8" fmla="*/ 5195 w 1675"/>
                  <a:gd name="T9" fmla="*/ 0 h 1675"/>
                  <a:gd name="T10" fmla="*/ 7354 w 1675"/>
                  <a:gd name="T11" fmla="*/ 2144 h 1675"/>
                  <a:gd name="T12" fmla="*/ 7354 w 1675"/>
                  <a:gd name="T13" fmla="*/ 5194 h 1675"/>
                  <a:gd name="T14" fmla="*/ 5195 w 1675"/>
                  <a:gd name="T15" fmla="*/ 7354 h 1675"/>
                  <a:gd name="T16" fmla="*/ 2144 w 1675"/>
                  <a:gd name="T17" fmla="*/ 7354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solidFill>
                    <a:srgbClr val="000000"/>
                  </a:solidFill>
                </a:endParaRPr>
              </a:p>
            </p:txBody>
          </p:sp>
          <p:sp>
            <p:nvSpPr>
              <p:cNvPr id="11" name="Freeform 53"/>
              <p:cNvSpPr>
                <a:spLocks noChangeAspect="1"/>
              </p:cNvSpPr>
              <p:nvPr/>
            </p:nvSpPr>
            <p:spPr bwMode="gray">
              <a:xfrm>
                <a:off x="1914" y="1128"/>
                <a:ext cx="1850" cy="1850"/>
              </a:xfrm>
              <a:custGeom>
                <a:avLst/>
                <a:gdLst>
                  <a:gd name="T0" fmla="*/ 2065 w 1595"/>
                  <a:gd name="T1" fmla="*/ 7029 h 1595"/>
                  <a:gd name="T2" fmla="*/ 0 w 1595"/>
                  <a:gd name="T3" fmla="*/ 4965 h 1595"/>
                  <a:gd name="T4" fmla="*/ 0 w 1595"/>
                  <a:gd name="T5" fmla="*/ 2065 h 1595"/>
                  <a:gd name="T6" fmla="*/ 2065 w 1595"/>
                  <a:gd name="T7" fmla="*/ 0 h 1595"/>
                  <a:gd name="T8" fmla="*/ 4965 w 1595"/>
                  <a:gd name="T9" fmla="*/ 0 h 1595"/>
                  <a:gd name="T10" fmla="*/ 7029 w 1595"/>
                  <a:gd name="T11" fmla="*/ 2065 h 1595"/>
                  <a:gd name="T12" fmla="*/ 7029 w 1595"/>
                  <a:gd name="T13" fmla="*/ 4965 h 1595"/>
                  <a:gd name="T14" fmla="*/ 4965 w 1595"/>
                  <a:gd name="T15" fmla="*/ 7029 h 1595"/>
                  <a:gd name="T16" fmla="*/ 2065 w 1595"/>
                  <a:gd name="T17" fmla="*/ 7029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solidFill>
                    <a:srgbClr val="000000"/>
                  </a:solidFill>
                </a:endParaRPr>
              </a:p>
            </p:txBody>
          </p:sp>
          <p:sp>
            <p:nvSpPr>
              <p:cNvPr id="12" name="Freeform 54"/>
              <p:cNvSpPr>
                <a:spLocks noChangeAspect="1"/>
              </p:cNvSpPr>
              <p:nvPr/>
            </p:nvSpPr>
            <p:spPr bwMode="gray">
              <a:xfrm>
                <a:off x="2434" y="1717"/>
                <a:ext cx="334" cy="642"/>
              </a:xfrm>
              <a:custGeom>
                <a:avLst/>
                <a:gdLst>
                  <a:gd name="T0" fmla="*/ 477 w 288"/>
                  <a:gd name="T1" fmla="*/ 2460 h 553"/>
                  <a:gd name="T2" fmla="*/ 477 w 288"/>
                  <a:gd name="T3" fmla="*/ 329 h 553"/>
                  <a:gd name="T4" fmla="*/ 0 w 288"/>
                  <a:gd name="T5" fmla="*/ 329 h 553"/>
                  <a:gd name="T6" fmla="*/ 0 w 288"/>
                  <a:gd name="T7" fmla="*/ 0 h 553"/>
                  <a:gd name="T8" fmla="*/ 1266 w 288"/>
                  <a:gd name="T9" fmla="*/ 0 h 553"/>
                  <a:gd name="T10" fmla="*/ 1266 w 288"/>
                  <a:gd name="T11" fmla="*/ 329 h 553"/>
                  <a:gd name="T12" fmla="*/ 801 w 288"/>
                  <a:gd name="T13" fmla="*/ 329 h 553"/>
                  <a:gd name="T14" fmla="*/ 801 w 288"/>
                  <a:gd name="T15" fmla="*/ 2460 h 553"/>
                  <a:gd name="T16" fmla="*/ 477 w 288"/>
                  <a:gd name="T17" fmla="*/ 2460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solidFill>
                    <a:srgbClr val="000000"/>
                  </a:solidFill>
                </a:endParaRPr>
              </a:p>
            </p:txBody>
          </p:sp>
          <p:sp>
            <p:nvSpPr>
              <p:cNvPr id="13" name="Freeform 55"/>
              <p:cNvSpPr>
                <a:spLocks noChangeAspect="1"/>
              </p:cNvSpPr>
              <p:nvPr/>
            </p:nvSpPr>
            <p:spPr bwMode="gray">
              <a:xfrm>
                <a:off x="2007" y="1709"/>
                <a:ext cx="384" cy="657"/>
              </a:xfrm>
              <a:custGeom>
                <a:avLst/>
                <a:gdLst>
                  <a:gd name="T0" fmla="*/ 2460770 w 140"/>
                  <a:gd name="T1" fmla="*/ 1397614 h 240"/>
                  <a:gd name="T2" fmla="*/ 3277059 w 140"/>
                  <a:gd name="T3" fmla="*/ 1397614 h 240"/>
                  <a:gd name="T4" fmla="*/ 1784533 w 140"/>
                  <a:gd name="T5" fmla="*/ 0 h 240"/>
                  <a:gd name="T6" fmla="*/ 413403 w 140"/>
                  <a:gd name="T7" fmla="*/ 1397614 h 240"/>
                  <a:gd name="T8" fmla="*/ 2021735 w 140"/>
                  <a:gd name="T9" fmla="*/ 3141558 h 240"/>
                  <a:gd name="T10" fmla="*/ 2460770 w 140"/>
                  <a:gd name="T11" fmla="*/ 4065828 h 240"/>
                  <a:gd name="T12" fmla="*/ 1659895 w 140"/>
                  <a:gd name="T13" fmla="*/ 4895351 h 240"/>
                  <a:gd name="T14" fmla="*/ 871238 w 140"/>
                  <a:gd name="T15" fmla="*/ 3945874 h 240"/>
                  <a:gd name="T16" fmla="*/ 141438 w 140"/>
                  <a:gd name="T17" fmla="*/ 3945874 h 240"/>
                  <a:gd name="T18" fmla="*/ 1643246 w 140"/>
                  <a:gd name="T19" fmla="*/ 5673877 h 240"/>
                  <a:gd name="T20" fmla="*/ 3232800 w 140"/>
                  <a:gd name="T21" fmla="*/ 3995579 h 240"/>
                  <a:gd name="T22" fmla="*/ 2168618 w 140"/>
                  <a:gd name="T23" fmla="*/ 2339949 h 240"/>
                  <a:gd name="T24" fmla="*/ 1204210 w 140"/>
                  <a:gd name="T25" fmla="*/ 1397614 h 240"/>
                  <a:gd name="T26" fmla="*/ 1784533 w 140"/>
                  <a:gd name="T27" fmla="*/ 735183 h 240"/>
                  <a:gd name="T28" fmla="*/ 2460770 w 140"/>
                  <a:gd name="T29" fmla="*/ 139761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solidFill>
                    <a:srgbClr val="000000"/>
                  </a:solidFill>
                </a:endParaRPr>
              </a:p>
            </p:txBody>
          </p:sp>
          <p:sp>
            <p:nvSpPr>
              <p:cNvPr id="14" name="Freeform 56"/>
              <p:cNvSpPr>
                <a:spLocks noChangeAspect="1" noEditPoints="1"/>
              </p:cNvSpPr>
              <p:nvPr/>
            </p:nvSpPr>
            <p:spPr bwMode="gray">
              <a:xfrm>
                <a:off x="3312" y="1720"/>
                <a:ext cx="347" cy="657"/>
              </a:xfrm>
              <a:custGeom>
                <a:avLst/>
                <a:gdLst>
                  <a:gd name="T0" fmla="*/ 3358227 w 124"/>
                  <a:gd name="T1" fmla="*/ 707008 h 234"/>
                  <a:gd name="T2" fmla="*/ 2685022 w 124"/>
                  <a:gd name="T3" fmla="*/ 85326 h 234"/>
                  <a:gd name="T4" fmla="*/ 1538629 w 124"/>
                  <a:gd name="T5" fmla="*/ 0 h 234"/>
                  <a:gd name="T6" fmla="*/ 0 w 124"/>
                  <a:gd name="T7" fmla="*/ 0 h 234"/>
                  <a:gd name="T8" fmla="*/ 0 w 124"/>
                  <a:gd name="T9" fmla="*/ 7124930 h 234"/>
                  <a:gd name="T10" fmla="*/ 966168 w 124"/>
                  <a:gd name="T11" fmla="*/ 7124930 h 234"/>
                  <a:gd name="T12" fmla="*/ 966168 w 124"/>
                  <a:gd name="T13" fmla="*/ 3892692 h 234"/>
                  <a:gd name="T14" fmla="*/ 1590987 w 124"/>
                  <a:gd name="T15" fmla="*/ 3892692 h 234"/>
                  <a:gd name="T16" fmla="*/ 2587025 w 124"/>
                  <a:gd name="T17" fmla="*/ 3807366 h 234"/>
                  <a:gd name="T18" fmla="*/ 3095145 w 124"/>
                  <a:gd name="T19" fmla="*/ 3533560 h 234"/>
                  <a:gd name="T20" fmla="*/ 3471125 w 124"/>
                  <a:gd name="T21" fmla="*/ 2896713 h 234"/>
                  <a:gd name="T22" fmla="*/ 3651104 w 124"/>
                  <a:gd name="T23" fmla="*/ 1918946 h 234"/>
                  <a:gd name="T24" fmla="*/ 3358227 w 124"/>
                  <a:gd name="T25" fmla="*/ 707008 h 234"/>
                  <a:gd name="T26" fmla="*/ 2294076 w 124"/>
                  <a:gd name="T27" fmla="*/ 2981860 h 234"/>
                  <a:gd name="T28" fmla="*/ 913797 w 124"/>
                  <a:gd name="T29" fmla="*/ 2981860 h 234"/>
                  <a:gd name="T30" fmla="*/ 913797 w 124"/>
                  <a:gd name="T31" fmla="*/ 942043 h 234"/>
                  <a:gd name="T32" fmla="*/ 2241701 w 124"/>
                  <a:gd name="T33" fmla="*/ 942043 h 234"/>
                  <a:gd name="T34" fmla="*/ 2797724 w 124"/>
                  <a:gd name="T35" fmla="*/ 1985061 h 234"/>
                  <a:gd name="T36" fmla="*/ 2294076 w 124"/>
                  <a:gd name="T37" fmla="*/ 2981860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solidFill>
                    <a:srgbClr val="000000"/>
                  </a:solidFill>
                </a:endParaRPr>
              </a:p>
            </p:txBody>
          </p:sp>
          <p:sp>
            <p:nvSpPr>
              <p:cNvPr id="15" name="Freeform 57"/>
              <p:cNvSpPr>
                <a:spLocks noChangeAspect="1" noEditPoints="1"/>
              </p:cNvSpPr>
              <p:nvPr/>
            </p:nvSpPr>
            <p:spPr bwMode="gray">
              <a:xfrm>
                <a:off x="2836" y="1707"/>
                <a:ext cx="375" cy="670"/>
              </a:xfrm>
              <a:custGeom>
                <a:avLst/>
                <a:gdLst>
                  <a:gd name="T0" fmla="*/ 1884809 w 134"/>
                  <a:gd name="T1" fmla="*/ 0 h 239"/>
                  <a:gd name="T2" fmla="*/ 0 w 134"/>
                  <a:gd name="T3" fmla="*/ 1827413 h 239"/>
                  <a:gd name="T4" fmla="*/ 0 w 134"/>
                  <a:gd name="T5" fmla="*/ 5122873 h 239"/>
                  <a:gd name="T6" fmla="*/ 2001540 w 134"/>
                  <a:gd name="T7" fmla="*/ 7163781 h 239"/>
                  <a:gd name="T8" fmla="*/ 3946645 w 134"/>
                  <a:gd name="T9" fmla="*/ 5187975 h 239"/>
                  <a:gd name="T10" fmla="*/ 3946645 w 134"/>
                  <a:gd name="T11" fmla="*/ 2093918 h 239"/>
                  <a:gd name="T12" fmla="*/ 1884809 w 134"/>
                  <a:gd name="T13" fmla="*/ 0 h 239"/>
                  <a:gd name="T14" fmla="*/ 3032443 w 134"/>
                  <a:gd name="T15" fmla="*/ 4737486 h 239"/>
                  <a:gd name="T16" fmla="*/ 2001540 w 134"/>
                  <a:gd name="T17" fmla="*/ 6171738 h 239"/>
                  <a:gd name="T18" fmla="*/ 914197 w 134"/>
                  <a:gd name="T19" fmla="*/ 4703585 h 239"/>
                  <a:gd name="T20" fmla="*/ 914197 w 134"/>
                  <a:gd name="T21" fmla="*/ 2311668 h 239"/>
                  <a:gd name="T22" fmla="*/ 1949225 w 134"/>
                  <a:gd name="T23" fmla="*/ 995886 h 239"/>
                  <a:gd name="T24" fmla="*/ 3032443 w 134"/>
                  <a:gd name="T25" fmla="*/ 2513207 h 239"/>
                  <a:gd name="T26" fmla="*/ 3032443 w 134"/>
                  <a:gd name="T27" fmla="*/ 4737486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solidFill>
                    <a:srgbClr val="000000"/>
                  </a:solidFill>
                </a:endParaRPr>
              </a:p>
            </p:txBody>
          </p:sp>
          <p:grpSp>
            <p:nvGrpSpPr>
              <p:cNvPr id="16" name="Group 58"/>
              <p:cNvGrpSpPr>
                <a:grpSpLocks noChangeAspect="1"/>
              </p:cNvGrpSpPr>
              <p:nvPr/>
            </p:nvGrpSpPr>
            <p:grpSpPr bwMode="auto">
              <a:xfrm>
                <a:off x="2808" y="2807"/>
                <a:ext cx="62" cy="63"/>
                <a:chOff x="1684" y="2400"/>
                <a:chExt cx="41" cy="41"/>
              </a:xfrm>
            </p:grpSpPr>
            <p:sp>
              <p:nvSpPr>
                <p:cNvPr id="21"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22"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grpSp>
            <p:nvGrpSpPr>
              <p:cNvPr id="17" name="Group 61"/>
              <p:cNvGrpSpPr>
                <a:grpSpLocks noChangeAspect="1"/>
              </p:cNvGrpSpPr>
              <p:nvPr/>
            </p:nvGrpSpPr>
            <p:grpSpPr bwMode="auto">
              <a:xfrm>
                <a:off x="2808" y="1211"/>
                <a:ext cx="62" cy="63"/>
                <a:chOff x="1684" y="2400"/>
                <a:chExt cx="41" cy="41"/>
              </a:xfrm>
            </p:grpSpPr>
            <p:sp>
              <p:nvSpPr>
                <p:cNvPr id="19"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20"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pic>
            <p:nvPicPr>
              <p:cNvPr id="18" name="Picture 64"/>
              <p:cNvPicPr>
                <a:picLocks noChangeAspect="1" noChangeArrowheads="1"/>
              </p:cNvPicPr>
              <p:nvPr/>
            </p:nvPicPr>
            <p:blipFill>
              <a:blip r:embed="rId4"/>
              <a:srcRect/>
              <a:stretch>
                <a:fillRect/>
              </a:stretch>
            </p:blipFill>
            <p:spPr bwMode="gray">
              <a:xfrm>
                <a:off x="1885" y="1124"/>
                <a:ext cx="1644" cy="1060"/>
              </a:xfrm>
              <a:prstGeom prst="rect">
                <a:avLst/>
              </a:prstGeom>
              <a:noFill/>
              <a:ln w="11176">
                <a:noFill/>
                <a:miter lim="800000"/>
                <a:headEnd/>
                <a:tailEnd/>
              </a:ln>
            </p:spPr>
          </p:pic>
        </p:grpSp>
        <p:sp>
          <p:nvSpPr>
            <p:cNvPr id="9" name="53 Metin kutusu"/>
            <p:cNvSpPr txBox="1"/>
            <p:nvPr/>
          </p:nvSpPr>
          <p:spPr>
            <a:xfrm>
              <a:off x="3298334" y="5638946"/>
              <a:ext cx="5508393" cy="288836"/>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tr-TR" sz="1200" dirty="0" smtClean="0">
                  <a:solidFill>
                    <a:srgbClr val="000000"/>
                  </a:solidFill>
                  <a:latin typeface="Cambria" pitchFamily="18" charset="0"/>
                </a:rPr>
                <a:t>En fazla</a:t>
              </a:r>
              <a:endParaRPr lang="tr-TR" sz="1000" b="1" dirty="0" smtClean="0">
                <a:solidFill>
                  <a:srgbClr val="000000"/>
                </a:solidFill>
                <a:latin typeface="Cambria" pitchFamily="18" charset="0"/>
              </a:endParaRPr>
            </a:p>
          </p:txBody>
        </p:sp>
      </p:grpSp>
    </p:spTree>
    <p:extLst>
      <p:ext uri="{BB962C8B-B14F-4D97-AF65-F5344CB8AC3E}">
        <p14:creationId xmlns:p14="http://schemas.microsoft.com/office/powerpoint/2010/main" val="3661167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4" name="7 Grafik"/>
          <p:cNvGraphicFramePr/>
          <p:nvPr>
            <p:extLst>
              <p:ext uri="{D42A27DB-BD31-4B8C-83A1-F6EECF244321}">
                <p14:modId xmlns:p14="http://schemas.microsoft.com/office/powerpoint/2010/main" val="600752360"/>
              </p:ext>
            </p:extLst>
          </p:nvPr>
        </p:nvGraphicFramePr>
        <p:xfrm>
          <a:off x="0" y="1111238"/>
          <a:ext cx="9021175" cy="574676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İŞ KAZALARININ SEKTÖREL </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DAĞILIM–2009 </a:t>
            </a:r>
          </a:p>
        </p:txBody>
      </p:sp>
      <p:sp>
        <p:nvSpPr>
          <p:cNvPr id="7" name="Dikdörtgen 6"/>
          <p:cNvSpPr/>
          <p:nvPr/>
        </p:nvSpPr>
        <p:spPr>
          <a:xfrm>
            <a:off x="2095500" y="3933826"/>
            <a:ext cx="533400" cy="2371724"/>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43736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4" name="Group 765"/>
          <p:cNvGraphicFramePr>
            <a:graphicFrameLocks noGrp="1"/>
          </p:cNvGraphicFramePr>
          <p:nvPr>
            <p:extLst>
              <p:ext uri="{D42A27DB-BD31-4B8C-83A1-F6EECF244321}">
                <p14:modId xmlns:p14="http://schemas.microsoft.com/office/powerpoint/2010/main" val="190614413"/>
              </p:ext>
            </p:extLst>
          </p:nvPr>
        </p:nvGraphicFramePr>
        <p:xfrm>
          <a:off x="95003" y="1857373"/>
          <a:ext cx="8728363" cy="3514728"/>
        </p:xfrm>
        <a:graphic>
          <a:graphicData uri="http://schemas.openxmlformats.org/drawingml/2006/table">
            <a:tbl>
              <a:tblPr/>
              <a:tblGrid>
                <a:gridCol w="7508153"/>
                <a:gridCol w="1220210"/>
              </a:tblGrid>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Sebebi Bilinmeyen </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%32</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İnşaat</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%25</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Nakliyat</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%10</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2400" b="0" i="0" u="none" strike="noStrike" cap="none" normalizeH="0" baseline="0" noProof="1" smtClean="0">
                          <a:ln>
                            <a:noFill/>
                          </a:ln>
                          <a:solidFill>
                            <a:schemeClr val="tx1"/>
                          </a:solidFill>
                          <a:effectLst/>
                          <a:latin typeface="Calibri" pitchFamily="34" charset="0"/>
                          <a:cs typeface="Calibri" pitchFamily="34" charset="0"/>
                        </a:rPr>
                        <a:t>Toptan ve Perakende Ticaret</a:t>
                      </a:r>
                      <a:endParaRPr kumimoji="0" lang="tr-TR" sz="1800" b="0"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%4</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2400" b="0" i="0" u="none" strike="noStrike" kern="1200" cap="none" normalizeH="0" baseline="0" noProof="1" smtClean="0">
                          <a:ln>
                            <a:noFill/>
                          </a:ln>
                          <a:solidFill>
                            <a:schemeClr val="tx1"/>
                          </a:solidFill>
                          <a:effectLst/>
                          <a:latin typeface="Calibri" pitchFamily="34" charset="0"/>
                          <a:ea typeface="+mn-ea"/>
                          <a:cs typeface="Calibri" pitchFamily="34" charset="0"/>
                        </a:rPr>
                        <a:t>Kömür Madenciliği, </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%2</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Diğer (Gıda, dokuma, makine, metal, …)</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%27</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r>
              <a:tr h="502104">
                <a:tc>
                  <a:txBody>
                    <a:bodyPr/>
                    <a:lstStyle/>
                    <a:p>
                      <a:pPr marL="457200" marR="0" lvl="1"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                                                           Toplam</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2400" b="1" i="0" u="none" strike="noStrike" cap="none" normalizeH="0" baseline="0" noProof="1" smtClean="0">
                          <a:ln>
                            <a:noFill/>
                          </a:ln>
                          <a:solidFill>
                            <a:schemeClr val="bg1"/>
                          </a:solidFill>
                          <a:effectLst/>
                          <a:latin typeface="Calibri" pitchFamily="34" charset="0"/>
                          <a:cs typeface="Calibri" pitchFamily="34" charset="0"/>
                        </a:rPr>
                        <a:t>%100</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r>
            </a:tbl>
          </a:graphicData>
        </a:graphic>
      </p:graphicFrame>
      <p:sp>
        <p:nvSpPr>
          <p:cNvPr id="5" name="Text Box 1193"/>
          <p:cNvSpPr txBox="1">
            <a:spLocks noChangeArrowheads="1"/>
          </p:cNvSpPr>
          <p:nvPr/>
        </p:nvSpPr>
        <p:spPr bwMode="auto">
          <a:xfrm>
            <a:off x="242590" y="1364659"/>
            <a:ext cx="4742978" cy="523220"/>
          </a:xfrm>
          <a:prstGeom prst="rect">
            <a:avLst/>
          </a:prstGeom>
          <a:noFill/>
          <a:ln w="9525">
            <a:noFill/>
            <a:miter lim="800000"/>
            <a:headEnd/>
            <a:tailEnd/>
          </a:ln>
          <a:effectLst/>
        </p:spPr>
        <p:txBody>
          <a:bodyPr wrap="square">
            <a:spAutoFit/>
          </a:bodyPr>
          <a:lstStyle/>
          <a:p>
            <a:r>
              <a:rPr lang="tr-TR" sz="2800" b="1" noProof="1" smtClean="0">
                <a:solidFill>
                  <a:srgbClr val="004074"/>
                </a:solidFill>
                <a:latin typeface="Calibri" pitchFamily="34" charset="0"/>
                <a:cs typeface="Calibri" pitchFamily="34" charset="0"/>
              </a:rPr>
              <a:t>İş Kazaları (2007)</a:t>
            </a:r>
            <a:endParaRPr lang="tr-TR" sz="2800" b="1" noProof="1">
              <a:solidFill>
                <a:srgbClr val="004074"/>
              </a:solidFill>
              <a:latin typeface="Calibri" pitchFamily="34" charset="0"/>
              <a:cs typeface="Calibri" pitchFamily="34" charset="0"/>
            </a:endParaRPr>
          </a:p>
        </p:txBody>
      </p:sp>
      <p:sp>
        <p:nvSpPr>
          <p:cNvPr id="7"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ÖLÜMLERİN SEKTÖREL DAĞILIMI – TÜRKİYE </a:t>
            </a:r>
          </a:p>
        </p:txBody>
      </p:sp>
      <p:grpSp>
        <p:nvGrpSpPr>
          <p:cNvPr id="8" name="Grup 19"/>
          <p:cNvGrpSpPr>
            <a:grpSpLocks/>
          </p:cNvGrpSpPr>
          <p:nvPr/>
        </p:nvGrpSpPr>
        <p:grpSpPr bwMode="auto">
          <a:xfrm>
            <a:off x="851594" y="5511846"/>
            <a:ext cx="6162675" cy="663575"/>
            <a:chOff x="2644311" y="5451679"/>
            <a:chExt cx="6162416" cy="663371"/>
          </a:xfrm>
        </p:grpSpPr>
        <p:grpSp>
          <p:nvGrpSpPr>
            <p:cNvPr id="9" name="Group 51"/>
            <p:cNvGrpSpPr>
              <a:grpSpLocks/>
            </p:cNvGrpSpPr>
            <p:nvPr/>
          </p:nvGrpSpPr>
          <p:grpSpPr bwMode="auto">
            <a:xfrm>
              <a:off x="2644311" y="5451679"/>
              <a:ext cx="648968" cy="663371"/>
              <a:chOff x="1868" y="1082"/>
              <a:chExt cx="1942" cy="1942"/>
            </a:xfrm>
          </p:grpSpPr>
          <p:sp>
            <p:nvSpPr>
              <p:cNvPr id="11" name="Freeform 52"/>
              <p:cNvSpPr>
                <a:spLocks noChangeAspect="1"/>
              </p:cNvSpPr>
              <p:nvPr/>
            </p:nvSpPr>
            <p:spPr bwMode="gray">
              <a:xfrm>
                <a:off x="1868" y="1082"/>
                <a:ext cx="1942" cy="1942"/>
              </a:xfrm>
              <a:custGeom>
                <a:avLst/>
                <a:gdLst>
                  <a:gd name="T0" fmla="*/ 2144 w 1675"/>
                  <a:gd name="T1" fmla="*/ 7354 h 1675"/>
                  <a:gd name="T2" fmla="*/ 0 w 1675"/>
                  <a:gd name="T3" fmla="*/ 5194 h 1675"/>
                  <a:gd name="T4" fmla="*/ 0 w 1675"/>
                  <a:gd name="T5" fmla="*/ 2144 h 1675"/>
                  <a:gd name="T6" fmla="*/ 2144 w 1675"/>
                  <a:gd name="T7" fmla="*/ 0 h 1675"/>
                  <a:gd name="T8" fmla="*/ 5195 w 1675"/>
                  <a:gd name="T9" fmla="*/ 0 h 1675"/>
                  <a:gd name="T10" fmla="*/ 7354 w 1675"/>
                  <a:gd name="T11" fmla="*/ 2144 h 1675"/>
                  <a:gd name="T12" fmla="*/ 7354 w 1675"/>
                  <a:gd name="T13" fmla="*/ 5194 h 1675"/>
                  <a:gd name="T14" fmla="*/ 5195 w 1675"/>
                  <a:gd name="T15" fmla="*/ 7354 h 1675"/>
                  <a:gd name="T16" fmla="*/ 2144 w 1675"/>
                  <a:gd name="T17" fmla="*/ 7354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solidFill>
                    <a:srgbClr val="000000"/>
                  </a:solidFill>
                </a:endParaRPr>
              </a:p>
            </p:txBody>
          </p:sp>
          <p:sp>
            <p:nvSpPr>
              <p:cNvPr id="12" name="Freeform 53"/>
              <p:cNvSpPr>
                <a:spLocks noChangeAspect="1"/>
              </p:cNvSpPr>
              <p:nvPr/>
            </p:nvSpPr>
            <p:spPr bwMode="gray">
              <a:xfrm>
                <a:off x="1914" y="1128"/>
                <a:ext cx="1850" cy="1850"/>
              </a:xfrm>
              <a:custGeom>
                <a:avLst/>
                <a:gdLst>
                  <a:gd name="T0" fmla="*/ 2065 w 1595"/>
                  <a:gd name="T1" fmla="*/ 7029 h 1595"/>
                  <a:gd name="T2" fmla="*/ 0 w 1595"/>
                  <a:gd name="T3" fmla="*/ 4965 h 1595"/>
                  <a:gd name="T4" fmla="*/ 0 w 1595"/>
                  <a:gd name="T5" fmla="*/ 2065 h 1595"/>
                  <a:gd name="T6" fmla="*/ 2065 w 1595"/>
                  <a:gd name="T7" fmla="*/ 0 h 1595"/>
                  <a:gd name="T8" fmla="*/ 4965 w 1595"/>
                  <a:gd name="T9" fmla="*/ 0 h 1595"/>
                  <a:gd name="T10" fmla="*/ 7029 w 1595"/>
                  <a:gd name="T11" fmla="*/ 2065 h 1595"/>
                  <a:gd name="T12" fmla="*/ 7029 w 1595"/>
                  <a:gd name="T13" fmla="*/ 4965 h 1595"/>
                  <a:gd name="T14" fmla="*/ 4965 w 1595"/>
                  <a:gd name="T15" fmla="*/ 7029 h 1595"/>
                  <a:gd name="T16" fmla="*/ 2065 w 1595"/>
                  <a:gd name="T17" fmla="*/ 7029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solidFill>
                    <a:srgbClr val="000000"/>
                  </a:solidFill>
                </a:endParaRPr>
              </a:p>
            </p:txBody>
          </p:sp>
          <p:sp>
            <p:nvSpPr>
              <p:cNvPr id="13" name="Freeform 54"/>
              <p:cNvSpPr>
                <a:spLocks noChangeAspect="1"/>
              </p:cNvSpPr>
              <p:nvPr/>
            </p:nvSpPr>
            <p:spPr bwMode="gray">
              <a:xfrm>
                <a:off x="2434" y="1717"/>
                <a:ext cx="334" cy="642"/>
              </a:xfrm>
              <a:custGeom>
                <a:avLst/>
                <a:gdLst>
                  <a:gd name="T0" fmla="*/ 477 w 288"/>
                  <a:gd name="T1" fmla="*/ 2460 h 553"/>
                  <a:gd name="T2" fmla="*/ 477 w 288"/>
                  <a:gd name="T3" fmla="*/ 329 h 553"/>
                  <a:gd name="T4" fmla="*/ 0 w 288"/>
                  <a:gd name="T5" fmla="*/ 329 h 553"/>
                  <a:gd name="T6" fmla="*/ 0 w 288"/>
                  <a:gd name="T7" fmla="*/ 0 h 553"/>
                  <a:gd name="T8" fmla="*/ 1266 w 288"/>
                  <a:gd name="T9" fmla="*/ 0 h 553"/>
                  <a:gd name="T10" fmla="*/ 1266 w 288"/>
                  <a:gd name="T11" fmla="*/ 329 h 553"/>
                  <a:gd name="T12" fmla="*/ 801 w 288"/>
                  <a:gd name="T13" fmla="*/ 329 h 553"/>
                  <a:gd name="T14" fmla="*/ 801 w 288"/>
                  <a:gd name="T15" fmla="*/ 2460 h 553"/>
                  <a:gd name="T16" fmla="*/ 477 w 288"/>
                  <a:gd name="T17" fmla="*/ 2460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solidFill>
                    <a:srgbClr val="000000"/>
                  </a:solidFill>
                </a:endParaRPr>
              </a:p>
            </p:txBody>
          </p:sp>
          <p:sp>
            <p:nvSpPr>
              <p:cNvPr id="14" name="Freeform 55"/>
              <p:cNvSpPr>
                <a:spLocks noChangeAspect="1"/>
              </p:cNvSpPr>
              <p:nvPr/>
            </p:nvSpPr>
            <p:spPr bwMode="gray">
              <a:xfrm>
                <a:off x="2007" y="1709"/>
                <a:ext cx="384" cy="657"/>
              </a:xfrm>
              <a:custGeom>
                <a:avLst/>
                <a:gdLst>
                  <a:gd name="T0" fmla="*/ 2460770 w 140"/>
                  <a:gd name="T1" fmla="*/ 1397614 h 240"/>
                  <a:gd name="T2" fmla="*/ 3277059 w 140"/>
                  <a:gd name="T3" fmla="*/ 1397614 h 240"/>
                  <a:gd name="T4" fmla="*/ 1784533 w 140"/>
                  <a:gd name="T5" fmla="*/ 0 h 240"/>
                  <a:gd name="T6" fmla="*/ 413403 w 140"/>
                  <a:gd name="T7" fmla="*/ 1397614 h 240"/>
                  <a:gd name="T8" fmla="*/ 2021735 w 140"/>
                  <a:gd name="T9" fmla="*/ 3141558 h 240"/>
                  <a:gd name="T10" fmla="*/ 2460770 w 140"/>
                  <a:gd name="T11" fmla="*/ 4065828 h 240"/>
                  <a:gd name="T12" fmla="*/ 1659895 w 140"/>
                  <a:gd name="T13" fmla="*/ 4895351 h 240"/>
                  <a:gd name="T14" fmla="*/ 871238 w 140"/>
                  <a:gd name="T15" fmla="*/ 3945874 h 240"/>
                  <a:gd name="T16" fmla="*/ 141438 w 140"/>
                  <a:gd name="T17" fmla="*/ 3945874 h 240"/>
                  <a:gd name="T18" fmla="*/ 1643246 w 140"/>
                  <a:gd name="T19" fmla="*/ 5673877 h 240"/>
                  <a:gd name="T20" fmla="*/ 3232800 w 140"/>
                  <a:gd name="T21" fmla="*/ 3995579 h 240"/>
                  <a:gd name="T22" fmla="*/ 2168618 w 140"/>
                  <a:gd name="T23" fmla="*/ 2339949 h 240"/>
                  <a:gd name="T24" fmla="*/ 1204210 w 140"/>
                  <a:gd name="T25" fmla="*/ 1397614 h 240"/>
                  <a:gd name="T26" fmla="*/ 1784533 w 140"/>
                  <a:gd name="T27" fmla="*/ 735183 h 240"/>
                  <a:gd name="T28" fmla="*/ 2460770 w 140"/>
                  <a:gd name="T29" fmla="*/ 139761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solidFill>
                    <a:srgbClr val="000000"/>
                  </a:solidFill>
                </a:endParaRPr>
              </a:p>
            </p:txBody>
          </p:sp>
          <p:sp>
            <p:nvSpPr>
              <p:cNvPr id="15" name="Freeform 56"/>
              <p:cNvSpPr>
                <a:spLocks noChangeAspect="1" noEditPoints="1"/>
              </p:cNvSpPr>
              <p:nvPr/>
            </p:nvSpPr>
            <p:spPr bwMode="gray">
              <a:xfrm>
                <a:off x="3312" y="1720"/>
                <a:ext cx="347" cy="657"/>
              </a:xfrm>
              <a:custGeom>
                <a:avLst/>
                <a:gdLst>
                  <a:gd name="T0" fmla="*/ 3358227 w 124"/>
                  <a:gd name="T1" fmla="*/ 707008 h 234"/>
                  <a:gd name="T2" fmla="*/ 2685022 w 124"/>
                  <a:gd name="T3" fmla="*/ 85326 h 234"/>
                  <a:gd name="T4" fmla="*/ 1538629 w 124"/>
                  <a:gd name="T5" fmla="*/ 0 h 234"/>
                  <a:gd name="T6" fmla="*/ 0 w 124"/>
                  <a:gd name="T7" fmla="*/ 0 h 234"/>
                  <a:gd name="T8" fmla="*/ 0 w 124"/>
                  <a:gd name="T9" fmla="*/ 7124930 h 234"/>
                  <a:gd name="T10" fmla="*/ 966168 w 124"/>
                  <a:gd name="T11" fmla="*/ 7124930 h 234"/>
                  <a:gd name="T12" fmla="*/ 966168 w 124"/>
                  <a:gd name="T13" fmla="*/ 3892692 h 234"/>
                  <a:gd name="T14" fmla="*/ 1590987 w 124"/>
                  <a:gd name="T15" fmla="*/ 3892692 h 234"/>
                  <a:gd name="T16" fmla="*/ 2587025 w 124"/>
                  <a:gd name="T17" fmla="*/ 3807366 h 234"/>
                  <a:gd name="T18" fmla="*/ 3095145 w 124"/>
                  <a:gd name="T19" fmla="*/ 3533560 h 234"/>
                  <a:gd name="T20" fmla="*/ 3471125 w 124"/>
                  <a:gd name="T21" fmla="*/ 2896713 h 234"/>
                  <a:gd name="T22" fmla="*/ 3651104 w 124"/>
                  <a:gd name="T23" fmla="*/ 1918946 h 234"/>
                  <a:gd name="T24" fmla="*/ 3358227 w 124"/>
                  <a:gd name="T25" fmla="*/ 707008 h 234"/>
                  <a:gd name="T26" fmla="*/ 2294076 w 124"/>
                  <a:gd name="T27" fmla="*/ 2981860 h 234"/>
                  <a:gd name="T28" fmla="*/ 913797 w 124"/>
                  <a:gd name="T29" fmla="*/ 2981860 h 234"/>
                  <a:gd name="T30" fmla="*/ 913797 w 124"/>
                  <a:gd name="T31" fmla="*/ 942043 h 234"/>
                  <a:gd name="T32" fmla="*/ 2241701 w 124"/>
                  <a:gd name="T33" fmla="*/ 942043 h 234"/>
                  <a:gd name="T34" fmla="*/ 2797724 w 124"/>
                  <a:gd name="T35" fmla="*/ 1985061 h 234"/>
                  <a:gd name="T36" fmla="*/ 2294076 w 124"/>
                  <a:gd name="T37" fmla="*/ 2981860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solidFill>
                    <a:srgbClr val="000000"/>
                  </a:solidFill>
                </a:endParaRPr>
              </a:p>
            </p:txBody>
          </p:sp>
          <p:sp>
            <p:nvSpPr>
              <p:cNvPr id="16" name="Freeform 57"/>
              <p:cNvSpPr>
                <a:spLocks noChangeAspect="1" noEditPoints="1"/>
              </p:cNvSpPr>
              <p:nvPr/>
            </p:nvSpPr>
            <p:spPr bwMode="gray">
              <a:xfrm>
                <a:off x="2836" y="1707"/>
                <a:ext cx="375" cy="670"/>
              </a:xfrm>
              <a:custGeom>
                <a:avLst/>
                <a:gdLst>
                  <a:gd name="T0" fmla="*/ 1884809 w 134"/>
                  <a:gd name="T1" fmla="*/ 0 h 239"/>
                  <a:gd name="T2" fmla="*/ 0 w 134"/>
                  <a:gd name="T3" fmla="*/ 1827413 h 239"/>
                  <a:gd name="T4" fmla="*/ 0 w 134"/>
                  <a:gd name="T5" fmla="*/ 5122873 h 239"/>
                  <a:gd name="T6" fmla="*/ 2001540 w 134"/>
                  <a:gd name="T7" fmla="*/ 7163781 h 239"/>
                  <a:gd name="T8" fmla="*/ 3946645 w 134"/>
                  <a:gd name="T9" fmla="*/ 5187975 h 239"/>
                  <a:gd name="T10" fmla="*/ 3946645 w 134"/>
                  <a:gd name="T11" fmla="*/ 2093918 h 239"/>
                  <a:gd name="T12" fmla="*/ 1884809 w 134"/>
                  <a:gd name="T13" fmla="*/ 0 h 239"/>
                  <a:gd name="T14" fmla="*/ 3032443 w 134"/>
                  <a:gd name="T15" fmla="*/ 4737486 h 239"/>
                  <a:gd name="T16" fmla="*/ 2001540 w 134"/>
                  <a:gd name="T17" fmla="*/ 6171738 h 239"/>
                  <a:gd name="T18" fmla="*/ 914197 w 134"/>
                  <a:gd name="T19" fmla="*/ 4703585 h 239"/>
                  <a:gd name="T20" fmla="*/ 914197 w 134"/>
                  <a:gd name="T21" fmla="*/ 2311668 h 239"/>
                  <a:gd name="T22" fmla="*/ 1949225 w 134"/>
                  <a:gd name="T23" fmla="*/ 995886 h 239"/>
                  <a:gd name="T24" fmla="*/ 3032443 w 134"/>
                  <a:gd name="T25" fmla="*/ 2513207 h 239"/>
                  <a:gd name="T26" fmla="*/ 3032443 w 134"/>
                  <a:gd name="T27" fmla="*/ 4737486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solidFill>
                    <a:srgbClr val="000000"/>
                  </a:solidFill>
                </a:endParaRPr>
              </a:p>
            </p:txBody>
          </p:sp>
          <p:grpSp>
            <p:nvGrpSpPr>
              <p:cNvPr id="17" name="Group 58"/>
              <p:cNvGrpSpPr>
                <a:grpSpLocks noChangeAspect="1"/>
              </p:cNvGrpSpPr>
              <p:nvPr/>
            </p:nvGrpSpPr>
            <p:grpSpPr bwMode="auto">
              <a:xfrm>
                <a:off x="2808" y="2807"/>
                <a:ext cx="62" cy="63"/>
                <a:chOff x="1684" y="2400"/>
                <a:chExt cx="41" cy="41"/>
              </a:xfrm>
            </p:grpSpPr>
            <p:sp>
              <p:nvSpPr>
                <p:cNvPr id="22"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23"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grpSp>
            <p:nvGrpSpPr>
              <p:cNvPr id="18" name="Group 61"/>
              <p:cNvGrpSpPr>
                <a:grpSpLocks noChangeAspect="1"/>
              </p:cNvGrpSpPr>
              <p:nvPr/>
            </p:nvGrpSpPr>
            <p:grpSpPr bwMode="auto">
              <a:xfrm>
                <a:off x="2808" y="1211"/>
                <a:ext cx="62" cy="63"/>
                <a:chOff x="1684" y="2400"/>
                <a:chExt cx="41" cy="41"/>
              </a:xfrm>
            </p:grpSpPr>
            <p:sp>
              <p:nvSpPr>
                <p:cNvPr id="20"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21"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pic>
            <p:nvPicPr>
              <p:cNvPr id="19" name="Picture 64"/>
              <p:cNvPicPr>
                <a:picLocks noChangeAspect="1" noChangeArrowheads="1"/>
              </p:cNvPicPr>
              <p:nvPr/>
            </p:nvPicPr>
            <p:blipFill>
              <a:blip r:embed="rId3"/>
              <a:srcRect/>
              <a:stretch>
                <a:fillRect/>
              </a:stretch>
            </p:blipFill>
            <p:spPr bwMode="gray">
              <a:xfrm>
                <a:off x="1885" y="1124"/>
                <a:ext cx="1644" cy="1060"/>
              </a:xfrm>
              <a:prstGeom prst="rect">
                <a:avLst/>
              </a:prstGeom>
              <a:noFill/>
              <a:ln w="11176">
                <a:noFill/>
                <a:miter lim="800000"/>
                <a:headEnd/>
                <a:tailEnd/>
              </a:ln>
            </p:spPr>
          </p:pic>
        </p:grpSp>
        <p:sp>
          <p:nvSpPr>
            <p:cNvPr id="10" name="53 Metin kutusu"/>
            <p:cNvSpPr txBox="1"/>
            <p:nvPr/>
          </p:nvSpPr>
          <p:spPr>
            <a:xfrm>
              <a:off x="3298334" y="5638946"/>
              <a:ext cx="5508393" cy="288836"/>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tr-TR" sz="1200" dirty="0" smtClean="0">
                  <a:solidFill>
                    <a:srgbClr val="000000"/>
                  </a:solidFill>
                  <a:latin typeface="Cambria" pitchFamily="18" charset="0"/>
                </a:rPr>
                <a:t>En fazla</a:t>
              </a:r>
              <a:endParaRPr lang="tr-TR" sz="1000" b="1" dirty="0" smtClean="0">
                <a:solidFill>
                  <a:srgbClr val="000000"/>
                </a:solidFill>
                <a:latin typeface="Cambria" pitchFamily="18" charset="0"/>
              </a:endParaRPr>
            </a:p>
          </p:txBody>
        </p:sp>
      </p:grpSp>
    </p:spTree>
    <p:extLst>
      <p:ext uri="{BB962C8B-B14F-4D97-AF65-F5344CB8AC3E}">
        <p14:creationId xmlns:p14="http://schemas.microsoft.com/office/powerpoint/2010/main" val="27123337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4" name="7 Grafik"/>
          <p:cNvGraphicFramePr/>
          <p:nvPr>
            <p:extLst>
              <p:ext uri="{D42A27DB-BD31-4B8C-83A1-F6EECF244321}">
                <p14:modId xmlns:p14="http://schemas.microsoft.com/office/powerpoint/2010/main" val="1952913366"/>
              </p:ext>
            </p:extLst>
          </p:nvPr>
        </p:nvGraphicFramePr>
        <p:xfrm>
          <a:off x="0" y="1111238"/>
          <a:ext cx="9021175" cy="574676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ÖLÜMLÜ İŞ </a:t>
            </a: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KAZALARININ SEKTÖREL </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DAĞILIM–2009 </a:t>
            </a:r>
          </a:p>
        </p:txBody>
      </p:sp>
      <p:sp>
        <p:nvSpPr>
          <p:cNvPr id="8" name="53 Metin kutusu"/>
          <p:cNvSpPr txBox="1"/>
          <p:nvPr/>
        </p:nvSpPr>
        <p:spPr bwMode="auto">
          <a:xfrm>
            <a:off x="557435" y="6286223"/>
            <a:ext cx="5508625" cy="288925"/>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tr-TR" sz="1200" dirty="0" smtClean="0">
                <a:solidFill>
                  <a:srgbClr val="000000"/>
                </a:solidFill>
                <a:latin typeface="Cambria" pitchFamily="18" charset="0"/>
              </a:rPr>
              <a:t>Her 3 ölümlü kazadan biri İnşaat Sektörüne bağlı oluşmaktadır. (2010 Yılı)</a:t>
            </a:r>
            <a:endParaRPr lang="tr-TR" sz="1000" b="1" dirty="0" smtClean="0">
              <a:solidFill>
                <a:srgbClr val="000000"/>
              </a:solidFill>
              <a:latin typeface="Cambria" pitchFamily="18" charset="0"/>
            </a:endParaRPr>
          </a:p>
        </p:txBody>
      </p:sp>
    </p:spTree>
    <p:extLst>
      <p:ext uri="{BB962C8B-B14F-4D97-AF65-F5344CB8AC3E}">
        <p14:creationId xmlns:p14="http://schemas.microsoft.com/office/powerpoint/2010/main" val="42233081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4" name="7 Grafik"/>
          <p:cNvGraphicFramePr/>
          <p:nvPr>
            <p:extLst>
              <p:ext uri="{D42A27DB-BD31-4B8C-83A1-F6EECF244321}">
                <p14:modId xmlns:p14="http://schemas.microsoft.com/office/powerpoint/2010/main" val="2270613147"/>
              </p:ext>
            </p:extLst>
          </p:nvPr>
        </p:nvGraphicFramePr>
        <p:xfrm>
          <a:off x="27291" y="735013"/>
          <a:ext cx="9021175" cy="574676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ÖLÜMLÜ İŞ </a:t>
            </a: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KAZALARININ SEKTÖREL </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DAĞILIM–2009 </a:t>
            </a:r>
          </a:p>
        </p:txBody>
      </p:sp>
      <p:sp>
        <p:nvSpPr>
          <p:cNvPr id="7" name="Dikdörtgen 6"/>
          <p:cNvSpPr/>
          <p:nvPr/>
        </p:nvSpPr>
        <p:spPr>
          <a:xfrm>
            <a:off x="2143000" y="4203864"/>
            <a:ext cx="533400" cy="1602935"/>
          </a:xfrm>
          <a:prstGeom prst="rect">
            <a:avLst/>
          </a:prstGeom>
          <a:noFill/>
          <a:ln>
            <a:solidFill>
              <a:srgbClr val="C000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53 Metin kutusu"/>
          <p:cNvSpPr txBox="1"/>
          <p:nvPr/>
        </p:nvSpPr>
        <p:spPr bwMode="auto">
          <a:xfrm>
            <a:off x="403060" y="5925549"/>
            <a:ext cx="8444057" cy="451371"/>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tr-TR" sz="1200" dirty="0" smtClean="0">
                <a:solidFill>
                  <a:srgbClr val="000000"/>
                </a:solidFill>
                <a:latin typeface="Cambria" pitchFamily="18" charset="0"/>
              </a:rPr>
              <a:t>Üretim sektörü çok fazla sektörden oluşmaktadır. Tek sektör bazında en </a:t>
            </a:r>
            <a:r>
              <a:rPr lang="tr-TR" sz="1200" dirty="0">
                <a:solidFill>
                  <a:srgbClr val="000000"/>
                </a:solidFill>
                <a:latin typeface="Cambria" pitchFamily="18" charset="0"/>
              </a:rPr>
              <a:t>f</a:t>
            </a:r>
            <a:r>
              <a:rPr lang="tr-TR" sz="1200" dirty="0" smtClean="0">
                <a:solidFill>
                  <a:srgbClr val="000000"/>
                </a:solidFill>
                <a:latin typeface="Cambria" pitchFamily="18" charset="0"/>
              </a:rPr>
              <a:t>azla İş Kazası Maden sektöründe görülür.  Her 8 iş kazasından 1 tanesi maden sektörüne bağlıdır. (2010 Yılı)</a:t>
            </a:r>
            <a:endParaRPr lang="tr-TR" sz="1000" b="1" dirty="0" smtClean="0">
              <a:solidFill>
                <a:srgbClr val="000000"/>
              </a:solidFill>
              <a:latin typeface="Cambria" pitchFamily="18" charset="0"/>
            </a:endParaRPr>
          </a:p>
        </p:txBody>
      </p:sp>
    </p:spTree>
    <p:extLst>
      <p:ext uri="{BB962C8B-B14F-4D97-AF65-F5344CB8AC3E}">
        <p14:creationId xmlns:p14="http://schemas.microsoft.com/office/powerpoint/2010/main" val="28847661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37"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38"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Konu; Türkiye ve Dünya’da İSG</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39"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b="1" i="1" dirty="0" smtClean="0">
                <a:solidFill>
                  <a:srgbClr val="000000"/>
                </a:solidFill>
                <a:latin typeface="Calibri" pitchFamily="34" charset="0"/>
                <a:cs typeface="Calibri" pitchFamily="34" charset="0"/>
              </a:rPr>
              <a:t>2009 </a:t>
            </a:r>
            <a:r>
              <a:rPr lang="tr-TR" sz="2000" b="1" i="1" dirty="0">
                <a:solidFill>
                  <a:srgbClr val="000000"/>
                </a:solidFill>
                <a:latin typeface="Calibri" pitchFamily="34" charset="0"/>
                <a:cs typeface="Calibri" pitchFamily="34" charset="0"/>
              </a:rPr>
              <a:t>yılı SGK verilerine göre en çok ölümlü iş</a:t>
            </a:r>
          </a:p>
          <a:p>
            <a:pPr>
              <a:spcAft>
                <a:spcPts val="0"/>
              </a:spcAft>
              <a:buClr>
                <a:srgbClr val="292929"/>
              </a:buClr>
              <a:defRPr/>
            </a:pPr>
            <a:r>
              <a:rPr lang="tr-TR" sz="2000" b="1" i="1" dirty="0">
                <a:solidFill>
                  <a:srgbClr val="000000"/>
                </a:solidFill>
                <a:latin typeface="Calibri" pitchFamily="34" charset="0"/>
                <a:cs typeface="Calibri" pitchFamily="34" charset="0"/>
              </a:rPr>
              <a:t>kazası aşağıdaki hangi iş kolunda olmuştur?</a:t>
            </a:r>
          </a:p>
          <a:p>
            <a:pPr marL="457200" indent="-4572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Elektrik</a:t>
            </a:r>
            <a:r>
              <a:rPr lang="tr-TR" i="1" dirty="0">
                <a:solidFill>
                  <a:srgbClr val="000000"/>
                </a:solidFill>
                <a:latin typeface="Calibri" pitchFamily="34" charset="0"/>
                <a:cs typeface="Calibri" pitchFamily="34" charset="0"/>
              </a:rPr>
              <a:t>	</a:t>
            </a:r>
            <a:endParaRPr lang="tr-TR" i="1" dirty="0" smtClean="0">
              <a:solidFill>
                <a:srgbClr val="000000"/>
              </a:solidFill>
              <a:latin typeface="Calibri" pitchFamily="34" charset="0"/>
              <a:cs typeface="Calibri" pitchFamily="34" charset="0"/>
            </a:endParaRPr>
          </a:p>
          <a:p>
            <a:pPr marL="457200" indent="-4572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Tersane</a:t>
            </a:r>
            <a:endParaRPr lang="tr-TR" i="1" dirty="0">
              <a:solidFill>
                <a:srgbClr val="000000"/>
              </a:solidFill>
              <a:latin typeface="Calibri" pitchFamily="34" charset="0"/>
              <a:cs typeface="Calibri" pitchFamily="34" charset="0"/>
            </a:endParaRPr>
          </a:p>
          <a:p>
            <a:pPr marL="457200" indent="-457200">
              <a:spcAft>
                <a:spcPts val="0"/>
              </a:spcAft>
              <a:buClr>
                <a:srgbClr val="292929"/>
              </a:buClr>
              <a:buFont typeface="+mj-lt"/>
              <a:buAutoNum type="alphaUcPeriod"/>
              <a:defRPr/>
            </a:pPr>
            <a:r>
              <a:rPr lang="tr-TR" b="1" i="1" dirty="0" smtClean="0">
                <a:solidFill>
                  <a:srgbClr val="FF0000"/>
                </a:solidFill>
                <a:latin typeface="Calibri" pitchFamily="34" charset="0"/>
                <a:cs typeface="Calibri" pitchFamily="34" charset="0"/>
              </a:rPr>
              <a:t>İnşaat</a:t>
            </a:r>
            <a:r>
              <a:rPr lang="tr-TR" i="1" dirty="0">
                <a:solidFill>
                  <a:srgbClr val="000000"/>
                </a:solidFill>
                <a:latin typeface="Calibri" pitchFamily="34" charset="0"/>
                <a:cs typeface="Calibri" pitchFamily="34" charset="0"/>
              </a:rPr>
              <a:t>	</a:t>
            </a:r>
            <a:endParaRPr lang="tr-TR" i="1" dirty="0" smtClean="0">
              <a:solidFill>
                <a:srgbClr val="000000"/>
              </a:solidFill>
              <a:latin typeface="Calibri" pitchFamily="34" charset="0"/>
              <a:cs typeface="Calibri" pitchFamily="34" charset="0"/>
            </a:endParaRPr>
          </a:p>
          <a:p>
            <a:pPr marL="457200" indent="-4572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İmalat</a:t>
            </a:r>
            <a:endParaRPr lang="tr-TR" i="1" dirty="0">
              <a:solidFill>
                <a:srgbClr val="000000"/>
              </a:solidFill>
              <a:latin typeface="Calibri" pitchFamily="34" charset="0"/>
              <a:cs typeface="Calibri" pitchFamily="34" charset="0"/>
            </a:endParaRPr>
          </a:p>
        </p:txBody>
      </p:sp>
      <p:sp>
        <p:nvSpPr>
          <p:cNvPr id="4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42" name="Group 9"/>
          <p:cNvGrpSpPr>
            <a:grpSpLocks/>
          </p:cNvGrpSpPr>
          <p:nvPr/>
        </p:nvGrpSpPr>
        <p:grpSpPr bwMode="auto">
          <a:xfrm>
            <a:off x="323850" y="1555750"/>
            <a:ext cx="1482725" cy="1482725"/>
            <a:chOff x="1710" y="1035"/>
            <a:chExt cx="2316" cy="2316"/>
          </a:xfrm>
        </p:grpSpPr>
        <p:grpSp>
          <p:nvGrpSpPr>
            <p:cNvPr id="44" name="Group 10"/>
            <p:cNvGrpSpPr>
              <a:grpSpLocks/>
            </p:cNvGrpSpPr>
            <p:nvPr/>
          </p:nvGrpSpPr>
          <p:grpSpPr bwMode="auto">
            <a:xfrm rot="3600000">
              <a:off x="1710" y="1035"/>
              <a:ext cx="2316" cy="2316"/>
              <a:chOff x="1710" y="1035"/>
              <a:chExt cx="2316" cy="2316"/>
            </a:xfrm>
          </p:grpSpPr>
          <p:sp>
            <p:nvSpPr>
              <p:cNvPr id="49"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50"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51"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45" name="Group 14"/>
            <p:cNvGrpSpPr>
              <a:grpSpLocks/>
            </p:cNvGrpSpPr>
            <p:nvPr/>
          </p:nvGrpSpPr>
          <p:grpSpPr bwMode="auto">
            <a:xfrm rot="7200000">
              <a:off x="2059" y="1386"/>
              <a:ext cx="1616" cy="1614"/>
              <a:chOff x="2060" y="1387"/>
              <a:chExt cx="1616" cy="1614"/>
            </a:xfrm>
          </p:grpSpPr>
          <p:sp>
            <p:nvSpPr>
              <p:cNvPr id="46"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47"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48"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52"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24 </a:t>
            </a: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ARALIK 2011</a:t>
            </a:r>
            <a:endParaRPr lang="en-GB"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7" name="Text Box 45"/>
          <p:cNvSpPr txBox="1">
            <a:spLocks noChangeArrowheads="1"/>
          </p:cNvSpPr>
          <p:nvPr/>
        </p:nvSpPr>
        <p:spPr bwMode="auto">
          <a:xfrm>
            <a:off x="781050" y="2181225"/>
            <a:ext cx="550863" cy="215444"/>
          </a:xfrm>
          <a:prstGeom prst="rect">
            <a:avLst/>
          </a:prstGeom>
          <a:noFill/>
          <a:ln w="9525">
            <a:noFill/>
            <a:miter lim="800000"/>
            <a:headEnd/>
            <a:tailEnd/>
          </a:ln>
        </p:spPr>
        <p:txBody>
          <a:bodyPr lIns="0" tIns="0" rIns="0" bIns="0">
            <a:spAutoFit/>
          </a:bodyPr>
          <a:lstStyle/>
          <a:p>
            <a:pPr algn="ctr" defTabSz="801688">
              <a:spcBef>
                <a:spcPct val="20000"/>
              </a:spcBef>
            </a:pPr>
            <a:r>
              <a:rPr lang="tr-TR" sz="1400" b="1" noProof="1" smtClean="0">
                <a:solidFill>
                  <a:srgbClr val="333333"/>
                </a:solidFill>
                <a:latin typeface="Calibri" pitchFamily="34" charset="0"/>
              </a:rPr>
              <a:t>İH-83</a:t>
            </a:r>
          </a:p>
        </p:txBody>
      </p:sp>
    </p:spTree>
    <p:extLst>
      <p:ext uri="{BB962C8B-B14F-4D97-AF65-F5344CB8AC3E}">
        <p14:creationId xmlns:p14="http://schemas.microsoft.com/office/powerpoint/2010/main" val="40345582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500"/>
                                        <p:tgtEl>
                                          <p:spTgt spid="39"/>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4" name="Group 765"/>
          <p:cNvGraphicFramePr>
            <a:graphicFrameLocks noGrp="1"/>
          </p:cNvGraphicFramePr>
          <p:nvPr>
            <p:extLst>
              <p:ext uri="{D42A27DB-BD31-4B8C-83A1-F6EECF244321}">
                <p14:modId xmlns:p14="http://schemas.microsoft.com/office/powerpoint/2010/main" val="3614981584"/>
              </p:ext>
            </p:extLst>
          </p:nvPr>
        </p:nvGraphicFramePr>
        <p:xfrm>
          <a:off x="95003" y="1857373"/>
          <a:ext cx="8728363" cy="3514728"/>
        </p:xfrm>
        <a:graphic>
          <a:graphicData uri="http://schemas.openxmlformats.org/drawingml/2006/table">
            <a:tbl>
              <a:tblPr/>
              <a:tblGrid>
                <a:gridCol w="7508153"/>
                <a:gridCol w="1220210"/>
              </a:tblGrid>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100’den Az İş Göremezlik Olan Sektörler</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%50</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İnşaat</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%22</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Metalden Eşya İmalatı</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%10</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2400" b="0" i="1" u="none" strike="noStrike" cap="none" normalizeH="0" baseline="0" noProof="1" smtClean="0">
                          <a:ln>
                            <a:noFill/>
                          </a:ln>
                          <a:solidFill>
                            <a:schemeClr val="tx1"/>
                          </a:solidFill>
                          <a:effectLst/>
                          <a:latin typeface="Calibri" pitchFamily="34" charset="0"/>
                          <a:cs typeface="Calibri" pitchFamily="34" charset="0"/>
                        </a:rPr>
                        <a:t>Nakliyat</a:t>
                      </a:r>
                      <a:endParaRPr kumimoji="0" lang="tr-TR" sz="1800" b="0" i="1"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1" u="none" strike="noStrike" cap="none" normalizeH="0" baseline="0" noProof="1" smtClean="0">
                          <a:ln>
                            <a:noFill/>
                          </a:ln>
                          <a:solidFill>
                            <a:schemeClr val="bg1"/>
                          </a:solidFill>
                          <a:effectLst/>
                          <a:latin typeface="Calibri" pitchFamily="34" charset="0"/>
                          <a:cs typeface="Calibri" pitchFamily="34" charset="0"/>
                        </a:rPr>
                        <a:t>%7</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2400" b="0" i="1" u="none" strike="noStrike" kern="1200" cap="none" normalizeH="0" baseline="0" noProof="1" smtClean="0">
                          <a:ln>
                            <a:noFill/>
                          </a:ln>
                          <a:solidFill>
                            <a:schemeClr val="tx1"/>
                          </a:solidFill>
                          <a:effectLst/>
                          <a:latin typeface="Calibri" pitchFamily="34" charset="0"/>
                          <a:ea typeface="+mn-ea"/>
                          <a:cs typeface="Calibri" pitchFamily="34" charset="0"/>
                        </a:rPr>
                        <a:t>Dokuma</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1" u="none" strike="noStrike" cap="none" normalizeH="0" baseline="0" noProof="1" smtClean="0">
                          <a:ln>
                            <a:noFill/>
                          </a:ln>
                          <a:solidFill>
                            <a:schemeClr val="bg1"/>
                          </a:solidFill>
                          <a:effectLst/>
                          <a:latin typeface="Calibri" pitchFamily="34" charset="0"/>
                          <a:cs typeface="Calibri" pitchFamily="34" charset="0"/>
                        </a:rPr>
                        <a:t>%6</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Kömür Madenciliği</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%5</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r>
              <a:tr h="502104">
                <a:tc>
                  <a:txBody>
                    <a:bodyPr/>
                    <a:lstStyle/>
                    <a:p>
                      <a:pPr marL="457200" marR="0" lvl="1"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                                                           Toplam</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2400" b="1" i="0" u="none" strike="noStrike" cap="none" normalizeH="0" baseline="0" noProof="1" smtClean="0">
                          <a:ln>
                            <a:noFill/>
                          </a:ln>
                          <a:solidFill>
                            <a:schemeClr val="bg1"/>
                          </a:solidFill>
                          <a:effectLst/>
                          <a:latin typeface="Calibri" pitchFamily="34" charset="0"/>
                          <a:cs typeface="Calibri" pitchFamily="34" charset="0"/>
                        </a:rPr>
                        <a:t>%100</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r>
            </a:tbl>
          </a:graphicData>
        </a:graphic>
      </p:graphicFrame>
      <p:sp>
        <p:nvSpPr>
          <p:cNvPr id="5" name="Text Box 1193"/>
          <p:cNvSpPr txBox="1">
            <a:spLocks noChangeArrowheads="1"/>
          </p:cNvSpPr>
          <p:nvPr/>
        </p:nvSpPr>
        <p:spPr bwMode="auto">
          <a:xfrm>
            <a:off x="242590" y="1364659"/>
            <a:ext cx="4742978" cy="523220"/>
          </a:xfrm>
          <a:prstGeom prst="rect">
            <a:avLst/>
          </a:prstGeom>
          <a:noFill/>
          <a:ln w="9525">
            <a:noFill/>
            <a:miter lim="800000"/>
            <a:headEnd/>
            <a:tailEnd/>
          </a:ln>
          <a:effectLst/>
        </p:spPr>
        <p:txBody>
          <a:bodyPr wrap="square">
            <a:spAutoFit/>
          </a:bodyPr>
          <a:lstStyle/>
          <a:p>
            <a:r>
              <a:rPr lang="tr-TR" sz="2800" b="1" noProof="1" smtClean="0">
                <a:solidFill>
                  <a:srgbClr val="004074"/>
                </a:solidFill>
                <a:latin typeface="Calibri" pitchFamily="34" charset="0"/>
                <a:cs typeface="Calibri" pitchFamily="34" charset="0"/>
              </a:rPr>
              <a:t>İş Kazaları (2007)</a:t>
            </a:r>
            <a:endParaRPr lang="tr-TR" sz="2800" b="1" noProof="1">
              <a:solidFill>
                <a:srgbClr val="004074"/>
              </a:solidFill>
              <a:latin typeface="Calibri" pitchFamily="34" charset="0"/>
              <a:cs typeface="Calibri" pitchFamily="34" charset="0"/>
            </a:endParaRPr>
          </a:p>
        </p:txBody>
      </p:sp>
      <p:sp>
        <p:nvSpPr>
          <p:cNvPr id="7"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SÜREKLİ İŞ GÖREMEMEZLİK DAĞILIMI – TÜRKİYE </a:t>
            </a:r>
            <a:endPar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8" name="Grup 19"/>
          <p:cNvGrpSpPr>
            <a:grpSpLocks/>
          </p:cNvGrpSpPr>
          <p:nvPr/>
        </p:nvGrpSpPr>
        <p:grpSpPr bwMode="auto">
          <a:xfrm>
            <a:off x="851594" y="5511846"/>
            <a:ext cx="6162675" cy="663575"/>
            <a:chOff x="2644311" y="5451679"/>
            <a:chExt cx="6162416" cy="663371"/>
          </a:xfrm>
        </p:grpSpPr>
        <p:grpSp>
          <p:nvGrpSpPr>
            <p:cNvPr id="9" name="Group 51"/>
            <p:cNvGrpSpPr>
              <a:grpSpLocks/>
            </p:cNvGrpSpPr>
            <p:nvPr/>
          </p:nvGrpSpPr>
          <p:grpSpPr bwMode="auto">
            <a:xfrm>
              <a:off x="2644311" y="5451679"/>
              <a:ext cx="648968" cy="663371"/>
              <a:chOff x="1868" y="1082"/>
              <a:chExt cx="1942" cy="1942"/>
            </a:xfrm>
          </p:grpSpPr>
          <p:sp>
            <p:nvSpPr>
              <p:cNvPr id="11" name="Freeform 52"/>
              <p:cNvSpPr>
                <a:spLocks noChangeAspect="1"/>
              </p:cNvSpPr>
              <p:nvPr/>
            </p:nvSpPr>
            <p:spPr bwMode="gray">
              <a:xfrm>
                <a:off x="1868" y="1082"/>
                <a:ext cx="1942" cy="1942"/>
              </a:xfrm>
              <a:custGeom>
                <a:avLst/>
                <a:gdLst>
                  <a:gd name="T0" fmla="*/ 2144 w 1675"/>
                  <a:gd name="T1" fmla="*/ 7354 h 1675"/>
                  <a:gd name="T2" fmla="*/ 0 w 1675"/>
                  <a:gd name="T3" fmla="*/ 5194 h 1675"/>
                  <a:gd name="T4" fmla="*/ 0 w 1675"/>
                  <a:gd name="T5" fmla="*/ 2144 h 1675"/>
                  <a:gd name="T6" fmla="*/ 2144 w 1675"/>
                  <a:gd name="T7" fmla="*/ 0 h 1675"/>
                  <a:gd name="T8" fmla="*/ 5195 w 1675"/>
                  <a:gd name="T9" fmla="*/ 0 h 1675"/>
                  <a:gd name="T10" fmla="*/ 7354 w 1675"/>
                  <a:gd name="T11" fmla="*/ 2144 h 1675"/>
                  <a:gd name="T12" fmla="*/ 7354 w 1675"/>
                  <a:gd name="T13" fmla="*/ 5194 h 1675"/>
                  <a:gd name="T14" fmla="*/ 5195 w 1675"/>
                  <a:gd name="T15" fmla="*/ 7354 h 1675"/>
                  <a:gd name="T16" fmla="*/ 2144 w 1675"/>
                  <a:gd name="T17" fmla="*/ 7354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solidFill>
                    <a:srgbClr val="000000"/>
                  </a:solidFill>
                </a:endParaRPr>
              </a:p>
            </p:txBody>
          </p:sp>
          <p:sp>
            <p:nvSpPr>
              <p:cNvPr id="12" name="Freeform 53"/>
              <p:cNvSpPr>
                <a:spLocks noChangeAspect="1"/>
              </p:cNvSpPr>
              <p:nvPr/>
            </p:nvSpPr>
            <p:spPr bwMode="gray">
              <a:xfrm>
                <a:off x="1914" y="1128"/>
                <a:ext cx="1850" cy="1850"/>
              </a:xfrm>
              <a:custGeom>
                <a:avLst/>
                <a:gdLst>
                  <a:gd name="T0" fmla="*/ 2065 w 1595"/>
                  <a:gd name="T1" fmla="*/ 7029 h 1595"/>
                  <a:gd name="T2" fmla="*/ 0 w 1595"/>
                  <a:gd name="T3" fmla="*/ 4965 h 1595"/>
                  <a:gd name="T4" fmla="*/ 0 w 1595"/>
                  <a:gd name="T5" fmla="*/ 2065 h 1595"/>
                  <a:gd name="T6" fmla="*/ 2065 w 1595"/>
                  <a:gd name="T7" fmla="*/ 0 h 1595"/>
                  <a:gd name="T8" fmla="*/ 4965 w 1595"/>
                  <a:gd name="T9" fmla="*/ 0 h 1595"/>
                  <a:gd name="T10" fmla="*/ 7029 w 1595"/>
                  <a:gd name="T11" fmla="*/ 2065 h 1595"/>
                  <a:gd name="T12" fmla="*/ 7029 w 1595"/>
                  <a:gd name="T13" fmla="*/ 4965 h 1595"/>
                  <a:gd name="T14" fmla="*/ 4965 w 1595"/>
                  <a:gd name="T15" fmla="*/ 7029 h 1595"/>
                  <a:gd name="T16" fmla="*/ 2065 w 1595"/>
                  <a:gd name="T17" fmla="*/ 7029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solidFill>
                    <a:srgbClr val="000000"/>
                  </a:solidFill>
                </a:endParaRPr>
              </a:p>
            </p:txBody>
          </p:sp>
          <p:sp>
            <p:nvSpPr>
              <p:cNvPr id="13" name="Freeform 54"/>
              <p:cNvSpPr>
                <a:spLocks noChangeAspect="1"/>
              </p:cNvSpPr>
              <p:nvPr/>
            </p:nvSpPr>
            <p:spPr bwMode="gray">
              <a:xfrm>
                <a:off x="2434" y="1717"/>
                <a:ext cx="334" cy="642"/>
              </a:xfrm>
              <a:custGeom>
                <a:avLst/>
                <a:gdLst>
                  <a:gd name="T0" fmla="*/ 477 w 288"/>
                  <a:gd name="T1" fmla="*/ 2460 h 553"/>
                  <a:gd name="T2" fmla="*/ 477 w 288"/>
                  <a:gd name="T3" fmla="*/ 329 h 553"/>
                  <a:gd name="T4" fmla="*/ 0 w 288"/>
                  <a:gd name="T5" fmla="*/ 329 h 553"/>
                  <a:gd name="T6" fmla="*/ 0 w 288"/>
                  <a:gd name="T7" fmla="*/ 0 h 553"/>
                  <a:gd name="T8" fmla="*/ 1266 w 288"/>
                  <a:gd name="T9" fmla="*/ 0 h 553"/>
                  <a:gd name="T10" fmla="*/ 1266 w 288"/>
                  <a:gd name="T11" fmla="*/ 329 h 553"/>
                  <a:gd name="T12" fmla="*/ 801 w 288"/>
                  <a:gd name="T13" fmla="*/ 329 h 553"/>
                  <a:gd name="T14" fmla="*/ 801 w 288"/>
                  <a:gd name="T15" fmla="*/ 2460 h 553"/>
                  <a:gd name="T16" fmla="*/ 477 w 288"/>
                  <a:gd name="T17" fmla="*/ 2460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solidFill>
                    <a:srgbClr val="000000"/>
                  </a:solidFill>
                </a:endParaRPr>
              </a:p>
            </p:txBody>
          </p:sp>
          <p:sp>
            <p:nvSpPr>
              <p:cNvPr id="14" name="Freeform 55"/>
              <p:cNvSpPr>
                <a:spLocks noChangeAspect="1"/>
              </p:cNvSpPr>
              <p:nvPr/>
            </p:nvSpPr>
            <p:spPr bwMode="gray">
              <a:xfrm>
                <a:off x="2007" y="1709"/>
                <a:ext cx="384" cy="657"/>
              </a:xfrm>
              <a:custGeom>
                <a:avLst/>
                <a:gdLst>
                  <a:gd name="T0" fmla="*/ 2460770 w 140"/>
                  <a:gd name="T1" fmla="*/ 1397614 h 240"/>
                  <a:gd name="T2" fmla="*/ 3277059 w 140"/>
                  <a:gd name="T3" fmla="*/ 1397614 h 240"/>
                  <a:gd name="T4" fmla="*/ 1784533 w 140"/>
                  <a:gd name="T5" fmla="*/ 0 h 240"/>
                  <a:gd name="T6" fmla="*/ 413403 w 140"/>
                  <a:gd name="T7" fmla="*/ 1397614 h 240"/>
                  <a:gd name="T8" fmla="*/ 2021735 w 140"/>
                  <a:gd name="T9" fmla="*/ 3141558 h 240"/>
                  <a:gd name="T10" fmla="*/ 2460770 w 140"/>
                  <a:gd name="T11" fmla="*/ 4065828 h 240"/>
                  <a:gd name="T12" fmla="*/ 1659895 w 140"/>
                  <a:gd name="T13" fmla="*/ 4895351 h 240"/>
                  <a:gd name="T14" fmla="*/ 871238 w 140"/>
                  <a:gd name="T15" fmla="*/ 3945874 h 240"/>
                  <a:gd name="T16" fmla="*/ 141438 w 140"/>
                  <a:gd name="T17" fmla="*/ 3945874 h 240"/>
                  <a:gd name="T18" fmla="*/ 1643246 w 140"/>
                  <a:gd name="T19" fmla="*/ 5673877 h 240"/>
                  <a:gd name="T20" fmla="*/ 3232800 w 140"/>
                  <a:gd name="T21" fmla="*/ 3995579 h 240"/>
                  <a:gd name="T22" fmla="*/ 2168618 w 140"/>
                  <a:gd name="T23" fmla="*/ 2339949 h 240"/>
                  <a:gd name="T24" fmla="*/ 1204210 w 140"/>
                  <a:gd name="T25" fmla="*/ 1397614 h 240"/>
                  <a:gd name="T26" fmla="*/ 1784533 w 140"/>
                  <a:gd name="T27" fmla="*/ 735183 h 240"/>
                  <a:gd name="T28" fmla="*/ 2460770 w 140"/>
                  <a:gd name="T29" fmla="*/ 139761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solidFill>
                    <a:srgbClr val="000000"/>
                  </a:solidFill>
                </a:endParaRPr>
              </a:p>
            </p:txBody>
          </p:sp>
          <p:sp>
            <p:nvSpPr>
              <p:cNvPr id="15" name="Freeform 56"/>
              <p:cNvSpPr>
                <a:spLocks noChangeAspect="1" noEditPoints="1"/>
              </p:cNvSpPr>
              <p:nvPr/>
            </p:nvSpPr>
            <p:spPr bwMode="gray">
              <a:xfrm>
                <a:off x="3312" y="1720"/>
                <a:ext cx="347" cy="657"/>
              </a:xfrm>
              <a:custGeom>
                <a:avLst/>
                <a:gdLst>
                  <a:gd name="T0" fmla="*/ 3358227 w 124"/>
                  <a:gd name="T1" fmla="*/ 707008 h 234"/>
                  <a:gd name="T2" fmla="*/ 2685022 w 124"/>
                  <a:gd name="T3" fmla="*/ 85326 h 234"/>
                  <a:gd name="T4" fmla="*/ 1538629 w 124"/>
                  <a:gd name="T5" fmla="*/ 0 h 234"/>
                  <a:gd name="T6" fmla="*/ 0 w 124"/>
                  <a:gd name="T7" fmla="*/ 0 h 234"/>
                  <a:gd name="T8" fmla="*/ 0 w 124"/>
                  <a:gd name="T9" fmla="*/ 7124930 h 234"/>
                  <a:gd name="T10" fmla="*/ 966168 w 124"/>
                  <a:gd name="T11" fmla="*/ 7124930 h 234"/>
                  <a:gd name="T12" fmla="*/ 966168 w 124"/>
                  <a:gd name="T13" fmla="*/ 3892692 h 234"/>
                  <a:gd name="T14" fmla="*/ 1590987 w 124"/>
                  <a:gd name="T15" fmla="*/ 3892692 h 234"/>
                  <a:gd name="T16" fmla="*/ 2587025 w 124"/>
                  <a:gd name="T17" fmla="*/ 3807366 h 234"/>
                  <a:gd name="T18" fmla="*/ 3095145 w 124"/>
                  <a:gd name="T19" fmla="*/ 3533560 h 234"/>
                  <a:gd name="T20" fmla="*/ 3471125 w 124"/>
                  <a:gd name="T21" fmla="*/ 2896713 h 234"/>
                  <a:gd name="T22" fmla="*/ 3651104 w 124"/>
                  <a:gd name="T23" fmla="*/ 1918946 h 234"/>
                  <a:gd name="T24" fmla="*/ 3358227 w 124"/>
                  <a:gd name="T25" fmla="*/ 707008 h 234"/>
                  <a:gd name="T26" fmla="*/ 2294076 w 124"/>
                  <a:gd name="T27" fmla="*/ 2981860 h 234"/>
                  <a:gd name="T28" fmla="*/ 913797 w 124"/>
                  <a:gd name="T29" fmla="*/ 2981860 h 234"/>
                  <a:gd name="T30" fmla="*/ 913797 w 124"/>
                  <a:gd name="T31" fmla="*/ 942043 h 234"/>
                  <a:gd name="T32" fmla="*/ 2241701 w 124"/>
                  <a:gd name="T33" fmla="*/ 942043 h 234"/>
                  <a:gd name="T34" fmla="*/ 2797724 w 124"/>
                  <a:gd name="T35" fmla="*/ 1985061 h 234"/>
                  <a:gd name="T36" fmla="*/ 2294076 w 124"/>
                  <a:gd name="T37" fmla="*/ 2981860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solidFill>
                    <a:srgbClr val="000000"/>
                  </a:solidFill>
                </a:endParaRPr>
              </a:p>
            </p:txBody>
          </p:sp>
          <p:sp>
            <p:nvSpPr>
              <p:cNvPr id="16" name="Freeform 57"/>
              <p:cNvSpPr>
                <a:spLocks noChangeAspect="1" noEditPoints="1"/>
              </p:cNvSpPr>
              <p:nvPr/>
            </p:nvSpPr>
            <p:spPr bwMode="gray">
              <a:xfrm>
                <a:off x="2836" y="1707"/>
                <a:ext cx="375" cy="670"/>
              </a:xfrm>
              <a:custGeom>
                <a:avLst/>
                <a:gdLst>
                  <a:gd name="T0" fmla="*/ 1884809 w 134"/>
                  <a:gd name="T1" fmla="*/ 0 h 239"/>
                  <a:gd name="T2" fmla="*/ 0 w 134"/>
                  <a:gd name="T3" fmla="*/ 1827413 h 239"/>
                  <a:gd name="T4" fmla="*/ 0 w 134"/>
                  <a:gd name="T5" fmla="*/ 5122873 h 239"/>
                  <a:gd name="T6" fmla="*/ 2001540 w 134"/>
                  <a:gd name="T7" fmla="*/ 7163781 h 239"/>
                  <a:gd name="T8" fmla="*/ 3946645 w 134"/>
                  <a:gd name="T9" fmla="*/ 5187975 h 239"/>
                  <a:gd name="T10" fmla="*/ 3946645 w 134"/>
                  <a:gd name="T11" fmla="*/ 2093918 h 239"/>
                  <a:gd name="T12" fmla="*/ 1884809 w 134"/>
                  <a:gd name="T13" fmla="*/ 0 h 239"/>
                  <a:gd name="T14" fmla="*/ 3032443 w 134"/>
                  <a:gd name="T15" fmla="*/ 4737486 h 239"/>
                  <a:gd name="T16" fmla="*/ 2001540 w 134"/>
                  <a:gd name="T17" fmla="*/ 6171738 h 239"/>
                  <a:gd name="T18" fmla="*/ 914197 w 134"/>
                  <a:gd name="T19" fmla="*/ 4703585 h 239"/>
                  <a:gd name="T20" fmla="*/ 914197 w 134"/>
                  <a:gd name="T21" fmla="*/ 2311668 h 239"/>
                  <a:gd name="T22" fmla="*/ 1949225 w 134"/>
                  <a:gd name="T23" fmla="*/ 995886 h 239"/>
                  <a:gd name="T24" fmla="*/ 3032443 w 134"/>
                  <a:gd name="T25" fmla="*/ 2513207 h 239"/>
                  <a:gd name="T26" fmla="*/ 3032443 w 134"/>
                  <a:gd name="T27" fmla="*/ 4737486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solidFill>
                    <a:srgbClr val="000000"/>
                  </a:solidFill>
                </a:endParaRPr>
              </a:p>
            </p:txBody>
          </p:sp>
          <p:grpSp>
            <p:nvGrpSpPr>
              <p:cNvPr id="17" name="Group 58"/>
              <p:cNvGrpSpPr>
                <a:grpSpLocks noChangeAspect="1"/>
              </p:cNvGrpSpPr>
              <p:nvPr/>
            </p:nvGrpSpPr>
            <p:grpSpPr bwMode="auto">
              <a:xfrm>
                <a:off x="2808" y="2807"/>
                <a:ext cx="62" cy="63"/>
                <a:chOff x="1684" y="2400"/>
                <a:chExt cx="41" cy="41"/>
              </a:xfrm>
            </p:grpSpPr>
            <p:sp>
              <p:nvSpPr>
                <p:cNvPr id="22"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23"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grpSp>
            <p:nvGrpSpPr>
              <p:cNvPr id="18" name="Group 61"/>
              <p:cNvGrpSpPr>
                <a:grpSpLocks noChangeAspect="1"/>
              </p:cNvGrpSpPr>
              <p:nvPr/>
            </p:nvGrpSpPr>
            <p:grpSpPr bwMode="auto">
              <a:xfrm>
                <a:off x="2808" y="1211"/>
                <a:ext cx="62" cy="63"/>
                <a:chOff x="1684" y="2400"/>
                <a:chExt cx="41" cy="41"/>
              </a:xfrm>
            </p:grpSpPr>
            <p:sp>
              <p:nvSpPr>
                <p:cNvPr id="20"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21"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pic>
            <p:nvPicPr>
              <p:cNvPr id="19" name="Picture 64"/>
              <p:cNvPicPr>
                <a:picLocks noChangeAspect="1" noChangeArrowheads="1"/>
              </p:cNvPicPr>
              <p:nvPr/>
            </p:nvPicPr>
            <p:blipFill>
              <a:blip r:embed="rId3"/>
              <a:srcRect/>
              <a:stretch>
                <a:fillRect/>
              </a:stretch>
            </p:blipFill>
            <p:spPr bwMode="gray">
              <a:xfrm>
                <a:off x="1885" y="1124"/>
                <a:ext cx="1644" cy="1060"/>
              </a:xfrm>
              <a:prstGeom prst="rect">
                <a:avLst/>
              </a:prstGeom>
              <a:noFill/>
              <a:ln w="11176">
                <a:noFill/>
                <a:miter lim="800000"/>
                <a:headEnd/>
                <a:tailEnd/>
              </a:ln>
            </p:spPr>
          </p:pic>
        </p:grpSp>
        <p:sp>
          <p:nvSpPr>
            <p:cNvPr id="10" name="53 Metin kutusu"/>
            <p:cNvSpPr txBox="1"/>
            <p:nvPr/>
          </p:nvSpPr>
          <p:spPr>
            <a:xfrm>
              <a:off x="3298334" y="5638946"/>
              <a:ext cx="5508393" cy="288836"/>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tr-TR" sz="1200" dirty="0" smtClean="0">
                  <a:solidFill>
                    <a:srgbClr val="000000"/>
                  </a:solidFill>
                  <a:latin typeface="Cambria" pitchFamily="18" charset="0"/>
                </a:rPr>
                <a:t>En fazla</a:t>
              </a:r>
              <a:endParaRPr lang="tr-TR" sz="1000" b="1" dirty="0" smtClean="0">
                <a:solidFill>
                  <a:srgbClr val="000000"/>
                </a:solidFill>
                <a:latin typeface="Cambria" pitchFamily="18" charset="0"/>
              </a:endParaRPr>
            </a:p>
          </p:txBody>
        </p:sp>
      </p:grpSp>
    </p:spTree>
    <p:extLst>
      <p:ext uri="{BB962C8B-B14F-4D97-AF65-F5344CB8AC3E}">
        <p14:creationId xmlns:p14="http://schemas.microsoft.com/office/powerpoint/2010/main" val="35865547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KAZA TİPLERİNE GÖRE DAĞILIM – TÜRKİYE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8" name="Object 3"/>
          <p:cNvGraphicFramePr>
            <a:graphicFrameLocks noChangeAspect="1"/>
          </p:cNvGraphicFramePr>
          <p:nvPr>
            <p:extLst>
              <p:ext uri="{D42A27DB-BD31-4B8C-83A1-F6EECF244321}">
                <p14:modId xmlns:p14="http://schemas.microsoft.com/office/powerpoint/2010/main" val="3597667086"/>
              </p:ext>
            </p:extLst>
          </p:nvPr>
        </p:nvGraphicFramePr>
        <p:xfrm>
          <a:off x="32562" y="960142"/>
          <a:ext cx="9111438" cy="5823430"/>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up 19"/>
          <p:cNvGrpSpPr>
            <a:grpSpLocks/>
          </p:cNvGrpSpPr>
          <p:nvPr/>
        </p:nvGrpSpPr>
        <p:grpSpPr bwMode="auto">
          <a:xfrm>
            <a:off x="990600" y="6159549"/>
            <a:ext cx="6162675" cy="663575"/>
            <a:chOff x="2644311" y="5451679"/>
            <a:chExt cx="6162416" cy="663371"/>
          </a:xfrm>
        </p:grpSpPr>
        <p:grpSp>
          <p:nvGrpSpPr>
            <p:cNvPr id="9" name="Group 51"/>
            <p:cNvGrpSpPr>
              <a:grpSpLocks/>
            </p:cNvGrpSpPr>
            <p:nvPr/>
          </p:nvGrpSpPr>
          <p:grpSpPr bwMode="auto">
            <a:xfrm>
              <a:off x="2644311" y="5451679"/>
              <a:ext cx="648968" cy="663371"/>
              <a:chOff x="1868" y="1082"/>
              <a:chExt cx="1942" cy="1942"/>
            </a:xfrm>
          </p:grpSpPr>
          <p:sp>
            <p:nvSpPr>
              <p:cNvPr id="11" name="Freeform 52"/>
              <p:cNvSpPr>
                <a:spLocks noChangeAspect="1"/>
              </p:cNvSpPr>
              <p:nvPr/>
            </p:nvSpPr>
            <p:spPr bwMode="gray">
              <a:xfrm>
                <a:off x="1868" y="1082"/>
                <a:ext cx="1942" cy="1942"/>
              </a:xfrm>
              <a:custGeom>
                <a:avLst/>
                <a:gdLst>
                  <a:gd name="T0" fmla="*/ 2144 w 1675"/>
                  <a:gd name="T1" fmla="*/ 7354 h 1675"/>
                  <a:gd name="T2" fmla="*/ 0 w 1675"/>
                  <a:gd name="T3" fmla="*/ 5194 h 1675"/>
                  <a:gd name="T4" fmla="*/ 0 w 1675"/>
                  <a:gd name="T5" fmla="*/ 2144 h 1675"/>
                  <a:gd name="T6" fmla="*/ 2144 w 1675"/>
                  <a:gd name="T7" fmla="*/ 0 h 1675"/>
                  <a:gd name="T8" fmla="*/ 5195 w 1675"/>
                  <a:gd name="T9" fmla="*/ 0 h 1675"/>
                  <a:gd name="T10" fmla="*/ 7354 w 1675"/>
                  <a:gd name="T11" fmla="*/ 2144 h 1675"/>
                  <a:gd name="T12" fmla="*/ 7354 w 1675"/>
                  <a:gd name="T13" fmla="*/ 5194 h 1675"/>
                  <a:gd name="T14" fmla="*/ 5195 w 1675"/>
                  <a:gd name="T15" fmla="*/ 7354 h 1675"/>
                  <a:gd name="T16" fmla="*/ 2144 w 1675"/>
                  <a:gd name="T17" fmla="*/ 7354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solidFill>
                    <a:srgbClr val="000000"/>
                  </a:solidFill>
                </a:endParaRPr>
              </a:p>
            </p:txBody>
          </p:sp>
          <p:sp>
            <p:nvSpPr>
              <p:cNvPr id="12" name="Freeform 53"/>
              <p:cNvSpPr>
                <a:spLocks noChangeAspect="1"/>
              </p:cNvSpPr>
              <p:nvPr/>
            </p:nvSpPr>
            <p:spPr bwMode="gray">
              <a:xfrm>
                <a:off x="1914" y="1128"/>
                <a:ext cx="1850" cy="1850"/>
              </a:xfrm>
              <a:custGeom>
                <a:avLst/>
                <a:gdLst>
                  <a:gd name="T0" fmla="*/ 2065 w 1595"/>
                  <a:gd name="T1" fmla="*/ 7029 h 1595"/>
                  <a:gd name="T2" fmla="*/ 0 w 1595"/>
                  <a:gd name="T3" fmla="*/ 4965 h 1595"/>
                  <a:gd name="T4" fmla="*/ 0 w 1595"/>
                  <a:gd name="T5" fmla="*/ 2065 h 1595"/>
                  <a:gd name="T6" fmla="*/ 2065 w 1595"/>
                  <a:gd name="T7" fmla="*/ 0 h 1595"/>
                  <a:gd name="T8" fmla="*/ 4965 w 1595"/>
                  <a:gd name="T9" fmla="*/ 0 h 1595"/>
                  <a:gd name="T10" fmla="*/ 7029 w 1595"/>
                  <a:gd name="T11" fmla="*/ 2065 h 1595"/>
                  <a:gd name="T12" fmla="*/ 7029 w 1595"/>
                  <a:gd name="T13" fmla="*/ 4965 h 1595"/>
                  <a:gd name="T14" fmla="*/ 4965 w 1595"/>
                  <a:gd name="T15" fmla="*/ 7029 h 1595"/>
                  <a:gd name="T16" fmla="*/ 2065 w 1595"/>
                  <a:gd name="T17" fmla="*/ 7029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solidFill>
                    <a:srgbClr val="000000"/>
                  </a:solidFill>
                </a:endParaRPr>
              </a:p>
            </p:txBody>
          </p:sp>
          <p:sp>
            <p:nvSpPr>
              <p:cNvPr id="13" name="Freeform 54"/>
              <p:cNvSpPr>
                <a:spLocks noChangeAspect="1"/>
              </p:cNvSpPr>
              <p:nvPr/>
            </p:nvSpPr>
            <p:spPr bwMode="gray">
              <a:xfrm>
                <a:off x="2434" y="1717"/>
                <a:ext cx="334" cy="642"/>
              </a:xfrm>
              <a:custGeom>
                <a:avLst/>
                <a:gdLst>
                  <a:gd name="T0" fmla="*/ 477 w 288"/>
                  <a:gd name="T1" fmla="*/ 2460 h 553"/>
                  <a:gd name="T2" fmla="*/ 477 w 288"/>
                  <a:gd name="T3" fmla="*/ 329 h 553"/>
                  <a:gd name="T4" fmla="*/ 0 w 288"/>
                  <a:gd name="T5" fmla="*/ 329 h 553"/>
                  <a:gd name="T6" fmla="*/ 0 w 288"/>
                  <a:gd name="T7" fmla="*/ 0 h 553"/>
                  <a:gd name="T8" fmla="*/ 1266 w 288"/>
                  <a:gd name="T9" fmla="*/ 0 h 553"/>
                  <a:gd name="T10" fmla="*/ 1266 w 288"/>
                  <a:gd name="T11" fmla="*/ 329 h 553"/>
                  <a:gd name="T12" fmla="*/ 801 w 288"/>
                  <a:gd name="T13" fmla="*/ 329 h 553"/>
                  <a:gd name="T14" fmla="*/ 801 w 288"/>
                  <a:gd name="T15" fmla="*/ 2460 h 553"/>
                  <a:gd name="T16" fmla="*/ 477 w 288"/>
                  <a:gd name="T17" fmla="*/ 2460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solidFill>
                    <a:srgbClr val="000000"/>
                  </a:solidFill>
                </a:endParaRPr>
              </a:p>
            </p:txBody>
          </p:sp>
          <p:sp>
            <p:nvSpPr>
              <p:cNvPr id="14" name="Freeform 55"/>
              <p:cNvSpPr>
                <a:spLocks noChangeAspect="1"/>
              </p:cNvSpPr>
              <p:nvPr/>
            </p:nvSpPr>
            <p:spPr bwMode="gray">
              <a:xfrm>
                <a:off x="2007" y="1709"/>
                <a:ext cx="384" cy="657"/>
              </a:xfrm>
              <a:custGeom>
                <a:avLst/>
                <a:gdLst>
                  <a:gd name="T0" fmla="*/ 2460770 w 140"/>
                  <a:gd name="T1" fmla="*/ 1397614 h 240"/>
                  <a:gd name="T2" fmla="*/ 3277059 w 140"/>
                  <a:gd name="T3" fmla="*/ 1397614 h 240"/>
                  <a:gd name="T4" fmla="*/ 1784533 w 140"/>
                  <a:gd name="T5" fmla="*/ 0 h 240"/>
                  <a:gd name="T6" fmla="*/ 413403 w 140"/>
                  <a:gd name="T7" fmla="*/ 1397614 h 240"/>
                  <a:gd name="T8" fmla="*/ 2021735 w 140"/>
                  <a:gd name="T9" fmla="*/ 3141558 h 240"/>
                  <a:gd name="T10" fmla="*/ 2460770 w 140"/>
                  <a:gd name="T11" fmla="*/ 4065828 h 240"/>
                  <a:gd name="T12" fmla="*/ 1659895 w 140"/>
                  <a:gd name="T13" fmla="*/ 4895351 h 240"/>
                  <a:gd name="T14" fmla="*/ 871238 w 140"/>
                  <a:gd name="T15" fmla="*/ 3945874 h 240"/>
                  <a:gd name="T16" fmla="*/ 141438 w 140"/>
                  <a:gd name="T17" fmla="*/ 3945874 h 240"/>
                  <a:gd name="T18" fmla="*/ 1643246 w 140"/>
                  <a:gd name="T19" fmla="*/ 5673877 h 240"/>
                  <a:gd name="T20" fmla="*/ 3232800 w 140"/>
                  <a:gd name="T21" fmla="*/ 3995579 h 240"/>
                  <a:gd name="T22" fmla="*/ 2168618 w 140"/>
                  <a:gd name="T23" fmla="*/ 2339949 h 240"/>
                  <a:gd name="T24" fmla="*/ 1204210 w 140"/>
                  <a:gd name="T25" fmla="*/ 1397614 h 240"/>
                  <a:gd name="T26" fmla="*/ 1784533 w 140"/>
                  <a:gd name="T27" fmla="*/ 735183 h 240"/>
                  <a:gd name="T28" fmla="*/ 2460770 w 140"/>
                  <a:gd name="T29" fmla="*/ 139761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solidFill>
                    <a:srgbClr val="000000"/>
                  </a:solidFill>
                </a:endParaRPr>
              </a:p>
            </p:txBody>
          </p:sp>
          <p:sp>
            <p:nvSpPr>
              <p:cNvPr id="15" name="Freeform 56"/>
              <p:cNvSpPr>
                <a:spLocks noChangeAspect="1" noEditPoints="1"/>
              </p:cNvSpPr>
              <p:nvPr/>
            </p:nvSpPr>
            <p:spPr bwMode="gray">
              <a:xfrm>
                <a:off x="3312" y="1720"/>
                <a:ext cx="347" cy="657"/>
              </a:xfrm>
              <a:custGeom>
                <a:avLst/>
                <a:gdLst>
                  <a:gd name="T0" fmla="*/ 3358227 w 124"/>
                  <a:gd name="T1" fmla="*/ 707008 h 234"/>
                  <a:gd name="T2" fmla="*/ 2685022 w 124"/>
                  <a:gd name="T3" fmla="*/ 85326 h 234"/>
                  <a:gd name="T4" fmla="*/ 1538629 w 124"/>
                  <a:gd name="T5" fmla="*/ 0 h 234"/>
                  <a:gd name="T6" fmla="*/ 0 w 124"/>
                  <a:gd name="T7" fmla="*/ 0 h 234"/>
                  <a:gd name="T8" fmla="*/ 0 w 124"/>
                  <a:gd name="T9" fmla="*/ 7124930 h 234"/>
                  <a:gd name="T10" fmla="*/ 966168 w 124"/>
                  <a:gd name="T11" fmla="*/ 7124930 h 234"/>
                  <a:gd name="T12" fmla="*/ 966168 w 124"/>
                  <a:gd name="T13" fmla="*/ 3892692 h 234"/>
                  <a:gd name="T14" fmla="*/ 1590987 w 124"/>
                  <a:gd name="T15" fmla="*/ 3892692 h 234"/>
                  <a:gd name="T16" fmla="*/ 2587025 w 124"/>
                  <a:gd name="T17" fmla="*/ 3807366 h 234"/>
                  <a:gd name="T18" fmla="*/ 3095145 w 124"/>
                  <a:gd name="T19" fmla="*/ 3533560 h 234"/>
                  <a:gd name="T20" fmla="*/ 3471125 w 124"/>
                  <a:gd name="T21" fmla="*/ 2896713 h 234"/>
                  <a:gd name="T22" fmla="*/ 3651104 w 124"/>
                  <a:gd name="T23" fmla="*/ 1918946 h 234"/>
                  <a:gd name="T24" fmla="*/ 3358227 w 124"/>
                  <a:gd name="T25" fmla="*/ 707008 h 234"/>
                  <a:gd name="T26" fmla="*/ 2294076 w 124"/>
                  <a:gd name="T27" fmla="*/ 2981860 h 234"/>
                  <a:gd name="T28" fmla="*/ 913797 w 124"/>
                  <a:gd name="T29" fmla="*/ 2981860 h 234"/>
                  <a:gd name="T30" fmla="*/ 913797 w 124"/>
                  <a:gd name="T31" fmla="*/ 942043 h 234"/>
                  <a:gd name="T32" fmla="*/ 2241701 w 124"/>
                  <a:gd name="T33" fmla="*/ 942043 h 234"/>
                  <a:gd name="T34" fmla="*/ 2797724 w 124"/>
                  <a:gd name="T35" fmla="*/ 1985061 h 234"/>
                  <a:gd name="T36" fmla="*/ 2294076 w 124"/>
                  <a:gd name="T37" fmla="*/ 2981860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solidFill>
                    <a:srgbClr val="000000"/>
                  </a:solidFill>
                </a:endParaRPr>
              </a:p>
            </p:txBody>
          </p:sp>
          <p:sp>
            <p:nvSpPr>
              <p:cNvPr id="16" name="Freeform 57"/>
              <p:cNvSpPr>
                <a:spLocks noChangeAspect="1" noEditPoints="1"/>
              </p:cNvSpPr>
              <p:nvPr/>
            </p:nvSpPr>
            <p:spPr bwMode="gray">
              <a:xfrm>
                <a:off x="2836" y="1707"/>
                <a:ext cx="375" cy="670"/>
              </a:xfrm>
              <a:custGeom>
                <a:avLst/>
                <a:gdLst>
                  <a:gd name="T0" fmla="*/ 1884809 w 134"/>
                  <a:gd name="T1" fmla="*/ 0 h 239"/>
                  <a:gd name="T2" fmla="*/ 0 w 134"/>
                  <a:gd name="T3" fmla="*/ 1827413 h 239"/>
                  <a:gd name="T4" fmla="*/ 0 w 134"/>
                  <a:gd name="T5" fmla="*/ 5122873 h 239"/>
                  <a:gd name="T6" fmla="*/ 2001540 w 134"/>
                  <a:gd name="T7" fmla="*/ 7163781 h 239"/>
                  <a:gd name="T8" fmla="*/ 3946645 w 134"/>
                  <a:gd name="T9" fmla="*/ 5187975 h 239"/>
                  <a:gd name="T10" fmla="*/ 3946645 w 134"/>
                  <a:gd name="T11" fmla="*/ 2093918 h 239"/>
                  <a:gd name="T12" fmla="*/ 1884809 w 134"/>
                  <a:gd name="T13" fmla="*/ 0 h 239"/>
                  <a:gd name="T14" fmla="*/ 3032443 w 134"/>
                  <a:gd name="T15" fmla="*/ 4737486 h 239"/>
                  <a:gd name="T16" fmla="*/ 2001540 w 134"/>
                  <a:gd name="T17" fmla="*/ 6171738 h 239"/>
                  <a:gd name="T18" fmla="*/ 914197 w 134"/>
                  <a:gd name="T19" fmla="*/ 4703585 h 239"/>
                  <a:gd name="T20" fmla="*/ 914197 w 134"/>
                  <a:gd name="T21" fmla="*/ 2311668 h 239"/>
                  <a:gd name="T22" fmla="*/ 1949225 w 134"/>
                  <a:gd name="T23" fmla="*/ 995886 h 239"/>
                  <a:gd name="T24" fmla="*/ 3032443 w 134"/>
                  <a:gd name="T25" fmla="*/ 2513207 h 239"/>
                  <a:gd name="T26" fmla="*/ 3032443 w 134"/>
                  <a:gd name="T27" fmla="*/ 4737486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solidFill>
                    <a:srgbClr val="000000"/>
                  </a:solidFill>
                </a:endParaRPr>
              </a:p>
            </p:txBody>
          </p:sp>
          <p:grpSp>
            <p:nvGrpSpPr>
              <p:cNvPr id="17" name="Group 58"/>
              <p:cNvGrpSpPr>
                <a:grpSpLocks noChangeAspect="1"/>
              </p:cNvGrpSpPr>
              <p:nvPr/>
            </p:nvGrpSpPr>
            <p:grpSpPr bwMode="auto">
              <a:xfrm>
                <a:off x="2808" y="2807"/>
                <a:ext cx="62" cy="63"/>
                <a:chOff x="1684" y="2400"/>
                <a:chExt cx="41" cy="41"/>
              </a:xfrm>
            </p:grpSpPr>
            <p:sp>
              <p:nvSpPr>
                <p:cNvPr id="22"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23"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grpSp>
            <p:nvGrpSpPr>
              <p:cNvPr id="18" name="Group 61"/>
              <p:cNvGrpSpPr>
                <a:grpSpLocks noChangeAspect="1"/>
              </p:cNvGrpSpPr>
              <p:nvPr/>
            </p:nvGrpSpPr>
            <p:grpSpPr bwMode="auto">
              <a:xfrm>
                <a:off x="2808" y="1211"/>
                <a:ext cx="62" cy="63"/>
                <a:chOff x="1684" y="2400"/>
                <a:chExt cx="41" cy="41"/>
              </a:xfrm>
            </p:grpSpPr>
            <p:sp>
              <p:nvSpPr>
                <p:cNvPr id="20"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21"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pic>
            <p:nvPicPr>
              <p:cNvPr id="19" name="Picture 64"/>
              <p:cNvPicPr>
                <a:picLocks noChangeAspect="1" noChangeArrowheads="1"/>
              </p:cNvPicPr>
              <p:nvPr/>
            </p:nvPicPr>
            <p:blipFill>
              <a:blip r:embed="rId4"/>
              <a:srcRect/>
              <a:stretch>
                <a:fillRect/>
              </a:stretch>
            </p:blipFill>
            <p:spPr bwMode="gray">
              <a:xfrm>
                <a:off x="1885" y="1124"/>
                <a:ext cx="1644" cy="1060"/>
              </a:xfrm>
              <a:prstGeom prst="rect">
                <a:avLst/>
              </a:prstGeom>
              <a:noFill/>
              <a:ln w="11176">
                <a:noFill/>
                <a:miter lim="800000"/>
                <a:headEnd/>
                <a:tailEnd/>
              </a:ln>
            </p:spPr>
          </p:pic>
        </p:grpSp>
        <p:sp>
          <p:nvSpPr>
            <p:cNvPr id="10" name="53 Metin kutusu"/>
            <p:cNvSpPr txBox="1"/>
            <p:nvPr/>
          </p:nvSpPr>
          <p:spPr>
            <a:xfrm>
              <a:off x="3298334" y="5638946"/>
              <a:ext cx="5508393" cy="288836"/>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tr-TR" sz="1200" dirty="0" smtClean="0">
                  <a:solidFill>
                    <a:srgbClr val="000000"/>
                  </a:solidFill>
                  <a:latin typeface="Cambria" pitchFamily="18" charset="0"/>
                </a:rPr>
                <a:t>En fazla</a:t>
              </a:r>
              <a:endParaRPr lang="tr-TR" sz="1000" b="1" dirty="0" smtClean="0">
                <a:solidFill>
                  <a:srgbClr val="000000"/>
                </a:solidFill>
                <a:latin typeface="Cambria" pitchFamily="18" charset="0"/>
              </a:endParaRPr>
            </a:p>
          </p:txBody>
        </p:sp>
      </p:grpSp>
    </p:spTree>
    <p:extLst>
      <p:ext uri="{BB962C8B-B14F-4D97-AF65-F5344CB8AC3E}">
        <p14:creationId xmlns:p14="http://schemas.microsoft.com/office/powerpoint/2010/main" val="4278050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ÇALIŞMA SAATLERİNE GÖRE İŞ KAZALARI – TÜRKİYE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5" name="Grafik 4"/>
          <p:cNvGraphicFramePr/>
          <p:nvPr>
            <p:extLst>
              <p:ext uri="{D42A27DB-BD31-4B8C-83A1-F6EECF244321}">
                <p14:modId xmlns:p14="http://schemas.microsoft.com/office/powerpoint/2010/main" val="4197455467"/>
              </p:ext>
            </p:extLst>
          </p:nvPr>
        </p:nvGraphicFramePr>
        <p:xfrm>
          <a:off x="0" y="1058863"/>
          <a:ext cx="9048466" cy="4948532"/>
        </p:xfrm>
        <a:graphic>
          <a:graphicData uri="http://schemas.openxmlformats.org/drawingml/2006/chart">
            <c:chart xmlns:c="http://schemas.openxmlformats.org/drawingml/2006/chart" xmlns:r="http://schemas.openxmlformats.org/officeDocument/2006/relationships" r:id="rId3"/>
          </a:graphicData>
        </a:graphic>
      </p:graphicFrame>
      <p:sp>
        <p:nvSpPr>
          <p:cNvPr id="7" name="Dikdörtgen 6"/>
          <p:cNvSpPr/>
          <p:nvPr/>
        </p:nvSpPr>
        <p:spPr>
          <a:xfrm>
            <a:off x="890800" y="4448174"/>
            <a:ext cx="5981700" cy="561975"/>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890800" y="5743575"/>
            <a:ext cx="5981700" cy="200026"/>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6920572" y="4631377"/>
            <a:ext cx="1974048" cy="374816"/>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6920572" y="5739619"/>
            <a:ext cx="1974048" cy="200026"/>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927014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Türkiye ve Dünya’da İSG</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b="1" i="1" dirty="0">
                <a:solidFill>
                  <a:srgbClr val="000000"/>
                </a:solidFill>
                <a:latin typeface="Calibri" pitchFamily="34" charset="0"/>
                <a:cs typeface="Calibri" pitchFamily="34" charset="0"/>
              </a:rPr>
              <a:t>Ülkemizde Sosyal Güvenlik Kurumu tarafından açıklanan meslek hastalığı tanısı alan kişi sayısı beklenene göre ne düzeydedir? </a:t>
            </a:r>
          </a:p>
          <a:p>
            <a:pPr marL="457200" indent="-4572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Beklenenden çok fazladır</a:t>
            </a:r>
          </a:p>
          <a:p>
            <a:pPr marL="457200" indent="-457200">
              <a:spcAft>
                <a:spcPts val="0"/>
              </a:spcAft>
              <a:buClr>
                <a:srgbClr val="292929"/>
              </a:buClr>
              <a:buFont typeface="+mj-lt"/>
              <a:buAutoNum type="alphaUcPeriod"/>
              <a:defRPr/>
            </a:pPr>
            <a:r>
              <a:rPr lang="tr-TR" i="1" dirty="0">
                <a:latin typeface="Calibri" pitchFamily="34" charset="0"/>
                <a:cs typeface="Calibri" pitchFamily="34" charset="0"/>
              </a:rPr>
              <a:t>Beklenenden çok düşüktür</a:t>
            </a:r>
          </a:p>
          <a:p>
            <a:pPr marL="457200" indent="-4572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Beklenenden biraz fazladır</a:t>
            </a:r>
          </a:p>
          <a:p>
            <a:pPr marL="457200" indent="-4572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Beklenenle benzer düzeydedir </a:t>
            </a:r>
            <a:endParaRPr lang="tr-TR" b="1" i="1" dirty="0">
              <a:solidFill>
                <a:srgbClr val="FF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22 TEMMUZ 2011</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7" name="Text Box 45"/>
          <p:cNvSpPr txBox="1">
            <a:spLocks noChangeArrowheads="1"/>
          </p:cNvSpPr>
          <p:nvPr/>
        </p:nvSpPr>
        <p:spPr bwMode="auto">
          <a:xfrm>
            <a:off x="781050" y="2181225"/>
            <a:ext cx="550863" cy="215444"/>
          </a:xfrm>
          <a:prstGeom prst="rect">
            <a:avLst/>
          </a:prstGeom>
          <a:noFill/>
          <a:ln w="9525">
            <a:noFill/>
            <a:miter lim="800000"/>
            <a:headEnd/>
            <a:tailEnd/>
          </a:ln>
        </p:spPr>
        <p:txBody>
          <a:bodyPr lIns="0" tIns="0" rIns="0" bIns="0">
            <a:spAutoFit/>
          </a:bodyPr>
          <a:lstStyle/>
          <a:p>
            <a:pPr algn="ctr" defTabSz="801688">
              <a:spcBef>
                <a:spcPct val="20000"/>
              </a:spcBef>
            </a:pPr>
            <a:r>
              <a:rPr lang="tr-TR" sz="1400" b="1" noProof="1" smtClean="0">
                <a:solidFill>
                  <a:srgbClr val="333333"/>
                </a:solidFill>
                <a:latin typeface="Calibri" pitchFamily="34" charset="0"/>
              </a:rPr>
              <a:t>İH</a:t>
            </a:r>
          </a:p>
        </p:txBody>
      </p:sp>
      <p:sp>
        <p:nvSpPr>
          <p:cNvPr id="18" name="Oval 17"/>
          <p:cNvSpPr/>
          <p:nvPr/>
        </p:nvSpPr>
        <p:spPr>
          <a:xfrm>
            <a:off x="2686050" y="3204238"/>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rgbClr val="FFFFFF"/>
              </a:solidFill>
            </a:endParaRPr>
          </a:p>
        </p:txBody>
      </p:sp>
    </p:spTree>
    <p:extLst>
      <p:ext uri="{BB962C8B-B14F-4D97-AF65-F5344CB8AC3E}">
        <p14:creationId xmlns:p14="http://schemas.microsoft.com/office/powerpoint/2010/main" val="38141814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heel(1)">
                                      <p:cBhvr>
                                        <p:cTn id="1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P spid="1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4" name="Group 765"/>
          <p:cNvGraphicFramePr>
            <a:graphicFrameLocks noGrp="1"/>
          </p:cNvGraphicFramePr>
          <p:nvPr>
            <p:extLst>
              <p:ext uri="{D42A27DB-BD31-4B8C-83A1-F6EECF244321}">
                <p14:modId xmlns:p14="http://schemas.microsoft.com/office/powerpoint/2010/main" val="154719955"/>
              </p:ext>
            </p:extLst>
          </p:nvPr>
        </p:nvGraphicFramePr>
        <p:xfrm>
          <a:off x="95003" y="1596123"/>
          <a:ext cx="8926172" cy="2008416"/>
        </p:xfrm>
        <a:graphic>
          <a:graphicData uri="http://schemas.openxmlformats.org/drawingml/2006/table">
            <a:tbl>
              <a:tblPr/>
              <a:tblGrid>
                <a:gridCol w="6979015"/>
                <a:gridCol w="1134216"/>
                <a:gridCol w="812941"/>
              </a:tblGrid>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Ocak-Şubat-Mart-Nisan</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21.316</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26,9</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Mayıs-Haziran-Temmuz-Ağustos</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25.572</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32,4</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Eylül-Ekim-Kasım-Aralık </a:t>
                      </a:r>
                      <a:r>
                        <a:rPr kumimoji="0" lang="tr-TR" sz="2400" b="0" i="0" u="none" strike="noStrike" cap="none" normalizeH="0" baseline="0" noProof="1" smtClean="0">
                          <a:ln>
                            <a:noFill/>
                          </a:ln>
                          <a:solidFill>
                            <a:schemeClr val="tx1"/>
                          </a:solidFill>
                          <a:effectLst/>
                          <a:latin typeface="Calibri" pitchFamily="34" charset="0"/>
                          <a:cs typeface="Calibri" pitchFamily="34" charset="0"/>
                        </a:rPr>
                        <a:t>(Son 4 Ay)</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32.139</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40,7</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r h="50210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Toplam</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79.027</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100</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bl>
          </a:graphicData>
        </a:graphic>
      </p:graphicFrame>
      <p:sp>
        <p:nvSpPr>
          <p:cNvPr id="5" name="Text Box 1193"/>
          <p:cNvSpPr txBox="1">
            <a:spLocks noChangeArrowheads="1"/>
          </p:cNvSpPr>
          <p:nvPr/>
        </p:nvSpPr>
        <p:spPr bwMode="auto">
          <a:xfrm>
            <a:off x="242590" y="1103409"/>
            <a:ext cx="4742978" cy="523220"/>
          </a:xfrm>
          <a:prstGeom prst="rect">
            <a:avLst/>
          </a:prstGeom>
          <a:noFill/>
          <a:ln w="9525">
            <a:noFill/>
            <a:miter lim="800000"/>
            <a:headEnd/>
            <a:tailEnd/>
          </a:ln>
          <a:effectLst/>
        </p:spPr>
        <p:txBody>
          <a:bodyPr wrap="square">
            <a:spAutoFit/>
          </a:bodyPr>
          <a:lstStyle/>
          <a:p>
            <a:r>
              <a:rPr lang="tr-TR" sz="2800" b="1" noProof="1" smtClean="0">
                <a:solidFill>
                  <a:srgbClr val="004074"/>
                </a:solidFill>
                <a:latin typeface="Calibri" pitchFamily="34" charset="0"/>
                <a:cs typeface="Calibri" pitchFamily="34" charset="0"/>
              </a:rPr>
              <a:t>İş Kazaları – Aylar (2007)</a:t>
            </a:r>
            <a:endParaRPr lang="tr-TR" sz="2800" b="1" noProof="1">
              <a:solidFill>
                <a:srgbClr val="004074"/>
              </a:solidFill>
              <a:latin typeface="Calibri" pitchFamily="34" charset="0"/>
              <a:cs typeface="Calibri" pitchFamily="34" charset="0"/>
            </a:endParaRPr>
          </a:p>
        </p:txBody>
      </p:sp>
      <p:sp>
        <p:nvSpPr>
          <p:cNvPr id="7"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AYLARA VE SAATLERE GÖRE İŞ KAZALARI – TÜRKİYE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24" name="Group 765"/>
          <p:cNvGraphicFramePr>
            <a:graphicFrameLocks noGrp="1"/>
          </p:cNvGraphicFramePr>
          <p:nvPr>
            <p:extLst>
              <p:ext uri="{D42A27DB-BD31-4B8C-83A1-F6EECF244321}">
                <p14:modId xmlns:p14="http://schemas.microsoft.com/office/powerpoint/2010/main" val="2124441197"/>
              </p:ext>
            </p:extLst>
          </p:nvPr>
        </p:nvGraphicFramePr>
        <p:xfrm>
          <a:off x="122294" y="4244314"/>
          <a:ext cx="8926172" cy="2008416"/>
        </p:xfrm>
        <a:graphic>
          <a:graphicData uri="http://schemas.openxmlformats.org/drawingml/2006/table">
            <a:tbl>
              <a:tblPr/>
              <a:tblGrid>
                <a:gridCol w="6979015"/>
                <a:gridCol w="1134216"/>
                <a:gridCol w="812941"/>
              </a:tblGrid>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15:00 – 16:00 </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5,832</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34,7</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11:00 – 12:00</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5,552</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33,0</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10:00 – 11:00</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5,431</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32,3</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r h="502104">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Toplam</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16,815</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100</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bl>
          </a:graphicData>
        </a:graphic>
      </p:graphicFrame>
      <p:sp>
        <p:nvSpPr>
          <p:cNvPr id="25" name="Text Box 1193"/>
          <p:cNvSpPr txBox="1">
            <a:spLocks noChangeArrowheads="1"/>
          </p:cNvSpPr>
          <p:nvPr/>
        </p:nvSpPr>
        <p:spPr bwMode="auto">
          <a:xfrm>
            <a:off x="231797" y="3692230"/>
            <a:ext cx="4742978" cy="523220"/>
          </a:xfrm>
          <a:prstGeom prst="rect">
            <a:avLst/>
          </a:prstGeom>
          <a:noFill/>
          <a:ln w="9525">
            <a:noFill/>
            <a:miter lim="800000"/>
            <a:headEnd/>
            <a:tailEnd/>
          </a:ln>
          <a:effectLst/>
        </p:spPr>
        <p:txBody>
          <a:bodyPr wrap="square">
            <a:spAutoFit/>
          </a:bodyPr>
          <a:lstStyle/>
          <a:p>
            <a:r>
              <a:rPr lang="tr-TR" sz="2800" b="1" noProof="1" smtClean="0">
                <a:solidFill>
                  <a:srgbClr val="004074"/>
                </a:solidFill>
                <a:latin typeface="Calibri" pitchFamily="34" charset="0"/>
                <a:cs typeface="Calibri" pitchFamily="34" charset="0"/>
              </a:rPr>
              <a:t>İş Kazaları – Saatler (2010)</a:t>
            </a:r>
            <a:endParaRPr lang="tr-TR" sz="2800" b="1" noProof="1">
              <a:solidFill>
                <a:srgbClr val="004074"/>
              </a:solidFill>
              <a:latin typeface="Calibri" pitchFamily="34" charset="0"/>
              <a:cs typeface="Calibri" pitchFamily="34" charset="0"/>
            </a:endParaRPr>
          </a:p>
        </p:txBody>
      </p:sp>
    </p:spTree>
    <p:extLst>
      <p:ext uri="{BB962C8B-B14F-4D97-AF65-F5344CB8AC3E}">
        <p14:creationId xmlns:p14="http://schemas.microsoft.com/office/powerpoint/2010/main" val="1027918381"/>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4" name="Group 765"/>
          <p:cNvGraphicFramePr>
            <a:graphicFrameLocks noGrp="1"/>
          </p:cNvGraphicFramePr>
          <p:nvPr>
            <p:extLst>
              <p:ext uri="{D42A27DB-BD31-4B8C-83A1-F6EECF244321}">
                <p14:modId xmlns:p14="http://schemas.microsoft.com/office/powerpoint/2010/main" val="2044625004"/>
              </p:ext>
            </p:extLst>
          </p:nvPr>
        </p:nvGraphicFramePr>
        <p:xfrm>
          <a:off x="95003" y="1857373"/>
          <a:ext cx="8926172" cy="3514728"/>
        </p:xfrm>
        <a:graphic>
          <a:graphicData uri="http://schemas.openxmlformats.org/drawingml/2006/table">
            <a:tbl>
              <a:tblPr/>
              <a:tblGrid>
                <a:gridCol w="6979015"/>
                <a:gridCol w="1134216"/>
                <a:gridCol w="812941"/>
              </a:tblGrid>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2400" b="1" i="0" u="none" strike="noStrike" cap="none" normalizeH="0" baseline="0" noProof="1" smtClean="0">
                          <a:ln>
                            <a:noFill/>
                          </a:ln>
                          <a:solidFill>
                            <a:schemeClr val="tx1"/>
                          </a:solidFill>
                          <a:effectLst/>
                          <a:latin typeface="Calibri" pitchFamily="34" charset="0"/>
                          <a:cs typeface="Calibri" pitchFamily="34" charset="0"/>
                        </a:rPr>
                        <a:t>Üst Ekstremiteler </a:t>
                      </a:r>
                      <a:r>
                        <a:rPr kumimoji="0" lang="tr-TR" sz="2400" b="0" i="0" u="none" strike="noStrike" cap="none" normalizeH="0" baseline="0" noProof="1" smtClean="0">
                          <a:ln>
                            <a:noFill/>
                          </a:ln>
                          <a:solidFill>
                            <a:schemeClr val="tx1"/>
                          </a:solidFill>
                          <a:effectLst/>
                          <a:latin typeface="Calibri" pitchFamily="34" charset="0"/>
                          <a:cs typeface="Calibri" pitchFamily="34" charset="0"/>
                        </a:rPr>
                        <a:t>(omuz, kol, bilek, el, parmak)</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43.290</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53,7</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2400" b="1" i="0" u="none" strike="noStrike" cap="none" normalizeH="0" baseline="0" noProof="1" smtClean="0">
                          <a:ln>
                            <a:noFill/>
                          </a:ln>
                          <a:solidFill>
                            <a:schemeClr val="tx1"/>
                          </a:solidFill>
                          <a:effectLst/>
                          <a:latin typeface="Calibri" pitchFamily="34" charset="0"/>
                          <a:cs typeface="Calibri" pitchFamily="34" charset="0"/>
                        </a:rPr>
                        <a:t>Alt Ekstremiteler </a:t>
                      </a:r>
                      <a:r>
                        <a:rPr kumimoji="0" lang="tr-TR" sz="2400" b="0" i="0" u="none" strike="noStrike" cap="none" normalizeH="0" baseline="0" noProof="1" smtClean="0">
                          <a:ln>
                            <a:noFill/>
                          </a:ln>
                          <a:solidFill>
                            <a:schemeClr val="tx1"/>
                          </a:solidFill>
                          <a:effectLst/>
                          <a:latin typeface="Calibri" pitchFamily="34" charset="0"/>
                          <a:cs typeface="Calibri" pitchFamily="34" charset="0"/>
                        </a:rPr>
                        <a:t>(kalça, bacak, ayak)</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20.207</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25,0</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Diğer </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8.387</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10,4</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Kafa</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4.239</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5,2</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Sırt</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2.572</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3,1</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Gövde ve İç Organlar</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1.907</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2,3</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r h="502104">
                <a:tc>
                  <a:txBody>
                    <a:bodyPr/>
                    <a:lstStyle/>
                    <a:p>
                      <a:pPr marL="457200" marR="0" lvl="1"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                                                           Toplam</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2400" b="1" i="0" u="none" strike="noStrike" cap="none" normalizeH="0" baseline="0" noProof="1" smtClean="0">
                          <a:ln>
                            <a:noFill/>
                          </a:ln>
                          <a:solidFill>
                            <a:schemeClr val="bg1"/>
                          </a:solidFill>
                          <a:effectLst/>
                          <a:latin typeface="Calibri" pitchFamily="34" charset="0"/>
                          <a:cs typeface="Calibri" pitchFamily="34" charset="0"/>
                        </a:rPr>
                        <a:t>80.602</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2400" b="1" i="0" u="none" strike="noStrike" cap="none" normalizeH="0" baseline="0" noProof="1" smtClean="0">
                          <a:ln>
                            <a:noFill/>
                          </a:ln>
                          <a:solidFill>
                            <a:schemeClr val="bg1"/>
                          </a:solidFill>
                          <a:effectLst/>
                          <a:latin typeface="Calibri" pitchFamily="34" charset="0"/>
                          <a:cs typeface="Calibri" pitchFamily="34" charset="0"/>
                        </a:rPr>
                        <a:t>100</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bl>
          </a:graphicData>
        </a:graphic>
      </p:graphicFrame>
      <p:sp>
        <p:nvSpPr>
          <p:cNvPr id="5" name="Text Box 1193"/>
          <p:cNvSpPr txBox="1">
            <a:spLocks noChangeArrowheads="1"/>
          </p:cNvSpPr>
          <p:nvPr/>
        </p:nvSpPr>
        <p:spPr bwMode="auto">
          <a:xfrm>
            <a:off x="242590" y="1364659"/>
            <a:ext cx="4742978" cy="523220"/>
          </a:xfrm>
          <a:prstGeom prst="rect">
            <a:avLst/>
          </a:prstGeom>
          <a:noFill/>
          <a:ln w="9525">
            <a:noFill/>
            <a:miter lim="800000"/>
            <a:headEnd/>
            <a:tailEnd/>
          </a:ln>
          <a:effectLst/>
        </p:spPr>
        <p:txBody>
          <a:bodyPr wrap="square">
            <a:spAutoFit/>
          </a:bodyPr>
          <a:lstStyle/>
          <a:p>
            <a:r>
              <a:rPr lang="tr-TR" sz="2800" b="1" noProof="1" smtClean="0">
                <a:solidFill>
                  <a:srgbClr val="004074"/>
                </a:solidFill>
                <a:latin typeface="Calibri" pitchFamily="34" charset="0"/>
                <a:cs typeface="Calibri" pitchFamily="34" charset="0"/>
              </a:rPr>
              <a:t>İş Kazaları (2007)</a:t>
            </a:r>
            <a:endParaRPr lang="tr-TR" sz="2800" b="1" noProof="1">
              <a:solidFill>
                <a:srgbClr val="004074"/>
              </a:solidFill>
              <a:latin typeface="Calibri" pitchFamily="34" charset="0"/>
              <a:cs typeface="Calibri" pitchFamily="34" charset="0"/>
            </a:endParaRPr>
          </a:p>
        </p:txBody>
      </p:sp>
      <p:sp>
        <p:nvSpPr>
          <p:cNvPr id="7"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YARALANMA BÖLGELERİNE GÖRE İK– TÜRKİYE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8" name="Grup 19"/>
          <p:cNvGrpSpPr>
            <a:grpSpLocks/>
          </p:cNvGrpSpPr>
          <p:nvPr/>
        </p:nvGrpSpPr>
        <p:grpSpPr bwMode="auto">
          <a:xfrm>
            <a:off x="990600" y="5493299"/>
            <a:ext cx="6162675" cy="663575"/>
            <a:chOff x="2644311" y="5451679"/>
            <a:chExt cx="6162416" cy="663371"/>
          </a:xfrm>
        </p:grpSpPr>
        <p:grpSp>
          <p:nvGrpSpPr>
            <p:cNvPr id="9" name="Group 51"/>
            <p:cNvGrpSpPr>
              <a:grpSpLocks/>
            </p:cNvGrpSpPr>
            <p:nvPr/>
          </p:nvGrpSpPr>
          <p:grpSpPr bwMode="auto">
            <a:xfrm>
              <a:off x="2644311" y="5451679"/>
              <a:ext cx="648968" cy="663371"/>
              <a:chOff x="1868" y="1082"/>
              <a:chExt cx="1942" cy="1942"/>
            </a:xfrm>
          </p:grpSpPr>
          <p:sp>
            <p:nvSpPr>
              <p:cNvPr id="11" name="Freeform 52"/>
              <p:cNvSpPr>
                <a:spLocks noChangeAspect="1"/>
              </p:cNvSpPr>
              <p:nvPr/>
            </p:nvSpPr>
            <p:spPr bwMode="gray">
              <a:xfrm>
                <a:off x="1868" y="1082"/>
                <a:ext cx="1942" cy="1942"/>
              </a:xfrm>
              <a:custGeom>
                <a:avLst/>
                <a:gdLst>
                  <a:gd name="T0" fmla="*/ 2144 w 1675"/>
                  <a:gd name="T1" fmla="*/ 7354 h 1675"/>
                  <a:gd name="T2" fmla="*/ 0 w 1675"/>
                  <a:gd name="T3" fmla="*/ 5194 h 1675"/>
                  <a:gd name="T4" fmla="*/ 0 w 1675"/>
                  <a:gd name="T5" fmla="*/ 2144 h 1675"/>
                  <a:gd name="T6" fmla="*/ 2144 w 1675"/>
                  <a:gd name="T7" fmla="*/ 0 h 1675"/>
                  <a:gd name="T8" fmla="*/ 5195 w 1675"/>
                  <a:gd name="T9" fmla="*/ 0 h 1675"/>
                  <a:gd name="T10" fmla="*/ 7354 w 1675"/>
                  <a:gd name="T11" fmla="*/ 2144 h 1675"/>
                  <a:gd name="T12" fmla="*/ 7354 w 1675"/>
                  <a:gd name="T13" fmla="*/ 5194 h 1675"/>
                  <a:gd name="T14" fmla="*/ 5195 w 1675"/>
                  <a:gd name="T15" fmla="*/ 7354 h 1675"/>
                  <a:gd name="T16" fmla="*/ 2144 w 1675"/>
                  <a:gd name="T17" fmla="*/ 7354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solidFill>
                    <a:srgbClr val="000000"/>
                  </a:solidFill>
                </a:endParaRPr>
              </a:p>
            </p:txBody>
          </p:sp>
          <p:sp>
            <p:nvSpPr>
              <p:cNvPr id="12" name="Freeform 53"/>
              <p:cNvSpPr>
                <a:spLocks noChangeAspect="1"/>
              </p:cNvSpPr>
              <p:nvPr/>
            </p:nvSpPr>
            <p:spPr bwMode="gray">
              <a:xfrm>
                <a:off x="1914" y="1128"/>
                <a:ext cx="1850" cy="1850"/>
              </a:xfrm>
              <a:custGeom>
                <a:avLst/>
                <a:gdLst>
                  <a:gd name="T0" fmla="*/ 2065 w 1595"/>
                  <a:gd name="T1" fmla="*/ 7029 h 1595"/>
                  <a:gd name="T2" fmla="*/ 0 w 1595"/>
                  <a:gd name="T3" fmla="*/ 4965 h 1595"/>
                  <a:gd name="T4" fmla="*/ 0 w 1595"/>
                  <a:gd name="T5" fmla="*/ 2065 h 1595"/>
                  <a:gd name="T6" fmla="*/ 2065 w 1595"/>
                  <a:gd name="T7" fmla="*/ 0 h 1595"/>
                  <a:gd name="T8" fmla="*/ 4965 w 1595"/>
                  <a:gd name="T9" fmla="*/ 0 h 1595"/>
                  <a:gd name="T10" fmla="*/ 7029 w 1595"/>
                  <a:gd name="T11" fmla="*/ 2065 h 1595"/>
                  <a:gd name="T12" fmla="*/ 7029 w 1595"/>
                  <a:gd name="T13" fmla="*/ 4965 h 1595"/>
                  <a:gd name="T14" fmla="*/ 4965 w 1595"/>
                  <a:gd name="T15" fmla="*/ 7029 h 1595"/>
                  <a:gd name="T16" fmla="*/ 2065 w 1595"/>
                  <a:gd name="T17" fmla="*/ 7029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solidFill>
                    <a:srgbClr val="000000"/>
                  </a:solidFill>
                </a:endParaRPr>
              </a:p>
            </p:txBody>
          </p:sp>
          <p:sp>
            <p:nvSpPr>
              <p:cNvPr id="13" name="Freeform 54"/>
              <p:cNvSpPr>
                <a:spLocks noChangeAspect="1"/>
              </p:cNvSpPr>
              <p:nvPr/>
            </p:nvSpPr>
            <p:spPr bwMode="gray">
              <a:xfrm>
                <a:off x="2434" y="1717"/>
                <a:ext cx="334" cy="642"/>
              </a:xfrm>
              <a:custGeom>
                <a:avLst/>
                <a:gdLst>
                  <a:gd name="T0" fmla="*/ 477 w 288"/>
                  <a:gd name="T1" fmla="*/ 2460 h 553"/>
                  <a:gd name="T2" fmla="*/ 477 w 288"/>
                  <a:gd name="T3" fmla="*/ 329 h 553"/>
                  <a:gd name="T4" fmla="*/ 0 w 288"/>
                  <a:gd name="T5" fmla="*/ 329 h 553"/>
                  <a:gd name="T6" fmla="*/ 0 w 288"/>
                  <a:gd name="T7" fmla="*/ 0 h 553"/>
                  <a:gd name="T8" fmla="*/ 1266 w 288"/>
                  <a:gd name="T9" fmla="*/ 0 h 553"/>
                  <a:gd name="T10" fmla="*/ 1266 w 288"/>
                  <a:gd name="T11" fmla="*/ 329 h 553"/>
                  <a:gd name="T12" fmla="*/ 801 w 288"/>
                  <a:gd name="T13" fmla="*/ 329 h 553"/>
                  <a:gd name="T14" fmla="*/ 801 w 288"/>
                  <a:gd name="T15" fmla="*/ 2460 h 553"/>
                  <a:gd name="T16" fmla="*/ 477 w 288"/>
                  <a:gd name="T17" fmla="*/ 2460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solidFill>
                    <a:srgbClr val="000000"/>
                  </a:solidFill>
                </a:endParaRPr>
              </a:p>
            </p:txBody>
          </p:sp>
          <p:sp>
            <p:nvSpPr>
              <p:cNvPr id="14" name="Freeform 55"/>
              <p:cNvSpPr>
                <a:spLocks noChangeAspect="1"/>
              </p:cNvSpPr>
              <p:nvPr/>
            </p:nvSpPr>
            <p:spPr bwMode="gray">
              <a:xfrm>
                <a:off x="2007" y="1709"/>
                <a:ext cx="384" cy="657"/>
              </a:xfrm>
              <a:custGeom>
                <a:avLst/>
                <a:gdLst>
                  <a:gd name="T0" fmla="*/ 2460770 w 140"/>
                  <a:gd name="T1" fmla="*/ 1397614 h 240"/>
                  <a:gd name="T2" fmla="*/ 3277059 w 140"/>
                  <a:gd name="T3" fmla="*/ 1397614 h 240"/>
                  <a:gd name="T4" fmla="*/ 1784533 w 140"/>
                  <a:gd name="T5" fmla="*/ 0 h 240"/>
                  <a:gd name="T6" fmla="*/ 413403 w 140"/>
                  <a:gd name="T7" fmla="*/ 1397614 h 240"/>
                  <a:gd name="T8" fmla="*/ 2021735 w 140"/>
                  <a:gd name="T9" fmla="*/ 3141558 h 240"/>
                  <a:gd name="T10" fmla="*/ 2460770 w 140"/>
                  <a:gd name="T11" fmla="*/ 4065828 h 240"/>
                  <a:gd name="T12" fmla="*/ 1659895 w 140"/>
                  <a:gd name="T13" fmla="*/ 4895351 h 240"/>
                  <a:gd name="T14" fmla="*/ 871238 w 140"/>
                  <a:gd name="T15" fmla="*/ 3945874 h 240"/>
                  <a:gd name="T16" fmla="*/ 141438 w 140"/>
                  <a:gd name="T17" fmla="*/ 3945874 h 240"/>
                  <a:gd name="T18" fmla="*/ 1643246 w 140"/>
                  <a:gd name="T19" fmla="*/ 5673877 h 240"/>
                  <a:gd name="T20" fmla="*/ 3232800 w 140"/>
                  <a:gd name="T21" fmla="*/ 3995579 h 240"/>
                  <a:gd name="T22" fmla="*/ 2168618 w 140"/>
                  <a:gd name="T23" fmla="*/ 2339949 h 240"/>
                  <a:gd name="T24" fmla="*/ 1204210 w 140"/>
                  <a:gd name="T25" fmla="*/ 1397614 h 240"/>
                  <a:gd name="T26" fmla="*/ 1784533 w 140"/>
                  <a:gd name="T27" fmla="*/ 735183 h 240"/>
                  <a:gd name="T28" fmla="*/ 2460770 w 140"/>
                  <a:gd name="T29" fmla="*/ 139761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solidFill>
                    <a:srgbClr val="000000"/>
                  </a:solidFill>
                </a:endParaRPr>
              </a:p>
            </p:txBody>
          </p:sp>
          <p:sp>
            <p:nvSpPr>
              <p:cNvPr id="15" name="Freeform 56"/>
              <p:cNvSpPr>
                <a:spLocks noChangeAspect="1" noEditPoints="1"/>
              </p:cNvSpPr>
              <p:nvPr/>
            </p:nvSpPr>
            <p:spPr bwMode="gray">
              <a:xfrm>
                <a:off x="3312" y="1720"/>
                <a:ext cx="347" cy="657"/>
              </a:xfrm>
              <a:custGeom>
                <a:avLst/>
                <a:gdLst>
                  <a:gd name="T0" fmla="*/ 3358227 w 124"/>
                  <a:gd name="T1" fmla="*/ 707008 h 234"/>
                  <a:gd name="T2" fmla="*/ 2685022 w 124"/>
                  <a:gd name="T3" fmla="*/ 85326 h 234"/>
                  <a:gd name="T4" fmla="*/ 1538629 w 124"/>
                  <a:gd name="T5" fmla="*/ 0 h 234"/>
                  <a:gd name="T6" fmla="*/ 0 w 124"/>
                  <a:gd name="T7" fmla="*/ 0 h 234"/>
                  <a:gd name="T8" fmla="*/ 0 w 124"/>
                  <a:gd name="T9" fmla="*/ 7124930 h 234"/>
                  <a:gd name="T10" fmla="*/ 966168 w 124"/>
                  <a:gd name="T11" fmla="*/ 7124930 h 234"/>
                  <a:gd name="T12" fmla="*/ 966168 w 124"/>
                  <a:gd name="T13" fmla="*/ 3892692 h 234"/>
                  <a:gd name="T14" fmla="*/ 1590987 w 124"/>
                  <a:gd name="T15" fmla="*/ 3892692 h 234"/>
                  <a:gd name="T16" fmla="*/ 2587025 w 124"/>
                  <a:gd name="T17" fmla="*/ 3807366 h 234"/>
                  <a:gd name="T18" fmla="*/ 3095145 w 124"/>
                  <a:gd name="T19" fmla="*/ 3533560 h 234"/>
                  <a:gd name="T20" fmla="*/ 3471125 w 124"/>
                  <a:gd name="T21" fmla="*/ 2896713 h 234"/>
                  <a:gd name="T22" fmla="*/ 3651104 w 124"/>
                  <a:gd name="T23" fmla="*/ 1918946 h 234"/>
                  <a:gd name="T24" fmla="*/ 3358227 w 124"/>
                  <a:gd name="T25" fmla="*/ 707008 h 234"/>
                  <a:gd name="T26" fmla="*/ 2294076 w 124"/>
                  <a:gd name="T27" fmla="*/ 2981860 h 234"/>
                  <a:gd name="T28" fmla="*/ 913797 w 124"/>
                  <a:gd name="T29" fmla="*/ 2981860 h 234"/>
                  <a:gd name="T30" fmla="*/ 913797 w 124"/>
                  <a:gd name="T31" fmla="*/ 942043 h 234"/>
                  <a:gd name="T32" fmla="*/ 2241701 w 124"/>
                  <a:gd name="T33" fmla="*/ 942043 h 234"/>
                  <a:gd name="T34" fmla="*/ 2797724 w 124"/>
                  <a:gd name="T35" fmla="*/ 1985061 h 234"/>
                  <a:gd name="T36" fmla="*/ 2294076 w 124"/>
                  <a:gd name="T37" fmla="*/ 2981860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solidFill>
                    <a:srgbClr val="000000"/>
                  </a:solidFill>
                </a:endParaRPr>
              </a:p>
            </p:txBody>
          </p:sp>
          <p:sp>
            <p:nvSpPr>
              <p:cNvPr id="16" name="Freeform 57"/>
              <p:cNvSpPr>
                <a:spLocks noChangeAspect="1" noEditPoints="1"/>
              </p:cNvSpPr>
              <p:nvPr/>
            </p:nvSpPr>
            <p:spPr bwMode="gray">
              <a:xfrm>
                <a:off x="2836" y="1707"/>
                <a:ext cx="375" cy="670"/>
              </a:xfrm>
              <a:custGeom>
                <a:avLst/>
                <a:gdLst>
                  <a:gd name="T0" fmla="*/ 1884809 w 134"/>
                  <a:gd name="T1" fmla="*/ 0 h 239"/>
                  <a:gd name="T2" fmla="*/ 0 w 134"/>
                  <a:gd name="T3" fmla="*/ 1827413 h 239"/>
                  <a:gd name="T4" fmla="*/ 0 w 134"/>
                  <a:gd name="T5" fmla="*/ 5122873 h 239"/>
                  <a:gd name="T6" fmla="*/ 2001540 w 134"/>
                  <a:gd name="T7" fmla="*/ 7163781 h 239"/>
                  <a:gd name="T8" fmla="*/ 3946645 w 134"/>
                  <a:gd name="T9" fmla="*/ 5187975 h 239"/>
                  <a:gd name="T10" fmla="*/ 3946645 w 134"/>
                  <a:gd name="T11" fmla="*/ 2093918 h 239"/>
                  <a:gd name="T12" fmla="*/ 1884809 w 134"/>
                  <a:gd name="T13" fmla="*/ 0 h 239"/>
                  <a:gd name="T14" fmla="*/ 3032443 w 134"/>
                  <a:gd name="T15" fmla="*/ 4737486 h 239"/>
                  <a:gd name="T16" fmla="*/ 2001540 w 134"/>
                  <a:gd name="T17" fmla="*/ 6171738 h 239"/>
                  <a:gd name="T18" fmla="*/ 914197 w 134"/>
                  <a:gd name="T19" fmla="*/ 4703585 h 239"/>
                  <a:gd name="T20" fmla="*/ 914197 w 134"/>
                  <a:gd name="T21" fmla="*/ 2311668 h 239"/>
                  <a:gd name="T22" fmla="*/ 1949225 w 134"/>
                  <a:gd name="T23" fmla="*/ 995886 h 239"/>
                  <a:gd name="T24" fmla="*/ 3032443 w 134"/>
                  <a:gd name="T25" fmla="*/ 2513207 h 239"/>
                  <a:gd name="T26" fmla="*/ 3032443 w 134"/>
                  <a:gd name="T27" fmla="*/ 4737486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solidFill>
                    <a:srgbClr val="000000"/>
                  </a:solidFill>
                </a:endParaRPr>
              </a:p>
            </p:txBody>
          </p:sp>
          <p:grpSp>
            <p:nvGrpSpPr>
              <p:cNvPr id="17" name="Group 58"/>
              <p:cNvGrpSpPr>
                <a:grpSpLocks noChangeAspect="1"/>
              </p:cNvGrpSpPr>
              <p:nvPr/>
            </p:nvGrpSpPr>
            <p:grpSpPr bwMode="auto">
              <a:xfrm>
                <a:off x="2808" y="2807"/>
                <a:ext cx="62" cy="63"/>
                <a:chOff x="1684" y="2400"/>
                <a:chExt cx="41" cy="41"/>
              </a:xfrm>
            </p:grpSpPr>
            <p:sp>
              <p:nvSpPr>
                <p:cNvPr id="22"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23"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grpSp>
            <p:nvGrpSpPr>
              <p:cNvPr id="18" name="Group 61"/>
              <p:cNvGrpSpPr>
                <a:grpSpLocks noChangeAspect="1"/>
              </p:cNvGrpSpPr>
              <p:nvPr/>
            </p:nvGrpSpPr>
            <p:grpSpPr bwMode="auto">
              <a:xfrm>
                <a:off x="2808" y="1211"/>
                <a:ext cx="62" cy="63"/>
                <a:chOff x="1684" y="2400"/>
                <a:chExt cx="41" cy="41"/>
              </a:xfrm>
            </p:grpSpPr>
            <p:sp>
              <p:nvSpPr>
                <p:cNvPr id="20"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21"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pic>
            <p:nvPicPr>
              <p:cNvPr id="19" name="Picture 64"/>
              <p:cNvPicPr>
                <a:picLocks noChangeAspect="1" noChangeArrowheads="1"/>
              </p:cNvPicPr>
              <p:nvPr/>
            </p:nvPicPr>
            <p:blipFill>
              <a:blip r:embed="rId3"/>
              <a:srcRect/>
              <a:stretch>
                <a:fillRect/>
              </a:stretch>
            </p:blipFill>
            <p:spPr bwMode="gray">
              <a:xfrm>
                <a:off x="1885" y="1124"/>
                <a:ext cx="1644" cy="1060"/>
              </a:xfrm>
              <a:prstGeom prst="rect">
                <a:avLst/>
              </a:prstGeom>
              <a:noFill/>
              <a:ln w="11176">
                <a:noFill/>
                <a:miter lim="800000"/>
                <a:headEnd/>
                <a:tailEnd/>
              </a:ln>
            </p:spPr>
          </p:pic>
        </p:grpSp>
        <p:sp>
          <p:nvSpPr>
            <p:cNvPr id="10" name="53 Metin kutusu"/>
            <p:cNvSpPr txBox="1"/>
            <p:nvPr/>
          </p:nvSpPr>
          <p:spPr>
            <a:xfrm>
              <a:off x="3298334" y="5638946"/>
              <a:ext cx="5508393" cy="288836"/>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tr-TR" sz="1200" dirty="0" smtClean="0">
                  <a:solidFill>
                    <a:srgbClr val="000000"/>
                  </a:solidFill>
                  <a:latin typeface="Cambria" pitchFamily="18" charset="0"/>
                </a:rPr>
                <a:t>En fazla</a:t>
              </a:r>
              <a:endParaRPr lang="tr-TR" sz="1000" b="1" dirty="0" smtClean="0">
                <a:solidFill>
                  <a:srgbClr val="000000"/>
                </a:solidFill>
                <a:latin typeface="Cambria" pitchFamily="18" charset="0"/>
              </a:endParaRPr>
            </a:p>
          </p:txBody>
        </p:sp>
      </p:grpSp>
    </p:spTree>
    <p:extLst>
      <p:ext uri="{BB962C8B-B14F-4D97-AF65-F5344CB8AC3E}">
        <p14:creationId xmlns:p14="http://schemas.microsoft.com/office/powerpoint/2010/main" val="7826572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4" name="Group 765"/>
          <p:cNvGraphicFramePr>
            <a:graphicFrameLocks noGrp="1"/>
          </p:cNvGraphicFramePr>
          <p:nvPr>
            <p:extLst>
              <p:ext uri="{D42A27DB-BD31-4B8C-83A1-F6EECF244321}">
                <p14:modId xmlns:p14="http://schemas.microsoft.com/office/powerpoint/2010/main" val="221014686"/>
              </p:ext>
            </p:extLst>
          </p:nvPr>
        </p:nvGraphicFramePr>
        <p:xfrm>
          <a:off x="95003" y="1857373"/>
          <a:ext cx="8926172" cy="4016832"/>
        </p:xfrm>
        <a:graphic>
          <a:graphicData uri="http://schemas.openxmlformats.org/drawingml/2006/table">
            <a:tbl>
              <a:tblPr/>
              <a:tblGrid>
                <a:gridCol w="6979015"/>
                <a:gridCol w="1134216"/>
                <a:gridCol w="812941"/>
              </a:tblGrid>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Yüzeysel Yaralanmalar, Açık Yaralanmalar</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35.863</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48,0</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Ezik ve Çürükler</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17.257</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23,1</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Kırıklar</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10.188</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bg1"/>
                          </a:solidFill>
                          <a:effectLst/>
                          <a:latin typeface="Calibri" pitchFamily="34" charset="0"/>
                          <a:cs typeface="Calibri" pitchFamily="34" charset="0"/>
                        </a:rPr>
                        <a:t>13,6</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Çıkıklar, Burkulmalar, İncinmeler</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7.455</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9,9</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Yanmalar, Kimyasal Yanma, Kaynar Su Yanma</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2.513</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3,4</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Yanmalar, Kimyasal Yanma, Kaynar Su Yanma</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2.513</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bg1"/>
                          </a:solidFill>
                          <a:effectLst/>
                          <a:latin typeface="Calibri" pitchFamily="34" charset="0"/>
                          <a:cs typeface="Calibri" pitchFamily="34" charset="0"/>
                        </a:rPr>
                        <a:t>3,3</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r h="50210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0" i="0" u="none" strike="noStrike" cap="none" normalizeH="0" baseline="0" noProof="1" smtClean="0">
                          <a:ln>
                            <a:noFill/>
                          </a:ln>
                          <a:solidFill>
                            <a:schemeClr val="tx1"/>
                          </a:solidFill>
                          <a:effectLst/>
                          <a:latin typeface="Calibri" pitchFamily="34" charset="0"/>
                          <a:cs typeface="Calibri" pitchFamily="34" charset="0"/>
                        </a:rPr>
                        <a:t>Akut Zehirlenmeler, Enfeksiyonlar</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2400" b="0" i="0" u="none" strike="noStrike" cap="none" normalizeH="0" baseline="0" noProof="1" smtClean="0">
                          <a:ln>
                            <a:noFill/>
                          </a:ln>
                          <a:solidFill>
                            <a:schemeClr val="bg1"/>
                          </a:solidFill>
                          <a:effectLst/>
                          <a:latin typeface="Calibri" pitchFamily="34" charset="0"/>
                          <a:cs typeface="Calibri" pitchFamily="34" charset="0"/>
                        </a:rPr>
                        <a:t>270</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2400" b="0" i="0" u="none" strike="noStrike" cap="none" normalizeH="0" baseline="0" noProof="1" smtClean="0">
                          <a:ln>
                            <a:noFill/>
                          </a:ln>
                          <a:solidFill>
                            <a:schemeClr val="bg1"/>
                          </a:solidFill>
                          <a:effectLst/>
                          <a:latin typeface="Calibri" pitchFamily="34" charset="0"/>
                          <a:cs typeface="Calibri" pitchFamily="34" charset="0"/>
                        </a:rPr>
                        <a:t>0,4</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r h="502104">
                <a:tc>
                  <a:txBody>
                    <a:bodyPr/>
                    <a:lstStyle/>
                    <a:p>
                      <a:pPr marL="457200" marR="0" lvl="1"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400" b="1" i="0" u="none" strike="noStrike" cap="none" normalizeH="0" baseline="0" noProof="1" smtClean="0">
                          <a:ln>
                            <a:noFill/>
                          </a:ln>
                          <a:solidFill>
                            <a:schemeClr val="tx1"/>
                          </a:solidFill>
                          <a:effectLst/>
                          <a:latin typeface="Calibri" pitchFamily="34" charset="0"/>
                          <a:cs typeface="Calibri" pitchFamily="34" charset="0"/>
                        </a:rPr>
                        <a:t>Toplam</a:t>
                      </a:r>
                    </a:p>
                  </a:txBody>
                  <a:tcPr marL="90000" marR="90000" marT="46800" marB="46800"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2400" b="1" i="0" u="none" strike="noStrike" cap="none" normalizeH="0" baseline="0" noProof="1" smtClean="0">
                          <a:ln>
                            <a:noFill/>
                          </a:ln>
                          <a:solidFill>
                            <a:schemeClr val="bg1"/>
                          </a:solidFill>
                          <a:effectLst/>
                          <a:latin typeface="Calibri" pitchFamily="34" charset="0"/>
                          <a:cs typeface="Calibri" pitchFamily="34" charset="0"/>
                        </a:rPr>
                        <a:t>74,640</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2400" b="1" i="0" u="none" strike="noStrike" cap="none" normalizeH="0" baseline="0" noProof="1" smtClean="0">
                          <a:ln>
                            <a:noFill/>
                          </a:ln>
                          <a:solidFill>
                            <a:schemeClr val="bg1"/>
                          </a:solidFill>
                          <a:effectLst/>
                          <a:latin typeface="Calibri" pitchFamily="34" charset="0"/>
                          <a:cs typeface="Calibri" pitchFamily="34" charset="0"/>
                        </a:rPr>
                        <a:t>100</a:t>
                      </a:r>
                    </a:p>
                  </a:txBody>
                  <a:tcPr marL="90000" marR="90000" marT="46800" marB="46800"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00A4FF"/>
                    </a:solidFill>
                  </a:tcPr>
                </a:tc>
              </a:tr>
            </a:tbl>
          </a:graphicData>
        </a:graphic>
      </p:graphicFrame>
      <p:sp>
        <p:nvSpPr>
          <p:cNvPr id="5" name="Text Box 1193"/>
          <p:cNvSpPr txBox="1">
            <a:spLocks noChangeArrowheads="1"/>
          </p:cNvSpPr>
          <p:nvPr/>
        </p:nvSpPr>
        <p:spPr bwMode="auto">
          <a:xfrm>
            <a:off x="242590" y="1364659"/>
            <a:ext cx="4742978" cy="523220"/>
          </a:xfrm>
          <a:prstGeom prst="rect">
            <a:avLst/>
          </a:prstGeom>
          <a:noFill/>
          <a:ln w="9525">
            <a:noFill/>
            <a:miter lim="800000"/>
            <a:headEnd/>
            <a:tailEnd/>
          </a:ln>
          <a:effectLst/>
        </p:spPr>
        <p:txBody>
          <a:bodyPr wrap="square">
            <a:spAutoFit/>
          </a:bodyPr>
          <a:lstStyle/>
          <a:p>
            <a:r>
              <a:rPr lang="tr-TR" sz="2800" b="1" noProof="1" smtClean="0">
                <a:solidFill>
                  <a:srgbClr val="004074"/>
                </a:solidFill>
                <a:latin typeface="Calibri" pitchFamily="34" charset="0"/>
                <a:cs typeface="Calibri" pitchFamily="34" charset="0"/>
              </a:rPr>
              <a:t>İş Kazaları (2007)</a:t>
            </a:r>
            <a:endParaRPr lang="tr-TR" sz="2800" b="1" noProof="1">
              <a:solidFill>
                <a:srgbClr val="004074"/>
              </a:solidFill>
              <a:latin typeface="Calibri" pitchFamily="34" charset="0"/>
              <a:cs typeface="Calibri" pitchFamily="34" charset="0"/>
            </a:endParaRPr>
          </a:p>
        </p:txBody>
      </p:sp>
      <p:sp>
        <p:nvSpPr>
          <p:cNvPr id="7"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YARALANMA ÇEŞİDİNE GÖRE İK – TÜRKİYE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8" name="Grup 19"/>
          <p:cNvGrpSpPr>
            <a:grpSpLocks/>
          </p:cNvGrpSpPr>
          <p:nvPr/>
        </p:nvGrpSpPr>
        <p:grpSpPr bwMode="auto">
          <a:xfrm>
            <a:off x="836221" y="5954999"/>
            <a:ext cx="6162675" cy="663575"/>
            <a:chOff x="2644311" y="5451679"/>
            <a:chExt cx="6162416" cy="663371"/>
          </a:xfrm>
        </p:grpSpPr>
        <p:grpSp>
          <p:nvGrpSpPr>
            <p:cNvPr id="9" name="Group 51"/>
            <p:cNvGrpSpPr>
              <a:grpSpLocks/>
            </p:cNvGrpSpPr>
            <p:nvPr/>
          </p:nvGrpSpPr>
          <p:grpSpPr bwMode="auto">
            <a:xfrm>
              <a:off x="2644311" y="5451679"/>
              <a:ext cx="648968" cy="663371"/>
              <a:chOff x="1868" y="1082"/>
              <a:chExt cx="1942" cy="1942"/>
            </a:xfrm>
          </p:grpSpPr>
          <p:sp>
            <p:nvSpPr>
              <p:cNvPr id="11" name="Freeform 52"/>
              <p:cNvSpPr>
                <a:spLocks noChangeAspect="1"/>
              </p:cNvSpPr>
              <p:nvPr/>
            </p:nvSpPr>
            <p:spPr bwMode="gray">
              <a:xfrm>
                <a:off x="1868" y="1082"/>
                <a:ext cx="1942" cy="1942"/>
              </a:xfrm>
              <a:custGeom>
                <a:avLst/>
                <a:gdLst>
                  <a:gd name="T0" fmla="*/ 2144 w 1675"/>
                  <a:gd name="T1" fmla="*/ 7354 h 1675"/>
                  <a:gd name="T2" fmla="*/ 0 w 1675"/>
                  <a:gd name="T3" fmla="*/ 5194 h 1675"/>
                  <a:gd name="T4" fmla="*/ 0 w 1675"/>
                  <a:gd name="T5" fmla="*/ 2144 h 1675"/>
                  <a:gd name="T6" fmla="*/ 2144 w 1675"/>
                  <a:gd name="T7" fmla="*/ 0 h 1675"/>
                  <a:gd name="T8" fmla="*/ 5195 w 1675"/>
                  <a:gd name="T9" fmla="*/ 0 h 1675"/>
                  <a:gd name="T10" fmla="*/ 7354 w 1675"/>
                  <a:gd name="T11" fmla="*/ 2144 h 1675"/>
                  <a:gd name="T12" fmla="*/ 7354 w 1675"/>
                  <a:gd name="T13" fmla="*/ 5194 h 1675"/>
                  <a:gd name="T14" fmla="*/ 5195 w 1675"/>
                  <a:gd name="T15" fmla="*/ 7354 h 1675"/>
                  <a:gd name="T16" fmla="*/ 2144 w 1675"/>
                  <a:gd name="T17" fmla="*/ 7354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solidFill>
                    <a:srgbClr val="000000"/>
                  </a:solidFill>
                </a:endParaRPr>
              </a:p>
            </p:txBody>
          </p:sp>
          <p:sp>
            <p:nvSpPr>
              <p:cNvPr id="12" name="Freeform 53"/>
              <p:cNvSpPr>
                <a:spLocks noChangeAspect="1"/>
              </p:cNvSpPr>
              <p:nvPr/>
            </p:nvSpPr>
            <p:spPr bwMode="gray">
              <a:xfrm>
                <a:off x="1914" y="1128"/>
                <a:ext cx="1850" cy="1850"/>
              </a:xfrm>
              <a:custGeom>
                <a:avLst/>
                <a:gdLst>
                  <a:gd name="T0" fmla="*/ 2065 w 1595"/>
                  <a:gd name="T1" fmla="*/ 7029 h 1595"/>
                  <a:gd name="T2" fmla="*/ 0 w 1595"/>
                  <a:gd name="T3" fmla="*/ 4965 h 1595"/>
                  <a:gd name="T4" fmla="*/ 0 w 1595"/>
                  <a:gd name="T5" fmla="*/ 2065 h 1595"/>
                  <a:gd name="T6" fmla="*/ 2065 w 1595"/>
                  <a:gd name="T7" fmla="*/ 0 h 1595"/>
                  <a:gd name="T8" fmla="*/ 4965 w 1595"/>
                  <a:gd name="T9" fmla="*/ 0 h 1595"/>
                  <a:gd name="T10" fmla="*/ 7029 w 1595"/>
                  <a:gd name="T11" fmla="*/ 2065 h 1595"/>
                  <a:gd name="T12" fmla="*/ 7029 w 1595"/>
                  <a:gd name="T13" fmla="*/ 4965 h 1595"/>
                  <a:gd name="T14" fmla="*/ 4965 w 1595"/>
                  <a:gd name="T15" fmla="*/ 7029 h 1595"/>
                  <a:gd name="T16" fmla="*/ 2065 w 1595"/>
                  <a:gd name="T17" fmla="*/ 7029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solidFill>
                    <a:srgbClr val="000000"/>
                  </a:solidFill>
                </a:endParaRPr>
              </a:p>
            </p:txBody>
          </p:sp>
          <p:sp>
            <p:nvSpPr>
              <p:cNvPr id="13" name="Freeform 54"/>
              <p:cNvSpPr>
                <a:spLocks noChangeAspect="1"/>
              </p:cNvSpPr>
              <p:nvPr/>
            </p:nvSpPr>
            <p:spPr bwMode="gray">
              <a:xfrm>
                <a:off x="2434" y="1717"/>
                <a:ext cx="334" cy="642"/>
              </a:xfrm>
              <a:custGeom>
                <a:avLst/>
                <a:gdLst>
                  <a:gd name="T0" fmla="*/ 477 w 288"/>
                  <a:gd name="T1" fmla="*/ 2460 h 553"/>
                  <a:gd name="T2" fmla="*/ 477 w 288"/>
                  <a:gd name="T3" fmla="*/ 329 h 553"/>
                  <a:gd name="T4" fmla="*/ 0 w 288"/>
                  <a:gd name="T5" fmla="*/ 329 h 553"/>
                  <a:gd name="T6" fmla="*/ 0 w 288"/>
                  <a:gd name="T7" fmla="*/ 0 h 553"/>
                  <a:gd name="T8" fmla="*/ 1266 w 288"/>
                  <a:gd name="T9" fmla="*/ 0 h 553"/>
                  <a:gd name="T10" fmla="*/ 1266 w 288"/>
                  <a:gd name="T11" fmla="*/ 329 h 553"/>
                  <a:gd name="T12" fmla="*/ 801 w 288"/>
                  <a:gd name="T13" fmla="*/ 329 h 553"/>
                  <a:gd name="T14" fmla="*/ 801 w 288"/>
                  <a:gd name="T15" fmla="*/ 2460 h 553"/>
                  <a:gd name="T16" fmla="*/ 477 w 288"/>
                  <a:gd name="T17" fmla="*/ 2460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solidFill>
                    <a:srgbClr val="000000"/>
                  </a:solidFill>
                </a:endParaRPr>
              </a:p>
            </p:txBody>
          </p:sp>
          <p:sp>
            <p:nvSpPr>
              <p:cNvPr id="14" name="Freeform 55"/>
              <p:cNvSpPr>
                <a:spLocks noChangeAspect="1"/>
              </p:cNvSpPr>
              <p:nvPr/>
            </p:nvSpPr>
            <p:spPr bwMode="gray">
              <a:xfrm>
                <a:off x="2007" y="1709"/>
                <a:ext cx="384" cy="657"/>
              </a:xfrm>
              <a:custGeom>
                <a:avLst/>
                <a:gdLst>
                  <a:gd name="T0" fmla="*/ 2460770 w 140"/>
                  <a:gd name="T1" fmla="*/ 1397614 h 240"/>
                  <a:gd name="T2" fmla="*/ 3277059 w 140"/>
                  <a:gd name="T3" fmla="*/ 1397614 h 240"/>
                  <a:gd name="T4" fmla="*/ 1784533 w 140"/>
                  <a:gd name="T5" fmla="*/ 0 h 240"/>
                  <a:gd name="T6" fmla="*/ 413403 w 140"/>
                  <a:gd name="T7" fmla="*/ 1397614 h 240"/>
                  <a:gd name="T8" fmla="*/ 2021735 w 140"/>
                  <a:gd name="T9" fmla="*/ 3141558 h 240"/>
                  <a:gd name="T10" fmla="*/ 2460770 w 140"/>
                  <a:gd name="T11" fmla="*/ 4065828 h 240"/>
                  <a:gd name="T12" fmla="*/ 1659895 w 140"/>
                  <a:gd name="T13" fmla="*/ 4895351 h 240"/>
                  <a:gd name="T14" fmla="*/ 871238 w 140"/>
                  <a:gd name="T15" fmla="*/ 3945874 h 240"/>
                  <a:gd name="T16" fmla="*/ 141438 w 140"/>
                  <a:gd name="T17" fmla="*/ 3945874 h 240"/>
                  <a:gd name="T18" fmla="*/ 1643246 w 140"/>
                  <a:gd name="T19" fmla="*/ 5673877 h 240"/>
                  <a:gd name="T20" fmla="*/ 3232800 w 140"/>
                  <a:gd name="T21" fmla="*/ 3995579 h 240"/>
                  <a:gd name="T22" fmla="*/ 2168618 w 140"/>
                  <a:gd name="T23" fmla="*/ 2339949 h 240"/>
                  <a:gd name="T24" fmla="*/ 1204210 w 140"/>
                  <a:gd name="T25" fmla="*/ 1397614 h 240"/>
                  <a:gd name="T26" fmla="*/ 1784533 w 140"/>
                  <a:gd name="T27" fmla="*/ 735183 h 240"/>
                  <a:gd name="T28" fmla="*/ 2460770 w 140"/>
                  <a:gd name="T29" fmla="*/ 139761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solidFill>
                    <a:srgbClr val="000000"/>
                  </a:solidFill>
                </a:endParaRPr>
              </a:p>
            </p:txBody>
          </p:sp>
          <p:sp>
            <p:nvSpPr>
              <p:cNvPr id="15" name="Freeform 56"/>
              <p:cNvSpPr>
                <a:spLocks noChangeAspect="1" noEditPoints="1"/>
              </p:cNvSpPr>
              <p:nvPr/>
            </p:nvSpPr>
            <p:spPr bwMode="gray">
              <a:xfrm>
                <a:off x="3312" y="1720"/>
                <a:ext cx="347" cy="657"/>
              </a:xfrm>
              <a:custGeom>
                <a:avLst/>
                <a:gdLst>
                  <a:gd name="T0" fmla="*/ 3358227 w 124"/>
                  <a:gd name="T1" fmla="*/ 707008 h 234"/>
                  <a:gd name="T2" fmla="*/ 2685022 w 124"/>
                  <a:gd name="T3" fmla="*/ 85326 h 234"/>
                  <a:gd name="T4" fmla="*/ 1538629 w 124"/>
                  <a:gd name="T5" fmla="*/ 0 h 234"/>
                  <a:gd name="T6" fmla="*/ 0 w 124"/>
                  <a:gd name="T7" fmla="*/ 0 h 234"/>
                  <a:gd name="T8" fmla="*/ 0 w 124"/>
                  <a:gd name="T9" fmla="*/ 7124930 h 234"/>
                  <a:gd name="T10" fmla="*/ 966168 w 124"/>
                  <a:gd name="T11" fmla="*/ 7124930 h 234"/>
                  <a:gd name="T12" fmla="*/ 966168 w 124"/>
                  <a:gd name="T13" fmla="*/ 3892692 h 234"/>
                  <a:gd name="T14" fmla="*/ 1590987 w 124"/>
                  <a:gd name="T15" fmla="*/ 3892692 h 234"/>
                  <a:gd name="T16" fmla="*/ 2587025 w 124"/>
                  <a:gd name="T17" fmla="*/ 3807366 h 234"/>
                  <a:gd name="T18" fmla="*/ 3095145 w 124"/>
                  <a:gd name="T19" fmla="*/ 3533560 h 234"/>
                  <a:gd name="T20" fmla="*/ 3471125 w 124"/>
                  <a:gd name="T21" fmla="*/ 2896713 h 234"/>
                  <a:gd name="T22" fmla="*/ 3651104 w 124"/>
                  <a:gd name="T23" fmla="*/ 1918946 h 234"/>
                  <a:gd name="T24" fmla="*/ 3358227 w 124"/>
                  <a:gd name="T25" fmla="*/ 707008 h 234"/>
                  <a:gd name="T26" fmla="*/ 2294076 w 124"/>
                  <a:gd name="T27" fmla="*/ 2981860 h 234"/>
                  <a:gd name="T28" fmla="*/ 913797 w 124"/>
                  <a:gd name="T29" fmla="*/ 2981860 h 234"/>
                  <a:gd name="T30" fmla="*/ 913797 w 124"/>
                  <a:gd name="T31" fmla="*/ 942043 h 234"/>
                  <a:gd name="T32" fmla="*/ 2241701 w 124"/>
                  <a:gd name="T33" fmla="*/ 942043 h 234"/>
                  <a:gd name="T34" fmla="*/ 2797724 w 124"/>
                  <a:gd name="T35" fmla="*/ 1985061 h 234"/>
                  <a:gd name="T36" fmla="*/ 2294076 w 124"/>
                  <a:gd name="T37" fmla="*/ 2981860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solidFill>
                    <a:srgbClr val="000000"/>
                  </a:solidFill>
                </a:endParaRPr>
              </a:p>
            </p:txBody>
          </p:sp>
          <p:sp>
            <p:nvSpPr>
              <p:cNvPr id="16" name="Freeform 57"/>
              <p:cNvSpPr>
                <a:spLocks noChangeAspect="1" noEditPoints="1"/>
              </p:cNvSpPr>
              <p:nvPr/>
            </p:nvSpPr>
            <p:spPr bwMode="gray">
              <a:xfrm>
                <a:off x="2836" y="1707"/>
                <a:ext cx="375" cy="670"/>
              </a:xfrm>
              <a:custGeom>
                <a:avLst/>
                <a:gdLst>
                  <a:gd name="T0" fmla="*/ 1884809 w 134"/>
                  <a:gd name="T1" fmla="*/ 0 h 239"/>
                  <a:gd name="T2" fmla="*/ 0 w 134"/>
                  <a:gd name="T3" fmla="*/ 1827413 h 239"/>
                  <a:gd name="T4" fmla="*/ 0 w 134"/>
                  <a:gd name="T5" fmla="*/ 5122873 h 239"/>
                  <a:gd name="T6" fmla="*/ 2001540 w 134"/>
                  <a:gd name="T7" fmla="*/ 7163781 h 239"/>
                  <a:gd name="T8" fmla="*/ 3946645 w 134"/>
                  <a:gd name="T9" fmla="*/ 5187975 h 239"/>
                  <a:gd name="T10" fmla="*/ 3946645 w 134"/>
                  <a:gd name="T11" fmla="*/ 2093918 h 239"/>
                  <a:gd name="T12" fmla="*/ 1884809 w 134"/>
                  <a:gd name="T13" fmla="*/ 0 h 239"/>
                  <a:gd name="T14" fmla="*/ 3032443 w 134"/>
                  <a:gd name="T15" fmla="*/ 4737486 h 239"/>
                  <a:gd name="T16" fmla="*/ 2001540 w 134"/>
                  <a:gd name="T17" fmla="*/ 6171738 h 239"/>
                  <a:gd name="T18" fmla="*/ 914197 w 134"/>
                  <a:gd name="T19" fmla="*/ 4703585 h 239"/>
                  <a:gd name="T20" fmla="*/ 914197 w 134"/>
                  <a:gd name="T21" fmla="*/ 2311668 h 239"/>
                  <a:gd name="T22" fmla="*/ 1949225 w 134"/>
                  <a:gd name="T23" fmla="*/ 995886 h 239"/>
                  <a:gd name="T24" fmla="*/ 3032443 w 134"/>
                  <a:gd name="T25" fmla="*/ 2513207 h 239"/>
                  <a:gd name="T26" fmla="*/ 3032443 w 134"/>
                  <a:gd name="T27" fmla="*/ 4737486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solidFill>
                    <a:srgbClr val="000000"/>
                  </a:solidFill>
                </a:endParaRPr>
              </a:p>
            </p:txBody>
          </p:sp>
          <p:grpSp>
            <p:nvGrpSpPr>
              <p:cNvPr id="17" name="Group 58"/>
              <p:cNvGrpSpPr>
                <a:grpSpLocks noChangeAspect="1"/>
              </p:cNvGrpSpPr>
              <p:nvPr/>
            </p:nvGrpSpPr>
            <p:grpSpPr bwMode="auto">
              <a:xfrm>
                <a:off x="2808" y="2807"/>
                <a:ext cx="62" cy="63"/>
                <a:chOff x="1684" y="2400"/>
                <a:chExt cx="41" cy="41"/>
              </a:xfrm>
            </p:grpSpPr>
            <p:sp>
              <p:nvSpPr>
                <p:cNvPr id="22"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23"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grpSp>
            <p:nvGrpSpPr>
              <p:cNvPr id="18" name="Group 61"/>
              <p:cNvGrpSpPr>
                <a:grpSpLocks noChangeAspect="1"/>
              </p:cNvGrpSpPr>
              <p:nvPr/>
            </p:nvGrpSpPr>
            <p:grpSpPr bwMode="auto">
              <a:xfrm>
                <a:off x="2808" y="1211"/>
                <a:ext cx="62" cy="63"/>
                <a:chOff x="1684" y="2400"/>
                <a:chExt cx="41" cy="41"/>
              </a:xfrm>
            </p:grpSpPr>
            <p:sp>
              <p:nvSpPr>
                <p:cNvPr id="20"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21"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pic>
            <p:nvPicPr>
              <p:cNvPr id="19" name="Picture 64"/>
              <p:cNvPicPr>
                <a:picLocks noChangeAspect="1" noChangeArrowheads="1"/>
              </p:cNvPicPr>
              <p:nvPr/>
            </p:nvPicPr>
            <p:blipFill>
              <a:blip r:embed="rId3"/>
              <a:srcRect/>
              <a:stretch>
                <a:fillRect/>
              </a:stretch>
            </p:blipFill>
            <p:spPr bwMode="gray">
              <a:xfrm>
                <a:off x="1885" y="1124"/>
                <a:ext cx="1644" cy="1060"/>
              </a:xfrm>
              <a:prstGeom prst="rect">
                <a:avLst/>
              </a:prstGeom>
              <a:noFill/>
              <a:ln w="11176">
                <a:noFill/>
                <a:miter lim="800000"/>
                <a:headEnd/>
                <a:tailEnd/>
              </a:ln>
            </p:spPr>
          </p:pic>
        </p:grpSp>
        <p:sp>
          <p:nvSpPr>
            <p:cNvPr id="10" name="53 Metin kutusu"/>
            <p:cNvSpPr txBox="1"/>
            <p:nvPr/>
          </p:nvSpPr>
          <p:spPr>
            <a:xfrm>
              <a:off x="3298334" y="5638946"/>
              <a:ext cx="5508393" cy="288836"/>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tr-TR" sz="1200" dirty="0" smtClean="0">
                  <a:solidFill>
                    <a:srgbClr val="000000"/>
                  </a:solidFill>
                  <a:latin typeface="Cambria" pitchFamily="18" charset="0"/>
                </a:rPr>
                <a:t>En fazla</a:t>
              </a:r>
              <a:endParaRPr lang="tr-TR" sz="1000" b="1" dirty="0" smtClean="0">
                <a:solidFill>
                  <a:srgbClr val="000000"/>
                </a:solidFill>
                <a:latin typeface="Cambria" pitchFamily="18" charset="0"/>
              </a:endParaRPr>
            </a:p>
          </p:txBody>
        </p:sp>
      </p:grpSp>
    </p:spTree>
    <p:extLst>
      <p:ext uri="{BB962C8B-B14F-4D97-AF65-F5344CB8AC3E}">
        <p14:creationId xmlns:p14="http://schemas.microsoft.com/office/powerpoint/2010/main" val="28939401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prstClr val="black"/>
              </a:solidFill>
            </a:endParaRPr>
          </a:p>
        </p:txBody>
      </p:sp>
      <p:graphicFrame>
        <p:nvGraphicFramePr>
          <p:cNvPr id="7" name="Group 434"/>
          <p:cNvGraphicFramePr>
            <a:graphicFrameLocks noGrp="1"/>
          </p:cNvGraphicFramePr>
          <p:nvPr>
            <p:extLst>
              <p:ext uri="{D42A27DB-BD31-4B8C-83A1-F6EECF244321}">
                <p14:modId xmlns:p14="http://schemas.microsoft.com/office/powerpoint/2010/main" val="2332465108"/>
              </p:ext>
            </p:extLst>
          </p:nvPr>
        </p:nvGraphicFramePr>
        <p:xfrm>
          <a:off x="74430" y="1158979"/>
          <a:ext cx="9069570" cy="4966884"/>
        </p:xfrm>
        <a:graphic>
          <a:graphicData uri="http://schemas.openxmlformats.org/drawingml/2006/table">
            <a:tbl>
              <a:tblPr bandRow="1">
                <a:tableStyleId>{21E4AEA4-8DFA-4A89-87EB-49C32662AFE0}</a:tableStyleId>
              </a:tblPr>
              <a:tblGrid>
                <a:gridCol w="1866552"/>
                <a:gridCol w="1200503"/>
                <a:gridCol w="1200503"/>
                <a:gridCol w="1200503"/>
                <a:gridCol w="1200503"/>
                <a:gridCol w="1200503"/>
                <a:gridCol w="1200503"/>
              </a:tblGrid>
              <a:tr h="342294">
                <a:tc rowSpan="2">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400" b="1" u="none" strike="noStrike" kern="1200" cap="none" normalizeH="0" baseline="0" noProof="1" smtClean="0">
                          <a:ln>
                            <a:noFill/>
                          </a:ln>
                          <a:effectLst/>
                          <a:latin typeface="Cambria" pitchFamily="18" charset="0"/>
                        </a:rPr>
                        <a:t>Yaş </a:t>
                      </a:r>
                    </a:p>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400" b="1" u="none" strike="noStrike" kern="1200" cap="none" normalizeH="0" baseline="0" noProof="1" smtClean="0">
                          <a:ln>
                            <a:noFill/>
                          </a:ln>
                          <a:effectLst/>
                          <a:latin typeface="Cambria" pitchFamily="18" charset="0"/>
                        </a:rPr>
                        <a:t>Grupları</a:t>
                      </a:r>
                      <a:endParaRPr kumimoji="0" lang="tr-TR" sz="1200" b="0" i="0" u="none" strike="noStrike" kern="1200" cap="none" normalizeH="0" baseline="0" noProof="1" smtClean="0">
                        <a:ln>
                          <a:noFill/>
                        </a:ln>
                        <a:solidFill>
                          <a:schemeClr val="folHlink"/>
                        </a:solidFill>
                        <a:effectLst/>
                        <a:latin typeface="Cambria" pitchFamily="18" charset="0"/>
                        <a:ea typeface="+mn-ea"/>
                        <a:cs typeface="Arial" pitchFamily="34" charset="0"/>
                      </a:endParaRPr>
                    </a:p>
                  </a:txBody>
                  <a:tcPr marL="90000" marR="90000" marT="46800" marB="46800" anchor="ctr" horzOverflow="overflow"/>
                </a:tc>
                <a:tc gridSpan="3">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400" b="1" u="none" strike="noStrike" kern="1200" cap="none" normalizeH="0" baseline="0" noProof="1" smtClean="0">
                          <a:ln>
                            <a:noFill/>
                          </a:ln>
                          <a:solidFill>
                            <a:schemeClr val="tx1"/>
                          </a:solidFill>
                          <a:effectLst/>
                          <a:latin typeface="Cambria" pitchFamily="18" charset="0"/>
                        </a:rPr>
                        <a:t>2005</a:t>
                      </a:r>
                      <a:endParaRPr kumimoji="0" lang="tr-TR" sz="1400" b="1" i="0" u="none" strike="noStrike" kern="1200" cap="none" normalizeH="0" baseline="0" noProof="1" smtClean="0">
                        <a:ln>
                          <a:noFill/>
                        </a:ln>
                        <a:solidFill>
                          <a:schemeClr val="tx1"/>
                        </a:solidFill>
                        <a:effectLst/>
                        <a:latin typeface="Cambria" pitchFamily="18" charset="0"/>
                        <a:ea typeface="+mn-ea"/>
                        <a:cs typeface="Arial" pitchFamily="34" charset="0"/>
                      </a:endParaRPr>
                    </a:p>
                  </a:txBody>
                  <a:tcPr marL="90000" marR="90000" marT="46800" marB="46800" anchor="ctr" horzOverflow="overflow"/>
                </a:tc>
                <a:tc hMerge="1">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1400" b="1" i="0" u="none" strike="noStrike" kern="1200" cap="none" normalizeH="0" baseline="0" noProof="1" smtClean="0">
                        <a:ln>
                          <a:noFill/>
                        </a:ln>
                        <a:solidFill>
                          <a:schemeClr val="bg1">
                            <a:lumMod val="50000"/>
                          </a:schemeClr>
                        </a:solidFill>
                        <a:effectLst/>
                        <a:latin typeface="Cambria" pitchFamily="18" charset="0"/>
                        <a:ea typeface="+mn-ea"/>
                        <a:cs typeface="Arial" pitchFamily="34" charset="0"/>
                      </a:endParaRPr>
                    </a:p>
                  </a:txBody>
                  <a:tcPr marL="90000" marR="90000" marT="46800" marB="46800" anchor="ctr" horzOverflow="overflow"/>
                </a:tc>
                <a:tc hMerge="1">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1400" b="1" i="0" u="none" strike="noStrike" kern="1200" cap="none" normalizeH="0" baseline="0" noProof="1" smtClean="0">
                        <a:ln>
                          <a:noFill/>
                        </a:ln>
                        <a:solidFill>
                          <a:schemeClr val="tx1"/>
                        </a:solidFill>
                        <a:effectLst/>
                        <a:latin typeface="Cambria" pitchFamily="18" charset="0"/>
                        <a:ea typeface="+mn-ea"/>
                        <a:cs typeface="Arial" pitchFamily="34" charset="0"/>
                      </a:endParaRPr>
                    </a:p>
                  </a:txBody>
                  <a:tcPr marL="90000" marR="90000" marT="46800" marB="46800" anchor="ctr" horzOverflow="overflow"/>
                </a:tc>
                <a:tc gridSpan="3">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400" b="1" u="none" strike="noStrike" kern="1200" cap="none" normalizeH="0" baseline="0" noProof="1" smtClean="0">
                          <a:ln>
                            <a:noFill/>
                          </a:ln>
                          <a:solidFill>
                            <a:schemeClr val="bg1">
                              <a:lumMod val="50000"/>
                            </a:schemeClr>
                          </a:solidFill>
                          <a:effectLst/>
                          <a:latin typeface="Cambria" pitchFamily="18" charset="0"/>
                        </a:rPr>
                        <a:t>2006</a:t>
                      </a:r>
                      <a:endParaRPr kumimoji="0" lang="tr-TR" sz="1400" b="1" i="0" u="none" strike="noStrike" kern="1200" cap="none" normalizeH="0" baseline="0" noProof="1" smtClean="0">
                        <a:ln>
                          <a:noFill/>
                        </a:ln>
                        <a:solidFill>
                          <a:schemeClr val="bg1">
                            <a:lumMod val="50000"/>
                          </a:schemeClr>
                        </a:solidFill>
                        <a:effectLst/>
                        <a:latin typeface="Cambria" pitchFamily="18" charset="0"/>
                        <a:ea typeface="+mn-ea"/>
                        <a:cs typeface="Arial" pitchFamily="34" charset="0"/>
                      </a:endParaRPr>
                    </a:p>
                  </a:txBody>
                  <a:tcPr marL="90000" marR="90000" marT="46800" marB="46800" anchor="ctr" horzOverflow="overflow"/>
                </a:tc>
                <a:tc hMerge="1">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1400" b="1" i="0" u="none" strike="noStrike" kern="1200" cap="none" normalizeH="0" baseline="0" noProof="1" smtClean="0">
                        <a:ln>
                          <a:noFill/>
                        </a:ln>
                        <a:solidFill>
                          <a:schemeClr val="tx1"/>
                        </a:solidFill>
                        <a:effectLst/>
                        <a:latin typeface="Cambria" pitchFamily="18" charset="0"/>
                        <a:ea typeface="+mn-ea"/>
                        <a:cs typeface="Arial" pitchFamily="34" charset="0"/>
                      </a:endParaRPr>
                    </a:p>
                  </a:txBody>
                  <a:tcPr marL="90000" marR="90000" marT="46800" marB="46800" anchor="ctr" horzOverflow="overflow"/>
                </a:tc>
                <a:tc hMerge="1">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1400" b="1" i="0" u="none" strike="noStrike" kern="1200" cap="none" normalizeH="0" baseline="0" noProof="1" smtClean="0">
                        <a:ln>
                          <a:noFill/>
                        </a:ln>
                        <a:solidFill>
                          <a:schemeClr val="bg1">
                            <a:lumMod val="50000"/>
                          </a:schemeClr>
                        </a:solidFill>
                        <a:effectLst/>
                        <a:latin typeface="Cambria" pitchFamily="18" charset="0"/>
                        <a:ea typeface="+mn-ea"/>
                        <a:cs typeface="Arial" pitchFamily="34" charset="0"/>
                      </a:endParaRPr>
                    </a:p>
                  </a:txBody>
                  <a:tcPr marL="90000" marR="90000" marT="46800" marB="46800" anchor="ctr" horzOverflow="overflow"/>
                </a:tc>
              </a:tr>
              <a:tr h="308306">
                <a:tc vMerge="1">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1200" b="1" i="0" u="none" strike="noStrike" cap="none" normalizeH="0" baseline="0" noProof="1" smtClean="0">
                        <a:ln>
                          <a:noFill/>
                        </a:ln>
                        <a:solidFill>
                          <a:schemeClr val="tx1"/>
                        </a:solidFill>
                        <a:effectLst/>
                        <a:latin typeface="Cambria" pitchFamily="18" charset="0"/>
                        <a:cs typeface="Calibri"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Kadın</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Erkek</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Toplam</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Kadın</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Erkek</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Toplam</a:t>
                      </a:r>
                    </a:p>
                  </a:txBody>
                  <a:tcPr marL="90000" marR="90000" marT="46800" marB="46800" anchor="ctr" horzOverflow="overflow"/>
                </a:tc>
              </a:tr>
              <a:tr h="308306">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1" i="0" u="none" strike="noStrike" cap="none" normalizeH="0" baseline="0" noProof="1" smtClean="0">
                          <a:ln>
                            <a:noFill/>
                          </a:ln>
                          <a:solidFill>
                            <a:srgbClr val="002060"/>
                          </a:solidFill>
                          <a:effectLst/>
                          <a:latin typeface="Cambria" pitchFamily="18" charset="0"/>
                          <a:cs typeface="Calibri" pitchFamily="34" charset="0"/>
                        </a:rPr>
                        <a:t>-14</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5</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225</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230</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20</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299</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319</a:t>
                      </a:r>
                    </a:p>
                  </a:txBody>
                  <a:tcPr marL="90000" marR="90000" marT="46800" marB="46800" anchor="ctr" horzOverflow="overflow"/>
                </a:tc>
              </a:tr>
              <a:tr h="308306">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1" i="0" u="none" strike="noStrike" cap="none" normalizeH="0" baseline="0" noProof="1" smtClean="0">
                          <a:ln>
                            <a:noFill/>
                          </a:ln>
                          <a:solidFill>
                            <a:srgbClr val="002060"/>
                          </a:solidFill>
                          <a:effectLst/>
                          <a:latin typeface="Cambria" pitchFamily="18" charset="0"/>
                          <a:cs typeface="+mn-cs"/>
                        </a:rPr>
                        <a:t>15-17</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101</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901</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1.002</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231</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2.239</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2.470</a:t>
                      </a:r>
                    </a:p>
                  </a:txBody>
                  <a:tcPr marL="90000" marR="90000" marT="46800" marB="46800" anchor="ctr" horzOverflow="overflow"/>
                </a:tc>
              </a:tr>
              <a:tr h="308306">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400" b="1" i="1" u="none" strike="noStrike" cap="none" normalizeH="0" baseline="0" noProof="1" smtClean="0">
                          <a:ln>
                            <a:noFill/>
                          </a:ln>
                          <a:solidFill>
                            <a:srgbClr val="002060"/>
                          </a:solidFill>
                          <a:effectLst/>
                          <a:latin typeface="Cambria" pitchFamily="18" charset="0"/>
                          <a:cs typeface="Calibri" pitchFamily="34" charset="0"/>
                        </a:rPr>
                        <a:t>18-24</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1" i="0" u="none" strike="noStrike" cap="none" normalizeH="0" baseline="0" noProof="1" smtClean="0">
                          <a:ln>
                            <a:noFill/>
                          </a:ln>
                          <a:solidFill>
                            <a:schemeClr val="tx1"/>
                          </a:solidFill>
                          <a:effectLst/>
                          <a:latin typeface="Cambria" pitchFamily="18" charset="0"/>
                          <a:cs typeface="Calibri" pitchFamily="34" charset="0"/>
                        </a:rPr>
                        <a:t>1.141</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1" i="0" u="none" strike="noStrike" cap="none" normalizeH="0" baseline="0" noProof="1" smtClean="0">
                          <a:ln>
                            <a:noFill/>
                          </a:ln>
                          <a:solidFill>
                            <a:schemeClr val="tx1"/>
                          </a:solidFill>
                          <a:effectLst/>
                          <a:latin typeface="Cambria" pitchFamily="18" charset="0"/>
                          <a:cs typeface="Calibri" pitchFamily="34" charset="0"/>
                        </a:rPr>
                        <a:t>15.202</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1" i="0" u="none" strike="noStrike" cap="none" normalizeH="0" baseline="0" noProof="1" smtClean="0">
                          <a:ln>
                            <a:noFill/>
                          </a:ln>
                          <a:solidFill>
                            <a:schemeClr val="tx1"/>
                          </a:solidFill>
                          <a:effectLst/>
                          <a:latin typeface="Cambria" pitchFamily="18" charset="0"/>
                          <a:cs typeface="Calibri" pitchFamily="34" charset="0"/>
                        </a:rPr>
                        <a:t>16.343</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400" b="1" i="1" u="none" strike="noStrike" cap="none" normalizeH="0" baseline="0" noProof="1" smtClean="0">
                          <a:ln>
                            <a:noFill/>
                          </a:ln>
                          <a:solidFill>
                            <a:schemeClr val="tx1"/>
                          </a:solidFill>
                          <a:effectLst/>
                          <a:latin typeface="Cambria" pitchFamily="18" charset="0"/>
                          <a:cs typeface="Calibri" pitchFamily="34" charset="0"/>
                        </a:rPr>
                        <a:t>11.299</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400" b="1" i="1" u="none" strike="noStrike" cap="none" normalizeH="0" baseline="0" noProof="1" smtClean="0">
                          <a:ln>
                            <a:noFill/>
                          </a:ln>
                          <a:solidFill>
                            <a:schemeClr val="tx1"/>
                          </a:solidFill>
                          <a:effectLst/>
                          <a:latin typeface="Cambria" pitchFamily="18" charset="0"/>
                          <a:cs typeface="Calibri" pitchFamily="34" charset="0"/>
                        </a:rPr>
                        <a:t>18.666</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400" b="1" i="1" u="none" strike="noStrike" cap="none" normalizeH="0" baseline="0" noProof="1" smtClean="0">
                          <a:ln>
                            <a:noFill/>
                          </a:ln>
                          <a:solidFill>
                            <a:schemeClr val="tx1"/>
                          </a:solidFill>
                          <a:effectLst/>
                          <a:latin typeface="Cambria" pitchFamily="18" charset="0"/>
                          <a:cs typeface="Calibri" pitchFamily="34" charset="0"/>
                        </a:rPr>
                        <a:t>19.965</a:t>
                      </a:r>
                    </a:p>
                  </a:txBody>
                  <a:tcPr marL="90000" marR="90000" marT="46800" marB="46800" anchor="ctr" horzOverflow="overflow"/>
                </a:tc>
              </a:tr>
              <a:tr h="308306">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400" b="1" i="1" u="none" strike="noStrike" cap="none" normalizeH="0" baseline="0" noProof="1" smtClean="0">
                          <a:ln>
                            <a:noFill/>
                          </a:ln>
                          <a:solidFill>
                            <a:srgbClr val="002060"/>
                          </a:solidFill>
                          <a:effectLst/>
                          <a:latin typeface="Cambria" pitchFamily="18" charset="0"/>
                          <a:cs typeface="Calibri" pitchFamily="34" charset="0"/>
                        </a:rPr>
                        <a:t>25-29</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400" b="1" i="1" u="none" strike="noStrike" cap="none" normalizeH="0" baseline="0" noProof="1" smtClean="0">
                          <a:ln>
                            <a:noFill/>
                          </a:ln>
                          <a:solidFill>
                            <a:schemeClr val="tx1"/>
                          </a:solidFill>
                          <a:effectLst/>
                          <a:latin typeface="Cambria" pitchFamily="18" charset="0"/>
                          <a:cs typeface="Calibri" pitchFamily="34" charset="0"/>
                        </a:rPr>
                        <a:t>676</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400" b="1" i="1" u="none" strike="noStrike" cap="none" normalizeH="0" baseline="0" noProof="1" smtClean="0">
                          <a:ln>
                            <a:noFill/>
                          </a:ln>
                          <a:solidFill>
                            <a:schemeClr val="tx1"/>
                          </a:solidFill>
                          <a:effectLst/>
                          <a:latin typeface="Cambria" pitchFamily="18" charset="0"/>
                          <a:cs typeface="Calibri" pitchFamily="34" charset="0"/>
                        </a:rPr>
                        <a:t>17.303</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400" b="1" i="1" u="none" strike="noStrike" cap="none" normalizeH="0" baseline="0" noProof="1" smtClean="0">
                          <a:ln>
                            <a:noFill/>
                          </a:ln>
                          <a:solidFill>
                            <a:schemeClr val="tx1"/>
                          </a:solidFill>
                          <a:effectLst/>
                          <a:latin typeface="Cambria" pitchFamily="18" charset="0"/>
                          <a:cs typeface="Calibri" pitchFamily="34" charset="0"/>
                        </a:rPr>
                        <a:t>17.979</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7.675</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18.162</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18.837</a:t>
                      </a:r>
                    </a:p>
                  </a:txBody>
                  <a:tcPr marL="90000" marR="90000" marT="46800" marB="46800" anchor="ctr" horzOverflow="overflow"/>
                </a:tc>
              </a:tr>
              <a:tr h="308306">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1200" b="1" i="0" u="none" strike="noStrike" cap="none" normalizeH="0" baseline="0" noProof="1" smtClean="0">
                          <a:ln>
                            <a:noFill/>
                          </a:ln>
                          <a:solidFill>
                            <a:srgbClr val="002060"/>
                          </a:solidFill>
                          <a:effectLst/>
                          <a:latin typeface="Cambria" pitchFamily="18" charset="0"/>
                          <a:cs typeface="Calibri" pitchFamily="34" charset="0"/>
                        </a:rPr>
                        <a:t>30-34</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1" i="0" u="none" strike="noStrike" cap="none" normalizeH="0" baseline="0" noProof="1" smtClean="0">
                          <a:ln>
                            <a:noFill/>
                          </a:ln>
                          <a:solidFill>
                            <a:schemeClr val="tx1"/>
                          </a:solidFill>
                          <a:effectLst/>
                          <a:latin typeface="Cambria" pitchFamily="18" charset="0"/>
                          <a:cs typeface="Calibri" pitchFamily="34" charset="0"/>
                        </a:rPr>
                        <a:t>528</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1" i="0" u="none" strike="noStrike" cap="none" normalizeH="0" baseline="0" noProof="1" smtClean="0">
                          <a:ln>
                            <a:noFill/>
                          </a:ln>
                          <a:solidFill>
                            <a:schemeClr val="tx1"/>
                          </a:solidFill>
                          <a:effectLst/>
                          <a:latin typeface="Cambria" pitchFamily="18" charset="0"/>
                          <a:cs typeface="Calibri" pitchFamily="34" charset="0"/>
                        </a:rPr>
                        <a:t>14.545</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1" i="0" u="none" strike="noStrike" cap="none" normalizeH="0" baseline="0" noProof="1" smtClean="0">
                          <a:ln>
                            <a:noFill/>
                          </a:ln>
                          <a:solidFill>
                            <a:schemeClr val="tx1"/>
                          </a:solidFill>
                          <a:effectLst/>
                          <a:latin typeface="Cambria" pitchFamily="18" charset="0"/>
                          <a:cs typeface="Calibri" pitchFamily="34" charset="0"/>
                        </a:rPr>
                        <a:t>15.073</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3.591</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14.591</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15.182</a:t>
                      </a:r>
                    </a:p>
                  </a:txBody>
                  <a:tcPr marL="90000" marR="90000" marT="46800" marB="46800" anchor="ctr" horzOverflow="overflow"/>
                </a:tc>
              </a:tr>
              <a:tr h="308306">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1" i="0" u="none" strike="noStrike" cap="none" normalizeH="0" baseline="0" noProof="1" smtClean="0">
                          <a:ln>
                            <a:noFill/>
                          </a:ln>
                          <a:solidFill>
                            <a:srgbClr val="002060"/>
                          </a:solidFill>
                          <a:effectLst/>
                          <a:latin typeface="Cambria" pitchFamily="18" charset="0"/>
                          <a:cs typeface="Calibri" pitchFamily="34" charset="0"/>
                        </a:rPr>
                        <a:t>35-39</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389</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1" i="0" u="none" strike="noStrike" cap="none" normalizeH="0" baseline="0" noProof="1" smtClean="0">
                          <a:ln>
                            <a:noFill/>
                          </a:ln>
                          <a:solidFill>
                            <a:schemeClr val="tx1"/>
                          </a:solidFill>
                          <a:effectLst/>
                          <a:latin typeface="Cambria" pitchFamily="18" charset="0"/>
                          <a:cs typeface="Calibri" pitchFamily="34" charset="0"/>
                        </a:rPr>
                        <a:t>10.761</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1" i="0" u="none" strike="noStrike" cap="none" normalizeH="0" baseline="0" noProof="1" smtClean="0">
                          <a:ln>
                            <a:noFill/>
                          </a:ln>
                          <a:solidFill>
                            <a:schemeClr val="tx1"/>
                          </a:solidFill>
                          <a:effectLst/>
                          <a:latin typeface="Cambria" pitchFamily="18" charset="0"/>
                          <a:cs typeface="Calibri" pitchFamily="34" charset="0"/>
                        </a:rPr>
                        <a:t>11.150</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454</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10.845</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11.299</a:t>
                      </a:r>
                    </a:p>
                  </a:txBody>
                  <a:tcPr marL="90000" marR="90000" marT="46800" marB="46800" anchor="ctr" horzOverflow="overflow"/>
                </a:tc>
              </a:tr>
              <a:tr h="308306">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1" i="0" u="none" strike="noStrike" cap="none" normalizeH="0" baseline="0" noProof="1" smtClean="0">
                          <a:ln>
                            <a:noFill/>
                          </a:ln>
                          <a:solidFill>
                            <a:srgbClr val="002060"/>
                          </a:solidFill>
                          <a:effectLst/>
                          <a:latin typeface="Cambria" pitchFamily="18" charset="0"/>
                          <a:cs typeface="Calibri" pitchFamily="34" charset="0"/>
                        </a:rPr>
                        <a:t>40-44</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305</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7.958</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8.263</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283</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7.202</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7.485</a:t>
                      </a:r>
                    </a:p>
                  </a:txBody>
                  <a:tcPr marL="90000" marR="90000" marT="46800" marB="46800" anchor="ctr" horzOverflow="overflow"/>
                </a:tc>
              </a:tr>
              <a:tr h="308306">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1" i="0" u="none" strike="noStrike" cap="none" normalizeH="0" baseline="0" noProof="1" smtClean="0">
                          <a:ln>
                            <a:noFill/>
                          </a:ln>
                          <a:solidFill>
                            <a:srgbClr val="002060"/>
                          </a:solidFill>
                          <a:effectLst/>
                          <a:latin typeface="Cambria" pitchFamily="18" charset="0"/>
                          <a:cs typeface="Calibri" pitchFamily="34" charset="0"/>
                        </a:rPr>
                        <a:t>45-49</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136</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2.653</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2.789</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145</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2.371</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2.516</a:t>
                      </a:r>
                    </a:p>
                  </a:txBody>
                  <a:tcPr marL="90000" marR="90000" marT="46800" marB="46800" anchor="ctr" horzOverflow="overflow"/>
                </a:tc>
              </a:tr>
              <a:tr h="308306">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1" i="0" u="none" strike="noStrike" cap="none" normalizeH="0" baseline="0" noProof="1" smtClean="0">
                          <a:ln>
                            <a:noFill/>
                          </a:ln>
                          <a:solidFill>
                            <a:srgbClr val="002060"/>
                          </a:solidFill>
                          <a:effectLst/>
                          <a:latin typeface="Cambria" pitchFamily="18" charset="0"/>
                          <a:cs typeface="Calibri" pitchFamily="34" charset="0"/>
                        </a:rPr>
                        <a:t>50-54</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37</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811</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848</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31</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739</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770</a:t>
                      </a:r>
                    </a:p>
                  </a:txBody>
                  <a:tcPr marL="90000" marR="90000" marT="46800" marB="46800" anchor="ctr" horzOverflow="overflow"/>
                </a:tc>
              </a:tr>
              <a:tr h="308306">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1" i="0" u="none" strike="noStrike" cap="none" normalizeH="0" baseline="0" noProof="1" smtClean="0">
                          <a:ln>
                            <a:noFill/>
                          </a:ln>
                          <a:solidFill>
                            <a:srgbClr val="002060"/>
                          </a:solidFill>
                          <a:effectLst/>
                          <a:latin typeface="Cambria" pitchFamily="18" charset="0"/>
                          <a:cs typeface="Calibri" pitchFamily="34" charset="0"/>
                        </a:rPr>
                        <a:t>55-59</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12</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174</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186</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7</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137</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144</a:t>
                      </a:r>
                    </a:p>
                  </a:txBody>
                  <a:tcPr marL="90000" marR="90000" marT="46800" marB="46800" anchor="ctr" horzOverflow="overflow"/>
                </a:tc>
              </a:tr>
              <a:tr h="308306">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1" i="0" u="none" strike="noStrike" cap="none" normalizeH="0" baseline="0" noProof="1" smtClean="0">
                          <a:ln>
                            <a:noFill/>
                          </a:ln>
                          <a:solidFill>
                            <a:srgbClr val="002060"/>
                          </a:solidFill>
                          <a:effectLst/>
                          <a:latin typeface="Cambria" pitchFamily="18" charset="0"/>
                          <a:cs typeface="Calibri" pitchFamily="34" charset="0"/>
                        </a:rPr>
                        <a:t>60-64</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2</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43</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45</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3</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31</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34</a:t>
                      </a:r>
                    </a:p>
                  </a:txBody>
                  <a:tcPr marL="90000" marR="90000" marT="46800" marB="46800" anchor="ctr" horzOverflow="overflow"/>
                </a:tc>
              </a:tr>
              <a:tr h="308306">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1" i="0" u="none" strike="noStrike" cap="none" normalizeH="0" baseline="0" noProof="1" smtClean="0">
                          <a:ln>
                            <a:noFill/>
                          </a:ln>
                          <a:solidFill>
                            <a:srgbClr val="002060"/>
                          </a:solidFill>
                          <a:effectLst/>
                          <a:latin typeface="Cambria" pitchFamily="18" charset="0"/>
                          <a:cs typeface="Calibri" pitchFamily="34" charset="0"/>
                        </a:rPr>
                        <a:t>65+</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2</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13</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15</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5</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6</a:t>
                      </a:r>
                    </a:p>
                  </a:txBody>
                  <a:tcPr marL="90000" marR="90000" marT="46800" marB="46800" anchor="ctr" horzOverflow="overflow"/>
                </a:tc>
              </a:tr>
              <a:tr h="308306">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1" i="0" u="none" strike="noStrike" cap="none" normalizeH="0" baseline="0" noProof="1" smtClean="0">
                          <a:ln>
                            <a:noFill/>
                          </a:ln>
                          <a:solidFill>
                            <a:srgbClr val="002060"/>
                          </a:solidFill>
                          <a:effectLst/>
                          <a:latin typeface="Cambria" pitchFamily="18" charset="0"/>
                          <a:cs typeface="Calibri" pitchFamily="34" charset="0"/>
                        </a:rPr>
                        <a:t>Toplam</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3.334</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70.589</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73.923</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3.739</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75.288</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79.027</a:t>
                      </a:r>
                    </a:p>
                  </a:txBody>
                  <a:tcPr marL="90000" marR="90000" marT="46800" marB="46800" anchor="ctr" horzOverflow="overflow"/>
                </a:tc>
              </a:tr>
              <a:tr h="308306">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1" i="0" u="none" strike="noStrike" cap="none" normalizeH="0" baseline="0" noProof="1" smtClean="0">
                          <a:ln>
                            <a:noFill/>
                          </a:ln>
                          <a:solidFill>
                            <a:schemeClr val="tx1"/>
                          </a:solidFill>
                          <a:effectLst/>
                          <a:latin typeface="Cambria" pitchFamily="18" charset="0"/>
                          <a:cs typeface="Calibri" pitchFamily="34" charset="0"/>
                        </a:rPr>
                        <a:t>Ağırlıklı Ortalama  Yaş</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29</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31</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31</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28</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30</a:t>
                      </a:r>
                    </a:p>
                  </a:txBody>
                  <a:tcPr marL="90000" marR="90000" marT="46800" marB="46800" anchor="ctr" horzOverflow="overflow"/>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200" b="0" i="0" u="none" strike="noStrike" cap="none" normalizeH="0" baseline="0" noProof="1" smtClean="0">
                          <a:ln>
                            <a:noFill/>
                          </a:ln>
                          <a:solidFill>
                            <a:schemeClr val="tx1"/>
                          </a:solidFill>
                          <a:effectLst/>
                          <a:latin typeface="Cambria" pitchFamily="18" charset="0"/>
                          <a:cs typeface="Calibri" pitchFamily="34" charset="0"/>
                        </a:rPr>
                        <a:t>30</a:t>
                      </a:r>
                    </a:p>
                  </a:txBody>
                  <a:tcPr marL="90000" marR="90000" marT="46800" marB="46800" anchor="ctr" horzOverflow="overflow"/>
                </a:tc>
              </a:tr>
            </a:tbl>
          </a:graphicData>
        </a:graphic>
      </p:graphicFrame>
      <p:sp>
        <p:nvSpPr>
          <p:cNvPr id="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 KAZALARINDA YAŞ ORTALAMASI – TÜRKİYE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8" name="Grup 19"/>
          <p:cNvGrpSpPr>
            <a:grpSpLocks/>
          </p:cNvGrpSpPr>
          <p:nvPr/>
        </p:nvGrpSpPr>
        <p:grpSpPr bwMode="auto">
          <a:xfrm>
            <a:off x="990600" y="6159549"/>
            <a:ext cx="6162675" cy="663575"/>
            <a:chOff x="2644311" y="5451679"/>
            <a:chExt cx="6162416" cy="663371"/>
          </a:xfrm>
        </p:grpSpPr>
        <p:grpSp>
          <p:nvGrpSpPr>
            <p:cNvPr id="9" name="Group 51"/>
            <p:cNvGrpSpPr>
              <a:grpSpLocks/>
            </p:cNvGrpSpPr>
            <p:nvPr/>
          </p:nvGrpSpPr>
          <p:grpSpPr bwMode="auto">
            <a:xfrm>
              <a:off x="2644311" y="5451679"/>
              <a:ext cx="648968" cy="663371"/>
              <a:chOff x="1868" y="1082"/>
              <a:chExt cx="1942" cy="1942"/>
            </a:xfrm>
          </p:grpSpPr>
          <p:sp>
            <p:nvSpPr>
              <p:cNvPr id="11" name="Freeform 52"/>
              <p:cNvSpPr>
                <a:spLocks noChangeAspect="1"/>
              </p:cNvSpPr>
              <p:nvPr/>
            </p:nvSpPr>
            <p:spPr bwMode="gray">
              <a:xfrm>
                <a:off x="1868" y="1082"/>
                <a:ext cx="1942" cy="1942"/>
              </a:xfrm>
              <a:custGeom>
                <a:avLst/>
                <a:gdLst>
                  <a:gd name="T0" fmla="*/ 2144 w 1675"/>
                  <a:gd name="T1" fmla="*/ 7354 h 1675"/>
                  <a:gd name="T2" fmla="*/ 0 w 1675"/>
                  <a:gd name="T3" fmla="*/ 5194 h 1675"/>
                  <a:gd name="T4" fmla="*/ 0 w 1675"/>
                  <a:gd name="T5" fmla="*/ 2144 h 1675"/>
                  <a:gd name="T6" fmla="*/ 2144 w 1675"/>
                  <a:gd name="T7" fmla="*/ 0 h 1675"/>
                  <a:gd name="T8" fmla="*/ 5195 w 1675"/>
                  <a:gd name="T9" fmla="*/ 0 h 1675"/>
                  <a:gd name="T10" fmla="*/ 7354 w 1675"/>
                  <a:gd name="T11" fmla="*/ 2144 h 1675"/>
                  <a:gd name="T12" fmla="*/ 7354 w 1675"/>
                  <a:gd name="T13" fmla="*/ 5194 h 1675"/>
                  <a:gd name="T14" fmla="*/ 5195 w 1675"/>
                  <a:gd name="T15" fmla="*/ 7354 h 1675"/>
                  <a:gd name="T16" fmla="*/ 2144 w 1675"/>
                  <a:gd name="T17" fmla="*/ 7354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solidFill>
                    <a:srgbClr val="000000"/>
                  </a:solidFill>
                </a:endParaRPr>
              </a:p>
            </p:txBody>
          </p:sp>
          <p:sp>
            <p:nvSpPr>
              <p:cNvPr id="12" name="Freeform 53"/>
              <p:cNvSpPr>
                <a:spLocks noChangeAspect="1"/>
              </p:cNvSpPr>
              <p:nvPr/>
            </p:nvSpPr>
            <p:spPr bwMode="gray">
              <a:xfrm>
                <a:off x="1914" y="1128"/>
                <a:ext cx="1850" cy="1850"/>
              </a:xfrm>
              <a:custGeom>
                <a:avLst/>
                <a:gdLst>
                  <a:gd name="T0" fmla="*/ 2065 w 1595"/>
                  <a:gd name="T1" fmla="*/ 7029 h 1595"/>
                  <a:gd name="T2" fmla="*/ 0 w 1595"/>
                  <a:gd name="T3" fmla="*/ 4965 h 1595"/>
                  <a:gd name="T4" fmla="*/ 0 w 1595"/>
                  <a:gd name="T5" fmla="*/ 2065 h 1595"/>
                  <a:gd name="T6" fmla="*/ 2065 w 1595"/>
                  <a:gd name="T7" fmla="*/ 0 h 1595"/>
                  <a:gd name="T8" fmla="*/ 4965 w 1595"/>
                  <a:gd name="T9" fmla="*/ 0 h 1595"/>
                  <a:gd name="T10" fmla="*/ 7029 w 1595"/>
                  <a:gd name="T11" fmla="*/ 2065 h 1595"/>
                  <a:gd name="T12" fmla="*/ 7029 w 1595"/>
                  <a:gd name="T13" fmla="*/ 4965 h 1595"/>
                  <a:gd name="T14" fmla="*/ 4965 w 1595"/>
                  <a:gd name="T15" fmla="*/ 7029 h 1595"/>
                  <a:gd name="T16" fmla="*/ 2065 w 1595"/>
                  <a:gd name="T17" fmla="*/ 7029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solidFill>
                    <a:srgbClr val="000000"/>
                  </a:solidFill>
                </a:endParaRPr>
              </a:p>
            </p:txBody>
          </p:sp>
          <p:sp>
            <p:nvSpPr>
              <p:cNvPr id="13" name="Freeform 54"/>
              <p:cNvSpPr>
                <a:spLocks noChangeAspect="1"/>
              </p:cNvSpPr>
              <p:nvPr/>
            </p:nvSpPr>
            <p:spPr bwMode="gray">
              <a:xfrm>
                <a:off x="2434" y="1717"/>
                <a:ext cx="334" cy="642"/>
              </a:xfrm>
              <a:custGeom>
                <a:avLst/>
                <a:gdLst>
                  <a:gd name="T0" fmla="*/ 477 w 288"/>
                  <a:gd name="T1" fmla="*/ 2460 h 553"/>
                  <a:gd name="T2" fmla="*/ 477 w 288"/>
                  <a:gd name="T3" fmla="*/ 329 h 553"/>
                  <a:gd name="T4" fmla="*/ 0 w 288"/>
                  <a:gd name="T5" fmla="*/ 329 h 553"/>
                  <a:gd name="T6" fmla="*/ 0 w 288"/>
                  <a:gd name="T7" fmla="*/ 0 h 553"/>
                  <a:gd name="T8" fmla="*/ 1266 w 288"/>
                  <a:gd name="T9" fmla="*/ 0 h 553"/>
                  <a:gd name="T10" fmla="*/ 1266 w 288"/>
                  <a:gd name="T11" fmla="*/ 329 h 553"/>
                  <a:gd name="T12" fmla="*/ 801 w 288"/>
                  <a:gd name="T13" fmla="*/ 329 h 553"/>
                  <a:gd name="T14" fmla="*/ 801 w 288"/>
                  <a:gd name="T15" fmla="*/ 2460 h 553"/>
                  <a:gd name="T16" fmla="*/ 477 w 288"/>
                  <a:gd name="T17" fmla="*/ 2460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solidFill>
                    <a:srgbClr val="000000"/>
                  </a:solidFill>
                </a:endParaRPr>
              </a:p>
            </p:txBody>
          </p:sp>
          <p:sp>
            <p:nvSpPr>
              <p:cNvPr id="14" name="Freeform 55"/>
              <p:cNvSpPr>
                <a:spLocks noChangeAspect="1"/>
              </p:cNvSpPr>
              <p:nvPr/>
            </p:nvSpPr>
            <p:spPr bwMode="gray">
              <a:xfrm>
                <a:off x="2007" y="1709"/>
                <a:ext cx="384" cy="657"/>
              </a:xfrm>
              <a:custGeom>
                <a:avLst/>
                <a:gdLst>
                  <a:gd name="T0" fmla="*/ 2460770 w 140"/>
                  <a:gd name="T1" fmla="*/ 1397614 h 240"/>
                  <a:gd name="T2" fmla="*/ 3277059 w 140"/>
                  <a:gd name="T3" fmla="*/ 1397614 h 240"/>
                  <a:gd name="T4" fmla="*/ 1784533 w 140"/>
                  <a:gd name="T5" fmla="*/ 0 h 240"/>
                  <a:gd name="T6" fmla="*/ 413403 w 140"/>
                  <a:gd name="T7" fmla="*/ 1397614 h 240"/>
                  <a:gd name="T8" fmla="*/ 2021735 w 140"/>
                  <a:gd name="T9" fmla="*/ 3141558 h 240"/>
                  <a:gd name="T10" fmla="*/ 2460770 w 140"/>
                  <a:gd name="T11" fmla="*/ 4065828 h 240"/>
                  <a:gd name="T12" fmla="*/ 1659895 w 140"/>
                  <a:gd name="T13" fmla="*/ 4895351 h 240"/>
                  <a:gd name="T14" fmla="*/ 871238 w 140"/>
                  <a:gd name="T15" fmla="*/ 3945874 h 240"/>
                  <a:gd name="T16" fmla="*/ 141438 w 140"/>
                  <a:gd name="T17" fmla="*/ 3945874 h 240"/>
                  <a:gd name="T18" fmla="*/ 1643246 w 140"/>
                  <a:gd name="T19" fmla="*/ 5673877 h 240"/>
                  <a:gd name="T20" fmla="*/ 3232800 w 140"/>
                  <a:gd name="T21" fmla="*/ 3995579 h 240"/>
                  <a:gd name="T22" fmla="*/ 2168618 w 140"/>
                  <a:gd name="T23" fmla="*/ 2339949 h 240"/>
                  <a:gd name="T24" fmla="*/ 1204210 w 140"/>
                  <a:gd name="T25" fmla="*/ 1397614 h 240"/>
                  <a:gd name="T26" fmla="*/ 1784533 w 140"/>
                  <a:gd name="T27" fmla="*/ 735183 h 240"/>
                  <a:gd name="T28" fmla="*/ 2460770 w 140"/>
                  <a:gd name="T29" fmla="*/ 139761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solidFill>
                    <a:srgbClr val="000000"/>
                  </a:solidFill>
                </a:endParaRPr>
              </a:p>
            </p:txBody>
          </p:sp>
          <p:sp>
            <p:nvSpPr>
              <p:cNvPr id="15" name="Freeform 56"/>
              <p:cNvSpPr>
                <a:spLocks noChangeAspect="1" noEditPoints="1"/>
              </p:cNvSpPr>
              <p:nvPr/>
            </p:nvSpPr>
            <p:spPr bwMode="gray">
              <a:xfrm>
                <a:off x="3312" y="1720"/>
                <a:ext cx="347" cy="657"/>
              </a:xfrm>
              <a:custGeom>
                <a:avLst/>
                <a:gdLst>
                  <a:gd name="T0" fmla="*/ 3358227 w 124"/>
                  <a:gd name="T1" fmla="*/ 707008 h 234"/>
                  <a:gd name="T2" fmla="*/ 2685022 w 124"/>
                  <a:gd name="T3" fmla="*/ 85326 h 234"/>
                  <a:gd name="T4" fmla="*/ 1538629 w 124"/>
                  <a:gd name="T5" fmla="*/ 0 h 234"/>
                  <a:gd name="T6" fmla="*/ 0 w 124"/>
                  <a:gd name="T7" fmla="*/ 0 h 234"/>
                  <a:gd name="T8" fmla="*/ 0 w 124"/>
                  <a:gd name="T9" fmla="*/ 7124930 h 234"/>
                  <a:gd name="T10" fmla="*/ 966168 w 124"/>
                  <a:gd name="T11" fmla="*/ 7124930 h 234"/>
                  <a:gd name="T12" fmla="*/ 966168 w 124"/>
                  <a:gd name="T13" fmla="*/ 3892692 h 234"/>
                  <a:gd name="T14" fmla="*/ 1590987 w 124"/>
                  <a:gd name="T15" fmla="*/ 3892692 h 234"/>
                  <a:gd name="T16" fmla="*/ 2587025 w 124"/>
                  <a:gd name="T17" fmla="*/ 3807366 h 234"/>
                  <a:gd name="T18" fmla="*/ 3095145 w 124"/>
                  <a:gd name="T19" fmla="*/ 3533560 h 234"/>
                  <a:gd name="T20" fmla="*/ 3471125 w 124"/>
                  <a:gd name="T21" fmla="*/ 2896713 h 234"/>
                  <a:gd name="T22" fmla="*/ 3651104 w 124"/>
                  <a:gd name="T23" fmla="*/ 1918946 h 234"/>
                  <a:gd name="T24" fmla="*/ 3358227 w 124"/>
                  <a:gd name="T25" fmla="*/ 707008 h 234"/>
                  <a:gd name="T26" fmla="*/ 2294076 w 124"/>
                  <a:gd name="T27" fmla="*/ 2981860 h 234"/>
                  <a:gd name="T28" fmla="*/ 913797 w 124"/>
                  <a:gd name="T29" fmla="*/ 2981860 h 234"/>
                  <a:gd name="T30" fmla="*/ 913797 w 124"/>
                  <a:gd name="T31" fmla="*/ 942043 h 234"/>
                  <a:gd name="T32" fmla="*/ 2241701 w 124"/>
                  <a:gd name="T33" fmla="*/ 942043 h 234"/>
                  <a:gd name="T34" fmla="*/ 2797724 w 124"/>
                  <a:gd name="T35" fmla="*/ 1985061 h 234"/>
                  <a:gd name="T36" fmla="*/ 2294076 w 124"/>
                  <a:gd name="T37" fmla="*/ 2981860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solidFill>
                    <a:srgbClr val="000000"/>
                  </a:solidFill>
                </a:endParaRPr>
              </a:p>
            </p:txBody>
          </p:sp>
          <p:sp>
            <p:nvSpPr>
              <p:cNvPr id="16" name="Freeform 57"/>
              <p:cNvSpPr>
                <a:spLocks noChangeAspect="1" noEditPoints="1"/>
              </p:cNvSpPr>
              <p:nvPr/>
            </p:nvSpPr>
            <p:spPr bwMode="gray">
              <a:xfrm>
                <a:off x="2836" y="1707"/>
                <a:ext cx="375" cy="670"/>
              </a:xfrm>
              <a:custGeom>
                <a:avLst/>
                <a:gdLst>
                  <a:gd name="T0" fmla="*/ 1884809 w 134"/>
                  <a:gd name="T1" fmla="*/ 0 h 239"/>
                  <a:gd name="T2" fmla="*/ 0 w 134"/>
                  <a:gd name="T3" fmla="*/ 1827413 h 239"/>
                  <a:gd name="T4" fmla="*/ 0 w 134"/>
                  <a:gd name="T5" fmla="*/ 5122873 h 239"/>
                  <a:gd name="T6" fmla="*/ 2001540 w 134"/>
                  <a:gd name="T7" fmla="*/ 7163781 h 239"/>
                  <a:gd name="T8" fmla="*/ 3946645 w 134"/>
                  <a:gd name="T9" fmla="*/ 5187975 h 239"/>
                  <a:gd name="T10" fmla="*/ 3946645 w 134"/>
                  <a:gd name="T11" fmla="*/ 2093918 h 239"/>
                  <a:gd name="T12" fmla="*/ 1884809 w 134"/>
                  <a:gd name="T13" fmla="*/ 0 h 239"/>
                  <a:gd name="T14" fmla="*/ 3032443 w 134"/>
                  <a:gd name="T15" fmla="*/ 4737486 h 239"/>
                  <a:gd name="T16" fmla="*/ 2001540 w 134"/>
                  <a:gd name="T17" fmla="*/ 6171738 h 239"/>
                  <a:gd name="T18" fmla="*/ 914197 w 134"/>
                  <a:gd name="T19" fmla="*/ 4703585 h 239"/>
                  <a:gd name="T20" fmla="*/ 914197 w 134"/>
                  <a:gd name="T21" fmla="*/ 2311668 h 239"/>
                  <a:gd name="T22" fmla="*/ 1949225 w 134"/>
                  <a:gd name="T23" fmla="*/ 995886 h 239"/>
                  <a:gd name="T24" fmla="*/ 3032443 w 134"/>
                  <a:gd name="T25" fmla="*/ 2513207 h 239"/>
                  <a:gd name="T26" fmla="*/ 3032443 w 134"/>
                  <a:gd name="T27" fmla="*/ 4737486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solidFill>
                    <a:srgbClr val="000000"/>
                  </a:solidFill>
                </a:endParaRPr>
              </a:p>
            </p:txBody>
          </p:sp>
          <p:grpSp>
            <p:nvGrpSpPr>
              <p:cNvPr id="17" name="Group 58"/>
              <p:cNvGrpSpPr>
                <a:grpSpLocks noChangeAspect="1"/>
              </p:cNvGrpSpPr>
              <p:nvPr/>
            </p:nvGrpSpPr>
            <p:grpSpPr bwMode="auto">
              <a:xfrm>
                <a:off x="2808" y="2807"/>
                <a:ext cx="62" cy="63"/>
                <a:chOff x="1684" y="2400"/>
                <a:chExt cx="41" cy="41"/>
              </a:xfrm>
            </p:grpSpPr>
            <p:sp>
              <p:nvSpPr>
                <p:cNvPr id="22"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23"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grpSp>
            <p:nvGrpSpPr>
              <p:cNvPr id="18" name="Group 61"/>
              <p:cNvGrpSpPr>
                <a:grpSpLocks noChangeAspect="1"/>
              </p:cNvGrpSpPr>
              <p:nvPr/>
            </p:nvGrpSpPr>
            <p:grpSpPr bwMode="auto">
              <a:xfrm>
                <a:off x="2808" y="1211"/>
                <a:ext cx="62" cy="63"/>
                <a:chOff x="1684" y="2400"/>
                <a:chExt cx="41" cy="41"/>
              </a:xfrm>
            </p:grpSpPr>
            <p:sp>
              <p:nvSpPr>
                <p:cNvPr id="20"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21"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pic>
            <p:nvPicPr>
              <p:cNvPr id="19" name="Picture 64"/>
              <p:cNvPicPr>
                <a:picLocks noChangeAspect="1" noChangeArrowheads="1"/>
              </p:cNvPicPr>
              <p:nvPr/>
            </p:nvPicPr>
            <p:blipFill>
              <a:blip r:embed="rId3"/>
              <a:srcRect/>
              <a:stretch>
                <a:fillRect/>
              </a:stretch>
            </p:blipFill>
            <p:spPr bwMode="gray">
              <a:xfrm>
                <a:off x="1885" y="1124"/>
                <a:ext cx="1644" cy="1060"/>
              </a:xfrm>
              <a:prstGeom prst="rect">
                <a:avLst/>
              </a:prstGeom>
              <a:noFill/>
              <a:ln w="11176">
                <a:noFill/>
                <a:miter lim="800000"/>
                <a:headEnd/>
                <a:tailEnd/>
              </a:ln>
            </p:spPr>
          </p:pic>
        </p:grpSp>
        <p:sp>
          <p:nvSpPr>
            <p:cNvPr id="10" name="53 Metin kutusu"/>
            <p:cNvSpPr txBox="1"/>
            <p:nvPr/>
          </p:nvSpPr>
          <p:spPr>
            <a:xfrm>
              <a:off x="3298334" y="5638946"/>
              <a:ext cx="5508393" cy="288836"/>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tr-TR" sz="1200" dirty="0" smtClean="0">
                  <a:solidFill>
                    <a:srgbClr val="000000"/>
                  </a:solidFill>
                  <a:latin typeface="Cambria" pitchFamily="18" charset="0"/>
                </a:rPr>
                <a:t>En fazla</a:t>
              </a:r>
              <a:endParaRPr lang="tr-TR" sz="1000" b="1" dirty="0" smtClean="0">
                <a:solidFill>
                  <a:srgbClr val="000000"/>
                </a:solidFill>
                <a:latin typeface="Cambria" pitchFamily="18" charset="0"/>
              </a:endParaRPr>
            </a:p>
          </p:txBody>
        </p:sp>
      </p:grpSp>
      <p:sp>
        <p:nvSpPr>
          <p:cNvPr id="24" name="Dikdörtgen 23"/>
          <p:cNvSpPr/>
          <p:nvPr/>
        </p:nvSpPr>
        <p:spPr>
          <a:xfrm>
            <a:off x="5553075" y="2433637"/>
            <a:ext cx="3552825" cy="280987"/>
          </a:xfrm>
          <a:prstGeom prst="rect">
            <a:avLst/>
          </a:prstGeom>
          <a:noFill/>
          <a:ln>
            <a:solidFill>
              <a:srgbClr val="C000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Dikdörtgen 24"/>
          <p:cNvSpPr/>
          <p:nvPr/>
        </p:nvSpPr>
        <p:spPr>
          <a:xfrm>
            <a:off x="1933575" y="2776537"/>
            <a:ext cx="3562350" cy="280987"/>
          </a:xfrm>
          <a:prstGeom prst="rect">
            <a:avLst/>
          </a:prstGeom>
          <a:noFill/>
          <a:ln>
            <a:solidFill>
              <a:srgbClr val="C000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04389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P spid="24" grpId="0" animBg="1"/>
      <p:bldP spid="2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İŞ KAZASI-MESLEK HASTALIKLARINA BAĞLI ÖLÜM</a:t>
            </a:r>
            <a:endPar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5" name="Grafik 4"/>
          <p:cNvGraphicFramePr/>
          <p:nvPr>
            <p:extLst>
              <p:ext uri="{D42A27DB-BD31-4B8C-83A1-F6EECF244321}">
                <p14:modId xmlns:p14="http://schemas.microsoft.com/office/powerpoint/2010/main" val="507622538"/>
              </p:ext>
            </p:extLst>
          </p:nvPr>
        </p:nvGraphicFramePr>
        <p:xfrm>
          <a:off x="0" y="1058863"/>
          <a:ext cx="9048466" cy="4948532"/>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up 19"/>
          <p:cNvGrpSpPr>
            <a:grpSpLocks/>
          </p:cNvGrpSpPr>
          <p:nvPr/>
        </p:nvGrpSpPr>
        <p:grpSpPr bwMode="auto">
          <a:xfrm>
            <a:off x="231797" y="5977269"/>
            <a:ext cx="6162675" cy="663575"/>
            <a:chOff x="2644311" y="5451679"/>
            <a:chExt cx="6162416" cy="663371"/>
          </a:xfrm>
        </p:grpSpPr>
        <p:grpSp>
          <p:nvGrpSpPr>
            <p:cNvPr id="8" name="Group 51"/>
            <p:cNvGrpSpPr>
              <a:grpSpLocks/>
            </p:cNvGrpSpPr>
            <p:nvPr/>
          </p:nvGrpSpPr>
          <p:grpSpPr bwMode="auto">
            <a:xfrm>
              <a:off x="2644311" y="5451679"/>
              <a:ext cx="648968" cy="663371"/>
              <a:chOff x="1868" y="1082"/>
              <a:chExt cx="1942" cy="1942"/>
            </a:xfrm>
          </p:grpSpPr>
          <p:sp>
            <p:nvSpPr>
              <p:cNvPr id="10" name="Freeform 52"/>
              <p:cNvSpPr>
                <a:spLocks noChangeAspect="1"/>
              </p:cNvSpPr>
              <p:nvPr/>
            </p:nvSpPr>
            <p:spPr bwMode="gray">
              <a:xfrm>
                <a:off x="1868" y="1082"/>
                <a:ext cx="1942" cy="1942"/>
              </a:xfrm>
              <a:custGeom>
                <a:avLst/>
                <a:gdLst>
                  <a:gd name="T0" fmla="*/ 2144 w 1675"/>
                  <a:gd name="T1" fmla="*/ 7354 h 1675"/>
                  <a:gd name="T2" fmla="*/ 0 w 1675"/>
                  <a:gd name="T3" fmla="*/ 5194 h 1675"/>
                  <a:gd name="T4" fmla="*/ 0 w 1675"/>
                  <a:gd name="T5" fmla="*/ 2144 h 1675"/>
                  <a:gd name="T6" fmla="*/ 2144 w 1675"/>
                  <a:gd name="T7" fmla="*/ 0 h 1675"/>
                  <a:gd name="T8" fmla="*/ 5195 w 1675"/>
                  <a:gd name="T9" fmla="*/ 0 h 1675"/>
                  <a:gd name="T10" fmla="*/ 7354 w 1675"/>
                  <a:gd name="T11" fmla="*/ 2144 h 1675"/>
                  <a:gd name="T12" fmla="*/ 7354 w 1675"/>
                  <a:gd name="T13" fmla="*/ 5194 h 1675"/>
                  <a:gd name="T14" fmla="*/ 5195 w 1675"/>
                  <a:gd name="T15" fmla="*/ 7354 h 1675"/>
                  <a:gd name="T16" fmla="*/ 2144 w 1675"/>
                  <a:gd name="T17" fmla="*/ 7354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solidFill>
                    <a:srgbClr val="000000"/>
                  </a:solidFill>
                </a:endParaRPr>
              </a:p>
            </p:txBody>
          </p:sp>
          <p:sp>
            <p:nvSpPr>
              <p:cNvPr id="11" name="Freeform 53"/>
              <p:cNvSpPr>
                <a:spLocks noChangeAspect="1"/>
              </p:cNvSpPr>
              <p:nvPr/>
            </p:nvSpPr>
            <p:spPr bwMode="gray">
              <a:xfrm>
                <a:off x="1914" y="1128"/>
                <a:ext cx="1850" cy="1850"/>
              </a:xfrm>
              <a:custGeom>
                <a:avLst/>
                <a:gdLst>
                  <a:gd name="T0" fmla="*/ 2065 w 1595"/>
                  <a:gd name="T1" fmla="*/ 7029 h 1595"/>
                  <a:gd name="T2" fmla="*/ 0 w 1595"/>
                  <a:gd name="T3" fmla="*/ 4965 h 1595"/>
                  <a:gd name="T4" fmla="*/ 0 w 1595"/>
                  <a:gd name="T5" fmla="*/ 2065 h 1595"/>
                  <a:gd name="T6" fmla="*/ 2065 w 1595"/>
                  <a:gd name="T7" fmla="*/ 0 h 1595"/>
                  <a:gd name="T8" fmla="*/ 4965 w 1595"/>
                  <a:gd name="T9" fmla="*/ 0 h 1595"/>
                  <a:gd name="T10" fmla="*/ 7029 w 1595"/>
                  <a:gd name="T11" fmla="*/ 2065 h 1595"/>
                  <a:gd name="T12" fmla="*/ 7029 w 1595"/>
                  <a:gd name="T13" fmla="*/ 4965 h 1595"/>
                  <a:gd name="T14" fmla="*/ 4965 w 1595"/>
                  <a:gd name="T15" fmla="*/ 7029 h 1595"/>
                  <a:gd name="T16" fmla="*/ 2065 w 1595"/>
                  <a:gd name="T17" fmla="*/ 7029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solidFill>
                    <a:srgbClr val="000000"/>
                  </a:solidFill>
                </a:endParaRPr>
              </a:p>
            </p:txBody>
          </p:sp>
          <p:sp>
            <p:nvSpPr>
              <p:cNvPr id="12" name="Freeform 54"/>
              <p:cNvSpPr>
                <a:spLocks noChangeAspect="1"/>
              </p:cNvSpPr>
              <p:nvPr/>
            </p:nvSpPr>
            <p:spPr bwMode="gray">
              <a:xfrm>
                <a:off x="2434" y="1717"/>
                <a:ext cx="334" cy="642"/>
              </a:xfrm>
              <a:custGeom>
                <a:avLst/>
                <a:gdLst>
                  <a:gd name="T0" fmla="*/ 477 w 288"/>
                  <a:gd name="T1" fmla="*/ 2460 h 553"/>
                  <a:gd name="T2" fmla="*/ 477 w 288"/>
                  <a:gd name="T3" fmla="*/ 329 h 553"/>
                  <a:gd name="T4" fmla="*/ 0 w 288"/>
                  <a:gd name="T5" fmla="*/ 329 h 553"/>
                  <a:gd name="T6" fmla="*/ 0 w 288"/>
                  <a:gd name="T7" fmla="*/ 0 h 553"/>
                  <a:gd name="T8" fmla="*/ 1266 w 288"/>
                  <a:gd name="T9" fmla="*/ 0 h 553"/>
                  <a:gd name="T10" fmla="*/ 1266 w 288"/>
                  <a:gd name="T11" fmla="*/ 329 h 553"/>
                  <a:gd name="T12" fmla="*/ 801 w 288"/>
                  <a:gd name="T13" fmla="*/ 329 h 553"/>
                  <a:gd name="T14" fmla="*/ 801 w 288"/>
                  <a:gd name="T15" fmla="*/ 2460 h 553"/>
                  <a:gd name="T16" fmla="*/ 477 w 288"/>
                  <a:gd name="T17" fmla="*/ 2460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solidFill>
                    <a:srgbClr val="000000"/>
                  </a:solidFill>
                </a:endParaRPr>
              </a:p>
            </p:txBody>
          </p:sp>
          <p:sp>
            <p:nvSpPr>
              <p:cNvPr id="13" name="Freeform 55"/>
              <p:cNvSpPr>
                <a:spLocks noChangeAspect="1"/>
              </p:cNvSpPr>
              <p:nvPr/>
            </p:nvSpPr>
            <p:spPr bwMode="gray">
              <a:xfrm>
                <a:off x="2007" y="1709"/>
                <a:ext cx="384" cy="657"/>
              </a:xfrm>
              <a:custGeom>
                <a:avLst/>
                <a:gdLst>
                  <a:gd name="T0" fmla="*/ 2460770 w 140"/>
                  <a:gd name="T1" fmla="*/ 1397614 h 240"/>
                  <a:gd name="T2" fmla="*/ 3277059 w 140"/>
                  <a:gd name="T3" fmla="*/ 1397614 h 240"/>
                  <a:gd name="T4" fmla="*/ 1784533 w 140"/>
                  <a:gd name="T5" fmla="*/ 0 h 240"/>
                  <a:gd name="T6" fmla="*/ 413403 w 140"/>
                  <a:gd name="T7" fmla="*/ 1397614 h 240"/>
                  <a:gd name="T8" fmla="*/ 2021735 w 140"/>
                  <a:gd name="T9" fmla="*/ 3141558 h 240"/>
                  <a:gd name="T10" fmla="*/ 2460770 w 140"/>
                  <a:gd name="T11" fmla="*/ 4065828 h 240"/>
                  <a:gd name="T12" fmla="*/ 1659895 w 140"/>
                  <a:gd name="T13" fmla="*/ 4895351 h 240"/>
                  <a:gd name="T14" fmla="*/ 871238 w 140"/>
                  <a:gd name="T15" fmla="*/ 3945874 h 240"/>
                  <a:gd name="T16" fmla="*/ 141438 w 140"/>
                  <a:gd name="T17" fmla="*/ 3945874 h 240"/>
                  <a:gd name="T18" fmla="*/ 1643246 w 140"/>
                  <a:gd name="T19" fmla="*/ 5673877 h 240"/>
                  <a:gd name="T20" fmla="*/ 3232800 w 140"/>
                  <a:gd name="T21" fmla="*/ 3995579 h 240"/>
                  <a:gd name="T22" fmla="*/ 2168618 w 140"/>
                  <a:gd name="T23" fmla="*/ 2339949 h 240"/>
                  <a:gd name="T24" fmla="*/ 1204210 w 140"/>
                  <a:gd name="T25" fmla="*/ 1397614 h 240"/>
                  <a:gd name="T26" fmla="*/ 1784533 w 140"/>
                  <a:gd name="T27" fmla="*/ 735183 h 240"/>
                  <a:gd name="T28" fmla="*/ 2460770 w 140"/>
                  <a:gd name="T29" fmla="*/ 139761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solidFill>
                    <a:srgbClr val="000000"/>
                  </a:solidFill>
                </a:endParaRPr>
              </a:p>
            </p:txBody>
          </p:sp>
          <p:sp>
            <p:nvSpPr>
              <p:cNvPr id="14" name="Freeform 56"/>
              <p:cNvSpPr>
                <a:spLocks noChangeAspect="1" noEditPoints="1"/>
              </p:cNvSpPr>
              <p:nvPr/>
            </p:nvSpPr>
            <p:spPr bwMode="gray">
              <a:xfrm>
                <a:off x="3312" y="1720"/>
                <a:ext cx="347" cy="657"/>
              </a:xfrm>
              <a:custGeom>
                <a:avLst/>
                <a:gdLst>
                  <a:gd name="T0" fmla="*/ 3358227 w 124"/>
                  <a:gd name="T1" fmla="*/ 707008 h 234"/>
                  <a:gd name="T2" fmla="*/ 2685022 w 124"/>
                  <a:gd name="T3" fmla="*/ 85326 h 234"/>
                  <a:gd name="T4" fmla="*/ 1538629 w 124"/>
                  <a:gd name="T5" fmla="*/ 0 h 234"/>
                  <a:gd name="T6" fmla="*/ 0 w 124"/>
                  <a:gd name="T7" fmla="*/ 0 h 234"/>
                  <a:gd name="T8" fmla="*/ 0 w 124"/>
                  <a:gd name="T9" fmla="*/ 7124930 h 234"/>
                  <a:gd name="T10" fmla="*/ 966168 w 124"/>
                  <a:gd name="T11" fmla="*/ 7124930 h 234"/>
                  <a:gd name="T12" fmla="*/ 966168 w 124"/>
                  <a:gd name="T13" fmla="*/ 3892692 h 234"/>
                  <a:gd name="T14" fmla="*/ 1590987 w 124"/>
                  <a:gd name="T15" fmla="*/ 3892692 h 234"/>
                  <a:gd name="T16" fmla="*/ 2587025 w 124"/>
                  <a:gd name="T17" fmla="*/ 3807366 h 234"/>
                  <a:gd name="T18" fmla="*/ 3095145 w 124"/>
                  <a:gd name="T19" fmla="*/ 3533560 h 234"/>
                  <a:gd name="T20" fmla="*/ 3471125 w 124"/>
                  <a:gd name="T21" fmla="*/ 2896713 h 234"/>
                  <a:gd name="T22" fmla="*/ 3651104 w 124"/>
                  <a:gd name="T23" fmla="*/ 1918946 h 234"/>
                  <a:gd name="T24" fmla="*/ 3358227 w 124"/>
                  <a:gd name="T25" fmla="*/ 707008 h 234"/>
                  <a:gd name="T26" fmla="*/ 2294076 w 124"/>
                  <a:gd name="T27" fmla="*/ 2981860 h 234"/>
                  <a:gd name="T28" fmla="*/ 913797 w 124"/>
                  <a:gd name="T29" fmla="*/ 2981860 h 234"/>
                  <a:gd name="T30" fmla="*/ 913797 w 124"/>
                  <a:gd name="T31" fmla="*/ 942043 h 234"/>
                  <a:gd name="T32" fmla="*/ 2241701 w 124"/>
                  <a:gd name="T33" fmla="*/ 942043 h 234"/>
                  <a:gd name="T34" fmla="*/ 2797724 w 124"/>
                  <a:gd name="T35" fmla="*/ 1985061 h 234"/>
                  <a:gd name="T36" fmla="*/ 2294076 w 124"/>
                  <a:gd name="T37" fmla="*/ 2981860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solidFill>
                    <a:srgbClr val="000000"/>
                  </a:solidFill>
                </a:endParaRPr>
              </a:p>
            </p:txBody>
          </p:sp>
          <p:sp>
            <p:nvSpPr>
              <p:cNvPr id="15" name="Freeform 57"/>
              <p:cNvSpPr>
                <a:spLocks noChangeAspect="1" noEditPoints="1"/>
              </p:cNvSpPr>
              <p:nvPr/>
            </p:nvSpPr>
            <p:spPr bwMode="gray">
              <a:xfrm>
                <a:off x="2836" y="1707"/>
                <a:ext cx="375" cy="670"/>
              </a:xfrm>
              <a:custGeom>
                <a:avLst/>
                <a:gdLst>
                  <a:gd name="T0" fmla="*/ 1884809 w 134"/>
                  <a:gd name="T1" fmla="*/ 0 h 239"/>
                  <a:gd name="T2" fmla="*/ 0 w 134"/>
                  <a:gd name="T3" fmla="*/ 1827413 h 239"/>
                  <a:gd name="T4" fmla="*/ 0 w 134"/>
                  <a:gd name="T5" fmla="*/ 5122873 h 239"/>
                  <a:gd name="T6" fmla="*/ 2001540 w 134"/>
                  <a:gd name="T7" fmla="*/ 7163781 h 239"/>
                  <a:gd name="T8" fmla="*/ 3946645 w 134"/>
                  <a:gd name="T9" fmla="*/ 5187975 h 239"/>
                  <a:gd name="T10" fmla="*/ 3946645 w 134"/>
                  <a:gd name="T11" fmla="*/ 2093918 h 239"/>
                  <a:gd name="T12" fmla="*/ 1884809 w 134"/>
                  <a:gd name="T13" fmla="*/ 0 h 239"/>
                  <a:gd name="T14" fmla="*/ 3032443 w 134"/>
                  <a:gd name="T15" fmla="*/ 4737486 h 239"/>
                  <a:gd name="T16" fmla="*/ 2001540 w 134"/>
                  <a:gd name="T17" fmla="*/ 6171738 h 239"/>
                  <a:gd name="T18" fmla="*/ 914197 w 134"/>
                  <a:gd name="T19" fmla="*/ 4703585 h 239"/>
                  <a:gd name="T20" fmla="*/ 914197 w 134"/>
                  <a:gd name="T21" fmla="*/ 2311668 h 239"/>
                  <a:gd name="T22" fmla="*/ 1949225 w 134"/>
                  <a:gd name="T23" fmla="*/ 995886 h 239"/>
                  <a:gd name="T24" fmla="*/ 3032443 w 134"/>
                  <a:gd name="T25" fmla="*/ 2513207 h 239"/>
                  <a:gd name="T26" fmla="*/ 3032443 w 134"/>
                  <a:gd name="T27" fmla="*/ 4737486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solidFill>
                    <a:srgbClr val="000000"/>
                  </a:solidFill>
                </a:endParaRPr>
              </a:p>
            </p:txBody>
          </p:sp>
          <p:grpSp>
            <p:nvGrpSpPr>
              <p:cNvPr id="16" name="Group 58"/>
              <p:cNvGrpSpPr>
                <a:grpSpLocks noChangeAspect="1"/>
              </p:cNvGrpSpPr>
              <p:nvPr/>
            </p:nvGrpSpPr>
            <p:grpSpPr bwMode="auto">
              <a:xfrm>
                <a:off x="2808" y="2807"/>
                <a:ext cx="62" cy="63"/>
                <a:chOff x="1684" y="2400"/>
                <a:chExt cx="41" cy="41"/>
              </a:xfrm>
            </p:grpSpPr>
            <p:sp>
              <p:nvSpPr>
                <p:cNvPr id="21"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22"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grpSp>
            <p:nvGrpSpPr>
              <p:cNvPr id="17" name="Group 61"/>
              <p:cNvGrpSpPr>
                <a:grpSpLocks noChangeAspect="1"/>
              </p:cNvGrpSpPr>
              <p:nvPr/>
            </p:nvGrpSpPr>
            <p:grpSpPr bwMode="auto">
              <a:xfrm>
                <a:off x="2808" y="1211"/>
                <a:ext cx="62" cy="63"/>
                <a:chOff x="1684" y="2400"/>
                <a:chExt cx="41" cy="41"/>
              </a:xfrm>
            </p:grpSpPr>
            <p:sp>
              <p:nvSpPr>
                <p:cNvPr id="19"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20"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pic>
            <p:nvPicPr>
              <p:cNvPr id="18" name="Picture 64"/>
              <p:cNvPicPr>
                <a:picLocks noChangeAspect="1" noChangeArrowheads="1"/>
              </p:cNvPicPr>
              <p:nvPr/>
            </p:nvPicPr>
            <p:blipFill>
              <a:blip r:embed="rId4"/>
              <a:srcRect/>
              <a:stretch>
                <a:fillRect/>
              </a:stretch>
            </p:blipFill>
            <p:spPr bwMode="gray">
              <a:xfrm>
                <a:off x="1885" y="1124"/>
                <a:ext cx="1644" cy="1060"/>
              </a:xfrm>
              <a:prstGeom prst="rect">
                <a:avLst/>
              </a:prstGeom>
              <a:noFill/>
              <a:ln w="11176">
                <a:noFill/>
                <a:miter lim="800000"/>
                <a:headEnd/>
                <a:tailEnd/>
              </a:ln>
            </p:spPr>
          </p:pic>
        </p:grpSp>
        <p:sp>
          <p:nvSpPr>
            <p:cNvPr id="9" name="53 Metin kutusu"/>
            <p:cNvSpPr txBox="1"/>
            <p:nvPr/>
          </p:nvSpPr>
          <p:spPr>
            <a:xfrm>
              <a:off x="3298334" y="5638946"/>
              <a:ext cx="5508393" cy="288836"/>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tr-TR" sz="1200" dirty="0" smtClean="0">
                  <a:solidFill>
                    <a:srgbClr val="000000"/>
                  </a:solidFill>
                  <a:latin typeface="Cambria" pitchFamily="18" charset="0"/>
                </a:rPr>
                <a:t>Sayısı</a:t>
              </a:r>
              <a:endParaRPr lang="tr-TR" sz="1000" b="1" dirty="0" smtClean="0">
                <a:solidFill>
                  <a:srgbClr val="000000"/>
                </a:solidFill>
                <a:latin typeface="Cambria" pitchFamily="18" charset="0"/>
              </a:endParaRPr>
            </a:p>
          </p:txBody>
        </p:sp>
      </p:grpSp>
    </p:spTree>
    <p:extLst>
      <p:ext uri="{BB962C8B-B14F-4D97-AF65-F5344CB8AC3E}">
        <p14:creationId xmlns:p14="http://schemas.microsoft.com/office/powerpoint/2010/main" val="8302775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3"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4"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Konu; Türkiye ve Dünya’da İSG</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b="1" i="1" dirty="0" smtClean="0">
                <a:solidFill>
                  <a:srgbClr val="000000"/>
                </a:solidFill>
                <a:latin typeface="Calibri" pitchFamily="34" charset="0"/>
                <a:cs typeface="Calibri" pitchFamily="34" charset="0"/>
              </a:rPr>
              <a:t>Türkiye'de </a:t>
            </a:r>
            <a:r>
              <a:rPr lang="tr-TR" sz="2000" b="1" i="1" dirty="0">
                <a:solidFill>
                  <a:srgbClr val="000000"/>
                </a:solidFill>
                <a:latin typeface="Calibri" pitchFamily="34" charset="0"/>
                <a:cs typeface="Calibri" pitchFamily="34" charset="0"/>
              </a:rPr>
              <a:t>iş kazaları için aşağıda yer </a:t>
            </a:r>
            <a:r>
              <a:rPr lang="tr-TR" sz="2000" b="1" i="1" dirty="0" smtClean="0">
                <a:solidFill>
                  <a:srgbClr val="000000"/>
                </a:solidFill>
                <a:latin typeface="Calibri" pitchFamily="34" charset="0"/>
                <a:cs typeface="Calibri" pitchFamily="34" charset="0"/>
              </a:rPr>
              <a:t>alanlardan </a:t>
            </a:r>
            <a:r>
              <a:rPr lang="tr-TR" sz="2000" b="1" i="1" dirty="0">
                <a:solidFill>
                  <a:srgbClr val="000000"/>
                </a:solidFill>
                <a:latin typeface="Calibri" pitchFamily="34" charset="0"/>
                <a:cs typeface="Calibri" pitchFamily="34" charset="0"/>
              </a:rPr>
              <a:t>hangisi yanlıştır?</a:t>
            </a:r>
          </a:p>
          <a:p>
            <a:pPr marL="342900" indent="-3429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En </a:t>
            </a:r>
            <a:r>
              <a:rPr lang="tr-TR" i="1" dirty="0">
                <a:solidFill>
                  <a:srgbClr val="000000"/>
                </a:solidFill>
                <a:latin typeface="Calibri" pitchFamily="34" charset="0"/>
                <a:cs typeface="Calibri" pitchFamily="34" charset="0"/>
              </a:rPr>
              <a:t>çok bir veya birden fazla cismin </a:t>
            </a:r>
            <a:r>
              <a:rPr lang="tr-TR" i="1" dirty="0" smtClean="0">
                <a:solidFill>
                  <a:srgbClr val="000000"/>
                </a:solidFill>
                <a:latin typeface="Calibri" pitchFamily="34" charset="0"/>
                <a:cs typeface="Calibri" pitchFamily="34" charset="0"/>
              </a:rPr>
              <a:t>sıkıştırması</a:t>
            </a:r>
            <a:r>
              <a:rPr lang="tr-TR" i="1" dirty="0">
                <a:solidFill>
                  <a:srgbClr val="000000"/>
                </a:solidFill>
                <a:latin typeface="Calibri" pitchFamily="34" charset="0"/>
                <a:cs typeface="Calibri" pitchFamily="34" charset="0"/>
              </a:rPr>
              <a:t>, ezmesi, kesmesi, batması nedeni ile iş kazası meydana gelir.</a:t>
            </a:r>
          </a:p>
          <a:p>
            <a:pPr marL="342900" indent="-3429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İş </a:t>
            </a:r>
            <a:r>
              <a:rPr lang="tr-TR" i="1" dirty="0">
                <a:solidFill>
                  <a:srgbClr val="000000"/>
                </a:solidFill>
                <a:latin typeface="Calibri" pitchFamily="34" charset="0"/>
                <a:cs typeface="Calibri" pitchFamily="34" charset="0"/>
              </a:rPr>
              <a:t>kazaları en çok 50 ve üzerinde işçi çalıştıran yerlerde meydana gelir.</a:t>
            </a:r>
          </a:p>
          <a:p>
            <a:pPr marL="342900" indent="-3429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İş </a:t>
            </a:r>
            <a:r>
              <a:rPr lang="tr-TR" i="1" dirty="0">
                <a:solidFill>
                  <a:srgbClr val="000000"/>
                </a:solidFill>
                <a:latin typeface="Calibri" pitchFamily="34" charset="0"/>
                <a:cs typeface="Calibri" pitchFamily="34" charset="0"/>
              </a:rPr>
              <a:t>kazaları en çok 18 - 24 yaş arasında görülür.</a:t>
            </a:r>
          </a:p>
          <a:p>
            <a:pPr marL="342900" indent="-3429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İş </a:t>
            </a:r>
            <a:r>
              <a:rPr lang="tr-TR" i="1" dirty="0">
                <a:solidFill>
                  <a:srgbClr val="000000"/>
                </a:solidFill>
                <a:latin typeface="Calibri" pitchFamily="34" charset="0"/>
                <a:cs typeface="Calibri" pitchFamily="34" charset="0"/>
              </a:rPr>
              <a:t>kazalarında en çok eller yaralanır.</a:t>
            </a:r>
          </a:p>
        </p:txBody>
      </p:sp>
      <p:sp>
        <p:nvSpPr>
          <p:cNvPr id="6"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8" name="Group 9"/>
          <p:cNvGrpSpPr>
            <a:grpSpLocks/>
          </p:cNvGrpSpPr>
          <p:nvPr/>
        </p:nvGrpSpPr>
        <p:grpSpPr bwMode="auto">
          <a:xfrm>
            <a:off x="323850" y="1555750"/>
            <a:ext cx="1482725" cy="1482725"/>
            <a:chOff x="1710" y="1035"/>
            <a:chExt cx="2316" cy="2316"/>
          </a:xfrm>
        </p:grpSpPr>
        <p:grpSp>
          <p:nvGrpSpPr>
            <p:cNvPr id="10" name="Group 10"/>
            <p:cNvGrpSpPr>
              <a:grpSpLocks/>
            </p:cNvGrpSpPr>
            <p:nvPr/>
          </p:nvGrpSpPr>
          <p:grpSpPr bwMode="auto">
            <a:xfrm rot="3600000">
              <a:off x="1710" y="1035"/>
              <a:ext cx="2316" cy="2316"/>
              <a:chOff x="1710" y="1035"/>
              <a:chExt cx="2316" cy="2316"/>
            </a:xfrm>
          </p:grpSpPr>
          <p:sp>
            <p:nvSpPr>
              <p:cNvPr id="15"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16"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17"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11" name="Group 14"/>
            <p:cNvGrpSpPr>
              <a:grpSpLocks/>
            </p:cNvGrpSpPr>
            <p:nvPr/>
          </p:nvGrpSpPr>
          <p:grpSpPr bwMode="auto">
            <a:xfrm rot="7200000">
              <a:off x="2059" y="1386"/>
              <a:ext cx="1616" cy="1614"/>
              <a:chOff x="2060" y="1387"/>
              <a:chExt cx="1616" cy="1614"/>
            </a:xfrm>
          </p:grpSpPr>
          <p:sp>
            <p:nvSpPr>
              <p:cNvPr id="12"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13"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14"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18"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24 </a:t>
            </a: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ARALIK 2011</a:t>
            </a:r>
            <a:endParaRPr lang="en-GB"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Text Box 45"/>
          <p:cNvSpPr txBox="1">
            <a:spLocks noChangeArrowheads="1"/>
          </p:cNvSpPr>
          <p:nvPr/>
        </p:nvSpPr>
        <p:spPr bwMode="auto">
          <a:xfrm>
            <a:off x="781050" y="2181225"/>
            <a:ext cx="550863" cy="215444"/>
          </a:xfrm>
          <a:prstGeom prst="rect">
            <a:avLst/>
          </a:prstGeom>
          <a:noFill/>
          <a:ln w="9525">
            <a:noFill/>
            <a:miter lim="800000"/>
            <a:headEnd/>
            <a:tailEnd/>
          </a:ln>
        </p:spPr>
        <p:txBody>
          <a:bodyPr lIns="0" tIns="0" rIns="0" bIns="0">
            <a:spAutoFit/>
          </a:bodyPr>
          <a:lstStyle/>
          <a:p>
            <a:pPr algn="ctr" defTabSz="801688">
              <a:spcBef>
                <a:spcPct val="20000"/>
              </a:spcBef>
            </a:pPr>
            <a:r>
              <a:rPr lang="tr-TR" sz="1400" b="1" noProof="1" smtClean="0">
                <a:solidFill>
                  <a:srgbClr val="333333"/>
                </a:solidFill>
                <a:latin typeface="Calibri" pitchFamily="34" charset="0"/>
              </a:rPr>
              <a:t>İH-57</a:t>
            </a:r>
          </a:p>
        </p:txBody>
      </p:sp>
      <p:sp>
        <p:nvSpPr>
          <p:cNvPr id="20" name="Oval 19"/>
          <p:cNvSpPr/>
          <p:nvPr/>
        </p:nvSpPr>
        <p:spPr>
          <a:xfrm>
            <a:off x="2686050" y="3179763"/>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rgbClr val="FFFFFF"/>
              </a:solidFill>
            </a:endParaRPr>
          </a:p>
        </p:txBody>
      </p:sp>
    </p:spTree>
    <p:extLst>
      <p:ext uri="{BB962C8B-B14F-4D97-AF65-F5344CB8AC3E}">
        <p14:creationId xmlns:p14="http://schemas.microsoft.com/office/powerpoint/2010/main" val="23373734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heel(1)">
                                      <p:cBhvr>
                                        <p:cTn id="18"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2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Türkiye ve Dünya’da İSG</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b="1" i="1" dirty="0" smtClean="0">
                <a:solidFill>
                  <a:srgbClr val="000000"/>
                </a:solidFill>
                <a:latin typeface="Calibri" pitchFamily="34" charset="0"/>
                <a:cs typeface="Calibri" pitchFamily="34" charset="0"/>
              </a:rPr>
              <a:t>Türkiye'de </a:t>
            </a:r>
            <a:r>
              <a:rPr lang="tr-TR" sz="2000" b="1" i="1" dirty="0">
                <a:solidFill>
                  <a:srgbClr val="000000"/>
                </a:solidFill>
                <a:latin typeface="Calibri" pitchFamily="34" charset="0"/>
                <a:cs typeface="Calibri" pitchFamily="34" charset="0"/>
              </a:rPr>
              <a:t>her yıl kaç işçi meslek hastalığı nedeni ile yaşamını yitirmektedir?</a:t>
            </a:r>
          </a:p>
          <a:p>
            <a:pPr marL="457200" indent="-457200">
              <a:spcAft>
                <a:spcPts val="0"/>
              </a:spcAft>
              <a:buClr>
                <a:srgbClr val="292929"/>
              </a:buClr>
              <a:buFont typeface="+mj-lt"/>
              <a:buAutoNum type="alphaUcPeriod"/>
              <a:defRPr/>
            </a:pPr>
            <a:r>
              <a:rPr lang="tr-TR" b="1" i="1" dirty="0" smtClean="0">
                <a:solidFill>
                  <a:srgbClr val="FF0000"/>
                </a:solidFill>
                <a:latin typeface="Calibri" pitchFamily="34" charset="0"/>
                <a:cs typeface="Calibri" pitchFamily="34" charset="0"/>
              </a:rPr>
              <a:t>0 </a:t>
            </a:r>
            <a:r>
              <a:rPr lang="tr-TR" b="1" i="1" dirty="0">
                <a:solidFill>
                  <a:srgbClr val="FF0000"/>
                </a:solidFill>
                <a:latin typeface="Calibri" pitchFamily="34" charset="0"/>
                <a:cs typeface="Calibri" pitchFamily="34" charset="0"/>
              </a:rPr>
              <a:t>- 100 işçi</a:t>
            </a:r>
          </a:p>
          <a:p>
            <a:pPr marL="457200" indent="-4572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101 </a:t>
            </a:r>
            <a:r>
              <a:rPr lang="tr-TR" i="1" dirty="0">
                <a:solidFill>
                  <a:srgbClr val="000000"/>
                </a:solidFill>
                <a:latin typeface="Calibri" pitchFamily="34" charset="0"/>
                <a:cs typeface="Calibri" pitchFamily="34" charset="0"/>
              </a:rPr>
              <a:t>- 500 işçi</a:t>
            </a:r>
          </a:p>
          <a:p>
            <a:pPr marL="457200" indent="-4572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501 </a:t>
            </a:r>
            <a:r>
              <a:rPr lang="tr-TR" i="1" dirty="0">
                <a:solidFill>
                  <a:srgbClr val="000000"/>
                </a:solidFill>
                <a:latin typeface="Calibri" pitchFamily="34" charset="0"/>
                <a:cs typeface="Calibri" pitchFamily="34" charset="0"/>
              </a:rPr>
              <a:t>- 1000 işçi</a:t>
            </a:r>
          </a:p>
          <a:p>
            <a:pPr marL="457200" indent="-4572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1001 </a:t>
            </a:r>
            <a:r>
              <a:rPr lang="tr-TR" i="1" dirty="0">
                <a:solidFill>
                  <a:srgbClr val="000000"/>
                </a:solidFill>
                <a:latin typeface="Calibri" pitchFamily="34" charset="0"/>
                <a:cs typeface="Calibri" pitchFamily="34" charset="0"/>
              </a:rPr>
              <a:t>işçi ve daha fazla</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24 ARALIK 2011</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7" name="Text Box 45"/>
          <p:cNvSpPr txBox="1">
            <a:spLocks noChangeArrowheads="1"/>
          </p:cNvSpPr>
          <p:nvPr/>
        </p:nvSpPr>
        <p:spPr bwMode="auto">
          <a:xfrm>
            <a:off x="781050" y="2181225"/>
            <a:ext cx="550863" cy="215444"/>
          </a:xfrm>
          <a:prstGeom prst="rect">
            <a:avLst/>
          </a:prstGeom>
          <a:noFill/>
          <a:ln w="9525">
            <a:noFill/>
            <a:miter lim="800000"/>
            <a:headEnd/>
            <a:tailEnd/>
          </a:ln>
        </p:spPr>
        <p:txBody>
          <a:bodyPr lIns="0" tIns="0" rIns="0" bIns="0">
            <a:spAutoFit/>
          </a:bodyPr>
          <a:lstStyle/>
          <a:p>
            <a:pPr algn="ctr" defTabSz="801688">
              <a:spcBef>
                <a:spcPct val="20000"/>
              </a:spcBef>
            </a:pPr>
            <a:r>
              <a:rPr lang="tr-TR" sz="1400" b="1" noProof="1" smtClean="0">
                <a:solidFill>
                  <a:srgbClr val="333333"/>
                </a:solidFill>
                <a:latin typeface="Calibri" pitchFamily="34" charset="0"/>
              </a:rPr>
              <a:t>İH-4</a:t>
            </a:r>
          </a:p>
        </p:txBody>
      </p:sp>
    </p:spTree>
    <p:extLst>
      <p:ext uri="{BB962C8B-B14F-4D97-AF65-F5344CB8AC3E}">
        <p14:creationId xmlns:p14="http://schemas.microsoft.com/office/powerpoint/2010/main" val="2413781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KAYBEDİLEN İŞ GÜNÜ SAYISI – TÜRKİYE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5" name="Object 3"/>
          <p:cNvGraphicFramePr>
            <a:graphicFrameLocks noChangeAspect="1"/>
          </p:cNvGraphicFramePr>
          <p:nvPr>
            <p:extLst>
              <p:ext uri="{D42A27DB-BD31-4B8C-83A1-F6EECF244321}">
                <p14:modId xmlns:p14="http://schemas.microsoft.com/office/powerpoint/2010/main" val="3375202467"/>
              </p:ext>
            </p:extLst>
          </p:nvPr>
        </p:nvGraphicFramePr>
        <p:xfrm>
          <a:off x="-191386" y="0"/>
          <a:ext cx="9281280" cy="6741042"/>
        </p:xfrm>
        <a:graphic>
          <a:graphicData uri="http://schemas.openxmlformats.org/drawingml/2006/chart">
            <c:chart xmlns:c="http://schemas.openxmlformats.org/drawingml/2006/chart" xmlns:r="http://schemas.openxmlformats.org/officeDocument/2006/relationships" r:id="rId3"/>
          </a:graphicData>
        </a:graphic>
      </p:graphicFrame>
      <p:sp>
        <p:nvSpPr>
          <p:cNvPr id="7" name="Dikdörtgen 6"/>
          <p:cNvSpPr/>
          <p:nvPr/>
        </p:nvSpPr>
        <p:spPr>
          <a:xfrm>
            <a:off x="142875" y="5253335"/>
            <a:ext cx="8705850" cy="338554"/>
          </a:xfrm>
          <a:prstGeom prst="rect">
            <a:avLst/>
          </a:prstGeom>
        </p:spPr>
        <p:txBody>
          <a:bodyPr wrap="square">
            <a:spAutoFit/>
          </a:bodyPr>
          <a:lstStyle/>
          <a:p>
            <a:pPr algn="ctr">
              <a:spcAft>
                <a:spcPts val="0"/>
              </a:spcAft>
              <a:buClr>
                <a:srgbClr val="292929"/>
              </a:buClr>
              <a:defRPr/>
            </a:pPr>
            <a:r>
              <a:rPr lang="tr-TR" sz="1600" b="1" i="1" dirty="0" smtClean="0">
                <a:solidFill>
                  <a:srgbClr val="000000"/>
                </a:solidFill>
                <a:latin typeface="Calibri" pitchFamily="34" charset="0"/>
                <a:cs typeface="Calibri" pitchFamily="34" charset="0"/>
              </a:rPr>
              <a:t>Yaklaşık 2.000.000 Gün</a:t>
            </a:r>
            <a:endParaRPr lang="tr-TR" sz="1600" b="1" i="1"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38108277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172005" y="2964563"/>
            <a:ext cx="8782476" cy="2921887"/>
          </a:xfrm>
          <a:prstGeom prst="rect">
            <a:avLst/>
          </a:prstGeom>
          <a:noFill/>
          <a:ln w="9525" algn="ctr">
            <a:noFill/>
            <a:round/>
            <a:headEnd/>
            <a:tailEnd/>
          </a:ln>
        </p:spPr>
        <p:txBody>
          <a:bodyPr wrap="none" anchor="ctr"/>
          <a:lstStyle/>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 Hastalığı</a:t>
            </a:r>
            <a:endPar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5" name="Picture 3" descr="D:\DOKTOR\9-ISTUZMAN\1-EĞİTİM KURUMU\1. İstanbuluzman\Z.Resim-İkon\Meslekler\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2917" y="444794"/>
            <a:ext cx="3260651" cy="326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996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4" name="7 Grafik"/>
          <p:cNvGraphicFramePr/>
          <p:nvPr>
            <p:extLst>
              <p:ext uri="{D42A27DB-BD31-4B8C-83A1-F6EECF244321}">
                <p14:modId xmlns:p14="http://schemas.microsoft.com/office/powerpoint/2010/main" val="2588140495"/>
              </p:ext>
            </p:extLst>
          </p:nvPr>
        </p:nvGraphicFramePr>
        <p:xfrm>
          <a:off x="247620" y="1176325"/>
          <a:ext cx="8643998" cy="481808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TOPLAM ÇALIŞAN SAYISI – TÜRKİYE</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28618098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Konu; Türkiye ve Dünya’da İSG</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b="1" i="1" dirty="0" smtClean="0">
                <a:solidFill>
                  <a:srgbClr val="000000"/>
                </a:solidFill>
                <a:latin typeface="Calibri" pitchFamily="34" charset="0"/>
                <a:cs typeface="Calibri" pitchFamily="34" charset="0"/>
              </a:rPr>
              <a:t>Türkiye'de </a:t>
            </a:r>
            <a:r>
              <a:rPr lang="tr-TR" sz="2000" b="1" i="1" dirty="0">
                <a:solidFill>
                  <a:srgbClr val="000000"/>
                </a:solidFill>
                <a:latin typeface="Calibri" pitchFamily="34" charset="0"/>
                <a:cs typeface="Calibri" pitchFamily="34" charset="0"/>
              </a:rPr>
              <a:t>her yıl kaç işçi meslek hastalığı nedeni ile yaşamını yitirmektedir?</a:t>
            </a:r>
          </a:p>
          <a:p>
            <a:pPr marL="457200" indent="-457200">
              <a:spcAft>
                <a:spcPts val="0"/>
              </a:spcAft>
              <a:buClr>
                <a:srgbClr val="292929"/>
              </a:buClr>
              <a:buFont typeface="+mj-lt"/>
              <a:buAutoNum type="alphaUcPeriod"/>
              <a:defRPr/>
            </a:pPr>
            <a:r>
              <a:rPr lang="tr-TR" i="1" dirty="0" smtClean="0">
                <a:latin typeface="Calibri" pitchFamily="34" charset="0"/>
                <a:cs typeface="Calibri" pitchFamily="34" charset="0"/>
              </a:rPr>
              <a:t>0 </a:t>
            </a:r>
            <a:r>
              <a:rPr lang="tr-TR" i="1" dirty="0">
                <a:latin typeface="Calibri" pitchFamily="34" charset="0"/>
                <a:cs typeface="Calibri" pitchFamily="34" charset="0"/>
              </a:rPr>
              <a:t>- 100 işçi</a:t>
            </a:r>
          </a:p>
          <a:p>
            <a:pPr marL="457200" indent="-4572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101 </a:t>
            </a:r>
            <a:r>
              <a:rPr lang="tr-TR" i="1" dirty="0">
                <a:solidFill>
                  <a:srgbClr val="000000"/>
                </a:solidFill>
                <a:latin typeface="Calibri" pitchFamily="34" charset="0"/>
                <a:cs typeface="Calibri" pitchFamily="34" charset="0"/>
              </a:rPr>
              <a:t>- 500 işçi</a:t>
            </a:r>
          </a:p>
          <a:p>
            <a:pPr marL="457200" indent="-4572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501 </a:t>
            </a:r>
            <a:r>
              <a:rPr lang="tr-TR" i="1" dirty="0">
                <a:solidFill>
                  <a:srgbClr val="000000"/>
                </a:solidFill>
                <a:latin typeface="Calibri" pitchFamily="34" charset="0"/>
                <a:cs typeface="Calibri" pitchFamily="34" charset="0"/>
              </a:rPr>
              <a:t>- 1000 işçi</a:t>
            </a:r>
          </a:p>
          <a:p>
            <a:pPr marL="457200" indent="-4572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1001 </a:t>
            </a:r>
            <a:r>
              <a:rPr lang="tr-TR" i="1" dirty="0">
                <a:solidFill>
                  <a:srgbClr val="000000"/>
                </a:solidFill>
                <a:latin typeface="Calibri" pitchFamily="34" charset="0"/>
                <a:cs typeface="Calibri" pitchFamily="34" charset="0"/>
              </a:rPr>
              <a:t>işçi ve daha fazla</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24 ARALIK 2011</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7" name="Text Box 45"/>
          <p:cNvSpPr txBox="1">
            <a:spLocks noChangeArrowheads="1"/>
          </p:cNvSpPr>
          <p:nvPr/>
        </p:nvSpPr>
        <p:spPr bwMode="auto">
          <a:xfrm>
            <a:off x="781050" y="2181225"/>
            <a:ext cx="550863" cy="215444"/>
          </a:xfrm>
          <a:prstGeom prst="rect">
            <a:avLst/>
          </a:prstGeom>
          <a:noFill/>
          <a:ln w="9525">
            <a:noFill/>
            <a:miter lim="800000"/>
            <a:headEnd/>
            <a:tailEnd/>
          </a:ln>
        </p:spPr>
        <p:txBody>
          <a:bodyPr lIns="0" tIns="0" rIns="0" bIns="0">
            <a:spAutoFit/>
          </a:bodyPr>
          <a:lstStyle/>
          <a:p>
            <a:pPr algn="ctr" defTabSz="801688">
              <a:spcBef>
                <a:spcPct val="20000"/>
              </a:spcBef>
            </a:pPr>
            <a:r>
              <a:rPr lang="tr-TR" sz="1400" b="1" noProof="1" smtClean="0">
                <a:solidFill>
                  <a:srgbClr val="333333"/>
                </a:solidFill>
                <a:latin typeface="Calibri" pitchFamily="34" charset="0"/>
              </a:rPr>
              <a:t>İH-4</a:t>
            </a:r>
          </a:p>
        </p:txBody>
      </p:sp>
      <p:sp>
        <p:nvSpPr>
          <p:cNvPr id="18" name="Oval 17"/>
          <p:cNvSpPr/>
          <p:nvPr/>
        </p:nvSpPr>
        <p:spPr>
          <a:xfrm>
            <a:off x="2686050" y="2631151"/>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rgbClr val="FFFFFF"/>
              </a:solidFill>
            </a:endParaRPr>
          </a:p>
        </p:txBody>
      </p:sp>
    </p:spTree>
    <p:extLst>
      <p:ext uri="{BB962C8B-B14F-4D97-AF65-F5344CB8AC3E}">
        <p14:creationId xmlns:p14="http://schemas.microsoft.com/office/powerpoint/2010/main" val="41441040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heel(1)">
                                      <p:cBhvr>
                                        <p:cTn id="1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P spid="1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4" name="7 Grafik"/>
          <p:cNvGraphicFramePr/>
          <p:nvPr>
            <p:extLst>
              <p:ext uri="{D42A27DB-BD31-4B8C-83A1-F6EECF244321}">
                <p14:modId xmlns:p14="http://schemas.microsoft.com/office/powerpoint/2010/main" val="1099044741"/>
              </p:ext>
            </p:extLst>
          </p:nvPr>
        </p:nvGraphicFramePr>
        <p:xfrm>
          <a:off x="247620" y="1176325"/>
          <a:ext cx="8643998" cy="481808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 HASTALIĞI SAYISI – TÜRKİYE</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2314502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4" name="7 Grafik"/>
          <p:cNvGraphicFramePr/>
          <p:nvPr>
            <p:extLst>
              <p:ext uri="{D42A27DB-BD31-4B8C-83A1-F6EECF244321}">
                <p14:modId xmlns:p14="http://schemas.microsoft.com/office/powerpoint/2010/main" val="3994694875"/>
              </p:ext>
            </p:extLst>
          </p:nvPr>
        </p:nvGraphicFramePr>
        <p:xfrm>
          <a:off x="0" y="1176325"/>
          <a:ext cx="9021175" cy="481808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ÇALIŞAN SAYISI MESLEK HASTALIĞI – TÜRKİYE</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1224405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prstClr val="black"/>
              </a:solidFill>
            </a:endParaRPr>
          </a:p>
        </p:txBody>
      </p:sp>
      <p:sp>
        <p:nvSpPr>
          <p:cNvPr id="37"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 HASTALIĞI-İŞ KAZASI DAĞILIMI – TÜRKİYE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38"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6" name="3 İçerik Yer Tutucusu"/>
          <p:cNvGraphicFramePr>
            <a:graphicFrameLocks/>
          </p:cNvGraphicFramePr>
          <p:nvPr>
            <p:extLst>
              <p:ext uri="{D42A27DB-BD31-4B8C-83A1-F6EECF244321}">
                <p14:modId xmlns:p14="http://schemas.microsoft.com/office/powerpoint/2010/main" val="3734983424"/>
              </p:ext>
            </p:extLst>
          </p:nvPr>
        </p:nvGraphicFramePr>
        <p:xfrm>
          <a:off x="-4" y="977730"/>
          <a:ext cx="9135087" cy="5299244"/>
        </p:xfrm>
        <a:graphic>
          <a:graphicData uri="http://schemas.openxmlformats.org/drawingml/2006/table">
            <a:tbl>
              <a:tblPr firstRow="1" bandRow="1"/>
              <a:tblGrid>
                <a:gridCol w="467338"/>
                <a:gridCol w="2835980"/>
                <a:gridCol w="765106"/>
                <a:gridCol w="723809"/>
                <a:gridCol w="723809"/>
                <a:gridCol w="723809"/>
                <a:gridCol w="723809"/>
                <a:gridCol w="723809"/>
                <a:gridCol w="723809"/>
                <a:gridCol w="723809"/>
              </a:tblGrid>
              <a:tr h="475106">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kern="1200" cap="none" normalizeH="0" baseline="0" noProof="1" smtClean="0">
                          <a:ln>
                            <a:noFill/>
                          </a:ln>
                          <a:solidFill>
                            <a:schemeClr val="bg1"/>
                          </a:solidFill>
                          <a:effectLst/>
                          <a:latin typeface="Cambria" pitchFamily="18" charset="0"/>
                          <a:ea typeface="+mn-ea"/>
                          <a:cs typeface="Arial" pitchFamily="34" charset="0"/>
                        </a:rPr>
                        <a:t>SN</a:t>
                      </a:r>
                    </a:p>
                  </a:txBody>
                  <a:tcPr marL="90000" marR="90000" marT="46800" marB="46800" anchor="ctr" horzOverflow="overflow">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kern="1200" cap="none" normalizeH="0" baseline="0" noProof="1" smtClean="0">
                          <a:ln>
                            <a:noFill/>
                          </a:ln>
                          <a:solidFill>
                            <a:schemeClr val="bg1"/>
                          </a:solidFill>
                          <a:effectLst/>
                          <a:latin typeface="Cambria" pitchFamily="18" charset="0"/>
                        </a:rPr>
                        <a:t>Meslek Hasta-İş Kazaları</a:t>
                      </a:r>
                      <a:endParaRPr kumimoji="0" lang="tr-TR" sz="1600" b="1" i="0" u="none" strike="noStrike" kern="1200" cap="none" normalizeH="0" baseline="0" noProof="1" smtClean="0">
                        <a:ln>
                          <a:noFill/>
                        </a:ln>
                        <a:solidFill>
                          <a:schemeClr val="bg1"/>
                        </a:solidFill>
                        <a:effectLst/>
                        <a:latin typeface="Cambria" pitchFamily="18" charset="0"/>
                        <a:ea typeface="+mn-ea"/>
                        <a:cs typeface="Arial" pitchFamily="34" charset="0"/>
                      </a:endParaRP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kern="1200" cap="none" normalizeH="0" baseline="0" noProof="1" smtClean="0">
                          <a:ln>
                            <a:noFill/>
                          </a:ln>
                          <a:solidFill>
                            <a:schemeClr val="bg1"/>
                          </a:solidFill>
                          <a:effectLst/>
                          <a:latin typeface="Cambria" pitchFamily="18" charset="0"/>
                        </a:rPr>
                        <a:t>1999</a:t>
                      </a:r>
                      <a:endParaRPr kumimoji="0" lang="tr-TR" sz="1600" b="1" i="0" u="none" strike="noStrike" kern="1200" cap="none" normalizeH="0" baseline="0" noProof="1" smtClean="0">
                        <a:ln>
                          <a:noFill/>
                        </a:ln>
                        <a:solidFill>
                          <a:schemeClr val="bg1"/>
                        </a:solidFill>
                        <a:effectLst/>
                        <a:latin typeface="Cambria" pitchFamily="18" charset="0"/>
                        <a:ea typeface="+mn-ea"/>
                        <a:cs typeface="Arial" pitchFamily="34" charset="0"/>
                      </a:endParaRP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kern="1200" cap="none" normalizeH="0" baseline="0" noProof="1" smtClean="0">
                          <a:ln>
                            <a:noFill/>
                          </a:ln>
                          <a:solidFill>
                            <a:schemeClr val="bg1"/>
                          </a:solidFill>
                          <a:effectLst/>
                          <a:latin typeface="Cambria" pitchFamily="18" charset="0"/>
                        </a:rPr>
                        <a:t>2000</a:t>
                      </a:r>
                      <a:endParaRPr kumimoji="0" lang="tr-TR" sz="1600" b="1" i="0" u="none" strike="noStrike" kern="1200" cap="none" normalizeH="0" baseline="0" noProof="1" smtClean="0">
                        <a:ln>
                          <a:noFill/>
                        </a:ln>
                        <a:solidFill>
                          <a:schemeClr val="bg1"/>
                        </a:solidFill>
                        <a:effectLst/>
                        <a:latin typeface="Cambria" pitchFamily="18" charset="0"/>
                        <a:ea typeface="+mn-ea"/>
                        <a:cs typeface="Arial" pitchFamily="34" charset="0"/>
                      </a:endParaRP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kern="1200" cap="none" normalizeH="0" baseline="0" noProof="1" smtClean="0">
                          <a:ln>
                            <a:noFill/>
                          </a:ln>
                          <a:solidFill>
                            <a:schemeClr val="bg1"/>
                          </a:solidFill>
                          <a:effectLst/>
                          <a:latin typeface="Cambria" pitchFamily="18" charset="0"/>
                          <a:ea typeface="+mn-ea"/>
                          <a:cs typeface="Arial" pitchFamily="34" charset="0"/>
                        </a:rPr>
                        <a:t>2001</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kern="1200" cap="none" normalizeH="0" baseline="0" noProof="1" smtClean="0">
                          <a:ln>
                            <a:noFill/>
                          </a:ln>
                          <a:solidFill>
                            <a:schemeClr val="bg1"/>
                          </a:solidFill>
                          <a:effectLst/>
                          <a:latin typeface="Cambria" pitchFamily="18" charset="0"/>
                        </a:rPr>
                        <a:t>2002</a:t>
                      </a:r>
                      <a:endParaRPr kumimoji="0" lang="tr-TR" sz="1600" b="1" i="0" u="none" strike="noStrike" kern="1200" cap="none" normalizeH="0" baseline="0" noProof="1" smtClean="0">
                        <a:ln>
                          <a:noFill/>
                        </a:ln>
                        <a:solidFill>
                          <a:schemeClr val="bg1"/>
                        </a:solidFill>
                        <a:effectLst/>
                        <a:latin typeface="Cambria" pitchFamily="18" charset="0"/>
                        <a:ea typeface="+mn-ea"/>
                        <a:cs typeface="Arial" pitchFamily="34" charset="0"/>
                      </a:endParaRP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kern="1200" cap="none" normalizeH="0" baseline="0" noProof="1" smtClean="0">
                          <a:ln>
                            <a:noFill/>
                          </a:ln>
                          <a:solidFill>
                            <a:schemeClr val="bg1"/>
                          </a:solidFill>
                          <a:effectLst/>
                          <a:latin typeface="Cambria" pitchFamily="18" charset="0"/>
                        </a:rPr>
                        <a:t>2003</a:t>
                      </a:r>
                      <a:endParaRPr kumimoji="0" lang="tr-TR" sz="1600" b="1" i="0" u="none" strike="noStrike" kern="1200" cap="none" normalizeH="0" baseline="0" noProof="1" smtClean="0">
                        <a:ln>
                          <a:noFill/>
                        </a:ln>
                        <a:solidFill>
                          <a:schemeClr val="bg1"/>
                        </a:solidFill>
                        <a:effectLst/>
                        <a:latin typeface="Cambria" pitchFamily="18" charset="0"/>
                        <a:ea typeface="+mn-ea"/>
                        <a:cs typeface="Arial" pitchFamily="34" charset="0"/>
                      </a:endParaRP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kern="1200" cap="none" normalizeH="0" baseline="0" noProof="1" smtClean="0">
                          <a:ln>
                            <a:noFill/>
                          </a:ln>
                          <a:solidFill>
                            <a:schemeClr val="bg1"/>
                          </a:solidFill>
                          <a:effectLst/>
                          <a:latin typeface="Cambria" pitchFamily="18" charset="0"/>
                          <a:ea typeface="+mn-ea"/>
                          <a:cs typeface="Arial" pitchFamily="34" charset="0"/>
                        </a:rPr>
                        <a:t>2004</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kern="1200" cap="none" normalizeH="0" baseline="0" noProof="1" smtClean="0">
                          <a:ln>
                            <a:noFill/>
                          </a:ln>
                          <a:solidFill>
                            <a:schemeClr val="bg1"/>
                          </a:solidFill>
                          <a:effectLst/>
                          <a:latin typeface="Cambria" pitchFamily="18" charset="0"/>
                        </a:rPr>
                        <a:t>2005</a:t>
                      </a:r>
                      <a:endParaRPr kumimoji="0" lang="tr-TR" sz="1600" b="1" i="0" u="none" strike="noStrike" kern="1200" cap="none" normalizeH="0" baseline="0" noProof="1" smtClean="0">
                        <a:ln>
                          <a:noFill/>
                        </a:ln>
                        <a:solidFill>
                          <a:schemeClr val="bg1"/>
                        </a:solidFill>
                        <a:effectLst/>
                        <a:latin typeface="Cambria" pitchFamily="18" charset="0"/>
                        <a:ea typeface="+mn-ea"/>
                        <a:cs typeface="Arial" pitchFamily="34" charset="0"/>
                      </a:endParaRP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kern="1200" cap="none" normalizeH="0" baseline="0" noProof="1" smtClean="0">
                          <a:ln>
                            <a:noFill/>
                          </a:ln>
                          <a:solidFill>
                            <a:schemeClr val="bg1"/>
                          </a:solidFill>
                          <a:effectLst/>
                          <a:latin typeface="Cambria" pitchFamily="18" charset="0"/>
                        </a:rPr>
                        <a:t>2006</a:t>
                      </a:r>
                      <a:endParaRPr kumimoji="0" lang="tr-TR" sz="1600" b="1" i="0" u="none" strike="noStrike" kern="1200" cap="none" normalizeH="0" baseline="0" noProof="1" smtClean="0">
                        <a:ln>
                          <a:noFill/>
                        </a:ln>
                        <a:solidFill>
                          <a:schemeClr val="bg1"/>
                        </a:solidFill>
                        <a:effectLst/>
                        <a:latin typeface="Cambria" pitchFamily="18" charset="0"/>
                        <a:ea typeface="+mn-ea"/>
                        <a:cs typeface="Arial" pitchFamily="34" charset="0"/>
                      </a:endParaRP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438558">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1</a:t>
                      </a: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dk1"/>
                          </a:solidFill>
                          <a:effectLst/>
                          <a:latin typeface="Calibri" pitchFamily="34" charset="0"/>
                          <a:cs typeface="Calibri" pitchFamily="34" charset="0"/>
                        </a:rPr>
                        <a:t>Üretim ve İmalat Sektörü</a:t>
                      </a:r>
                      <a:endParaRPr kumimoji="0" lang="tr-TR" sz="1600" b="1"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1.478</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976</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1.133</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1.125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895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877</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873</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1.214</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438558">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dk1"/>
                          </a:solidFill>
                          <a:effectLst/>
                          <a:latin typeface="Calibri" pitchFamily="34" charset="0"/>
                          <a:cs typeface="Calibri" pitchFamily="34" charset="0"/>
                        </a:rPr>
                        <a:t>2</a:t>
                      </a:r>
                    </a:p>
                  </a:txBody>
                  <a:tcPr marL="90000" marR="90000" marT="46800" marB="46800" anchor="ctr" horzOverflow="overflow">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dk1"/>
                          </a:solidFill>
                          <a:effectLst/>
                          <a:latin typeface="Calibri" pitchFamily="34" charset="0"/>
                          <a:cs typeface="Calibri" pitchFamily="34" charset="0"/>
                        </a:rPr>
                        <a:t>İnşaat Sektörü</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1.128</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778</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858</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765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630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612</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614</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825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438558">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3</a:t>
                      </a:r>
                    </a:p>
                  </a:txBody>
                  <a:tcPr marL="90000" marR="90000" marT="46800" marB="46800" anchor="ctr" horzOverflow="overflow">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Madencilik</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1.375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453</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478</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387</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280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402</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435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libri" pitchFamily="34" charset="0"/>
                          <a:cs typeface="Calibri" pitchFamily="34" charset="0"/>
                        </a:rPr>
                        <a:t>528</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438558">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4</a:t>
                      </a:r>
                    </a:p>
                  </a:txBody>
                  <a:tcPr marL="90000" marR="90000" marT="46800" marB="46800" anchor="ctr" horzOverflow="overflow">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dk1"/>
                          </a:solidFill>
                          <a:effectLst/>
                          <a:latin typeface="Calibri" pitchFamily="34" charset="0"/>
                          <a:cs typeface="Calibri" pitchFamily="34" charset="0"/>
                        </a:rPr>
                        <a:t>Taşımacılık ve İletişim</a:t>
                      </a:r>
                      <a:endParaRPr kumimoji="0" lang="tr-TR" sz="1600" b="0"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315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254</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257</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255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202</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202</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255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305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438558">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1600" b="0" i="0" u="none" strike="noStrike" cap="none" normalizeH="0" baseline="0" noProof="1" smtClean="0">
                          <a:ln>
                            <a:noFill/>
                          </a:ln>
                          <a:solidFill>
                            <a:schemeClr val="tx1"/>
                          </a:solidFill>
                          <a:effectLst/>
                          <a:latin typeface="Calibri" pitchFamily="34" charset="0"/>
                          <a:cs typeface="Calibri" pitchFamily="34" charset="0"/>
                        </a:rPr>
                        <a:t>5</a:t>
                      </a: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1600" b="0" i="0" u="none" strike="noStrike" cap="none" normalizeH="0" baseline="0" noProof="1" smtClean="0">
                          <a:ln>
                            <a:noFill/>
                          </a:ln>
                          <a:solidFill>
                            <a:schemeClr val="tx1"/>
                          </a:solidFill>
                          <a:effectLst/>
                          <a:latin typeface="Calibri" pitchFamily="34" charset="0"/>
                          <a:cs typeface="Calibri" pitchFamily="34" charset="0"/>
                        </a:rPr>
                        <a:t>Kamu ve Hizmet Sektörü</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165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284</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132</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149</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109</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109</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119</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187</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r>
              <a:tr h="438558">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6</a:t>
                      </a: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Restorant, Otel, Alım-Satım</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142</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125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139</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130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129</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96</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112</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154</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r>
              <a:tr h="438558">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7</a:t>
                      </a: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Elektrik, Gaz, Su</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97</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74</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90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83</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62</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56</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61</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80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r>
              <a:tr h="438558">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8</a:t>
                      </a: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Tarım, Ormancılık, Balıkçılık</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32</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41</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44</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34</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23</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24</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34</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37</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r>
              <a:tr h="438558">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9</a:t>
                      </a: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Finans, Sigorta</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8</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6</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6</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3</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3</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r>
              <a:tr h="438558">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10</a:t>
                      </a: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Diğer</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148</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54</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32</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74</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153</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227</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535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r>
              <a:tr h="438558">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de-DE" sz="1600" b="0"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de-DE" sz="1600" b="1" i="0" u="none" strike="noStrike" cap="none" normalizeH="0" baseline="0" noProof="1" smtClean="0">
                          <a:ln>
                            <a:noFill/>
                          </a:ln>
                          <a:solidFill>
                            <a:schemeClr val="tx1"/>
                          </a:solidFill>
                          <a:effectLst/>
                          <a:latin typeface="Cambria" pitchFamily="18" charset="0"/>
                          <a:cs typeface="Calibri" pitchFamily="34" charset="0"/>
                        </a:rPr>
                        <a:t>Toplam Vaka Sayısı</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4.740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3.139</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3.191</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2.965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2.407</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2.536</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2.735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3.868</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r>
            </a:tbl>
          </a:graphicData>
        </a:graphic>
      </p:graphicFrame>
    </p:spTree>
    <p:extLst>
      <p:ext uri="{BB962C8B-B14F-4D97-AF65-F5344CB8AC3E}">
        <p14:creationId xmlns:p14="http://schemas.microsoft.com/office/powerpoint/2010/main" val="3612766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prstClr val="black"/>
              </a:solidFill>
            </a:endParaRPr>
          </a:p>
        </p:txBody>
      </p:sp>
      <p:sp>
        <p:nvSpPr>
          <p:cNvPr id="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 HASTALIKLARINDA YAŞ ORTALAMASI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8" name="3 İçerik Yer Tutucusu"/>
          <p:cNvGraphicFramePr>
            <a:graphicFrameLocks/>
          </p:cNvGraphicFramePr>
          <p:nvPr>
            <p:extLst>
              <p:ext uri="{D42A27DB-BD31-4B8C-83A1-F6EECF244321}">
                <p14:modId xmlns:p14="http://schemas.microsoft.com/office/powerpoint/2010/main" val="1849568223"/>
              </p:ext>
            </p:extLst>
          </p:nvPr>
        </p:nvGraphicFramePr>
        <p:xfrm>
          <a:off x="19050" y="935038"/>
          <a:ext cx="9124948" cy="5457840"/>
        </p:xfrm>
        <a:graphic>
          <a:graphicData uri="http://schemas.openxmlformats.org/drawingml/2006/table">
            <a:tbl>
              <a:tblPr firstRow="1" bandRow="1"/>
              <a:tblGrid>
                <a:gridCol w="2272810"/>
                <a:gridCol w="1142023"/>
                <a:gridCol w="1142023"/>
                <a:gridCol w="1142023"/>
                <a:gridCol w="1142023"/>
                <a:gridCol w="1142023"/>
                <a:gridCol w="1142023"/>
              </a:tblGrid>
              <a:tr h="385059">
                <a:tc rowSpan="2">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1" i="0" u="none" strike="noStrike" cap="none" normalizeH="0" baseline="0" noProof="1" smtClean="0">
                          <a:ln>
                            <a:noFill/>
                          </a:ln>
                          <a:solidFill>
                            <a:schemeClr val="bg1"/>
                          </a:solidFill>
                          <a:effectLst/>
                          <a:latin typeface="Calibri" pitchFamily="34" charset="0"/>
                          <a:cs typeface="Calibri" pitchFamily="34" charset="0"/>
                        </a:rPr>
                        <a:t>YAŞ GRUPLARI</a:t>
                      </a: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chemeClr val="bg1"/>
                          </a:solidFill>
                          <a:effectLst/>
                          <a:latin typeface="Calibri" pitchFamily="34" charset="0"/>
                          <a:cs typeface="Calibri" pitchFamily="34" charset="0"/>
                        </a:rPr>
                        <a:t>2005</a:t>
                      </a:r>
                    </a:p>
                  </a:txBody>
                  <a:tcPr marL="91439" marR="91439"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000" b="1" i="0" u="none" strike="noStrike" cap="none" normalizeH="0" baseline="0" dirty="0" smtClean="0">
                        <a:ln>
                          <a:noFill/>
                        </a:ln>
                        <a:solidFill>
                          <a:schemeClr val="bg1"/>
                        </a:solidFill>
                        <a:effectLst/>
                        <a:latin typeface="Calibri" pitchFamily="34" charset="0"/>
                        <a:cs typeface="Calibri" pitchFamily="34" charset="0"/>
                      </a:endParaRPr>
                    </a:p>
                  </a:txBody>
                  <a:tcPr marL="91439" marR="91439"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000" b="1" i="0" u="none" strike="noStrike" cap="none" normalizeH="0" baseline="0" dirty="0" smtClean="0">
                        <a:ln>
                          <a:noFill/>
                        </a:ln>
                        <a:solidFill>
                          <a:schemeClr val="bg1"/>
                        </a:solidFill>
                        <a:effectLst/>
                        <a:latin typeface="Calibri" pitchFamily="34" charset="0"/>
                        <a:cs typeface="Calibri" pitchFamily="34" charset="0"/>
                      </a:endParaRPr>
                    </a:p>
                  </a:txBody>
                  <a:tcPr marL="91439" marR="91439"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chemeClr val="bg1"/>
                          </a:solidFill>
                          <a:effectLst/>
                          <a:latin typeface="Calibri" pitchFamily="34" charset="0"/>
                          <a:cs typeface="Calibri" pitchFamily="34" charset="0"/>
                        </a:rPr>
                        <a:t>2006</a:t>
                      </a:r>
                    </a:p>
                  </a:txBody>
                  <a:tcPr marL="91439" marR="91439"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000" b="1" i="0" u="none" strike="noStrike" cap="none" normalizeH="0" baseline="0" dirty="0" smtClean="0">
                        <a:ln>
                          <a:noFill/>
                        </a:ln>
                        <a:solidFill>
                          <a:schemeClr val="bg1"/>
                        </a:solidFill>
                        <a:effectLst/>
                        <a:latin typeface="Calibri" pitchFamily="34" charset="0"/>
                        <a:cs typeface="Calibri" pitchFamily="34" charset="0"/>
                      </a:endParaRPr>
                    </a:p>
                  </a:txBody>
                  <a:tcPr marL="91439" marR="91439"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000" b="1" i="0" u="none" strike="noStrike" cap="none" normalizeH="0" baseline="0" dirty="0" smtClean="0">
                        <a:ln>
                          <a:noFill/>
                        </a:ln>
                        <a:solidFill>
                          <a:schemeClr val="bg1"/>
                        </a:solidFill>
                        <a:effectLst/>
                        <a:latin typeface="Calibri" pitchFamily="34" charset="0"/>
                        <a:cs typeface="Calibri" pitchFamily="34" charset="0"/>
                      </a:endParaRPr>
                    </a:p>
                  </a:txBody>
                  <a:tcPr marL="91439" marR="91439"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327919">
                <a:tc vMerge="1">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1200" b="0" i="0" u="none" strike="noStrike" cap="none" normalizeH="0" baseline="0" noProof="1" smtClean="0">
                        <a:ln>
                          <a:noFill/>
                        </a:ln>
                        <a:solidFill>
                          <a:schemeClr val="tx1"/>
                        </a:solidFill>
                        <a:effectLst/>
                        <a:latin typeface="Cambria" pitchFamily="18" charset="0"/>
                        <a:cs typeface="Calibri" pitchFamily="34" charset="0"/>
                      </a:endParaRP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Kadın</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Erkek</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Toplam</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Kadın</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Erkek</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Toplam</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27919">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-14</a:t>
                      </a:r>
                    </a:p>
                  </a:txBody>
                  <a:tcPr marL="90000" marR="90000" marT="46800" marB="46800" anchor="ctr" horzOverflow="overflow">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2</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2</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1</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1</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27919">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dk1"/>
                          </a:solidFill>
                          <a:effectLst/>
                          <a:latin typeface="Cambria" pitchFamily="18" charset="0"/>
                          <a:cs typeface="+mn-cs"/>
                        </a:rPr>
                        <a:t>15-17</a:t>
                      </a:r>
                    </a:p>
                  </a:txBody>
                  <a:tcPr marL="90000" marR="90000" marT="46800" marB="4680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27919">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18-24</a:t>
                      </a:r>
                    </a:p>
                  </a:txBody>
                  <a:tcPr marL="90000" marR="90000" marT="46800" marB="4680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4</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15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19</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1</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28</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29</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27919">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25-29</a:t>
                      </a:r>
                    </a:p>
                  </a:txBody>
                  <a:tcPr marL="90000" marR="90000" marT="46800" marB="4680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2</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29</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31</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1</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25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26</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27919">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defRPr/>
                      </a:pPr>
                      <a:r>
                        <a:rPr kumimoji="0" lang="tr-TR" sz="1600" b="1" i="0" u="none" strike="noStrike" cap="none" normalizeH="0" baseline="0" noProof="1" smtClean="0">
                          <a:ln>
                            <a:noFill/>
                          </a:ln>
                          <a:solidFill>
                            <a:schemeClr val="tx1"/>
                          </a:solidFill>
                          <a:effectLst/>
                          <a:latin typeface="Cambria" pitchFamily="18" charset="0"/>
                          <a:cs typeface="Calibri" pitchFamily="34" charset="0"/>
                        </a:rPr>
                        <a:t>30-34</a:t>
                      </a: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34</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34</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1</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33</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34</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r>
              <a:tr h="327919">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35-39</a:t>
                      </a: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58</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58</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43</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43</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r>
              <a:tr h="327919">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40-44</a:t>
                      </a: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112</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112</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45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45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r>
              <a:tr h="327919">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45-49</a:t>
                      </a: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96</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96</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96</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96</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r>
              <a:tr h="327919">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50-54</a:t>
                      </a: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55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55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85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85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r>
              <a:tr h="327919">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55-59</a:t>
                      </a: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33</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33</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66</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66</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r>
              <a:tr h="327919">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60-64</a:t>
                      </a: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32</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32</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47</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47</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r>
              <a:tr h="327919">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65+</a:t>
                      </a: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C"/>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C"/>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47</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C"/>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47</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C"/>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C"/>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102</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C"/>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102</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C"/>
                    </a:solidFill>
                  </a:tcPr>
                </a:tc>
              </a:tr>
              <a:tr h="327919">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Toplam</a:t>
                      </a: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6</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513</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519</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0</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571</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574</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AF7"/>
                    </a:solidFill>
                  </a:tcPr>
                </a:tc>
              </a:tr>
              <a:tr h="327919">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tx1"/>
                          </a:solidFill>
                          <a:effectLst/>
                          <a:latin typeface="Cambria" pitchFamily="18" charset="0"/>
                          <a:cs typeface="Calibri" pitchFamily="34" charset="0"/>
                        </a:rPr>
                        <a:t>Ağırlıklı Ort.  Yaş</a:t>
                      </a: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C"/>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23</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C"/>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46</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C"/>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45</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C"/>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3</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C"/>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49</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C"/>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mbria" pitchFamily="18" charset="0"/>
                          <a:cs typeface="Calibri" pitchFamily="34" charset="0"/>
                        </a:rPr>
                        <a:t>49</a:t>
                      </a:r>
                    </a:p>
                  </a:txBody>
                  <a:tcPr marL="90000" marR="90000" marT="46800" marB="468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C"/>
                    </a:solidFill>
                  </a:tcPr>
                </a:tc>
              </a:tr>
            </a:tbl>
          </a:graphicData>
        </a:graphic>
      </p:graphicFrame>
    </p:spTree>
    <p:extLst>
      <p:ext uri="{BB962C8B-B14F-4D97-AF65-F5344CB8AC3E}">
        <p14:creationId xmlns:p14="http://schemas.microsoft.com/office/powerpoint/2010/main" val="41425510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257069" y="2583712"/>
            <a:ext cx="8782476" cy="3540641"/>
          </a:xfrm>
          <a:prstGeom prst="rect">
            <a:avLst/>
          </a:prstGeom>
          <a:noFill/>
          <a:ln w="9525" algn="ctr">
            <a:noFill/>
            <a:round/>
            <a:headEnd/>
            <a:tailEnd/>
          </a:ln>
        </p:spPr>
        <p:txBody>
          <a:bodyPr wrap="none" anchor="ctr"/>
          <a:lstStyle/>
          <a:p>
            <a:pPr marL="36000" algn="ctr"/>
            <a:r>
              <a:rPr lang="tr-TR" sz="7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Beklenen </a:t>
            </a:r>
          </a:p>
          <a:p>
            <a:pPr marL="36000" algn="ctr"/>
            <a:r>
              <a:rPr lang="tr-TR" sz="7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 Hastalığı</a:t>
            </a:r>
            <a:endParaRPr lang="tr-TR" sz="7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5" name="Picture 2" descr="D:\DOKTOR\1-ISTANBULUZMAN\1-EĞİTİM KURUMU\1. İstanbuluzman\2-RESİMLER\Meslekler\4EF_UnderConstruct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1651" y="438149"/>
            <a:ext cx="1940698" cy="24669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405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7" name="3 İçerik Yer Tutucusu"/>
          <p:cNvGraphicFramePr>
            <a:graphicFrameLocks/>
          </p:cNvGraphicFramePr>
          <p:nvPr>
            <p:extLst>
              <p:ext uri="{D42A27DB-BD31-4B8C-83A1-F6EECF244321}">
                <p14:modId xmlns:p14="http://schemas.microsoft.com/office/powerpoint/2010/main" val="2709532241"/>
              </p:ext>
            </p:extLst>
          </p:nvPr>
        </p:nvGraphicFramePr>
        <p:xfrm>
          <a:off x="66674" y="1725616"/>
          <a:ext cx="8981792" cy="3465510"/>
        </p:xfrm>
        <a:graphic>
          <a:graphicData uri="http://schemas.openxmlformats.org/drawingml/2006/table">
            <a:tbl>
              <a:tblPr firstRow="1" bandRow="1"/>
              <a:tblGrid>
                <a:gridCol w="4524377"/>
                <a:gridCol w="1552575"/>
                <a:gridCol w="1485900"/>
                <a:gridCol w="1418940"/>
              </a:tblGrid>
              <a:tr h="71982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chemeClr val="bg1"/>
                          </a:solidFill>
                          <a:effectLst/>
                          <a:latin typeface="Calibri" pitchFamily="34" charset="0"/>
                          <a:cs typeface="Calibri" pitchFamily="34" charset="0"/>
                        </a:rPr>
                        <a:t>MESLEK HASTALIĞI </a:t>
                      </a:r>
                    </a:p>
                  </a:txBody>
                  <a:tcPr marL="91439" marR="91439" anchor="ctr" horzOverflow="overflow">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chemeClr val="bg1"/>
                          </a:solidFill>
                          <a:effectLst/>
                          <a:latin typeface="Calibri" pitchFamily="34" charset="0"/>
                          <a:cs typeface="Calibri" pitchFamily="34" charset="0"/>
                        </a:rPr>
                        <a:t>2006 YILI</a:t>
                      </a:r>
                      <a:endParaRPr kumimoji="0" lang="en-US" sz="2400" b="1" i="0" u="none" strike="noStrike" cap="none" normalizeH="0" baseline="0" dirty="0" smtClean="0">
                        <a:ln>
                          <a:noFill/>
                        </a:ln>
                        <a:solidFill>
                          <a:schemeClr val="bg1"/>
                        </a:solidFill>
                        <a:effectLst/>
                        <a:latin typeface="Calibri" pitchFamily="34" charset="0"/>
                        <a:cs typeface="Calibri" pitchFamily="34" charset="0"/>
                      </a:endParaRPr>
                    </a:p>
                  </a:txBody>
                  <a:tcPr marL="91439" marR="91439" anchor="ctr" horzOverflow="overflow">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chemeClr val="bg1"/>
                          </a:solidFill>
                          <a:effectLst/>
                          <a:latin typeface="Calibri" pitchFamily="34" charset="0"/>
                          <a:cs typeface="Calibri" pitchFamily="34" charset="0"/>
                        </a:rPr>
                        <a:t>2007 YILI</a:t>
                      </a:r>
                    </a:p>
                  </a:txBody>
                  <a:tcPr marL="91439" marR="91439"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chemeClr val="bg1"/>
                          </a:solidFill>
                          <a:effectLst/>
                          <a:latin typeface="Calibri" pitchFamily="34" charset="0"/>
                          <a:cs typeface="Calibri" pitchFamily="34" charset="0"/>
                        </a:rPr>
                        <a:t>2010 YILI</a:t>
                      </a:r>
                    </a:p>
                  </a:txBody>
                  <a:tcPr marL="91439" marR="91439" anchor="ctr" horzOverflow="overflow">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565423">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1" i="0" u="none" strike="noStrike" cap="none" normalizeH="0" baseline="0" noProof="1" smtClean="0">
                          <a:ln>
                            <a:noFill/>
                          </a:ln>
                          <a:effectLst/>
                          <a:latin typeface="Calibri" pitchFamily="34" charset="0"/>
                          <a:cs typeface="Calibri" pitchFamily="34" charset="0"/>
                        </a:rPr>
                        <a:t>SSK’ya Kayıtlı İşçi Sayısı </a:t>
                      </a:r>
                      <a:endParaRPr kumimoji="0" lang="tr-TR" sz="2000" b="1"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0" i="0" u="none" strike="noStrike" cap="none" normalizeH="0" baseline="0" noProof="1" smtClean="0">
                          <a:ln>
                            <a:noFill/>
                          </a:ln>
                          <a:effectLst/>
                          <a:latin typeface="Calibri" pitchFamily="34" charset="0"/>
                          <a:cs typeface="Calibri" pitchFamily="34" charset="0"/>
                        </a:rPr>
                        <a:t>7.818.642</a:t>
                      </a:r>
                      <a:endParaRPr kumimoji="0" lang="tr-TR" sz="2000" b="0"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0" i="0" u="none" strike="noStrike" cap="none" normalizeH="0" baseline="0" noProof="1" smtClean="0">
                          <a:ln>
                            <a:noFill/>
                          </a:ln>
                          <a:effectLst/>
                          <a:latin typeface="Calibri" pitchFamily="34" charset="0"/>
                          <a:cs typeface="Calibri" pitchFamily="34" charset="0"/>
                        </a:rPr>
                        <a:t>8.505.394</a:t>
                      </a:r>
                      <a:endParaRPr kumimoji="0" lang="tr-TR" sz="2000" b="0"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1" i="0" u="none" strike="noStrike" cap="none" normalizeH="0" baseline="0" noProof="1" smtClean="0">
                          <a:ln>
                            <a:noFill/>
                          </a:ln>
                          <a:solidFill>
                            <a:schemeClr val="tx1"/>
                          </a:solidFill>
                          <a:effectLst/>
                          <a:latin typeface="Calibri" pitchFamily="34" charset="0"/>
                          <a:cs typeface="Calibri" pitchFamily="34" charset="0"/>
                        </a:rPr>
                        <a:t>10.600.000</a:t>
                      </a:r>
                    </a:p>
                  </a:txBody>
                  <a:tcPr marL="90000" marR="90000" marT="46800" marB="46800" anchor="ctr" horzOverflow="overflow">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502790">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1" i="0" u="none" strike="noStrike" cap="none" normalizeH="0" baseline="0" noProof="1" smtClean="0">
                          <a:ln>
                            <a:noFill/>
                          </a:ln>
                          <a:effectLst/>
                          <a:latin typeface="Calibri" pitchFamily="34" charset="0"/>
                          <a:cs typeface="Calibri" pitchFamily="34" charset="0"/>
                        </a:rPr>
                        <a:t>Saptanan Meslek Hastalığı Sayısı</a:t>
                      </a:r>
                      <a:endParaRPr kumimoji="0" lang="tr-TR" sz="2000" b="1"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0" i="0" u="none" strike="noStrike" cap="none" normalizeH="0" baseline="0" noProof="1" smtClean="0">
                          <a:ln>
                            <a:noFill/>
                          </a:ln>
                          <a:effectLst/>
                          <a:latin typeface="Calibri" pitchFamily="34" charset="0"/>
                          <a:cs typeface="Calibri" pitchFamily="34" charset="0"/>
                        </a:rPr>
                        <a:t>574</a:t>
                      </a:r>
                      <a:endParaRPr kumimoji="0" lang="tr-TR" sz="2000" b="0"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0" i="0" u="none" strike="noStrike" cap="none" normalizeH="0" baseline="0" noProof="1" smtClean="0">
                          <a:ln>
                            <a:noFill/>
                          </a:ln>
                          <a:effectLst/>
                          <a:latin typeface="Calibri" pitchFamily="34" charset="0"/>
                          <a:cs typeface="Calibri" pitchFamily="34" charset="0"/>
                        </a:rPr>
                        <a:t>1.208</a:t>
                      </a:r>
                      <a:endParaRPr kumimoji="0" lang="tr-TR" sz="2000" b="0"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1" i="0" u="none" strike="noStrike" cap="none" normalizeH="0" baseline="0" noProof="1" smtClean="0">
                          <a:ln>
                            <a:noFill/>
                          </a:ln>
                          <a:solidFill>
                            <a:schemeClr val="tx1"/>
                          </a:solidFill>
                          <a:effectLst/>
                          <a:latin typeface="Calibri" pitchFamily="34" charset="0"/>
                          <a:cs typeface="Calibri" pitchFamily="34" charset="0"/>
                        </a:rPr>
                        <a:t>533</a:t>
                      </a:r>
                    </a:p>
                  </a:txBody>
                  <a:tcPr marL="90000" marR="90000" marT="46800" marB="46800" anchor="ctr" horzOverflow="overflow">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571190">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1" i="0" u="none" strike="noStrike" cap="none" normalizeH="0" baseline="0" noProof="1" smtClean="0">
                          <a:ln>
                            <a:noFill/>
                          </a:ln>
                          <a:effectLst/>
                          <a:latin typeface="Calibri" pitchFamily="34" charset="0"/>
                          <a:cs typeface="Calibri" pitchFamily="34" charset="0"/>
                        </a:rPr>
                        <a:t>Beklenen Meslek Hastalığı Sayısı </a:t>
                      </a:r>
                      <a:endParaRPr kumimoji="0" lang="tr-TR" sz="2000" b="1"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0" i="0" u="none" strike="noStrike" cap="none" normalizeH="0" baseline="0" noProof="1" smtClean="0">
                          <a:ln>
                            <a:noFill/>
                          </a:ln>
                          <a:effectLst/>
                          <a:latin typeface="Calibri" pitchFamily="34" charset="0"/>
                          <a:cs typeface="Calibri" pitchFamily="34" charset="0"/>
                        </a:rPr>
                        <a:t>31.274</a:t>
                      </a:r>
                      <a:endParaRPr kumimoji="0" lang="tr-TR" sz="2000" b="0"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0" i="0" u="none" strike="noStrike" cap="none" normalizeH="0" baseline="0" noProof="1" smtClean="0">
                          <a:ln>
                            <a:noFill/>
                          </a:ln>
                          <a:effectLst/>
                          <a:latin typeface="Calibri" pitchFamily="34" charset="0"/>
                          <a:cs typeface="Calibri" pitchFamily="34" charset="0"/>
                        </a:rPr>
                        <a:t>34.021</a:t>
                      </a:r>
                      <a:endParaRPr kumimoji="0" lang="tr-TR" sz="2000" b="0"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1" i="0" u="none" strike="noStrike" cap="none" normalizeH="0" baseline="0" noProof="1" smtClean="0">
                          <a:ln>
                            <a:noFill/>
                          </a:ln>
                          <a:solidFill>
                            <a:schemeClr val="tx1"/>
                          </a:solidFill>
                          <a:effectLst/>
                          <a:latin typeface="Calibri" pitchFamily="34" charset="0"/>
                          <a:cs typeface="Calibri" pitchFamily="34" charset="0"/>
                        </a:rPr>
                        <a:t>42.400</a:t>
                      </a:r>
                    </a:p>
                  </a:txBody>
                  <a:tcPr marL="90000" marR="90000" marT="46800" marB="46800" anchor="ctr" horzOverflow="overflow">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554226">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1" i="0" u="none" strike="noStrike" cap="none" normalizeH="0" baseline="0" noProof="1" smtClean="0">
                          <a:ln>
                            <a:noFill/>
                          </a:ln>
                          <a:effectLst/>
                          <a:latin typeface="Calibri" pitchFamily="34" charset="0"/>
                          <a:cs typeface="Calibri" pitchFamily="34" charset="0"/>
                        </a:rPr>
                        <a:t>Saptanamayan Meslek Hastalığı Sayısı  </a:t>
                      </a:r>
                      <a:endParaRPr kumimoji="0" lang="tr-TR" sz="2000" b="1"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0" i="0" u="none" strike="noStrike" cap="none" normalizeH="0" baseline="0" noProof="1" smtClean="0">
                          <a:ln>
                            <a:noFill/>
                          </a:ln>
                          <a:effectLst/>
                          <a:latin typeface="Calibri" pitchFamily="34" charset="0"/>
                          <a:cs typeface="Calibri" pitchFamily="34" charset="0"/>
                        </a:rPr>
                        <a:t>30.700</a:t>
                      </a:r>
                      <a:endParaRPr kumimoji="0" lang="tr-TR" sz="2000" b="0"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0" i="0" u="none" strike="noStrike" cap="none" normalizeH="0" baseline="0" noProof="1" smtClean="0">
                          <a:ln>
                            <a:noFill/>
                          </a:ln>
                          <a:effectLst/>
                          <a:latin typeface="Calibri" pitchFamily="34" charset="0"/>
                          <a:cs typeface="Calibri" pitchFamily="34" charset="0"/>
                        </a:rPr>
                        <a:t>32.813</a:t>
                      </a:r>
                      <a:endParaRPr kumimoji="0" lang="tr-TR" sz="2000" b="0"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1" i="0" u="none" strike="noStrike" cap="none" normalizeH="0" baseline="0" noProof="1" smtClean="0">
                          <a:ln>
                            <a:noFill/>
                          </a:ln>
                          <a:solidFill>
                            <a:schemeClr val="tx1"/>
                          </a:solidFill>
                          <a:effectLst/>
                          <a:latin typeface="Calibri" pitchFamily="34" charset="0"/>
                          <a:cs typeface="Calibri" pitchFamily="34" charset="0"/>
                        </a:rPr>
                        <a:t>41.867</a:t>
                      </a:r>
                    </a:p>
                  </a:txBody>
                  <a:tcPr marL="90000" marR="90000" marT="46800" marB="46800" anchor="ctr" horzOverflow="overflow">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552054">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1" i="0" u="none" strike="noStrike" cap="none" normalizeH="0" baseline="0" noProof="1" smtClean="0">
                          <a:ln>
                            <a:noFill/>
                          </a:ln>
                          <a:effectLst/>
                          <a:latin typeface="Calibri" pitchFamily="34" charset="0"/>
                          <a:cs typeface="Calibri" pitchFamily="34" charset="0"/>
                        </a:rPr>
                        <a:t>Saptanan Meslek Hastalığı Oranı</a:t>
                      </a:r>
                      <a:endParaRPr kumimoji="0" lang="tr-TR" sz="2000" b="1"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0" i="0" u="none" strike="noStrike" cap="none" normalizeH="0" baseline="0" noProof="1" smtClean="0">
                          <a:ln>
                            <a:noFill/>
                          </a:ln>
                          <a:effectLst/>
                          <a:latin typeface="Calibri" pitchFamily="34" charset="0"/>
                          <a:cs typeface="Calibri" pitchFamily="34" charset="0"/>
                        </a:rPr>
                        <a:t>%0.007</a:t>
                      </a:r>
                      <a:endParaRPr kumimoji="0" lang="tr-TR" sz="2000" b="0"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0" i="0" u="none" strike="noStrike" cap="none" normalizeH="0" baseline="0" noProof="1" smtClean="0">
                          <a:ln>
                            <a:noFill/>
                          </a:ln>
                          <a:effectLst/>
                          <a:latin typeface="Calibri" pitchFamily="34" charset="0"/>
                          <a:cs typeface="Calibri" pitchFamily="34" charset="0"/>
                        </a:rPr>
                        <a:t>%0.014</a:t>
                      </a:r>
                      <a:endParaRPr kumimoji="0" lang="tr-TR" sz="2000" b="0"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800" marB="4680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2000" b="1" i="0" u="none" strike="noStrike" cap="none" normalizeH="0" baseline="0" noProof="1" smtClean="0">
                          <a:ln>
                            <a:noFill/>
                          </a:ln>
                          <a:solidFill>
                            <a:schemeClr val="tx1"/>
                          </a:solidFill>
                          <a:effectLst/>
                          <a:latin typeface="Calibri" pitchFamily="34" charset="0"/>
                          <a:cs typeface="Calibri" pitchFamily="34" charset="0"/>
                        </a:rPr>
                        <a:t>%0.005</a:t>
                      </a:r>
                    </a:p>
                  </a:txBody>
                  <a:tcPr marL="90000" marR="90000" marT="46800" marB="46800" anchor="ctr" horzOverflow="overflow">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bl>
          </a:graphicData>
        </a:graphic>
      </p:graphicFrame>
      <p:sp>
        <p:nvSpPr>
          <p:cNvPr id="2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BEKLENEN MESLEK HASTALIĞI SAYISI (WHO)</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1" name="Metin kutusu 20"/>
          <p:cNvSpPr txBox="1"/>
          <p:nvPr/>
        </p:nvSpPr>
        <p:spPr>
          <a:xfrm>
            <a:off x="66675" y="1058862"/>
            <a:ext cx="8962741" cy="560387"/>
          </a:xfrm>
          <a:prstGeom prst="rect">
            <a:avLst/>
          </a:prstGeom>
          <a:noFill/>
          <a:ln w="3175">
            <a:solidFill>
              <a:schemeClr val="bg1">
                <a:lumMod val="65000"/>
              </a:schemeClr>
            </a:solidFill>
          </a:ln>
        </p:spPr>
        <p:txBody>
          <a:bodyPr wrap="square" rtlCol="0" anchor="ctr" anchorCtr="1">
            <a:noAutofit/>
          </a:bodyPr>
          <a:lstStyle/>
          <a:p>
            <a:pPr algn="ctr"/>
            <a:r>
              <a:rPr lang="tr-TR" sz="2400" b="1" dirty="0" smtClean="0">
                <a:solidFill>
                  <a:srgbClr val="C00000"/>
                </a:solidFill>
                <a:latin typeface="Calibri" pitchFamily="34" charset="0"/>
                <a:cs typeface="Calibri" pitchFamily="34" charset="0"/>
              </a:rPr>
              <a:t>Beklenen Meslek Hastalığı Oranı Çalışanların %0,4-%0,12 Olmalıdır.</a:t>
            </a:r>
          </a:p>
        </p:txBody>
      </p:sp>
      <p:grpSp>
        <p:nvGrpSpPr>
          <p:cNvPr id="3" name="Grup 2"/>
          <p:cNvGrpSpPr/>
          <p:nvPr/>
        </p:nvGrpSpPr>
        <p:grpSpPr>
          <a:xfrm>
            <a:off x="75551" y="5268581"/>
            <a:ext cx="8963390" cy="1015663"/>
            <a:chOff x="75551" y="5268581"/>
            <a:chExt cx="8963390" cy="1015663"/>
          </a:xfrm>
        </p:grpSpPr>
        <p:sp>
          <p:nvSpPr>
            <p:cNvPr id="10" name="Metin kutusu 9"/>
            <p:cNvSpPr txBox="1"/>
            <p:nvPr/>
          </p:nvSpPr>
          <p:spPr>
            <a:xfrm>
              <a:off x="1304924" y="5268581"/>
              <a:ext cx="7734017" cy="1015663"/>
            </a:xfrm>
            <a:prstGeom prst="rect">
              <a:avLst/>
            </a:prstGeom>
            <a:noFill/>
            <a:ln w="3175">
              <a:solidFill>
                <a:schemeClr val="bg1">
                  <a:lumMod val="65000"/>
                </a:schemeClr>
              </a:solidFill>
            </a:ln>
          </p:spPr>
          <p:txBody>
            <a:bodyPr wrap="square" rtlCol="0">
              <a:spAutoFit/>
            </a:bodyPr>
            <a:lstStyle/>
            <a:p>
              <a:r>
                <a:rPr lang="tr-TR" sz="2000" i="1" dirty="0" smtClean="0">
                  <a:solidFill>
                    <a:srgbClr val="000000"/>
                  </a:solidFill>
                  <a:latin typeface="Calibri" pitchFamily="34" charset="0"/>
                  <a:cs typeface="Calibri" pitchFamily="34" charset="0"/>
                </a:rPr>
                <a:t>«2006 Yılı için Türkiye’de 31.000-93.000 Meslek Hastası Olmalıdır»</a:t>
              </a:r>
            </a:p>
            <a:p>
              <a:r>
                <a:rPr lang="tr-TR" sz="2000" i="1" dirty="0" smtClean="0">
                  <a:solidFill>
                    <a:srgbClr val="000000"/>
                  </a:solidFill>
                  <a:latin typeface="Calibri" pitchFamily="34" charset="0"/>
                  <a:cs typeface="Calibri" pitchFamily="34" charset="0"/>
                </a:rPr>
                <a:t>«2007 </a:t>
              </a:r>
              <a:r>
                <a:rPr lang="tr-TR" sz="2000" i="1" dirty="0">
                  <a:solidFill>
                    <a:srgbClr val="000000"/>
                  </a:solidFill>
                  <a:latin typeface="Calibri" pitchFamily="34" charset="0"/>
                  <a:cs typeface="Calibri" pitchFamily="34" charset="0"/>
                </a:rPr>
                <a:t>Yılı için Türkiye’de </a:t>
              </a:r>
              <a:r>
                <a:rPr lang="tr-TR" sz="2000" i="1" dirty="0" smtClean="0">
                  <a:solidFill>
                    <a:srgbClr val="000000"/>
                  </a:solidFill>
                  <a:latin typeface="Calibri" pitchFamily="34" charset="0"/>
                  <a:cs typeface="Calibri" pitchFamily="34" charset="0"/>
                </a:rPr>
                <a:t>34.000-102.000 </a:t>
              </a:r>
              <a:r>
                <a:rPr lang="tr-TR" sz="2000" i="1" dirty="0">
                  <a:solidFill>
                    <a:srgbClr val="000000"/>
                  </a:solidFill>
                  <a:latin typeface="Calibri" pitchFamily="34" charset="0"/>
                  <a:cs typeface="Calibri" pitchFamily="34" charset="0"/>
                </a:rPr>
                <a:t>Meslek Hastası </a:t>
              </a:r>
              <a:r>
                <a:rPr lang="tr-TR" sz="2000" i="1" dirty="0" smtClean="0">
                  <a:solidFill>
                    <a:srgbClr val="000000"/>
                  </a:solidFill>
                  <a:latin typeface="Calibri" pitchFamily="34" charset="0"/>
                  <a:cs typeface="Calibri" pitchFamily="34" charset="0"/>
                </a:rPr>
                <a:t>Olmalıdır»</a:t>
              </a:r>
              <a:endParaRPr lang="tr-TR" sz="2000" i="1" dirty="0">
                <a:solidFill>
                  <a:srgbClr val="000000"/>
                </a:solidFill>
                <a:latin typeface="Calibri" pitchFamily="34" charset="0"/>
                <a:cs typeface="Calibri" pitchFamily="34" charset="0"/>
              </a:endParaRPr>
            </a:p>
            <a:p>
              <a:r>
                <a:rPr lang="tr-TR" sz="2000" i="1" dirty="0" smtClean="0">
                  <a:solidFill>
                    <a:srgbClr val="000000"/>
                  </a:solidFill>
                  <a:latin typeface="Calibri" pitchFamily="34" charset="0"/>
                  <a:cs typeface="Calibri" pitchFamily="34" charset="0"/>
                </a:rPr>
                <a:t>«2010 </a:t>
              </a:r>
              <a:r>
                <a:rPr lang="tr-TR" sz="2000" i="1" dirty="0">
                  <a:solidFill>
                    <a:srgbClr val="000000"/>
                  </a:solidFill>
                  <a:latin typeface="Calibri" pitchFamily="34" charset="0"/>
                  <a:cs typeface="Calibri" pitchFamily="34" charset="0"/>
                </a:rPr>
                <a:t>Yılı için Türkiye’de </a:t>
              </a:r>
              <a:r>
                <a:rPr lang="tr-TR" sz="2000" b="1" i="1" dirty="0" smtClean="0">
                  <a:solidFill>
                    <a:srgbClr val="000000"/>
                  </a:solidFill>
                  <a:latin typeface="Calibri" pitchFamily="34" charset="0"/>
                  <a:cs typeface="Calibri" pitchFamily="34" charset="0"/>
                </a:rPr>
                <a:t>42.400-127.200</a:t>
              </a:r>
              <a:r>
                <a:rPr lang="tr-TR" sz="2000" i="1" dirty="0" smtClean="0">
                  <a:solidFill>
                    <a:srgbClr val="000000"/>
                  </a:solidFill>
                  <a:latin typeface="Calibri" pitchFamily="34" charset="0"/>
                  <a:cs typeface="Calibri" pitchFamily="34" charset="0"/>
                </a:rPr>
                <a:t> </a:t>
              </a:r>
              <a:r>
                <a:rPr lang="tr-TR" sz="2000" i="1" dirty="0">
                  <a:solidFill>
                    <a:srgbClr val="000000"/>
                  </a:solidFill>
                  <a:latin typeface="Calibri" pitchFamily="34" charset="0"/>
                  <a:cs typeface="Calibri" pitchFamily="34" charset="0"/>
                </a:rPr>
                <a:t>Meslek Hastası </a:t>
              </a:r>
              <a:r>
                <a:rPr lang="tr-TR" sz="2000" i="1" dirty="0" smtClean="0">
                  <a:solidFill>
                    <a:srgbClr val="000000"/>
                  </a:solidFill>
                  <a:latin typeface="Calibri" pitchFamily="34" charset="0"/>
                  <a:cs typeface="Calibri" pitchFamily="34" charset="0"/>
                </a:rPr>
                <a:t>Olmalıdır»</a:t>
              </a:r>
              <a:endParaRPr lang="tr-TR" sz="2000" i="1" dirty="0">
                <a:solidFill>
                  <a:srgbClr val="000000"/>
                </a:solidFill>
                <a:latin typeface="Calibri" pitchFamily="34" charset="0"/>
                <a:cs typeface="Calibri" pitchFamily="34" charset="0"/>
              </a:endParaRPr>
            </a:p>
          </p:txBody>
        </p:sp>
        <p:grpSp>
          <p:nvGrpSpPr>
            <p:cNvPr id="2" name="Grup 1"/>
            <p:cNvGrpSpPr/>
            <p:nvPr/>
          </p:nvGrpSpPr>
          <p:grpSpPr>
            <a:xfrm>
              <a:off x="75551" y="5268581"/>
              <a:ext cx="1200149" cy="1015663"/>
              <a:chOff x="132701" y="5116181"/>
              <a:chExt cx="1200149" cy="1015663"/>
            </a:xfrm>
          </p:grpSpPr>
          <p:sp>
            <p:nvSpPr>
              <p:cNvPr id="31" name="Metin kutusu 30"/>
              <p:cNvSpPr txBox="1"/>
              <p:nvPr/>
            </p:nvSpPr>
            <p:spPr>
              <a:xfrm>
                <a:off x="132701" y="5116181"/>
                <a:ext cx="1200149" cy="1015663"/>
              </a:xfrm>
              <a:prstGeom prst="rect">
                <a:avLst/>
              </a:prstGeom>
              <a:noFill/>
              <a:ln w="3175">
                <a:solidFill>
                  <a:schemeClr val="bg1">
                    <a:lumMod val="65000"/>
                  </a:schemeClr>
                </a:solidFill>
              </a:ln>
            </p:spPr>
            <p:txBody>
              <a:bodyPr wrap="square" rtlCol="0">
                <a:noAutofit/>
              </a:bodyPr>
              <a:lstStyle/>
              <a:p>
                <a:endParaRPr lang="tr-TR" sz="2000" i="1" dirty="0">
                  <a:solidFill>
                    <a:srgbClr val="000000"/>
                  </a:solidFill>
                  <a:latin typeface="Calibri" pitchFamily="34" charset="0"/>
                  <a:cs typeface="Calibri" pitchFamily="34" charset="0"/>
                </a:endParaRPr>
              </a:p>
            </p:txBody>
          </p:sp>
          <p:grpSp>
            <p:nvGrpSpPr>
              <p:cNvPr id="32" name="Group 82"/>
              <p:cNvGrpSpPr>
                <a:grpSpLocks/>
              </p:cNvGrpSpPr>
              <p:nvPr/>
            </p:nvGrpSpPr>
            <p:grpSpPr bwMode="auto">
              <a:xfrm>
                <a:off x="199375" y="5182856"/>
                <a:ext cx="1087147" cy="860535"/>
                <a:chOff x="1700" y="1171"/>
                <a:chExt cx="2292" cy="1980"/>
              </a:xfrm>
            </p:grpSpPr>
            <p:sp>
              <p:nvSpPr>
                <p:cNvPr id="33" name="Freeform 15"/>
                <p:cNvSpPr>
                  <a:spLocks noChangeAspect="1"/>
                </p:cNvSpPr>
                <p:nvPr/>
              </p:nvSpPr>
              <p:spPr bwMode="auto">
                <a:xfrm>
                  <a:off x="1700" y="1171"/>
                  <a:ext cx="2292" cy="1980"/>
                </a:xfrm>
                <a:custGeom>
                  <a:avLst/>
                  <a:gdLst>
                    <a:gd name="T0" fmla="*/ 7385 w 365"/>
                    <a:gd name="T1" fmla="*/ 89031 h 316"/>
                    <a:gd name="T2" fmla="*/ 2531 w 365"/>
                    <a:gd name="T3" fmla="*/ 80879 h 316"/>
                    <a:gd name="T4" fmla="*/ 46738 w 365"/>
                    <a:gd name="T5" fmla="*/ 4499 h 316"/>
                    <a:gd name="T6" fmla="*/ 56697 w 365"/>
                    <a:gd name="T7" fmla="*/ 4499 h 316"/>
                    <a:gd name="T8" fmla="*/ 100905 w 365"/>
                    <a:gd name="T9" fmla="*/ 80879 h 316"/>
                    <a:gd name="T10" fmla="*/ 96050 w 365"/>
                    <a:gd name="T11" fmla="*/ 89031 h 316"/>
                    <a:gd name="T12" fmla="*/ 7385 w 365"/>
                    <a:gd name="T13" fmla="*/ 89031 h 316"/>
                    <a:gd name="T14" fmla="*/ 0 60000 65536"/>
                    <a:gd name="T15" fmla="*/ 0 60000 65536"/>
                    <a:gd name="T16" fmla="*/ 0 60000 65536"/>
                    <a:gd name="T17" fmla="*/ 0 60000 65536"/>
                    <a:gd name="T18" fmla="*/ 0 60000 65536"/>
                    <a:gd name="T19" fmla="*/ 0 60000 65536"/>
                    <a:gd name="T20" fmla="*/ 0 60000 65536"/>
                    <a:gd name="T21" fmla="*/ 0 w 365"/>
                    <a:gd name="T22" fmla="*/ 0 h 316"/>
                    <a:gd name="T23" fmla="*/ 365 w 365"/>
                    <a:gd name="T24" fmla="*/ 316 h 3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5" h="316">
                      <a:moveTo>
                        <a:pt x="26" y="316"/>
                      </a:moveTo>
                      <a:cubicBezTo>
                        <a:pt x="7" y="316"/>
                        <a:pt x="0" y="303"/>
                        <a:pt x="9" y="287"/>
                      </a:cubicBezTo>
                      <a:cubicBezTo>
                        <a:pt x="165" y="16"/>
                        <a:pt x="165" y="16"/>
                        <a:pt x="165" y="16"/>
                      </a:cubicBezTo>
                      <a:cubicBezTo>
                        <a:pt x="175" y="0"/>
                        <a:pt x="190" y="0"/>
                        <a:pt x="200" y="16"/>
                      </a:cubicBezTo>
                      <a:cubicBezTo>
                        <a:pt x="356" y="287"/>
                        <a:pt x="356" y="287"/>
                        <a:pt x="356" y="287"/>
                      </a:cubicBezTo>
                      <a:cubicBezTo>
                        <a:pt x="365" y="303"/>
                        <a:pt x="358" y="316"/>
                        <a:pt x="339" y="316"/>
                      </a:cubicBezTo>
                      <a:lnTo>
                        <a:pt x="26" y="316"/>
                      </a:lnTo>
                      <a:close/>
                    </a:path>
                  </a:pathLst>
                </a:custGeom>
                <a:solidFill>
                  <a:srgbClr val="FFFFFF"/>
                </a:solidFill>
                <a:ln w="9525">
                  <a:noFill/>
                  <a:round/>
                  <a:headEnd/>
                  <a:tailEnd/>
                </a:ln>
              </p:spPr>
              <p:txBody>
                <a:bodyPr/>
                <a:lstStyle/>
                <a:p>
                  <a:endParaRPr lang="en-US" sz="2000">
                    <a:solidFill>
                      <a:srgbClr val="000000"/>
                    </a:solidFill>
                  </a:endParaRPr>
                </a:p>
              </p:txBody>
            </p:sp>
            <p:sp>
              <p:nvSpPr>
                <p:cNvPr id="34" name="Freeform 16"/>
                <p:cNvSpPr>
                  <a:spLocks noChangeAspect="1"/>
                </p:cNvSpPr>
                <p:nvPr/>
              </p:nvSpPr>
              <p:spPr bwMode="auto">
                <a:xfrm>
                  <a:off x="1700" y="1171"/>
                  <a:ext cx="2292" cy="1980"/>
                </a:xfrm>
                <a:custGeom>
                  <a:avLst/>
                  <a:gdLst>
                    <a:gd name="T0" fmla="*/ 7385 w 365"/>
                    <a:gd name="T1" fmla="*/ 89031 h 316"/>
                    <a:gd name="T2" fmla="*/ 2531 w 365"/>
                    <a:gd name="T3" fmla="*/ 80879 h 316"/>
                    <a:gd name="T4" fmla="*/ 46738 w 365"/>
                    <a:gd name="T5" fmla="*/ 4499 h 316"/>
                    <a:gd name="T6" fmla="*/ 56697 w 365"/>
                    <a:gd name="T7" fmla="*/ 4499 h 316"/>
                    <a:gd name="T8" fmla="*/ 100905 w 365"/>
                    <a:gd name="T9" fmla="*/ 80879 h 316"/>
                    <a:gd name="T10" fmla="*/ 96050 w 365"/>
                    <a:gd name="T11" fmla="*/ 89031 h 316"/>
                    <a:gd name="T12" fmla="*/ 7385 w 365"/>
                    <a:gd name="T13" fmla="*/ 89031 h 316"/>
                    <a:gd name="T14" fmla="*/ 0 60000 65536"/>
                    <a:gd name="T15" fmla="*/ 0 60000 65536"/>
                    <a:gd name="T16" fmla="*/ 0 60000 65536"/>
                    <a:gd name="T17" fmla="*/ 0 60000 65536"/>
                    <a:gd name="T18" fmla="*/ 0 60000 65536"/>
                    <a:gd name="T19" fmla="*/ 0 60000 65536"/>
                    <a:gd name="T20" fmla="*/ 0 60000 65536"/>
                    <a:gd name="T21" fmla="*/ 0 w 365"/>
                    <a:gd name="T22" fmla="*/ 0 h 316"/>
                    <a:gd name="T23" fmla="*/ 365 w 365"/>
                    <a:gd name="T24" fmla="*/ 316 h 3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5" h="316">
                      <a:moveTo>
                        <a:pt x="26" y="316"/>
                      </a:moveTo>
                      <a:cubicBezTo>
                        <a:pt x="7" y="316"/>
                        <a:pt x="0" y="303"/>
                        <a:pt x="9" y="287"/>
                      </a:cubicBezTo>
                      <a:cubicBezTo>
                        <a:pt x="165" y="16"/>
                        <a:pt x="165" y="16"/>
                        <a:pt x="165" y="16"/>
                      </a:cubicBezTo>
                      <a:cubicBezTo>
                        <a:pt x="175" y="0"/>
                        <a:pt x="190" y="0"/>
                        <a:pt x="200" y="16"/>
                      </a:cubicBezTo>
                      <a:cubicBezTo>
                        <a:pt x="356" y="287"/>
                        <a:pt x="356" y="287"/>
                        <a:pt x="356" y="287"/>
                      </a:cubicBezTo>
                      <a:cubicBezTo>
                        <a:pt x="365" y="303"/>
                        <a:pt x="358" y="316"/>
                        <a:pt x="339" y="316"/>
                      </a:cubicBezTo>
                      <a:lnTo>
                        <a:pt x="26" y="316"/>
                      </a:lnTo>
                      <a:close/>
                    </a:path>
                  </a:pathLst>
                </a:custGeom>
                <a:gradFill rotWithShape="1">
                  <a:gsLst>
                    <a:gs pos="0">
                      <a:srgbClr val="860000"/>
                    </a:gs>
                    <a:gs pos="100000">
                      <a:srgbClr val="D60000"/>
                    </a:gs>
                  </a:gsLst>
                  <a:lin ang="5400000" scaled="1"/>
                </a:gradFill>
                <a:ln w="9525">
                  <a:solidFill>
                    <a:srgbClr val="C0C0C0"/>
                  </a:solidFill>
                  <a:miter lim="800000"/>
                  <a:headEnd/>
                  <a:tailEnd/>
                </a:ln>
              </p:spPr>
              <p:txBody>
                <a:bodyPr/>
                <a:lstStyle/>
                <a:p>
                  <a:endParaRPr lang="en-US" sz="2000">
                    <a:solidFill>
                      <a:srgbClr val="000000"/>
                    </a:solidFill>
                  </a:endParaRPr>
                </a:p>
              </p:txBody>
            </p:sp>
            <p:sp>
              <p:nvSpPr>
                <p:cNvPr id="35" name="Freeform 17"/>
                <p:cNvSpPr>
                  <a:spLocks noChangeAspect="1"/>
                </p:cNvSpPr>
                <p:nvPr/>
              </p:nvSpPr>
              <p:spPr bwMode="auto">
                <a:xfrm>
                  <a:off x="1950" y="1439"/>
                  <a:ext cx="1789" cy="1555"/>
                </a:xfrm>
                <a:custGeom>
                  <a:avLst/>
                  <a:gdLst>
                    <a:gd name="T0" fmla="*/ 2279 w 285"/>
                    <a:gd name="T1" fmla="*/ 70006 h 248"/>
                    <a:gd name="T2" fmla="*/ 841 w 285"/>
                    <a:gd name="T3" fmla="*/ 67185 h 248"/>
                    <a:gd name="T4" fmla="*/ 38787 w 285"/>
                    <a:gd name="T5" fmla="*/ 1430 h 248"/>
                    <a:gd name="T6" fmla="*/ 41900 w 285"/>
                    <a:gd name="T7" fmla="*/ 1430 h 248"/>
                    <a:gd name="T8" fmla="*/ 79846 w 285"/>
                    <a:gd name="T9" fmla="*/ 67185 h 248"/>
                    <a:gd name="T10" fmla="*/ 78408 w 285"/>
                    <a:gd name="T11" fmla="*/ 70006 h 248"/>
                    <a:gd name="T12" fmla="*/ 2279 w 285"/>
                    <a:gd name="T13" fmla="*/ 70006 h 248"/>
                    <a:gd name="T14" fmla="*/ 0 60000 65536"/>
                    <a:gd name="T15" fmla="*/ 0 60000 65536"/>
                    <a:gd name="T16" fmla="*/ 0 60000 65536"/>
                    <a:gd name="T17" fmla="*/ 0 60000 65536"/>
                    <a:gd name="T18" fmla="*/ 0 60000 65536"/>
                    <a:gd name="T19" fmla="*/ 0 60000 65536"/>
                    <a:gd name="T20" fmla="*/ 0 60000 65536"/>
                    <a:gd name="T21" fmla="*/ 0 w 285"/>
                    <a:gd name="T22" fmla="*/ 0 h 248"/>
                    <a:gd name="T23" fmla="*/ 285 w 285"/>
                    <a:gd name="T24" fmla="*/ 248 h 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 h="248">
                      <a:moveTo>
                        <a:pt x="8" y="248"/>
                      </a:moveTo>
                      <a:cubicBezTo>
                        <a:pt x="2" y="248"/>
                        <a:pt x="0" y="243"/>
                        <a:pt x="3" y="238"/>
                      </a:cubicBezTo>
                      <a:cubicBezTo>
                        <a:pt x="137" y="5"/>
                        <a:pt x="137" y="5"/>
                        <a:pt x="137" y="5"/>
                      </a:cubicBezTo>
                      <a:cubicBezTo>
                        <a:pt x="140" y="0"/>
                        <a:pt x="145" y="0"/>
                        <a:pt x="148" y="5"/>
                      </a:cubicBezTo>
                      <a:cubicBezTo>
                        <a:pt x="282" y="238"/>
                        <a:pt x="282" y="238"/>
                        <a:pt x="282" y="238"/>
                      </a:cubicBezTo>
                      <a:cubicBezTo>
                        <a:pt x="285" y="243"/>
                        <a:pt x="283" y="248"/>
                        <a:pt x="277" y="248"/>
                      </a:cubicBezTo>
                      <a:lnTo>
                        <a:pt x="8" y="248"/>
                      </a:lnTo>
                      <a:close/>
                    </a:path>
                  </a:pathLst>
                </a:custGeom>
                <a:solidFill>
                  <a:srgbClr val="FFFFFF"/>
                </a:solidFill>
                <a:ln w="9525">
                  <a:noFill/>
                  <a:round/>
                  <a:headEnd/>
                  <a:tailEnd/>
                </a:ln>
              </p:spPr>
              <p:txBody>
                <a:bodyPr/>
                <a:lstStyle/>
                <a:p>
                  <a:endParaRPr lang="en-US" sz="2000">
                    <a:solidFill>
                      <a:srgbClr val="000000"/>
                    </a:solidFill>
                  </a:endParaRPr>
                </a:p>
              </p:txBody>
            </p:sp>
            <p:sp>
              <p:nvSpPr>
                <p:cNvPr id="36" name="Freeform 18"/>
                <p:cNvSpPr>
                  <a:spLocks noChangeAspect="1"/>
                </p:cNvSpPr>
                <p:nvPr/>
              </p:nvSpPr>
              <p:spPr bwMode="auto">
                <a:xfrm>
                  <a:off x="1950" y="1441"/>
                  <a:ext cx="1789" cy="1555"/>
                </a:xfrm>
                <a:custGeom>
                  <a:avLst/>
                  <a:gdLst/>
                  <a:ahLst/>
                  <a:cxnLst>
                    <a:cxn ang="0">
                      <a:pos x="8" y="248"/>
                    </a:cxn>
                    <a:cxn ang="0">
                      <a:pos x="3" y="238"/>
                    </a:cxn>
                    <a:cxn ang="0">
                      <a:pos x="137" y="5"/>
                    </a:cxn>
                    <a:cxn ang="0">
                      <a:pos x="148" y="5"/>
                    </a:cxn>
                    <a:cxn ang="0">
                      <a:pos x="282" y="238"/>
                    </a:cxn>
                    <a:cxn ang="0">
                      <a:pos x="277" y="248"/>
                    </a:cxn>
                    <a:cxn ang="0">
                      <a:pos x="8" y="248"/>
                    </a:cxn>
                  </a:cxnLst>
                  <a:rect l="0" t="0" r="r" b="b"/>
                  <a:pathLst>
                    <a:path w="285" h="248">
                      <a:moveTo>
                        <a:pt x="8" y="248"/>
                      </a:moveTo>
                      <a:cubicBezTo>
                        <a:pt x="2" y="248"/>
                        <a:pt x="0" y="243"/>
                        <a:pt x="3" y="238"/>
                      </a:cubicBezTo>
                      <a:cubicBezTo>
                        <a:pt x="137" y="5"/>
                        <a:pt x="137" y="5"/>
                        <a:pt x="137" y="5"/>
                      </a:cubicBezTo>
                      <a:cubicBezTo>
                        <a:pt x="140" y="0"/>
                        <a:pt x="145" y="0"/>
                        <a:pt x="148" y="5"/>
                      </a:cubicBezTo>
                      <a:cubicBezTo>
                        <a:pt x="282" y="238"/>
                        <a:pt x="282" y="238"/>
                        <a:pt x="282" y="238"/>
                      </a:cubicBezTo>
                      <a:cubicBezTo>
                        <a:pt x="285" y="243"/>
                        <a:pt x="283" y="248"/>
                        <a:pt x="277" y="248"/>
                      </a:cubicBezTo>
                      <a:lnTo>
                        <a:pt x="8" y="248"/>
                      </a:lnTo>
                      <a:close/>
                    </a:path>
                  </a:pathLst>
                </a:custGeom>
                <a:gradFill rotWithShape="1">
                  <a:gsLst>
                    <a:gs pos="0">
                      <a:schemeClr val="bg1">
                        <a:gamma/>
                        <a:shade val="76863"/>
                        <a:invGamma/>
                      </a:schemeClr>
                    </a:gs>
                    <a:gs pos="50000">
                      <a:schemeClr val="bg1"/>
                    </a:gs>
                    <a:gs pos="100000">
                      <a:schemeClr val="bg1">
                        <a:gamma/>
                        <a:shade val="76863"/>
                        <a:invGamma/>
                      </a:schemeClr>
                    </a:gs>
                  </a:gsLst>
                  <a:lin ang="5400000" scaled="1"/>
                </a:gradFill>
                <a:ln w="9525">
                  <a:solidFill>
                    <a:srgbClr val="C0C0C0"/>
                  </a:solidFill>
                  <a:miter lim="800000"/>
                  <a:headEnd/>
                  <a:tailEnd/>
                </a:ln>
              </p:spPr>
              <p:txBody>
                <a:bodyPr/>
                <a:lstStyle/>
                <a:p>
                  <a:pPr>
                    <a:defRPr/>
                  </a:pPr>
                  <a:endParaRPr lang="de-DE" sz="2000">
                    <a:solidFill>
                      <a:srgbClr val="000000"/>
                    </a:solidFill>
                  </a:endParaRPr>
                </a:p>
              </p:txBody>
            </p:sp>
            <p:sp>
              <p:nvSpPr>
                <p:cNvPr id="37" name="Freeform 19"/>
                <p:cNvSpPr>
                  <a:spLocks noChangeAspect="1"/>
                </p:cNvSpPr>
                <p:nvPr/>
              </p:nvSpPr>
              <p:spPr bwMode="auto">
                <a:xfrm>
                  <a:off x="2728" y="1736"/>
                  <a:ext cx="234" cy="784"/>
                </a:xfrm>
                <a:custGeom>
                  <a:avLst/>
                  <a:gdLst>
                    <a:gd name="T0" fmla="*/ 13 w 720"/>
                    <a:gd name="T1" fmla="*/ 0 h 2437"/>
                    <a:gd name="T2" fmla="*/ 24 w 720"/>
                    <a:gd name="T3" fmla="*/ 4 h 2437"/>
                    <a:gd name="T4" fmla="*/ 28 w 720"/>
                    <a:gd name="T5" fmla="*/ 16 h 2437"/>
                    <a:gd name="T6" fmla="*/ 21 w 720"/>
                    <a:gd name="T7" fmla="*/ 89 h 2437"/>
                    <a:gd name="T8" fmla="*/ 15 w 720"/>
                    <a:gd name="T9" fmla="*/ 93 h 2437"/>
                    <a:gd name="T10" fmla="*/ 13 w 720"/>
                    <a:gd name="T11" fmla="*/ 93 h 2437"/>
                    <a:gd name="T12" fmla="*/ 7 w 720"/>
                    <a:gd name="T13" fmla="*/ 89 h 2437"/>
                    <a:gd name="T14" fmla="*/ 0 w 720"/>
                    <a:gd name="T15" fmla="*/ 16 h 2437"/>
                    <a:gd name="T16" fmla="*/ 4 w 720"/>
                    <a:gd name="T17" fmla="*/ 4 h 2437"/>
                    <a:gd name="T18" fmla="*/ 14 w 720"/>
                    <a:gd name="T19" fmla="*/ 0 h 24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0"/>
                    <a:gd name="T31" fmla="*/ 0 h 2437"/>
                    <a:gd name="T32" fmla="*/ 720 w 720"/>
                    <a:gd name="T33" fmla="*/ 2437 h 24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0" h="2437">
                      <a:moveTo>
                        <a:pt x="339" y="0"/>
                      </a:moveTo>
                      <a:cubicBezTo>
                        <a:pt x="445" y="0"/>
                        <a:pt x="551" y="42"/>
                        <a:pt x="614" y="106"/>
                      </a:cubicBezTo>
                      <a:cubicBezTo>
                        <a:pt x="678" y="191"/>
                        <a:pt x="720" y="297"/>
                        <a:pt x="720" y="424"/>
                      </a:cubicBezTo>
                      <a:cubicBezTo>
                        <a:pt x="710" y="795"/>
                        <a:pt x="607" y="1996"/>
                        <a:pt x="551" y="2331"/>
                      </a:cubicBezTo>
                      <a:cubicBezTo>
                        <a:pt x="508" y="2416"/>
                        <a:pt x="445" y="2437"/>
                        <a:pt x="381" y="2437"/>
                      </a:cubicBezTo>
                      <a:cubicBezTo>
                        <a:pt x="339" y="2437"/>
                        <a:pt x="339" y="2437"/>
                        <a:pt x="339" y="2437"/>
                      </a:cubicBezTo>
                      <a:cubicBezTo>
                        <a:pt x="254" y="2437"/>
                        <a:pt x="212" y="2418"/>
                        <a:pt x="169" y="2331"/>
                      </a:cubicBezTo>
                      <a:cubicBezTo>
                        <a:pt x="113" y="1996"/>
                        <a:pt x="10" y="795"/>
                        <a:pt x="0" y="424"/>
                      </a:cubicBezTo>
                      <a:cubicBezTo>
                        <a:pt x="0" y="297"/>
                        <a:pt x="42" y="191"/>
                        <a:pt x="106" y="106"/>
                      </a:cubicBezTo>
                      <a:cubicBezTo>
                        <a:pt x="169" y="42"/>
                        <a:pt x="254" y="0"/>
                        <a:pt x="360" y="0"/>
                      </a:cubicBezTo>
                    </a:path>
                  </a:pathLst>
                </a:custGeom>
                <a:solidFill>
                  <a:srgbClr val="000000"/>
                </a:solidFill>
                <a:ln w="9525">
                  <a:noFill/>
                  <a:round/>
                  <a:headEnd/>
                  <a:tailEnd/>
                </a:ln>
              </p:spPr>
              <p:txBody>
                <a:bodyPr/>
                <a:lstStyle/>
                <a:p>
                  <a:endParaRPr lang="en-US" sz="2000">
                    <a:solidFill>
                      <a:srgbClr val="000000"/>
                    </a:solidFill>
                  </a:endParaRPr>
                </a:p>
              </p:txBody>
            </p:sp>
            <p:sp>
              <p:nvSpPr>
                <p:cNvPr id="38" name="Oval 21"/>
                <p:cNvSpPr>
                  <a:spLocks noChangeAspect="1" noChangeArrowheads="1"/>
                </p:cNvSpPr>
                <p:nvPr/>
              </p:nvSpPr>
              <p:spPr bwMode="auto">
                <a:xfrm>
                  <a:off x="2751" y="2644"/>
                  <a:ext cx="190" cy="190"/>
                </a:xfrm>
                <a:prstGeom prst="ellipse">
                  <a:avLst/>
                </a:prstGeom>
                <a:solidFill>
                  <a:schemeClr val="tx1"/>
                </a:solidFill>
                <a:ln w="11176">
                  <a:solidFill>
                    <a:srgbClr val="161316"/>
                  </a:solidFill>
                  <a:round/>
                  <a:headEnd/>
                  <a:tailEnd/>
                </a:ln>
              </p:spPr>
              <p:txBody>
                <a:bodyPr wrap="none" anchor="ctr"/>
                <a:lstStyle/>
                <a:p>
                  <a:endParaRPr lang="en-US" sz="2000">
                    <a:solidFill>
                      <a:srgbClr val="000000"/>
                    </a:solidFill>
                  </a:endParaRPr>
                </a:p>
              </p:txBody>
            </p:sp>
          </p:grpSp>
        </p:grpSp>
      </p:grpSp>
    </p:spTree>
    <p:extLst>
      <p:ext uri="{BB962C8B-B14F-4D97-AF65-F5344CB8AC3E}">
        <p14:creationId xmlns:p14="http://schemas.microsoft.com/office/powerpoint/2010/main" val="42704938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P spid="2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5" name="Group 77"/>
          <p:cNvGraphicFramePr>
            <a:graphicFrameLocks noGrp="1"/>
          </p:cNvGraphicFramePr>
          <p:nvPr>
            <p:extLst>
              <p:ext uri="{D42A27DB-BD31-4B8C-83A1-F6EECF244321}">
                <p14:modId xmlns:p14="http://schemas.microsoft.com/office/powerpoint/2010/main" val="3384298258"/>
              </p:ext>
            </p:extLst>
          </p:nvPr>
        </p:nvGraphicFramePr>
        <p:xfrm>
          <a:off x="71517" y="1152489"/>
          <a:ext cx="9000966" cy="5046429"/>
        </p:xfrm>
        <a:graphic>
          <a:graphicData uri="http://schemas.openxmlformats.org/drawingml/2006/table">
            <a:tbl>
              <a:tblPr/>
              <a:tblGrid>
                <a:gridCol w="2472246"/>
                <a:gridCol w="2012284"/>
                <a:gridCol w="871855"/>
                <a:gridCol w="871855"/>
                <a:gridCol w="924242"/>
                <a:gridCol w="924242"/>
                <a:gridCol w="924242"/>
              </a:tblGrid>
              <a:tr h="670781">
                <a:tc>
                  <a:txBody>
                    <a:bodyPr/>
                    <a:lstStyle/>
                    <a:p>
                      <a:pPr marL="0" marR="0" lvl="0" indent="0" algn="ctr" defTabSz="912813" rtl="0" eaLnBrk="0" fontAlgn="base" latinLnBrk="0" hangingPunct="0">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chemeClr val="bg1"/>
                          </a:solidFill>
                          <a:effectLst/>
                          <a:latin typeface="Calibri" pitchFamily="34" charset="0"/>
                          <a:cs typeface="Calibri" pitchFamily="34" charset="0"/>
                        </a:rPr>
                        <a:t>ÜLKELER</a:t>
                      </a:r>
                    </a:p>
                  </a:txBody>
                  <a:tcPr anchor="ctr" horzOverflow="overflow">
                    <a:lnL w="28575" cap="flat" cmpd="sng" algn="ctr">
                      <a:solidFill>
                        <a:schemeClr val="tx1"/>
                      </a:solidFill>
                      <a:prstDash val="solid"/>
                      <a:round/>
                      <a:headEnd type="none" w="med" len="med"/>
                      <a:tailEnd type="none" w="med" len="med"/>
                    </a:lnL>
                    <a:lnR w="12700" cap="flat" cmpd="sng" algn="ctr">
                      <a:solidFill>
                        <a:srgbClr val="999999"/>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defRPr/>
                      </a:pPr>
                      <a:r>
                        <a:rPr kumimoji="0" lang="tr-TR" sz="2400" b="1" i="0" u="none" strike="noStrike" cap="none" normalizeH="0" baseline="0" dirty="0" smtClean="0">
                          <a:ln>
                            <a:noFill/>
                          </a:ln>
                          <a:solidFill>
                            <a:schemeClr val="bg1"/>
                          </a:solidFill>
                          <a:effectLst/>
                          <a:latin typeface="Calibri" pitchFamily="34" charset="0"/>
                          <a:cs typeface="Calibri" pitchFamily="34" charset="0"/>
                        </a:rPr>
                        <a:t>BEK. MH</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2400" b="1" i="0" u="none" strike="noStrike" cap="none" normalizeH="0" baseline="0" dirty="0" smtClean="0">
                          <a:ln>
                            <a:noFill/>
                          </a:ln>
                          <a:solidFill>
                            <a:schemeClr val="bg1"/>
                          </a:solidFill>
                          <a:effectLst/>
                          <a:latin typeface="Calibri" pitchFamily="34" charset="0"/>
                          <a:ea typeface="MS Mincho" pitchFamily="49" charset="-128"/>
                          <a:cs typeface="Calibri" pitchFamily="34" charset="0"/>
                        </a:rPr>
                        <a:t>2003</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2400" b="1" i="0" u="none" strike="noStrike" cap="none" normalizeH="0" baseline="0" dirty="0" smtClean="0">
                          <a:ln>
                            <a:noFill/>
                          </a:ln>
                          <a:solidFill>
                            <a:schemeClr val="bg1"/>
                          </a:solidFill>
                          <a:effectLst/>
                          <a:latin typeface="Calibri" pitchFamily="34" charset="0"/>
                          <a:ea typeface="MS Mincho" pitchFamily="49" charset="-128"/>
                          <a:cs typeface="Calibri" pitchFamily="34" charset="0"/>
                        </a:rPr>
                        <a:t>2004</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2400" b="1" i="0" u="none" strike="noStrike" cap="none" normalizeH="0" baseline="0" dirty="0" smtClean="0">
                          <a:ln>
                            <a:noFill/>
                          </a:ln>
                          <a:solidFill>
                            <a:schemeClr val="bg1"/>
                          </a:solidFill>
                          <a:effectLst/>
                          <a:latin typeface="Calibri" pitchFamily="34" charset="0"/>
                          <a:ea typeface="MS Mincho" pitchFamily="49" charset="-128"/>
                          <a:cs typeface="Calibri" pitchFamily="34" charset="0"/>
                        </a:rPr>
                        <a:t>2005</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2400" b="1" i="0" u="none" strike="noStrike" cap="none" normalizeH="0" baseline="0" dirty="0" smtClean="0">
                          <a:ln>
                            <a:noFill/>
                          </a:ln>
                          <a:solidFill>
                            <a:schemeClr val="bg1"/>
                          </a:solidFill>
                          <a:effectLst/>
                          <a:latin typeface="Calibri" pitchFamily="34" charset="0"/>
                          <a:ea typeface="MS Mincho" pitchFamily="49" charset="-128"/>
                          <a:cs typeface="Calibri" pitchFamily="34" charset="0"/>
                        </a:rPr>
                        <a:t>2006</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2400" b="1" i="0" u="none" strike="noStrike" cap="none" normalizeH="0" baseline="0" dirty="0" smtClean="0">
                          <a:ln>
                            <a:noFill/>
                          </a:ln>
                          <a:solidFill>
                            <a:schemeClr val="bg1"/>
                          </a:solidFill>
                          <a:effectLst/>
                          <a:latin typeface="Calibri" pitchFamily="34" charset="0"/>
                          <a:ea typeface="MS Mincho" pitchFamily="49" charset="-128"/>
                          <a:cs typeface="Calibri" pitchFamily="34" charset="0"/>
                        </a:rPr>
                        <a:t>2007</a:t>
                      </a:r>
                    </a:p>
                  </a:txBody>
                  <a:tcPr anchor="ctr" horzOverflow="overflow">
                    <a:lnL w="12700" cap="flat" cmpd="sng" algn="ctr">
                      <a:solidFill>
                        <a:srgbClr val="999999"/>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2">
                        <a:lumMod val="50000"/>
                      </a:schemeClr>
                    </a:solidFill>
                  </a:tcPr>
                </a:tc>
              </a:tr>
              <a:tr h="546956">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tr-TR" altLang="ja-JP" sz="2000" b="0" i="0" u="none" strike="noStrike" cap="none" normalizeH="0" baseline="0" dirty="0" smtClean="0">
                          <a:ln>
                            <a:noFill/>
                          </a:ln>
                          <a:solidFill>
                            <a:schemeClr val="tx1"/>
                          </a:solidFill>
                          <a:effectLst/>
                          <a:latin typeface="Calibri" pitchFamily="34" charset="0"/>
                          <a:cs typeface="Calibri" pitchFamily="34" charset="0"/>
                        </a:rPr>
                        <a:t>İsveç </a:t>
                      </a:r>
                    </a:p>
                  </a:txBody>
                  <a:tcPr anchor="ctr" horzOverflow="overflow">
                    <a:lnL w="28575" cap="flat" cmpd="sng" algn="ctr">
                      <a:solidFill>
                        <a:schemeClr val="tx1"/>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17.604 – 52.813 </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25.058</a:t>
                      </a:r>
                      <a:endParaRPr kumimoji="0" lang="tr-TR" altLang="ja-JP" sz="1800" b="0" i="0" u="none" strike="noStrike" cap="none" normalizeH="0" baseline="0" dirty="0" smtClean="0">
                        <a:ln>
                          <a:noFill/>
                        </a:ln>
                        <a:solidFill>
                          <a:srgbClr val="FFFFCC"/>
                        </a:solidFill>
                        <a:effectLst/>
                        <a:latin typeface="Calibri" pitchFamily="34" charset="0"/>
                        <a:cs typeface="Calibri" pitchFamily="34" charset="0"/>
                      </a:endParaRP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20.460</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16.840 </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13.951 </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11.463 </a:t>
                      </a:r>
                    </a:p>
                  </a:txBody>
                  <a:tcPr anchor="ctr" horzOverflow="overflow">
                    <a:lnL w="12700" cap="flat" cmpd="sng" algn="ctr">
                      <a:solidFill>
                        <a:srgbClr val="9999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r>
              <a:tr h="546956">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tr-TR" altLang="ja-JP" sz="2000" b="0" i="0" u="none" strike="noStrike" cap="none" normalizeH="0" baseline="0" dirty="0" smtClean="0">
                          <a:ln>
                            <a:noFill/>
                          </a:ln>
                          <a:solidFill>
                            <a:schemeClr val="tx1"/>
                          </a:solidFill>
                          <a:effectLst/>
                          <a:latin typeface="Calibri" pitchFamily="34" charset="0"/>
                          <a:cs typeface="Calibri" pitchFamily="34" charset="0"/>
                        </a:rPr>
                        <a:t>Finlandiya</a:t>
                      </a:r>
                    </a:p>
                  </a:txBody>
                  <a:tcPr anchor="ctr" horzOverflow="overflow">
                    <a:lnL w="28575" cap="flat" cmpd="sng" algn="ctr">
                      <a:solidFill>
                        <a:schemeClr val="tx1"/>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2813" rtl="0" eaLnBrk="0" fontAlgn="base" latinLnBrk="0" hangingPunct="0">
                        <a:lnSpc>
                          <a:spcPct val="100000"/>
                        </a:lnSpc>
                        <a:spcBef>
                          <a:spcPct val="20000"/>
                        </a:spcBef>
                        <a:spcAft>
                          <a:spcPct val="0"/>
                        </a:spcAft>
                        <a:buClrTx/>
                        <a:buSzTx/>
                        <a:buFontTx/>
                        <a:buNone/>
                        <a:tabLst/>
                        <a:defRPr/>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10.048 – 30.144</a:t>
                      </a:r>
                      <a:endParaRPr kumimoji="0" lang="tr-TR" altLang="ja-JP" sz="1800" b="0" i="0" u="none" strike="noStrike" cap="none" normalizeH="0" baseline="0" dirty="0" smtClean="0">
                        <a:ln>
                          <a:noFill/>
                        </a:ln>
                        <a:solidFill>
                          <a:schemeClr val="tx1"/>
                        </a:solidFill>
                        <a:effectLst/>
                        <a:latin typeface="Calibri" pitchFamily="34" charset="0"/>
                        <a:ea typeface="MS Mincho" pitchFamily="49" charset="-128"/>
                        <a:cs typeface="Calibri" pitchFamily="34" charset="0"/>
                      </a:endParaRP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rgbClr val="000000"/>
                          </a:solidFill>
                          <a:effectLst/>
                          <a:latin typeface="Calibri" pitchFamily="34" charset="0"/>
                          <a:cs typeface="Calibri" pitchFamily="34" charset="0"/>
                        </a:rPr>
                        <a:t>---</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rgbClr val="000000"/>
                          </a:solidFill>
                          <a:effectLst/>
                          <a:latin typeface="Calibri" pitchFamily="34" charset="0"/>
                          <a:cs typeface="Calibri" pitchFamily="34" charset="0"/>
                        </a:rPr>
                        <a:t>---</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rgbClr val="000000"/>
                          </a:solidFill>
                          <a:effectLst/>
                          <a:latin typeface="Calibri" pitchFamily="34" charset="0"/>
                          <a:cs typeface="Calibri" pitchFamily="34" charset="0"/>
                        </a:rPr>
                        <a:t>6774</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Calibri" pitchFamily="34" charset="0"/>
                          <a:cs typeface="Calibri" pitchFamily="34" charset="0"/>
                        </a:rPr>
                        <a:t>6715 </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rgbClr val="000000"/>
                          </a:solidFill>
                          <a:effectLst/>
                          <a:latin typeface="Calibri" pitchFamily="34" charset="0"/>
                          <a:cs typeface="Calibri" pitchFamily="34" charset="0"/>
                        </a:rPr>
                        <a:t>---</a:t>
                      </a:r>
                    </a:p>
                  </a:txBody>
                  <a:tcPr anchor="ctr" horzOverflow="overflow">
                    <a:lnL w="12700" cap="flat" cmpd="sng" algn="ctr">
                      <a:solidFill>
                        <a:srgbClr val="9999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r>
              <a:tr h="546956">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tr-TR" altLang="ja-JP" sz="2000" b="0" i="0" u="none" strike="noStrike" cap="none" normalizeH="0" baseline="0" dirty="0" smtClean="0">
                          <a:ln>
                            <a:noFill/>
                          </a:ln>
                          <a:solidFill>
                            <a:schemeClr val="tx1"/>
                          </a:solidFill>
                          <a:effectLst/>
                          <a:latin typeface="Calibri" pitchFamily="34" charset="0"/>
                          <a:cs typeface="Calibri" pitchFamily="34" charset="0"/>
                        </a:rPr>
                        <a:t>Norveç</a:t>
                      </a:r>
                    </a:p>
                  </a:txBody>
                  <a:tcPr anchor="ctr" horzOverflow="overflow">
                    <a:lnL w="28575" cap="flat" cmpd="sng" algn="ctr">
                      <a:solidFill>
                        <a:schemeClr val="tx1"/>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9.772 – 29.316</a:t>
                      </a:r>
                      <a:endParaRPr kumimoji="0" lang="tr-TR" altLang="ja-JP" sz="1800" b="0" i="0" u="none" strike="noStrike" cap="none" normalizeH="0" baseline="0" dirty="0" smtClean="0">
                        <a:ln>
                          <a:noFill/>
                        </a:ln>
                        <a:solidFill>
                          <a:schemeClr val="tx1"/>
                        </a:solidFill>
                        <a:effectLst/>
                        <a:latin typeface="Calibri" pitchFamily="34" charset="0"/>
                        <a:ea typeface="MS Mincho" pitchFamily="49" charset="-128"/>
                        <a:cs typeface="Calibri" pitchFamily="34" charset="0"/>
                      </a:endParaRP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3423 </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2870 </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2274 </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3398 </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2871 </a:t>
                      </a:r>
                    </a:p>
                  </a:txBody>
                  <a:tcPr anchor="ctr" horzOverflow="overflow">
                    <a:lnL w="12700" cap="flat" cmpd="sng" algn="ctr">
                      <a:solidFill>
                        <a:srgbClr val="9999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r>
              <a:tr h="546956">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tr-TR" altLang="ja-JP" sz="2000" b="0" i="0" u="none" strike="noStrike" cap="none" normalizeH="0" baseline="0" dirty="0" smtClean="0">
                          <a:ln>
                            <a:noFill/>
                          </a:ln>
                          <a:solidFill>
                            <a:schemeClr val="tx1"/>
                          </a:solidFill>
                          <a:effectLst/>
                          <a:latin typeface="Calibri" pitchFamily="34" charset="0"/>
                          <a:cs typeface="Calibri" pitchFamily="34" charset="0"/>
                        </a:rPr>
                        <a:t>Letonya</a:t>
                      </a:r>
                    </a:p>
                  </a:txBody>
                  <a:tcPr anchor="ctr" horzOverflow="overflow">
                    <a:lnL w="28575" cap="flat" cmpd="sng" algn="ctr">
                      <a:solidFill>
                        <a:schemeClr val="tx1"/>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4.476 – 13.428</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965</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smtClean="0">
                          <a:ln>
                            <a:noFill/>
                          </a:ln>
                          <a:solidFill>
                            <a:schemeClr val="tx1"/>
                          </a:solidFill>
                          <a:effectLst/>
                          <a:latin typeface="Calibri" pitchFamily="34" charset="0"/>
                          <a:cs typeface="Calibri" pitchFamily="34" charset="0"/>
                        </a:rPr>
                        <a:t>1888</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1673 </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1111</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1591 </a:t>
                      </a:r>
                    </a:p>
                  </a:txBody>
                  <a:tcPr anchor="ctr" horzOverflow="overflow">
                    <a:lnL w="12700" cap="flat" cmpd="sng" algn="ctr">
                      <a:solidFill>
                        <a:srgbClr val="9999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r>
              <a:tr h="546956">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tr-TR" altLang="ja-JP" sz="2000" b="0" i="0" u="none" strike="noStrike" cap="none" normalizeH="0" baseline="0" dirty="0" smtClean="0">
                          <a:ln>
                            <a:noFill/>
                          </a:ln>
                          <a:solidFill>
                            <a:schemeClr val="tx1"/>
                          </a:solidFill>
                          <a:effectLst/>
                          <a:latin typeface="Calibri" pitchFamily="34" charset="0"/>
                          <a:cs typeface="Calibri" pitchFamily="34" charset="0"/>
                        </a:rPr>
                        <a:t>Almanya</a:t>
                      </a:r>
                    </a:p>
                  </a:txBody>
                  <a:tcPr anchor="ctr" horzOverflow="overflow">
                    <a:lnL w="28575" cap="flat" cmpd="sng" algn="ctr">
                      <a:solidFill>
                        <a:schemeClr val="tx1"/>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152.492 – 457.476</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17.425</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17.413</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16.519</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14.732</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a:t>
                      </a:r>
                    </a:p>
                  </a:txBody>
                  <a:tcPr anchor="ctr" horzOverflow="overflow">
                    <a:lnL w="12700" cap="flat" cmpd="sng" algn="ctr">
                      <a:solidFill>
                        <a:srgbClr val="9999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r>
              <a:tr h="546956">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tr-TR" altLang="ja-JP" sz="2000" b="1" i="0" u="none" strike="noStrike" cap="none" normalizeH="0" baseline="0" dirty="0" smtClean="0">
                          <a:ln>
                            <a:noFill/>
                          </a:ln>
                          <a:solidFill>
                            <a:schemeClr val="tx1"/>
                          </a:solidFill>
                          <a:effectLst/>
                          <a:latin typeface="Calibri" pitchFamily="34" charset="0"/>
                          <a:cs typeface="Calibri" pitchFamily="34" charset="0"/>
                        </a:rPr>
                        <a:t>T</a:t>
                      </a:r>
                      <a:r>
                        <a:rPr kumimoji="0" lang="tr-TR" altLang="ja-JP" sz="2000" b="1" i="0" u="none" strike="noStrike" cap="none" normalizeH="0" baseline="0" dirty="0" smtClean="0">
                          <a:ln>
                            <a:noFill/>
                          </a:ln>
                          <a:solidFill>
                            <a:schemeClr val="tx1"/>
                          </a:solidFill>
                          <a:effectLst/>
                          <a:latin typeface="Calibri" pitchFamily="34" charset="0"/>
                          <a:ea typeface="MS Mincho" pitchFamily="49" charset="-128"/>
                          <a:cs typeface="Calibri" pitchFamily="34" charset="0"/>
                        </a:rPr>
                        <a:t>ürkiye</a:t>
                      </a:r>
                      <a:endParaRPr kumimoji="0" lang="tr-TR" altLang="ja-JP" sz="20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43.688 – 131.066</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440</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smtClean="0">
                          <a:ln>
                            <a:noFill/>
                          </a:ln>
                          <a:solidFill>
                            <a:schemeClr val="tx1"/>
                          </a:solidFill>
                          <a:effectLst/>
                          <a:latin typeface="Calibri" pitchFamily="34" charset="0"/>
                          <a:cs typeface="Calibri" pitchFamily="34" charset="0"/>
                        </a:rPr>
                        <a:t>384</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smtClean="0">
                          <a:ln>
                            <a:noFill/>
                          </a:ln>
                          <a:solidFill>
                            <a:schemeClr val="tx1"/>
                          </a:solidFill>
                          <a:effectLst/>
                          <a:latin typeface="Calibri" pitchFamily="34" charset="0"/>
                          <a:cs typeface="Calibri" pitchFamily="34" charset="0"/>
                        </a:rPr>
                        <a:t>519</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574</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1208</a:t>
                      </a:r>
                    </a:p>
                  </a:txBody>
                  <a:tcPr anchor="ctr" horzOverflow="overflow">
                    <a:lnL w="12700" cap="flat" cmpd="sng" algn="ctr">
                      <a:solidFill>
                        <a:srgbClr val="9999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r>
              <a:tr h="546956">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tr-TR" altLang="ja-JP" sz="2000" b="0" i="0" u="none" strike="noStrike" cap="none" normalizeH="0" baseline="0" dirty="0" smtClean="0">
                          <a:ln>
                            <a:noFill/>
                          </a:ln>
                          <a:solidFill>
                            <a:schemeClr val="tx1"/>
                          </a:solidFill>
                          <a:effectLst/>
                          <a:latin typeface="Calibri" pitchFamily="34" charset="0"/>
                          <a:cs typeface="Calibri" pitchFamily="34" charset="0"/>
                        </a:rPr>
                        <a:t>Beyaz Rusya</a:t>
                      </a:r>
                    </a:p>
                  </a:txBody>
                  <a:tcPr anchor="ctr" horzOverflow="overflow">
                    <a:lnL w="28575" cap="flat" cmpd="sng" algn="ctr">
                      <a:solidFill>
                        <a:schemeClr val="tx1"/>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17.780 – 53.344</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186</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226</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216</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183</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178</a:t>
                      </a:r>
                    </a:p>
                  </a:txBody>
                  <a:tcPr anchor="ctr" horzOverflow="overflow">
                    <a:lnL w="12700" cap="flat" cmpd="sng" algn="ctr">
                      <a:solidFill>
                        <a:srgbClr val="9999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lumMod val="85000"/>
                      </a:schemeClr>
                    </a:solidFill>
                  </a:tcPr>
                </a:tc>
              </a:tr>
              <a:tr h="546956">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tr-TR" altLang="ja-JP" sz="2000" b="0" i="0" u="none" strike="noStrike" cap="none" normalizeH="0" baseline="0" dirty="0" smtClean="0">
                          <a:ln>
                            <a:noFill/>
                          </a:ln>
                          <a:solidFill>
                            <a:schemeClr val="tx1"/>
                          </a:solidFill>
                          <a:effectLst/>
                          <a:latin typeface="Calibri" pitchFamily="34" charset="0"/>
                          <a:cs typeface="Calibri" pitchFamily="34" charset="0"/>
                        </a:rPr>
                        <a:t>Moldova Cumhuriyeti</a:t>
                      </a:r>
                    </a:p>
                  </a:txBody>
                  <a:tcPr anchor="ctr" horzOverflow="overflow">
                    <a:lnL w="28575" cap="flat" cmpd="sng" algn="ctr">
                      <a:solidFill>
                        <a:schemeClr val="tx1"/>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4.988 – 14.966</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35</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15</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26</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30</a:t>
                      </a: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tr-TR" altLang="ja-JP" sz="1800" b="0" i="0" u="none" strike="noStrike" cap="none" normalizeH="0" baseline="0" dirty="0" smtClean="0">
                          <a:ln>
                            <a:noFill/>
                          </a:ln>
                          <a:solidFill>
                            <a:schemeClr val="tx1"/>
                          </a:solidFill>
                          <a:effectLst/>
                          <a:latin typeface="Calibri" pitchFamily="34" charset="0"/>
                          <a:cs typeface="Calibri" pitchFamily="34" charset="0"/>
                        </a:rPr>
                        <a:t>32</a:t>
                      </a:r>
                    </a:p>
                  </a:txBody>
                  <a:tcPr anchor="ctr" horzOverflow="overflow">
                    <a:lnL w="12700" cap="flat" cmpd="sng" algn="ctr">
                      <a:solidFill>
                        <a:srgbClr val="9999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99999"/>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sp>
        <p:nvSpPr>
          <p:cNvPr id="9"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BEKLENEN MESLEK HASTALIKLARI– DÜNYA</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34723310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Türkiye ve Dünya’da İSG</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b="1" i="1" dirty="0">
                <a:solidFill>
                  <a:srgbClr val="000000"/>
                </a:solidFill>
                <a:latin typeface="Calibri" pitchFamily="34" charset="0"/>
                <a:cs typeface="Calibri" pitchFamily="34" charset="0"/>
              </a:rPr>
              <a:t>Ülkemizde Sosyal Güvenlik Kurumu tarafından açıklanan meslek hastalığı tanısı alan kişi sayısı beklenene göre ne düzeydedir? </a:t>
            </a:r>
          </a:p>
          <a:p>
            <a:pPr marL="457200" indent="-4572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Beklenenden çok fazladır</a:t>
            </a:r>
          </a:p>
          <a:p>
            <a:pPr marL="457200" indent="-457200">
              <a:spcAft>
                <a:spcPts val="0"/>
              </a:spcAft>
              <a:buClr>
                <a:srgbClr val="292929"/>
              </a:buClr>
              <a:buFont typeface="+mj-lt"/>
              <a:buAutoNum type="alphaUcPeriod"/>
              <a:defRPr/>
            </a:pPr>
            <a:r>
              <a:rPr lang="tr-TR" b="1" i="1" dirty="0">
                <a:solidFill>
                  <a:srgbClr val="FF0000"/>
                </a:solidFill>
                <a:latin typeface="Calibri" pitchFamily="34" charset="0"/>
                <a:cs typeface="Calibri" pitchFamily="34" charset="0"/>
              </a:rPr>
              <a:t>Beklenenden çok düşüktür</a:t>
            </a:r>
          </a:p>
          <a:p>
            <a:pPr marL="457200" indent="-4572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Beklenenden biraz fazladır</a:t>
            </a:r>
          </a:p>
          <a:p>
            <a:pPr marL="457200" indent="-4572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Beklenenle benzer düzeydedir </a:t>
            </a:r>
            <a:endParaRPr lang="tr-TR" b="1" i="1" dirty="0">
              <a:solidFill>
                <a:srgbClr val="FF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22 TEMMUZ 2011</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29141191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180869" y="2583712"/>
            <a:ext cx="8782476" cy="3540641"/>
          </a:xfrm>
          <a:prstGeom prst="rect">
            <a:avLst/>
          </a:prstGeom>
          <a:noFill/>
          <a:ln w="9525" algn="ctr">
            <a:noFill/>
            <a:round/>
            <a:headEnd/>
            <a:tailEnd/>
          </a:ln>
        </p:spPr>
        <p:txBody>
          <a:bodyPr wrap="none" anchor="ctr"/>
          <a:lstStyle/>
          <a:p>
            <a:pPr marL="36000" algn="ctr"/>
            <a:r>
              <a:rPr lang="tr-TR" sz="7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 Hastalıklarında </a:t>
            </a:r>
          </a:p>
          <a:p>
            <a:pPr marL="36000" algn="ctr"/>
            <a:r>
              <a:rPr lang="tr-TR" sz="7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Tanı Zorluğu Nedenleri?</a:t>
            </a:r>
            <a:endParaRPr lang="tr-TR" sz="7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5" name="Picture 2" descr="D:\DOKTOR\1-ISTANBULUZMAN\1-EĞİTİM KURUMU\1. İstanbuluzman\2-RESİMLER\Meslekler\1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863" y="303213"/>
            <a:ext cx="1804987" cy="25177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405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TANI ZORLUĞU</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endParaRPr lang="tr-TR" sz="2000" i="1" dirty="0" smtClean="0">
              <a:solidFill>
                <a:srgbClr val="000000"/>
              </a:solidFill>
              <a:latin typeface="Calibri" pitchFamily="34" charset="0"/>
              <a:cs typeface="Calibri" pitchFamily="34" charset="0"/>
            </a:endParaRPr>
          </a:p>
          <a:p>
            <a:pPr marL="647700" lvl="1" indent="-190500">
              <a:spcAft>
                <a:spcPts val="0"/>
              </a:spcAft>
              <a:buClr>
                <a:srgbClr val="292929"/>
              </a:buClr>
              <a:buFont typeface="Wingdings" pitchFamily="2" charset="2"/>
              <a:buChar char="§"/>
              <a:defRPr/>
            </a:pPr>
            <a:r>
              <a:rPr lang="tr-TR" sz="2000" i="1" dirty="0" smtClean="0">
                <a:solidFill>
                  <a:srgbClr val="000000"/>
                </a:solidFill>
                <a:latin typeface="Calibri" pitchFamily="34" charset="0"/>
                <a:cs typeface="Calibri" pitchFamily="34" charset="0"/>
              </a:rPr>
              <a:t> </a:t>
            </a:r>
            <a:r>
              <a:rPr lang="tr-TR" sz="2000" b="1" i="1" dirty="0" smtClean="0">
                <a:solidFill>
                  <a:srgbClr val="000000"/>
                </a:solidFill>
                <a:latin typeface="Calibri" pitchFamily="34" charset="0"/>
                <a:cs typeface="Calibri" pitchFamily="34" charset="0"/>
              </a:rPr>
              <a:t>Çalışana Ait Nedenler</a:t>
            </a:r>
          </a:p>
          <a:p>
            <a:pPr marL="1257300" lvl="2" indent="-180000">
              <a:spcAft>
                <a:spcPts val="0"/>
              </a:spcAft>
              <a:buClr>
                <a:srgbClr val="292929"/>
              </a:buClr>
              <a:buFont typeface="Arial" pitchFamily="34" charset="0"/>
              <a:buChar char="•"/>
              <a:defRPr/>
            </a:pPr>
            <a:r>
              <a:rPr lang="tr-TR" sz="2000" i="1" dirty="0" smtClean="0">
                <a:solidFill>
                  <a:srgbClr val="000000"/>
                </a:solidFill>
                <a:latin typeface="Calibri" pitchFamily="34" charset="0"/>
                <a:cs typeface="Calibri" pitchFamily="34" charset="0"/>
              </a:rPr>
              <a:t>Önemsememe,</a:t>
            </a:r>
          </a:p>
          <a:p>
            <a:pPr marL="1257300" lvl="2" indent="-180000">
              <a:spcAft>
                <a:spcPts val="0"/>
              </a:spcAft>
              <a:buClr>
                <a:srgbClr val="292929"/>
              </a:buClr>
              <a:buFont typeface="Arial" pitchFamily="34" charset="0"/>
              <a:buChar char="•"/>
              <a:defRPr/>
            </a:pPr>
            <a:r>
              <a:rPr lang="tr-TR" sz="2000" i="1" dirty="0" smtClean="0">
                <a:solidFill>
                  <a:srgbClr val="000000"/>
                </a:solidFill>
                <a:latin typeface="Calibri" pitchFamily="34" charset="0"/>
                <a:cs typeface="Calibri" pitchFamily="34" charset="0"/>
              </a:rPr>
              <a:t>Başvuru yapmama,</a:t>
            </a:r>
          </a:p>
          <a:p>
            <a:pPr marL="1257300" lvl="2" indent="-180000">
              <a:spcAft>
                <a:spcPts val="0"/>
              </a:spcAft>
              <a:buClr>
                <a:srgbClr val="292929"/>
              </a:buClr>
              <a:buFont typeface="Arial" pitchFamily="34" charset="0"/>
              <a:buChar char="•"/>
              <a:defRPr/>
            </a:pPr>
            <a:r>
              <a:rPr lang="tr-TR" sz="2000" i="1" dirty="0" smtClean="0">
                <a:solidFill>
                  <a:srgbClr val="000000"/>
                </a:solidFill>
                <a:latin typeface="Calibri" pitchFamily="34" charset="0"/>
                <a:cs typeface="Calibri" pitchFamily="34" charset="0"/>
              </a:rPr>
              <a:t>Tıbbi idari takip yapmama,</a:t>
            </a:r>
          </a:p>
          <a:p>
            <a:pPr marL="1257300" lvl="2" indent="-342900">
              <a:spcAft>
                <a:spcPts val="0"/>
              </a:spcAft>
              <a:buClr>
                <a:srgbClr val="292929"/>
              </a:buClr>
              <a:buFont typeface="Arial" pitchFamily="34" charset="0"/>
              <a:buChar char="•"/>
              <a:defRPr/>
            </a:pPr>
            <a:endParaRPr lang="tr-TR" sz="900" i="1" dirty="0">
              <a:solidFill>
                <a:srgbClr val="000000"/>
              </a:solidFill>
              <a:latin typeface="Calibri" pitchFamily="34" charset="0"/>
              <a:cs typeface="Calibri" pitchFamily="34" charset="0"/>
            </a:endParaRPr>
          </a:p>
          <a:p>
            <a:pPr marL="800100" lvl="1" indent="-342900">
              <a:spcAft>
                <a:spcPts val="0"/>
              </a:spcAft>
              <a:buClr>
                <a:srgbClr val="292929"/>
              </a:buClr>
              <a:buFont typeface="Wingdings" pitchFamily="2" charset="2"/>
              <a:buChar char="§"/>
              <a:defRPr/>
            </a:pPr>
            <a:r>
              <a:rPr lang="tr-TR" sz="2000" b="1" i="1" dirty="0">
                <a:solidFill>
                  <a:srgbClr val="000000"/>
                </a:solidFill>
                <a:latin typeface="Calibri" pitchFamily="34" charset="0"/>
                <a:cs typeface="Calibri" pitchFamily="34" charset="0"/>
              </a:rPr>
              <a:t>İşyeri </a:t>
            </a:r>
            <a:r>
              <a:rPr lang="tr-TR" sz="2000" b="1" i="1" dirty="0" smtClean="0">
                <a:solidFill>
                  <a:srgbClr val="000000"/>
                </a:solidFill>
                <a:latin typeface="Calibri" pitchFamily="34" charset="0"/>
                <a:cs typeface="Calibri" pitchFamily="34" charset="0"/>
              </a:rPr>
              <a:t>Hekimine Ait Nedenler</a:t>
            </a:r>
          </a:p>
          <a:p>
            <a:pPr marL="1371600" lvl="2" indent="-216000">
              <a:spcAft>
                <a:spcPts val="0"/>
              </a:spcAft>
              <a:buClr>
                <a:srgbClr val="292929"/>
              </a:buClr>
              <a:buFont typeface="Arial" pitchFamily="34" charset="0"/>
              <a:buChar char="•"/>
              <a:defRPr/>
            </a:pPr>
            <a:r>
              <a:rPr lang="tr-TR" sz="2000" i="1" dirty="0" smtClean="0">
                <a:solidFill>
                  <a:srgbClr val="000000"/>
                </a:solidFill>
                <a:latin typeface="Calibri" pitchFamily="34" charset="0"/>
                <a:cs typeface="Calibri" pitchFamily="34" charset="0"/>
              </a:rPr>
              <a:t>Tanı koyamama/koymama,</a:t>
            </a:r>
          </a:p>
          <a:p>
            <a:pPr marL="1371600" lvl="2" indent="-216000">
              <a:spcAft>
                <a:spcPts val="0"/>
              </a:spcAft>
              <a:buClr>
                <a:srgbClr val="292929"/>
              </a:buClr>
              <a:buFont typeface="Arial" pitchFamily="34" charset="0"/>
              <a:buChar char="•"/>
              <a:defRPr/>
            </a:pPr>
            <a:r>
              <a:rPr lang="tr-TR" sz="2000" i="1" dirty="0" smtClean="0">
                <a:solidFill>
                  <a:srgbClr val="000000"/>
                </a:solidFill>
                <a:latin typeface="Calibri" pitchFamily="34" charset="0"/>
                <a:cs typeface="Calibri" pitchFamily="34" charset="0"/>
              </a:rPr>
              <a:t>Hastalığın farkında olmama,</a:t>
            </a:r>
          </a:p>
          <a:p>
            <a:pPr marL="1371600" lvl="2" indent="-216000">
              <a:spcAft>
                <a:spcPts val="0"/>
              </a:spcAft>
              <a:buClr>
                <a:srgbClr val="292929"/>
              </a:buClr>
              <a:buFont typeface="Arial" pitchFamily="34" charset="0"/>
              <a:buChar char="•"/>
              <a:defRPr/>
            </a:pPr>
            <a:r>
              <a:rPr lang="tr-TR" sz="2000" i="1" dirty="0" smtClean="0">
                <a:solidFill>
                  <a:srgbClr val="000000"/>
                </a:solidFill>
                <a:latin typeface="Calibri" pitchFamily="34" charset="0"/>
                <a:cs typeface="Calibri" pitchFamily="34" charset="0"/>
              </a:rPr>
              <a:t>İyi anamnez almama,</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 HASTALIKLARINDA TANI ZORLUĞU</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16887466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3"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4"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Konu; Türkiye ve Dünya’da İSG</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b="1" i="1" dirty="0" smtClean="0">
                <a:solidFill>
                  <a:srgbClr val="000000"/>
                </a:solidFill>
                <a:latin typeface="Calibri" pitchFamily="34" charset="0"/>
                <a:cs typeface="Calibri" pitchFamily="34" charset="0"/>
              </a:rPr>
              <a:t>Türkiye'de </a:t>
            </a:r>
            <a:r>
              <a:rPr lang="tr-TR" sz="2000" b="1" i="1" dirty="0">
                <a:solidFill>
                  <a:srgbClr val="000000"/>
                </a:solidFill>
                <a:latin typeface="Calibri" pitchFamily="34" charset="0"/>
                <a:cs typeface="Calibri" pitchFamily="34" charset="0"/>
              </a:rPr>
              <a:t>iş kazaları için aşağıda yer </a:t>
            </a:r>
            <a:r>
              <a:rPr lang="tr-TR" sz="2000" b="1" i="1" dirty="0" smtClean="0">
                <a:solidFill>
                  <a:srgbClr val="000000"/>
                </a:solidFill>
                <a:latin typeface="Calibri" pitchFamily="34" charset="0"/>
                <a:cs typeface="Calibri" pitchFamily="34" charset="0"/>
              </a:rPr>
              <a:t>alanlardan </a:t>
            </a:r>
            <a:r>
              <a:rPr lang="tr-TR" sz="2000" b="1" i="1" dirty="0">
                <a:solidFill>
                  <a:srgbClr val="000000"/>
                </a:solidFill>
                <a:latin typeface="Calibri" pitchFamily="34" charset="0"/>
                <a:cs typeface="Calibri" pitchFamily="34" charset="0"/>
              </a:rPr>
              <a:t>hangisi yanlıştır?</a:t>
            </a:r>
          </a:p>
          <a:p>
            <a:pPr marL="342900" indent="-3429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En </a:t>
            </a:r>
            <a:r>
              <a:rPr lang="tr-TR" i="1" dirty="0">
                <a:solidFill>
                  <a:srgbClr val="000000"/>
                </a:solidFill>
                <a:latin typeface="Calibri" pitchFamily="34" charset="0"/>
                <a:cs typeface="Calibri" pitchFamily="34" charset="0"/>
              </a:rPr>
              <a:t>çok bir veya birden fazla cismin </a:t>
            </a:r>
            <a:r>
              <a:rPr lang="tr-TR" i="1" dirty="0" smtClean="0">
                <a:solidFill>
                  <a:srgbClr val="000000"/>
                </a:solidFill>
                <a:latin typeface="Calibri" pitchFamily="34" charset="0"/>
                <a:cs typeface="Calibri" pitchFamily="34" charset="0"/>
              </a:rPr>
              <a:t>sıkıştırması</a:t>
            </a:r>
            <a:r>
              <a:rPr lang="tr-TR" i="1" dirty="0">
                <a:solidFill>
                  <a:srgbClr val="000000"/>
                </a:solidFill>
                <a:latin typeface="Calibri" pitchFamily="34" charset="0"/>
                <a:cs typeface="Calibri" pitchFamily="34" charset="0"/>
              </a:rPr>
              <a:t>, ezmesi, kesmesi, batması nedeni ile iş kazası meydana gelir.</a:t>
            </a:r>
          </a:p>
          <a:p>
            <a:pPr marL="342900" indent="-342900">
              <a:spcAft>
                <a:spcPts val="0"/>
              </a:spcAft>
              <a:buClr>
                <a:srgbClr val="292929"/>
              </a:buClr>
              <a:buFont typeface="+mj-lt"/>
              <a:buAutoNum type="alphaUcPeriod"/>
              <a:defRPr/>
            </a:pPr>
            <a:r>
              <a:rPr lang="tr-TR" i="1" dirty="0" smtClean="0">
                <a:latin typeface="Calibri" pitchFamily="34" charset="0"/>
                <a:cs typeface="Calibri" pitchFamily="34" charset="0"/>
              </a:rPr>
              <a:t>İş </a:t>
            </a:r>
            <a:r>
              <a:rPr lang="tr-TR" i="1" dirty="0">
                <a:latin typeface="Calibri" pitchFamily="34" charset="0"/>
                <a:cs typeface="Calibri" pitchFamily="34" charset="0"/>
              </a:rPr>
              <a:t>kazaları en çok 50 ve üzerinde işçi çalıştıran yerlerde meydana gelir.</a:t>
            </a:r>
          </a:p>
          <a:p>
            <a:pPr marL="342900" indent="-3429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İş </a:t>
            </a:r>
            <a:r>
              <a:rPr lang="tr-TR" i="1" dirty="0">
                <a:solidFill>
                  <a:srgbClr val="000000"/>
                </a:solidFill>
                <a:latin typeface="Calibri" pitchFamily="34" charset="0"/>
                <a:cs typeface="Calibri" pitchFamily="34" charset="0"/>
              </a:rPr>
              <a:t>kazaları en çok 18 - 24 yaş arasında görülür.</a:t>
            </a:r>
          </a:p>
          <a:p>
            <a:pPr marL="342900" indent="-3429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İş </a:t>
            </a:r>
            <a:r>
              <a:rPr lang="tr-TR" i="1" dirty="0">
                <a:solidFill>
                  <a:srgbClr val="000000"/>
                </a:solidFill>
                <a:latin typeface="Calibri" pitchFamily="34" charset="0"/>
                <a:cs typeface="Calibri" pitchFamily="34" charset="0"/>
              </a:rPr>
              <a:t>kazalarında en çok eller yaralanır.</a:t>
            </a:r>
          </a:p>
        </p:txBody>
      </p:sp>
      <p:sp>
        <p:nvSpPr>
          <p:cNvPr id="6"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8" name="Group 9"/>
          <p:cNvGrpSpPr>
            <a:grpSpLocks/>
          </p:cNvGrpSpPr>
          <p:nvPr/>
        </p:nvGrpSpPr>
        <p:grpSpPr bwMode="auto">
          <a:xfrm>
            <a:off x="323850" y="1555750"/>
            <a:ext cx="1482725" cy="1482725"/>
            <a:chOff x="1710" y="1035"/>
            <a:chExt cx="2316" cy="2316"/>
          </a:xfrm>
        </p:grpSpPr>
        <p:grpSp>
          <p:nvGrpSpPr>
            <p:cNvPr id="10" name="Group 10"/>
            <p:cNvGrpSpPr>
              <a:grpSpLocks/>
            </p:cNvGrpSpPr>
            <p:nvPr/>
          </p:nvGrpSpPr>
          <p:grpSpPr bwMode="auto">
            <a:xfrm rot="3600000">
              <a:off x="1710" y="1035"/>
              <a:ext cx="2316" cy="2316"/>
              <a:chOff x="1710" y="1035"/>
              <a:chExt cx="2316" cy="2316"/>
            </a:xfrm>
          </p:grpSpPr>
          <p:sp>
            <p:nvSpPr>
              <p:cNvPr id="15"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16"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17"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11" name="Group 14"/>
            <p:cNvGrpSpPr>
              <a:grpSpLocks/>
            </p:cNvGrpSpPr>
            <p:nvPr/>
          </p:nvGrpSpPr>
          <p:grpSpPr bwMode="auto">
            <a:xfrm rot="7200000">
              <a:off x="2059" y="1386"/>
              <a:ext cx="1616" cy="1614"/>
              <a:chOff x="2060" y="1387"/>
              <a:chExt cx="1616" cy="1614"/>
            </a:xfrm>
          </p:grpSpPr>
          <p:sp>
            <p:nvSpPr>
              <p:cNvPr id="12"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13"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14"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18"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24 </a:t>
            </a: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ARALIK 2011</a:t>
            </a:r>
            <a:endParaRPr lang="en-GB"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Text Box 45"/>
          <p:cNvSpPr txBox="1">
            <a:spLocks noChangeArrowheads="1"/>
          </p:cNvSpPr>
          <p:nvPr/>
        </p:nvSpPr>
        <p:spPr bwMode="auto">
          <a:xfrm>
            <a:off x="781050" y="2181225"/>
            <a:ext cx="550863" cy="215444"/>
          </a:xfrm>
          <a:prstGeom prst="rect">
            <a:avLst/>
          </a:prstGeom>
          <a:noFill/>
          <a:ln w="9525">
            <a:noFill/>
            <a:miter lim="800000"/>
            <a:headEnd/>
            <a:tailEnd/>
          </a:ln>
        </p:spPr>
        <p:txBody>
          <a:bodyPr lIns="0" tIns="0" rIns="0" bIns="0">
            <a:spAutoFit/>
          </a:bodyPr>
          <a:lstStyle/>
          <a:p>
            <a:pPr algn="ctr" defTabSz="801688">
              <a:spcBef>
                <a:spcPct val="20000"/>
              </a:spcBef>
            </a:pPr>
            <a:r>
              <a:rPr lang="tr-TR" sz="1400" b="1" noProof="1" smtClean="0">
                <a:solidFill>
                  <a:srgbClr val="333333"/>
                </a:solidFill>
                <a:latin typeface="Calibri" pitchFamily="34" charset="0"/>
              </a:rPr>
              <a:t>İH-57</a:t>
            </a:r>
          </a:p>
        </p:txBody>
      </p:sp>
      <p:sp>
        <p:nvSpPr>
          <p:cNvPr id="20" name="Oval 19"/>
          <p:cNvSpPr/>
          <p:nvPr/>
        </p:nvSpPr>
        <p:spPr>
          <a:xfrm>
            <a:off x="2686050" y="3179763"/>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rgbClr val="FFFFFF"/>
              </a:solidFill>
            </a:endParaRPr>
          </a:p>
        </p:txBody>
      </p:sp>
    </p:spTree>
    <p:extLst>
      <p:ext uri="{BB962C8B-B14F-4D97-AF65-F5344CB8AC3E}">
        <p14:creationId xmlns:p14="http://schemas.microsoft.com/office/powerpoint/2010/main" val="11879522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heel(1)">
                                      <p:cBhvr>
                                        <p:cTn id="18"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2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TANI ZORLUĞU</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800100" lvl="1" indent="-342900">
              <a:spcAft>
                <a:spcPts val="0"/>
              </a:spcAft>
              <a:buClr>
                <a:srgbClr val="292929"/>
              </a:buClr>
              <a:buFont typeface="Arial" pitchFamily="34" charset="0"/>
              <a:buChar char="•"/>
              <a:defRPr/>
            </a:pPr>
            <a:endParaRPr lang="tr-TR" sz="900" i="1" dirty="0">
              <a:solidFill>
                <a:srgbClr val="000000"/>
              </a:solidFill>
              <a:latin typeface="Calibri" pitchFamily="34" charset="0"/>
              <a:cs typeface="Calibri" pitchFamily="34" charset="0"/>
            </a:endParaRPr>
          </a:p>
          <a:p>
            <a:pPr marL="800100" lvl="1" indent="-342900">
              <a:spcAft>
                <a:spcPts val="0"/>
              </a:spcAft>
              <a:buClr>
                <a:srgbClr val="292929"/>
              </a:buClr>
              <a:buFont typeface="Wingdings" pitchFamily="2" charset="2"/>
              <a:buChar char="§"/>
              <a:defRPr/>
            </a:pPr>
            <a:r>
              <a:rPr lang="tr-TR" sz="2000" b="1" i="1" dirty="0" smtClean="0">
                <a:solidFill>
                  <a:srgbClr val="000000"/>
                </a:solidFill>
                <a:latin typeface="Calibri" pitchFamily="34" charset="0"/>
                <a:cs typeface="Calibri" pitchFamily="34" charset="0"/>
              </a:rPr>
              <a:t>İşverene </a:t>
            </a:r>
            <a:r>
              <a:rPr lang="tr-TR" sz="2000" b="1" i="1" dirty="0">
                <a:solidFill>
                  <a:srgbClr val="000000"/>
                </a:solidFill>
                <a:latin typeface="Calibri" pitchFamily="34" charset="0"/>
                <a:cs typeface="Calibri" pitchFamily="34" charset="0"/>
              </a:rPr>
              <a:t>Ait </a:t>
            </a:r>
            <a:r>
              <a:rPr lang="tr-TR" sz="2000" b="1" i="1" dirty="0" smtClean="0">
                <a:solidFill>
                  <a:srgbClr val="000000"/>
                </a:solidFill>
                <a:latin typeface="Calibri" pitchFamily="34" charset="0"/>
                <a:cs typeface="Calibri" pitchFamily="34" charset="0"/>
              </a:rPr>
              <a:t>Nedenler</a:t>
            </a:r>
          </a:p>
          <a:p>
            <a:pPr marL="1177200" lvl="2" indent="-180000">
              <a:spcAft>
                <a:spcPts val="0"/>
              </a:spcAft>
              <a:buClr>
                <a:srgbClr val="292929"/>
              </a:buClr>
              <a:buFont typeface="Arial" pitchFamily="34" charset="0"/>
              <a:buChar char="•"/>
              <a:defRPr/>
            </a:pPr>
            <a:r>
              <a:rPr lang="tr-TR" sz="2000" i="1" dirty="0" smtClean="0">
                <a:solidFill>
                  <a:srgbClr val="000000"/>
                </a:solidFill>
                <a:latin typeface="Calibri" pitchFamily="34" charset="0"/>
                <a:cs typeface="Calibri" pitchFamily="34" charset="0"/>
              </a:rPr>
              <a:t>Bilgi ve vizyon eksikliği,</a:t>
            </a:r>
          </a:p>
          <a:p>
            <a:pPr marL="1177200" lvl="2" indent="-180000">
              <a:spcAft>
                <a:spcPts val="0"/>
              </a:spcAft>
              <a:buClr>
                <a:srgbClr val="292929"/>
              </a:buClr>
              <a:buFont typeface="Arial" pitchFamily="34" charset="0"/>
              <a:buChar char="•"/>
              <a:defRPr/>
            </a:pPr>
            <a:r>
              <a:rPr lang="tr-TR" sz="2000" i="1" dirty="0" smtClean="0">
                <a:solidFill>
                  <a:srgbClr val="000000"/>
                </a:solidFill>
                <a:latin typeface="Calibri" pitchFamily="34" charset="0"/>
                <a:cs typeface="Calibri" pitchFamily="34" charset="0"/>
              </a:rPr>
              <a:t>Mevzuat ve sigorta yaptırımlarından çekinme,</a:t>
            </a:r>
          </a:p>
          <a:p>
            <a:pPr marL="1177200" lvl="2" indent="-180000">
              <a:spcAft>
                <a:spcPts val="0"/>
              </a:spcAft>
              <a:buClr>
                <a:srgbClr val="292929"/>
              </a:buClr>
              <a:buFont typeface="Arial" pitchFamily="34" charset="0"/>
              <a:buChar char="•"/>
              <a:defRPr/>
            </a:pPr>
            <a:endParaRPr lang="tr-TR" sz="2000" i="1" dirty="0">
              <a:solidFill>
                <a:srgbClr val="000000"/>
              </a:solidFill>
              <a:latin typeface="Calibri" pitchFamily="34" charset="0"/>
              <a:cs typeface="Calibri" pitchFamily="34" charset="0"/>
            </a:endParaRPr>
          </a:p>
          <a:p>
            <a:pPr marL="800100" lvl="1" indent="-342900">
              <a:spcAft>
                <a:spcPts val="0"/>
              </a:spcAft>
              <a:buClr>
                <a:srgbClr val="292929"/>
              </a:buClr>
              <a:buFont typeface="Wingdings" pitchFamily="2" charset="2"/>
              <a:buChar char="§"/>
              <a:defRPr/>
            </a:pPr>
            <a:r>
              <a:rPr lang="tr-TR" sz="2000" b="1" i="1" dirty="0">
                <a:solidFill>
                  <a:srgbClr val="000000"/>
                </a:solidFill>
                <a:latin typeface="Calibri" pitchFamily="34" charset="0"/>
                <a:cs typeface="Calibri" pitchFamily="34" charset="0"/>
              </a:rPr>
              <a:t>Tanı Merkezlerine Ait </a:t>
            </a:r>
            <a:r>
              <a:rPr lang="tr-TR" sz="2000" b="1" i="1" dirty="0" smtClean="0">
                <a:solidFill>
                  <a:srgbClr val="000000"/>
                </a:solidFill>
                <a:latin typeface="Calibri" pitchFamily="34" charset="0"/>
                <a:cs typeface="Calibri" pitchFamily="34" charset="0"/>
              </a:rPr>
              <a:t>Nedenler</a:t>
            </a:r>
            <a:endParaRPr lang="tr-TR" sz="2000" b="1" i="1" dirty="0">
              <a:solidFill>
                <a:srgbClr val="000000"/>
              </a:solidFill>
              <a:latin typeface="Calibri" pitchFamily="34" charset="0"/>
              <a:cs typeface="Calibri" pitchFamily="34" charset="0"/>
            </a:endParaRPr>
          </a:p>
          <a:p>
            <a:pPr marL="1177200" lvl="2" indent="-180000">
              <a:spcAft>
                <a:spcPts val="0"/>
              </a:spcAft>
              <a:buClr>
                <a:srgbClr val="292929"/>
              </a:buClr>
              <a:buFont typeface="Arial" pitchFamily="34" charset="0"/>
              <a:buChar char="•"/>
              <a:defRPr/>
            </a:pPr>
            <a:r>
              <a:rPr lang="tr-TR" sz="2000" i="1" dirty="0">
                <a:solidFill>
                  <a:srgbClr val="000000"/>
                </a:solidFill>
                <a:latin typeface="Calibri" pitchFamily="34" charset="0"/>
                <a:cs typeface="Calibri" pitchFamily="34" charset="0"/>
              </a:rPr>
              <a:t>Meslek hastalıkları hastaneleri yetersiz, </a:t>
            </a:r>
          </a:p>
          <a:p>
            <a:pPr marL="1177200" lvl="2" indent="-180000">
              <a:spcAft>
                <a:spcPts val="0"/>
              </a:spcAft>
              <a:buClr>
                <a:srgbClr val="292929"/>
              </a:buClr>
              <a:buFont typeface="Arial" pitchFamily="34" charset="0"/>
              <a:buChar char="•"/>
              <a:defRPr/>
            </a:pPr>
            <a:r>
              <a:rPr lang="tr-TR" sz="2000" i="1" dirty="0">
                <a:solidFill>
                  <a:srgbClr val="000000"/>
                </a:solidFill>
                <a:latin typeface="Calibri" pitchFamily="34" charset="0"/>
                <a:cs typeface="Calibri" pitchFamily="34" charset="0"/>
              </a:rPr>
              <a:t>Diğer hastanelerde ekip ve ekipman eksikliği,</a:t>
            </a:r>
          </a:p>
          <a:p>
            <a:pPr marL="1177200" lvl="2" indent="-180000">
              <a:spcAft>
                <a:spcPts val="0"/>
              </a:spcAft>
              <a:buClr>
                <a:srgbClr val="292929"/>
              </a:buClr>
              <a:buFont typeface="Arial" pitchFamily="34" charset="0"/>
              <a:buChar char="•"/>
              <a:defRPr/>
            </a:pPr>
            <a:r>
              <a:rPr lang="tr-TR" sz="2000" i="1" dirty="0" smtClean="0">
                <a:solidFill>
                  <a:srgbClr val="000000"/>
                </a:solidFill>
                <a:latin typeface="Calibri" pitchFamily="34" charset="0"/>
                <a:cs typeface="Calibri" pitchFamily="34" charset="0"/>
              </a:rPr>
              <a:t>Tıbbi-idari takip </a:t>
            </a:r>
            <a:r>
              <a:rPr lang="tr-TR" sz="2000" i="1" dirty="0">
                <a:solidFill>
                  <a:srgbClr val="000000"/>
                </a:solidFill>
                <a:latin typeface="Calibri" pitchFamily="34" charset="0"/>
                <a:cs typeface="Calibri" pitchFamily="34" charset="0"/>
              </a:rPr>
              <a:t>yapmama</a:t>
            </a:r>
          </a:p>
          <a:p>
            <a:pPr marL="1177200" lvl="2" indent="-180000">
              <a:spcAft>
                <a:spcPts val="0"/>
              </a:spcAft>
              <a:buClr>
                <a:srgbClr val="292929"/>
              </a:buClr>
              <a:buFont typeface="Arial" pitchFamily="34" charset="0"/>
              <a:buChar char="•"/>
              <a:defRPr/>
            </a:pPr>
            <a:endParaRPr lang="tr-TR" sz="2000" i="1" dirty="0">
              <a:solidFill>
                <a:srgbClr val="000000"/>
              </a:solidFill>
              <a:latin typeface="Calibri" pitchFamily="34" charset="0"/>
              <a:cs typeface="Calibri" pitchFamily="34" charset="0"/>
            </a:endParaRPr>
          </a:p>
          <a:p>
            <a:pPr marL="800100" lvl="1" indent="-342900">
              <a:spcAft>
                <a:spcPts val="0"/>
              </a:spcAft>
              <a:buClr>
                <a:srgbClr val="292929"/>
              </a:buClr>
              <a:buFont typeface="Wingdings" pitchFamily="2" charset="2"/>
              <a:buChar char="§"/>
              <a:defRPr/>
            </a:pPr>
            <a:r>
              <a:rPr lang="tr-TR" sz="2000" b="1" i="1" dirty="0">
                <a:solidFill>
                  <a:srgbClr val="000000"/>
                </a:solidFill>
                <a:latin typeface="Calibri" pitchFamily="34" charset="0"/>
                <a:cs typeface="Calibri" pitchFamily="34" charset="0"/>
              </a:rPr>
              <a:t>Mevzuata Ait Nedenler</a:t>
            </a:r>
          </a:p>
          <a:p>
            <a:pPr marL="1177200" lvl="2" indent="-180000">
              <a:spcAft>
                <a:spcPts val="0"/>
              </a:spcAft>
              <a:buClr>
                <a:srgbClr val="292929"/>
              </a:buClr>
              <a:buFont typeface="Arial" pitchFamily="34" charset="0"/>
              <a:buChar char="•"/>
              <a:defRPr/>
            </a:pP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 HASTALIKLARINDA TANI ZORLUĞU</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11744451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Konu; Türkiye ve Dünya’da İSG</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b="1" i="1" dirty="0" smtClean="0">
                <a:solidFill>
                  <a:srgbClr val="000000"/>
                </a:solidFill>
                <a:latin typeface="Calibri" pitchFamily="34" charset="0"/>
                <a:cs typeface="Calibri" pitchFamily="34" charset="0"/>
              </a:rPr>
              <a:t>Ülkemizde </a:t>
            </a:r>
            <a:r>
              <a:rPr lang="tr-TR" sz="2000" b="1" i="1" dirty="0">
                <a:solidFill>
                  <a:srgbClr val="000000"/>
                </a:solidFill>
                <a:latin typeface="Calibri" pitchFamily="34" charset="0"/>
                <a:cs typeface="Calibri" pitchFamily="34" charset="0"/>
              </a:rPr>
              <a:t>meslek hastalıklarının tahmin </a:t>
            </a:r>
            <a:r>
              <a:rPr lang="tr-TR" sz="2000" b="1" i="1" dirty="0" smtClean="0">
                <a:solidFill>
                  <a:srgbClr val="000000"/>
                </a:solidFill>
                <a:latin typeface="Calibri" pitchFamily="34" charset="0"/>
                <a:cs typeface="Calibri" pitchFamily="34" charset="0"/>
              </a:rPr>
              <a:t>edilen </a:t>
            </a:r>
            <a:r>
              <a:rPr lang="tr-TR" sz="2000" b="1" i="1" dirty="0">
                <a:solidFill>
                  <a:srgbClr val="000000"/>
                </a:solidFill>
                <a:latin typeface="Calibri" pitchFamily="34" charset="0"/>
                <a:cs typeface="Calibri" pitchFamily="34" charset="0"/>
              </a:rPr>
              <a:t>sayıların altında saptanmasında rol </a:t>
            </a:r>
            <a:r>
              <a:rPr lang="tr-TR" sz="2000" b="1" i="1" dirty="0" smtClean="0">
                <a:solidFill>
                  <a:srgbClr val="000000"/>
                </a:solidFill>
                <a:latin typeface="Calibri" pitchFamily="34" charset="0"/>
                <a:cs typeface="Calibri" pitchFamily="34" charset="0"/>
              </a:rPr>
              <a:t>oynayan </a:t>
            </a:r>
            <a:r>
              <a:rPr lang="tr-TR" sz="2000" b="1" i="1" dirty="0">
                <a:solidFill>
                  <a:srgbClr val="000000"/>
                </a:solidFill>
                <a:latin typeface="Calibri" pitchFamily="34" charset="0"/>
                <a:cs typeface="Calibri" pitchFamily="34" charset="0"/>
              </a:rPr>
              <a:t>etkenler için aşağıdaki ifadelerden hangisi yanlıştır?</a:t>
            </a:r>
          </a:p>
          <a:p>
            <a:pPr marL="457200" indent="-4572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Meslek </a:t>
            </a:r>
            <a:r>
              <a:rPr lang="tr-TR" i="1" dirty="0">
                <a:solidFill>
                  <a:srgbClr val="000000"/>
                </a:solidFill>
                <a:latin typeface="Calibri" pitchFamily="34" charset="0"/>
                <a:cs typeface="Calibri" pitchFamily="34" charset="0"/>
              </a:rPr>
              <a:t>hastalıkları konusunda bilgi düzeyinin beklenen düzeyde olmaması</a:t>
            </a:r>
          </a:p>
          <a:p>
            <a:pPr marL="457200" indent="-4572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Bazı </a:t>
            </a:r>
            <a:r>
              <a:rPr lang="tr-TR" i="1" dirty="0">
                <a:solidFill>
                  <a:srgbClr val="000000"/>
                </a:solidFill>
                <a:latin typeface="Calibri" pitchFamily="34" charset="0"/>
                <a:cs typeface="Calibri" pitchFamily="34" charset="0"/>
              </a:rPr>
              <a:t>meslek hastalıklarının önemsenmemesi, ihmal edilmesi</a:t>
            </a:r>
          </a:p>
          <a:p>
            <a:pPr marL="457200" indent="-4572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Meslek </a:t>
            </a:r>
            <a:r>
              <a:rPr lang="tr-TR" i="1" dirty="0" err="1">
                <a:solidFill>
                  <a:srgbClr val="000000"/>
                </a:solidFill>
                <a:latin typeface="Calibri" pitchFamily="34" charset="0"/>
                <a:cs typeface="Calibri" pitchFamily="34" charset="0"/>
              </a:rPr>
              <a:t>anamnezinin</a:t>
            </a:r>
            <a:r>
              <a:rPr lang="tr-TR" i="1" dirty="0">
                <a:solidFill>
                  <a:srgbClr val="000000"/>
                </a:solidFill>
                <a:latin typeface="Calibri" pitchFamily="34" charset="0"/>
                <a:cs typeface="Calibri" pitchFamily="34" charset="0"/>
              </a:rPr>
              <a:t> yeteri kadar ayrıntılı alınmaması</a:t>
            </a:r>
          </a:p>
          <a:p>
            <a:pPr marL="457200" indent="-457200">
              <a:spcAft>
                <a:spcPts val="0"/>
              </a:spcAft>
              <a:buClr>
                <a:srgbClr val="292929"/>
              </a:buClr>
              <a:buFont typeface="+mj-lt"/>
              <a:buAutoNum type="alphaUcPeriod"/>
              <a:defRPr/>
            </a:pPr>
            <a:r>
              <a:rPr lang="tr-TR" b="1" i="1" dirty="0" smtClean="0">
                <a:solidFill>
                  <a:srgbClr val="FF0000"/>
                </a:solidFill>
                <a:latin typeface="Calibri" pitchFamily="34" charset="0"/>
                <a:cs typeface="Calibri" pitchFamily="34" charset="0"/>
              </a:rPr>
              <a:t>İşyerlerinde </a:t>
            </a:r>
            <a:r>
              <a:rPr lang="tr-TR" b="1" i="1" dirty="0">
                <a:solidFill>
                  <a:srgbClr val="FF0000"/>
                </a:solidFill>
                <a:latin typeface="Calibri" pitchFamily="34" charset="0"/>
                <a:cs typeface="Calibri" pitchFamily="34" charset="0"/>
              </a:rPr>
              <a:t>uygun korunma önlemlerinin </a:t>
            </a:r>
            <a:r>
              <a:rPr lang="tr-TR" b="1" i="1" dirty="0" smtClean="0">
                <a:solidFill>
                  <a:srgbClr val="FF0000"/>
                </a:solidFill>
                <a:latin typeface="Calibri" pitchFamily="34" charset="0"/>
                <a:cs typeface="Calibri" pitchFamily="34" charset="0"/>
              </a:rPr>
              <a:t>alınmış </a:t>
            </a:r>
            <a:r>
              <a:rPr lang="tr-TR" b="1" i="1" dirty="0">
                <a:solidFill>
                  <a:srgbClr val="FF0000"/>
                </a:solidFill>
                <a:latin typeface="Calibri" pitchFamily="34" charset="0"/>
                <a:cs typeface="Calibri" pitchFamily="34" charset="0"/>
              </a:rPr>
              <a:t>olması</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24 ARALIK 2011</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Text Box 45"/>
          <p:cNvSpPr txBox="1">
            <a:spLocks noChangeArrowheads="1"/>
          </p:cNvSpPr>
          <p:nvPr/>
        </p:nvSpPr>
        <p:spPr bwMode="auto">
          <a:xfrm>
            <a:off x="781050" y="2181225"/>
            <a:ext cx="550863" cy="215444"/>
          </a:xfrm>
          <a:prstGeom prst="rect">
            <a:avLst/>
          </a:prstGeom>
          <a:noFill/>
          <a:ln w="9525">
            <a:noFill/>
            <a:miter lim="800000"/>
            <a:headEnd/>
            <a:tailEnd/>
          </a:ln>
        </p:spPr>
        <p:txBody>
          <a:bodyPr lIns="0" tIns="0" rIns="0" bIns="0">
            <a:spAutoFit/>
          </a:bodyPr>
          <a:lstStyle/>
          <a:p>
            <a:pPr algn="ctr" defTabSz="801688">
              <a:spcBef>
                <a:spcPct val="20000"/>
              </a:spcBef>
            </a:pPr>
            <a:r>
              <a:rPr lang="tr-TR" sz="1400" b="1" noProof="1" smtClean="0">
                <a:solidFill>
                  <a:srgbClr val="333333"/>
                </a:solidFill>
                <a:latin typeface="Calibri" pitchFamily="34" charset="0"/>
              </a:rPr>
              <a:t>İH-64</a:t>
            </a:r>
          </a:p>
        </p:txBody>
      </p:sp>
    </p:spTree>
    <p:extLst>
      <p:ext uri="{BB962C8B-B14F-4D97-AF65-F5344CB8AC3E}">
        <p14:creationId xmlns:p14="http://schemas.microsoft.com/office/powerpoint/2010/main" val="19552112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172005" y="2516888"/>
            <a:ext cx="8782476" cy="2921887"/>
          </a:xfrm>
          <a:prstGeom prst="rect">
            <a:avLst/>
          </a:prstGeom>
          <a:noFill/>
          <a:ln w="9525" algn="ctr">
            <a:noFill/>
            <a:round/>
            <a:headEnd/>
            <a:tailEnd/>
          </a:ln>
        </p:spPr>
        <p:txBody>
          <a:bodyPr wrap="none" anchor="ctr"/>
          <a:lstStyle/>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Teşekkür Ederim</a:t>
            </a:r>
            <a:endPar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5" name="Picture 5"/>
          <p:cNvPicPr>
            <a:picLocks noChangeAspect="1" noChangeArrowheads="1"/>
          </p:cNvPicPr>
          <p:nvPr/>
        </p:nvPicPr>
        <p:blipFill>
          <a:blip r:embed="rId3" cstate="print"/>
          <a:srcRect/>
          <a:stretch>
            <a:fillRect/>
          </a:stretch>
        </p:blipFill>
        <p:spPr bwMode="auto">
          <a:xfrm>
            <a:off x="2854842" y="568865"/>
            <a:ext cx="3290888" cy="2465217"/>
          </a:xfrm>
          <a:prstGeom prst="rect">
            <a:avLst/>
          </a:prstGeom>
          <a:ln>
            <a:noFill/>
          </a:ln>
          <a:effectLst>
            <a:softEdge rad="112500"/>
          </a:effectLst>
        </p:spPr>
      </p:pic>
    </p:spTree>
    <p:extLst>
      <p:ext uri="{BB962C8B-B14F-4D97-AF65-F5344CB8AC3E}">
        <p14:creationId xmlns:p14="http://schemas.microsoft.com/office/powerpoint/2010/main" val="8748708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Konu; Türkiye ve Dünya’da İSG</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b="1" i="1" dirty="0" smtClean="0">
                <a:solidFill>
                  <a:srgbClr val="000000"/>
                </a:solidFill>
                <a:latin typeface="Calibri" pitchFamily="34" charset="0"/>
                <a:cs typeface="Calibri" pitchFamily="34" charset="0"/>
              </a:rPr>
              <a:t>Ülkemizde </a:t>
            </a:r>
            <a:r>
              <a:rPr lang="tr-TR" sz="2000" b="1" i="1" dirty="0">
                <a:solidFill>
                  <a:srgbClr val="000000"/>
                </a:solidFill>
                <a:latin typeface="Calibri" pitchFamily="34" charset="0"/>
                <a:cs typeface="Calibri" pitchFamily="34" charset="0"/>
              </a:rPr>
              <a:t>meslek hastalıklarının tahmin </a:t>
            </a:r>
            <a:r>
              <a:rPr lang="tr-TR" sz="2000" b="1" i="1" dirty="0" smtClean="0">
                <a:solidFill>
                  <a:srgbClr val="000000"/>
                </a:solidFill>
                <a:latin typeface="Calibri" pitchFamily="34" charset="0"/>
                <a:cs typeface="Calibri" pitchFamily="34" charset="0"/>
              </a:rPr>
              <a:t>edilen </a:t>
            </a:r>
            <a:r>
              <a:rPr lang="tr-TR" sz="2000" b="1" i="1" dirty="0">
                <a:solidFill>
                  <a:srgbClr val="000000"/>
                </a:solidFill>
                <a:latin typeface="Calibri" pitchFamily="34" charset="0"/>
                <a:cs typeface="Calibri" pitchFamily="34" charset="0"/>
              </a:rPr>
              <a:t>sayıların altında saptanmasında rol </a:t>
            </a:r>
            <a:r>
              <a:rPr lang="tr-TR" sz="2000" b="1" i="1" dirty="0" smtClean="0">
                <a:solidFill>
                  <a:srgbClr val="000000"/>
                </a:solidFill>
                <a:latin typeface="Calibri" pitchFamily="34" charset="0"/>
                <a:cs typeface="Calibri" pitchFamily="34" charset="0"/>
              </a:rPr>
              <a:t>oynayan </a:t>
            </a:r>
            <a:r>
              <a:rPr lang="tr-TR" sz="2000" b="1" i="1" dirty="0">
                <a:solidFill>
                  <a:srgbClr val="000000"/>
                </a:solidFill>
                <a:latin typeface="Calibri" pitchFamily="34" charset="0"/>
                <a:cs typeface="Calibri" pitchFamily="34" charset="0"/>
              </a:rPr>
              <a:t>etkenler için aşağıdaki ifadelerden hangisi yanlıştır?</a:t>
            </a:r>
          </a:p>
          <a:p>
            <a:pPr marL="457200" indent="-4572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Meslek </a:t>
            </a:r>
            <a:r>
              <a:rPr lang="tr-TR" i="1" dirty="0">
                <a:solidFill>
                  <a:srgbClr val="000000"/>
                </a:solidFill>
                <a:latin typeface="Calibri" pitchFamily="34" charset="0"/>
                <a:cs typeface="Calibri" pitchFamily="34" charset="0"/>
              </a:rPr>
              <a:t>hastalıkları konusunda bilgi düzeyinin beklenen düzeyde olmaması</a:t>
            </a:r>
          </a:p>
          <a:p>
            <a:pPr marL="457200" indent="-4572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Bazı </a:t>
            </a:r>
            <a:r>
              <a:rPr lang="tr-TR" i="1" dirty="0">
                <a:solidFill>
                  <a:srgbClr val="000000"/>
                </a:solidFill>
                <a:latin typeface="Calibri" pitchFamily="34" charset="0"/>
                <a:cs typeface="Calibri" pitchFamily="34" charset="0"/>
              </a:rPr>
              <a:t>meslek hastalıklarının önemsenmemesi, ihmal edilmesi</a:t>
            </a:r>
          </a:p>
          <a:p>
            <a:pPr marL="457200" indent="-4572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Meslek </a:t>
            </a:r>
            <a:r>
              <a:rPr lang="tr-TR" i="1" dirty="0" err="1">
                <a:solidFill>
                  <a:srgbClr val="000000"/>
                </a:solidFill>
                <a:latin typeface="Calibri" pitchFamily="34" charset="0"/>
                <a:cs typeface="Calibri" pitchFamily="34" charset="0"/>
              </a:rPr>
              <a:t>anamnezinin</a:t>
            </a:r>
            <a:r>
              <a:rPr lang="tr-TR" i="1" dirty="0">
                <a:solidFill>
                  <a:srgbClr val="000000"/>
                </a:solidFill>
                <a:latin typeface="Calibri" pitchFamily="34" charset="0"/>
                <a:cs typeface="Calibri" pitchFamily="34" charset="0"/>
              </a:rPr>
              <a:t> yeteri kadar ayrıntılı alınmaması</a:t>
            </a:r>
          </a:p>
          <a:p>
            <a:pPr marL="457200" indent="-457200">
              <a:spcAft>
                <a:spcPts val="0"/>
              </a:spcAft>
              <a:buClr>
                <a:srgbClr val="292929"/>
              </a:buClr>
              <a:buFont typeface="+mj-lt"/>
              <a:buAutoNum type="alphaUcPeriod"/>
              <a:defRPr/>
            </a:pPr>
            <a:r>
              <a:rPr lang="tr-TR" i="1" dirty="0" smtClean="0">
                <a:latin typeface="Calibri" pitchFamily="34" charset="0"/>
                <a:cs typeface="Calibri" pitchFamily="34" charset="0"/>
              </a:rPr>
              <a:t>İşyerlerinde </a:t>
            </a:r>
            <a:r>
              <a:rPr lang="tr-TR" i="1" dirty="0">
                <a:latin typeface="Calibri" pitchFamily="34" charset="0"/>
                <a:cs typeface="Calibri" pitchFamily="34" charset="0"/>
              </a:rPr>
              <a:t>uygun korunma önlemlerinin </a:t>
            </a:r>
            <a:r>
              <a:rPr lang="tr-TR" i="1" dirty="0" smtClean="0">
                <a:latin typeface="Calibri" pitchFamily="34" charset="0"/>
                <a:cs typeface="Calibri" pitchFamily="34" charset="0"/>
              </a:rPr>
              <a:t>alınmış </a:t>
            </a:r>
            <a:r>
              <a:rPr lang="tr-TR" i="1" dirty="0">
                <a:latin typeface="Calibri" pitchFamily="34" charset="0"/>
                <a:cs typeface="Calibri" pitchFamily="34" charset="0"/>
              </a:rPr>
              <a:t>olması</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18 ARALIK 2011</a:t>
            </a:r>
            <a:endPar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Oval 18"/>
          <p:cNvSpPr/>
          <p:nvPr/>
        </p:nvSpPr>
        <p:spPr>
          <a:xfrm>
            <a:off x="2705100" y="4303713"/>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rgbClr val="FFFFFF"/>
              </a:solidFill>
            </a:endParaRPr>
          </a:p>
        </p:txBody>
      </p:sp>
      <p:sp>
        <p:nvSpPr>
          <p:cNvPr id="20" name="Text Box 45"/>
          <p:cNvSpPr txBox="1">
            <a:spLocks noChangeArrowheads="1"/>
          </p:cNvSpPr>
          <p:nvPr/>
        </p:nvSpPr>
        <p:spPr bwMode="auto">
          <a:xfrm>
            <a:off x="781050" y="2181225"/>
            <a:ext cx="550863" cy="215444"/>
          </a:xfrm>
          <a:prstGeom prst="rect">
            <a:avLst/>
          </a:prstGeom>
          <a:noFill/>
          <a:ln w="9525">
            <a:noFill/>
            <a:miter lim="800000"/>
            <a:headEnd/>
            <a:tailEnd/>
          </a:ln>
        </p:spPr>
        <p:txBody>
          <a:bodyPr lIns="0" tIns="0" rIns="0" bIns="0">
            <a:spAutoFit/>
          </a:bodyPr>
          <a:lstStyle/>
          <a:p>
            <a:pPr algn="ctr" defTabSz="801688">
              <a:spcBef>
                <a:spcPct val="20000"/>
              </a:spcBef>
            </a:pPr>
            <a:r>
              <a:rPr lang="tr-TR" sz="1400" b="1" noProof="1" smtClean="0">
                <a:solidFill>
                  <a:srgbClr val="333333"/>
                </a:solidFill>
                <a:latin typeface="Calibri" pitchFamily="34" charset="0"/>
              </a:rPr>
              <a:t>İH-64</a:t>
            </a:r>
          </a:p>
        </p:txBody>
      </p:sp>
    </p:spTree>
    <p:extLst>
      <p:ext uri="{BB962C8B-B14F-4D97-AF65-F5344CB8AC3E}">
        <p14:creationId xmlns:p14="http://schemas.microsoft.com/office/powerpoint/2010/main" val="19552112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heel(1)">
                                      <p:cBhvr>
                                        <p:cTn id="1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37"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38"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Konu; Türkiye ve Dünya’da İSG</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39"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b="1" i="1" dirty="0" smtClean="0">
                <a:solidFill>
                  <a:srgbClr val="000000"/>
                </a:solidFill>
                <a:latin typeface="Calibri" pitchFamily="34" charset="0"/>
                <a:cs typeface="Calibri" pitchFamily="34" charset="0"/>
              </a:rPr>
              <a:t>2009 </a:t>
            </a:r>
            <a:r>
              <a:rPr lang="tr-TR" sz="2000" b="1" i="1" dirty="0">
                <a:solidFill>
                  <a:srgbClr val="000000"/>
                </a:solidFill>
                <a:latin typeface="Calibri" pitchFamily="34" charset="0"/>
                <a:cs typeface="Calibri" pitchFamily="34" charset="0"/>
              </a:rPr>
              <a:t>yılı SGK verilerine göre en çok ölümlü iş</a:t>
            </a:r>
          </a:p>
          <a:p>
            <a:pPr>
              <a:spcAft>
                <a:spcPts val="0"/>
              </a:spcAft>
              <a:buClr>
                <a:srgbClr val="292929"/>
              </a:buClr>
              <a:defRPr/>
            </a:pPr>
            <a:r>
              <a:rPr lang="tr-TR" sz="2000" b="1" i="1" dirty="0">
                <a:solidFill>
                  <a:srgbClr val="000000"/>
                </a:solidFill>
                <a:latin typeface="Calibri" pitchFamily="34" charset="0"/>
                <a:cs typeface="Calibri" pitchFamily="34" charset="0"/>
              </a:rPr>
              <a:t>kazası aşağıdaki hangi iş kolunda olmuştur?</a:t>
            </a:r>
          </a:p>
          <a:p>
            <a:pPr marL="457200" indent="-4572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Elektrik</a:t>
            </a:r>
            <a:r>
              <a:rPr lang="tr-TR" i="1" dirty="0">
                <a:solidFill>
                  <a:srgbClr val="000000"/>
                </a:solidFill>
                <a:latin typeface="Calibri" pitchFamily="34" charset="0"/>
                <a:cs typeface="Calibri" pitchFamily="34" charset="0"/>
              </a:rPr>
              <a:t>	</a:t>
            </a:r>
            <a:endParaRPr lang="tr-TR" i="1" dirty="0" smtClean="0">
              <a:solidFill>
                <a:srgbClr val="000000"/>
              </a:solidFill>
              <a:latin typeface="Calibri" pitchFamily="34" charset="0"/>
              <a:cs typeface="Calibri" pitchFamily="34" charset="0"/>
            </a:endParaRPr>
          </a:p>
          <a:p>
            <a:pPr marL="457200" indent="-4572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Tersane</a:t>
            </a:r>
            <a:endParaRPr lang="tr-TR" i="1" dirty="0">
              <a:solidFill>
                <a:srgbClr val="000000"/>
              </a:solidFill>
              <a:latin typeface="Calibri" pitchFamily="34" charset="0"/>
              <a:cs typeface="Calibri" pitchFamily="34" charset="0"/>
            </a:endParaRPr>
          </a:p>
          <a:p>
            <a:pPr marL="457200" indent="-457200">
              <a:spcAft>
                <a:spcPts val="0"/>
              </a:spcAft>
              <a:buClr>
                <a:srgbClr val="292929"/>
              </a:buClr>
              <a:buFont typeface="+mj-lt"/>
              <a:buAutoNum type="alphaUcPeriod"/>
              <a:defRPr/>
            </a:pPr>
            <a:r>
              <a:rPr lang="tr-TR" i="1" dirty="0" smtClean="0">
                <a:latin typeface="Calibri" pitchFamily="34" charset="0"/>
                <a:cs typeface="Calibri" pitchFamily="34" charset="0"/>
              </a:rPr>
              <a:t>İnşaat</a:t>
            </a:r>
            <a:r>
              <a:rPr lang="tr-TR" i="1" dirty="0">
                <a:solidFill>
                  <a:srgbClr val="000000"/>
                </a:solidFill>
                <a:latin typeface="Calibri" pitchFamily="34" charset="0"/>
                <a:cs typeface="Calibri" pitchFamily="34" charset="0"/>
              </a:rPr>
              <a:t>	</a:t>
            </a:r>
            <a:endParaRPr lang="tr-TR" i="1" dirty="0" smtClean="0">
              <a:solidFill>
                <a:srgbClr val="000000"/>
              </a:solidFill>
              <a:latin typeface="Calibri" pitchFamily="34" charset="0"/>
              <a:cs typeface="Calibri" pitchFamily="34" charset="0"/>
            </a:endParaRPr>
          </a:p>
          <a:p>
            <a:pPr marL="457200" indent="-4572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İmalat</a:t>
            </a:r>
            <a:endParaRPr lang="tr-TR" i="1" dirty="0">
              <a:solidFill>
                <a:srgbClr val="000000"/>
              </a:solidFill>
              <a:latin typeface="Calibri" pitchFamily="34" charset="0"/>
              <a:cs typeface="Calibri" pitchFamily="34" charset="0"/>
            </a:endParaRPr>
          </a:p>
        </p:txBody>
      </p:sp>
      <p:sp>
        <p:nvSpPr>
          <p:cNvPr id="4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42" name="Group 9"/>
          <p:cNvGrpSpPr>
            <a:grpSpLocks/>
          </p:cNvGrpSpPr>
          <p:nvPr/>
        </p:nvGrpSpPr>
        <p:grpSpPr bwMode="auto">
          <a:xfrm>
            <a:off x="323850" y="1555750"/>
            <a:ext cx="1482725" cy="1482725"/>
            <a:chOff x="1710" y="1035"/>
            <a:chExt cx="2316" cy="2316"/>
          </a:xfrm>
        </p:grpSpPr>
        <p:grpSp>
          <p:nvGrpSpPr>
            <p:cNvPr id="44" name="Group 10"/>
            <p:cNvGrpSpPr>
              <a:grpSpLocks/>
            </p:cNvGrpSpPr>
            <p:nvPr/>
          </p:nvGrpSpPr>
          <p:grpSpPr bwMode="auto">
            <a:xfrm rot="3600000">
              <a:off x="1710" y="1035"/>
              <a:ext cx="2316" cy="2316"/>
              <a:chOff x="1710" y="1035"/>
              <a:chExt cx="2316" cy="2316"/>
            </a:xfrm>
          </p:grpSpPr>
          <p:sp>
            <p:nvSpPr>
              <p:cNvPr id="49"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50"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51"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45" name="Group 14"/>
            <p:cNvGrpSpPr>
              <a:grpSpLocks/>
            </p:cNvGrpSpPr>
            <p:nvPr/>
          </p:nvGrpSpPr>
          <p:grpSpPr bwMode="auto">
            <a:xfrm rot="7200000">
              <a:off x="2059" y="1386"/>
              <a:ext cx="1616" cy="1614"/>
              <a:chOff x="2060" y="1387"/>
              <a:chExt cx="1616" cy="1614"/>
            </a:xfrm>
          </p:grpSpPr>
          <p:sp>
            <p:nvSpPr>
              <p:cNvPr id="46"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47"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48"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52"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24 </a:t>
            </a: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ARALIK 2011</a:t>
            </a:r>
            <a:endParaRPr lang="en-GB"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7" name="Text Box 45"/>
          <p:cNvSpPr txBox="1">
            <a:spLocks noChangeArrowheads="1"/>
          </p:cNvSpPr>
          <p:nvPr/>
        </p:nvSpPr>
        <p:spPr bwMode="auto">
          <a:xfrm>
            <a:off x="781050" y="2181225"/>
            <a:ext cx="550863" cy="215444"/>
          </a:xfrm>
          <a:prstGeom prst="rect">
            <a:avLst/>
          </a:prstGeom>
          <a:noFill/>
          <a:ln w="9525">
            <a:noFill/>
            <a:miter lim="800000"/>
            <a:headEnd/>
            <a:tailEnd/>
          </a:ln>
        </p:spPr>
        <p:txBody>
          <a:bodyPr lIns="0" tIns="0" rIns="0" bIns="0">
            <a:spAutoFit/>
          </a:bodyPr>
          <a:lstStyle/>
          <a:p>
            <a:pPr algn="ctr" defTabSz="801688">
              <a:spcBef>
                <a:spcPct val="20000"/>
              </a:spcBef>
            </a:pPr>
            <a:r>
              <a:rPr lang="tr-TR" sz="1400" b="1" noProof="1" smtClean="0">
                <a:solidFill>
                  <a:srgbClr val="333333"/>
                </a:solidFill>
                <a:latin typeface="Calibri" pitchFamily="34" charset="0"/>
              </a:rPr>
              <a:t>İH-83</a:t>
            </a:r>
          </a:p>
        </p:txBody>
      </p:sp>
      <p:sp>
        <p:nvSpPr>
          <p:cNvPr id="18" name="Oval 17"/>
          <p:cNvSpPr/>
          <p:nvPr/>
        </p:nvSpPr>
        <p:spPr>
          <a:xfrm>
            <a:off x="2714625" y="3189288"/>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rgbClr val="FFFFFF"/>
              </a:solidFill>
            </a:endParaRPr>
          </a:p>
        </p:txBody>
      </p:sp>
    </p:spTree>
    <p:extLst>
      <p:ext uri="{BB962C8B-B14F-4D97-AF65-F5344CB8AC3E}">
        <p14:creationId xmlns:p14="http://schemas.microsoft.com/office/powerpoint/2010/main" val="3613994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500"/>
                                        <p:tgtEl>
                                          <p:spTgt spid="39"/>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heel(1)">
                                      <p:cBhvr>
                                        <p:cTn id="1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18" grpId="0" animBg="1"/>
    </p:bldLst>
  </p:timing>
</p:sld>
</file>

<file path=ppt/theme/theme1.xml><?xml version="1.0" encoding="utf-8"?>
<a:theme xmlns:a="http://schemas.openxmlformats.org/drawingml/2006/main" name="Standarddesign">
  <a:themeElements>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C40505"/>
        </a:hlink>
        <a:folHlink>
          <a:srgbClr val="C9C9C9"/>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4C7013"/>
        </a:dk2>
        <a:lt2>
          <a:srgbClr val="0061B2"/>
        </a:lt2>
        <a:accent1>
          <a:srgbClr val="FEA501"/>
        </a:accent1>
        <a:accent2>
          <a:srgbClr val="919191"/>
        </a:accent2>
        <a:accent3>
          <a:srgbClr val="FFFFFF"/>
        </a:accent3>
        <a:accent4>
          <a:srgbClr val="000000"/>
        </a:accent4>
        <a:accent5>
          <a:srgbClr val="FECFAA"/>
        </a:accent5>
        <a:accent6>
          <a:srgbClr val="838383"/>
        </a:accent6>
        <a:hlink>
          <a:srgbClr val="C40505"/>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2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7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a:solidFill>
            <a:srgbClr val="4D4D4D"/>
          </a:solidFill>
          <a:prstDash val="sysDot"/>
          <a:round/>
          <a:headEnd/>
          <a:tailEnd/>
        </a:ln>
      </a:spPr>
      <a:bodyPr/>
      <a:lstStyle>
        <a:defPPr>
          <a:defRPr dirty="0">
            <a:solidFill>
              <a:srgbClr val="000000"/>
            </a:solidFill>
          </a:defRPr>
        </a:defPPr>
      </a:lstStyle>
    </a:spDef>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Standarddesign">
  <a:themeElements>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Ülke raporu sunusu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Ülke raporu sunusu">
    <a:majorFont>
      <a:latin typeface="Century Schoolbook"/>
      <a:ea typeface=""/>
      <a:cs typeface="Times New Roman"/>
    </a:majorFont>
    <a:minorFont>
      <a:latin typeface="Century Schoolbook"/>
      <a:ea typeface=""/>
      <a:cs typeface="Times New Roma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Ülke raporu sunusu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Ülke raporu sunusu">
    <a:majorFont>
      <a:latin typeface="Century Schoolbook"/>
      <a:ea typeface=""/>
      <a:cs typeface="Times New Roman"/>
    </a:majorFont>
    <a:minorFont>
      <a:latin typeface="Century Schoolbook"/>
      <a:ea typeface=""/>
      <a:cs typeface="Times New Roma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Ülke raporu sunusu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Ülke raporu sunusu">
    <a:majorFont>
      <a:latin typeface="Century Schoolbook"/>
      <a:ea typeface=""/>
      <a:cs typeface="Times New Roman"/>
    </a:majorFont>
    <a:minorFont>
      <a:latin typeface="Century Schoolbook"/>
      <a:ea typeface=""/>
      <a:cs typeface="Times New Roma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Ülke raporu sunusu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Ülke raporu sunusu">
    <a:majorFont>
      <a:latin typeface="Century Schoolbook"/>
      <a:ea typeface=""/>
      <a:cs typeface="Times New Roman"/>
    </a:majorFont>
    <a:minorFont>
      <a:latin typeface="Century Schoolbook"/>
      <a:ea typeface=""/>
      <a:cs typeface="Times New Roma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Ülke raporu sunusu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Ülke raporu sunusu">
    <a:majorFont>
      <a:latin typeface="Century Schoolbook"/>
      <a:ea typeface=""/>
      <a:cs typeface="Times New Roman"/>
    </a:majorFont>
    <a:minorFont>
      <a:latin typeface="Century Schoolbook"/>
      <a:ea typeface=""/>
      <a:cs typeface="Times New Roma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Ülke raporu sunusu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Ülke raporu sunusu">
    <a:majorFont>
      <a:latin typeface="Century Schoolbook"/>
      <a:ea typeface=""/>
      <a:cs typeface="Times New Roman"/>
    </a:majorFont>
    <a:minorFont>
      <a:latin typeface="Century Schoolbook"/>
      <a:ea typeface=""/>
      <a:cs typeface="Times New Roma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Ülke raporu sunusu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Ülke raporu sunusu">
    <a:majorFont>
      <a:latin typeface="Century Schoolbook"/>
      <a:ea typeface=""/>
      <a:cs typeface="Times New Roman"/>
    </a:majorFont>
    <a:minorFont>
      <a:latin typeface="Century Schoolbook"/>
      <a:ea typeface=""/>
      <a:cs typeface="Times New Roma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Ülke raporu sunusu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Ülke raporu sunusu">
    <a:majorFont>
      <a:latin typeface="Century Schoolbook"/>
      <a:ea typeface=""/>
      <a:cs typeface="Times New Roman"/>
    </a:majorFont>
    <a:minorFont>
      <a:latin typeface="Century Schoolbook"/>
      <a:ea typeface=""/>
      <a:cs typeface="Times New Roma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Ülke raporu sunusu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Ülke raporu sunusu">
    <a:majorFont>
      <a:latin typeface="Century Schoolbook"/>
      <a:ea typeface=""/>
      <a:cs typeface="Times New Roman"/>
    </a:majorFont>
    <a:minorFont>
      <a:latin typeface="Century Schoolbook"/>
      <a:ea typeface=""/>
      <a:cs typeface="Times New Roma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Ülke raporu sunusu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Ülke raporu sunusu">
    <a:majorFont>
      <a:latin typeface="Century Schoolbook"/>
      <a:ea typeface=""/>
      <a:cs typeface="Times New Roman"/>
    </a:majorFont>
    <a:minorFont>
      <a:latin typeface="Century Schoolbook"/>
      <a:ea typeface=""/>
      <a:cs typeface="Times New Roma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10231</TotalTime>
  <Words>3310</Words>
  <Application>Microsoft Office PowerPoint</Application>
  <PresentationFormat>Ekran Gösterisi (4:3)</PresentationFormat>
  <Paragraphs>1508</Paragraphs>
  <Slides>72</Slides>
  <Notes>72</Notes>
  <HiddenSlides>0</HiddenSlides>
  <MMClips>0</MMClips>
  <ScaleCrop>false</ScaleCrop>
  <HeadingPairs>
    <vt:vector size="4" baseType="variant">
      <vt:variant>
        <vt:lpstr>Tema</vt:lpstr>
      </vt:variant>
      <vt:variant>
        <vt:i4>13</vt:i4>
      </vt:variant>
      <vt:variant>
        <vt:lpstr>Slayt Başlıkları</vt:lpstr>
      </vt:variant>
      <vt:variant>
        <vt:i4>72</vt:i4>
      </vt:variant>
    </vt:vector>
  </HeadingPairs>
  <TitlesOfParts>
    <vt:vector size="85" baseType="lpstr">
      <vt:lpstr>Standarddesign</vt:lpstr>
      <vt:lpstr>1_Standarddesign</vt:lpstr>
      <vt:lpstr>6_Standarddesign</vt:lpstr>
      <vt:lpstr>5_Standarddesign</vt:lpstr>
      <vt:lpstr>4_Standarddesign</vt:lpstr>
      <vt:lpstr>3_Standarddesign</vt:lpstr>
      <vt:lpstr>8_Standarddesign</vt:lpstr>
      <vt:lpstr>10_Standarddesign</vt:lpstr>
      <vt:lpstr>11_Standarddesign</vt:lpstr>
      <vt:lpstr>2_Standarddesign</vt:lpstr>
      <vt:lpstr>12_Standarddesign</vt:lpstr>
      <vt:lpstr>9_Standarddesign</vt:lpstr>
      <vt:lpstr>7_Standarddesign</vt:lpstr>
      <vt:lpstr>PowerPoint Sunusu</vt:lpstr>
      <vt:lpstr>PowerPoint Sunusu</vt:lpstr>
      <vt:lpstr>TÜRKİYE VE DÜNYADA İSG</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Inscale GmbH &amp; Co. KG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PresentationPackage</dc:title>
  <dc:creator>DOKTOR</dc:creator>
  <cp:lastModifiedBy>Ahmet Yiğitap</cp:lastModifiedBy>
  <cp:revision>1085</cp:revision>
  <dcterms:created xsi:type="dcterms:W3CDTF">2008-04-16T13:39:00Z</dcterms:created>
  <dcterms:modified xsi:type="dcterms:W3CDTF">2012-05-25T10:44:22Z</dcterms:modified>
</cp:coreProperties>
</file>