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30.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notesSlides/notesSlide31.xml" ContentType="application/vnd.openxmlformats-officedocument.presentationml.notesSlide+xml"/>
  <Override PartName="/ppt/charts/chart5.xml" ContentType="application/vnd.openxmlformats-officedocument.drawingml.chart+xml"/>
  <Override PartName="/ppt/notesSlides/notesSlide32.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33.xml" ContentType="application/vnd.openxmlformats-officedocument.presentationml.notesSlide+xml"/>
  <Override PartName="/ppt/charts/chart7.xml" ContentType="application/vnd.openxmlformats-officedocument.drawingml.chart+xml"/>
  <Override PartName="/ppt/theme/themeOverride4.xml" ContentType="application/vnd.openxmlformats-officedocument.themeOverride+xml"/>
  <Override PartName="/ppt/notesSlides/notesSlide34.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notesSlides/notesSlide35.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0.xml" ContentType="application/vnd.openxmlformats-officedocument.drawingml.chart+xml"/>
  <Override PartName="/ppt/notesSlides/notesSlide39.xml" ContentType="application/vnd.openxmlformats-officedocument.presentationml.notesSlide+xml"/>
  <Override PartName="/ppt/charts/chart11.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2.xml" ContentType="application/vnd.openxmlformats-officedocument.drawingml.char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3.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4.xml" ContentType="application/vnd.openxmlformats-officedocument.drawingml.chart+xml"/>
  <Override PartName="/ppt/theme/themeOverride6.xml" ContentType="application/vnd.openxmlformats-officedocument.themeOverride+xml"/>
  <Override PartName="/ppt/notesSlides/notesSlide49.xml" ContentType="application/vnd.openxmlformats-officedocument.presentationml.notesSlide+xml"/>
  <Override PartName="/ppt/charts/chart15.xml" ContentType="application/vnd.openxmlformats-officedocument.drawingml.chart+xml"/>
  <Override PartName="/ppt/theme/themeOverride7.xml" ContentType="application/vnd.openxmlformats-officedocument.themeOverride+xml"/>
  <Override PartName="/ppt/notesSlides/notesSlide50.xml" ContentType="application/vnd.openxmlformats-officedocument.presentationml.notesSlide+xml"/>
  <Override PartName="/ppt/charts/chart16.xml" ContentType="application/vnd.openxmlformats-officedocument.drawingml.chart+xml"/>
  <Override PartName="/ppt/theme/themeOverride8.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756" r:id="rId3"/>
    <p:sldMasterId id="2147483828" r:id="rId4"/>
    <p:sldMasterId id="2147483840" r:id="rId5"/>
    <p:sldMasterId id="2147483852" r:id="rId6"/>
    <p:sldMasterId id="2147483876" r:id="rId7"/>
    <p:sldMasterId id="2147483900" r:id="rId8"/>
    <p:sldMasterId id="2147483912" r:id="rId9"/>
    <p:sldMasterId id="2147483960" r:id="rId10"/>
  </p:sldMasterIdLst>
  <p:notesMasterIdLst>
    <p:notesMasterId r:id="rId70"/>
  </p:notesMasterIdLst>
  <p:handoutMasterIdLst>
    <p:handoutMasterId r:id="rId71"/>
  </p:handoutMasterIdLst>
  <p:sldIdLst>
    <p:sldId id="1360" r:id="rId11"/>
    <p:sldId id="1361" r:id="rId12"/>
    <p:sldId id="1362" r:id="rId13"/>
    <p:sldId id="1348" r:id="rId14"/>
    <p:sldId id="1310" r:id="rId15"/>
    <p:sldId id="1293" r:id="rId16"/>
    <p:sldId id="1294" r:id="rId17"/>
    <p:sldId id="1304" r:id="rId18"/>
    <p:sldId id="1295" r:id="rId19"/>
    <p:sldId id="1305" r:id="rId20"/>
    <p:sldId id="1296" r:id="rId21"/>
    <p:sldId id="1306" r:id="rId22"/>
    <p:sldId id="1326" r:id="rId23"/>
    <p:sldId id="1408" r:id="rId24"/>
    <p:sldId id="1327" r:id="rId25"/>
    <p:sldId id="1260" r:id="rId26"/>
    <p:sldId id="1261" r:id="rId27"/>
    <p:sldId id="1328" r:id="rId28"/>
    <p:sldId id="1309" r:id="rId29"/>
    <p:sldId id="1262" r:id="rId30"/>
    <p:sldId id="1275" r:id="rId31"/>
    <p:sldId id="1406" r:id="rId32"/>
    <p:sldId id="1329" r:id="rId33"/>
    <p:sldId id="1330" r:id="rId34"/>
    <p:sldId id="1407" r:id="rId35"/>
    <p:sldId id="1257" r:id="rId36"/>
    <p:sldId id="1259" r:id="rId37"/>
    <p:sldId id="1331" r:id="rId38"/>
    <p:sldId id="1332" r:id="rId39"/>
    <p:sldId id="1333" r:id="rId40"/>
    <p:sldId id="1334" r:id="rId41"/>
    <p:sldId id="1335" r:id="rId42"/>
    <p:sldId id="1336" r:id="rId43"/>
    <p:sldId id="1378" r:id="rId44"/>
    <p:sldId id="1380" r:id="rId45"/>
    <p:sldId id="1390" r:id="rId46"/>
    <p:sldId id="1389" r:id="rId47"/>
    <p:sldId id="1236" r:id="rId48"/>
    <p:sldId id="1350" r:id="rId49"/>
    <p:sldId id="1388" r:id="rId50"/>
    <p:sldId id="1386" r:id="rId51"/>
    <p:sldId id="1387" r:id="rId52"/>
    <p:sldId id="1249" r:id="rId53"/>
    <p:sldId id="1394" r:id="rId54"/>
    <p:sldId id="1372" r:id="rId55"/>
    <p:sldId id="1356" r:id="rId56"/>
    <p:sldId id="1355" r:id="rId57"/>
    <p:sldId id="1358" r:id="rId58"/>
    <p:sldId id="1324" r:id="rId59"/>
    <p:sldId id="1342" r:id="rId60"/>
    <p:sldId id="1300" r:id="rId61"/>
    <p:sldId id="1250" r:id="rId62"/>
    <p:sldId id="1344" r:id="rId63"/>
    <p:sldId id="1381" r:id="rId64"/>
    <p:sldId id="1405" r:id="rId65"/>
    <p:sldId id="1346" r:id="rId66"/>
    <p:sldId id="1246" r:id="rId67"/>
    <p:sldId id="1301" r:id="rId68"/>
    <p:sldId id="1395" r:id="rId69"/>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A4FF"/>
    <a:srgbClr val="004986"/>
    <a:srgbClr val="3366FF"/>
    <a:srgbClr val="0066CC"/>
    <a:srgbClr val="004074"/>
    <a:srgbClr val="5A5A59"/>
    <a:srgbClr val="414141"/>
    <a:srgbClr val="575F57"/>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20262"/>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7.xml"/><Relationship Id="rId7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_al__ma_Sayfas_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_al__ma_Sayfas_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_al__ma_Sayfas_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_al__ma_Sayfas_13.xlsx"/></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_al__ma_Sayfas_14.xlsx"/><Relationship Id="rId1" Type="http://schemas.openxmlformats.org/officeDocument/2006/relationships/themeOverride" Target="../theme/themeOverride6.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_al__ma_Sayfas_15.xlsx"/><Relationship Id="rId1" Type="http://schemas.openxmlformats.org/officeDocument/2006/relationships/themeOverride" Target="../theme/themeOverride7.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_al__ma_Sayfas_16.xlsx"/><Relationship Id="rId1" Type="http://schemas.openxmlformats.org/officeDocument/2006/relationships/themeOverride" Target="../theme/themeOverride8.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2.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_al__ma_Sayfas_3.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al__ma_Sayfas_4.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al__ma_Sayfas_5.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_al__ma_Sayfas_6.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_al__ma_Sayfas_7.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al__ma_Sayfas_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_al__ma_Sayfas_9.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1"/>
    <c:plotArea>
      <c:layout>
        <c:manualLayout>
          <c:layoutTarget val="inner"/>
          <c:xMode val="edge"/>
          <c:yMode val="edge"/>
          <c:x val="7.2210065645514299E-2"/>
          <c:y val="4.3165467625899304E-2"/>
          <c:w val="0.91684901531729102"/>
          <c:h val="0.90887290167865709"/>
        </c:manualLayout>
      </c:layout>
      <c:barChart>
        <c:barDir val="col"/>
        <c:grouping val="clustered"/>
        <c:varyColors val="0"/>
        <c:ser>
          <c:idx val="0"/>
          <c:order val="0"/>
          <c:tx>
            <c:strRef>
              <c:f>Sheet1!$A$2</c:f>
              <c:strCache>
                <c:ptCount val="1"/>
                <c:pt idx="0">
                  <c:v>Ost</c:v>
                </c:pt>
              </c:strCache>
            </c:strRef>
          </c:tx>
          <c:invertIfNegative val="0"/>
          <c:dLbls>
            <c:txPr>
              <a:bodyPr/>
              <a:lstStyle/>
              <a:p>
                <a:pPr>
                  <a:defRPr b="0">
                    <a:latin typeface="Calibri" pitchFamily="34" charset="0"/>
                    <a:cs typeface="Calibri" pitchFamily="34" charset="0"/>
                  </a:defRPr>
                </a:pPr>
                <a:endParaRPr lang="tr-TR"/>
              </a:p>
            </c:txPr>
            <c:dLblPos val="inEnd"/>
            <c:showLegendKey val="0"/>
            <c:showVal val="1"/>
            <c:showCatName val="0"/>
            <c:showSerName val="0"/>
            <c:showPercent val="0"/>
            <c:showBubbleSize val="0"/>
            <c:showLeaderLines val="0"/>
          </c:dLbls>
          <c:cat>
            <c:numRef>
              <c:f>Sheet1!$B$1:$G$1</c:f>
              <c:numCache>
                <c:formatCode>General</c:formatCode>
                <c:ptCount val="6"/>
              </c:numCache>
            </c:numRef>
          </c:cat>
          <c:val>
            <c:numRef>
              <c:f>Sheet1!$B$2:$G$2</c:f>
              <c:numCache>
                <c:formatCode>General</c:formatCode>
                <c:ptCount val="6"/>
                <c:pt idx="0">
                  <c:v>56.5</c:v>
                </c:pt>
                <c:pt idx="1">
                  <c:v>58</c:v>
                </c:pt>
                <c:pt idx="2">
                  <c:v>60.4</c:v>
                </c:pt>
                <c:pt idx="3">
                  <c:v>67.3</c:v>
                </c:pt>
                <c:pt idx="4">
                  <c:v>70.400000000000006</c:v>
                </c:pt>
                <c:pt idx="5">
                  <c:v>48.3</c:v>
                </c:pt>
              </c:numCache>
            </c:numRef>
          </c:val>
        </c:ser>
        <c:dLbls>
          <c:showLegendKey val="0"/>
          <c:showVal val="0"/>
          <c:showCatName val="0"/>
          <c:showSerName val="0"/>
          <c:showPercent val="0"/>
          <c:showBubbleSize val="0"/>
        </c:dLbls>
        <c:gapWidth val="100"/>
        <c:axId val="115832832"/>
        <c:axId val="81793536"/>
      </c:barChart>
      <c:catAx>
        <c:axId val="115832832"/>
        <c:scaling>
          <c:orientation val="minMax"/>
        </c:scaling>
        <c:delete val="0"/>
        <c:axPos val="b"/>
        <c:numFmt formatCode="General" sourceLinked="1"/>
        <c:majorTickMark val="none"/>
        <c:minorTickMark val="none"/>
        <c:tickLblPos val="nextTo"/>
        <c:txPr>
          <a:bodyPr rot="0" vert="horz"/>
          <a:lstStyle/>
          <a:p>
            <a:pPr>
              <a:defRPr/>
            </a:pPr>
            <a:endParaRPr lang="tr-TR"/>
          </a:p>
        </c:txPr>
        <c:crossAx val="81793536"/>
        <c:crosses val="autoZero"/>
        <c:auto val="1"/>
        <c:lblAlgn val="ctr"/>
        <c:lblOffset val="40"/>
        <c:tickLblSkip val="1"/>
        <c:tickMarkSkip val="1"/>
        <c:noMultiLvlLbl val="0"/>
      </c:catAx>
      <c:valAx>
        <c:axId val="81793536"/>
        <c:scaling>
          <c:orientation val="minMax"/>
          <c:max val="100"/>
        </c:scaling>
        <c:delete val="0"/>
        <c:axPos val="l"/>
        <c:majorGridlines/>
        <c:numFmt formatCode="General" sourceLinked="1"/>
        <c:majorTickMark val="none"/>
        <c:minorTickMark val="none"/>
        <c:tickLblPos val="nextTo"/>
        <c:txPr>
          <a:bodyPr rot="0" vert="horz"/>
          <a:lstStyle/>
          <a:p>
            <a:pPr>
              <a:defRPr sz="1400">
                <a:latin typeface="Calibri" pitchFamily="34" charset="0"/>
                <a:cs typeface="Calibri" pitchFamily="34" charset="0"/>
              </a:defRPr>
            </a:pPr>
            <a:endParaRPr lang="tr-TR"/>
          </a:p>
        </c:txPr>
        <c:crossAx val="115832832"/>
        <c:crosses val="autoZero"/>
        <c:crossBetween val="between"/>
      </c:valAx>
    </c:plotArea>
    <c:plotVisOnly val="1"/>
    <c:dispBlanksAs val="gap"/>
    <c:showDLblsOverMax val="0"/>
  </c:chart>
  <c:txPr>
    <a:bodyPr/>
    <a:lstStyle/>
    <a:p>
      <a:pPr>
        <a:defRPr sz="1800"/>
      </a:pPr>
      <a:endParaRPr lang="tr-T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view3D>
      <c:rotX val="25"/>
      <c:hPercent val="50"/>
      <c:rotY val="10"/>
      <c:rAngAx val="0"/>
      <c:perspective val="0"/>
    </c:view3D>
    <c:floor>
      <c:thickness val="0"/>
    </c:floor>
    <c:sideWall>
      <c:thickness val="0"/>
    </c:sideWall>
    <c:backWall>
      <c:thickness val="0"/>
    </c:backWall>
    <c:plotArea>
      <c:layout>
        <c:manualLayout>
          <c:layoutTarget val="inner"/>
          <c:xMode val="edge"/>
          <c:yMode val="edge"/>
          <c:x val="0.16612377850162866"/>
          <c:y val="0.23414634146341465"/>
          <c:w val="0.69218241042345274"/>
          <c:h val="0.50487804878048781"/>
        </c:manualLayout>
      </c:layout>
      <c:pie3DChart>
        <c:varyColors val="1"/>
        <c:ser>
          <c:idx val="0"/>
          <c:order val="0"/>
          <c:tx>
            <c:strRef>
              <c:f>Sheet1!$A$2</c:f>
              <c:strCache>
                <c:ptCount val="1"/>
                <c:pt idx="0">
                  <c:v>İş Kazası Tipleri</c:v>
                </c:pt>
              </c:strCache>
            </c:strRef>
          </c:tx>
          <c:explosion val="25"/>
          <c:dPt>
            <c:idx val="0"/>
            <c:bubble3D val="0"/>
            <c:spPr>
              <a:solidFill>
                <a:srgbClr val="00B0F0"/>
              </a:solidFill>
            </c:spPr>
          </c:dPt>
          <c:dPt>
            <c:idx val="1"/>
            <c:bubble3D val="0"/>
            <c:spPr>
              <a:solidFill>
                <a:schemeClr val="accent1">
                  <a:lumMod val="50000"/>
                </a:schemeClr>
              </a:solidFill>
            </c:spPr>
          </c:dPt>
          <c:dPt>
            <c:idx val="2"/>
            <c:bubble3D val="0"/>
          </c:dPt>
          <c:dPt>
            <c:idx val="3"/>
            <c:bubble3D val="0"/>
          </c:dPt>
          <c:dPt>
            <c:idx val="4"/>
            <c:bubble3D val="0"/>
          </c:dPt>
          <c:dPt>
            <c:idx val="5"/>
            <c:bubble3D val="0"/>
          </c:dPt>
          <c:dPt>
            <c:idx val="6"/>
            <c:bubble3D val="0"/>
          </c:dPt>
          <c:dPt>
            <c:idx val="7"/>
            <c:bubble3D val="0"/>
          </c:dPt>
          <c:dPt>
            <c:idx val="8"/>
            <c:bubble3D val="0"/>
          </c:dPt>
          <c:dLbls>
            <c:dLbl>
              <c:idx val="0"/>
              <c:layout>
                <c:manualLayout>
                  <c:x val="-1.1329932978222466E-2"/>
                  <c:y val="-9.396678589765825E-2"/>
                </c:manualLayout>
              </c:layout>
              <c:tx>
                <c:rich>
                  <a:bodyPr/>
                  <a:lstStyle/>
                  <a:p>
                    <a:pPr>
                      <a:defRPr sz="1600" b="1" i="1"/>
                    </a:pPr>
                    <a:r>
                      <a:rPr lang="tr-TR" sz="1600" b="1" i="1" baseline="0" dirty="0" smtClean="0">
                        <a:solidFill>
                          <a:schemeClr val="tx1">
                            <a:lumMod val="95000"/>
                            <a:lumOff val="5000"/>
                          </a:schemeClr>
                        </a:solidFill>
                        <a:latin typeface="Calibri" pitchFamily="34" charset="0"/>
                        <a:cs typeface="Calibri" pitchFamily="34" charset="0"/>
                      </a:rPr>
                      <a:t> C</a:t>
                    </a:r>
                    <a:r>
                      <a:rPr lang="tr-TR" sz="1600" b="1" i="1" dirty="0" smtClean="0">
                        <a:solidFill>
                          <a:schemeClr val="tx1">
                            <a:lumMod val="95000"/>
                            <a:lumOff val="5000"/>
                          </a:schemeClr>
                        </a:solidFill>
                        <a:latin typeface="Calibri" pitchFamily="34" charset="0"/>
                        <a:cs typeface="Calibri" pitchFamily="34" charset="0"/>
                      </a:rPr>
                      <a:t>ismin </a:t>
                    </a:r>
                    <a:r>
                      <a:rPr lang="tr-TR" sz="1600" b="1" i="1" dirty="0">
                        <a:solidFill>
                          <a:schemeClr val="tx1">
                            <a:lumMod val="95000"/>
                            <a:lumOff val="5000"/>
                          </a:schemeClr>
                        </a:solidFill>
                        <a:latin typeface="Calibri" pitchFamily="34" charset="0"/>
                        <a:cs typeface="Calibri" pitchFamily="34" charset="0"/>
                      </a:rPr>
                      <a:t>sıkıştırması, ezmesi, batması, kesmesi </a:t>
                    </a:r>
                    <a:r>
                      <a:rPr lang="tr-TR" sz="1600" b="1" i="1" dirty="0" smtClean="0">
                        <a:solidFill>
                          <a:schemeClr val="tx1">
                            <a:lumMod val="95000"/>
                            <a:lumOff val="5000"/>
                          </a:schemeClr>
                        </a:solidFill>
                        <a:latin typeface="Calibri" pitchFamily="34" charset="0"/>
                        <a:cs typeface="Calibri" pitchFamily="34" charset="0"/>
                      </a:rPr>
                      <a:t> %36</a:t>
                    </a:r>
                    <a:endParaRPr lang="tr-TR" sz="1600" b="1" i="1" dirty="0"/>
                  </a:p>
                </c:rich>
              </c:tx>
              <c:spPr/>
              <c:dLblPos val="bestFit"/>
              <c:showLegendKey val="0"/>
              <c:showVal val="0"/>
              <c:showCatName val="0"/>
              <c:showSerName val="0"/>
              <c:showPercent val="0"/>
              <c:showBubbleSize val="0"/>
            </c:dLbl>
            <c:dLbl>
              <c:idx val="1"/>
              <c:layout>
                <c:manualLayout>
                  <c:x val="2.1527430179190454E-2"/>
                  <c:y val="6.5208346073342624E-2"/>
                </c:manualLayout>
              </c:layout>
              <c:tx>
                <c:rich>
                  <a:bodyPr/>
                  <a:lstStyle/>
                  <a:p>
                    <a:pPr>
                      <a:defRPr sz="1400" b="1" i="1"/>
                    </a:pPr>
                    <a:r>
                      <a:rPr lang="tr-TR" sz="1400" b="1" i="1" dirty="0">
                        <a:solidFill>
                          <a:schemeClr val="tx1">
                            <a:lumMod val="95000"/>
                            <a:lumOff val="5000"/>
                          </a:schemeClr>
                        </a:solidFill>
                        <a:latin typeface="Calibri" pitchFamily="34" charset="0"/>
                        <a:cs typeface="Calibri" pitchFamily="34" charset="0"/>
                      </a:rPr>
                      <a:t>Düşen cisimlerin çarpıp devirmesi </a:t>
                    </a:r>
                    <a:r>
                      <a:rPr lang="tr-TR" sz="1400" b="1" i="1" dirty="0" smtClean="0">
                        <a:solidFill>
                          <a:schemeClr val="tx1">
                            <a:lumMod val="95000"/>
                            <a:lumOff val="5000"/>
                          </a:schemeClr>
                        </a:solidFill>
                        <a:latin typeface="Calibri" pitchFamily="34" charset="0"/>
                        <a:cs typeface="Calibri" pitchFamily="34" charset="0"/>
                      </a:rPr>
                      <a:t> %</a:t>
                    </a:r>
                    <a:r>
                      <a:rPr lang="tr-TR" sz="1400" b="1" i="1" dirty="0">
                        <a:solidFill>
                          <a:schemeClr val="tx1">
                            <a:lumMod val="95000"/>
                            <a:lumOff val="5000"/>
                          </a:schemeClr>
                        </a:solidFill>
                        <a:latin typeface="Calibri" pitchFamily="34" charset="0"/>
                        <a:cs typeface="Calibri" pitchFamily="34" charset="0"/>
                      </a:rPr>
                      <a:t>21.1</a:t>
                    </a:r>
                    <a:endParaRPr lang="tr-TR" sz="1400" b="1" i="1" dirty="0"/>
                  </a:p>
                </c:rich>
              </c:tx>
              <c:spPr/>
              <c:dLblPos val="bestFit"/>
              <c:showLegendKey val="0"/>
              <c:showVal val="0"/>
              <c:showCatName val="0"/>
              <c:showSerName val="0"/>
              <c:showPercent val="0"/>
              <c:showBubbleSize val="0"/>
            </c:dLbl>
            <c:dLbl>
              <c:idx val="2"/>
              <c:layout>
                <c:manualLayout>
                  <c:x val="-1.9673785795468673E-2"/>
                  <c:y val="-4.1822602830290739E-2"/>
                </c:manualLayout>
              </c:layout>
              <c:tx>
                <c:rich>
                  <a:bodyPr/>
                  <a:lstStyle/>
                  <a:p>
                    <a:pPr>
                      <a:defRPr sz="1100" b="1" i="1"/>
                    </a:pPr>
                    <a:r>
                      <a:rPr lang="tr-TR" sz="1100" b="1" i="1" dirty="0" smtClean="0">
                        <a:solidFill>
                          <a:schemeClr val="tx1">
                            <a:lumMod val="95000"/>
                            <a:lumOff val="5000"/>
                          </a:schemeClr>
                        </a:solidFill>
                        <a:latin typeface="Calibri" pitchFamily="34" charset="0"/>
                        <a:cs typeface="Calibri" pitchFamily="34" charset="0"/>
                      </a:rPr>
                      <a:t>Makinelere</a:t>
                    </a:r>
                    <a:r>
                      <a:rPr lang="tr-TR" sz="1100" b="1" i="1" baseline="0" dirty="0" smtClean="0">
                        <a:solidFill>
                          <a:schemeClr val="tx1">
                            <a:lumMod val="95000"/>
                            <a:lumOff val="5000"/>
                          </a:schemeClr>
                        </a:solidFill>
                        <a:latin typeface="Calibri" pitchFamily="34" charset="0"/>
                        <a:cs typeface="Calibri" pitchFamily="34" charset="0"/>
                      </a:rPr>
                      <a:t> bağlı kaza</a:t>
                    </a:r>
                    <a:r>
                      <a:rPr lang="tr-TR" sz="1100" b="1" i="1" dirty="0" smtClean="0">
                        <a:solidFill>
                          <a:schemeClr val="tx1">
                            <a:lumMod val="95000"/>
                            <a:lumOff val="5000"/>
                          </a:schemeClr>
                        </a:solidFill>
                        <a:latin typeface="Calibri" pitchFamily="34" charset="0"/>
                        <a:cs typeface="Calibri" pitchFamily="34" charset="0"/>
                      </a:rPr>
                      <a:t> </a:t>
                    </a:r>
                    <a:r>
                      <a:rPr lang="tr-TR" sz="1100" b="1" i="1" dirty="0">
                        <a:solidFill>
                          <a:schemeClr val="tx1">
                            <a:lumMod val="95000"/>
                            <a:lumOff val="5000"/>
                          </a:schemeClr>
                        </a:solidFill>
                        <a:latin typeface="Calibri" pitchFamily="34" charset="0"/>
                        <a:cs typeface="Calibri" pitchFamily="34" charset="0"/>
                      </a:rPr>
                      <a:t>%12.1</a:t>
                    </a:r>
                    <a:endParaRPr lang="tr-TR" sz="1100" b="1" i="1" dirty="0"/>
                  </a:p>
                </c:rich>
              </c:tx>
              <c:spPr/>
              <c:dLblPos val="bestFit"/>
              <c:showLegendKey val="0"/>
              <c:showVal val="0"/>
              <c:showCatName val="0"/>
              <c:showSerName val="0"/>
              <c:showPercent val="0"/>
              <c:showBubbleSize val="0"/>
            </c:dLbl>
            <c:dLbl>
              <c:idx val="3"/>
              <c:layout>
                <c:manualLayout>
                  <c:x val="-1.9689842387820452E-2"/>
                  <c:y val="-2.982864050911576E-2"/>
                </c:manualLayout>
              </c:layout>
              <c:tx>
                <c:rich>
                  <a:bodyPr/>
                  <a:lstStyle/>
                  <a:p>
                    <a:r>
                      <a:rPr lang="tr-TR" sz="1000" b="0" dirty="0" smtClean="0">
                        <a:solidFill>
                          <a:schemeClr val="tx1">
                            <a:lumMod val="95000"/>
                            <a:lumOff val="5000"/>
                          </a:schemeClr>
                        </a:solidFill>
                        <a:latin typeface="Calibri" pitchFamily="34" charset="0"/>
                        <a:cs typeface="Calibri" pitchFamily="34" charset="0"/>
                      </a:rPr>
                      <a:t>Düşmeler </a:t>
                    </a:r>
                    <a:r>
                      <a:rPr lang="tr-TR" sz="1000" b="0" dirty="0">
                        <a:solidFill>
                          <a:schemeClr val="tx1">
                            <a:lumMod val="95000"/>
                            <a:lumOff val="5000"/>
                          </a:schemeClr>
                        </a:solidFill>
                        <a:latin typeface="Calibri" pitchFamily="34" charset="0"/>
                        <a:cs typeface="Calibri" pitchFamily="34" charset="0"/>
                      </a:rPr>
                      <a:t>%11.3</a:t>
                    </a:r>
                    <a:endParaRPr lang="tr-TR" dirty="0"/>
                  </a:p>
                </c:rich>
              </c:tx>
              <c:dLblPos val="bestFit"/>
              <c:showLegendKey val="0"/>
              <c:showVal val="0"/>
              <c:showCatName val="0"/>
              <c:showSerName val="0"/>
              <c:showPercent val="0"/>
              <c:showBubbleSize val="0"/>
            </c:dLbl>
            <c:dLbl>
              <c:idx val="4"/>
              <c:layout>
                <c:manualLayout>
                  <c:x val="-5.7207185458882356E-2"/>
                  <c:y val="-2.446101352639252E-2"/>
                </c:manualLayout>
              </c:layout>
              <c:tx>
                <c:rich>
                  <a:bodyPr/>
                  <a:lstStyle/>
                  <a:p>
                    <a:r>
                      <a:rPr lang="tr-TR" sz="1000" b="0">
                        <a:solidFill>
                          <a:schemeClr val="tx1">
                            <a:lumMod val="95000"/>
                            <a:lumOff val="5000"/>
                          </a:schemeClr>
                        </a:solidFill>
                        <a:latin typeface="Calibri" pitchFamily="34" charset="0"/>
                        <a:cs typeface="Calibri" pitchFamily="34" charset="0"/>
                      </a:rPr>
                      <a:t>Taşıt kazaları % 3.9</a:t>
                    </a:r>
                    <a:endParaRPr lang="tr-TR"/>
                  </a:p>
                </c:rich>
              </c:tx>
              <c:dLblPos val="bestFit"/>
              <c:showLegendKey val="0"/>
              <c:showVal val="0"/>
              <c:showCatName val="0"/>
              <c:showSerName val="0"/>
              <c:showPercent val="0"/>
              <c:showBubbleSize val="0"/>
            </c:dLbl>
            <c:dLbl>
              <c:idx val="5"/>
              <c:layout>
                <c:manualLayout>
                  <c:x val="-5.4500869118813099E-2"/>
                  <c:y val="-3.7929879813099837E-2"/>
                </c:manualLayout>
              </c:layout>
              <c:tx>
                <c:rich>
                  <a:bodyPr/>
                  <a:lstStyle/>
                  <a:p>
                    <a:r>
                      <a:rPr lang="tr-TR" sz="1000" b="0">
                        <a:solidFill>
                          <a:schemeClr val="tx1">
                            <a:lumMod val="95000"/>
                            <a:lumOff val="5000"/>
                          </a:schemeClr>
                        </a:solidFill>
                        <a:latin typeface="Calibri" pitchFamily="34" charset="0"/>
                        <a:cs typeface="Calibri" pitchFamily="34" charset="0"/>
                      </a:rPr>
                      <a:t>Diğer nedenler %5.6</a:t>
                    </a:r>
                    <a:endParaRPr lang="tr-TR"/>
                  </a:p>
                </c:rich>
              </c:tx>
              <c:dLblPos val="bestFit"/>
              <c:showLegendKey val="0"/>
              <c:showVal val="0"/>
              <c:showCatName val="0"/>
              <c:showSerName val="0"/>
              <c:showPercent val="0"/>
              <c:showBubbleSize val="0"/>
            </c:dLbl>
            <c:dLbl>
              <c:idx val="6"/>
              <c:layout>
                <c:manualLayout>
                  <c:x val="-4.3292698632591602E-2"/>
                  <c:y val="-0.10010011282010774"/>
                </c:manualLayout>
              </c:layout>
              <c:tx>
                <c:rich>
                  <a:bodyPr/>
                  <a:lstStyle/>
                  <a:p>
                    <a:r>
                      <a:rPr lang="tr-TR" sz="1000" b="0" dirty="0">
                        <a:solidFill>
                          <a:schemeClr val="tx1">
                            <a:lumMod val="95000"/>
                            <a:lumOff val="5000"/>
                          </a:schemeClr>
                        </a:solidFill>
                        <a:latin typeface="Calibri" pitchFamily="34" charset="0"/>
                        <a:cs typeface="Calibri" pitchFamily="34" charset="0"/>
                      </a:rPr>
                      <a:t>Vücudun doğal boşluklarına yabancı </a:t>
                    </a:r>
                    <a:r>
                      <a:rPr lang="tr-TR" sz="1000" b="0" dirty="0" smtClean="0">
                        <a:solidFill>
                          <a:schemeClr val="tx1">
                            <a:lumMod val="95000"/>
                            <a:lumOff val="5000"/>
                          </a:schemeClr>
                        </a:solidFill>
                        <a:latin typeface="Calibri" pitchFamily="34" charset="0"/>
                        <a:cs typeface="Calibri" pitchFamily="34" charset="0"/>
                      </a:rPr>
                      <a:t>cisim </a:t>
                    </a:r>
                    <a:r>
                      <a:rPr lang="tr-TR" sz="1000" b="0" dirty="0">
                        <a:solidFill>
                          <a:schemeClr val="tx1">
                            <a:lumMod val="95000"/>
                            <a:lumOff val="5000"/>
                          </a:schemeClr>
                        </a:solidFill>
                        <a:latin typeface="Calibri" pitchFamily="34" charset="0"/>
                        <a:cs typeface="Calibri" pitchFamily="34" charset="0"/>
                      </a:rPr>
                      <a:t>kaçması </a:t>
                    </a:r>
                    <a:r>
                      <a:rPr lang="tr-TR" sz="1000" b="0" dirty="0" smtClean="0">
                        <a:solidFill>
                          <a:schemeClr val="tx1">
                            <a:lumMod val="95000"/>
                            <a:lumOff val="5000"/>
                          </a:schemeClr>
                        </a:solidFill>
                        <a:latin typeface="Calibri" pitchFamily="34" charset="0"/>
                        <a:cs typeface="Calibri" pitchFamily="34" charset="0"/>
                      </a:rPr>
                      <a:t>%</a:t>
                    </a:r>
                    <a:r>
                      <a:rPr lang="tr-TR" sz="1000" b="0" dirty="0">
                        <a:solidFill>
                          <a:schemeClr val="tx1">
                            <a:lumMod val="95000"/>
                            <a:lumOff val="5000"/>
                          </a:schemeClr>
                        </a:solidFill>
                        <a:latin typeface="Calibri" pitchFamily="34" charset="0"/>
                        <a:cs typeface="Calibri" pitchFamily="34" charset="0"/>
                      </a:rPr>
                      <a:t>1.5</a:t>
                    </a:r>
                    <a:endParaRPr lang="tr-TR" dirty="0"/>
                  </a:p>
                </c:rich>
              </c:tx>
              <c:dLblPos val="bestFit"/>
              <c:showLegendKey val="0"/>
              <c:showVal val="0"/>
              <c:showCatName val="0"/>
              <c:showSerName val="0"/>
              <c:showPercent val="0"/>
              <c:showBubbleSize val="0"/>
            </c:dLbl>
            <c:dLbl>
              <c:idx val="7"/>
              <c:layout>
                <c:manualLayout>
                  <c:x val="6.5335389320515122E-2"/>
                  <c:y val="-0.1190985381467623"/>
                </c:manualLayout>
              </c:layout>
              <c:tx>
                <c:rich>
                  <a:bodyPr/>
                  <a:lstStyle/>
                  <a:p>
                    <a:r>
                      <a:rPr lang="tr-TR" sz="1000" b="0">
                        <a:solidFill>
                          <a:schemeClr val="tx1">
                            <a:lumMod val="95000"/>
                            <a:lumOff val="5000"/>
                          </a:schemeClr>
                        </a:solidFill>
                        <a:latin typeface="Calibri" pitchFamily="34" charset="0"/>
                        <a:cs typeface="Calibri" pitchFamily="34" charset="0"/>
                      </a:rPr>
                      <a:t>Vücudun zorlanmasından ileri gelen incinmeler %3.2</a:t>
                    </a:r>
                    <a:endParaRPr lang="tr-TR"/>
                  </a:p>
                </c:rich>
              </c:tx>
              <c:dLblPos val="bestFit"/>
              <c:showLegendKey val="0"/>
              <c:showVal val="0"/>
              <c:showCatName val="0"/>
              <c:showSerName val="0"/>
              <c:showPercent val="0"/>
              <c:showBubbleSize val="0"/>
            </c:dLbl>
            <c:dLbl>
              <c:idx val="8"/>
              <c:layout>
                <c:manualLayout>
                  <c:x val="7.4720021533674408E-2"/>
                  <c:y val="-5.2785214212242616E-2"/>
                </c:manualLayout>
              </c:layout>
              <c:tx>
                <c:rich>
                  <a:bodyPr/>
                  <a:lstStyle/>
                  <a:p>
                    <a:r>
                      <a:rPr lang="tr-TR" sz="1000" b="0" dirty="0">
                        <a:solidFill>
                          <a:schemeClr val="tx1">
                            <a:lumMod val="95000"/>
                            <a:lumOff val="5000"/>
                          </a:schemeClr>
                        </a:solidFill>
                        <a:latin typeface="Calibri" pitchFamily="34" charset="0"/>
                        <a:cs typeface="Calibri" pitchFamily="34" charset="0"/>
                      </a:rPr>
                      <a:t>Normal sınırlar dışındaki ısılara maruz </a:t>
                    </a:r>
                    <a:r>
                      <a:rPr lang="tr-TR" sz="1000" b="0" dirty="0" smtClean="0">
                        <a:solidFill>
                          <a:schemeClr val="tx1">
                            <a:lumMod val="95000"/>
                            <a:lumOff val="5000"/>
                          </a:schemeClr>
                        </a:solidFill>
                        <a:latin typeface="Calibri" pitchFamily="34" charset="0"/>
                        <a:cs typeface="Calibri" pitchFamily="34" charset="0"/>
                      </a:rPr>
                      <a:t>kalma/ </a:t>
                    </a:r>
                    <a:r>
                      <a:rPr lang="tr-TR" sz="1000" b="0" dirty="0">
                        <a:solidFill>
                          <a:schemeClr val="tx1">
                            <a:lumMod val="95000"/>
                            <a:lumOff val="5000"/>
                          </a:schemeClr>
                        </a:solidFill>
                        <a:latin typeface="Calibri" pitchFamily="34" charset="0"/>
                        <a:cs typeface="Calibri" pitchFamily="34" charset="0"/>
                      </a:rPr>
                      <a:t>temas </a:t>
                    </a:r>
                    <a:r>
                      <a:rPr lang="tr-TR" sz="1000" b="0" dirty="0" smtClean="0">
                        <a:solidFill>
                          <a:schemeClr val="tx1">
                            <a:lumMod val="95000"/>
                            <a:lumOff val="5000"/>
                          </a:schemeClr>
                        </a:solidFill>
                        <a:latin typeface="Calibri" pitchFamily="34" charset="0"/>
                        <a:cs typeface="Calibri" pitchFamily="34" charset="0"/>
                      </a:rPr>
                      <a:t> etme </a:t>
                    </a:r>
                    <a:r>
                      <a:rPr lang="tr-TR" sz="1000" b="0" dirty="0">
                        <a:solidFill>
                          <a:schemeClr val="tx1">
                            <a:lumMod val="95000"/>
                            <a:lumOff val="5000"/>
                          </a:schemeClr>
                        </a:solidFill>
                        <a:latin typeface="Calibri" pitchFamily="34" charset="0"/>
                        <a:cs typeface="Calibri" pitchFamily="34" charset="0"/>
                      </a:rPr>
                      <a:t>%2.3</a:t>
                    </a:r>
                    <a:endParaRPr lang="tr-TR" dirty="0"/>
                  </a:p>
                </c:rich>
              </c:tx>
              <c:dLblPos val="bestFit"/>
              <c:showLegendKey val="0"/>
              <c:showVal val="0"/>
              <c:showCatName val="0"/>
              <c:showSerName val="0"/>
              <c:showPercent val="0"/>
              <c:showBubbleSize val="0"/>
            </c:dLbl>
            <c:dLbl>
              <c:idx val="9"/>
              <c:layout>
                <c:manualLayout>
                  <c:xMode val="edge"/>
                  <c:yMode val="edge"/>
                  <c:x val="0.74429967426710097"/>
                  <c:y val="9.0243902439024387E-2"/>
                </c:manualLayout>
              </c:layout>
              <c:tx>
                <c:rich>
                  <a:bodyPr/>
                  <a:lstStyle/>
                  <a:p>
                    <a:r>
                      <a:rPr sz="1000" b="0">
                        <a:solidFill>
                          <a:schemeClr val="tx1">
                            <a:lumMod val="95000"/>
                            <a:lumOff val="5000"/>
                          </a:schemeClr>
                        </a:solidFill>
                        <a:latin typeface="Calibri" pitchFamily="34" charset="0"/>
                        <a:cs typeface="Calibri" pitchFamily="34" charset="0"/>
                      </a:rPr>
                      <a:t>Öldürme yaralama%2</a:t>
                    </a:r>
                    <a:endParaRPr/>
                  </a:p>
                </c:rich>
              </c:tx>
              <c:dLblPos val="bestFit"/>
              <c:showLegendKey val="0"/>
              <c:showVal val="0"/>
              <c:showCatName val="0"/>
              <c:showSerName val="0"/>
              <c:showPercent val="0"/>
              <c:showBubbleSize val="0"/>
            </c:dLbl>
            <c:dLbl>
              <c:idx val="10"/>
              <c:layout>
                <c:manualLayout>
                  <c:xMode val="edge"/>
                  <c:yMode val="edge"/>
                  <c:x val="0.66775244299674263"/>
                  <c:y val="0.18048780487804877"/>
                </c:manualLayout>
              </c:layout>
              <c:dLblPos val="bestFit"/>
              <c:showLegendKey val="0"/>
              <c:showVal val="0"/>
              <c:showCatName val="1"/>
              <c:showSerName val="0"/>
              <c:showPercent val="0"/>
              <c:showBubbleSize val="0"/>
            </c:dLbl>
            <c:showLegendKey val="0"/>
            <c:showVal val="0"/>
            <c:showCatName val="1"/>
            <c:showSerName val="0"/>
            <c:showPercent val="0"/>
            <c:showBubbleSize val="0"/>
            <c:showLeaderLines val="1"/>
          </c:dLbls>
          <c:cat>
            <c:strRef>
              <c:f>Sheet1!$B$1:$J$1</c:f>
              <c:strCache>
                <c:ptCount val="9"/>
                <c:pt idx="0">
                  <c:v>Cisim/Cisimlerin sıkıştırması, ezmesi, batması, kesmesi </c:v>
                </c:pt>
                <c:pt idx="1">
                  <c:v>Düşen cisimlerin çarpması</c:v>
                </c:pt>
                <c:pt idx="2">
                  <c:v>Makinelere bağlı kazalar</c:v>
                </c:pt>
                <c:pt idx="3">
                  <c:v>Düşmeler  </c:v>
                </c:pt>
                <c:pt idx="4">
                  <c:v>Taşıt kazaları </c:v>
                </c:pt>
                <c:pt idx="5">
                  <c:v>Diğer nedenler </c:v>
                </c:pt>
                <c:pt idx="6">
                  <c:v>Vücudun doğal boş. yabancı cisim kaçması </c:v>
                </c:pt>
                <c:pt idx="7">
                  <c:v>Vücudun zorlanmasına bağlı incinmeler</c:v>
                </c:pt>
                <c:pt idx="8">
                  <c:v>Isılara maruz kalma/temas etme</c:v>
                </c:pt>
              </c:strCache>
            </c:strRef>
          </c:cat>
          <c:val>
            <c:numRef>
              <c:f>Sheet1!$B$2:$J$2</c:f>
              <c:numCache>
                <c:formatCode>#,##0</c:formatCode>
                <c:ptCount val="9"/>
                <c:pt idx="0">
                  <c:v>28446</c:v>
                </c:pt>
                <c:pt idx="1">
                  <c:v>16713</c:v>
                </c:pt>
                <c:pt idx="2">
                  <c:v>9533</c:v>
                </c:pt>
                <c:pt idx="3">
                  <c:v>8896</c:v>
                </c:pt>
                <c:pt idx="4">
                  <c:v>3053</c:v>
                </c:pt>
                <c:pt idx="5">
                  <c:v>4451</c:v>
                </c:pt>
                <c:pt idx="6">
                  <c:v>1163</c:v>
                </c:pt>
                <c:pt idx="7">
                  <c:v>2561</c:v>
                </c:pt>
                <c:pt idx="8">
                  <c:v>1839</c:v>
                </c:pt>
              </c:numCache>
            </c:numRef>
          </c:val>
        </c:ser>
        <c:dLbls>
          <c:showLegendKey val="0"/>
          <c:showVal val="0"/>
          <c:showCatName val="1"/>
          <c:showSerName val="0"/>
          <c:showPercent val="0"/>
          <c:showBubbleSize val="0"/>
          <c:showLeaderLines val="1"/>
        </c:dLbls>
      </c:pie3DChart>
    </c:plotArea>
    <c:plotVisOnly val="1"/>
    <c:dispBlanksAs val="zero"/>
    <c:showDLblsOverMax val="0"/>
  </c:chart>
  <c:spPr>
    <a:ln>
      <a:noFill/>
    </a:ln>
  </c:spPr>
  <c:txPr>
    <a:bodyPr/>
    <a:lstStyle/>
    <a:p>
      <a:pPr>
        <a:defRPr sz="1800"/>
      </a:pPr>
      <a:endParaRPr lang="tr-T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1. Saat</c:v>
                </c:pt>
              </c:strCache>
            </c:strRef>
          </c:tx>
          <c:invertIfNegative val="0"/>
          <c:cat>
            <c:numRef>
              <c:f>Sayfa1!$A$2:$A$5</c:f>
              <c:numCache>
                <c:formatCode>General</c:formatCode>
                <c:ptCount val="4"/>
                <c:pt idx="0">
                  <c:v>2004</c:v>
                </c:pt>
                <c:pt idx="1">
                  <c:v>2005</c:v>
                </c:pt>
                <c:pt idx="2">
                  <c:v>2006</c:v>
                </c:pt>
                <c:pt idx="3">
                  <c:v>2010</c:v>
                </c:pt>
              </c:numCache>
            </c:numRef>
          </c:cat>
          <c:val>
            <c:numRef>
              <c:f>Sayfa1!$B$2:$B$5</c:f>
              <c:numCache>
                <c:formatCode>#,##0</c:formatCode>
                <c:ptCount val="4"/>
                <c:pt idx="0">
                  <c:v>16800</c:v>
                </c:pt>
                <c:pt idx="1">
                  <c:v>13800</c:v>
                </c:pt>
                <c:pt idx="2">
                  <c:v>13000</c:v>
                </c:pt>
                <c:pt idx="3">
                  <c:v>11900</c:v>
                </c:pt>
              </c:numCache>
            </c:numRef>
          </c:val>
        </c:ser>
        <c:ser>
          <c:idx val="1"/>
          <c:order val="1"/>
          <c:tx>
            <c:strRef>
              <c:f>Sayfa1!$C$1</c:f>
              <c:strCache>
                <c:ptCount val="1"/>
                <c:pt idx="0">
                  <c:v>2. Saat</c:v>
                </c:pt>
              </c:strCache>
            </c:strRef>
          </c:tx>
          <c:invertIfNegative val="0"/>
          <c:cat>
            <c:numRef>
              <c:f>Sayfa1!$A$2:$A$5</c:f>
              <c:numCache>
                <c:formatCode>General</c:formatCode>
                <c:ptCount val="4"/>
                <c:pt idx="0">
                  <c:v>2004</c:v>
                </c:pt>
                <c:pt idx="1">
                  <c:v>2005</c:v>
                </c:pt>
                <c:pt idx="2">
                  <c:v>2006</c:v>
                </c:pt>
                <c:pt idx="3">
                  <c:v>2010</c:v>
                </c:pt>
              </c:numCache>
            </c:numRef>
          </c:cat>
          <c:val>
            <c:numRef>
              <c:f>Sayfa1!$C$2:$C$5</c:f>
              <c:numCache>
                <c:formatCode>#,##0</c:formatCode>
                <c:ptCount val="4"/>
                <c:pt idx="0">
                  <c:v>12200</c:v>
                </c:pt>
                <c:pt idx="1">
                  <c:v>11600</c:v>
                </c:pt>
                <c:pt idx="2">
                  <c:v>11900</c:v>
                </c:pt>
                <c:pt idx="3">
                  <c:v>13000</c:v>
                </c:pt>
              </c:numCache>
            </c:numRef>
          </c:val>
        </c:ser>
        <c:ser>
          <c:idx val="2"/>
          <c:order val="2"/>
          <c:tx>
            <c:strRef>
              <c:f>Sayfa1!$D$1</c:f>
              <c:strCache>
                <c:ptCount val="1"/>
                <c:pt idx="0">
                  <c:v>3. Saat</c:v>
                </c:pt>
              </c:strCache>
            </c:strRef>
          </c:tx>
          <c:invertIfNegative val="0"/>
          <c:cat>
            <c:numRef>
              <c:f>Sayfa1!$A$2:$A$5</c:f>
              <c:numCache>
                <c:formatCode>General</c:formatCode>
                <c:ptCount val="4"/>
                <c:pt idx="0">
                  <c:v>2004</c:v>
                </c:pt>
                <c:pt idx="1">
                  <c:v>2005</c:v>
                </c:pt>
                <c:pt idx="2">
                  <c:v>2006</c:v>
                </c:pt>
                <c:pt idx="3">
                  <c:v>2010</c:v>
                </c:pt>
              </c:numCache>
            </c:numRef>
          </c:cat>
          <c:val>
            <c:numRef>
              <c:f>Sayfa1!$D$2:$D$5</c:f>
              <c:numCache>
                <c:formatCode>#,##0</c:formatCode>
                <c:ptCount val="4"/>
                <c:pt idx="0">
                  <c:v>12100</c:v>
                </c:pt>
                <c:pt idx="1">
                  <c:v>11500</c:v>
                </c:pt>
                <c:pt idx="2">
                  <c:v>11950</c:v>
                </c:pt>
                <c:pt idx="3">
                  <c:v>12800</c:v>
                </c:pt>
              </c:numCache>
            </c:numRef>
          </c:val>
        </c:ser>
        <c:ser>
          <c:idx val="3"/>
          <c:order val="3"/>
          <c:tx>
            <c:strRef>
              <c:f>Sayfa1!$E$1</c:f>
              <c:strCache>
                <c:ptCount val="1"/>
                <c:pt idx="0">
                  <c:v>4. Saat</c:v>
                </c:pt>
              </c:strCache>
            </c:strRef>
          </c:tx>
          <c:invertIfNegative val="0"/>
          <c:cat>
            <c:numRef>
              <c:f>Sayfa1!$A$2:$A$5</c:f>
              <c:numCache>
                <c:formatCode>General</c:formatCode>
                <c:ptCount val="4"/>
                <c:pt idx="0">
                  <c:v>2004</c:v>
                </c:pt>
                <c:pt idx="1">
                  <c:v>2005</c:v>
                </c:pt>
                <c:pt idx="2">
                  <c:v>2006</c:v>
                </c:pt>
                <c:pt idx="3">
                  <c:v>2010</c:v>
                </c:pt>
              </c:numCache>
            </c:numRef>
          </c:cat>
          <c:val>
            <c:numRef>
              <c:f>Sayfa1!$E$2:$E$5</c:f>
              <c:numCache>
                <c:formatCode>#,##0</c:formatCode>
                <c:ptCount val="4"/>
                <c:pt idx="0">
                  <c:v>11500</c:v>
                </c:pt>
                <c:pt idx="1">
                  <c:v>9100</c:v>
                </c:pt>
                <c:pt idx="2">
                  <c:v>9800</c:v>
                </c:pt>
                <c:pt idx="3">
                  <c:v>9800</c:v>
                </c:pt>
              </c:numCache>
            </c:numRef>
          </c:val>
        </c:ser>
        <c:ser>
          <c:idx val="4"/>
          <c:order val="4"/>
          <c:tx>
            <c:strRef>
              <c:f>Sayfa1!$F$1</c:f>
              <c:strCache>
                <c:ptCount val="1"/>
                <c:pt idx="0">
                  <c:v>5. Saat</c:v>
                </c:pt>
              </c:strCache>
            </c:strRef>
          </c:tx>
          <c:invertIfNegative val="0"/>
          <c:cat>
            <c:numRef>
              <c:f>Sayfa1!$A$2:$A$5</c:f>
              <c:numCache>
                <c:formatCode>General</c:formatCode>
                <c:ptCount val="4"/>
                <c:pt idx="0">
                  <c:v>2004</c:v>
                </c:pt>
                <c:pt idx="1">
                  <c:v>2005</c:v>
                </c:pt>
                <c:pt idx="2">
                  <c:v>2006</c:v>
                </c:pt>
                <c:pt idx="3">
                  <c:v>2010</c:v>
                </c:pt>
              </c:numCache>
            </c:numRef>
          </c:cat>
          <c:val>
            <c:numRef>
              <c:f>Sayfa1!$F$2:$F$5</c:f>
              <c:numCache>
                <c:formatCode>#,##0</c:formatCode>
                <c:ptCount val="4"/>
                <c:pt idx="0">
                  <c:v>6700</c:v>
                </c:pt>
                <c:pt idx="1">
                  <c:v>6000</c:v>
                </c:pt>
                <c:pt idx="2">
                  <c:v>6000</c:v>
                </c:pt>
                <c:pt idx="3">
                  <c:v>6000</c:v>
                </c:pt>
              </c:numCache>
            </c:numRef>
          </c:val>
        </c:ser>
        <c:ser>
          <c:idx val="5"/>
          <c:order val="5"/>
          <c:tx>
            <c:strRef>
              <c:f>Sayfa1!$G$1</c:f>
              <c:strCache>
                <c:ptCount val="1"/>
                <c:pt idx="0">
                  <c:v>6. Saat</c:v>
                </c:pt>
              </c:strCache>
            </c:strRef>
          </c:tx>
          <c:invertIfNegative val="0"/>
          <c:cat>
            <c:numRef>
              <c:f>Sayfa1!$A$2:$A$5</c:f>
              <c:numCache>
                <c:formatCode>General</c:formatCode>
                <c:ptCount val="4"/>
                <c:pt idx="0">
                  <c:v>2004</c:v>
                </c:pt>
                <c:pt idx="1">
                  <c:v>2005</c:v>
                </c:pt>
                <c:pt idx="2">
                  <c:v>2006</c:v>
                </c:pt>
                <c:pt idx="3">
                  <c:v>2010</c:v>
                </c:pt>
              </c:numCache>
            </c:numRef>
          </c:cat>
          <c:val>
            <c:numRef>
              <c:f>Sayfa1!$G$2:$G$5</c:f>
              <c:numCache>
                <c:formatCode>#,##0</c:formatCode>
                <c:ptCount val="4"/>
                <c:pt idx="0">
                  <c:v>6800</c:v>
                </c:pt>
                <c:pt idx="1">
                  <c:v>6200</c:v>
                </c:pt>
                <c:pt idx="2">
                  <c:v>7000</c:v>
                </c:pt>
                <c:pt idx="3">
                  <c:v>7000</c:v>
                </c:pt>
              </c:numCache>
            </c:numRef>
          </c:val>
        </c:ser>
        <c:ser>
          <c:idx val="6"/>
          <c:order val="6"/>
          <c:tx>
            <c:strRef>
              <c:f>Sayfa1!$H$1</c:f>
              <c:strCache>
                <c:ptCount val="1"/>
                <c:pt idx="0">
                  <c:v>7. Saat</c:v>
                </c:pt>
              </c:strCache>
            </c:strRef>
          </c:tx>
          <c:invertIfNegative val="0"/>
          <c:cat>
            <c:numRef>
              <c:f>Sayfa1!$A$2:$A$5</c:f>
              <c:numCache>
                <c:formatCode>General</c:formatCode>
                <c:ptCount val="4"/>
                <c:pt idx="0">
                  <c:v>2004</c:v>
                </c:pt>
                <c:pt idx="1">
                  <c:v>2005</c:v>
                </c:pt>
                <c:pt idx="2">
                  <c:v>2006</c:v>
                </c:pt>
                <c:pt idx="3">
                  <c:v>2010</c:v>
                </c:pt>
              </c:numCache>
            </c:numRef>
          </c:cat>
          <c:val>
            <c:numRef>
              <c:f>Sayfa1!$H$2:$H$5</c:f>
              <c:numCache>
                <c:formatCode>#,##0</c:formatCode>
                <c:ptCount val="4"/>
                <c:pt idx="0">
                  <c:v>8050</c:v>
                </c:pt>
                <c:pt idx="1">
                  <c:v>8000</c:v>
                </c:pt>
                <c:pt idx="2">
                  <c:v>9000</c:v>
                </c:pt>
                <c:pt idx="3">
                  <c:v>9000</c:v>
                </c:pt>
              </c:numCache>
            </c:numRef>
          </c:val>
        </c:ser>
        <c:ser>
          <c:idx val="7"/>
          <c:order val="7"/>
          <c:tx>
            <c:strRef>
              <c:f>Sayfa1!$I$1</c:f>
              <c:strCache>
                <c:ptCount val="1"/>
                <c:pt idx="0">
                  <c:v>8. Saat</c:v>
                </c:pt>
              </c:strCache>
            </c:strRef>
          </c:tx>
          <c:invertIfNegative val="0"/>
          <c:cat>
            <c:numRef>
              <c:f>Sayfa1!$A$2:$A$5</c:f>
              <c:numCache>
                <c:formatCode>General</c:formatCode>
                <c:ptCount val="4"/>
                <c:pt idx="0">
                  <c:v>2004</c:v>
                </c:pt>
                <c:pt idx="1">
                  <c:v>2005</c:v>
                </c:pt>
                <c:pt idx="2">
                  <c:v>2006</c:v>
                </c:pt>
                <c:pt idx="3">
                  <c:v>2010</c:v>
                </c:pt>
              </c:numCache>
            </c:numRef>
          </c:cat>
          <c:val>
            <c:numRef>
              <c:f>Sayfa1!$I$2:$I$5</c:f>
              <c:numCache>
                <c:formatCode>#,##0</c:formatCode>
                <c:ptCount val="4"/>
                <c:pt idx="0">
                  <c:v>9200</c:v>
                </c:pt>
                <c:pt idx="1">
                  <c:v>9000</c:v>
                </c:pt>
                <c:pt idx="2">
                  <c:v>11500</c:v>
                </c:pt>
                <c:pt idx="3">
                  <c:v>12500</c:v>
                </c:pt>
              </c:numCache>
            </c:numRef>
          </c:val>
        </c:ser>
        <c:dLbls>
          <c:showLegendKey val="0"/>
          <c:showVal val="0"/>
          <c:showCatName val="0"/>
          <c:showSerName val="0"/>
          <c:showPercent val="0"/>
          <c:showBubbleSize val="0"/>
        </c:dLbls>
        <c:gapWidth val="150"/>
        <c:overlap val="-11"/>
        <c:axId val="150386176"/>
        <c:axId val="73958528"/>
      </c:barChart>
      <c:catAx>
        <c:axId val="150386176"/>
        <c:scaling>
          <c:orientation val="minMax"/>
        </c:scaling>
        <c:delete val="0"/>
        <c:axPos val="b"/>
        <c:numFmt formatCode="General" sourceLinked="1"/>
        <c:majorTickMark val="none"/>
        <c:minorTickMark val="none"/>
        <c:tickLblPos val="nextTo"/>
        <c:crossAx val="73958528"/>
        <c:crosses val="autoZero"/>
        <c:auto val="1"/>
        <c:lblAlgn val="ctr"/>
        <c:lblOffset val="100"/>
        <c:noMultiLvlLbl val="0"/>
      </c:catAx>
      <c:valAx>
        <c:axId val="73958528"/>
        <c:scaling>
          <c:orientation val="minMax"/>
        </c:scaling>
        <c:delete val="0"/>
        <c:axPos val="l"/>
        <c:majorGridlines/>
        <c:title>
          <c:tx>
            <c:rich>
              <a:bodyPr/>
              <a:lstStyle/>
              <a:p>
                <a:pPr>
                  <a:defRPr sz="1100"/>
                </a:pPr>
                <a:r>
                  <a:rPr lang="tr-TR" sz="1100"/>
                  <a:t>İş Kazası Sayısı</a:t>
                </a:r>
              </a:p>
            </c:rich>
          </c:tx>
          <c:layout/>
          <c:overlay val="0"/>
        </c:title>
        <c:numFmt formatCode="#,##0" sourceLinked="1"/>
        <c:majorTickMark val="none"/>
        <c:minorTickMark val="none"/>
        <c:tickLblPos val="nextTo"/>
        <c:txPr>
          <a:bodyPr/>
          <a:lstStyle/>
          <a:p>
            <a:pPr>
              <a:defRPr sz="1000"/>
            </a:pPr>
            <a:endParaRPr lang="tr-TR"/>
          </a:p>
        </c:txPr>
        <c:crossAx val="150386176"/>
        <c:crosses val="autoZero"/>
        <c:crossBetween val="between"/>
      </c:valAx>
      <c:dTable>
        <c:showHorzBorder val="1"/>
        <c:showVertBorder val="1"/>
        <c:showOutline val="1"/>
        <c:showKeys val="1"/>
        <c:txPr>
          <a:bodyPr/>
          <a:lstStyle/>
          <a:p>
            <a:pPr rtl="0">
              <a:defRPr sz="10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İş Kazası</c:v>
                </c:pt>
              </c:strCache>
            </c:strRef>
          </c:tx>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Sayfa1!$B$2:$B$13</c:f>
              <c:numCache>
                <c:formatCode>#,##0</c:formatCode>
                <c:ptCount val="12"/>
                <c:pt idx="0">
                  <c:v>1282</c:v>
                </c:pt>
                <c:pt idx="1">
                  <c:v>1094</c:v>
                </c:pt>
                <c:pt idx="2">
                  <c:v>1165</c:v>
                </c:pt>
                <c:pt idx="3" formatCode="General">
                  <c:v>731</c:v>
                </c:pt>
                <c:pt idx="4">
                  <c:v>1002</c:v>
                </c:pt>
                <c:pt idx="5" formatCode="General">
                  <c:v>872</c:v>
                </c:pt>
                <c:pt idx="6" formatCode="General">
                  <c:v>810</c:v>
                </c:pt>
                <c:pt idx="7" formatCode="General">
                  <c:v>841</c:v>
                </c:pt>
                <c:pt idx="8">
                  <c:v>1072</c:v>
                </c:pt>
                <c:pt idx="9">
                  <c:v>1592</c:v>
                </c:pt>
                <c:pt idx="10">
                  <c:v>1592</c:v>
                </c:pt>
                <c:pt idx="11">
                  <c:v>1592</c:v>
                </c:pt>
              </c:numCache>
            </c:numRef>
          </c:val>
        </c:ser>
        <c:ser>
          <c:idx val="1"/>
          <c:order val="1"/>
          <c:tx>
            <c:strRef>
              <c:f>Sayfa1!$C$1</c:f>
              <c:strCache>
                <c:ptCount val="1"/>
                <c:pt idx="0">
                  <c:v>Meslek H</c:v>
                </c:pt>
              </c:strCache>
            </c:strRef>
          </c:tx>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Sayfa1!$C$2:$C$13</c:f>
              <c:numCache>
                <c:formatCode>General</c:formatCode>
                <c:ptCount val="12"/>
                <c:pt idx="0">
                  <c:v>191</c:v>
                </c:pt>
                <c:pt idx="1">
                  <c:v>158</c:v>
                </c:pt>
                <c:pt idx="2">
                  <c:v>168</c:v>
                </c:pt>
                <c:pt idx="3" formatCode="#,##0">
                  <c:v>6</c:v>
                </c:pt>
                <c:pt idx="4" formatCode="#,##0">
                  <c:v>6</c:v>
                </c:pt>
                <c:pt idx="5" formatCode="#,##0">
                  <c:v>6</c:v>
                </c:pt>
                <c:pt idx="6" formatCode="#,##0">
                  <c:v>1</c:v>
                </c:pt>
                <c:pt idx="7" formatCode="#,##0">
                  <c:v>2</c:v>
                </c:pt>
                <c:pt idx="8" formatCode="#,##0">
                  <c:v>24</c:v>
                </c:pt>
                <c:pt idx="9" formatCode="#,##0">
                  <c:v>9</c:v>
                </c:pt>
                <c:pt idx="10" formatCode="#,##0">
                  <c:v>9</c:v>
                </c:pt>
                <c:pt idx="11" formatCode="#,##0">
                  <c:v>9</c:v>
                </c:pt>
              </c:numCache>
            </c:numRef>
          </c:val>
        </c:ser>
        <c:ser>
          <c:idx val="2"/>
          <c:order val="2"/>
          <c:tx>
            <c:strRef>
              <c:f>Sayfa1!$D$1</c:f>
              <c:strCache>
                <c:ptCount val="1"/>
                <c:pt idx="0">
                  <c:v>Toplam</c:v>
                </c:pt>
              </c:strCache>
            </c:strRef>
          </c:tx>
          <c:spPr>
            <a:solidFill>
              <a:schemeClr val="bg2">
                <a:lumMod val="75000"/>
              </a:schemeClr>
            </a:solidFill>
          </c:spPr>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Sayfa1!$D$2:$D$13</c:f>
              <c:numCache>
                <c:formatCode>#,##0</c:formatCode>
                <c:ptCount val="12"/>
                <c:pt idx="0">
                  <c:v>1473</c:v>
                </c:pt>
                <c:pt idx="1">
                  <c:v>1252</c:v>
                </c:pt>
                <c:pt idx="2">
                  <c:v>1333</c:v>
                </c:pt>
                <c:pt idx="3">
                  <c:v>737</c:v>
                </c:pt>
                <c:pt idx="4">
                  <c:v>1008</c:v>
                </c:pt>
                <c:pt idx="5">
                  <c:v>878</c:v>
                </c:pt>
                <c:pt idx="6">
                  <c:v>811</c:v>
                </c:pt>
                <c:pt idx="7">
                  <c:v>843</c:v>
                </c:pt>
                <c:pt idx="8">
                  <c:v>1096</c:v>
                </c:pt>
                <c:pt idx="9">
                  <c:v>1601</c:v>
                </c:pt>
                <c:pt idx="10">
                  <c:v>1601</c:v>
                </c:pt>
                <c:pt idx="11">
                  <c:v>1601</c:v>
                </c:pt>
              </c:numCache>
            </c:numRef>
          </c:val>
        </c:ser>
        <c:dLbls>
          <c:showLegendKey val="0"/>
          <c:showVal val="0"/>
          <c:showCatName val="0"/>
          <c:showSerName val="0"/>
          <c:showPercent val="0"/>
          <c:showBubbleSize val="0"/>
        </c:dLbls>
        <c:gapWidth val="150"/>
        <c:overlap val="-11"/>
        <c:axId val="150657536"/>
        <c:axId val="73964864"/>
      </c:barChart>
      <c:catAx>
        <c:axId val="150657536"/>
        <c:scaling>
          <c:orientation val="minMax"/>
        </c:scaling>
        <c:delete val="0"/>
        <c:axPos val="b"/>
        <c:numFmt formatCode="General" sourceLinked="1"/>
        <c:majorTickMark val="none"/>
        <c:minorTickMark val="none"/>
        <c:tickLblPos val="nextTo"/>
        <c:crossAx val="73964864"/>
        <c:crosses val="autoZero"/>
        <c:auto val="1"/>
        <c:lblAlgn val="ctr"/>
        <c:lblOffset val="100"/>
        <c:noMultiLvlLbl val="0"/>
      </c:catAx>
      <c:valAx>
        <c:axId val="73964864"/>
        <c:scaling>
          <c:orientation val="minMax"/>
          <c:max val="1800"/>
          <c:min val="0"/>
        </c:scaling>
        <c:delete val="0"/>
        <c:axPos val="l"/>
        <c:majorGridlines/>
        <c:title>
          <c:tx>
            <c:rich>
              <a:bodyPr/>
              <a:lstStyle/>
              <a:p>
                <a:pPr>
                  <a:defRPr sz="1100"/>
                </a:pPr>
                <a:r>
                  <a:rPr lang="tr-TR" sz="1100" dirty="0"/>
                  <a:t>İş Kazası </a:t>
                </a:r>
                <a:r>
                  <a:rPr lang="tr-TR" sz="1100" dirty="0" smtClean="0"/>
                  <a:t>/ Meslek Hastalıkları</a:t>
                </a:r>
                <a:endParaRPr lang="tr-TR" sz="1100" dirty="0"/>
              </a:p>
            </c:rich>
          </c:tx>
          <c:layout/>
          <c:overlay val="0"/>
        </c:title>
        <c:numFmt formatCode="#,##0" sourceLinked="1"/>
        <c:majorTickMark val="none"/>
        <c:minorTickMark val="none"/>
        <c:tickLblPos val="nextTo"/>
        <c:txPr>
          <a:bodyPr/>
          <a:lstStyle/>
          <a:p>
            <a:pPr>
              <a:defRPr sz="1000"/>
            </a:pPr>
            <a:endParaRPr lang="tr-TR"/>
          </a:p>
        </c:txPr>
        <c:crossAx val="150657536"/>
        <c:crosses val="autoZero"/>
        <c:crossBetween val="between"/>
      </c:valAx>
      <c:dTable>
        <c:showHorzBorder val="1"/>
        <c:showVertBorder val="1"/>
        <c:showOutline val="1"/>
        <c:showKeys val="1"/>
        <c:txPr>
          <a:bodyPr/>
          <a:lstStyle/>
          <a:p>
            <a:pPr rtl="0">
              <a:defRPr sz="10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15"/>
      <c:hPercent val="33"/>
      <c:rotY val="20"/>
      <c:depthPercent val="100"/>
      <c:rAngAx val="1"/>
    </c:view3D>
    <c:floor>
      <c:thickness val="0"/>
    </c:floor>
    <c:sideWall>
      <c:thickness val="0"/>
    </c:sideWall>
    <c:backWall>
      <c:thickness val="0"/>
    </c:backWall>
    <c:plotArea>
      <c:layout>
        <c:manualLayout>
          <c:layoutTarget val="inner"/>
          <c:xMode val="edge"/>
          <c:yMode val="edge"/>
          <c:x val="9.499855329357465E-2"/>
          <c:y val="3.2432299759899107E-2"/>
          <c:w val="0.90500144670642535"/>
          <c:h val="0.89545990358747962"/>
        </c:manualLayout>
      </c:layout>
      <c:bar3DChart>
        <c:barDir val="col"/>
        <c:grouping val="stacked"/>
        <c:varyColors val="0"/>
        <c:ser>
          <c:idx val="0"/>
          <c:order val="0"/>
          <c:tx>
            <c:strRef>
              <c:f>Sheet1!$A$2</c:f>
              <c:strCache>
                <c:ptCount val="1"/>
                <c:pt idx="0">
                  <c:v>Kayıp Gün</c:v>
                </c:pt>
              </c:strCache>
            </c:strRef>
          </c:tx>
          <c:invertIfNegative val="0"/>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Sheet1!$B$2:$K$2</c:f>
              <c:numCache>
                <c:formatCode>#,##0</c:formatCode>
                <c:ptCount val="10"/>
                <c:pt idx="0">
                  <c:v>1992476</c:v>
                </c:pt>
                <c:pt idx="1">
                  <c:v>2030186</c:v>
                </c:pt>
                <c:pt idx="2">
                  <c:v>1893436</c:v>
                </c:pt>
                <c:pt idx="3">
                  <c:v>1697695</c:v>
                </c:pt>
                <c:pt idx="4">
                  <c:v>1852502</c:v>
                </c:pt>
                <c:pt idx="5">
                  <c:v>1831252</c:v>
                </c:pt>
                <c:pt idx="6">
                  <c:v>2111432</c:v>
                </c:pt>
                <c:pt idx="7">
                  <c:v>1983410</c:v>
                </c:pt>
                <c:pt idx="8">
                  <c:v>1797917</c:v>
                </c:pt>
                <c:pt idx="9">
                  <c:v>1895235</c:v>
                </c:pt>
              </c:numCache>
            </c:numRef>
          </c:val>
        </c:ser>
        <c:dLbls>
          <c:showLegendKey val="0"/>
          <c:showVal val="0"/>
          <c:showCatName val="0"/>
          <c:showSerName val="0"/>
          <c:showPercent val="0"/>
          <c:showBubbleSize val="0"/>
        </c:dLbls>
        <c:gapWidth val="95"/>
        <c:gapDepth val="95"/>
        <c:shape val="cylinder"/>
        <c:axId val="115721728"/>
        <c:axId val="151618112"/>
        <c:axId val="0"/>
      </c:bar3DChart>
      <c:catAx>
        <c:axId val="115721728"/>
        <c:scaling>
          <c:orientation val="minMax"/>
        </c:scaling>
        <c:delete val="0"/>
        <c:axPos val="b"/>
        <c:numFmt formatCode="General" sourceLinked="1"/>
        <c:majorTickMark val="none"/>
        <c:minorTickMark val="none"/>
        <c:tickLblPos val="low"/>
        <c:txPr>
          <a:bodyPr rot="0" vert="horz"/>
          <a:lstStyle/>
          <a:p>
            <a:pPr>
              <a:defRPr/>
            </a:pPr>
            <a:endParaRPr lang="tr-TR"/>
          </a:p>
        </c:txPr>
        <c:crossAx val="151618112"/>
        <c:crosses val="autoZero"/>
        <c:auto val="1"/>
        <c:lblAlgn val="ctr"/>
        <c:lblOffset val="100"/>
        <c:tickLblSkip val="1"/>
        <c:tickMarkSkip val="1"/>
        <c:noMultiLvlLbl val="0"/>
      </c:catAx>
      <c:valAx>
        <c:axId val="151618112"/>
        <c:scaling>
          <c:orientation val="minMax"/>
          <c:max val="2500000"/>
          <c:min val="0"/>
        </c:scaling>
        <c:delete val="0"/>
        <c:axPos val="l"/>
        <c:majorGridlines/>
        <c:numFmt formatCode="#,##0" sourceLinked="1"/>
        <c:majorTickMark val="none"/>
        <c:minorTickMark val="none"/>
        <c:tickLblPos val="nextTo"/>
        <c:txPr>
          <a:bodyPr rot="0" vert="horz"/>
          <a:lstStyle/>
          <a:p>
            <a:pPr>
              <a:defRPr sz="1000"/>
            </a:pPr>
            <a:endParaRPr lang="tr-TR"/>
          </a:p>
        </c:txPr>
        <c:crossAx val="115721728"/>
        <c:crosses val="autoZero"/>
        <c:crossBetween val="between"/>
        <c:majorUnit val="200000"/>
        <c:minorUnit val="100000"/>
      </c:valAx>
      <c:dTable>
        <c:showHorzBorder val="1"/>
        <c:showVertBorder val="1"/>
        <c:showOutline val="1"/>
        <c:showKeys val="1"/>
        <c:txPr>
          <a:bodyPr/>
          <a:lstStyle/>
          <a:p>
            <a:pPr rtl="0">
              <a:defRPr sz="11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1.5680244257344808E-3"/>
                  <c:y val="-0.21059500440216666"/>
                </c:manualLayout>
              </c:layout>
              <c:spPr/>
              <c:txPr>
                <a:bodyPr/>
                <a:lstStyle/>
                <a:p>
                  <a:pPr>
                    <a:defRPr sz="1000" b="1" i="0">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0.16971047815292475"/>
                </c:manualLayout>
              </c:layout>
              <c:showLegendKey val="0"/>
              <c:showVal val="1"/>
              <c:showCatName val="0"/>
              <c:showSerName val="0"/>
              <c:showPercent val="0"/>
              <c:showBubbleSize val="0"/>
            </c:dLbl>
            <c:dLbl>
              <c:idx val="2"/>
              <c:layout>
                <c:manualLayout>
                  <c:x val="8.8153652974005785E-3"/>
                  <c:y val="-0.1976927748427694"/>
                </c:manualLayout>
              </c:layout>
              <c:showLegendKey val="0"/>
              <c:showVal val="1"/>
              <c:showCatName val="0"/>
              <c:showSerName val="0"/>
              <c:showPercent val="0"/>
              <c:showBubbleSize val="0"/>
            </c:dLbl>
            <c:dLbl>
              <c:idx val="3"/>
              <c:layout>
                <c:manualLayout>
                  <c:x val="2.9383394119248986E-3"/>
                  <c:y val="-0.16869783453249654"/>
                </c:manualLayout>
              </c:layout>
              <c:showLegendKey val="0"/>
              <c:showVal val="1"/>
              <c:showCatName val="0"/>
              <c:showSerName val="0"/>
              <c:showPercent val="0"/>
              <c:showBubbleSize val="0"/>
            </c:dLbl>
            <c:dLbl>
              <c:idx val="4"/>
              <c:layout>
                <c:manualLayout>
                  <c:x val="4.407682648700343E-3"/>
                  <c:y val="-0.15551831620964524"/>
                </c:manualLayout>
              </c:layout>
              <c:showLegendKey val="0"/>
              <c:showVal val="1"/>
              <c:showCatName val="0"/>
              <c:showSerName val="0"/>
              <c:showPercent val="0"/>
              <c:showBubbleSize val="0"/>
            </c:dLbl>
            <c:dLbl>
              <c:idx val="5"/>
              <c:layout>
                <c:manualLayout>
                  <c:x val="1.469227549566763E-3"/>
                  <c:y val="-0.18187735285534784"/>
                </c:manualLayout>
              </c:layout>
              <c:showLegendKey val="0"/>
              <c:showVal val="1"/>
              <c:showCatName val="0"/>
              <c:showSerName val="0"/>
              <c:showPercent val="0"/>
              <c:showBubbleSize val="0"/>
            </c:dLbl>
            <c:dLbl>
              <c:idx val="6"/>
              <c:layout>
                <c:manualLayout>
                  <c:x val="5.876910198267052E-3"/>
                  <c:y val="-0.20296478972337956"/>
                </c:manualLayout>
              </c:layout>
              <c:showLegendKey val="0"/>
              <c:showVal val="1"/>
              <c:showCatName val="0"/>
              <c:showSerName val="0"/>
              <c:showPercent val="0"/>
              <c:showBubbleSize val="0"/>
            </c:dLbl>
            <c:dLbl>
              <c:idx val="7"/>
              <c:layout>
                <c:manualLayout>
                  <c:x val="4.4076826487002892E-3"/>
                  <c:y val="-0.23459542614675299"/>
                </c:manualLayout>
              </c:layout>
              <c:showLegendKey val="0"/>
              <c:showVal val="1"/>
              <c:showCatName val="0"/>
              <c:showSerName val="0"/>
              <c:showPercent val="0"/>
              <c:showBubbleSize val="0"/>
            </c:dLbl>
            <c:dLbl>
              <c:idx val="8"/>
              <c:layout>
                <c:manualLayout>
                  <c:x val="4.4076826487002892E-3"/>
                  <c:y val="-0.26095446279245565"/>
                </c:manualLayout>
              </c:layout>
              <c:showLegendKey val="0"/>
              <c:showVal val="1"/>
              <c:showCatName val="0"/>
              <c:showSerName val="0"/>
              <c:showPercent val="0"/>
              <c:showBubbleSize val="0"/>
            </c:dLbl>
            <c:dLbl>
              <c:idx val="9"/>
              <c:layout>
                <c:manualLayout>
                  <c:x val="4.4075669614916614E-3"/>
                  <c:y val="-0.29522121043186894"/>
                </c:manualLayout>
              </c:layout>
              <c:showLegendKey val="0"/>
              <c:showVal val="1"/>
              <c:showCatName val="0"/>
              <c:showSerName val="0"/>
              <c:showPercent val="0"/>
              <c:showBubbleSize val="0"/>
            </c:dLbl>
            <c:dLbl>
              <c:idx val="10"/>
              <c:layout>
                <c:manualLayout>
                  <c:x val="0"/>
                  <c:y val="-0.32421615074214177"/>
                </c:manualLayout>
              </c:layout>
              <c:showLegendKey val="0"/>
              <c:showVal val="1"/>
              <c:showCatName val="0"/>
              <c:showSerName val="0"/>
              <c:showPercent val="0"/>
              <c:showBubbleSize val="0"/>
            </c:dLbl>
            <c:dLbl>
              <c:idx val="11"/>
              <c:layout>
                <c:manualLayout>
                  <c:x val="4.4076826487003968E-3"/>
                  <c:y val="-0.34003157272956336"/>
                </c:manualLayout>
              </c:layout>
              <c:showLegendKey val="0"/>
              <c:showVal val="1"/>
              <c:showCatName val="0"/>
              <c:showSerName val="0"/>
              <c:showPercent val="0"/>
              <c:showBubbleSize val="0"/>
            </c:dLbl>
            <c:dLbl>
              <c:idx val="12"/>
              <c:layout>
                <c:manualLayout>
                  <c:x val="0"/>
                  <c:y val="-0.37693422403354698"/>
                </c:manualLayout>
              </c:layout>
              <c:showLegendKey val="0"/>
              <c:showVal val="1"/>
              <c:showCatName val="0"/>
              <c:showSerName val="0"/>
              <c:showPercent val="0"/>
              <c:showBubbleSize val="0"/>
            </c:dLbl>
            <c:dLbl>
              <c:idx val="13"/>
              <c:layout>
                <c:manualLayout>
                  <c:x val="2.938455099133526E-3"/>
                  <c:y val="-0.39802145335010908"/>
                </c:manualLayout>
              </c:layout>
              <c:spPr/>
              <c:txPr>
                <a:bodyPr/>
                <a:lstStyle/>
                <a:p>
                  <a:pPr>
                    <a:defRPr sz="1000" b="0" i="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4"/>
              <c:layout>
                <c:manualLayout>
                  <c:x val="4.181282781416655E-3"/>
                  <c:y val="-0.42701639366038185"/>
                </c:manualLayout>
              </c:layout>
              <c:spPr/>
              <c:txPr>
                <a:bodyPr/>
                <a:lstStyle/>
                <a:p>
                  <a:pPr>
                    <a:defRPr sz="1000" b="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Sayfa1!$B$2:$B$16</c:f>
              <c:numCache>
                <c:formatCode>#,##0</c:formatCode>
                <c:ptCount val="15"/>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pt idx="14">
                  <c:v>11030939</c:v>
                </c:pt>
              </c:numCache>
            </c:numRef>
          </c:val>
        </c:ser>
        <c:dLbls>
          <c:showLegendKey val="0"/>
          <c:showVal val="0"/>
          <c:showCatName val="0"/>
          <c:showSerName val="0"/>
          <c:showPercent val="0"/>
          <c:showBubbleSize val="0"/>
        </c:dLbls>
        <c:gapWidth val="90"/>
        <c:gapDepth val="311"/>
        <c:shape val="cylinder"/>
        <c:axId val="152598528"/>
        <c:axId val="150750336"/>
        <c:axId val="0"/>
      </c:bar3DChart>
      <c:catAx>
        <c:axId val="152598528"/>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50750336"/>
        <c:crosses val="autoZero"/>
        <c:auto val="1"/>
        <c:lblAlgn val="ctr"/>
        <c:lblOffset val="100"/>
        <c:noMultiLvlLbl val="0"/>
      </c:catAx>
      <c:valAx>
        <c:axId val="150750336"/>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52598528"/>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3.0372519753012438E-3"/>
                  <c:y val="-5.2440784527951166E-2"/>
                </c:manualLayout>
              </c:layout>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2.938455099133526E-3"/>
                  <c:y val="0"/>
                </c:manualLayout>
              </c:layout>
              <c:showLegendKey val="0"/>
              <c:showVal val="1"/>
              <c:showCatName val="0"/>
              <c:showSerName val="0"/>
              <c:showPercent val="0"/>
              <c:showBubbleSize val="0"/>
            </c:dLbl>
            <c:txPr>
              <a:bodyPr/>
              <a:lstStyle/>
              <a:p>
                <a:pPr>
                  <a:defRPr sz="11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1055</c:v>
                </c:pt>
                <c:pt idx="1">
                  <c:v>1400</c:v>
                </c:pt>
                <c:pt idx="2">
                  <c:v>1025</c:v>
                </c:pt>
                <c:pt idx="3">
                  <c:v>803</c:v>
                </c:pt>
                <c:pt idx="4">
                  <c:v>883</c:v>
                </c:pt>
                <c:pt idx="5">
                  <c:v>601</c:v>
                </c:pt>
                <c:pt idx="6">
                  <c:v>440</c:v>
                </c:pt>
                <c:pt idx="7">
                  <c:v>384</c:v>
                </c:pt>
                <c:pt idx="8">
                  <c:v>519</c:v>
                </c:pt>
                <c:pt idx="9">
                  <c:v>574</c:v>
                </c:pt>
                <c:pt idx="10">
                  <c:v>1208</c:v>
                </c:pt>
                <c:pt idx="11">
                  <c:v>539</c:v>
                </c:pt>
                <c:pt idx="12">
                  <c:v>429</c:v>
                </c:pt>
                <c:pt idx="13">
                  <c:v>533</c:v>
                </c:pt>
              </c:numCache>
            </c:numRef>
          </c:val>
        </c:ser>
        <c:dLbls>
          <c:showLegendKey val="0"/>
          <c:showVal val="0"/>
          <c:showCatName val="0"/>
          <c:showSerName val="0"/>
          <c:showPercent val="0"/>
          <c:showBubbleSize val="0"/>
        </c:dLbls>
        <c:gapWidth val="90"/>
        <c:gapDepth val="311"/>
        <c:shape val="cylinder"/>
        <c:axId val="152941568"/>
        <c:axId val="150752640"/>
        <c:axId val="0"/>
      </c:bar3DChart>
      <c:catAx>
        <c:axId val="152941568"/>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50752640"/>
        <c:crosses val="autoZero"/>
        <c:auto val="1"/>
        <c:lblAlgn val="ctr"/>
        <c:lblOffset val="100"/>
        <c:noMultiLvlLbl val="0"/>
      </c:catAx>
      <c:valAx>
        <c:axId val="150752640"/>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52941568"/>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2.2170060995380315E-4"/>
                  <c:y val="-0.35556970595353088"/>
                </c:manualLayout>
              </c:layout>
              <c:spPr/>
              <c:txPr>
                <a:bodyPr/>
                <a:lstStyle/>
                <a:p>
                  <a:pPr>
                    <a:defRPr sz="1000" b="1" i="0">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849767352922431E-3"/>
                  <c:y val="-5.535397695597543E-2"/>
                </c:manualLayout>
              </c:layout>
              <c:showLegendKey val="0"/>
              <c:showVal val="1"/>
              <c:showCatName val="0"/>
              <c:showSerName val="0"/>
              <c:showPercent val="0"/>
              <c:showBubbleSize val="0"/>
            </c:dLbl>
            <c:dLbl>
              <c:idx val="10"/>
              <c:layout>
                <c:manualLayout>
                  <c:x val="0"/>
                  <c:y val="-9.7528435589099557E-2"/>
                </c:manualLayout>
              </c:layout>
              <c:showLegendKey val="0"/>
              <c:showVal val="1"/>
              <c:showCatName val="0"/>
              <c:showSerName val="0"/>
              <c:showPercent val="0"/>
              <c:showBubbleSize val="0"/>
            </c:dLbl>
            <c:dLbl>
              <c:idx val="11"/>
              <c:layout>
                <c:manualLayout>
                  <c:x val="0"/>
                  <c:y val="-0.14761060521593447"/>
                </c:manualLayout>
              </c:layout>
              <c:showLegendKey val="0"/>
              <c:showVal val="1"/>
              <c:showCatName val="0"/>
              <c:showSerName val="0"/>
              <c:showPercent val="0"/>
              <c:showBubbleSize val="0"/>
            </c:dLbl>
            <c:dLbl>
              <c:idx val="12"/>
              <c:layout>
                <c:manualLayout>
                  <c:x val="-2.8155977464132996E-3"/>
                  <c:y val="-0.20032867850733965"/>
                </c:manualLayout>
              </c:layout>
              <c:showLegendKey val="0"/>
              <c:showVal val="1"/>
              <c:showCatName val="0"/>
              <c:showSerName val="0"/>
              <c:showPercent val="0"/>
              <c:showBubbleSize val="0"/>
            </c:dLbl>
            <c:dLbl>
              <c:idx val="13"/>
              <c:layout>
                <c:manualLayout>
                  <c:x val="4.2231749190099963E-3"/>
                  <c:y val="-0.25568265546331509"/>
                </c:manualLayout>
              </c:layout>
              <c:spPr/>
              <c:txPr>
                <a:bodyPr/>
                <a:lstStyle/>
                <a:p>
                  <a:pPr>
                    <a:defRPr sz="1000" b="0" i="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4"/>
              <c:layout>
                <c:manualLayout>
                  <c:x val="7.0389943660333527E-3"/>
                  <c:y val="-0.46471728791664402"/>
                </c:manualLayout>
              </c:layout>
              <c:spPr/>
              <c:txPr>
                <a:bodyPr/>
                <a:lstStyle/>
                <a:p>
                  <a:pPr>
                    <a:defRPr sz="1000" b="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Sayfa1!$B$2:$B$16</c:f>
              <c:numCache>
                <c:formatCode>#,##0</c:formatCode>
                <c:ptCount val="15"/>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pt idx="14">
                  <c:v>11030939</c:v>
                </c:pt>
              </c:numCache>
            </c:numRef>
          </c:val>
        </c:ser>
        <c:ser>
          <c:idx val="1"/>
          <c:order val="1"/>
          <c:tx>
            <c:strRef>
              <c:f>Sayfa1!$C$1</c:f>
              <c:strCache>
                <c:ptCount val="1"/>
                <c:pt idx="0">
                  <c:v>KEDIN</c:v>
                </c:pt>
              </c:strCache>
            </c:strRef>
          </c:tx>
          <c:invertIfNegative val="0"/>
          <c:dLbls>
            <c:dLbl>
              <c:idx val="0"/>
              <c:layout>
                <c:manualLayout>
                  <c:x val="0"/>
                  <c:y val="-4.4810362297694396E-2"/>
                </c:manualLayout>
              </c:layout>
              <c:spPr/>
              <c:txPr>
                <a:bodyPr/>
                <a:lstStyle/>
                <a:p>
                  <a:pPr>
                    <a:defRPr sz="1200" b="1" i="0">
                      <a:solidFill>
                        <a:srgbClr val="C00000"/>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2.815597746413274E-3"/>
                  <c:y val="-2.6359036645702584E-2"/>
                </c:manualLayout>
              </c:layout>
              <c:showLegendKey val="0"/>
              <c:showVal val="1"/>
              <c:showCatName val="0"/>
              <c:showSerName val="0"/>
              <c:showPercent val="0"/>
              <c:showBubbleSize val="0"/>
            </c:dLbl>
            <c:dLbl>
              <c:idx val="2"/>
              <c:layout>
                <c:manualLayout>
                  <c:x val="0"/>
                  <c:y val="-2.6359036645702584E-2"/>
                </c:manualLayout>
              </c:layout>
              <c:showLegendKey val="0"/>
              <c:showVal val="1"/>
              <c:showCatName val="0"/>
              <c:showSerName val="0"/>
              <c:showPercent val="0"/>
              <c:showBubbleSize val="0"/>
            </c:dLbl>
            <c:dLbl>
              <c:idx val="3"/>
              <c:layout>
                <c:manualLayout>
                  <c:x val="5.6311954928265993E-3"/>
                  <c:y val="-2.8994940310272842E-2"/>
                </c:manualLayout>
              </c:layout>
              <c:showLegendKey val="0"/>
              <c:showVal val="1"/>
              <c:showCatName val="0"/>
              <c:showSerName val="0"/>
              <c:showPercent val="0"/>
              <c:showBubbleSize val="0"/>
            </c:dLbl>
            <c:dLbl>
              <c:idx val="4"/>
              <c:layout>
                <c:manualLayout>
                  <c:x val="1.4077988732066498E-3"/>
                  <c:y val="-2.1087229316562067E-2"/>
                </c:manualLayout>
              </c:layout>
              <c:showLegendKey val="0"/>
              <c:showVal val="1"/>
              <c:showCatName val="0"/>
              <c:showSerName val="0"/>
              <c:showPercent val="0"/>
              <c:showBubbleSize val="0"/>
            </c:dLbl>
            <c:dLbl>
              <c:idx val="5"/>
              <c:layout>
                <c:manualLayout>
                  <c:x val="1.4077988732066498E-3"/>
                  <c:y val="-2.1087229316562067E-2"/>
                </c:manualLayout>
              </c:layout>
              <c:showLegendKey val="0"/>
              <c:showVal val="1"/>
              <c:showCatName val="0"/>
              <c:showSerName val="0"/>
              <c:showPercent val="0"/>
              <c:showBubbleSize val="0"/>
            </c:dLbl>
            <c:dLbl>
              <c:idx val="6"/>
              <c:layout>
                <c:manualLayout>
                  <c:x val="0"/>
                  <c:y val="-2.6359036645702584E-2"/>
                </c:manualLayout>
              </c:layout>
              <c:showLegendKey val="0"/>
              <c:showVal val="1"/>
              <c:showCatName val="0"/>
              <c:showSerName val="0"/>
              <c:showPercent val="0"/>
              <c:showBubbleSize val="0"/>
            </c:dLbl>
            <c:dLbl>
              <c:idx val="7"/>
              <c:layout>
                <c:manualLayout>
                  <c:x val="-1.0323739142799896E-16"/>
                  <c:y val="-2.635903664570256E-2"/>
                </c:manualLayout>
              </c:layout>
              <c:showLegendKey val="0"/>
              <c:showVal val="1"/>
              <c:showCatName val="0"/>
              <c:showSerName val="0"/>
              <c:showPercent val="0"/>
              <c:showBubbleSize val="0"/>
            </c:dLbl>
            <c:dLbl>
              <c:idx val="8"/>
              <c:layout>
                <c:manualLayout>
                  <c:x val="1.4077988732066498E-3"/>
                  <c:y val="-2.6359036645702584E-2"/>
                </c:manualLayout>
              </c:layout>
              <c:showLegendKey val="0"/>
              <c:showVal val="1"/>
              <c:showCatName val="0"/>
              <c:showSerName val="0"/>
              <c:showPercent val="0"/>
              <c:showBubbleSize val="0"/>
            </c:dLbl>
            <c:dLbl>
              <c:idx val="9"/>
              <c:layout>
                <c:manualLayout>
                  <c:x val="0"/>
                  <c:y val="-1.0543614658281034E-2"/>
                </c:manualLayout>
              </c:layout>
              <c:showLegendKey val="0"/>
              <c:showVal val="1"/>
              <c:showCatName val="0"/>
              <c:showSerName val="0"/>
              <c:showPercent val="0"/>
              <c:showBubbleSize val="0"/>
            </c:dLbl>
            <c:dLbl>
              <c:idx val="13"/>
              <c:layout>
                <c:manualLayout>
                  <c:x val="1.4077988732066498E-3"/>
                  <c:y val="1.8451118100522159E-2"/>
                </c:manualLayout>
              </c:layout>
              <c:spPr/>
              <c:txPr>
                <a:bodyPr/>
                <a:lstStyle/>
                <a:p>
                  <a:pPr>
                    <a:defRPr sz="1200" b="0" i="0">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4"/>
              <c:layout>
                <c:manualLayout>
                  <c:x val="3.8010569576579341E-2"/>
                  <c:y val="6.0405427837744779E-18"/>
                </c:manualLayout>
              </c:layout>
              <c:spPr/>
              <c:txPr>
                <a:bodyPr/>
                <a:lstStyle/>
                <a:p>
                  <a:pPr>
                    <a:defRPr sz="1100" b="1">
                      <a:solidFill>
                        <a:srgbClr val="C00000"/>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1100" b="0">
                    <a:latin typeface="Calibri" pitchFamily="34" charset="0"/>
                    <a:cs typeface="Calibri"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Sayfa1!$C$2:$C$16</c:f>
              <c:numCache>
                <c:formatCode>#,##0</c:formatCode>
                <c:ptCount val="15"/>
                <c:pt idx="0">
                  <c:v>1055</c:v>
                </c:pt>
                <c:pt idx="1">
                  <c:v>1400</c:v>
                </c:pt>
                <c:pt idx="2">
                  <c:v>1025</c:v>
                </c:pt>
                <c:pt idx="3">
                  <c:v>803</c:v>
                </c:pt>
                <c:pt idx="4">
                  <c:v>883</c:v>
                </c:pt>
                <c:pt idx="5">
                  <c:v>601</c:v>
                </c:pt>
                <c:pt idx="6">
                  <c:v>440</c:v>
                </c:pt>
                <c:pt idx="7">
                  <c:v>384</c:v>
                </c:pt>
                <c:pt idx="8">
                  <c:v>519</c:v>
                </c:pt>
                <c:pt idx="9">
                  <c:v>574</c:v>
                </c:pt>
                <c:pt idx="10">
                  <c:v>1208</c:v>
                </c:pt>
                <c:pt idx="11">
                  <c:v>539</c:v>
                </c:pt>
                <c:pt idx="12">
                  <c:v>429</c:v>
                </c:pt>
                <c:pt idx="13">
                  <c:v>533</c:v>
                </c:pt>
                <c:pt idx="14">
                  <c:v>697</c:v>
                </c:pt>
              </c:numCache>
            </c:numRef>
          </c:val>
        </c:ser>
        <c:dLbls>
          <c:showLegendKey val="0"/>
          <c:showVal val="0"/>
          <c:showCatName val="0"/>
          <c:showSerName val="0"/>
          <c:showPercent val="0"/>
          <c:showBubbleSize val="0"/>
        </c:dLbls>
        <c:gapWidth val="90"/>
        <c:gapDepth val="311"/>
        <c:shape val="cylinder"/>
        <c:axId val="152733696"/>
        <c:axId val="150754944"/>
        <c:axId val="0"/>
      </c:bar3DChart>
      <c:catAx>
        <c:axId val="152733696"/>
        <c:scaling>
          <c:orientation val="minMax"/>
        </c:scaling>
        <c:delete val="0"/>
        <c:axPos val="b"/>
        <c:numFmt formatCode="General" sourceLinked="1"/>
        <c:majorTickMark val="out"/>
        <c:minorTickMark val="none"/>
        <c:tickLblPos val="nextTo"/>
        <c:txPr>
          <a:bodyPr/>
          <a:lstStyle/>
          <a:p>
            <a:pPr>
              <a:defRPr sz="1100" b="0">
                <a:latin typeface="Calibri" pitchFamily="34" charset="0"/>
                <a:cs typeface="Tahoma" pitchFamily="34" charset="0"/>
              </a:defRPr>
            </a:pPr>
            <a:endParaRPr lang="tr-TR"/>
          </a:p>
        </c:txPr>
        <c:crossAx val="150754944"/>
        <c:crosses val="autoZero"/>
        <c:auto val="1"/>
        <c:lblAlgn val="ctr"/>
        <c:lblOffset val="100"/>
        <c:noMultiLvlLbl val="0"/>
      </c:catAx>
      <c:valAx>
        <c:axId val="150754944"/>
        <c:scaling>
          <c:orientation val="minMax"/>
          <c:max val="8000000"/>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152733696"/>
        <c:crosses val="autoZero"/>
        <c:crossBetween val="between"/>
        <c:majorUnit val="1000000"/>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 1-9</c:v>
                </c:pt>
              </c:strCache>
            </c:strRef>
          </c:tx>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Sayfa1!$B$2:$B$9</c:f>
              <c:numCache>
                <c:formatCode>#,##0</c:formatCode>
                <c:ptCount val="8"/>
                <c:pt idx="0">
                  <c:v>7900</c:v>
                </c:pt>
                <c:pt idx="1">
                  <c:v>4500</c:v>
                </c:pt>
                <c:pt idx="2">
                  <c:v>9000</c:v>
                </c:pt>
                <c:pt idx="3">
                  <c:v>2200</c:v>
                </c:pt>
                <c:pt idx="4">
                  <c:v>3200</c:v>
                </c:pt>
                <c:pt idx="5">
                  <c:v>5000</c:v>
                </c:pt>
                <c:pt idx="6">
                  <c:v>800</c:v>
                </c:pt>
                <c:pt idx="7">
                  <c:v>3970</c:v>
                </c:pt>
              </c:numCache>
            </c:numRef>
          </c:val>
        </c:ser>
        <c:ser>
          <c:idx val="1"/>
          <c:order val="1"/>
          <c:tx>
            <c:strRef>
              <c:f>Sayfa1!$C$1</c:f>
              <c:strCache>
                <c:ptCount val="1"/>
                <c:pt idx="0">
                  <c:v> 10-49</c:v>
                </c:pt>
              </c:strCache>
            </c:strRef>
          </c:tx>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Sayfa1!$C$2:$C$9</c:f>
              <c:numCache>
                <c:formatCode>#,##0</c:formatCode>
                <c:ptCount val="8"/>
                <c:pt idx="0">
                  <c:v>5500</c:v>
                </c:pt>
                <c:pt idx="1">
                  <c:v>4000</c:v>
                </c:pt>
                <c:pt idx="2">
                  <c:v>9500</c:v>
                </c:pt>
                <c:pt idx="3">
                  <c:v>3400</c:v>
                </c:pt>
                <c:pt idx="4">
                  <c:v>5200</c:v>
                </c:pt>
                <c:pt idx="5">
                  <c:v>7500</c:v>
                </c:pt>
                <c:pt idx="6">
                  <c:v>1920</c:v>
                </c:pt>
                <c:pt idx="7">
                  <c:v>5200</c:v>
                </c:pt>
              </c:numCache>
            </c:numRef>
          </c:val>
        </c:ser>
        <c:ser>
          <c:idx val="2"/>
          <c:order val="2"/>
          <c:tx>
            <c:strRef>
              <c:f>Sayfa1!$D$1</c:f>
              <c:strCache>
                <c:ptCount val="1"/>
                <c:pt idx="0">
                  <c:v> 50-249</c:v>
                </c:pt>
              </c:strCache>
            </c:strRef>
          </c:tx>
          <c:spPr>
            <a:solidFill>
              <a:schemeClr val="bg2">
                <a:lumMod val="75000"/>
              </a:schemeClr>
            </a:solidFill>
          </c:spPr>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Sayfa1!$D$2:$D$9</c:f>
              <c:numCache>
                <c:formatCode>#,##0</c:formatCode>
                <c:ptCount val="8"/>
                <c:pt idx="0">
                  <c:v>3700</c:v>
                </c:pt>
                <c:pt idx="1">
                  <c:v>2000</c:v>
                </c:pt>
                <c:pt idx="2">
                  <c:v>6400</c:v>
                </c:pt>
                <c:pt idx="3">
                  <c:v>3050</c:v>
                </c:pt>
                <c:pt idx="4">
                  <c:v>5100</c:v>
                </c:pt>
                <c:pt idx="5">
                  <c:v>7050</c:v>
                </c:pt>
                <c:pt idx="6">
                  <c:v>3000</c:v>
                </c:pt>
                <c:pt idx="7">
                  <c:v>4050</c:v>
                </c:pt>
              </c:numCache>
            </c:numRef>
          </c:val>
        </c:ser>
        <c:ser>
          <c:idx val="3"/>
          <c:order val="3"/>
          <c:tx>
            <c:strRef>
              <c:f>Sayfa1!$E$1</c:f>
              <c:strCache>
                <c:ptCount val="1"/>
                <c:pt idx="0">
                  <c:v> &gt;250 </c:v>
                </c:pt>
              </c:strCache>
            </c:strRef>
          </c:tx>
          <c:spPr>
            <a:solidFill>
              <a:schemeClr val="accent4">
                <a:lumMod val="75000"/>
                <a:lumOff val="25000"/>
              </a:schemeClr>
            </a:solidFill>
          </c:spPr>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Sayfa1!$E$2:$E$9</c:f>
              <c:numCache>
                <c:formatCode>#,##0</c:formatCode>
                <c:ptCount val="8"/>
                <c:pt idx="0">
                  <c:v>3200</c:v>
                </c:pt>
                <c:pt idx="1">
                  <c:v>1000</c:v>
                </c:pt>
                <c:pt idx="2">
                  <c:v>5100</c:v>
                </c:pt>
                <c:pt idx="3">
                  <c:v>2450</c:v>
                </c:pt>
                <c:pt idx="4">
                  <c:v>3150</c:v>
                </c:pt>
                <c:pt idx="5">
                  <c:v>4700</c:v>
                </c:pt>
                <c:pt idx="6">
                  <c:v>2900</c:v>
                </c:pt>
                <c:pt idx="7">
                  <c:v>3200</c:v>
                </c:pt>
              </c:numCache>
            </c:numRef>
          </c:val>
        </c:ser>
        <c:dLbls>
          <c:showLegendKey val="0"/>
          <c:showVal val="0"/>
          <c:showCatName val="0"/>
          <c:showSerName val="0"/>
          <c:showPercent val="0"/>
          <c:showBubbleSize val="0"/>
        </c:dLbls>
        <c:gapWidth val="150"/>
        <c:overlap val="-11"/>
        <c:axId val="146265600"/>
        <c:axId val="112537536"/>
      </c:barChart>
      <c:catAx>
        <c:axId val="146265600"/>
        <c:scaling>
          <c:orientation val="minMax"/>
        </c:scaling>
        <c:delete val="0"/>
        <c:axPos val="b"/>
        <c:numFmt formatCode="General" sourceLinked="1"/>
        <c:majorTickMark val="none"/>
        <c:minorTickMark val="none"/>
        <c:tickLblPos val="nextTo"/>
        <c:crossAx val="112537536"/>
        <c:crosses val="autoZero"/>
        <c:auto val="1"/>
        <c:lblAlgn val="ctr"/>
        <c:lblOffset val="100"/>
        <c:noMultiLvlLbl val="0"/>
      </c:catAx>
      <c:valAx>
        <c:axId val="112537536"/>
        <c:scaling>
          <c:orientation val="minMax"/>
        </c:scaling>
        <c:delete val="0"/>
        <c:axPos val="l"/>
        <c:majorGridlines/>
        <c:numFmt formatCode="#,##0" sourceLinked="1"/>
        <c:majorTickMark val="none"/>
        <c:minorTickMark val="none"/>
        <c:tickLblPos val="nextTo"/>
        <c:txPr>
          <a:bodyPr/>
          <a:lstStyle/>
          <a:p>
            <a:pPr>
              <a:defRPr sz="1000">
                <a:latin typeface="Calibri" pitchFamily="34" charset="0"/>
                <a:cs typeface="Calibri" pitchFamily="34" charset="0"/>
              </a:defRPr>
            </a:pPr>
            <a:endParaRPr lang="tr-TR"/>
          </a:p>
        </c:txPr>
        <c:crossAx val="146265600"/>
        <c:crosses val="autoZero"/>
        <c:crossBetween val="between"/>
      </c:valAx>
      <c:dTable>
        <c:showHorzBorder val="1"/>
        <c:showVertBorder val="1"/>
        <c:showOutline val="1"/>
        <c:showKeys val="1"/>
        <c:txPr>
          <a:bodyPr/>
          <a:lstStyle/>
          <a:p>
            <a:pPr rtl="0">
              <a:defRPr sz="1000">
                <a:latin typeface="Calibri" pitchFamily="34" charset="0"/>
                <a:cs typeface="Calibri" pitchFamily="34" charset="0"/>
              </a:defRPr>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3.0372519753012438E-3"/>
                  <c:y val="-0.29494392166841493"/>
                </c:manualLayout>
              </c:layout>
              <c:showLegendKey val="0"/>
              <c:showVal val="1"/>
              <c:showCatName val="0"/>
              <c:showSerName val="0"/>
              <c:showPercent val="0"/>
              <c:showBubbleSize val="0"/>
            </c:dLbl>
            <c:dLbl>
              <c:idx val="1"/>
              <c:layout>
                <c:manualLayout>
                  <c:x val="2.938455099133526E-3"/>
                  <c:y val="-0.3067774687105782"/>
                </c:manualLayout>
              </c:layout>
              <c:showLegendKey val="0"/>
              <c:showVal val="1"/>
              <c:showCatName val="0"/>
              <c:showSerName val="0"/>
              <c:showPercent val="0"/>
              <c:showBubbleSize val="0"/>
            </c:dLbl>
            <c:dLbl>
              <c:idx val="2"/>
              <c:layout>
                <c:manualLayout>
                  <c:x val="5.876910198267052E-3"/>
                  <c:y val="-0.31103663241929047"/>
                </c:manualLayout>
              </c:layout>
              <c:showLegendKey val="0"/>
              <c:showVal val="1"/>
              <c:showCatName val="0"/>
              <c:showSerName val="0"/>
              <c:showPercent val="0"/>
              <c:showBubbleSize val="0"/>
            </c:dLbl>
            <c:dLbl>
              <c:idx val="3"/>
              <c:layout>
                <c:manualLayout>
                  <c:x val="2.9384550991335798E-3"/>
                  <c:y val="-0.28467759577358798"/>
                </c:manualLayout>
              </c:layout>
              <c:showLegendKey val="0"/>
              <c:showVal val="1"/>
              <c:showCatName val="0"/>
              <c:showSerName val="0"/>
              <c:showPercent val="0"/>
              <c:showBubbleSize val="0"/>
            </c:dLbl>
            <c:dLbl>
              <c:idx val="4"/>
              <c:layout>
                <c:manualLayout>
                  <c:x val="-2.9385707863421534E-3"/>
                  <c:y val="-0.2741339811153069"/>
                </c:manualLayout>
              </c:layout>
              <c:showLegendKey val="0"/>
              <c:showVal val="1"/>
              <c:showCatName val="0"/>
              <c:showSerName val="0"/>
              <c:showPercent val="0"/>
              <c:showBubbleSize val="0"/>
            </c:dLbl>
            <c:dLbl>
              <c:idx val="5"/>
              <c:layout>
                <c:manualLayout>
                  <c:x val="5.876910198267052E-3"/>
                  <c:y val="-0.27676988477987713"/>
                </c:manualLayout>
              </c:layout>
              <c:showLegendKey val="0"/>
              <c:showVal val="1"/>
              <c:showCatName val="0"/>
              <c:showSerName val="0"/>
              <c:showPercent val="0"/>
              <c:showBubbleSize val="0"/>
            </c:dLbl>
            <c:dLbl>
              <c:idx val="6"/>
              <c:layout>
                <c:manualLayout>
                  <c:x val="4.4076826487002892E-3"/>
                  <c:y val="-0.28994940310272843"/>
                </c:manualLayout>
              </c:layout>
              <c:showLegendKey val="0"/>
              <c:showVal val="1"/>
              <c:showCatName val="0"/>
              <c:showSerName val="0"/>
              <c:showPercent val="0"/>
              <c:showBubbleSize val="0"/>
            </c:dLbl>
            <c:dLbl>
              <c:idx val="7"/>
              <c:layout>
                <c:manualLayout>
                  <c:x val="5.876910198267052E-3"/>
                  <c:y val="-0.3136725360838607"/>
                </c:manualLayout>
              </c:layout>
              <c:showLegendKey val="0"/>
              <c:showVal val="1"/>
              <c:showCatName val="0"/>
              <c:showSerName val="0"/>
              <c:showPercent val="0"/>
              <c:showBubbleSize val="0"/>
            </c:dLbl>
            <c:dLbl>
              <c:idx val="8"/>
              <c:layout>
                <c:manualLayout>
                  <c:x val="-2.938455099133526E-3"/>
                  <c:y val="-0.35321109105241461"/>
                </c:manualLayout>
              </c:layout>
              <c:showLegendKey val="0"/>
              <c:showVal val="1"/>
              <c:showCatName val="0"/>
              <c:showSerName val="0"/>
              <c:showPercent val="0"/>
              <c:showBubbleSize val="0"/>
            </c:dLbl>
            <c:dLbl>
              <c:idx val="9"/>
              <c:layout>
                <c:manualLayout>
                  <c:x val="0"/>
                  <c:y val="-0.38220603136268749"/>
                </c:manualLayout>
              </c:layout>
              <c:showLegendKey val="0"/>
              <c:showVal val="1"/>
              <c:showCatName val="0"/>
              <c:showSerName val="0"/>
              <c:showPercent val="0"/>
              <c:showBubbleSize val="0"/>
            </c:dLbl>
            <c:txPr>
              <a:bodyPr/>
              <a:lstStyle/>
              <a:p>
                <a:pPr>
                  <a:defRPr sz="10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Sayfa1!$B$2:$B$11</c:f>
              <c:numCache>
                <c:formatCode>#,##0</c:formatCode>
                <c:ptCount val="10"/>
                <c:pt idx="0">
                  <c:v>781911</c:v>
                </c:pt>
                <c:pt idx="1">
                  <c:v>813010</c:v>
                </c:pt>
                <c:pt idx="2">
                  <c:v>836447</c:v>
                </c:pt>
                <c:pt idx="3">
                  <c:v>753275</c:v>
                </c:pt>
                <c:pt idx="4">
                  <c:v>723503</c:v>
                </c:pt>
                <c:pt idx="5">
                  <c:v>727409</c:v>
                </c:pt>
                <c:pt idx="6">
                  <c:v>777177</c:v>
                </c:pt>
                <c:pt idx="7">
                  <c:v>850928</c:v>
                </c:pt>
                <c:pt idx="8">
                  <c:v>944984</c:v>
                </c:pt>
                <c:pt idx="9">
                  <c:v>1036328</c:v>
                </c:pt>
              </c:numCache>
            </c:numRef>
          </c:val>
        </c:ser>
        <c:ser>
          <c:idx val="1"/>
          <c:order val="1"/>
          <c:tx>
            <c:strRef>
              <c:f>Sayfa1!$C$1</c:f>
              <c:strCache>
                <c:ptCount val="1"/>
                <c:pt idx="0">
                  <c:v>Seri 2</c:v>
                </c:pt>
              </c:strCache>
            </c:strRef>
          </c:tx>
          <c:invertIfNegative val="0"/>
          <c:cat>
            <c:numRef>
              <c:f>Sayfa1!$A$2:$A$11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Sayfa1!$C$2:$C$11</c:f>
              <c:numCache>
                <c:formatCode>General</c:formatCode>
                <c:ptCount val="10"/>
              </c:numCache>
            </c:numRef>
          </c:val>
        </c:ser>
        <c:dLbls>
          <c:showLegendKey val="0"/>
          <c:showVal val="0"/>
          <c:showCatName val="0"/>
          <c:showSerName val="0"/>
          <c:showPercent val="0"/>
          <c:showBubbleSize val="0"/>
        </c:dLbls>
        <c:gapWidth val="90"/>
        <c:gapDepth val="311"/>
        <c:shape val="cylinder"/>
        <c:axId val="146613760"/>
        <c:axId val="144355840"/>
        <c:axId val="0"/>
      </c:bar3DChart>
      <c:catAx>
        <c:axId val="146613760"/>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44355840"/>
        <c:crosses val="autoZero"/>
        <c:auto val="1"/>
        <c:lblAlgn val="ctr"/>
        <c:lblOffset val="100"/>
        <c:noMultiLvlLbl val="0"/>
      </c:catAx>
      <c:valAx>
        <c:axId val="144355840"/>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46613760"/>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1.5680244257344808E-3"/>
                  <c:y val="-0.21059500440216666"/>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0.16971047815292475"/>
                </c:manualLayout>
              </c:layout>
              <c:showLegendKey val="0"/>
              <c:showVal val="1"/>
              <c:showCatName val="0"/>
              <c:showSerName val="0"/>
              <c:showPercent val="0"/>
              <c:showBubbleSize val="0"/>
            </c:dLbl>
            <c:dLbl>
              <c:idx val="2"/>
              <c:layout>
                <c:manualLayout>
                  <c:x val="8.8153652974005785E-3"/>
                  <c:y val="-0.1976927748427694"/>
                </c:manualLayout>
              </c:layout>
              <c:showLegendKey val="0"/>
              <c:showVal val="1"/>
              <c:showCatName val="0"/>
              <c:showSerName val="0"/>
              <c:showPercent val="0"/>
              <c:showBubbleSize val="0"/>
            </c:dLbl>
            <c:dLbl>
              <c:idx val="3"/>
              <c:layout>
                <c:manualLayout>
                  <c:x val="2.9383394119248986E-3"/>
                  <c:y val="-0.16869783453249654"/>
                </c:manualLayout>
              </c:layout>
              <c:showLegendKey val="0"/>
              <c:showVal val="1"/>
              <c:showCatName val="0"/>
              <c:showSerName val="0"/>
              <c:showPercent val="0"/>
              <c:showBubbleSize val="0"/>
            </c:dLbl>
            <c:dLbl>
              <c:idx val="4"/>
              <c:layout>
                <c:manualLayout>
                  <c:x val="4.407682648700343E-3"/>
                  <c:y val="-0.15551831620964524"/>
                </c:manualLayout>
              </c:layout>
              <c:showLegendKey val="0"/>
              <c:showVal val="1"/>
              <c:showCatName val="0"/>
              <c:showSerName val="0"/>
              <c:showPercent val="0"/>
              <c:showBubbleSize val="0"/>
            </c:dLbl>
            <c:dLbl>
              <c:idx val="5"/>
              <c:layout>
                <c:manualLayout>
                  <c:x val="1.469227549566763E-3"/>
                  <c:y val="-0.18187735285534784"/>
                </c:manualLayout>
              </c:layout>
              <c:showLegendKey val="0"/>
              <c:showVal val="1"/>
              <c:showCatName val="0"/>
              <c:showSerName val="0"/>
              <c:showPercent val="0"/>
              <c:showBubbleSize val="0"/>
            </c:dLbl>
            <c:dLbl>
              <c:idx val="6"/>
              <c:layout>
                <c:manualLayout>
                  <c:x val="5.876910198267052E-3"/>
                  <c:y val="-0.20296478972337956"/>
                </c:manualLayout>
              </c:layout>
              <c:showLegendKey val="0"/>
              <c:showVal val="1"/>
              <c:showCatName val="0"/>
              <c:showSerName val="0"/>
              <c:showPercent val="0"/>
              <c:showBubbleSize val="0"/>
            </c:dLbl>
            <c:dLbl>
              <c:idx val="7"/>
              <c:layout>
                <c:manualLayout>
                  <c:x val="4.4076826487002892E-3"/>
                  <c:y val="-0.23459542614675299"/>
                </c:manualLayout>
              </c:layout>
              <c:showLegendKey val="0"/>
              <c:showVal val="1"/>
              <c:showCatName val="0"/>
              <c:showSerName val="0"/>
              <c:showPercent val="0"/>
              <c:showBubbleSize val="0"/>
            </c:dLbl>
            <c:dLbl>
              <c:idx val="8"/>
              <c:layout>
                <c:manualLayout>
                  <c:x val="4.4076826487002892E-3"/>
                  <c:y val="-0.26095446279245565"/>
                </c:manualLayout>
              </c:layout>
              <c:showLegendKey val="0"/>
              <c:showVal val="1"/>
              <c:showCatName val="0"/>
              <c:showSerName val="0"/>
              <c:showPercent val="0"/>
              <c:showBubbleSize val="0"/>
            </c:dLbl>
            <c:dLbl>
              <c:idx val="9"/>
              <c:layout>
                <c:manualLayout>
                  <c:x val="4.4075669614916614E-3"/>
                  <c:y val="-0.29522121043186894"/>
                </c:manualLayout>
              </c:layout>
              <c:showLegendKey val="0"/>
              <c:showVal val="1"/>
              <c:showCatName val="0"/>
              <c:showSerName val="0"/>
              <c:showPercent val="0"/>
              <c:showBubbleSize val="0"/>
            </c:dLbl>
            <c:dLbl>
              <c:idx val="10"/>
              <c:layout>
                <c:manualLayout>
                  <c:x val="0"/>
                  <c:y val="-0.32421615074214177"/>
                </c:manualLayout>
              </c:layout>
              <c:showLegendKey val="0"/>
              <c:showVal val="1"/>
              <c:showCatName val="0"/>
              <c:showSerName val="0"/>
              <c:showPercent val="0"/>
              <c:showBubbleSize val="0"/>
            </c:dLbl>
            <c:dLbl>
              <c:idx val="11"/>
              <c:layout>
                <c:manualLayout>
                  <c:x val="4.4076826487003968E-3"/>
                  <c:y val="-0.34003157272956336"/>
                </c:manualLayout>
              </c:layout>
              <c:showLegendKey val="0"/>
              <c:showVal val="1"/>
              <c:showCatName val="0"/>
              <c:showSerName val="0"/>
              <c:showPercent val="0"/>
              <c:showBubbleSize val="0"/>
            </c:dLbl>
            <c:dLbl>
              <c:idx val="12"/>
              <c:layout>
                <c:manualLayout>
                  <c:x val="0"/>
                  <c:y val="-0.37693422403354698"/>
                </c:manualLayout>
              </c:layout>
              <c:showLegendKey val="0"/>
              <c:showVal val="1"/>
              <c:showCatName val="0"/>
              <c:showSerName val="0"/>
              <c:showPercent val="0"/>
              <c:showBubbleSize val="0"/>
            </c:dLbl>
            <c:dLbl>
              <c:idx val="13"/>
              <c:layout>
                <c:manualLayout>
                  <c:x val="2.938455099133526E-3"/>
                  <c:y val="-0.39802145335010908"/>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numCache>
            </c:numRef>
          </c:val>
        </c:ser>
        <c:dLbls>
          <c:showLegendKey val="0"/>
          <c:showVal val="0"/>
          <c:showCatName val="0"/>
          <c:showSerName val="0"/>
          <c:showPercent val="0"/>
          <c:showBubbleSize val="0"/>
        </c:dLbls>
        <c:gapWidth val="90"/>
        <c:gapDepth val="311"/>
        <c:shape val="cylinder"/>
        <c:axId val="147893760"/>
        <c:axId val="144358144"/>
        <c:axId val="0"/>
      </c:bar3DChart>
      <c:catAx>
        <c:axId val="147893760"/>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44358144"/>
        <c:crosses val="autoZero"/>
        <c:auto val="1"/>
        <c:lblAlgn val="ctr"/>
        <c:lblOffset val="100"/>
        <c:noMultiLvlLbl val="0"/>
      </c:catAx>
      <c:valAx>
        <c:axId val="144358144"/>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47893760"/>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view3D>
      <c:rotX val="50"/>
      <c:hPercent val="34"/>
      <c:rotY val="40"/>
      <c:depthPercent val="100"/>
      <c:rAngAx val="1"/>
    </c:view3D>
    <c:floor>
      <c:thickness val="0"/>
    </c:floor>
    <c:sideWall>
      <c:thickness val="0"/>
      <c:spPr>
        <a:solidFill>
          <a:schemeClr val="bg1">
            <a:lumMod val="85000"/>
          </a:schemeClr>
        </a:solidFill>
      </c:spPr>
    </c:sideWall>
    <c:backWall>
      <c:thickness val="0"/>
      <c:spPr>
        <a:solidFill>
          <a:schemeClr val="bg1">
            <a:lumMod val="85000"/>
          </a:schemeClr>
        </a:solidFill>
      </c:spPr>
    </c:backWall>
    <c:plotArea>
      <c:layout/>
      <c:bar3DChart>
        <c:barDir val="col"/>
        <c:grouping val="clustered"/>
        <c:varyColors val="0"/>
        <c:ser>
          <c:idx val="0"/>
          <c:order val="0"/>
          <c:tx>
            <c:strRef>
              <c:f>Sheet1!$A$2</c:f>
              <c:strCache>
                <c:ptCount val="1"/>
                <c:pt idx="0">
                  <c:v>Kadın</c:v>
                </c:pt>
              </c:strCache>
            </c:strRef>
          </c:tx>
          <c:invertIfNegative val="0"/>
          <c:dLbls>
            <c:dLbl>
              <c:idx val="0"/>
              <c:layout>
                <c:manualLayout>
                  <c:x val="0"/>
                  <c:y val="-2.5750202757502123E-2"/>
                </c:manualLayout>
              </c:layout>
              <c:showLegendKey val="0"/>
              <c:showVal val="1"/>
              <c:showCatName val="0"/>
              <c:showSerName val="0"/>
              <c:showPercent val="0"/>
              <c:showBubbleSize val="0"/>
            </c:dLbl>
            <c:dLbl>
              <c:idx val="9"/>
              <c:layout>
                <c:manualLayout>
                  <c:x val="8.4354433417728365E-3"/>
                  <c:y val="-2.8325223033252231E-2"/>
                </c:manualLayout>
              </c:layout>
              <c:showLegendKey val="0"/>
              <c:showVal val="1"/>
              <c:showCatName val="0"/>
              <c:showSerName val="0"/>
              <c:showPercent val="0"/>
              <c:showBubbleSize val="0"/>
            </c:dLbl>
            <c:numFmt formatCode="#,##0" sourceLinked="0"/>
            <c:txPr>
              <a:bodyPr/>
              <a:lstStyle/>
              <a:p>
                <a:pPr>
                  <a:defRPr sz="1000" b="1">
                    <a:solidFill>
                      <a:schemeClr val="tx1"/>
                    </a:solidFill>
                  </a:defRPr>
                </a:pPr>
                <a:endParaRPr lang="tr-TR"/>
              </a:p>
            </c:txPr>
            <c:showLegendKey val="0"/>
            <c:showVal val="1"/>
            <c:showCatName val="0"/>
            <c:showSerName val="0"/>
            <c:showPercent val="0"/>
            <c:showBubbleSize val="0"/>
            <c:showLeaderLines val="0"/>
          </c:dLbls>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Sheet1!$B$2:$K$2</c:f>
              <c:numCache>
                <c:formatCode>General</c:formatCode>
                <c:ptCount val="10"/>
                <c:pt idx="0">
                  <c:v>499289</c:v>
                </c:pt>
                <c:pt idx="1">
                  <c:v>543476</c:v>
                </c:pt>
                <c:pt idx="2">
                  <c:v>571913</c:v>
                </c:pt>
                <c:pt idx="3">
                  <c:v>1027332</c:v>
                </c:pt>
                <c:pt idx="4">
                  <c:v>972744</c:v>
                </c:pt>
                <c:pt idx="5">
                  <c:v>1046732</c:v>
                </c:pt>
                <c:pt idx="6">
                  <c:v>1166739</c:v>
                </c:pt>
                <c:pt idx="7">
                  <c:v>1254166</c:v>
                </c:pt>
                <c:pt idx="8">
                  <c:v>1432111</c:v>
                </c:pt>
                <c:pt idx="9" formatCode="#,##0">
                  <c:v>1627333</c:v>
                </c:pt>
              </c:numCache>
            </c:numRef>
          </c:val>
        </c:ser>
        <c:ser>
          <c:idx val="1"/>
          <c:order val="1"/>
          <c:tx>
            <c:strRef>
              <c:f>Sheet1!$A$3</c:f>
              <c:strCache>
                <c:ptCount val="1"/>
                <c:pt idx="0">
                  <c:v>Erkek</c:v>
                </c:pt>
              </c:strCache>
            </c:strRef>
          </c:tx>
          <c:invertIfNegative val="0"/>
          <c:dLbls>
            <c:dLbl>
              <c:idx val="0"/>
              <c:layout>
                <c:manualLayout>
                  <c:x val="5.6236288945152235E-3"/>
                  <c:y val="-3.0900243309002432E-2"/>
                </c:manualLayout>
              </c:layout>
              <c:numFmt formatCode="#,##0" sourceLinked="0"/>
              <c:spPr/>
              <c:txPr>
                <a:bodyPr/>
                <a:lstStyle/>
                <a:p>
                  <a:pPr>
                    <a:defRPr sz="1000" b="1" i="0">
                      <a:solidFill>
                        <a:schemeClr val="tx1"/>
                      </a:solidFill>
                      <a:latin typeface="Cambria" pitchFamily="18" charset="0"/>
                    </a:defRPr>
                  </a:pPr>
                  <a:endParaRPr lang="tr-TR"/>
                </a:p>
              </c:txPr>
              <c:showLegendKey val="0"/>
              <c:showVal val="1"/>
              <c:showCatName val="0"/>
              <c:showSerName val="0"/>
              <c:showPercent val="0"/>
              <c:showBubbleSize val="0"/>
            </c:dLbl>
            <c:dLbl>
              <c:idx val="9"/>
              <c:layout>
                <c:manualLayout>
                  <c:x val="8.4354433417728365E-3"/>
                  <c:y val="-3.6050283860502838E-2"/>
                </c:manualLayout>
              </c:layout>
              <c:showLegendKey val="0"/>
              <c:showVal val="1"/>
              <c:showCatName val="0"/>
              <c:showSerName val="0"/>
              <c:showPercent val="0"/>
              <c:showBubbleSize val="0"/>
            </c:dLbl>
            <c:numFmt formatCode="#,##0" sourceLinked="0"/>
            <c:txPr>
              <a:bodyPr/>
              <a:lstStyle/>
              <a:p>
                <a:pPr>
                  <a:defRPr sz="1000" b="1">
                    <a:solidFill>
                      <a:schemeClr val="tx1"/>
                    </a:solidFill>
                    <a:latin typeface="Cambria" pitchFamily="18" charset="0"/>
                  </a:defRPr>
                </a:pPr>
                <a:endParaRPr lang="tr-TR"/>
              </a:p>
            </c:txPr>
            <c:showLegendKey val="0"/>
            <c:showVal val="1"/>
            <c:showCatName val="0"/>
            <c:showSerName val="0"/>
            <c:showPercent val="0"/>
            <c:showBubbleSize val="0"/>
            <c:showLeaderLines val="0"/>
          </c:dLbls>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Sheet1!$B$3:$K$3</c:f>
              <c:numCache>
                <c:formatCode>General</c:formatCode>
                <c:ptCount val="10"/>
                <c:pt idx="0">
                  <c:v>4567456</c:v>
                </c:pt>
                <c:pt idx="1">
                  <c:v>5015106</c:v>
                </c:pt>
                <c:pt idx="2">
                  <c:v>5260302</c:v>
                </c:pt>
                <c:pt idx="3">
                  <c:v>4226793</c:v>
                </c:pt>
                <c:pt idx="4">
                  <c:v>3914137</c:v>
                </c:pt>
                <c:pt idx="5">
                  <c:v>4176551</c:v>
                </c:pt>
                <c:pt idx="6">
                  <c:v>4448499</c:v>
                </c:pt>
                <c:pt idx="7">
                  <c:v>4927085</c:v>
                </c:pt>
                <c:pt idx="8">
                  <c:v>5486494</c:v>
                </c:pt>
                <c:pt idx="9" formatCode="#,##0">
                  <c:v>6191309</c:v>
                </c:pt>
              </c:numCache>
            </c:numRef>
          </c:val>
        </c:ser>
        <c:dLbls>
          <c:showLegendKey val="0"/>
          <c:showVal val="1"/>
          <c:showCatName val="0"/>
          <c:showSerName val="0"/>
          <c:showPercent val="0"/>
          <c:showBubbleSize val="0"/>
        </c:dLbls>
        <c:gapWidth val="75"/>
        <c:shape val="cylinder"/>
        <c:axId val="143447040"/>
        <c:axId val="146596992"/>
        <c:axId val="0"/>
      </c:bar3DChart>
      <c:catAx>
        <c:axId val="143447040"/>
        <c:scaling>
          <c:orientation val="minMax"/>
        </c:scaling>
        <c:delete val="0"/>
        <c:axPos val="b"/>
        <c:numFmt formatCode="General" sourceLinked="1"/>
        <c:majorTickMark val="none"/>
        <c:minorTickMark val="none"/>
        <c:tickLblPos val="low"/>
        <c:txPr>
          <a:bodyPr rot="0" vert="horz"/>
          <a:lstStyle/>
          <a:p>
            <a:pPr>
              <a:defRPr sz="1000"/>
            </a:pPr>
            <a:endParaRPr lang="tr-TR"/>
          </a:p>
        </c:txPr>
        <c:crossAx val="146596992"/>
        <c:crosses val="autoZero"/>
        <c:auto val="1"/>
        <c:lblAlgn val="ctr"/>
        <c:lblOffset val="100"/>
        <c:tickLblSkip val="1"/>
        <c:tickMarkSkip val="1"/>
        <c:noMultiLvlLbl val="0"/>
      </c:catAx>
      <c:valAx>
        <c:axId val="146596992"/>
        <c:scaling>
          <c:orientation val="minMax"/>
          <c:max val="7000000"/>
          <c:min val="0"/>
        </c:scaling>
        <c:delete val="0"/>
        <c:axPos val="l"/>
        <c:numFmt formatCode="#,##0.00" sourceLinked="0"/>
        <c:majorTickMark val="none"/>
        <c:minorTickMark val="none"/>
        <c:tickLblPos val="nextTo"/>
        <c:txPr>
          <a:bodyPr rot="0" vert="horz"/>
          <a:lstStyle/>
          <a:p>
            <a:pPr>
              <a:defRPr sz="800"/>
            </a:pPr>
            <a:endParaRPr lang="tr-TR"/>
          </a:p>
        </c:txPr>
        <c:crossAx val="143447040"/>
        <c:crosses val="autoZero"/>
        <c:crossBetween val="between"/>
        <c:majorUnit val="1000000"/>
        <c:minorUnit val="100000"/>
      </c:valAx>
    </c:plotArea>
    <c:legend>
      <c:legendPos val="b"/>
      <c:layout>
        <c:manualLayout>
          <c:xMode val="edge"/>
          <c:yMode val="edge"/>
          <c:x val="0.44990989462426961"/>
          <c:y val="0.81832921608676168"/>
          <c:w val="0.13577377425093098"/>
          <c:h val="4.3453771289537708E-2"/>
        </c:manualLayout>
      </c:layout>
      <c:overlay val="0"/>
      <c:txPr>
        <a:bodyPr/>
        <a:lstStyle/>
        <a:p>
          <a:pPr>
            <a:defRPr sz="1000"/>
          </a:pPr>
          <a:endParaRPr lang="tr-TR"/>
        </a:p>
      </c:txPr>
    </c:legend>
    <c:plotVisOnly val="1"/>
    <c:dispBlanksAs val="gap"/>
    <c:showDLblsOverMax val="0"/>
  </c:chart>
  <c:spPr>
    <a:ln>
      <a:noFill/>
    </a:ln>
  </c:spPr>
  <c:txPr>
    <a:bodyPr/>
    <a:lstStyle/>
    <a:p>
      <a:pPr>
        <a:defRPr sz="1800"/>
      </a:pPr>
      <a:endParaRPr lang="tr-T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7.444934624001533E-3"/>
                  <c:y val="-0.44782633421348994"/>
                </c:manualLayout>
              </c:layout>
              <c:spPr/>
              <c:txPr>
                <a:bodyPr/>
                <a:lstStyle/>
                <a:p>
                  <a:pPr>
                    <a:defRPr sz="1400" b="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1568720862730417E-7"/>
                  <c:y val="-4.2174458633124134E-2"/>
                </c:manualLayout>
              </c:layout>
              <c:showLegendKey val="0"/>
              <c:showVal val="1"/>
              <c:showCatName val="0"/>
              <c:showSerName val="0"/>
              <c:showPercent val="0"/>
              <c:showBubbleSize val="0"/>
            </c:dLbl>
            <c:dLbl>
              <c:idx val="13"/>
              <c:layout>
                <c:manualLayout>
                  <c:x val="5.8769101982669445E-3"/>
                  <c:y val="-6.5897591614256457E-2"/>
                </c:manualLayout>
              </c:layout>
              <c:showLegendKey val="0"/>
              <c:showVal val="1"/>
              <c:showCatName val="0"/>
              <c:showSerName val="0"/>
              <c:showPercent val="0"/>
              <c:showBubbleSize val="0"/>
            </c:dLbl>
            <c:dLbl>
              <c:idx val="14"/>
              <c:layout>
                <c:manualLayout>
                  <c:x val="1.0774210898885891E-16"/>
                  <c:y val="-0.34530338005870381"/>
                </c:manualLayout>
              </c:layout>
              <c:spPr/>
              <c:txPr>
                <a:bodyPr/>
                <a:lstStyle/>
                <a:p>
                  <a:pPr>
                    <a:defRPr sz="1400" b="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2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Sayfa1!$B$2:$B$16</c:f>
              <c:numCache>
                <c:formatCode>#,##0</c:formatCode>
                <c:ptCount val="15"/>
                <c:pt idx="0">
                  <c:v>98318</c:v>
                </c:pt>
                <c:pt idx="1">
                  <c:v>91895</c:v>
                </c:pt>
                <c:pt idx="2">
                  <c:v>77955</c:v>
                </c:pt>
                <c:pt idx="3">
                  <c:v>74847</c:v>
                </c:pt>
                <c:pt idx="4">
                  <c:v>72367</c:v>
                </c:pt>
                <c:pt idx="5">
                  <c:v>72344</c:v>
                </c:pt>
                <c:pt idx="6">
                  <c:v>76668</c:v>
                </c:pt>
                <c:pt idx="7">
                  <c:v>83830</c:v>
                </c:pt>
                <c:pt idx="8">
                  <c:v>73923</c:v>
                </c:pt>
                <c:pt idx="9">
                  <c:v>79027</c:v>
                </c:pt>
                <c:pt idx="10">
                  <c:v>80602</c:v>
                </c:pt>
                <c:pt idx="11">
                  <c:v>72963</c:v>
                </c:pt>
                <c:pt idx="12">
                  <c:v>64316</c:v>
                </c:pt>
                <c:pt idx="13">
                  <c:v>62903</c:v>
                </c:pt>
                <c:pt idx="14">
                  <c:v>69277</c:v>
                </c:pt>
              </c:numCache>
            </c:numRef>
          </c:val>
        </c:ser>
        <c:dLbls>
          <c:showLegendKey val="0"/>
          <c:showVal val="0"/>
          <c:showCatName val="0"/>
          <c:showSerName val="0"/>
          <c:showPercent val="0"/>
          <c:showBubbleSize val="0"/>
        </c:dLbls>
        <c:gapWidth val="90"/>
        <c:gapDepth val="311"/>
        <c:shape val="cylinder"/>
        <c:axId val="147836928"/>
        <c:axId val="146599296"/>
        <c:axId val="0"/>
      </c:bar3DChart>
      <c:catAx>
        <c:axId val="147836928"/>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46599296"/>
        <c:crosses val="autoZero"/>
        <c:auto val="1"/>
        <c:lblAlgn val="ctr"/>
        <c:lblOffset val="100"/>
        <c:noMultiLvlLbl val="0"/>
      </c:catAx>
      <c:valAx>
        <c:axId val="146599296"/>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47836928"/>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Çalışan</c:v>
                </c:pt>
              </c:strCache>
            </c:strRef>
          </c:tx>
          <c:invertIfNegative val="0"/>
          <c:dLbls>
            <c:dLbl>
              <c:idx val="0"/>
              <c:layout>
                <c:manualLayout>
                  <c:x val="1.629499483160453E-3"/>
                  <c:y val="-0.34502609129524986"/>
                </c:manualLayout>
              </c:layout>
              <c:spPr/>
              <c:txPr>
                <a:bodyPr/>
                <a:lstStyle/>
                <a:p>
                  <a:pPr>
                    <a:defRPr sz="1000" b="1" i="0">
                      <a:solidFill>
                        <a:srgbClr val="C00000"/>
                      </a:solidFill>
                      <a:latin typeface="Calibri"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4.1005744817055427E-3"/>
                  <c:y val="-3.4266747639413363E-2"/>
                </c:manualLayout>
              </c:layout>
              <c:showLegendKey val="0"/>
              <c:showVal val="1"/>
              <c:showCatName val="0"/>
              <c:showSerName val="0"/>
              <c:showPercent val="0"/>
              <c:showBubbleSize val="0"/>
            </c:dLbl>
            <c:dLbl>
              <c:idx val="10"/>
              <c:layout>
                <c:manualLayout>
                  <c:x val="0"/>
                  <c:y val="-8.6984820930818524E-2"/>
                </c:manualLayout>
              </c:layout>
              <c:showLegendKey val="0"/>
              <c:showVal val="1"/>
              <c:showCatName val="0"/>
              <c:showSerName val="0"/>
              <c:showPercent val="0"/>
              <c:showBubbleSize val="0"/>
            </c:dLbl>
            <c:dLbl>
              <c:idx val="11"/>
              <c:layout>
                <c:manualLayout>
                  <c:x val="0"/>
                  <c:y val="-0.14233879788679396"/>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5.6311954928265993E-3"/>
                  <c:y val="-0.25304695935021448"/>
                </c:manualLayout>
              </c:layout>
              <c:spPr/>
              <c:txPr>
                <a:bodyPr/>
                <a:lstStyle/>
                <a:p>
                  <a:pPr>
                    <a:defRPr sz="10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4"/>
              <c:layout>
                <c:manualLayout>
                  <c:x val="-2.8155977464134029E-3"/>
                  <c:y val="-0.46128314129979525"/>
                </c:manualLayout>
              </c:layout>
              <c:spPr/>
              <c:txPr>
                <a:bodyPr/>
                <a:lstStyle/>
                <a:p>
                  <a:pPr>
                    <a:defRPr sz="1100" b="1">
                      <a:solidFill>
                        <a:srgbClr val="C00000"/>
                      </a:solidFill>
                      <a:latin typeface="Calibri" pitchFamily="34" charset="0"/>
                      <a:cs typeface="Tahoma" pitchFamily="34" charset="0"/>
                    </a:defRPr>
                  </a:pPr>
                  <a:endParaRPr lang="tr-TR"/>
                </a:p>
              </c:txPr>
              <c:showLegendKey val="0"/>
              <c:showVal val="1"/>
              <c:showCatName val="0"/>
              <c:showSerName val="0"/>
              <c:showPercent val="0"/>
              <c:showBubbleSize val="0"/>
            </c:dLbl>
            <c:txPr>
              <a:bodyPr/>
              <a:lstStyle/>
              <a:p>
                <a:pPr>
                  <a:defRPr sz="10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Sayfa1!$B$2:$B$16</c:f>
              <c:numCache>
                <c:formatCode>#,##0</c:formatCode>
                <c:ptCount val="15"/>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pt idx="14">
                  <c:v>11030939</c:v>
                </c:pt>
              </c:numCache>
            </c:numRef>
          </c:val>
        </c:ser>
        <c:ser>
          <c:idx val="1"/>
          <c:order val="1"/>
          <c:tx>
            <c:strRef>
              <c:f>Sayfa1!$C$1</c:f>
              <c:strCache>
                <c:ptCount val="1"/>
                <c:pt idx="0">
                  <c:v>Kaza</c:v>
                </c:pt>
              </c:strCache>
            </c:strRef>
          </c:tx>
          <c:invertIfNegative val="0"/>
          <c:dLbls>
            <c:dLbl>
              <c:idx val="0"/>
              <c:layout>
                <c:manualLayout>
                  <c:x val="0"/>
                  <c:y val="-3.9538554968553928E-2"/>
                </c:manualLayout>
              </c:layout>
              <c:spPr/>
              <c:txPr>
                <a:bodyPr/>
                <a:lstStyle/>
                <a:p>
                  <a:pPr>
                    <a:defRPr sz="1100" b="1" i="1">
                      <a:solidFill>
                        <a:srgbClr val="FF0000"/>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2.8155977464134029E-3"/>
                  <c:y val="-2.6359036645702584E-2"/>
                </c:manualLayout>
              </c:layout>
              <c:showLegendKey val="0"/>
              <c:showVal val="1"/>
              <c:showCatName val="0"/>
              <c:showSerName val="0"/>
              <c:showPercent val="0"/>
              <c:showBubbleSize val="0"/>
            </c:dLbl>
            <c:dLbl>
              <c:idx val="13"/>
              <c:layout>
                <c:manualLayout>
                  <c:x val="7.0389943660332495E-3"/>
                  <c:y val="6.3261687949686202E-2"/>
                </c:manualLayout>
              </c:layout>
              <c:spPr/>
              <c:txPr>
                <a:bodyPr/>
                <a:lstStyle/>
                <a:p>
                  <a:pPr>
                    <a:defRPr sz="11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4"/>
              <c:layout>
                <c:manualLayout>
                  <c:x val="3.8010569576579549E-2"/>
                  <c:y val="-5.2718073291405168E-3"/>
                </c:manualLayout>
              </c:layout>
              <c:spPr/>
              <c:txPr>
                <a:bodyPr/>
                <a:lstStyle/>
                <a:p>
                  <a:pPr>
                    <a:defRPr sz="1100" b="1">
                      <a:solidFill>
                        <a:srgbClr val="FF0000"/>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1100" b="0">
                    <a:latin typeface="Calibri" pitchFamily="34" charset="0"/>
                    <a:cs typeface="Calibri" pitchFamily="34" charset="0"/>
                  </a:defRPr>
                </a:pPr>
                <a:endParaRPr lang="tr-TR"/>
              </a:p>
            </c:txPr>
            <c:showLegendKey val="0"/>
            <c:showVal val="1"/>
            <c:showCatName val="0"/>
            <c:showSerName val="0"/>
            <c:showPercent val="0"/>
            <c:showBubbleSize val="0"/>
            <c:showLeaderLines val="0"/>
          </c:dLbls>
          <c:cat>
            <c:numRef>
              <c:f>Sayfa1!$A$2:$A$16</c:f>
              <c:numCache>
                <c:formatCode>General</c:formatCode>
                <c:ptCount val="15"/>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numCache>
            </c:numRef>
          </c:cat>
          <c:val>
            <c:numRef>
              <c:f>Sayfa1!$C$2:$C$16</c:f>
              <c:numCache>
                <c:formatCode>#,##0</c:formatCode>
                <c:ptCount val="15"/>
                <c:pt idx="0">
                  <c:v>98318</c:v>
                </c:pt>
                <c:pt idx="1">
                  <c:v>91895</c:v>
                </c:pt>
                <c:pt idx="2">
                  <c:v>77955</c:v>
                </c:pt>
                <c:pt idx="3">
                  <c:v>74847</c:v>
                </c:pt>
                <c:pt idx="4">
                  <c:v>72367</c:v>
                </c:pt>
                <c:pt idx="5">
                  <c:v>72344</c:v>
                </c:pt>
                <c:pt idx="6">
                  <c:v>76668</c:v>
                </c:pt>
                <c:pt idx="7">
                  <c:v>83830</c:v>
                </c:pt>
                <c:pt idx="8">
                  <c:v>73923</c:v>
                </c:pt>
                <c:pt idx="9">
                  <c:v>79027</c:v>
                </c:pt>
                <c:pt idx="10">
                  <c:v>80602</c:v>
                </c:pt>
                <c:pt idx="11">
                  <c:v>72963</c:v>
                </c:pt>
                <c:pt idx="12">
                  <c:v>64316</c:v>
                </c:pt>
                <c:pt idx="13">
                  <c:v>62903</c:v>
                </c:pt>
                <c:pt idx="14">
                  <c:v>69277</c:v>
                </c:pt>
              </c:numCache>
            </c:numRef>
          </c:val>
        </c:ser>
        <c:dLbls>
          <c:showLegendKey val="0"/>
          <c:showVal val="0"/>
          <c:showCatName val="0"/>
          <c:showSerName val="0"/>
          <c:showPercent val="0"/>
          <c:showBubbleSize val="0"/>
        </c:dLbls>
        <c:gapWidth val="90"/>
        <c:gapDepth val="311"/>
        <c:shape val="cylinder"/>
        <c:axId val="147845632"/>
        <c:axId val="146601600"/>
        <c:axId val="0"/>
      </c:bar3DChart>
      <c:catAx>
        <c:axId val="147845632"/>
        <c:scaling>
          <c:orientation val="minMax"/>
        </c:scaling>
        <c:delete val="0"/>
        <c:axPos val="b"/>
        <c:numFmt formatCode="General" sourceLinked="1"/>
        <c:majorTickMark val="out"/>
        <c:minorTickMark val="none"/>
        <c:tickLblPos val="nextTo"/>
        <c:txPr>
          <a:bodyPr/>
          <a:lstStyle/>
          <a:p>
            <a:pPr>
              <a:defRPr sz="1100" b="0">
                <a:latin typeface="Calibri" pitchFamily="34" charset="0"/>
                <a:cs typeface="Tahoma" pitchFamily="34" charset="0"/>
              </a:defRPr>
            </a:pPr>
            <a:endParaRPr lang="tr-TR"/>
          </a:p>
        </c:txPr>
        <c:crossAx val="146601600"/>
        <c:crosses val="autoZero"/>
        <c:auto val="1"/>
        <c:lblAlgn val="ctr"/>
        <c:lblOffset val="100"/>
        <c:noMultiLvlLbl val="0"/>
      </c:catAx>
      <c:valAx>
        <c:axId val="146601600"/>
        <c:scaling>
          <c:orientation val="minMax"/>
          <c:max val="8000000"/>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147845632"/>
        <c:crosses val="autoZero"/>
        <c:crossBetween val="between"/>
        <c:majorUnit val="1000000"/>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25"/>
      <c:hPercent val="50"/>
      <c:rotY val="10"/>
      <c:rAngAx val="0"/>
      <c:perspective val="0"/>
    </c:view3D>
    <c:floor>
      <c:thickness val="0"/>
    </c:floor>
    <c:sideWall>
      <c:thickness val="0"/>
    </c:sideWall>
    <c:backWall>
      <c:thickness val="0"/>
    </c:backWall>
    <c:plotArea>
      <c:layout>
        <c:manualLayout>
          <c:layoutTarget val="inner"/>
          <c:xMode val="edge"/>
          <c:yMode val="edge"/>
          <c:x val="4.0780996010956604E-2"/>
          <c:y val="0.15817020026196915"/>
          <c:w val="0.93510357070373618"/>
          <c:h val="0.70835048444643478"/>
        </c:manualLayout>
      </c:layout>
      <c:pie3DChart>
        <c:varyColors val="1"/>
        <c:ser>
          <c:idx val="1"/>
          <c:order val="0"/>
          <c:tx>
            <c:strRef>
              <c:f>Sheet1!$A$2</c:f>
              <c:strCache>
                <c:ptCount val="1"/>
                <c:pt idx="0">
                  <c:v>İş Kazası Oranları</c:v>
                </c:pt>
              </c:strCache>
            </c:strRef>
          </c:tx>
          <c:explosion val="25"/>
          <c:dPt>
            <c:idx val="0"/>
            <c:bubble3D val="0"/>
            <c:spPr>
              <a:solidFill>
                <a:srgbClr val="00A4FF"/>
              </a:solidFill>
            </c:spPr>
          </c:dPt>
          <c:dPt>
            <c:idx val="1"/>
            <c:bubble3D val="0"/>
          </c:dPt>
          <c:dPt>
            <c:idx val="2"/>
            <c:bubble3D val="0"/>
          </c:dPt>
          <c:dPt>
            <c:idx val="3"/>
            <c:bubble3D val="0"/>
            <c:spPr>
              <a:solidFill>
                <a:schemeClr val="tx2">
                  <a:lumMod val="75000"/>
                </a:schemeClr>
              </a:solidFill>
            </c:spPr>
          </c:dPt>
          <c:dPt>
            <c:idx val="4"/>
            <c:bubble3D val="0"/>
          </c:dPt>
          <c:dPt>
            <c:idx val="5"/>
            <c:bubble3D val="0"/>
          </c:dPt>
          <c:dPt>
            <c:idx val="6"/>
            <c:bubble3D val="0"/>
          </c:dPt>
          <c:dPt>
            <c:idx val="7"/>
            <c:bubble3D val="0"/>
          </c:dPt>
          <c:dPt>
            <c:idx val="8"/>
            <c:bubble3D val="0"/>
          </c:dPt>
          <c:dPt>
            <c:idx val="9"/>
            <c:bubble3D val="0"/>
            <c:spPr>
              <a:solidFill>
                <a:schemeClr val="accent6">
                  <a:lumMod val="75000"/>
                </a:schemeClr>
              </a:solidFill>
              <a:ln>
                <a:solidFill>
                  <a:schemeClr val="accent6">
                    <a:lumMod val="75000"/>
                  </a:schemeClr>
                </a:solidFill>
              </a:ln>
            </c:spPr>
          </c:dPt>
          <c:dPt>
            <c:idx val="10"/>
            <c:bubble3D val="0"/>
          </c:dPt>
          <c:dPt>
            <c:idx val="11"/>
            <c:bubble3D val="0"/>
          </c:dPt>
          <c:dLbls>
            <c:dLbl>
              <c:idx val="0"/>
              <c:layout>
                <c:manualLayout>
                  <c:x val="-6.5253525360243037E-2"/>
                  <c:y val="-1.5264616891184035E-2"/>
                </c:manualLayout>
              </c:layout>
              <c:tx>
                <c:rich>
                  <a:bodyPr/>
                  <a:lstStyle/>
                  <a:p>
                    <a:pPr>
                      <a:defRPr sz="1400" b="1" i="1"/>
                    </a:pPr>
                    <a:r>
                      <a:rPr lang="tr-TR" sz="1400" b="1" i="1"/>
                      <a:t>Metalden Eşya İmali 
14%</a:t>
                    </a:r>
                  </a:p>
                </c:rich>
              </c:tx>
              <c:spPr/>
              <c:dLblPos val="bestFit"/>
              <c:showLegendKey val="0"/>
              <c:showVal val="1"/>
              <c:showCatName val="0"/>
              <c:showSerName val="1"/>
              <c:showPercent val="0"/>
              <c:showBubbleSize val="0"/>
            </c:dLbl>
            <c:dLbl>
              <c:idx val="1"/>
              <c:layout>
                <c:manualLayout>
                  <c:x val="-4.2556646974071608E-3"/>
                  <c:y val="-9.5402916564815907E-3"/>
                </c:manualLayout>
              </c:layout>
              <c:tx>
                <c:rich>
                  <a:bodyPr/>
                  <a:lstStyle/>
                  <a:p>
                    <a:pPr>
                      <a:defRPr sz="1000" b="1" i="1"/>
                    </a:pPr>
                    <a:r>
                      <a:rPr lang="tr-TR" sz="1000" b="1" i="1"/>
                      <a:t>İnşaat 
9%</a:t>
                    </a:r>
                    <a:endParaRPr lang="tr-TR" b="1" i="1"/>
                  </a:p>
                </c:rich>
              </c:tx>
              <c:spPr/>
              <c:dLblPos val="bestFit"/>
              <c:showLegendKey val="0"/>
              <c:showVal val="1"/>
              <c:showCatName val="0"/>
              <c:showSerName val="1"/>
              <c:showPercent val="0"/>
              <c:showBubbleSize val="0"/>
            </c:dLbl>
            <c:dLbl>
              <c:idx val="2"/>
              <c:layout/>
              <c:tx>
                <c:rich>
                  <a:bodyPr/>
                  <a:lstStyle/>
                  <a:p>
                    <a:pPr>
                      <a:defRPr sz="1000" b="1" i="1"/>
                    </a:pPr>
                    <a:r>
                      <a:rPr lang="tr-TR" sz="1000" b="1" i="1"/>
                      <a:t>Kömür Madenciliği
8.5%</a:t>
                    </a:r>
                    <a:endParaRPr lang="tr-TR" b="1" i="1"/>
                  </a:p>
                </c:rich>
              </c:tx>
              <c:spPr/>
              <c:dLblPos val="outEnd"/>
              <c:showLegendKey val="0"/>
              <c:showVal val="1"/>
              <c:showCatName val="0"/>
              <c:showSerName val="1"/>
              <c:showPercent val="0"/>
              <c:showBubbleSize val="0"/>
            </c:dLbl>
            <c:dLbl>
              <c:idx val="3"/>
              <c:layout>
                <c:manualLayout>
                  <c:x val="-4.2556646974071612E-2"/>
                  <c:y val="0"/>
                </c:manualLayout>
              </c:layout>
              <c:tx>
                <c:rich>
                  <a:bodyPr/>
                  <a:lstStyle/>
                  <a:p>
                    <a:pPr>
                      <a:defRPr sz="1000"/>
                    </a:pPr>
                    <a:r>
                      <a:rPr lang="tr-TR" sz="1000"/>
                      <a:t>Dokuma Sanayii 
6.5%</a:t>
                    </a:r>
                    <a:endParaRPr lang="tr-TR"/>
                  </a:p>
                </c:rich>
              </c:tx>
              <c:spPr/>
              <c:dLblPos val="bestFit"/>
              <c:showLegendKey val="0"/>
              <c:showVal val="1"/>
              <c:showCatName val="0"/>
              <c:showSerName val="1"/>
              <c:showPercent val="0"/>
              <c:showBubbleSize val="0"/>
            </c:dLbl>
            <c:dLbl>
              <c:idx val="4"/>
              <c:layout>
                <c:manualLayout>
                  <c:x val="4.964942146975021E-2"/>
                  <c:y val="-1.9645468896350043E-3"/>
                </c:manualLayout>
              </c:layout>
              <c:tx>
                <c:rich>
                  <a:bodyPr/>
                  <a:lstStyle/>
                  <a:p>
                    <a:pPr>
                      <a:defRPr sz="1000" b="1" i="1"/>
                    </a:pPr>
                    <a:r>
                      <a:rPr lang="tr-TR" sz="1000" b="1" i="1"/>
                      <a:t>Nakil Araçları İmali 
7%</a:t>
                    </a:r>
                    <a:endParaRPr lang="tr-TR" b="1" i="1"/>
                  </a:p>
                </c:rich>
              </c:tx>
              <c:spPr/>
              <c:dLblPos val="bestFit"/>
              <c:showLegendKey val="0"/>
              <c:showVal val="1"/>
              <c:showCatName val="0"/>
              <c:showSerName val="1"/>
              <c:showPercent val="0"/>
              <c:showBubbleSize val="0"/>
            </c:dLbl>
            <c:dLbl>
              <c:idx val="5"/>
              <c:layout/>
              <c:tx>
                <c:rich>
                  <a:bodyPr/>
                  <a:lstStyle/>
                  <a:p>
                    <a:pPr>
                      <a:defRPr sz="1000" b="1" i="1"/>
                    </a:pPr>
                    <a:r>
                      <a:rPr lang="tr-TR" sz="1000" b="1" i="1" dirty="0"/>
                      <a:t>Metal </a:t>
                    </a:r>
                    <a:r>
                      <a:rPr lang="tr-TR" sz="1000" b="1" i="1" dirty="0" smtClean="0"/>
                      <a:t>Endüstrisi </a:t>
                    </a:r>
                    <a:r>
                      <a:rPr lang="tr-TR" sz="1000" b="1" i="1" dirty="0"/>
                      <a:t>
7%</a:t>
                    </a:r>
                    <a:endParaRPr lang="tr-TR" b="1" i="1" dirty="0"/>
                  </a:p>
                </c:rich>
              </c:tx>
              <c:spPr/>
              <c:dLblPos val="outEnd"/>
              <c:showLegendKey val="0"/>
              <c:showVal val="1"/>
              <c:showCatName val="0"/>
              <c:showSerName val="1"/>
              <c:showPercent val="0"/>
              <c:showBubbleSize val="0"/>
            </c:dLbl>
            <c:dLbl>
              <c:idx val="6"/>
              <c:layout/>
              <c:tx>
                <c:rich>
                  <a:bodyPr/>
                  <a:lstStyle/>
                  <a:p>
                    <a:pPr>
                      <a:defRPr sz="1000"/>
                    </a:pPr>
                    <a:r>
                      <a:rPr lang="tr-TR" sz="1000"/>
                      <a:t>Taş, Toprak, 
Kil, Kum İmali 
6.7%</a:t>
                    </a:r>
                    <a:endParaRPr lang="tr-TR"/>
                  </a:p>
                </c:rich>
              </c:tx>
              <c:spPr/>
              <c:dLblPos val="outEnd"/>
              <c:showLegendKey val="0"/>
              <c:showVal val="1"/>
              <c:showCatName val="0"/>
              <c:showSerName val="1"/>
              <c:showPercent val="0"/>
              <c:showBubbleSize val="0"/>
            </c:dLbl>
            <c:dLbl>
              <c:idx val="7"/>
              <c:layout/>
              <c:tx>
                <c:rich>
                  <a:bodyPr/>
                  <a:lstStyle/>
                  <a:p>
                    <a:pPr>
                      <a:defRPr sz="1000"/>
                    </a:pPr>
                    <a:r>
                      <a:rPr lang="fi-FI" sz="1000"/>
                      <a:t>Makine</a:t>
                    </a:r>
                    <a:r>
                      <a:rPr lang="tr-TR" sz="1000"/>
                      <a:t> </a:t>
                    </a:r>
                    <a:r>
                      <a:rPr lang="fi-FI" sz="1000"/>
                      <a:t>İm</a:t>
                    </a:r>
                    <a:r>
                      <a:rPr lang="tr-TR" sz="1000"/>
                      <a:t>âlatı</a:t>
                    </a:r>
                    <a:r>
                      <a:rPr lang="fi-FI" sz="1000"/>
                      <a:t> 
Tamiratı 
6.7%</a:t>
                    </a:r>
                    <a:endParaRPr lang="fi-FI"/>
                  </a:p>
                </c:rich>
              </c:tx>
              <c:spPr/>
              <c:dLblPos val="outEnd"/>
              <c:showLegendKey val="0"/>
              <c:showVal val="1"/>
              <c:showCatName val="0"/>
              <c:showSerName val="1"/>
              <c:showPercent val="0"/>
              <c:showBubbleSize val="0"/>
            </c:dLbl>
            <c:dLbl>
              <c:idx val="8"/>
              <c:layout>
                <c:manualLayout>
                  <c:x val="1.7022658789628643E-2"/>
                  <c:y val="-3.9290937792700086E-3"/>
                </c:manualLayout>
              </c:layout>
              <c:tx>
                <c:rich>
                  <a:bodyPr/>
                  <a:lstStyle/>
                  <a:p>
                    <a:pPr>
                      <a:defRPr sz="1000"/>
                    </a:pPr>
                    <a:r>
                      <a:rPr lang="tr-TR" sz="1000"/>
                      <a:t>Nakliyat 
5.6%</a:t>
                    </a:r>
                    <a:endParaRPr lang="tr-TR"/>
                  </a:p>
                </c:rich>
              </c:tx>
              <c:spPr/>
              <c:dLblPos val="bestFit"/>
              <c:showLegendKey val="0"/>
              <c:showVal val="1"/>
              <c:showCatName val="0"/>
              <c:showSerName val="1"/>
              <c:showPercent val="0"/>
              <c:showBubbleSize val="0"/>
            </c:dLbl>
            <c:dLbl>
              <c:idx val="9"/>
              <c:layout>
                <c:manualLayout>
                  <c:x val="2.1278323487035806E-2"/>
                  <c:y val="0"/>
                </c:manualLayout>
              </c:layout>
              <c:tx>
                <c:rich>
                  <a:bodyPr/>
                  <a:lstStyle/>
                  <a:p>
                    <a:pPr>
                      <a:defRPr sz="1000"/>
                    </a:pPr>
                    <a:r>
                      <a:rPr lang="tr-TR" sz="1000"/>
                      <a:t>Gıda Maddeleri 
3%</a:t>
                    </a:r>
                    <a:endParaRPr lang="tr-TR"/>
                  </a:p>
                </c:rich>
              </c:tx>
              <c:spPr/>
              <c:dLblPos val="bestFit"/>
              <c:showLegendKey val="0"/>
              <c:showVal val="1"/>
              <c:showCatName val="0"/>
              <c:showSerName val="1"/>
              <c:showPercent val="0"/>
              <c:showBubbleSize val="0"/>
            </c:dLbl>
            <c:dLbl>
              <c:idx val="10"/>
              <c:layout>
                <c:manualLayout>
                  <c:x val="3.9719537175800165E-2"/>
                  <c:y val="-1.8008138456768724E-17"/>
                </c:manualLayout>
              </c:layout>
              <c:tx>
                <c:rich>
                  <a:bodyPr/>
                  <a:lstStyle/>
                  <a:p>
                    <a:pPr>
                      <a:defRPr sz="1000"/>
                    </a:pPr>
                    <a:r>
                      <a:rPr lang="es-ES" sz="1000" dirty="0" smtClean="0"/>
                      <a:t>Toptan</a:t>
                    </a:r>
                    <a:r>
                      <a:rPr lang="tr-TR" sz="1000" dirty="0" smtClean="0"/>
                      <a:t>-</a:t>
                    </a:r>
                    <a:r>
                      <a:rPr lang="es-ES" sz="1000" dirty="0" smtClean="0"/>
                      <a:t>Par</a:t>
                    </a:r>
                    <a:r>
                      <a:rPr lang="es-ES" sz="1000" dirty="0"/>
                      <a:t>. Tic.
3.3%</a:t>
                    </a:r>
                    <a:endParaRPr lang="es-ES" dirty="0"/>
                  </a:p>
                </c:rich>
              </c:tx>
              <c:spPr/>
              <c:dLblPos val="bestFit"/>
              <c:showLegendKey val="0"/>
              <c:showVal val="1"/>
              <c:showCatName val="0"/>
              <c:showSerName val="1"/>
              <c:showPercent val="0"/>
              <c:showBubbleSize val="0"/>
            </c:dLbl>
            <c:dLbl>
              <c:idx val="11"/>
              <c:layout/>
              <c:tx>
                <c:rich>
                  <a:bodyPr/>
                  <a:lstStyle/>
                  <a:p>
                    <a:pPr>
                      <a:defRPr sz="1000"/>
                    </a:pPr>
                    <a:r>
                      <a:rPr lang="tr-TR" sz="1000"/>
                      <a:t>Şahsi Hizmetler
2.8%</a:t>
                    </a:r>
                    <a:endParaRPr lang="tr-TR"/>
                  </a:p>
                </c:rich>
              </c:tx>
              <c:spPr/>
              <c:dLblPos val="outEnd"/>
              <c:showLegendKey val="0"/>
              <c:showVal val="1"/>
              <c:showCatName val="0"/>
              <c:showSerName val="1"/>
              <c:showPercent val="0"/>
              <c:showBubbleSize val="0"/>
            </c:dLbl>
            <c:numFmt formatCode="0%" sourceLinked="0"/>
            <c:txPr>
              <a:bodyPr/>
              <a:lstStyle/>
              <a:p>
                <a:pPr>
                  <a:defRPr sz="1000"/>
                </a:pPr>
                <a:endParaRPr lang="tr-TR"/>
              </a:p>
            </c:txPr>
            <c:dLblPos val="outEnd"/>
            <c:showLegendKey val="0"/>
            <c:showVal val="1"/>
            <c:showCatName val="1"/>
            <c:showSerName val="1"/>
            <c:showPercent val="1"/>
            <c:showBubbleSize val="0"/>
            <c:showLeaderLines val="0"/>
          </c:dLbls>
          <c:cat>
            <c:strRef>
              <c:f>Sheet1!$B$1:$M$1</c:f>
              <c:strCache>
                <c:ptCount val="12"/>
                <c:pt idx="0">
                  <c:v>Metalden Eşya İmali </c:v>
                </c:pt>
                <c:pt idx="1">
                  <c:v>İnşaat </c:v>
                </c:pt>
                <c:pt idx="2">
                  <c:v>Kömür Madenciliği</c:v>
                </c:pt>
                <c:pt idx="3">
                  <c:v>Dokuma Sanayii </c:v>
                </c:pt>
                <c:pt idx="4">
                  <c:v>Nakil Araçları İmali </c:v>
                </c:pt>
                <c:pt idx="5">
                  <c:v>Metal Mütea.Esas.End. </c:v>
                </c:pt>
                <c:pt idx="6">
                  <c:v>Taş, Toprak, Kil Kum vs. İmali </c:v>
                </c:pt>
                <c:pt idx="7">
                  <c:v>Makine İm. Ve Tamiratı </c:v>
                </c:pt>
                <c:pt idx="8">
                  <c:v>Nakliyat </c:v>
                </c:pt>
                <c:pt idx="9">
                  <c:v>Gıda Maddeleri </c:v>
                </c:pt>
                <c:pt idx="10">
                  <c:v>Toptan ve Par. Tic.</c:v>
                </c:pt>
                <c:pt idx="11">
                  <c:v>Şahsi Hizmetler</c:v>
                </c:pt>
              </c:strCache>
            </c:strRef>
          </c:cat>
          <c:val>
            <c:numRef>
              <c:f>Sheet1!$B$2:$M$2</c:f>
              <c:numCache>
                <c:formatCode>#,##0</c:formatCode>
                <c:ptCount val="12"/>
                <c:pt idx="0">
                  <c:v>11039</c:v>
                </c:pt>
                <c:pt idx="1">
                  <c:v>7143</c:v>
                </c:pt>
                <c:pt idx="2">
                  <c:v>6722</c:v>
                </c:pt>
                <c:pt idx="3">
                  <c:v>5155</c:v>
                </c:pt>
                <c:pt idx="4">
                  <c:v>5807</c:v>
                </c:pt>
                <c:pt idx="5">
                  <c:v>5506</c:v>
                </c:pt>
                <c:pt idx="6">
                  <c:v>5311</c:v>
                </c:pt>
                <c:pt idx="7">
                  <c:v>5331</c:v>
                </c:pt>
                <c:pt idx="8">
                  <c:v>4478</c:v>
                </c:pt>
                <c:pt idx="9">
                  <c:v>2452</c:v>
                </c:pt>
                <c:pt idx="10">
                  <c:v>2610</c:v>
                </c:pt>
                <c:pt idx="11">
                  <c:v>2251</c:v>
                </c:pt>
              </c:numCache>
            </c:numRef>
          </c:val>
        </c:ser>
        <c:dLbls>
          <c:showLegendKey val="0"/>
          <c:showVal val="0"/>
          <c:showCatName val="1"/>
          <c:showSerName val="0"/>
          <c:showPercent val="1"/>
          <c:showBubbleSize val="0"/>
          <c:showLeaderLines val="0"/>
        </c:dLbls>
      </c:pie3DChart>
    </c:plotArea>
    <c:plotVisOnly val="1"/>
    <c:dispBlanksAs val="zero"/>
    <c:showDLblsOverMax val="0"/>
  </c:chart>
  <c:txPr>
    <a:bodyPr/>
    <a:lstStyle/>
    <a:p>
      <a:pPr>
        <a:defRPr sz="1800"/>
      </a:pPr>
      <a:endParaRPr lang="tr-TR"/>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7919398084373406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1.629499483160453E-3"/>
                  <c:y val="-0.34502609129524986"/>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271128760953326E-4"/>
                  <c:y val="-1.2167373557492027E-2"/>
                </c:manualLayout>
              </c:layout>
              <c:showLegendKey val="0"/>
              <c:showVal val="1"/>
              <c:showCatName val="0"/>
              <c:showSerName val="0"/>
              <c:showPercent val="0"/>
              <c:showBubbleSize val="0"/>
            </c:dLbl>
            <c:dLbl>
              <c:idx val="10"/>
              <c:layout>
                <c:manualLayout>
                  <c:x val="1.4077988732066498E-3"/>
                  <c:y val="-9.6369050954259114E-3"/>
                </c:manualLayout>
              </c:layout>
              <c:showLegendKey val="0"/>
              <c:showVal val="1"/>
              <c:showCatName val="0"/>
              <c:showSerName val="0"/>
              <c:showPercent val="0"/>
              <c:showBubbleSize val="0"/>
            </c:dLbl>
            <c:dLbl>
              <c:idx val="11"/>
              <c:layout>
                <c:manualLayout>
                  <c:x val="4.2233966196199499E-3"/>
                  <c:y val="-9.7423557822648651E-3"/>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4.2233966196200531E-3"/>
                  <c:y val="-0.46391904496436548"/>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Sayfa1!$B$2:$B$13</c:f>
              <c:numCache>
                <c:formatCode>#,##0</c:formatCode>
                <c:ptCount val="12"/>
                <c:pt idx="0">
                  <c:v>34401</c:v>
                </c:pt>
                <c:pt idx="1">
                  <c:v>9091</c:v>
                </c:pt>
                <c:pt idx="2">
                  <c:v>6877</c:v>
                </c:pt>
                <c:pt idx="3">
                  <c:v>6581</c:v>
                </c:pt>
                <c:pt idx="4">
                  <c:v>2004</c:v>
                </c:pt>
                <c:pt idx="5">
                  <c:v>1491</c:v>
                </c:pt>
                <c:pt idx="6">
                  <c:v>1436</c:v>
                </c:pt>
                <c:pt idx="7">
                  <c:v>1432</c:v>
                </c:pt>
                <c:pt idx="8" formatCode="General">
                  <c:v>538</c:v>
                </c:pt>
                <c:pt idx="9" formatCode="General">
                  <c:v>280</c:v>
                </c:pt>
                <c:pt idx="10" formatCode="General">
                  <c:v>164</c:v>
                </c:pt>
                <c:pt idx="11" formatCode="General">
                  <c:v>21</c:v>
                </c:pt>
              </c:numCache>
            </c:numRef>
          </c:val>
        </c:ser>
        <c:ser>
          <c:idx val="1"/>
          <c:order val="1"/>
          <c:tx>
            <c:strRef>
              <c:f>Sayfa1!$C$1</c:f>
              <c:strCache>
                <c:ptCount val="1"/>
                <c:pt idx="0">
                  <c:v>KEDIN</c:v>
                </c:pt>
              </c:strCache>
            </c:strRef>
          </c:tx>
          <c:invertIfNegative val="0"/>
          <c:dLbls>
            <c:dLbl>
              <c:idx val="0"/>
              <c:layout>
                <c:manualLayout>
                  <c:x val="2.8155977464132996E-3"/>
                  <c:y val="-1.9649151992026118E-2"/>
                </c:manualLayout>
              </c:layout>
              <c:spPr/>
              <c:txPr>
                <a:bodyPr/>
                <a:lstStyle/>
                <a:p>
                  <a:pPr>
                    <a:defRPr sz="1000" b="1"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4.2233966196199499E-3"/>
                  <c:y val="-4.1828598435083963E-2"/>
                </c:manualLayout>
              </c:layout>
              <c:showLegendKey val="0"/>
              <c:showVal val="1"/>
              <c:showCatName val="0"/>
              <c:showSerName val="0"/>
              <c:showPercent val="0"/>
              <c:showBubbleSize val="0"/>
            </c:dLbl>
            <c:dLbl>
              <c:idx val="10"/>
              <c:layout>
                <c:manualLayout>
                  <c:x val="0"/>
                  <c:y val="-3.7568982324307151E-2"/>
                </c:manualLayout>
              </c:layout>
              <c:showLegendKey val="0"/>
              <c:showVal val="1"/>
              <c:showCatName val="0"/>
              <c:showSerName val="0"/>
              <c:showPercent val="0"/>
              <c:showBubbleSize val="0"/>
            </c:dLbl>
            <c:dLbl>
              <c:idx val="11"/>
              <c:layout>
                <c:manualLayout>
                  <c:x val="1.0323739142799896E-16"/>
                  <c:y val="-4.1988862597755049E-2"/>
                </c:manualLayout>
              </c:layout>
              <c:showLegendKey val="0"/>
              <c:showVal val="1"/>
              <c:showCatName val="0"/>
              <c:showSerName val="0"/>
              <c:showPercent val="0"/>
              <c:showBubbleSize val="0"/>
            </c:dLbl>
            <c:dLbl>
              <c:idx val="13"/>
              <c:layout>
                <c:manualLayout>
                  <c:x val="4.0826167322992844E-2"/>
                  <c:y val="-2.6359036645702645E-3"/>
                </c:manualLayout>
              </c:layout>
              <c:spPr/>
              <c:txPr>
                <a:bodyPr/>
                <a:lstStyle/>
                <a:p>
                  <a:pPr>
                    <a:defRPr sz="1000" b="1"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1000" b="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Sayfa1!$C$2:$C$13</c:f>
              <c:numCache>
                <c:formatCode>0.00%</c:formatCode>
                <c:ptCount val="12"/>
                <c:pt idx="0">
                  <c:v>0.53500000000000003</c:v>
                </c:pt>
                <c:pt idx="1">
                  <c:v>0.14099999999999999</c:v>
                </c:pt>
                <c:pt idx="2">
                  <c:v>0.107</c:v>
                </c:pt>
                <c:pt idx="3">
                  <c:v>0.10199999999999999</c:v>
                </c:pt>
                <c:pt idx="4">
                  <c:v>3.1E-2</c:v>
                </c:pt>
                <c:pt idx="5">
                  <c:v>2.3E-2</c:v>
                </c:pt>
                <c:pt idx="6">
                  <c:v>2.1999999999999999E-2</c:v>
                </c:pt>
                <c:pt idx="7">
                  <c:v>2.1999999999999999E-2</c:v>
                </c:pt>
                <c:pt idx="8">
                  <c:v>8.0000000000000002E-3</c:v>
                </c:pt>
                <c:pt idx="9">
                  <c:v>4.0000000000000001E-3</c:v>
                </c:pt>
                <c:pt idx="10">
                  <c:v>3.0000000000000001E-3</c:v>
                </c:pt>
                <c:pt idx="11">
                  <c:v>2.9999999999999997E-4</c:v>
                </c:pt>
              </c:numCache>
            </c:numRef>
          </c:val>
        </c:ser>
        <c:dLbls>
          <c:showLegendKey val="0"/>
          <c:showVal val="0"/>
          <c:showCatName val="0"/>
          <c:showSerName val="0"/>
          <c:showPercent val="0"/>
          <c:showBubbleSize val="0"/>
        </c:dLbls>
        <c:gapWidth val="90"/>
        <c:gapDepth val="311"/>
        <c:shape val="cylinder"/>
        <c:axId val="149100032"/>
        <c:axId val="148973824"/>
        <c:axId val="0"/>
      </c:bar3DChart>
      <c:catAx>
        <c:axId val="149100032"/>
        <c:scaling>
          <c:orientation val="minMax"/>
        </c:scaling>
        <c:delete val="0"/>
        <c:axPos val="b"/>
        <c:numFmt formatCode="General" sourceLinked="1"/>
        <c:majorTickMark val="out"/>
        <c:minorTickMark val="none"/>
        <c:tickLblPos val="nextTo"/>
        <c:txPr>
          <a:bodyPr/>
          <a:lstStyle/>
          <a:p>
            <a:pPr>
              <a:defRPr sz="1000" b="0">
                <a:latin typeface="Calibri" pitchFamily="34" charset="0"/>
                <a:cs typeface="Tahoma" pitchFamily="34" charset="0"/>
              </a:defRPr>
            </a:pPr>
            <a:endParaRPr lang="tr-TR"/>
          </a:p>
        </c:txPr>
        <c:crossAx val="148973824"/>
        <c:crosses val="autoZero"/>
        <c:auto val="1"/>
        <c:lblAlgn val="ctr"/>
        <c:lblOffset val="100"/>
        <c:noMultiLvlLbl val="0"/>
      </c:catAx>
      <c:valAx>
        <c:axId val="148973824"/>
        <c:scaling>
          <c:orientation val="minMax"/>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149100032"/>
        <c:crosses val="autoZero"/>
        <c:crossBetween val="between"/>
      </c:valAx>
    </c:plotArea>
    <c:plotVisOnly val="1"/>
    <c:dispBlanksAs val="gap"/>
    <c:showDLblsOverMax val="0"/>
  </c:chart>
  <c:spPr>
    <a:noFill/>
  </c:spPr>
  <c:txPr>
    <a:bodyPr/>
    <a:lstStyle/>
    <a:p>
      <a:pPr>
        <a:defRPr sz="1800"/>
      </a:pPr>
      <a:endParaRPr lang="tr-TR"/>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0.88547</cdr:x>
      <cdr:y>0.84434</cdr:y>
    </cdr:from>
    <cdr:to>
      <cdr:x>0.99592</cdr:x>
      <cdr:y>0.88208</cdr:y>
    </cdr:to>
    <cdr:sp macro="" textlink="">
      <cdr:nvSpPr>
        <cdr:cNvPr id="2" name="Metin kutusu 1"/>
        <cdr:cNvSpPr txBox="1"/>
      </cdr:nvSpPr>
      <cdr:spPr>
        <a:xfrm xmlns:a="http://schemas.openxmlformats.org/drawingml/2006/main">
          <a:off x="7927416" y="5709683"/>
          <a:ext cx="988828" cy="2551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tr-TR" sz="1100" b="1" i="1" dirty="0" smtClean="0"/>
            <a:t>*2006 Yılı</a:t>
          </a:r>
          <a:endParaRPr lang="tr-TR" sz="1100" b="1" i="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04.02.2013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8293C39-99B3-4415-B1F8-EAB878545386}" type="slidenum">
              <a:rPr lang="de-DE" sz="1200">
                <a:solidFill>
                  <a:srgbClr val="000000"/>
                </a:solidFill>
              </a:rPr>
              <a:pPr algn="r"/>
              <a:t>14</a:t>
            </a:fld>
            <a:endParaRPr lang="de-DE" sz="1200">
              <a:solidFill>
                <a:srgbClr val="000000"/>
              </a:solidFill>
            </a:endParaRPr>
          </a:p>
        </p:txBody>
      </p:sp>
      <p:sp>
        <p:nvSpPr>
          <p:cNvPr id="18227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ECB3636-E824-4632-B0DF-36AD654DD55A}" type="slidenum">
              <a:rPr lang="en-GB" sz="1300">
                <a:solidFill>
                  <a:srgbClr val="000000"/>
                </a:solidFill>
              </a:rPr>
              <a:pPr algn="r" defTabSz="947738"/>
              <a:t>14</a:t>
            </a:fld>
            <a:endParaRPr lang="en-GB" sz="1300">
              <a:solidFill>
                <a:srgbClr val="000000"/>
              </a:solidFill>
            </a:endParaRPr>
          </a:p>
        </p:txBody>
      </p:sp>
      <p:sp>
        <p:nvSpPr>
          <p:cNvPr id="182276" name="Rectangle 2"/>
          <p:cNvSpPr>
            <a:spLocks noGrp="1" noRot="1" noChangeAspect="1" noChangeArrowheads="1" noTextEdit="1"/>
          </p:cNvSpPr>
          <p:nvPr>
            <p:ph type="sldImg"/>
          </p:nvPr>
        </p:nvSpPr>
        <p:spPr>
          <a:xfrm>
            <a:off x="1143000" y="685800"/>
            <a:ext cx="4573588" cy="3430588"/>
          </a:xfrm>
          <a:ln/>
        </p:spPr>
      </p:sp>
      <p:sp>
        <p:nvSpPr>
          <p:cNvPr id="18227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16</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16</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17</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17</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19</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19</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20</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20</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21</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21</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26</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26</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27</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27</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38</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38</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43</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43</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51</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51</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52</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52</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914633285"/>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338904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194081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5208232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297315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109226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7550279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698230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674196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4176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55492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prstClr val="black"/>
              </a:solidFill>
            </a:endParaRPr>
          </a:p>
        </p:txBody>
      </p:sp>
    </p:spTree>
    <p:extLst>
      <p:ext uri="{BB962C8B-B14F-4D97-AF65-F5344CB8AC3E}">
        <p14:creationId xmlns:p14="http://schemas.microsoft.com/office/powerpoint/2010/main" val="159721866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0755467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3919615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315103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336098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1679394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prstClr val="white"/>
              </a:solidFill>
            </a:endParaRPr>
          </a:p>
        </p:txBody>
      </p:sp>
    </p:spTree>
    <p:extLst>
      <p:ext uri="{BB962C8B-B14F-4D97-AF65-F5344CB8AC3E}">
        <p14:creationId xmlns:p14="http://schemas.microsoft.com/office/powerpoint/2010/main" val="13748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886721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9629188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39595031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142024397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9582985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9110398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138677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82747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9502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37618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1478766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588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49016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63597048"/>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2818934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90055401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0481231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48285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73621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11568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225255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67359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94020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503817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738130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721876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62705434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4969524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759975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658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399428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2119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42211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363528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197457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33026687"/>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5994594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2.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2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EC97A8C-2DD8-4E4A-8B9D-0497A86147D8}"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2294" name="Group 6"/>
          <p:cNvGrpSpPr>
            <a:grpSpLocks/>
          </p:cNvGrpSpPr>
          <p:nvPr/>
        </p:nvGrpSpPr>
        <p:grpSpPr bwMode="auto">
          <a:xfrm>
            <a:off x="6646863" y="6181725"/>
            <a:ext cx="2225675" cy="392113"/>
            <a:chOff x="3316" y="1854"/>
            <a:chExt cx="2110" cy="372"/>
          </a:xfrm>
        </p:grpSpPr>
        <p:pic>
          <p:nvPicPr>
            <p:cNvPr id="122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22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743903290"/>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prstClr val="white"/>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prstClr val="black"/>
                </a:solidFill>
                <a:latin typeface="Arial" pitchFamily="34" charset="0"/>
                <a:cs typeface="Arial" pitchFamily="34" charset="0"/>
              </a:rPr>
              <a:t>Page </a:t>
            </a:r>
            <a:r>
              <a:rPr lang="de-DE" sz="1000">
                <a:solidFill>
                  <a:prstClr val="black"/>
                </a:solidFill>
                <a:latin typeface="Arial" pitchFamily="34" charset="0"/>
                <a:cs typeface="Arial" pitchFamily="34" charset="0"/>
                <a:sym typeface="Wingdings" pitchFamily="2" charset="2"/>
              </a:rPr>
              <a:t></a:t>
            </a:r>
            <a:r>
              <a:rPr lang="de-DE" sz="1000">
                <a:solidFill>
                  <a:prstClr val="black"/>
                </a:solidFill>
                <a:latin typeface="Arial" pitchFamily="34" charset="0"/>
                <a:cs typeface="Arial" pitchFamily="34" charset="0"/>
              </a:rPr>
              <a:t> </a:t>
            </a:r>
            <a:fld id="{CF825FEF-9EFF-427A-BA79-FFBBF98227EB}" type="slidenum">
              <a:rPr lang="de-DE" sz="1000">
                <a:solidFill>
                  <a:prstClr val="black"/>
                </a:solidFill>
                <a:latin typeface="Arial" pitchFamily="34" charset="0"/>
                <a:cs typeface="Arial" pitchFamily="34" charset="0"/>
              </a:rPr>
              <a:pPr>
                <a:defRPr/>
              </a:pPr>
              <a:t>‹#›</a:t>
            </a:fld>
            <a:endParaRPr lang="de-DE" sz="1000">
              <a:solidFill>
                <a:prstClr val="black"/>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752584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90693147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19553529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09950278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chart" Target="../charts/chart1.xml"/><Relationship Id="rId4" Type="http://schemas.openxmlformats.org/officeDocument/2006/relationships/image" Target="../media/image10.png"/><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9.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84.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4.xml"/><Relationship Id="rId1" Type="http://schemas.openxmlformats.org/officeDocument/2006/relationships/slideLayout" Target="../slideLayouts/slideLayout95.xml"/><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5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9.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İstanbulUzman</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Türkiye ve Dünyada İSG</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792409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AĞIRLIK ORANI – KAO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yaralanmalardan dolayı toplam kayıp gün sayısının, aynı yıl içerisinde referans grupta yer alan işçilerin çalışma saatlerinin toplamına bölünmesiyle elde edilen değerin 1.000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Çalışan sayısı 850, kaybedilen iş günü 3.000 gün, bir yılda 300 gün ve çalışma saati 7,5 ise KAO?</a:t>
            </a: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KAO = 3000/[(850x300x7,5)–(40.000x7,5)]x1.000  KAO = 1,86 </a:t>
            </a:r>
          </a:p>
          <a:p>
            <a:pPr marL="36000">
              <a:spcAft>
                <a:spcPts val="0"/>
              </a:spcAft>
              <a:buClr>
                <a:srgbClr val="292929"/>
              </a:buClr>
              <a:defRPr/>
            </a:pPr>
            <a:endParaRPr lang="tr-TR" sz="1200" i="1" dirty="0" smtClean="0">
              <a:solidFill>
                <a:srgbClr val="000000"/>
              </a:solidFill>
              <a:latin typeface="Calibri" pitchFamily="34" charset="0"/>
              <a:cs typeface="Calibri" pitchFamily="34" charset="0"/>
            </a:endParaRP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lgn="ctr">
              <a:spcAft>
                <a:spcPts val="0"/>
              </a:spcAft>
              <a:buClr>
                <a:srgbClr val="292929"/>
              </a:buClr>
              <a:defRPr/>
            </a:pPr>
            <a:r>
              <a:rPr lang="tr-TR" sz="1200" i="1" dirty="0" smtClean="0">
                <a:solidFill>
                  <a:srgbClr val="000000"/>
                </a:solidFill>
                <a:latin typeface="Calibri" pitchFamily="34" charset="0"/>
                <a:cs typeface="Calibri" pitchFamily="34" charset="0"/>
              </a:rPr>
              <a:t>(300 İş gününde her 1000 insan-saat çalışma süresi başına 1,86 gün İş Kazasına bağlı kayıp)</a:t>
            </a:r>
            <a:endParaRPr lang="tr-TR" sz="12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 AĞIRLIK ORANI</a:t>
            </a:r>
          </a:p>
        </p:txBody>
      </p:sp>
    </p:spTree>
    <p:extLst>
      <p:ext uri="{BB962C8B-B14F-4D97-AF65-F5344CB8AC3E}">
        <p14:creationId xmlns:p14="http://schemas.microsoft.com/office/powerpoint/2010/main" val="35821769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OLABİLİRLİK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Kaza Olabilirlik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20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Türkiye’de her 100.000 sigortalı işçi sayısına göre değerlendirme yapılmaktadır. </a:t>
            </a:r>
          </a:p>
          <a:p>
            <a:pPr algn="ctr">
              <a:spcAft>
                <a:spcPts val="0"/>
              </a:spcAft>
              <a:buClr>
                <a:srgbClr val="292929"/>
              </a:buClr>
              <a:defRPr/>
            </a:pPr>
            <a:endParaRPr lang="tr-TR" sz="20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(İstihdam edilen, çalışan, sigortalı…ülkeden ülkeye değişir…)	</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OLABİLİRLİK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5146163" y="2806995"/>
            <a:ext cx="1872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4915680" y="2452688"/>
            <a:ext cx="2379366"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Kaza </a:t>
            </a:r>
            <a:r>
              <a:rPr lang="tr-TR" sz="2000" dirty="0" smtClean="0">
                <a:solidFill>
                  <a:srgbClr val="000000"/>
                </a:solidFill>
                <a:latin typeface="Calibri" pitchFamily="34" charset="0"/>
                <a:cs typeface="Calibri" pitchFamily="34" charset="0"/>
              </a:rPr>
              <a:t>Sayısı</a:t>
            </a:r>
            <a:endParaRPr lang="tr-TR" sz="2000" dirty="0">
              <a:solidFill>
                <a:srgbClr val="000000"/>
              </a:solidFill>
              <a:latin typeface="Calibri" pitchFamily="34" charset="0"/>
              <a:cs typeface="Calibri" pitchFamily="34" charset="0"/>
            </a:endParaRPr>
          </a:p>
        </p:txBody>
      </p:sp>
      <p:sp>
        <p:nvSpPr>
          <p:cNvPr id="23" name="Metin kutusu 22"/>
          <p:cNvSpPr txBox="1"/>
          <p:nvPr/>
        </p:nvSpPr>
        <p:spPr>
          <a:xfrm>
            <a:off x="4933234" y="2780057"/>
            <a:ext cx="2361812"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Toplam İşçi Sayısı</a:t>
            </a:r>
            <a:endParaRPr lang="tr-TR" sz="2000" dirty="0">
              <a:solidFill>
                <a:srgbClr val="000000"/>
              </a:solidFill>
              <a:latin typeface="Calibri" pitchFamily="34" charset="0"/>
              <a:cs typeface="Calibri" pitchFamily="34" charset="0"/>
            </a:endParaRPr>
          </a:p>
        </p:txBody>
      </p:sp>
      <p:sp>
        <p:nvSpPr>
          <p:cNvPr id="22" name="Metin kutusu 21"/>
          <p:cNvSpPr txBox="1"/>
          <p:nvPr/>
        </p:nvSpPr>
        <p:spPr>
          <a:xfrm>
            <a:off x="6861560" y="2585661"/>
            <a:ext cx="1395520"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x 100.000</a:t>
            </a:r>
            <a:endParaRPr lang="tr-TR" sz="2000"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29988314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OLABİLİRLİK ORANI – KOO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yaralanmaların toplam sayısının, aynı yıl içerisinde referans grupta yer alan işçilerin çalışma saatlerinin toplamına bölünmesiyle elde edilen değerin 100.000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a:t>
            </a:r>
            <a:r>
              <a:rPr lang="tr-TR" i="1" dirty="0">
                <a:solidFill>
                  <a:srgbClr val="000000"/>
                </a:solidFill>
                <a:latin typeface="Calibri" pitchFamily="34" charset="0"/>
                <a:cs typeface="Calibri" pitchFamily="34" charset="0"/>
              </a:rPr>
              <a:t>Çalışan sayısı 850, kaza sayısı 100, </a:t>
            </a:r>
            <a:r>
              <a:rPr lang="tr-TR" i="1" dirty="0" smtClean="0">
                <a:solidFill>
                  <a:srgbClr val="000000"/>
                </a:solidFill>
                <a:latin typeface="Calibri" pitchFamily="34" charset="0"/>
                <a:cs typeface="Calibri" pitchFamily="34" charset="0"/>
              </a:rPr>
              <a:t>bir </a:t>
            </a:r>
            <a:r>
              <a:rPr lang="tr-TR" i="1" dirty="0">
                <a:solidFill>
                  <a:srgbClr val="000000"/>
                </a:solidFill>
                <a:latin typeface="Calibri" pitchFamily="34" charset="0"/>
                <a:cs typeface="Calibri" pitchFamily="34" charset="0"/>
              </a:rPr>
              <a:t>yılda 300 gün ve çalışma saati 7,5 ise </a:t>
            </a:r>
            <a:r>
              <a:rPr lang="tr-TR" i="1" dirty="0" smtClean="0">
                <a:solidFill>
                  <a:srgbClr val="000000"/>
                </a:solidFill>
                <a:latin typeface="Calibri" pitchFamily="34" charset="0"/>
                <a:cs typeface="Calibri" pitchFamily="34" charset="0"/>
              </a:rPr>
              <a:t>KOO</a:t>
            </a:r>
            <a:r>
              <a:rPr lang="tr-TR" i="1" dirty="0">
                <a:solidFill>
                  <a:srgbClr val="000000"/>
                </a:solidFill>
                <a:latin typeface="Calibri" pitchFamily="34" charset="0"/>
                <a:cs typeface="Calibri" pitchFamily="34" charset="0"/>
              </a:rPr>
              <a:t>?</a:t>
            </a: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KOO = </a:t>
            </a:r>
            <a:r>
              <a:rPr lang="tr-TR" i="1" dirty="0">
                <a:solidFill>
                  <a:srgbClr val="000000"/>
                </a:solidFill>
                <a:latin typeface="Calibri" pitchFamily="34" charset="0"/>
                <a:cs typeface="Calibri" pitchFamily="34" charset="0"/>
              </a:rPr>
              <a:t>100/850x1.000 </a:t>
            </a:r>
            <a:r>
              <a:rPr lang="tr-TR" i="1" dirty="0" smtClean="0">
                <a:solidFill>
                  <a:srgbClr val="000000"/>
                </a:solidFill>
                <a:latin typeface="Calibri" pitchFamily="34" charset="0"/>
                <a:cs typeface="Calibri" pitchFamily="34" charset="0"/>
              </a:rPr>
              <a:t>KOO = 11,7</a:t>
            </a:r>
          </a:p>
          <a:p>
            <a:pPr marL="36000">
              <a:spcAft>
                <a:spcPts val="0"/>
              </a:spcAft>
              <a:buClr>
                <a:srgbClr val="292929"/>
              </a:buClr>
              <a:defRPr/>
            </a:pPr>
            <a:endParaRPr lang="tr-TR" sz="1200" i="1" dirty="0" smtClean="0">
              <a:solidFill>
                <a:srgbClr val="000000"/>
              </a:solidFill>
              <a:latin typeface="Calibri" pitchFamily="34" charset="0"/>
              <a:cs typeface="Calibri" pitchFamily="34" charset="0"/>
            </a:endParaRP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lgn="ctr">
              <a:spcAft>
                <a:spcPts val="0"/>
              </a:spcAft>
              <a:buClr>
                <a:srgbClr val="292929"/>
              </a:buClr>
              <a:defRPr/>
            </a:pPr>
            <a:r>
              <a:rPr lang="tr-TR" sz="1200" i="1" dirty="0" smtClean="0">
                <a:solidFill>
                  <a:srgbClr val="000000"/>
                </a:solidFill>
                <a:latin typeface="Calibri" pitchFamily="34" charset="0"/>
                <a:cs typeface="Calibri" pitchFamily="34" charset="0"/>
              </a:rPr>
              <a:t>(300 İş gününde her 100.000 insan-saat çalışma süresi başına 11,7 adet İK meydana geldiğini..)</a:t>
            </a:r>
            <a:endParaRPr lang="tr-TR" sz="12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OLABİLİRLİK ORANI</a:t>
            </a:r>
          </a:p>
        </p:txBody>
      </p:sp>
    </p:spTree>
    <p:extLst>
      <p:ext uri="{BB962C8B-B14F-4D97-AF65-F5344CB8AC3E}">
        <p14:creationId xmlns:p14="http://schemas.microsoft.com/office/powerpoint/2010/main" val="2909496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3131" y="2996586"/>
            <a:ext cx="8930244" cy="2476500"/>
          </a:xfrm>
          <a:prstGeom prst="rect">
            <a:avLst/>
          </a:prstGeom>
          <a:noFill/>
          <a:ln w="9525" algn="ctr">
            <a:noFill/>
            <a:round/>
            <a:headEnd/>
            <a:tailEnd/>
          </a:ln>
        </p:spPr>
        <p:txBody>
          <a:bodyPr wrap="none" anchor="ctr"/>
          <a:lstStyle/>
          <a:p>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Dünya İstatistikleri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7" name="Picture 3" descr="D:\DOKTOR\2-DRUZ\1. EĞİTİM KURUMU\1. İstanbuluzman\2-RESİMLER\Dünya-Uzay-Uçak\explor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068" y="312002"/>
            <a:ext cx="3645725" cy="364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515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2875" y="110013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1</a:t>
            </a:r>
          </a:p>
        </p:txBody>
      </p:sp>
      <p:sp>
        <p:nvSpPr>
          <p:cNvPr id="31" name="Rectangle 5"/>
          <p:cNvSpPr>
            <a:spLocks noChangeArrowheads="1"/>
          </p:cNvSpPr>
          <p:nvPr/>
        </p:nvSpPr>
        <p:spPr bwMode="gray">
          <a:xfrm>
            <a:off x="842963"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Dünyada her yıl 2 milyon 310 bin (</a:t>
            </a:r>
            <a:r>
              <a:rPr lang="tr-TR" b="1" i="1" dirty="0">
                <a:solidFill>
                  <a:srgbClr val="000000"/>
                </a:solidFill>
                <a:latin typeface="Calibri" pitchFamily="34" charset="0"/>
                <a:cs typeface="Calibri" pitchFamily="34" charset="0"/>
              </a:rPr>
              <a:t>Günde 6300, </a:t>
            </a:r>
            <a:r>
              <a:rPr lang="tr-TR" b="1" i="1" dirty="0" smtClean="0">
                <a:solidFill>
                  <a:srgbClr val="000000"/>
                </a:solidFill>
                <a:latin typeface="Calibri" pitchFamily="34" charset="0"/>
                <a:cs typeface="Calibri" pitchFamily="34" charset="0"/>
              </a:rPr>
              <a:t>15 </a:t>
            </a:r>
            <a:r>
              <a:rPr lang="tr-TR" b="1" i="1" dirty="0">
                <a:solidFill>
                  <a:srgbClr val="000000"/>
                </a:solidFill>
                <a:latin typeface="Calibri" pitchFamily="34" charset="0"/>
                <a:cs typeface="Calibri" pitchFamily="34" charset="0"/>
              </a:rPr>
              <a:t>saniyede 1</a:t>
            </a:r>
            <a:r>
              <a:rPr lang="tr-TR" b="1" dirty="0">
                <a:solidFill>
                  <a:srgbClr val="000000"/>
                </a:solidFill>
                <a:latin typeface="Calibri" pitchFamily="34" charset="0"/>
                <a:cs typeface="Calibri" pitchFamily="34" charset="0"/>
              </a:rPr>
              <a:t>)</a:t>
            </a:r>
            <a:r>
              <a:rPr lang="tr-TR"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insan iş kazaları ve meslek hastalıkları nedeniyle yaşamını yitirmektedir. </a:t>
            </a:r>
          </a:p>
        </p:txBody>
      </p:sp>
      <p:sp>
        <p:nvSpPr>
          <p:cNvPr id="20" name="Rectangle 55"/>
          <p:cNvSpPr>
            <a:spLocks noChangeArrowheads="1"/>
          </p:cNvSpPr>
          <p:nvPr/>
        </p:nvSpPr>
        <p:spPr bwMode="gray">
          <a:xfrm>
            <a:off x="142875" y="1909763"/>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2</a:t>
            </a:r>
          </a:p>
        </p:txBody>
      </p:sp>
      <p:sp>
        <p:nvSpPr>
          <p:cNvPr id="24" name="Rectangle 55"/>
          <p:cNvSpPr>
            <a:spLocks noChangeArrowheads="1"/>
          </p:cNvSpPr>
          <p:nvPr/>
        </p:nvSpPr>
        <p:spPr bwMode="gray">
          <a:xfrm>
            <a:off x="142875" y="271938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3</a:t>
            </a:r>
          </a:p>
        </p:txBody>
      </p:sp>
      <p:sp>
        <p:nvSpPr>
          <p:cNvPr id="28" name="Rectangle 55"/>
          <p:cNvSpPr>
            <a:spLocks noChangeArrowheads="1"/>
          </p:cNvSpPr>
          <p:nvPr/>
        </p:nvSpPr>
        <p:spPr bwMode="gray">
          <a:xfrm>
            <a:off x="142875" y="3529013"/>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4</a:t>
            </a:r>
          </a:p>
        </p:txBody>
      </p:sp>
      <p:sp>
        <p:nvSpPr>
          <p:cNvPr id="37" name="Rectangle 55"/>
          <p:cNvSpPr>
            <a:spLocks noChangeArrowheads="1"/>
          </p:cNvSpPr>
          <p:nvPr/>
        </p:nvSpPr>
        <p:spPr bwMode="gray">
          <a:xfrm>
            <a:off x="142875" y="433863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5</a:t>
            </a:r>
          </a:p>
        </p:txBody>
      </p:sp>
      <p:sp>
        <p:nvSpPr>
          <p:cNvPr id="38" name="Rectangle 5"/>
          <p:cNvSpPr>
            <a:spLocks noChangeArrowheads="1"/>
          </p:cNvSpPr>
          <p:nvPr/>
        </p:nvSpPr>
        <p:spPr bwMode="gray">
          <a:xfrm>
            <a:off x="838200" y="19129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Bunlardan</a:t>
            </a:r>
            <a:r>
              <a:rPr lang="sv-SE" sz="2000" b="1" i="1">
                <a:solidFill>
                  <a:srgbClr val="000000"/>
                </a:solidFill>
                <a:latin typeface="Calibri" pitchFamily="34" charset="0"/>
                <a:cs typeface="Calibri" pitchFamily="34" charset="0"/>
              </a:rPr>
              <a:t> 360 bin</a:t>
            </a:r>
            <a:r>
              <a:rPr lang="tr-TR" sz="2000" b="1" i="1">
                <a:solidFill>
                  <a:srgbClr val="000000"/>
                </a:solidFill>
                <a:latin typeface="Calibri" pitchFamily="34" charset="0"/>
                <a:cs typeface="Calibri" pitchFamily="34" charset="0"/>
              </a:rPr>
              <a:t>i</a:t>
            </a:r>
            <a:r>
              <a:rPr lang="sv-SE" sz="2000" b="1" i="1">
                <a:solidFill>
                  <a:srgbClr val="000000"/>
                </a:solidFill>
                <a:latin typeface="Calibri" pitchFamily="34" charset="0"/>
                <a:cs typeface="Calibri" pitchFamily="34" charset="0"/>
              </a:rPr>
              <a:t> iş kazası, 1 milyon 950 bin</a:t>
            </a:r>
            <a:r>
              <a:rPr lang="tr-TR" sz="2000" b="1" i="1">
                <a:solidFill>
                  <a:srgbClr val="000000"/>
                </a:solidFill>
                <a:latin typeface="Calibri" pitchFamily="34" charset="0"/>
                <a:cs typeface="Calibri" pitchFamily="34" charset="0"/>
              </a:rPr>
              <a:t>i</a:t>
            </a:r>
            <a:r>
              <a:rPr lang="sv-SE" sz="2000" b="1" i="1">
                <a:solidFill>
                  <a:srgbClr val="000000"/>
                </a:solidFill>
                <a:latin typeface="Calibri" pitchFamily="34" charset="0"/>
                <a:cs typeface="Calibri" pitchFamily="34" charset="0"/>
              </a:rPr>
              <a:t> ise meslek hastalıklarından dolayı yaşamını</a:t>
            </a:r>
            <a:r>
              <a:rPr lang="tr-TR" sz="2000" b="1" i="1">
                <a:solidFill>
                  <a:srgbClr val="000000"/>
                </a:solidFill>
                <a:latin typeface="Calibri" pitchFamily="34" charset="0"/>
                <a:cs typeface="Calibri" pitchFamily="34" charset="0"/>
              </a:rPr>
              <a:t> </a:t>
            </a:r>
            <a:r>
              <a:rPr lang="sv-SE" sz="2000" b="1" i="1">
                <a:solidFill>
                  <a:srgbClr val="000000"/>
                </a:solidFill>
                <a:latin typeface="Calibri" pitchFamily="34" charset="0"/>
                <a:cs typeface="Calibri" pitchFamily="34" charset="0"/>
              </a:rPr>
              <a:t>yitirmektedir.</a:t>
            </a:r>
            <a:endParaRPr lang="sv-SE" sz="2000" i="1">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İLO 2009 YILI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59" name="Rectangle 55"/>
          <p:cNvSpPr>
            <a:spLocks noChangeArrowheads="1"/>
          </p:cNvSpPr>
          <p:nvPr/>
        </p:nvSpPr>
        <p:spPr bwMode="gray">
          <a:xfrm>
            <a:off x="144463" y="5137150"/>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6</a:t>
            </a:r>
          </a:p>
        </p:txBody>
      </p:sp>
      <p:sp>
        <p:nvSpPr>
          <p:cNvPr id="60" name="Rectangle 5"/>
          <p:cNvSpPr>
            <a:spLocks noChangeArrowheads="1"/>
          </p:cNvSpPr>
          <p:nvPr/>
        </p:nvSpPr>
        <p:spPr bwMode="gray">
          <a:xfrm>
            <a:off x="839788" y="27241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a:solidFill>
                  <a:srgbClr val="000000"/>
                </a:solidFill>
                <a:latin typeface="Calibri" pitchFamily="34" charset="0"/>
                <a:cs typeface="Calibri" pitchFamily="34" charset="0"/>
              </a:rPr>
              <a:t>Her yıl 270 milyon iş kazası meydana gelmekte ve 160 milyon kişi meslek </a:t>
            </a:r>
          </a:p>
          <a:p>
            <a:pPr>
              <a:lnSpc>
                <a:spcPct val="90000"/>
              </a:lnSpc>
              <a:spcAft>
                <a:spcPct val="20000"/>
              </a:spcAft>
              <a:buClr>
                <a:srgbClr val="292929"/>
              </a:buClr>
            </a:pPr>
            <a:r>
              <a:rPr lang="nn-NO" sz="2000" b="1" i="1">
                <a:solidFill>
                  <a:srgbClr val="000000"/>
                </a:solidFill>
                <a:latin typeface="Calibri" pitchFamily="34" charset="0"/>
                <a:cs typeface="Calibri" pitchFamily="34" charset="0"/>
              </a:rPr>
              <a:t>hastalıklarına yakalanmaktadır.</a:t>
            </a:r>
            <a:endParaRPr lang="nn-NO" sz="2000" i="1">
              <a:solidFill>
                <a:srgbClr val="000000"/>
              </a:solidFill>
              <a:latin typeface="Calibri" pitchFamily="34" charset="0"/>
              <a:cs typeface="Calibri" pitchFamily="34" charset="0"/>
            </a:endParaRPr>
          </a:p>
        </p:txBody>
      </p:sp>
      <p:sp>
        <p:nvSpPr>
          <p:cNvPr id="2" name="Rectangle 5"/>
          <p:cNvSpPr>
            <a:spLocks noChangeArrowheads="1"/>
          </p:cNvSpPr>
          <p:nvPr/>
        </p:nvSpPr>
        <p:spPr bwMode="gray">
          <a:xfrm>
            <a:off x="842963" y="35258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Dünyada inşaat sektöründe her yıl 60.000 ölümcül kaza yaşanmakta ve her 10 dakikada bir kişi bu kazalara bağlı yaşamını yitirmektedir. </a:t>
            </a:r>
          </a:p>
        </p:txBody>
      </p:sp>
      <p:sp>
        <p:nvSpPr>
          <p:cNvPr id="21" name="Rectangle 5"/>
          <p:cNvSpPr>
            <a:spLocks noChangeArrowheads="1"/>
          </p:cNvSpPr>
          <p:nvPr/>
        </p:nvSpPr>
        <p:spPr bwMode="gray">
          <a:xfrm>
            <a:off x="842963" y="43354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Her yıl asbest yüzünden 100 bin kişinin yaşamını yitirdiği tahmin </a:t>
            </a:r>
          </a:p>
          <a:p>
            <a:pPr>
              <a:lnSpc>
                <a:spcPct val="90000"/>
              </a:lnSpc>
              <a:spcAft>
                <a:spcPct val="20000"/>
              </a:spcAft>
              <a:buClr>
                <a:srgbClr val="292929"/>
              </a:buClr>
            </a:pPr>
            <a:r>
              <a:rPr lang="tr-TR" sz="2000" b="1" i="1">
                <a:solidFill>
                  <a:srgbClr val="000000"/>
                </a:solidFill>
                <a:latin typeface="Calibri" pitchFamily="34" charset="0"/>
                <a:cs typeface="Calibri" pitchFamily="34" charset="0"/>
              </a:rPr>
              <a:t>edilmektedir.</a:t>
            </a:r>
          </a:p>
        </p:txBody>
      </p:sp>
      <p:sp>
        <p:nvSpPr>
          <p:cNvPr id="25" name="Rectangle 5"/>
          <p:cNvSpPr>
            <a:spLocks noChangeArrowheads="1"/>
          </p:cNvSpPr>
          <p:nvPr/>
        </p:nvSpPr>
        <p:spPr bwMode="gray">
          <a:xfrm>
            <a:off x="842963" y="514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Zehirli maddelerden dolayı 651 bin işçi yaşamını yitirmekte ve dünyada meydana gelen cilt kanseri hastalıklarının %10’nu buna bağlıdır.</a:t>
            </a:r>
            <a:endParaRPr lang="tr-TR" sz="2000" i="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864676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2065515" y="1316475"/>
            <a:ext cx="4890143" cy="4615575"/>
            <a:chOff x="2065515" y="1316475"/>
            <a:chExt cx="4890143" cy="4615575"/>
          </a:xfrm>
        </p:grpSpPr>
        <p:sp>
          <p:nvSpPr>
            <p:cNvPr id="5" name="Serbest Form 4"/>
            <p:cNvSpPr/>
            <p:nvPr/>
          </p:nvSpPr>
          <p:spPr>
            <a:xfrm>
              <a:off x="3090410" y="1316475"/>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chemeClr val="bg2">
                  <a:lumMod val="60000"/>
                  <a:lumOff val="40000"/>
                </a:schemeClr>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378714" tIns="497062" rIns="378714" bIns="1065133" numCol="1" spcCol="1270" anchor="ctr" anchorCtr="0">
              <a:noAutofit/>
            </a:bodyPr>
            <a:lstStyle/>
            <a:p>
              <a:pPr algn="ctr" defTabSz="1377950">
                <a:spcAft>
                  <a:spcPts val="0"/>
                </a:spcAft>
              </a:pPr>
              <a:r>
                <a:rPr lang="tr-TR" sz="3100" b="1" dirty="0" smtClean="0">
                  <a:solidFill>
                    <a:srgbClr val="000000"/>
                  </a:solidFill>
                  <a:latin typeface="Calibri" pitchFamily="34" charset="0"/>
                  <a:cs typeface="Calibri" pitchFamily="34" charset="0"/>
                </a:rPr>
                <a:t>Devlet</a:t>
              </a:r>
            </a:p>
            <a:p>
              <a:pPr algn="ctr" defTabSz="1377950">
                <a:spcAft>
                  <a:spcPts val="0"/>
                </a:spcAft>
              </a:pPr>
              <a:r>
                <a:rPr lang="tr-TR" sz="1600" dirty="0" smtClean="0">
                  <a:solidFill>
                    <a:srgbClr val="000000"/>
                  </a:solidFill>
                  <a:latin typeface="Calibri" pitchFamily="34" charset="0"/>
                  <a:cs typeface="Calibri" pitchFamily="34" charset="0"/>
                </a:rPr>
                <a:t>(GSMH %4 Milyar) </a:t>
              </a:r>
              <a:endParaRPr lang="tr-TR" sz="1600" dirty="0">
                <a:solidFill>
                  <a:srgbClr val="000000"/>
                </a:solidFill>
                <a:latin typeface="Calibri" pitchFamily="34" charset="0"/>
                <a:cs typeface="Calibri" pitchFamily="34" charset="0"/>
              </a:endParaRPr>
            </a:p>
          </p:txBody>
        </p:sp>
        <p:sp>
          <p:nvSpPr>
            <p:cNvPr id="7" name="Serbest Form 6"/>
            <p:cNvSpPr/>
            <p:nvPr/>
          </p:nvSpPr>
          <p:spPr>
            <a:xfrm>
              <a:off x="4115304"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004986"/>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868675" tIns="733758" rIns="267467" bIns="544402" numCol="1" spcCol="1270" anchor="ctr" anchorCtr="0">
              <a:noAutofit/>
            </a:bodyPr>
            <a:lstStyle/>
            <a:p>
              <a:pPr algn="ctr" defTabSz="1200150">
                <a:spcAft>
                  <a:spcPts val="0"/>
                </a:spcAft>
              </a:pPr>
              <a:r>
                <a:rPr lang="tr-TR" sz="2700" b="1" dirty="0" smtClean="0">
                  <a:solidFill>
                    <a:srgbClr val="000000"/>
                  </a:solidFill>
                  <a:latin typeface="Calibri" pitchFamily="34" charset="0"/>
                  <a:cs typeface="Calibri" pitchFamily="34" charset="0"/>
                </a:rPr>
                <a:t>Çalışanlar</a:t>
              </a:r>
            </a:p>
            <a:p>
              <a:pPr algn="ctr" defTabSz="1200150">
                <a:spcAft>
                  <a:spcPts val="0"/>
                </a:spcAft>
              </a:pPr>
              <a:r>
                <a:rPr lang="tr-TR" sz="1600" dirty="0" smtClean="0">
                  <a:solidFill>
                    <a:srgbClr val="000000"/>
                  </a:solidFill>
                  <a:latin typeface="Calibri" pitchFamily="34" charset="0"/>
                  <a:cs typeface="Calibri" pitchFamily="34" charset="0"/>
                </a:rPr>
                <a:t>(5 Bin Ölüm/Gün)</a:t>
              </a:r>
              <a:endParaRPr lang="tr-TR" sz="1600" dirty="0">
                <a:solidFill>
                  <a:srgbClr val="000000"/>
                </a:solidFill>
                <a:latin typeface="Calibri" pitchFamily="34" charset="0"/>
                <a:cs typeface="Calibri" pitchFamily="34" charset="0"/>
              </a:endParaRPr>
            </a:p>
          </p:txBody>
        </p:sp>
        <p:sp>
          <p:nvSpPr>
            <p:cNvPr id="8" name="Serbest Form 7"/>
            <p:cNvSpPr/>
            <p:nvPr/>
          </p:nvSpPr>
          <p:spPr>
            <a:xfrm>
              <a:off x="2065515"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7030A0"/>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67467" tIns="733758" rIns="868675" bIns="544402" numCol="1" spcCol="1270" anchor="ctr" anchorCtr="0">
              <a:noAutofit/>
            </a:bodyPr>
            <a:lstStyle/>
            <a:p>
              <a:pPr algn="ctr" defTabSz="1289050">
                <a:spcAft>
                  <a:spcPts val="0"/>
                </a:spcAft>
              </a:pPr>
              <a:r>
                <a:rPr lang="tr-TR" sz="2900" b="1" dirty="0" smtClean="0">
                  <a:solidFill>
                    <a:srgbClr val="000000"/>
                  </a:solidFill>
                  <a:latin typeface="Calibri" pitchFamily="34" charset="0"/>
                  <a:cs typeface="Calibri" pitchFamily="34" charset="0"/>
                </a:rPr>
                <a:t>İşverenler</a:t>
              </a:r>
            </a:p>
            <a:p>
              <a:pPr algn="ctr" defTabSz="1289050">
                <a:spcAft>
                  <a:spcPts val="0"/>
                </a:spcAft>
              </a:pPr>
              <a:r>
                <a:rPr lang="tr-TR" sz="1600" dirty="0" smtClean="0">
                  <a:solidFill>
                    <a:srgbClr val="000000"/>
                  </a:solidFill>
                  <a:latin typeface="Calibri" pitchFamily="34" charset="0"/>
                  <a:cs typeface="Calibri" pitchFamily="34" charset="0"/>
                </a:rPr>
                <a:t>(Kârın %5-15)</a:t>
              </a:r>
              <a:endParaRPr lang="tr-TR" sz="1600" dirty="0">
                <a:solidFill>
                  <a:srgbClr val="000000"/>
                </a:solidFill>
                <a:latin typeface="Calibri" pitchFamily="34" charset="0"/>
                <a:cs typeface="Calibri" pitchFamily="34" charset="0"/>
              </a:endParaRPr>
            </a:p>
          </p:txBody>
        </p:sp>
      </p:grpSp>
      <p:sp>
        <p:nvSpPr>
          <p:cNvPr id="9" name="Metin kutusu 8"/>
          <p:cNvSpPr txBox="1"/>
          <p:nvPr/>
        </p:nvSpPr>
        <p:spPr>
          <a:xfrm>
            <a:off x="4276725" y="3667125"/>
            <a:ext cx="457200" cy="523220"/>
          </a:xfrm>
          <a:prstGeom prst="rect">
            <a:avLst/>
          </a:prstGeom>
          <a:noFill/>
        </p:spPr>
        <p:txBody>
          <a:bodyPr wrap="square" rtlCol="0">
            <a:spAutoFit/>
          </a:bodyPr>
          <a:lstStyle/>
          <a:p>
            <a:pPr algn="ctr"/>
            <a:r>
              <a:rPr lang="tr-TR" sz="1400" b="1" dirty="0" smtClean="0">
                <a:solidFill>
                  <a:srgbClr val="000000"/>
                </a:solidFill>
                <a:latin typeface="Cambria" pitchFamily="18" charset="0"/>
                <a:cs typeface="Calibri" pitchFamily="34" charset="0"/>
              </a:rPr>
              <a:t>İK</a:t>
            </a:r>
          </a:p>
          <a:p>
            <a:pPr algn="ctr"/>
            <a:r>
              <a:rPr lang="tr-TR" sz="1400" b="1" dirty="0" smtClean="0">
                <a:solidFill>
                  <a:srgbClr val="000000"/>
                </a:solidFill>
                <a:latin typeface="Cambria" pitchFamily="18" charset="0"/>
                <a:cs typeface="Calibri" pitchFamily="34" charset="0"/>
              </a:rPr>
              <a:t>MS</a:t>
            </a:r>
            <a:endParaRPr lang="tr-TR" sz="1400" b="1" dirty="0">
              <a:solidFill>
                <a:srgbClr val="000000"/>
              </a:solidFill>
              <a:latin typeface="Cambria" pitchFamily="18" charset="0"/>
              <a:cs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 DÜNYA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4099653352"/>
              </p:ext>
            </p:extLst>
          </p:nvPr>
        </p:nvGraphicFramePr>
        <p:xfrm>
          <a:off x="563526" y="1186283"/>
          <a:ext cx="7825562" cy="4975060"/>
        </p:xfrm>
        <a:graphic>
          <a:graphicData uri="http://schemas.openxmlformats.org/drawingml/2006/table">
            <a:tbl>
              <a:tblPr bandRow="1">
                <a:tableStyleId>{21E4AEA4-8DFA-4A89-87EB-49C32662AFE0}</a:tableStyleId>
              </a:tblPr>
              <a:tblGrid>
                <a:gridCol w="4065624"/>
                <a:gridCol w="3759938"/>
              </a:tblGrid>
              <a:tr h="504592">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effectLst/>
                          <a:latin typeface="Cambria" pitchFamily="18" charset="0"/>
                        </a:rPr>
                        <a:t>Ülkeler</a:t>
                      </a:r>
                      <a:endParaRPr kumimoji="0" lang="tr-TR" sz="28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solidFill>
                            <a:schemeClr val="tx1"/>
                          </a:solidFill>
                          <a:effectLst/>
                          <a:latin typeface="Cambria" pitchFamily="18" charset="0"/>
                        </a:rPr>
                        <a:t>% Oranı</a:t>
                      </a:r>
                      <a:endParaRPr kumimoji="0" lang="tr-TR" sz="2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dk1"/>
                          </a:solidFill>
                          <a:effectLst/>
                          <a:latin typeface="Cambria" pitchFamily="18" charset="0"/>
                          <a:cs typeface="+mn-cs"/>
                        </a:rPr>
                        <a:t>Lüksemburg </a:t>
                      </a:r>
                      <a:endParaRPr kumimoji="0" lang="tr-TR" sz="2200" b="1"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67,39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dk1"/>
                          </a:solidFill>
                          <a:effectLst/>
                          <a:latin typeface="Cambria" pitchFamily="18" charset="0"/>
                          <a:cs typeface="+mn-cs"/>
                        </a:rPr>
                        <a:t>Danimarka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53,29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Portekiz </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52,14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Avusturya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50,98</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Çek Cumhuriyeti</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50,44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Estonya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48,80</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Slovenya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47,72</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İspanya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46,23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Polonya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44,14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Türkiye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33,59</a:t>
                      </a:r>
                    </a:p>
                  </a:txBody>
                  <a:tcPr marL="90000" marR="90000" marT="46800" marB="46800" anchor="ctr" horzOverflow="overflow"/>
                </a:tc>
              </a:tr>
            </a:tbl>
          </a:graphicData>
        </a:graphic>
      </p:graphicFrame>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İŞGÜCÜ/TOPLAM NÜFUS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46693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1921645083"/>
              </p:ext>
            </p:extLst>
          </p:nvPr>
        </p:nvGraphicFramePr>
        <p:xfrm>
          <a:off x="563526" y="1186283"/>
          <a:ext cx="7825562" cy="4975060"/>
        </p:xfrm>
        <a:graphic>
          <a:graphicData uri="http://schemas.openxmlformats.org/drawingml/2006/table">
            <a:tbl>
              <a:tblPr bandRow="1">
                <a:tableStyleId>{21E4AEA4-8DFA-4A89-87EB-49C32662AFE0}</a:tableStyleId>
              </a:tblPr>
              <a:tblGrid>
                <a:gridCol w="5217042"/>
                <a:gridCol w="2608520"/>
              </a:tblGrid>
              <a:tr h="504592">
                <a:tc>
                  <a:txBody>
                    <a:bodyPr/>
                    <a:lstStyle/>
                    <a:p>
                      <a:pPr marL="1828800" marR="0" lvl="4"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effectLst/>
                          <a:latin typeface="Cambria" pitchFamily="18" charset="0"/>
                        </a:rPr>
                        <a:t>Ülkeler (</a:t>
                      </a:r>
                      <a:r>
                        <a:rPr kumimoji="0" lang="tr-TR" sz="2800" b="0" u="none" strike="noStrike" kern="1200" cap="none" normalizeH="0" baseline="0" noProof="1" smtClean="0">
                          <a:ln>
                            <a:noFill/>
                          </a:ln>
                          <a:effectLst/>
                          <a:latin typeface="Cambria" pitchFamily="18" charset="0"/>
                        </a:rPr>
                        <a:t>60 Ülke</a:t>
                      </a:r>
                      <a:r>
                        <a:rPr kumimoji="0" lang="tr-TR" sz="2800" b="1" u="none" strike="noStrike" kern="1200" cap="none" normalizeH="0" baseline="0" noProof="1" smtClean="0">
                          <a:ln>
                            <a:noFill/>
                          </a:ln>
                          <a:effectLst/>
                          <a:latin typeface="Cambria" pitchFamily="18" charset="0"/>
                        </a:rPr>
                        <a:t>)</a:t>
                      </a:r>
                      <a:endParaRPr kumimoji="0" lang="tr-TR" sz="28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tx1"/>
                          </a:solidFill>
                          <a:effectLst/>
                          <a:latin typeface="Cambria" pitchFamily="18" charset="0"/>
                          <a:ea typeface="+mn-ea"/>
                          <a:cs typeface="Arial" pitchFamily="34" charset="0"/>
                        </a:rPr>
                        <a:t>% Oranı</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1" i="0" u="none" strike="noStrike" cap="none" normalizeH="0" baseline="0" noProof="1" smtClean="0">
                          <a:ln>
                            <a:noFill/>
                          </a:ln>
                          <a:solidFill>
                            <a:schemeClr val="dk1"/>
                          </a:solidFill>
                          <a:effectLst/>
                          <a:latin typeface="Cambria" pitchFamily="18" charset="0"/>
                          <a:cs typeface="+mn-cs"/>
                        </a:rPr>
                        <a:t>Danimarka (1)</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8,38</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Avusturya (4)</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7,89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Belçika (7)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7,73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Fransa (16)</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7,17</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Almanya (18)</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7,13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Slovak Cumhuriyeti (23)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6,97</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Kolombiya (24)</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6,96</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Macaristan (33)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6,42</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Çek Cumhuriyeti (35)</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6,40</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1" i="0" u="none" strike="noStrike" cap="none" normalizeH="0" baseline="0" noProof="1" smtClean="0">
                          <a:ln>
                            <a:noFill/>
                          </a:ln>
                          <a:solidFill>
                            <a:schemeClr val="tx1"/>
                          </a:solidFill>
                          <a:effectLst/>
                          <a:latin typeface="Cambria" pitchFamily="18" charset="0"/>
                          <a:cs typeface="Calibri" pitchFamily="34" charset="0"/>
                        </a:rPr>
                        <a:t>Türkiye (37)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6,25</a:t>
                      </a:r>
                    </a:p>
                  </a:txBody>
                  <a:tcPr marL="90000" marR="90000" marT="46800" marB="46800" anchor="ctr" horzOverflow="overflow"/>
                </a:tc>
              </a:tr>
            </a:tbl>
          </a:graphicData>
        </a:graphic>
      </p:graphicFrame>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NİTELİKLİ İŞGÜCÜ/TOPLAM NÜFUS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652175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7"/>
          <p:cNvSpPr>
            <a:spLocks noChangeArrowheads="1"/>
          </p:cNvSpPr>
          <p:nvPr/>
        </p:nvSpPr>
        <p:spPr bwMode="auto">
          <a:xfrm>
            <a:off x="6354831" y="1996158"/>
            <a:ext cx="1122363" cy="3954462"/>
          </a:xfrm>
          <a:prstGeom prst="rect">
            <a:avLst/>
          </a:prstGeom>
          <a:solidFill>
            <a:srgbClr val="EAEAEA"/>
          </a:solidFill>
          <a:ln w="19050">
            <a:solidFill>
              <a:srgbClr val="B2B2B2"/>
            </a:solidFill>
            <a:miter lim="800000"/>
            <a:headEnd/>
            <a:tailEnd/>
          </a:ln>
        </p:spPr>
        <p:txBody>
          <a:bodyPr wrap="none" lIns="90000" tIns="90000" rIns="72000" bIns="90000" anchor="ctr"/>
          <a:lstStyle/>
          <a:p>
            <a:endParaRPr lang="en-US">
              <a:solidFill>
                <a:srgbClr val="000000"/>
              </a:solidFill>
            </a:endParaRPr>
          </a:p>
        </p:txBody>
      </p:sp>
      <p:pic>
        <p:nvPicPr>
          <p:cNvPr id="5" name="Picture 10" descr="deutschland"/>
          <p:cNvPicPr>
            <a:picLocks noChangeAspect="1" noChangeArrowheads="1"/>
          </p:cNvPicPr>
          <p:nvPr/>
        </p:nvPicPr>
        <p:blipFill>
          <a:blip r:embed="rId3" cstate="print"/>
          <a:srcRect/>
          <a:stretch>
            <a:fillRect/>
          </a:stretch>
        </p:blipFill>
        <p:spPr bwMode="auto">
          <a:xfrm>
            <a:off x="2548680" y="5344351"/>
            <a:ext cx="623887" cy="393700"/>
          </a:xfrm>
          <a:prstGeom prst="rect">
            <a:avLst/>
          </a:prstGeom>
          <a:noFill/>
          <a:ln w="9525">
            <a:noFill/>
            <a:miter lim="800000"/>
            <a:headEnd/>
            <a:tailEnd/>
          </a:ln>
        </p:spPr>
      </p:pic>
      <p:pic>
        <p:nvPicPr>
          <p:cNvPr id="7" name="Picture 14" descr="frankreich"/>
          <p:cNvPicPr>
            <a:picLocks noChangeAspect="1" noChangeArrowheads="1"/>
          </p:cNvPicPr>
          <p:nvPr/>
        </p:nvPicPr>
        <p:blipFill>
          <a:blip r:embed="rId4" cstate="print"/>
          <a:srcRect/>
          <a:stretch>
            <a:fillRect/>
          </a:stretch>
        </p:blipFill>
        <p:spPr bwMode="auto">
          <a:xfrm>
            <a:off x="1193894" y="5338144"/>
            <a:ext cx="620712" cy="392113"/>
          </a:xfrm>
          <a:prstGeom prst="rect">
            <a:avLst/>
          </a:prstGeom>
          <a:noFill/>
          <a:ln w="9525">
            <a:noFill/>
            <a:miter lim="800000"/>
            <a:headEnd/>
            <a:tailEnd/>
          </a:ln>
        </p:spPr>
      </p:pic>
      <p:graphicFrame>
        <p:nvGraphicFramePr>
          <p:cNvPr id="8" name="Object 17"/>
          <p:cNvGraphicFramePr>
            <a:graphicFrameLocks noChangeAspect="1"/>
          </p:cNvGraphicFramePr>
          <p:nvPr>
            <p:extLst>
              <p:ext uri="{D42A27DB-BD31-4B8C-83A1-F6EECF244321}">
                <p14:modId xmlns:p14="http://schemas.microsoft.com/office/powerpoint/2010/main" val="1449016148"/>
              </p:ext>
            </p:extLst>
          </p:nvPr>
        </p:nvGraphicFramePr>
        <p:xfrm>
          <a:off x="198438" y="1180214"/>
          <a:ext cx="8839200" cy="4287136"/>
        </p:xfrm>
        <a:graphic>
          <a:graphicData uri="http://schemas.openxmlformats.org/drawingml/2006/chart">
            <c:chart xmlns:c="http://schemas.openxmlformats.org/drawingml/2006/chart" xmlns:r="http://schemas.openxmlformats.org/officeDocument/2006/relationships" r:id="rId5"/>
          </a:graphicData>
        </a:graphic>
      </p:graphicFrame>
      <p:pic>
        <p:nvPicPr>
          <p:cNvPr id="9" name="Picture 7" descr="Kanada"/>
          <p:cNvPicPr>
            <a:picLocks noChangeAspect="1" noChangeArrowheads="1"/>
          </p:cNvPicPr>
          <p:nvPr/>
        </p:nvPicPr>
        <p:blipFill>
          <a:blip r:embed="rId6" cstate="print"/>
          <a:srcRect/>
          <a:stretch>
            <a:fillRect/>
          </a:stretch>
        </p:blipFill>
        <p:spPr bwMode="auto">
          <a:xfrm>
            <a:off x="5256254" y="5338145"/>
            <a:ext cx="620712" cy="392112"/>
          </a:xfrm>
          <a:prstGeom prst="rect">
            <a:avLst/>
          </a:prstGeom>
          <a:noFill/>
          <a:ln w="9525">
            <a:noFill/>
            <a:miter lim="800000"/>
            <a:headEnd/>
            <a:tailEnd/>
          </a:ln>
        </p:spPr>
      </p:pic>
      <p:pic>
        <p:nvPicPr>
          <p:cNvPr id="10" name="Picture 2" descr="F:\9-ISTUZMAN\1-EĞİTİM KURUMU\1. İstanbuluzman\ZZResim\Bayraklar\Japan.png"/>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1675" y="5271201"/>
            <a:ext cx="612000" cy="5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descr="F:\9-ISTUZMAN\1-EĞİTİM KURUMU\1. İstanbuluzman\ZZResim\Bayraklar\Turkey.png"/>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75618" y="5265869"/>
            <a:ext cx="619200" cy="576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ÜLKELERİN SİGORTALILIK ORANLARI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 name="Metin kutusu 12"/>
          <p:cNvSpPr txBox="1"/>
          <p:nvPr/>
        </p:nvSpPr>
        <p:spPr>
          <a:xfrm>
            <a:off x="999461"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Fransa </a:t>
            </a:r>
            <a:endParaRPr lang="tr-TR" sz="1400" dirty="0">
              <a:solidFill>
                <a:srgbClr val="000000"/>
              </a:solidFill>
              <a:latin typeface="Calibri" pitchFamily="34" charset="0"/>
              <a:cs typeface="Calibri" pitchFamily="34" charset="0"/>
            </a:endParaRPr>
          </a:p>
        </p:txBody>
      </p:sp>
      <p:sp>
        <p:nvSpPr>
          <p:cNvPr id="14" name="Metin kutusu 13"/>
          <p:cNvSpPr txBox="1"/>
          <p:nvPr/>
        </p:nvSpPr>
        <p:spPr>
          <a:xfrm>
            <a:off x="2376841"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Almanya</a:t>
            </a:r>
            <a:endParaRPr lang="tr-TR" sz="1400" dirty="0">
              <a:solidFill>
                <a:srgbClr val="000000"/>
              </a:solidFill>
              <a:latin typeface="Calibri" pitchFamily="34" charset="0"/>
              <a:cs typeface="Calibri" pitchFamily="34" charset="0"/>
            </a:endParaRPr>
          </a:p>
        </p:txBody>
      </p:sp>
      <p:sp>
        <p:nvSpPr>
          <p:cNvPr id="15" name="Metin kutusu 14"/>
          <p:cNvSpPr txBox="1"/>
          <p:nvPr/>
        </p:nvSpPr>
        <p:spPr>
          <a:xfrm>
            <a:off x="3743893"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Japonya </a:t>
            </a:r>
            <a:endParaRPr lang="tr-TR" sz="1400" dirty="0">
              <a:solidFill>
                <a:srgbClr val="000000"/>
              </a:solidFill>
              <a:latin typeface="Calibri" pitchFamily="34" charset="0"/>
              <a:cs typeface="Calibri" pitchFamily="34" charset="0"/>
            </a:endParaRPr>
          </a:p>
        </p:txBody>
      </p:sp>
      <p:sp>
        <p:nvSpPr>
          <p:cNvPr id="16" name="Metin kutusu 15"/>
          <p:cNvSpPr txBox="1"/>
          <p:nvPr/>
        </p:nvSpPr>
        <p:spPr>
          <a:xfrm>
            <a:off x="5082828" y="5704812"/>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Kanada</a:t>
            </a:r>
            <a:endParaRPr lang="tr-TR" sz="1400" dirty="0">
              <a:solidFill>
                <a:srgbClr val="000000"/>
              </a:solidFill>
              <a:latin typeface="Calibri" pitchFamily="34" charset="0"/>
              <a:cs typeface="Calibri" pitchFamily="34" charset="0"/>
            </a:endParaRPr>
          </a:p>
        </p:txBody>
      </p:sp>
      <p:sp>
        <p:nvSpPr>
          <p:cNvPr id="17" name="Metin kutusu 16"/>
          <p:cNvSpPr txBox="1"/>
          <p:nvPr/>
        </p:nvSpPr>
        <p:spPr>
          <a:xfrm>
            <a:off x="6432230" y="5706152"/>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Çek </a:t>
            </a:r>
            <a:r>
              <a:rPr lang="tr-TR" sz="1400" dirty="0" err="1" smtClean="0">
                <a:solidFill>
                  <a:srgbClr val="000000"/>
                </a:solidFill>
                <a:latin typeface="Calibri" pitchFamily="34" charset="0"/>
                <a:cs typeface="Calibri" pitchFamily="34" charset="0"/>
              </a:rPr>
              <a:t>Cumh</a:t>
            </a:r>
            <a:r>
              <a:rPr lang="tr-TR" sz="1400" dirty="0" smtClean="0">
                <a:solidFill>
                  <a:srgbClr val="000000"/>
                </a:solidFill>
                <a:latin typeface="Calibri" pitchFamily="34" charset="0"/>
                <a:cs typeface="Calibri" pitchFamily="34" charset="0"/>
              </a:rPr>
              <a:t>. </a:t>
            </a:r>
            <a:endParaRPr lang="tr-TR" sz="1400" dirty="0">
              <a:solidFill>
                <a:srgbClr val="000000"/>
              </a:solidFill>
              <a:latin typeface="Calibri" pitchFamily="34" charset="0"/>
              <a:cs typeface="Calibri" pitchFamily="34" charset="0"/>
            </a:endParaRPr>
          </a:p>
        </p:txBody>
      </p:sp>
      <p:sp>
        <p:nvSpPr>
          <p:cNvPr id="18" name="Metin kutusu 17"/>
          <p:cNvSpPr txBox="1"/>
          <p:nvPr/>
        </p:nvSpPr>
        <p:spPr>
          <a:xfrm>
            <a:off x="7801436" y="5744586"/>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Türkiye</a:t>
            </a:r>
            <a:endParaRPr lang="tr-TR" sz="1400" dirty="0">
              <a:solidFill>
                <a:srgbClr val="000000"/>
              </a:solidFill>
              <a:latin typeface="Calibri" pitchFamily="34" charset="0"/>
              <a:cs typeface="Calibri" pitchFamily="34" charset="0"/>
            </a:endParaRPr>
          </a:p>
        </p:txBody>
      </p:sp>
      <p:pic>
        <p:nvPicPr>
          <p:cNvPr id="19" name="Picture 2" descr="D:\DOKTOR\9-ISTUZMAN\1-EĞİTİM KURUMU\1. İstanbuluzman\Z.Resim-İkon\Bayraklar\Czech Republic.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1212" y="5250440"/>
            <a:ext cx="60960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300"/>
                                        <p:tgtEl>
                                          <p:spTgt spid="7"/>
                                        </p:tgtEl>
                                      </p:cBhvr>
                                    </p:animEffect>
                                  </p:childTnLst>
                                </p:cTn>
                              </p:par>
                            </p:childTnLst>
                          </p:cTn>
                        </p:par>
                        <p:par>
                          <p:cTn id="17" fill="hold">
                            <p:stCondLst>
                              <p:cond delay="13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300"/>
                                        <p:tgtEl>
                                          <p:spTgt spid="5"/>
                                        </p:tgtEl>
                                      </p:cBhvr>
                                    </p:animEffect>
                                  </p:childTnLst>
                                </p:cTn>
                              </p:par>
                            </p:childTnLst>
                          </p:cTn>
                        </p:par>
                        <p:par>
                          <p:cTn id="21" fill="hold">
                            <p:stCondLst>
                              <p:cond delay="1600"/>
                            </p:stCondLst>
                            <p:childTnLst>
                              <p:par>
                                <p:cTn id="22" presetID="10"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2100"/>
                            </p:stCondLst>
                            <p:childTnLst>
                              <p:par>
                                <p:cTn id="26" presetID="10"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300"/>
                                        <p:tgtEl>
                                          <p:spTgt spid="9"/>
                                        </p:tgtEl>
                                      </p:cBhvr>
                                    </p:animEffect>
                                  </p:childTnLst>
                                </p:cTn>
                              </p:par>
                            </p:childTnLst>
                          </p:cTn>
                        </p:par>
                        <p:par>
                          <p:cTn id="29" fill="hold">
                            <p:stCondLst>
                              <p:cond delay="2400"/>
                            </p:stCondLst>
                            <p:childTnLst>
                              <p:par>
                                <p:cTn id="30" presetID="1"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par>
                          <p:cTn id="32" fill="hold">
                            <p:stCondLst>
                              <p:cond delay="24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29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3400"/>
                            </p:stCondLst>
                            <p:childTnLst>
                              <p:par>
                                <p:cTn id="41" presetID="1"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3400"/>
                            </p:stCondLst>
                            <p:childTnLst>
                              <p:par>
                                <p:cTn id="44" presetID="10"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par>
                          <p:cTn id="47" fill="hold">
                            <p:stCondLst>
                              <p:cond delay="3900"/>
                            </p:stCondLst>
                            <p:childTnLst>
                              <p:par>
                                <p:cTn id="48" presetID="10" presetClass="entr" presetSubtype="0"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par>
                          <p:cTn id="51" fill="hold">
                            <p:stCondLst>
                              <p:cond delay="4400"/>
                            </p:stCondLst>
                            <p:childTnLst>
                              <p:par>
                                <p:cTn id="52" presetID="10" presetClass="entr" presetSubtype="0"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par>
                          <p:cTn id="55" fill="hold">
                            <p:stCondLst>
                              <p:cond delay="4900"/>
                            </p:stCondLst>
                            <p:childTnLst>
                              <p:par>
                                <p:cTn id="56" presetID="10"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par>
                          <p:cTn id="59" fill="hold">
                            <p:stCondLst>
                              <p:cond delay="5400"/>
                            </p:stCondLst>
                            <p:childTnLst>
                              <p:par>
                                <p:cTn id="60" presetID="10" presetClass="entr" presetSubtype="0" fill="hold" grpId="0" nodeType="after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Graphic spid="8" grpId="0">
        <p:bldAsOne/>
      </p:bldGraphic>
      <p:bldP spid="13" grpId="0"/>
      <p:bldP spid="14" grpId="0"/>
      <p:bldP spid="15"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graphicFrame>
        <p:nvGraphicFramePr>
          <p:cNvPr id="7" name="Group 434"/>
          <p:cNvGraphicFramePr>
            <a:graphicFrameLocks noGrp="1"/>
          </p:cNvGraphicFramePr>
          <p:nvPr>
            <p:extLst>
              <p:ext uri="{D42A27DB-BD31-4B8C-83A1-F6EECF244321}">
                <p14:modId xmlns:p14="http://schemas.microsoft.com/office/powerpoint/2010/main" val="1691277571"/>
              </p:ext>
            </p:extLst>
          </p:nvPr>
        </p:nvGraphicFramePr>
        <p:xfrm>
          <a:off x="85059" y="1392873"/>
          <a:ext cx="8963406" cy="3165746"/>
        </p:xfrm>
        <a:graphic>
          <a:graphicData uri="http://schemas.openxmlformats.org/drawingml/2006/table">
            <a:tbl>
              <a:tblPr bandRow="1">
                <a:tableStyleId>{21E4AEA4-8DFA-4A89-87EB-49C32662AFE0}</a:tableStyleId>
              </a:tblPr>
              <a:tblGrid>
                <a:gridCol w="1965733"/>
                <a:gridCol w="612895"/>
                <a:gridCol w="4019847"/>
                <a:gridCol w="2364931"/>
              </a:tblGrid>
              <a:tr h="590306">
                <a:tc grid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rPr>
                        <a:t>Ülkeler </a:t>
                      </a: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 Olarak İş Kazası</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Kaza Sıklık Oranı</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Kanada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0,81</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3,37</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ABD</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0,83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3,46</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Japonya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0,89</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3,71</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Almanya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1,50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6,25</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0" i="0" u="none" strike="noStrike" cap="none" normalizeH="0" baseline="0" noProof="1" smtClean="0">
                          <a:ln>
                            <a:noFill/>
                          </a:ln>
                          <a:solidFill>
                            <a:schemeClr val="tx1"/>
                          </a:solidFill>
                          <a:effectLst/>
                          <a:latin typeface="Cambria" pitchFamily="18" charset="0"/>
                          <a:cs typeface="Calibri" pitchFamily="34" charset="0"/>
                        </a:rPr>
                        <a:t>Polonya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2,60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10,54</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0" i="0" u="none" strike="noStrike" cap="none" normalizeH="0" baseline="0" noProof="1" smtClean="0">
                          <a:ln>
                            <a:noFill/>
                          </a:ln>
                          <a:solidFill>
                            <a:schemeClr val="tx1"/>
                          </a:solidFill>
                          <a:effectLst/>
                          <a:latin typeface="Cambria" pitchFamily="18" charset="0"/>
                          <a:cs typeface="Calibri" pitchFamily="34" charset="0"/>
                        </a:rPr>
                        <a:t>Güney Kore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2,80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11,67</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Türkiye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3,00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12,45</a:t>
                      </a:r>
                    </a:p>
                  </a:txBody>
                  <a:tcPr marL="90000" marR="90000" marT="46800" marB="46800" anchor="ctr" horzOverflow="overflow"/>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SIRALAMASI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2062519" y="1953747"/>
            <a:ext cx="581230" cy="2640108"/>
            <a:chOff x="2062519" y="1953747"/>
            <a:chExt cx="581230" cy="2640108"/>
          </a:xfrm>
        </p:grpSpPr>
        <p:pic>
          <p:nvPicPr>
            <p:cNvPr id="2054" name="Picture 6" descr="C:\Users\ahmet\Desktop\bAYRAKLAR\Poland-Flag.pn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2519" y="3418322"/>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hmet\Desktop\bAYRAKLAR\Jarvis-Island-Flag.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7749" y="2322451"/>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hmet\Desktop\bAYRAKLAR\Canada-Flag.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7749" y="1953747"/>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hmet\Desktop\bAYRAKLAR\Japan-Flag.pn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2519" y="2689304"/>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hmet\Desktop\bAYRAKLAR\Germany-Flag.pn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2519" y="3055519"/>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hmet\Desktop\bAYRAKLAR\Korea-Flag.png"/>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67749" y="3776574"/>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ahmet\Desktop\bAYRAKLAR\Turkey-Flag.png"/>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62519" y="4161855"/>
              <a:ext cx="576000" cy="432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851578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10080" y="940500"/>
            <a:ext cx="9133920" cy="51840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C:\Users\DOKTOR\Desktop\birds_and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126" y="940500"/>
              <a:ext cx="5860795" cy="224313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190875" y="1943100"/>
              <a:ext cx="3057525" cy="400110"/>
            </a:xfrm>
            <a:prstGeom prst="rect">
              <a:avLst/>
            </a:prstGeom>
            <a:noFill/>
          </p:spPr>
          <p:txBody>
            <a:bodyPr wrap="square" rtlCol="0">
              <a:spAutoFit/>
            </a:bodyPr>
            <a:lstStyle/>
            <a:p>
              <a:pPr algn="ctr"/>
              <a:r>
                <a:rPr lang="tr-TR" sz="2000" b="1" i="1" dirty="0" smtClean="0">
                  <a:solidFill>
                    <a:srgbClr val="000000"/>
                  </a:solidFill>
                  <a:latin typeface="Calibri" pitchFamily="34" charset="0"/>
                  <a:cs typeface="Calibri" pitchFamily="34" charset="0"/>
                </a:rPr>
                <a:t>Amaç Öğrenme Hedefleri</a:t>
              </a:r>
              <a:endParaRPr lang="tr-TR" sz="2000" b="1" i="1" dirty="0">
                <a:solidFill>
                  <a:srgbClr val="000000"/>
                </a:solidFill>
                <a:latin typeface="Calibri" pitchFamily="34" charset="0"/>
                <a:cs typeface="Calibri" pitchFamily="34" charset="0"/>
              </a:endParaRPr>
            </a:p>
          </p:txBody>
        </p:sp>
      </p:grpSp>
    </p:spTree>
    <p:extLst>
      <p:ext uri="{BB962C8B-B14F-4D97-AF65-F5344CB8AC3E}">
        <p14:creationId xmlns:p14="http://schemas.microsoft.com/office/powerpoint/2010/main" val="35349754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3208714589"/>
              </p:ext>
            </p:extLst>
          </p:nvPr>
        </p:nvGraphicFramePr>
        <p:xfrm>
          <a:off x="85059" y="1392873"/>
          <a:ext cx="8569844" cy="1877391"/>
        </p:xfrm>
        <a:graphic>
          <a:graphicData uri="http://schemas.openxmlformats.org/drawingml/2006/table">
            <a:tbl>
              <a:tblPr bandRow="1">
                <a:tableStyleId>{21E4AEA4-8DFA-4A89-87EB-49C32662AFE0}</a:tableStyleId>
              </a:tblPr>
              <a:tblGrid>
                <a:gridCol w="3715045"/>
                <a:gridCol w="612870"/>
                <a:gridCol w="4241929"/>
              </a:tblGrid>
              <a:tr h="405711">
                <a:tc grid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rPr>
                        <a:t>Ülkeler </a:t>
                      </a: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Maliyet (Milyar)</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ABD (Dolar)</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190</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Almanya (Dolar)</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Norveç (Kron)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40</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Avustralya (A. Doları)</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15-37</a:t>
                      </a:r>
                    </a:p>
                  </a:txBody>
                  <a:tcPr marL="90000" marR="90000" marT="46800" marB="46800" anchor="ctr" horzOverflow="overflow"/>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 KAZALARINDA MALİYET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2" name="Grup 1"/>
          <p:cNvGrpSpPr/>
          <p:nvPr/>
        </p:nvGrpSpPr>
        <p:grpSpPr>
          <a:xfrm>
            <a:off x="3818814" y="1764310"/>
            <a:ext cx="576000" cy="1536570"/>
            <a:chOff x="3818814" y="1764310"/>
            <a:chExt cx="576000" cy="1536570"/>
          </a:xfrm>
        </p:grpSpPr>
        <p:pic>
          <p:nvPicPr>
            <p:cNvPr id="3074" name="Picture 2" descr="D:\DOKTOR\1-ISTANBULUZMAN\1-EĞİTİM KURUMU\1. İstanbuluzman\2-RESİMLER\Bayraklar\Bayrak\Australia-Flag.pn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8814" y="286888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DOKTOR\1-ISTANBULUZMAN\1-EĞİTİM KURUMU\1. İstanbuluzman\2-RESİMLER\Bayraklar\Bayrak\Norway-Flag.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8814" y="250134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ahmet\Desktop\bAYRAKLAR\Jarvis-Island-Flag.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8814" y="176431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ahmet\Desktop\bAYRAKLAR\Germany-Flag.png"/>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8814" y="2130304"/>
              <a:ext cx="576000" cy="432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7247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SEKTÖRLERE GÖRE KAZA SIKLIĞI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2" name="Grafik 1"/>
          <p:cNvGraphicFramePr/>
          <p:nvPr>
            <p:extLst>
              <p:ext uri="{D42A27DB-BD31-4B8C-83A1-F6EECF244321}">
                <p14:modId xmlns:p14="http://schemas.microsoft.com/office/powerpoint/2010/main" val="2436265674"/>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sp>
        <p:nvSpPr>
          <p:cNvPr id="3" name="Dikdörtgen 2"/>
          <p:cNvSpPr/>
          <p:nvPr/>
        </p:nvSpPr>
        <p:spPr>
          <a:xfrm>
            <a:off x="895350" y="5143500"/>
            <a:ext cx="790575" cy="2000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2924175" y="5153025"/>
            <a:ext cx="790575" cy="5905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5972175" y="5343525"/>
            <a:ext cx="790575" cy="400050"/>
          </a:xfrm>
          <a:prstGeom prst="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42875" y="6160019"/>
            <a:ext cx="7090159" cy="338554"/>
          </a:xfrm>
          <a:prstGeom prst="rect">
            <a:avLst/>
          </a:prstGeom>
        </p:spPr>
        <p:txBody>
          <a:bodyPr wrap="square">
            <a:spAutoFit/>
          </a:bodyPr>
          <a:lstStyle/>
          <a:p>
            <a:pPr algn="ctr">
              <a:spcAft>
                <a:spcPts val="0"/>
              </a:spcAft>
              <a:buClr>
                <a:srgbClr val="292929"/>
              </a:buClr>
              <a:defRPr/>
            </a:pPr>
            <a:r>
              <a:rPr lang="tr-TR" sz="1600" i="1" dirty="0">
                <a:solidFill>
                  <a:srgbClr val="000000"/>
                </a:solidFill>
                <a:latin typeface="Calibri" pitchFamily="34" charset="0"/>
                <a:cs typeface="Calibri" pitchFamily="34" charset="0"/>
              </a:rPr>
              <a:t>(Bir takvim yılında çalışılan 1,000,000 iş saatine karşılık kaç kaza olduğunu gösterir.) </a:t>
            </a:r>
          </a:p>
        </p:txBody>
      </p:sp>
    </p:spTree>
    <p:extLst>
      <p:ext uri="{BB962C8B-B14F-4D97-AF65-F5344CB8AC3E}">
        <p14:creationId xmlns:p14="http://schemas.microsoft.com/office/powerpoint/2010/main" val="8450379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3" grpId="0" animBg="1"/>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Group 5"/>
          <p:cNvGraphicFramePr>
            <a:graphicFrameLocks/>
          </p:cNvGraphicFramePr>
          <p:nvPr>
            <p:extLst>
              <p:ext uri="{D42A27DB-BD31-4B8C-83A1-F6EECF244321}">
                <p14:modId xmlns:p14="http://schemas.microsoft.com/office/powerpoint/2010/main" val="1575949617"/>
              </p:ext>
            </p:extLst>
          </p:nvPr>
        </p:nvGraphicFramePr>
        <p:xfrm>
          <a:off x="137613" y="1058861"/>
          <a:ext cx="8868773" cy="5021304"/>
        </p:xfrm>
        <a:graphic>
          <a:graphicData uri="http://schemas.openxmlformats.org/drawingml/2006/table">
            <a:tbl>
              <a:tblPr/>
              <a:tblGrid>
                <a:gridCol w="2028269"/>
                <a:gridCol w="1140084"/>
                <a:gridCol w="1140084"/>
                <a:gridCol w="1140084"/>
                <a:gridCol w="1140084"/>
                <a:gridCol w="1140084"/>
                <a:gridCol w="1140084"/>
              </a:tblGrid>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Ülkeler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İngiltere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Almanya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2.8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Fransa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3.7</a:t>
                      </a:r>
                      <a:endParaRPr kumimoji="0" lang="tr-TR" sz="2000" b="1" i="0" u="none" strike="noStrike" cap="none" normalizeH="0" baseline="0" dirty="0" smtClean="0">
                        <a:ln>
                          <a:noFill/>
                        </a:ln>
                        <a:solidFill>
                          <a:srgbClr val="000000"/>
                        </a:solidFill>
                        <a:effectLst/>
                        <a:latin typeface="Calibri" pitchFamily="34" charset="0"/>
                        <a:cs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İspanya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smtClean="0">
                          <a:ln>
                            <a:noFill/>
                          </a:ln>
                          <a:solidFill>
                            <a:srgbClr val="000000"/>
                          </a:solidFill>
                          <a:effectLst/>
                          <a:latin typeface="Calibri" pitchFamily="34" charset="0"/>
                          <a:cs typeface="Calibri" pitchFamily="34" charset="0"/>
                        </a:rPr>
                        <a:t>5.3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rgbClr val="000000"/>
                          </a:solidFill>
                          <a:effectLst/>
                          <a:latin typeface="Calibri" pitchFamily="34" charset="0"/>
                          <a:cs typeface="Calibri" pitchFamily="34" charset="0"/>
                        </a:rPr>
                        <a:t>4.9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4.7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Rusya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13.1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12.9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11.8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12.4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10.9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Türkiye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13.6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15.5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20.0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9.8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Hindistan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ÖLÜMLÜ İŞ KAZASI ORANLARI – DÜNYA (100.000)</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407961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5" name="Rechteck 4"/>
          <p:cNvSpPr>
            <a:spLocks noChangeArrowheads="1"/>
          </p:cNvSpPr>
          <p:nvPr/>
        </p:nvSpPr>
        <p:spPr bwMode="auto">
          <a:xfrm>
            <a:off x="56213" y="3296802"/>
            <a:ext cx="9012462" cy="2476500"/>
          </a:xfrm>
          <a:prstGeom prst="rect">
            <a:avLst/>
          </a:prstGeom>
          <a:noFill/>
          <a:ln w="9525" algn="ctr">
            <a:noFill/>
            <a:round/>
            <a:headEnd/>
            <a:tailEnd/>
          </a:ln>
        </p:spPr>
        <p:txBody>
          <a:bodyPr wrap="none" anchor="ctr"/>
          <a:lstStyle/>
          <a:p>
            <a:pPr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Türkiye </a:t>
            </a:r>
          </a:p>
          <a:p>
            <a:pPr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İstatistikleri</a:t>
            </a:r>
            <a:endParaRPr lang="tr-TR" sz="9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1" name="Picture 3" descr="D:\DOKTOR\1-SABIT DOSYALAR\4-YEDEKLER\3.RESIM\Karisik\demirsite[1].com_bayrak (115).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0696" y="878774"/>
            <a:ext cx="3574473" cy="2460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Serbest Form 3"/>
          <p:cNvSpPr/>
          <p:nvPr/>
        </p:nvSpPr>
        <p:spPr>
          <a:xfrm>
            <a:off x="3090410" y="1316475"/>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chemeClr val="bg2">
                <a:lumMod val="60000"/>
                <a:lumOff val="40000"/>
              </a:schemeClr>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378714" tIns="497062" rIns="378714" bIns="1065133" numCol="1" spcCol="1270" anchor="ctr" anchorCtr="0">
            <a:noAutofit/>
          </a:bodyPr>
          <a:lstStyle/>
          <a:p>
            <a:pPr lvl="0" algn="ctr" defTabSz="1377950">
              <a:lnSpc>
                <a:spcPct val="100000"/>
              </a:lnSpc>
              <a:spcBef>
                <a:spcPct val="0"/>
              </a:spcBef>
              <a:spcAft>
                <a:spcPts val="0"/>
              </a:spcAft>
            </a:pPr>
            <a:r>
              <a:rPr lang="tr-TR" sz="3100" b="1" kern="1200" dirty="0" smtClean="0">
                <a:latin typeface="Calibri" pitchFamily="34" charset="0"/>
                <a:cs typeface="Calibri" pitchFamily="34" charset="0"/>
              </a:rPr>
              <a:t>Devlet</a:t>
            </a:r>
          </a:p>
          <a:p>
            <a:pPr lvl="0" algn="ctr" defTabSz="1377950">
              <a:lnSpc>
                <a:spcPct val="100000"/>
              </a:lnSpc>
              <a:spcBef>
                <a:spcPct val="0"/>
              </a:spcBef>
              <a:spcAft>
                <a:spcPts val="0"/>
              </a:spcAft>
            </a:pPr>
            <a:r>
              <a:rPr lang="tr-TR" sz="1600" b="0" kern="1200" dirty="0" smtClean="0">
                <a:latin typeface="Calibri" pitchFamily="34" charset="0"/>
                <a:cs typeface="Calibri" pitchFamily="34" charset="0"/>
              </a:rPr>
              <a:t>(7,7 Milyar/ 2012 Yılı) </a:t>
            </a:r>
            <a:endParaRPr lang="tr-TR" sz="1600" b="0" kern="1200" dirty="0">
              <a:latin typeface="Calibri" pitchFamily="34" charset="0"/>
              <a:cs typeface="Calibri" pitchFamily="34" charset="0"/>
            </a:endParaRPr>
          </a:p>
        </p:txBody>
      </p:sp>
      <p:sp>
        <p:nvSpPr>
          <p:cNvPr id="5" name="Serbest Form 4"/>
          <p:cNvSpPr/>
          <p:nvPr/>
        </p:nvSpPr>
        <p:spPr>
          <a:xfrm>
            <a:off x="4115304"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6B9B1A"/>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868675" tIns="733758" rIns="267467" bIns="544402" numCol="1" spcCol="1270" anchor="ctr" anchorCtr="0">
            <a:noAutofit/>
          </a:bodyPr>
          <a:lstStyle/>
          <a:p>
            <a:pPr lvl="0" algn="ctr" defTabSz="1200150">
              <a:lnSpc>
                <a:spcPct val="100000"/>
              </a:lnSpc>
              <a:spcBef>
                <a:spcPct val="0"/>
              </a:spcBef>
              <a:spcAft>
                <a:spcPts val="0"/>
              </a:spcAft>
            </a:pPr>
            <a:r>
              <a:rPr lang="tr-TR" sz="2700" b="1" kern="1200" dirty="0" smtClean="0">
                <a:latin typeface="Calibri" pitchFamily="34" charset="0"/>
                <a:cs typeface="Calibri" pitchFamily="34" charset="0"/>
              </a:rPr>
              <a:t>Çalışanlar</a:t>
            </a:r>
          </a:p>
          <a:p>
            <a:pPr lvl="0" algn="ctr" defTabSz="1200150">
              <a:lnSpc>
                <a:spcPct val="100000"/>
              </a:lnSpc>
              <a:spcBef>
                <a:spcPct val="0"/>
              </a:spcBef>
              <a:spcAft>
                <a:spcPts val="0"/>
              </a:spcAft>
            </a:pPr>
            <a:r>
              <a:rPr lang="tr-TR" sz="1600" b="0" kern="1200" dirty="0" smtClean="0">
                <a:latin typeface="Calibri" pitchFamily="34" charset="0"/>
                <a:cs typeface="Calibri" pitchFamily="34" charset="0"/>
              </a:rPr>
              <a:t>(4 Ölüm-</a:t>
            </a:r>
            <a:r>
              <a:rPr lang="tr-TR" sz="1600" dirty="0" smtClean="0">
                <a:latin typeface="Calibri" pitchFamily="34" charset="0"/>
                <a:cs typeface="Calibri" pitchFamily="34" charset="0"/>
              </a:rPr>
              <a:t>6 Sürekli iş Görmezlik/Gün)</a:t>
            </a:r>
            <a:endParaRPr lang="tr-TR" sz="1600" dirty="0">
              <a:latin typeface="Calibri" pitchFamily="34" charset="0"/>
              <a:cs typeface="Calibri" pitchFamily="34" charset="0"/>
            </a:endParaRPr>
          </a:p>
        </p:txBody>
      </p:sp>
      <p:sp>
        <p:nvSpPr>
          <p:cNvPr id="7" name="Serbest Form 6"/>
          <p:cNvSpPr/>
          <p:nvPr/>
        </p:nvSpPr>
        <p:spPr>
          <a:xfrm>
            <a:off x="2065515"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7030A0"/>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67467" tIns="733758" rIns="868675" bIns="544402" numCol="1" spcCol="1270" anchor="ctr" anchorCtr="0">
            <a:noAutofit/>
          </a:bodyPr>
          <a:lstStyle/>
          <a:p>
            <a:pPr lvl="0" algn="ctr" defTabSz="1289050">
              <a:lnSpc>
                <a:spcPct val="100000"/>
              </a:lnSpc>
              <a:spcBef>
                <a:spcPct val="0"/>
              </a:spcBef>
              <a:spcAft>
                <a:spcPts val="0"/>
              </a:spcAft>
            </a:pPr>
            <a:r>
              <a:rPr lang="tr-TR" sz="2900" b="1" kern="1200" dirty="0" smtClean="0">
                <a:latin typeface="Calibri" pitchFamily="34" charset="0"/>
                <a:cs typeface="Calibri" pitchFamily="34" charset="0"/>
              </a:rPr>
              <a:t>İşverenler</a:t>
            </a:r>
          </a:p>
          <a:p>
            <a:pPr lvl="0" algn="ctr" defTabSz="1289050">
              <a:lnSpc>
                <a:spcPct val="100000"/>
              </a:lnSpc>
              <a:spcBef>
                <a:spcPct val="0"/>
              </a:spcBef>
              <a:spcAft>
                <a:spcPts val="0"/>
              </a:spcAft>
            </a:pPr>
            <a:r>
              <a:rPr lang="tr-TR" sz="1600" b="0" kern="1200" dirty="0" smtClean="0">
                <a:latin typeface="Calibri" pitchFamily="34" charset="0"/>
                <a:cs typeface="Calibri" pitchFamily="34" charset="0"/>
              </a:rPr>
              <a:t>(Kârın %3-7)</a:t>
            </a:r>
            <a:endParaRPr lang="tr-TR" sz="1600" b="0" kern="1200" dirty="0">
              <a:latin typeface="Calibri" pitchFamily="34" charset="0"/>
              <a:cs typeface="Calibri" pitchFamily="34" charset="0"/>
            </a:endParaRPr>
          </a:p>
        </p:txBody>
      </p:sp>
      <p:sp>
        <p:nvSpPr>
          <p:cNvPr id="8" name="Metin kutusu 7"/>
          <p:cNvSpPr txBox="1"/>
          <p:nvPr/>
        </p:nvSpPr>
        <p:spPr>
          <a:xfrm>
            <a:off x="4324350" y="3667125"/>
            <a:ext cx="457200" cy="523220"/>
          </a:xfrm>
          <a:prstGeom prst="rect">
            <a:avLst/>
          </a:prstGeom>
          <a:noFill/>
        </p:spPr>
        <p:txBody>
          <a:bodyPr wrap="square" rtlCol="0">
            <a:spAutoFit/>
          </a:bodyPr>
          <a:lstStyle/>
          <a:p>
            <a:pPr algn="ctr"/>
            <a:r>
              <a:rPr lang="tr-TR" sz="1400" b="1" dirty="0" smtClean="0">
                <a:solidFill>
                  <a:srgbClr val="000000"/>
                </a:solidFill>
                <a:latin typeface="Cambria" pitchFamily="18" charset="0"/>
                <a:cs typeface="Calibri" pitchFamily="34" charset="0"/>
              </a:rPr>
              <a:t>İK</a:t>
            </a:r>
          </a:p>
          <a:p>
            <a:pPr algn="ctr"/>
            <a:r>
              <a:rPr lang="tr-TR" sz="1400" b="1" dirty="0" smtClean="0">
                <a:solidFill>
                  <a:srgbClr val="000000"/>
                </a:solidFill>
                <a:latin typeface="Cambria" pitchFamily="18" charset="0"/>
                <a:cs typeface="Calibri" pitchFamily="34" charset="0"/>
              </a:rPr>
              <a:t>MS</a:t>
            </a:r>
            <a:endParaRPr lang="tr-TR" sz="1400" b="1" dirty="0">
              <a:solidFill>
                <a:srgbClr val="000000"/>
              </a:solidFill>
              <a:latin typeface="Cambria" pitchFamily="18" charset="0"/>
              <a:cs typeface="Calibri" pitchFamily="34" charset="0"/>
            </a:endParaRP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KAYIPLAR-TÜRKİYE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4"/>
          <p:cNvGraphicFramePr>
            <a:graphicFrameLocks noGrp="1"/>
          </p:cNvGraphicFramePr>
          <p:nvPr>
            <p:extLst>
              <p:ext uri="{D42A27DB-BD31-4B8C-83A1-F6EECF244321}">
                <p14:modId xmlns:p14="http://schemas.microsoft.com/office/powerpoint/2010/main" val="528392391"/>
              </p:ext>
            </p:extLst>
          </p:nvPr>
        </p:nvGraphicFramePr>
        <p:xfrm>
          <a:off x="95003" y="964000"/>
          <a:ext cx="8989621" cy="3118815"/>
        </p:xfrm>
        <a:graphic>
          <a:graphicData uri="http://schemas.openxmlformats.org/drawingml/2006/table">
            <a:tbl>
              <a:tblPr>
                <a:tableStyleId>{775DCB02-9BB8-47FD-8907-85C794F793BA}</a:tableStyleId>
              </a:tblPr>
              <a:tblGrid>
                <a:gridCol w="1032145"/>
                <a:gridCol w="2507774"/>
                <a:gridCol w="2676067"/>
                <a:gridCol w="2286752"/>
                <a:gridCol w="486883"/>
              </a:tblGrid>
              <a:tr h="4324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YILLAR</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GÖRÜNÜR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GÖRÜNMEZ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TOPLAM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bg1"/>
                          </a:solidFill>
                          <a:effectLst/>
                          <a:latin typeface="Calibri" pitchFamily="34" charset="0"/>
                          <a:cs typeface="Calibri" pitchFamily="34" charset="0"/>
                        </a:rPr>
                        <a:t>%</a:t>
                      </a:r>
                    </a:p>
                  </a:txBody>
                  <a:tcPr anchor="ctr" horzOverflow="overflow">
                    <a:solidFill>
                      <a:schemeClr val="bg2">
                        <a:lumMod val="75000"/>
                      </a:schemeClr>
                    </a:solidFill>
                  </a:tcPr>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2003</a:t>
                      </a:r>
                      <a:endParaRPr kumimoji="0" lang="tr-TR" sz="1600" b="1" i="0" u="none" strike="noStrike" cap="none" normalizeH="0" baseline="0" dirty="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313.706.398</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1.490.105.391</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1.803.811.789</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2004</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413.187.548</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1.962.640.851</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2.375.828.399</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32</a:t>
                      </a:r>
                    </a:p>
                  </a:txBody>
                  <a:tcPr anchor="ctr" horzOverflow="overflow"/>
                </a:tc>
              </a:tr>
              <a:tr h="31164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2005</a:t>
                      </a:r>
                      <a:endParaRPr kumimoji="0" lang="tr-TR" sz="1600" b="1" i="0" u="none" strike="noStrike" cap="none" normalizeH="0" baseline="0" dirty="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490.683.179</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2.310.745.102</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2.821.428.281</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18</a:t>
                      </a:r>
                    </a:p>
                  </a:txBody>
                  <a:tcPr anchor="ctr" horzOverflow="overflow"/>
                </a:tc>
              </a:tr>
              <a:tr h="31164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2006</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588.819.415</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2.796.892.222</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3.385.711.637</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19</a:t>
                      </a: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2007</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706.582.898</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3.356.268.766</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4.062.851.664</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20</a:t>
                      </a: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2008</a:t>
                      </a:r>
                      <a:endParaRPr kumimoji="0" lang="tr-TR" sz="1600" b="1" i="0" u="none" strike="noStrike" cap="none" normalizeH="0" baseline="0" dirty="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847.899.077</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4.027.520.617</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4.875.419.694</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19</a:t>
                      </a: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rPr>
                        <a:t>2012</a:t>
                      </a:r>
                    </a:p>
                  </a:txBody>
                  <a:tcPr anchor="ctr" horzOverflow="overflow">
                    <a:solidFill>
                      <a:schemeClr val="bg2">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solidFill>
                      <a:schemeClr val="bg2">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solidFill>
                      <a:schemeClr val="bg2">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cs typeface="Times New Roman" pitchFamily="18" charset="0"/>
                        </a:rPr>
                        <a:t>7.700.000.000</a:t>
                      </a:r>
                    </a:p>
                  </a:txBody>
                  <a:tcPr anchor="ctr" horzOverflow="overflow">
                    <a:solidFill>
                      <a:schemeClr val="bg2">
                        <a:lumMod val="20000"/>
                        <a:lumOff val="8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solidFill>
                      <a:schemeClr val="bg2">
                        <a:lumMod val="20000"/>
                        <a:lumOff val="80000"/>
                      </a:schemeClr>
                    </a:solidFill>
                  </a:tcPr>
                </a:tc>
              </a:tr>
            </a:tbl>
          </a:graphicData>
        </a:graphic>
      </p:graphicFrame>
      <p:sp>
        <p:nvSpPr>
          <p:cNvPr id="9" name="Rectangle 58"/>
          <p:cNvSpPr>
            <a:spLocks noChangeArrowheads="1"/>
          </p:cNvSpPr>
          <p:nvPr/>
        </p:nvSpPr>
        <p:spPr bwMode="gray">
          <a:xfrm>
            <a:off x="52638" y="4134168"/>
            <a:ext cx="214429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a:solidFill>
                  <a:srgbClr val="FFFFFF"/>
                </a:solidFill>
                <a:latin typeface="Calibri" pitchFamily="34" charset="0"/>
              </a:rPr>
              <a:t>GÖRÜNÜR </a:t>
            </a:r>
          </a:p>
        </p:txBody>
      </p:sp>
      <p:sp>
        <p:nvSpPr>
          <p:cNvPr id="10" name="Rectangle 5"/>
          <p:cNvSpPr>
            <a:spLocks noChangeArrowheads="1"/>
          </p:cNvSpPr>
          <p:nvPr/>
        </p:nvSpPr>
        <p:spPr bwMode="gray">
          <a:xfrm>
            <a:off x="52638" y="4494530"/>
            <a:ext cx="2144299" cy="23321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Tıbbi maliyetler</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Sigortaya </a:t>
            </a:r>
            <a:r>
              <a:rPr lang="tr-TR" sz="1200" i="1" dirty="0" smtClean="0">
                <a:solidFill>
                  <a:srgbClr val="000000"/>
                </a:solidFill>
                <a:latin typeface="Calibri" pitchFamily="34" charset="0"/>
              </a:rPr>
              <a:t>ödenen maliyetler</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Tazminat maliyetleri</a:t>
            </a:r>
          </a:p>
          <a:p>
            <a:pPr algn="ctr">
              <a:lnSpc>
                <a:spcPct val="90000"/>
              </a:lnSpc>
              <a:spcAft>
                <a:spcPct val="20000"/>
              </a:spcAft>
              <a:buClr>
                <a:srgbClr val="292929"/>
              </a:buClr>
            </a:pPr>
            <a:endParaRPr lang="tr-TR" sz="1200" i="1" dirty="0">
              <a:solidFill>
                <a:srgbClr val="000000"/>
              </a:solidFill>
              <a:latin typeface="Calibri" pitchFamily="34" charset="0"/>
            </a:endParaRPr>
          </a:p>
        </p:txBody>
      </p:sp>
      <p:sp>
        <p:nvSpPr>
          <p:cNvPr id="11" name="Rectangle 58"/>
          <p:cNvSpPr>
            <a:spLocks noChangeArrowheads="1"/>
          </p:cNvSpPr>
          <p:nvPr/>
        </p:nvSpPr>
        <p:spPr bwMode="gray">
          <a:xfrm>
            <a:off x="2285226" y="4136888"/>
            <a:ext cx="455496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smtClean="0">
                <a:solidFill>
                  <a:srgbClr val="FFFFFF"/>
                </a:solidFill>
                <a:latin typeface="Calibri" pitchFamily="34" charset="0"/>
              </a:rPr>
              <a:t>GÖRÜNMEZ</a:t>
            </a:r>
            <a:endParaRPr lang="tr-TR" sz="1600" b="1" dirty="0">
              <a:solidFill>
                <a:srgbClr val="FFFFFF"/>
              </a:solidFill>
              <a:latin typeface="Calibri" pitchFamily="34" charset="0"/>
            </a:endParaRPr>
          </a:p>
        </p:txBody>
      </p:sp>
      <p:sp>
        <p:nvSpPr>
          <p:cNvPr id="12" name="Rectangle 5"/>
          <p:cNvSpPr>
            <a:spLocks noChangeArrowheads="1"/>
          </p:cNvSpPr>
          <p:nvPr/>
        </p:nvSpPr>
        <p:spPr bwMode="gray">
          <a:xfrm>
            <a:off x="2285226" y="4497250"/>
            <a:ext cx="4554970" cy="23321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 günü ve iş gücü kaybı (yöneticilerin)</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Mahkeme masrafları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Fazla mesai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Bina, makine, alet teçhizat, üretim veya üründeki hasarın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İşin durması nedeniyle uğranılan maliyet </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Sipariş kayıpları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Arızalı makinenin üretim dışı kalması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İşyerinde yapılan denetim, araştırma ve yazışmaların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Verimin düşmesinin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Çalışanlardaki moral bozukluğunun getirdiği maliyet</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Kazalı işçinin yerine alınan geçici işçiye verilen eğitim maliyeti</a:t>
            </a:r>
          </a:p>
          <a:p>
            <a:pPr algn="ctr">
              <a:lnSpc>
                <a:spcPct val="90000"/>
              </a:lnSpc>
              <a:spcAft>
                <a:spcPct val="20000"/>
              </a:spcAft>
              <a:buClr>
                <a:srgbClr val="292929"/>
              </a:buClr>
            </a:pPr>
            <a:endParaRPr lang="tr-TR" sz="1200" i="1" dirty="0">
              <a:solidFill>
                <a:srgbClr val="000000"/>
              </a:solidFill>
              <a:latin typeface="Calibri" pitchFamily="34" charset="0"/>
            </a:endParaRPr>
          </a:p>
        </p:txBody>
      </p:sp>
      <p:sp>
        <p:nvSpPr>
          <p:cNvPr id="8" name="Rectangle 31"/>
          <p:cNvSpPr txBox="1">
            <a:spLocks noChangeArrowheads="1"/>
          </p:cNvSpPr>
          <p:nvPr/>
        </p:nvSpPr>
        <p:spPr bwMode="gray">
          <a:xfrm>
            <a:off x="196172" y="33991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KAYIPLAR-TÜRKİYE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5" name="Rectangle 58"/>
          <p:cNvSpPr>
            <a:spLocks noChangeArrowheads="1"/>
          </p:cNvSpPr>
          <p:nvPr/>
        </p:nvSpPr>
        <p:spPr bwMode="gray">
          <a:xfrm>
            <a:off x="6940326" y="4134168"/>
            <a:ext cx="214429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smtClean="0">
                <a:solidFill>
                  <a:srgbClr val="FFFFFF"/>
                </a:solidFill>
                <a:latin typeface="Calibri" pitchFamily="34" charset="0"/>
              </a:rPr>
              <a:t>İŞLETMELER</a:t>
            </a:r>
            <a:endParaRPr lang="tr-TR" sz="1600" b="1" dirty="0">
              <a:solidFill>
                <a:srgbClr val="FFFFFF"/>
              </a:solidFill>
              <a:latin typeface="Calibri" pitchFamily="34" charset="0"/>
            </a:endParaRPr>
          </a:p>
        </p:txBody>
      </p:sp>
      <p:sp>
        <p:nvSpPr>
          <p:cNvPr id="16" name="Rectangle 5"/>
          <p:cNvSpPr>
            <a:spLocks noChangeArrowheads="1"/>
          </p:cNvSpPr>
          <p:nvPr/>
        </p:nvSpPr>
        <p:spPr bwMode="gray">
          <a:xfrm>
            <a:off x="6940326" y="4494530"/>
            <a:ext cx="2144299" cy="23321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İnşaatta </a:t>
            </a:r>
            <a:r>
              <a:rPr lang="tr-TR" sz="1200" i="1" dirty="0">
                <a:solidFill>
                  <a:srgbClr val="000000"/>
                </a:solidFill>
                <a:latin typeface="Calibri" pitchFamily="34" charset="0"/>
              </a:rPr>
              <a:t>proje bedelinin </a:t>
            </a:r>
            <a:r>
              <a:rPr lang="tr-TR" sz="1200" i="1" dirty="0" smtClean="0">
                <a:solidFill>
                  <a:srgbClr val="000000"/>
                </a:solidFill>
                <a:latin typeface="Calibri" pitchFamily="34" charset="0"/>
              </a:rPr>
              <a:t>%8</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Mandırada işletme maliyetinin %1.4</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Nakliyatta firma </a:t>
            </a:r>
            <a:r>
              <a:rPr lang="tr-TR" sz="1200" i="1" dirty="0">
                <a:solidFill>
                  <a:srgbClr val="000000"/>
                </a:solidFill>
                <a:latin typeface="Calibri" pitchFamily="34" charset="0"/>
              </a:rPr>
              <a:t>kârının </a:t>
            </a:r>
            <a:r>
              <a:rPr lang="tr-TR" sz="1200" i="1" dirty="0" smtClean="0">
                <a:solidFill>
                  <a:srgbClr val="000000"/>
                </a:solidFill>
                <a:latin typeface="Calibri" pitchFamily="34" charset="0"/>
              </a:rPr>
              <a:t>%37</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Petrol aramada </a:t>
            </a:r>
            <a:r>
              <a:rPr lang="tr-TR" sz="1200" i="1" dirty="0">
                <a:solidFill>
                  <a:srgbClr val="000000"/>
                </a:solidFill>
                <a:latin typeface="Calibri" pitchFamily="34" charset="0"/>
              </a:rPr>
              <a:t>potansiyel </a:t>
            </a:r>
            <a:r>
              <a:rPr lang="tr-TR" sz="1200" i="1" dirty="0" smtClean="0">
                <a:solidFill>
                  <a:srgbClr val="000000"/>
                </a:solidFill>
                <a:latin typeface="Calibri" pitchFamily="34" charset="0"/>
              </a:rPr>
              <a:t>üretiminin %14.1</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 </a:t>
            </a:r>
            <a:r>
              <a:rPr lang="tr-TR" sz="1200" i="1" dirty="0">
                <a:solidFill>
                  <a:srgbClr val="000000"/>
                </a:solidFill>
                <a:latin typeface="Calibri" pitchFamily="34" charset="0"/>
              </a:rPr>
              <a:t>Sağlık hizmeti veren </a:t>
            </a:r>
            <a:r>
              <a:rPr lang="tr-TR" sz="1200" i="1" dirty="0" smtClean="0">
                <a:solidFill>
                  <a:srgbClr val="000000"/>
                </a:solidFill>
                <a:latin typeface="Calibri" pitchFamily="34" charset="0"/>
              </a:rPr>
              <a:t>hastane </a:t>
            </a:r>
            <a:r>
              <a:rPr lang="tr-TR" sz="1200" i="1" dirty="0">
                <a:solidFill>
                  <a:srgbClr val="000000"/>
                </a:solidFill>
                <a:latin typeface="Calibri" pitchFamily="34" charset="0"/>
              </a:rPr>
              <a:t>yıllık </a:t>
            </a:r>
            <a:r>
              <a:rPr lang="tr-TR" sz="1200" i="1" dirty="0" smtClean="0">
                <a:solidFill>
                  <a:srgbClr val="000000"/>
                </a:solidFill>
                <a:latin typeface="Calibri" pitchFamily="34" charset="0"/>
              </a:rPr>
              <a:t>işletme maliyetinin %5</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endParaRPr lang="tr-TR" sz="1200" i="1" dirty="0">
              <a:solidFill>
                <a:srgbClr val="000000"/>
              </a:solidFill>
              <a:latin typeface="Calibri" pitchFamily="34" charset="0"/>
            </a:endParaRPr>
          </a:p>
          <a:p>
            <a:pPr algn="ctr">
              <a:lnSpc>
                <a:spcPct val="90000"/>
              </a:lnSpc>
              <a:spcAft>
                <a:spcPct val="20000"/>
              </a:spcAft>
              <a:buClr>
                <a:srgbClr val="292929"/>
              </a:buClr>
            </a:pPr>
            <a:endParaRPr lang="tr-TR" sz="1200" i="1" dirty="0">
              <a:solidFill>
                <a:srgbClr val="000000"/>
              </a:solidFill>
              <a:latin typeface="Calibri" pitchFamily="34" charset="0"/>
            </a:endParaRPr>
          </a:p>
        </p:txBody>
      </p:sp>
    </p:spTree>
    <p:extLst>
      <p:ext uri="{BB962C8B-B14F-4D97-AF65-F5344CB8AC3E}">
        <p14:creationId xmlns:p14="http://schemas.microsoft.com/office/powerpoint/2010/main" val="375223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
                                        <p:tgtEl>
                                          <p:spTgt spid="9"/>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00"/>
                                        <p:tgtEl>
                                          <p:spTgt spid="10"/>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200"/>
                                        <p:tgtEl>
                                          <p:spTgt spid="11"/>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200"/>
                                        <p:tgtEl>
                                          <p:spTgt spid="12"/>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200"/>
                                        <p:tgtEl>
                                          <p:spTgt spid="15"/>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2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1348481097"/>
              </p:ext>
            </p:extLst>
          </p:nvPr>
        </p:nvGraphicFramePr>
        <p:xfrm>
          <a:off x="25683" y="1392873"/>
          <a:ext cx="9058941" cy="3811434"/>
        </p:xfrm>
        <a:graphic>
          <a:graphicData uri="http://schemas.openxmlformats.org/drawingml/2006/table">
            <a:tbl>
              <a:tblPr bandRow="1">
                <a:tableStyleId>{21E4AEA4-8DFA-4A89-87EB-49C32662AFE0}</a:tableStyleId>
              </a:tblPr>
              <a:tblGrid>
                <a:gridCol w="2374454"/>
                <a:gridCol w="2096816"/>
                <a:gridCol w="2547594"/>
                <a:gridCol w="1059063"/>
                <a:gridCol w="981014"/>
              </a:tblGrid>
              <a:tr h="88718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Çalışan Sayısı</a:t>
                      </a: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cs typeface="Calibri" pitchFamily="34" charset="0"/>
                        </a:rPr>
                        <a:t>İşyeri Sayısı</a:t>
                      </a:r>
                      <a:endPar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endParaRP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cs typeface="Calibri" pitchFamily="34" charset="0"/>
                        </a:rPr>
                        <a:t>Sigortalı Sayısı</a:t>
                      </a:r>
                      <a:endPar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endParaRP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Oran</a:t>
                      </a: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Kaza   </a:t>
                      </a:r>
                      <a:r>
                        <a:rPr kumimoji="0" lang="tr-TR" sz="1400" b="1" i="0" u="none" strike="noStrike" kern="1200" cap="none" normalizeH="0" baseline="0" noProof="1" smtClean="0">
                          <a:ln>
                            <a:noFill/>
                          </a:ln>
                          <a:solidFill>
                            <a:schemeClr val="bg1"/>
                          </a:solidFill>
                          <a:effectLst/>
                          <a:latin typeface="Calibri" pitchFamily="34" charset="0"/>
                          <a:ea typeface="+mn-ea"/>
                          <a:cs typeface="Calibri" pitchFamily="34" charset="0"/>
                        </a:rPr>
                        <a:t>(2010)</a:t>
                      </a:r>
                    </a:p>
                  </a:txBody>
                  <a:tcPr marL="90000" marR="90000" marT="46800" marB="46800" anchor="ctr" horzOverflow="overflow">
                    <a:solidFill>
                      <a:srgbClr val="004986"/>
                    </a:solidFill>
                  </a:tcPr>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effectLst/>
                          <a:latin typeface="Calibri" pitchFamily="34" charset="0"/>
                          <a:cs typeface="Calibri" pitchFamily="34" charset="0"/>
                        </a:rPr>
                        <a:t>1-49</a:t>
                      </a:r>
                      <a:endParaRPr kumimoji="0" lang="tr-TR" sz="24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1.016.617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4.694.825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60,0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%58</a:t>
                      </a: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effectLst/>
                          <a:latin typeface="Calibri" pitchFamily="34" charset="0"/>
                          <a:cs typeface="Calibri" pitchFamily="34" charset="0"/>
                        </a:rPr>
                        <a:t>50-299</a:t>
                      </a: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17.745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1.916.868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24,5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300-1.000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1.759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850.362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&gt;1.000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207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356.587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4,6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800" b="1" i="0" u="none" strike="noStrike" cap="none" normalizeH="0" baseline="0" noProof="1" smtClean="0">
                          <a:ln>
                            <a:noFill/>
                          </a:ln>
                          <a:solidFill>
                            <a:schemeClr val="bg1"/>
                          </a:solidFill>
                          <a:effectLst/>
                          <a:latin typeface="Calibri" pitchFamily="34" charset="0"/>
                          <a:cs typeface="Calibri" pitchFamily="34" charset="0"/>
                        </a:rPr>
                        <a:t>Toplam</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1.036.328</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7.818.642</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800" b="1" i="0" u="none" strike="noStrike" cap="none" normalizeH="0" baseline="0" noProof="1" smtClean="0">
                        <a:ln>
                          <a:noFill/>
                        </a:ln>
                        <a:solidFill>
                          <a:schemeClr val="bg1"/>
                        </a:solidFill>
                        <a:effectLst/>
                        <a:latin typeface="Calibri" pitchFamily="34" charset="0"/>
                        <a:cs typeface="Calibri" pitchFamily="34" charset="0"/>
                      </a:endParaRPr>
                    </a:p>
                  </a:txBody>
                  <a:tcPr marL="90000" marR="90000" marT="46800" marB="46800" anchor="ctr" horzOverflow="overflow">
                    <a:solidFill>
                      <a:schemeClr val="tx1">
                        <a:lumMod val="65000"/>
                        <a:lumOff val="35000"/>
                      </a:schemeClr>
                    </a:solidFill>
                  </a:tcPr>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İŞYERLERİ SİGORTALILIK SAYISI – TÜRKİYE </a:t>
            </a:r>
            <a:r>
              <a:rPr lang="tr-TR" sz="3200" b="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(2006) </a:t>
            </a:r>
            <a:endParaRPr lang="en-GB" sz="3200" b="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6" name="Grup 19"/>
          <p:cNvGrpSpPr>
            <a:grpSpLocks/>
          </p:cNvGrpSpPr>
          <p:nvPr/>
        </p:nvGrpSpPr>
        <p:grpSpPr bwMode="auto">
          <a:xfrm>
            <a:off x="851594" y="5286221"/>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3"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8" name="Group 58"/>
              <p:cNvGrpSpPr>
                <a:grpSpLocks noChangeAspect="1"/>
              </p:cNvGrpSpPr>
              <p:nvPr/>
            </p:nvGrpSpPr>
            <p:grpSpPr bwMode="auto">
              <a:xfrm>
                <a:off x="2808" y="2807"/>
                <a:ext cx="62" cy="63"/>
                <a:chOff x="1684" y="2400"/>
                <a:chExt cx="41" cy="41"/>
              </a:xfrm>
            </p:grpSpPr>
            <p:sp>
              <p:nvSpPr>
                <p:cNvPr id="2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9" name="Group 61"/>
              <p:cNvGrpSpPr>
                <a:grpSpLocks noChangeAspect="1"/>
              </p:cNvGrpSpPr>
              <p:nvPr/>
            </p:nvGrpSpPr>
            <p:grpSpPr bwMode="auto">
              <a:xfrm>
                <a:off x="2808" y="1211"/>
                <a:ext cx="62" cy="63"/>
                <a:chOff x="1684" y="2400"/>
                <a:chExt cx="41" cy="41"/>
              </a:xfrm>
            </p:grpSpPr>
            <p:sp>
              <p:nvSpPr>
                <p:cNvPr id="2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2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 kaza nerede meydana geliyor? / </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816062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SSK SİGORTALILIK ORANI – TÜRKİYE </a:t>
            </a:r>
            <a:r>
              <a:rPr lang="tr-TR" sz="3200" b="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(2007) </a:t>
            </a:r>
            <a:endParaRPr lang="en-GB" sz="3200" b="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6" name="Group 434"/>
          <p:cNvGraphicFramePr>
            <a:graphicFrameLocks noGrp="1"/>
          </p:cNvGraphicFramePr>
          <p:nvPr>
            <p:extLst>
              <p:ext uri="{D42A27DB-BD31-4B8C-83A1-F6EECF244321}">
                <p14:modId xmlns:p14="http://schemas.microsoft.com/office/powerpoint/2010/main" val="1503477016"/>
              </p:ext>
            </p:extLst>
          </p:nvPr>
        </p:nvGraphicFramePr>
        <p:xfrm>
          <a:off x="90294" y="1197091"/>
          <a:ext cx="8958171" cy="3173027"/>
        </p:xfrm>
        <a:graphic>
          <a:graphicData uri="http://schemas.openxmlformats.org/drawingml/2006/table">
            <a:tbl>
              <a:tblPr bandRow="1">
                <a:tableStyleId>{21E4AEA4-8DFA-4A89-87EB-49C32662AFE0}</a:tableStyleId>
              </a:tblPr>
              <a:tblGrid>
                <a:gridCol w="6127337"/>
                <a:gridCol w="1666557"/>
                <a:gridCol w="1164277"/>
              </a:tblGrid>
              <a:tr h="857087">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Toplam Nüfus</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72.974.000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Oran</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Zorunlu Sigortalı Sayısı</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7.818.642</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10,7</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SSK Kapsamındaki Toplam Nüfus</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31.133.197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42,7</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SSK+Bağkur+Emekli Sandığı Sigortalı Oranı</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48,3</a:t>
                      </a:r>
                    </a:p>
                  </a:txBody>
                  <a:tcPr marL="90000" marR="90000" marT="46800" marB="46800" anchor="ctr" horzOverflow="overflow"/>
                </a:tc>
              </a:tr>
            </a:tbl>
          </a:graphicData>
        </a:graphic>
      </p:graphicFrame>
    </p:spTree>
    <p:extLst>
      <p:ext uri="{BB962C8B-B14F-4D97-AF65-F5344CB8AC3E}">
        <p14:creationId xmlns:p14="http://schemas.microsoft.com/office/powerpoint/2010/main" val="1676497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Kazaları</a:t>
            </a:r>
            <a:endParaRPr lang="tr-TR" sz="9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9-ISTUZMAN\1-EĞİTİM KURUMU\1. İstanbuluzman\Z.Resim-İkon\İş Güvenliği\fork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804" y="695250"/>
            <a:ext cx="3730256" cy="3730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728347162"/>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TÜRKİYE VE DÜNYADA İSG</a:t>
            </a:r>
            <a:endPar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grpSp>
        <p:nvGrpSpPr>
          <p:cNvPr id="2" name="Grup 1"/>
          <p:cNvGrpSpPr/>
          <p:nvPr/>
        </p:nvGrpSpPr>
        <p:grpSpPr>
          <a:xfrm>
            <a:off x="112735" y="980705"/>
            <a:ext cx="2878902" cy="5324843"/>
            <a:chOff x="112735" y="1037855"/>
            <a:chExt cx="2878902" cy="5324843"/>
          </a:xfrm>
        </p:grpSpPr>
        <p:sp>
          <p:nvSpPr>
            <p:cNvPr id="20" name="Rectangle 5"/>
            <p:cNvSpPr>
              <a:spLocks noChangeArrowheads="1"/>
            </p:cNvSpPr>
            <p:nvPr/>
          </p:nvSpPr>
          <p:spPr bwMode="gray">
            <a:xfrm>
              <a:off x="112736" y="1926657"/>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pPr>
              <a:endParaRPr lang="tr-TR" b="1" i="1" noProof="1" smtClean="0">
                <a:solidFill>
                  <a:srgbClr val="000000"/>
                </a:solidFill>
                <a:latin typeface="Calibri" pitchFamily="34" charset="0"/>
                <a:cs typeface="Calibri" pitchFamily="34" charset="0"/>
              </a:endParaRP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Katılımcıların;</a:t>
              </a: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«İstatistikî </a:t>
              </a:r>
              <a:r>
                <a:rPr lang="tr-TR" b="1" i="1" noProof="1">
                  <a:solidFill>
                    <a:srgbClr val="000000"/>
                  </a:solidFill>
                  <a:latin typeface="Calibri" pitchFamily="34" charset="0"/>
                  <a:cs typeface="Calibri" pitchFamily="34" charset="0"/>
                </a:rPr>
                <a:t>veriler ve karşılaştırmalarla dünyada ve Türkiye’deki İSG durumu hakkında temel </a:t>
              </a:r>
              <a:r>
                <a:rPr lang="tr-TR" b="1" i="1" noProof="1" smtClean="0">
                  <a:solidFill>
                    <a:srgbClr val="000000"/>
                  </a:solidFill>
                  <a:latin typeface="Calibri" pitchFamily="34" charset="0"/>
                  <a:cs typeface="Calibri" pitchFamily="34" charset="0"/>
                </a:rPr>
                <a:t>bilgiler </a:t>
              </a:r>
              <a:r>
                <a:rPr lang="tr-TR" b="1" i="1" noProof="1">
                  <a:solidFill>
                    <a:srgbClr val="000000"/>
                  </a:solidFill>
                  <a:latin typeface="Calibri" pitchFamily="34" charset="0"/>
                  <a:cs typeface="Calibri" pitchFamily="34" charset="0"/>
                </a:rPr>
                <a:t>kazandırmaktır.»</a:t>
              </a:r>
            </a:p>
          </p:txBody>
        </p:sp>
        <p:sp>
          <p:nvSpPr>
            <p:cNvPr id="14"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Genel Amacı</a:t>
              </a:r>
            </a:p>
          </p:txBody>
        </p:sp>
      </p:grpSp>
      <p:grpSp>
        <p:nvGrpSpPr>
          <p:cNvPr id="3" name="Grup 2"/>
          <p:cNvGrpSpPr/>
          <p:nvPr/>
        </p:nvGrpSpPr>
        <p:grpSpPr>
          <a:xfrm>
            <a:off x="3130901" y="980704"/>
            <a:ext cx="2878901" cy="5324845"/>
            <a:chOff x="3130901" y="1037854"/>
            <a:chExt cx="2878901" cy="5324845"/>
          </a:xfrm>
        </p:grpSpPr>
        <p:sp>
          <p:nvSpPr>
            <p:cNvPr id="26"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iş sağlığı ve güvenliği verileri, WHO meslek hastalıkları verileri, OSHA AB ülkeleri iş sağlığı ve güvenliği verileri ve SGK Türkiye iş sağlığı ve güvenliği verilerini kullanarak mevcut iş sağlığı ve güvenliği durumunu belirler,</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Sosyo-ekonomik gelişmişlik ile iş sağlığı ve güvenliği ilişkisini belirler ve karşılaştırma yapar.</a:t>
              </a:r>
            </a:p>
          </p:txBody>
        </p:sp>
        <p:sp>
          <p:nvSpPr>
            <p:cNvPr id="23"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Öğrenme </a:t>
              </a:r>
            </a:p>
            <a:p>
              <a:pPr algn="ctr" defTabSz="801688" eaLnBrk="0" hangingPunct="0">
                <a:defRPr/>
              </a:pPr>
              <a:r>
                <a:rPr lang="tr-TR" sz="2400" b="1" dirty="0">
                  <a:solidFill>
                    <a:srgbClr val="FFFFFF"/>
                  </a:solidFill>
                  <a:latin typeface="Calibri" pitchFamily="34" charset="0"/>
                  <a:cs typeface="Calibri" pitchFamily="34" charset="0"/>
                </a:rPr>
                <a:t>Hedefleri</a:t>
              </a:r>
            </a:p>
          </p:txBody>
        </p:sp>
      </p:grpSp>
      <p:grpSp>
        <p:nvGrpSpPr>
          <p:cNvPr id="4" name="Grup 3"/>
          <p:cNvGrpSpPr/>
          <p:nvPr/>
        </p:nvGrpSpPr>
        <p:grpSpPr>
          <a:xfrm>
            <a:off x="6140441" y="980703"/>
            <a:ext cx="2878901" cy="5324846"/>
            <a:chOff x="6140441" y="1037853"/>
            <a:chExt cx="2878901" cy="5324846"/>
          </a:xfrm>
        </p:grpSpPr>
        <p:sp>
          <p:nvSpPr>
            <p:cNvPr id="29"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İstatistiklerle dünyadaki İSG durumu ,</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WHO, OSHA-EU,</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SGK verileri ile Türkiye’deki iş sağlığı ve güvenliği durumu,</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Gelişmiş ve gelişmekte olan ülkelerle Türkiye karşılaştırması,</a:t>
              </a:r>
            </a:p>
          </p:txBody>
        </p:sp>
        <p:sp>
          <p:nvSpPr>
            <p:cNvPr id="30"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086560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995721483"/>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TOPLAM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KADIN-ERKEK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916094903"/>
              </p:ext>
            </p:extLst>
          </p:nvPr>
        </p:nvGraphicFramePr>
        <p:xfrm>
          <a:off x="72000" y="1044000"/>
          <a:ext cx="9033313" cy="493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417691783"/>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 name="Metin kutusu 1"/>
          <p:cNvSpPr txBox="1"/>
          <p:nvPr/>
        </p:nvSpPr>
        <p:spPr>
          <a:xfrm>
            <a:off x="4097206" y="1209645"/>
            <a:ext cx="2438400" cy="400110"/>
          </a:xfrm>
          <a:prstGeom prst="rect">
            <a:avLst/>
          </a:prstGeom>
          <a:solidFill>
            <a:schemeClr val="bg1">
              <a:lumMod val="65000"/>
            </a:schemeClr>
          </a:solidFill>
          <a:ln>
            <a:solidFill>
              <a:schemeClr val="bg1">
                <a:lumMod val="85000"/>
              </a:schemeClr>
            </a:solidFill>
          </a:ln>
        </p:spPr>
        <p:txBody>
          <a:bodyPr wrap="square" rtlCol="0">
            <a:spAutoFit/>
          </a:bodyPr>
          <a:lstStyle/>
          <a:p>
            <a:pPr algn="ctr"/>
            <a:r>
              <a:rPr lang="tr-TR" sz="2000" b="1" dirty="0" smtClean="0">
                <a:solidFill>
                  <a:schemeClr val="bg1"/>
                </a:solidFill>
                <a:latin typeface="Calibri" pitchFamily="34" charset="0"/>
              </a:rPr>
              <a:t>%70 Azalma</a:t>
            </a:r>
            <a:endParaRPr lang="tr-TR" sz="2000" b="1" dirty="0">
              <a:solidFill>
                <a:schemeClr val="bg1"/>
              </a:solidFill>
              <a:latin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3646164"/>
              </p:ext>
            </p:extLst>
          </p:nvPr>
        </p:nvGraphicFramePr>
        <p:xfrm>
          <a:off x="0" y="1176325"/>
          <a:ext cx="9021175"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ÇALIŞAN SAYISI İŞ KAZASI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7" name="Metin kutusu 6"/>
          <p:cNvSpPr txBox="1"/>
          <p:nvPr/>
        </p:nvSpPr>
        <p:spPr>
          <a:xfrm>
            <a:off x="725356" y="1209645"/>
            <a:ext cx="4741994" cy="400110"/>
          </a:xfrm>
          <a:prstGeom prst="rect">
            <a:avLst/>
          </a:prstGeom>
          <a:solidFill>
            <a:schemeClr val="bg1">
              <a:lumMod val="65000"/>
            </a:schemeClr>
          </a:solidFill>
          <a:ln>
            <a:solidFill>
              <a:schemeClr val="bg1">
                <a:lumMod val="85000"/>
              </a:schemeClr>
            </a:solidFill>
          </a:ln>
        </p:spPr>
        <p:txBody>
          <a:bodyPr wrap="square" rtlCol="0">
            <a:spAutoFit/>
          </a:bodyPr>
          <a:lstStyle/>
          <a:p>
            <a:pPr algn="ctr"/>
            <a:r>
              <a:rPr lang="tr-TR" sz="2000" b="1" dirty="0" smtClean="0">
                <a:solidFill>
                  <a:schemeClr val="bg1"/>
                </a:solidFill>
                <a:latin typeface="Calibri" pitchFamily="34" charset="0"/>
              </a:rPr>
              <a:t>%54 Artış / %70 Azalma </a:t>
            </a:r>
            <a:endParaRPr lang="tr-TR" sz="2000" b="1" dirty="0">
              <a:solidFill>
                <a:schemeClr val="bg1"/>
              </a:solidFill>
              <a:latin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KAZALARININ SEKTÖREL DAĞILIM*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2904794258"/>
              </p:ext>
            </p:extLst>
          </p:nvPr>
        </p:nvGraphicFramePr>
        <p:xfrm>
          <a:off x="95692" y="247650"/>
          <a:ext cx="8952773" cy="6514657"/>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990600" y="5683299"/>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6" name="Group 58"/>
              <p:cNvGrpSpPr>
                <a:grpSpLocks noChangeAspect="1"/>
              </p:cNvGrpSpPr>
              <p:nvPr/>
            </p:nvGrpSpPr>
            <p:grpSpPr bwMode="auto">
              <a:xfrm>
                <a:off x="2808" y="2807"/>
                <a:ext cx="62" cy="63"/>
                <a:chOff x="1684" y="2400"/>
                <a:chExt cx="41" cy="41"/>
              </a:xfrm>
            </p:grpSpPr>
            <p:sp>
              <p:nvSpPr>
                <p:cNvPr id="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7" name="Group 61"/>
              <p:cNvGrpSpPr>
                <a:grpSpLocks noChangeAspect="1"/>
              </p:cNvGrpSpPr>
              <p:nvPr/>
            </p:nvGrpSpPr>
            <p:grpSpPr bwMode="auto">
              <a:xfrm>
                <a:off x="2808" y="1211"/>
                <a:ext cx="62" cy="63"/>
                <a:chOff x="1684" y="2400"/>
                <a:chExt cx="41" cy="41"/>
              </a:xfrm>
            </p:grpSpPr>
            <p:sp>
              <p:nvSpPr>
                <p:cNvPr id="1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8"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661167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515310263"/>
              </p:ext>
            </p:extLst>
          </p:nvPr>
        </p:nvGraphicFramePr>
        <p:xfrm>
          <a:off x="0" y="1111238"/>
          <a:ext cx="9021175" cy="574676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KAZALARININ SEKTÖREL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DAĞILIM–2009 </a:t>
            </a:r>
          </a:p>
        </p:txBody>
      </p:sp>
      <p:sp>
        <p:nvSpPr>
          <p:cNvPr id="7" name="Dikdörtgen 6"/>
          <p:cNvSpPr/>
          <p:nvPr/>
        </p:nvSpPr>
        <p:spPr>
          <a:xfrm>
            <a:off x="2214561" y="4114800"/>
            <a:ext cx="333375" cy="590550"/>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dirty="0" smtClean="0">
                <a:solidFill>
                  <a:srgbClr val="FF0000"/>
                </a:solidFill>
              </a:rPr>
              <a:t>3</a:t>
            </a:r>
            <a:endParaRPr lang="tr-TR" sz="3200" dirty="0">
              <a:solidFill>
                <a:srgbClr val="FF0000"/>
              </a:solidFill>
            </a:endParaRPr>
          </a:p>
        </p:txBody>
      </p:sp>
    </p:spTree>
    <p:extLst>
      <p:ext uri="{BB962C8B-B14F-4D97-AF65-F5344CB8AC3E}">
        <p14:creationId xmlns:p14="http://schemas.microsoft.com/office/powerpoint/2010/main" val="20437366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190614413"/>
              </p:ext>
            </p:extLst>
          </p:nvPr>
        </p:nvGraphicFramePr>
        <p:xfrm>
          <a:off x="95003" y="1857373"/>
          <a:ext cx="8728363" cy="3514728"/>
        </p:xfrm>
        <a:graphic>
          <a:graphicData uri="http://schemas.openxmlformats.org/drawingml/2006/table">
            <a:tbl>
              <a:tblPr/>
              <a:tblGrid>
                <a:gridCol w="7508153"/>
                <a:gridCol w="1220210"/>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Sebebi Bilinmeyen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İnşaat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Nakliyat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tx1"/>
                          </a:solidFill>
                          <a:effectLst/>
                          <a:latin typeface="Calibri" pitchFamily="34" charset="0"/>
                          <a:cs typeface="Calibri" pitchFamily="34" charset="0"/>
                        </a:rPr>
                        <a:t>Toptan ve Perakende Ticaret</a:t>
                      </a:r>
                      <a:endParaRPr kumimoji="0" lang="tr-TR" sz="18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kern="1200" cap="none" normalizeH="0" baseline="0" noProof="1" smtClean="0">
                          <a:ln>
                            <a:noFill/>
                          </a:ln>
                          <a:solidFill>
                            <a:schemeClr val="tx1"/>
                          </a:solidFill>
                          <a:effectLst/>
                          <a:latin typeface="Calibri" pitchFamily="34" charset="0"/>
                          <a:ea typeface="+mn-ea"/>
                          <a:cs typeface="Calibri" pitchFamily="34" charset="0"/>
                        </a:rPr>
                        <a:t>Kömür Madenciliği,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Diğer (Gıda, dokuma, makine, metal,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ÖLÜMLERİN SEKTÖREL DAĞILIMI – TÜRKİYE </a:t>
            </a:r>
          </a:p>
        </p:txBody>
      </p:sp>
      <p:grpSp>
        <p:nvGrpSpPr>
          <p:cNvPr id="8" name="Grup 19"/>
          <p:cNvGrpSpPr>
            <a:grpSpLocks/>
          </p:cNvGrpSpPr>
          <p:nvPr/>
        </p:nvGrpSpPr>
        <p:grpSpPr bwMode="auto">
          <a:xfrm>
            <a:off x="851594" y="5511846"/>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712333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3614981584"/>
              </p:ext>
            </p:extLst>
          </p:nvPr>
        </p:nvGraphicFramePr>
        <p:xfrm>
          <a:off x="95003" y="1857373"/>
          <a:ext cx="8728363" cy="3514728"/>
        </p:xfrm>
        <a:graphic>
          <a:graphicData uri="http://schemas.openxmlformats.org/drawingml/2006/table">
            <a:tbl>
              <a:tblPr/>
              <a:tblGrid>
                <a:gridCol w="7508153"/>
                <a:gridCol w="1220210"/>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100’den Az İş Göremezlik Olan Sektörler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İnşaat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Metalden Eşya İmalatı</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1" u="none" strike="noStrike" cap="none" normalizeH="0" baseline="0" noProof="1" smtClean="0">
                          <a:ln>
                            <a:noFill/>
                          </a:ln>
                          <a:solidFill>
                            <a:schemeClr val="tx1"/>
                          </a:solidFill>
                          <a:effectLst/>
                          <a:latin typeface="Calibri" pitchFamily="34" charset="0"/>
                          <a:cs typeface="Calibri" pitchFamily="34" charset="0"/>
                        </a:rPr>
                        <a:t>Nakliyat</a:t>
                      </a:r>
                      <a:endParaRPr kumimoji="0" lang="tr-TR" sz="1800" b="0" i="1"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1" u="none" strike="noStrike" cap="none" normalizeH="0" baseline="0" noProof="1" smtClean="0">
                          <a:ln>
                            <a:noFill/>
                          </a:ln>
                          <a:solidFill>
                            <a:schemeClr val="bg1"/>
                          </a:solidFill>
                          <a:effectLst/>
                          <a:latin typeface="Calibri" pitchFamily="34" charset="0"/>
                          <a:cs typeface="Calibri" pitchFamily="34" charset="0"/>
                        </a:rPr>
                        <a:t>%7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1" u="none" strike="noStrike" kern="1200" cap="none" normalizeH="0" baseline="0" noProof="1" smtClean="0">
                          <a:ln>
                            <a:noFill/>
                          </a:ln>
                          <a:solidFill>
                            <a:schemeClr val="tx1"/>
                          </a:solidFill>
                          <a:effectLst/>
                          <a:latin typeface="Calibri" pitchFamily="34" charset="0"/>
                          <a:ea typeface="+mn-ea"/>
                          <a:cs typeface="Calibri" pitchFamily="34" charset="0"/>
                        </a:rPr>
                        <a:t>Dokuma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1" u="none" strike="noStrike" cap="none" normalizeH="0" baseline="0" noProof="1" smtClean="0">
                          <a:ln>
                            <a:noFill/>
                          </a:ln>
                          <a:solidFill>
                            <a:schemeClr val="bg1"/>
                          </a:solidFill>
                          <a:effectLst/>
                          <a:latin typeface="Calibri" pitchFamily="34" charset="0"/>
                          <a:cs typeface="Calibri" pitchFamily="34" charset="0"/>
                        </a:rPr>
                        <a:t>%6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Kömür Madenciliği</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SÜREKLİ İŞ GÖREMEMEZLİK DAĞILIMI – TÜRKİYE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851594" y="5511846"/>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586554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 TİPLERİNE GÖRE DAĞILIM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8" name="Object 3"/>
          <p:cNvGraphicFramePr>
            <a:graphicFrameLocks noChangeAspect="1"/>
          </p:cNvGraphicFramePr>
          <p:nvPr>
            <p:extLst>
              <p:ext uri="{D42A27DB-BD31-4B8C-83A1-F6EECF244321}">
                <p14:modId xmlns:p14="http://schemas.microsoft.com/office/powerpoint/2010/main" val="245273398"/>
              </p:ext>
            </p:extLst>
          </p:nvPr>
        </p:nvGraphicFramePr>
        <p:xfrm>
          <a:off x="32562" y="960142"/>
          <a:ext cx="9111438" cy="5823430"/>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743820" y="6058775"/>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4278050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ÇALIŞMA SAATLERİNE GÖRE İŞ KAZALARI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Grafik 4"/>
          <p:cNvGraphicFramePr/>
          <p:nvPr>
            <p:extLst>
              <p:ext uri="{D42A27DB-BD31-4B8C-83A1-F6EECF244321}">
                <p14:modId xmlns:p14="http://schemas.microsoft.com/office/powerpoint/2010/main" val="4197455467"/>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sp>
        <p:nvSpPr>
          <p:cNvPr id="7" name="Dikdörtgen 6"/>
          <p:cNvSpPr/>
          <p:nvPr/>
        </p:nvSpPr>
        <p:spPr>
          <a:xfrm>
            <a:off x="890800" y="4448174"/>
            <a:ext cx="5981700" cy="561975"/>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890800" y="5743575"/>
            <a:ext cx="5981700" cy="200026"/>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6920572" y="4631377"/>
            <a:ext cx="1974048" cy="374816"/>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6920572" y="5739619"/>
            <a:ext cx="1974048" cy="200026"/>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92701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95275" y="3224751"/>
            <a:ext cx="8639752" cy="2852200"/>
          </a:xfrm>
          <a:prstGeom prst="rect">
            <a:avLst/>
          </a:prstGeom>
          <a:noFill/>
          <a:ln w="9525" algn="ctr">
            <a:noFill/>
            <a:round/>
            <a:headEnd/>
            <a:tailEnd/>
          </a:ln>
        </p:spPr>
        <p:txBody>
          <a:bodyPr wrap="none" lIns="36000" tIns="0" rIns="36000" bIns="0" anchor="ctr">
            <a:noAutofit/>
          </a:bodyPr>
          <a:lstStyle/>
          <a:p>
            <a:pPr algn="ct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 Kaynakları </a:t>
            </a:r>
          </a:p>
          <a:p>
            <a:pPr algn="ct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Tanımlar</a:t>
            </a:r>
            <a:endPar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D:\DOKTOR\1-DRUZ\1-EĞİTİM KURUMU\1. İstanbuluzman\2-RESİMLER\Siyah\ExtensionManager_file_docum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550" y="276225"/>
            <a:ext cx="33909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154719955"/>
              </p:ext>
            </p:extLst>
          </p:nvPr>
        </p:nvGraphicFramePr>
        <p:xfrm>
          <a:off x="95003" y="1596123"/>
          <a:ext cx="8926172" cy="2008416"/>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Ocak-Şubat-Mart-Nisan</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21.316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26,9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Mayıs-Haziran-Temmuz-Ağustos</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25.572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Eylül-Ekim-Kasım-Aralık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(Son 4 Ay)</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32.139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79.027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10340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 Aylar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AYLARA VE SAATLERE GÖRE İŞ KAZALARI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24" name="Group 765"/>
          <p:cNvGraphicFramePr>
            <a:graphicFrameLocks noGrp="1"/>
          </p:cNvGraphicFramePr>
          <p:nvPr>
            <p:extLst>
              <p:ext uri="{D42A27DB-BD31-4B8C-83A1-F6EECF244321}">
                <p14:modId xmlns:p14="http://schemas.microsoft.com/office/powerpoint/2010/main" val="2124441197"/>
              </p:ext>
            </p:extLst>
          </p:nvPr>
        </p:nvGraphicFramePr>
        <p:xfrm>
          <a:off x="122294" y="4244314"/>
          <a:ext cx="8926172" cy="2008416"/>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15:00 – 16:00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5,832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34,7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11:00 – 12:00</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5,552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33,0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10:00 – 11:00</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5,431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16,815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25" name="Text Box 1193"/>
          <p:cNvSpPr txBox="1">
            <a:spLocks noChangeArrowheads="1"/>
          </p:cNvSpPr>
          <p:nvPr/>
        </p:nvSpPr>
        <p:spPr bwMode="auto">
          <a:xfrm>
            <a:off x="231797" y="3692230"/>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 Saatler (2010)</a:t>
            </a:r>
            <a:endParaRPr lang="tr-TR" sz="2800" b="1" noProof="1">
              <a:solidFill>
                <a:srgbClr val="004074"/>
              </a:solidFill>
              <a:latin typeface="Calibri" pitchFamily="34" charset="0"/>
              <a:cs typeface="Calibri" pitchFamily="34" charset="0"/>
            </a:endParaRPr>
          </a:p>
        </p:txBody>
      </p:sp>
    </p:spTree>
    <p:extLst>
      <p:ext uri="{BB962C8B-B14F-4D97-AF65-F5344CB8AC3E}">
        <p14:creationId xmlns:p14="http://schemas.microsoft.com/office/powerpoint/2010/main" val="1027918381"/>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2044625004"/>
              </p:ext>
            </p:extLst>
          </p:nvPr>
        </p:nvGraphicFramePr>
        <p:xfrm>
          <a:off x="95003" y="1857373"/>
          <a:ext cx="8926172" cy="3514728"/>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Üst Ekstremiteler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(omuz, kol, bilek, el, parmak)</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43.290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53,7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Alt Ekstremiteler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(kalça, bacak, ayak)</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20.207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25,0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Diğer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8.387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10,4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Kafa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4.239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Sırt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2.572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Gövde ve İç Organlar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1.907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80.602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YARALANMA BÖLGELERİNE GÖRE İK–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142875" y="6112121"/>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782657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221014686"/>
              </p:ext>
            </p:extLst>
          </p:nvPr>
        </p:nvGraphicFramePr>
        <p:xfrm>
          <a:off x="95003" y="1857373"/>
          <a:ext cx="8926172" cy="4016832"/>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Yüzeysel Yaralanmalar, Açık Yaralanmalar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35.863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48,0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Ezik ve Çürükler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17.257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Kırıklar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10.188</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13,6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Çıkıklar, Burkulmalar, İncinmeler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7.455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9,9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Yanmalar, Kimyasal Yanma, Kaynar Su Yanma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2.513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Yanmalar, Kimyasal Yanma, Kaynar Su Yanma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2.513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Akut Zehirlenmeler, Enfeksiyonlar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270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bg1"/>
                          </a:solidFill>
                          <a:effectLst/>
                          <a:latin typeface="Calibri" pitchFamily="34" charset="0"/>
                          <a:cs typeface="Calibri" pitchFamily="34" charset="0"/>
                        </a:rPr>
                        <a:t>0,4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457200" marR="0" lvl="1"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74,640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YARALANMA ÇEŞİDİNE GÖRE İK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836221" y="595499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893940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graphicFrame>
        <p:nvGraphicFramePr>
          <p:cNvPr id="7" name="Group 434"/>
          <p:cNvGraphicFramePr>
            <a:graphicFrameLocks noGrp="1"/>
          </p:cNvGraphicFramePr>
          <p:nvPr>
            <p:extLst>
              <p:ext uri="{D42A27DB-BD31-4B8C-83A1-F6EECF244321}">
                <p14:modId xmlns:p14="http://schemas.microsoft.com/office/powerpoint/2010/main" val="2332465108"/>
              </p:ext>
            </p:extLst>
          </p:nvPr>
        </p:nvGraphicFramePr>
        <p:xfrm>
          <a:off x="74430" y="1158979"/>
          <a:ext cx="9069570" cy="4966884"/>
        </p:xfrm>
        <a:graphic>
          <a:graphicData uri="http://schemas.openxmlformats.org/drawingml/2006/table">
            <a:tbl>
              <a:tblPr bandRow="1">
                <a:tableStyleId>{21E4AEA4-8DFA-4A89-87EB-49C32662AFE0}</a:tableStyleId>
              </a:tblPr>
              <a:tblGrid>
                <a:gridCol w="1866552"/>
                <a:gridCol w="1200503"/>
                <a:gridCol w="1200503"/>
                <a:gridCol w="1200503"/>
                <a:gridCol w="1200503"/>
                <a:gridCol w="1200503"/>
                <a:gridCol w="1200503"/>
              </a:tblGrid>
              <a:tr h="342294">
                <a:tc row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effectLst/>
                          <a:latin typeface="Cambria" pitchFamily="18" charset="0"/>
                        </a:rPr>
                        <a:t>Yaş </a:t>
                      </a:r>
                    </a:p>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effectLst/>
                          <a:latin typeface="Cambria" pitchFamily="18" charset="0"/>
                        </a:rPr>
                        <a:t>Grupları</a:t>
                      </a:r>
                      <a:endParaRPr kumimoji="0" lang="tr-TR" sz="12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gridSpan="3">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solidFill>
                            <a:schemeClr val="tx1"/>
                          </a:solidFill>
                          <a:effectLst/>
                          <a:latin typeface="Cambria" pitchFamily="18" charset="0"/>
                        </a:rPr>
                        <a:t>2005</a:t>
                      </a: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gridSpan="3">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solidFill>
                            <a:schemeClr val="bg1">
                              <a:lumMod val="50000"/>
                            </a:schemeClr>
                          </a:solidFill>
                          <a:effectLst/>
                          <a:latin typeface="Cambria" pitchFamily="18" charset="0"/>
                        </a:rPr>
                        <a:t>2006</a:t>
                      </a: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r>
              <a:tr h="308306">
                <a:tc vMerge="1">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200" b="1"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-14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225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299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319</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mn-cs"/>
                        </a:rPr>
                        <a:t>15-17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901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2.239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2.470</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rgbClr val="002060"/>
                          </a:solidFill>
                          <a:effectLst/>
                          <a:latin typeface="Cambria" pitchFamily="18" charset="0"/>
                          <a:cs typeface="Calibri" pitchFamily="34" charset="0"/>
                        </a:rPr>
                        <a:t>18-24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1.141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15.202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16.343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11.299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18.666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19.965</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rgbClr val="002060"/>
                          </a:solidFill>
                          <a:effectLst/>
                          <a:latin typeface="Cambria" pitchFamily="18" charset="0"/>
                          <a:cs typeface="Calibri" pitchFamily="34" charset="0"/>
                        </a:rPr>
                        <a:t>25-29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676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17.303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17.979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7.675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18.162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18.837</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30-34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528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14.545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15.073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3.591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14.591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15.182</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35-39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10.761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11.150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454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10.845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11.299</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40-44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7.958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8.263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283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7.202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7.485</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45-49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2.653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2.789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2.371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2.516</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50-54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811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848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770</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55-59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174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144</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60-64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65+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6</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Toplam</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3.334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70.589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73.923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3.739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75.288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79.027</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Ağırlıklı Ortalama  Yaş</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a:t>
                      </a:r>
                    </a:p>
                  </a:txBody>
                  <a:tcPr marL="90000" marR="90000" marT="46800" marB="46800" anchor="ctr" horzOverflow="overflow"/>
                </a:tc>
              </a:tr>
            </a:tbl>
          </a:graphicData>
        </a:graphic>
      </p:graphicFrame>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KAZALARINDA YAŞ ORTALAMASI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990600" y="615954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
        <p:nvSpPr>
          <p:cNvPr id="24" name="Dikdörtgen 23"/>
          <p:cNvSpPr/>
          <p:nvPr/>
        </p:nvSpPr>
        <p:spPr>
          <a:xfrm>
            <a:off x="5553075" y="2433637"/>
            <a:ext cx="3552825" cy="280987"/>
          </a:xfrm>
          <a:prstGeom prst="rect">
            <a:avLst/>
          </a:prstGeom>
          <a:noFill/>
          <a:ln>
            <a:solidFill>
              <a:srgbClr val="C0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04389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KAZASI-MESLEK HASTALIKLARINA BAĞLI ÖLÜM</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Grafik 4"/>
          <p:cNvGraphicFramePr/>
          <p:nvPr>
            <p:extLst>
              <p:ext uri="{D42A27DB-BD31-4B8C-83A1-F6EECF244321}">
                <p14:modId xmlns:p14="http://schemas.microsoft.com/office/powerpoint/2010/main" val="210455515"/>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231797" y="5977269"/>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6" name="Group 58"/>
              <p:cNvGrpSpPr>
                <a:grpSpLocks noChangeAspect="1"/>
              </p:cNvGrpSpPr>
              <p:nvPr/>
            </p:nvGrpSpPr>
            <p:grpSpPr bwMode="auto">
              <a:xfrm>
                <a:off x="2808" y="2807"/>
                <a:ext cx="62" cy="63"/>
                <a:chOff x="1684" y="2400"/>
                <a:chExt cx="41" cy="41"/>
              </a:xfrm>
            </p:grpSpPr>
            <p:sp>
              <p:nvSpPr>
                <p:cNvPr id="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7" name="Group 61"/>
              <p:cNvGrpSpPr>
                <a:grpSpLocks noChangeAspect="1"/>
              </p:cNvGrpSpPr>
              <p:nvPr/>
            </p:nvGrpSpPr>
            <p:grpSpPr bwMode="auto">
              <a:xfrm>
                <a:off x="2808" y="1211"/>
                <a:ext cx="62" cy="63"/>
                <a:chOff x="1684" y="2400"/>
                <a:chExt cx="41" cy="41"/>
              </a:xfrm>
            </p:grpSpPr>
            <p:sp>
              <p:nvSpPr>
                <p:cNvPr id="1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8"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Sayısı</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830277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Türkiye'de </a:t>
            </a:r>
            <a:r>
              <a:rPr lang="tr-TR" sz="2000" b="1" i="1" dirty="0">
                <a:solidFill>
                  <a:srgbClr val="000000"/>
                </a:solidFill>
                <a:latin typeface="Calibri" pitchFamily="34" charset="0"/>
                <a:cs typeface="Calibri" pitchFamily="34" charset="0"/>
              </a:rPr>
              <a:t>her yıl kaç işçi meslek hastalığı nedeni ile yaşamını yitirmektedir?</a:t>
            </a:r>
          </a:p>
          <a:p>
            <a:pPr marL="457200" indent="-457200">
              <a:spcAft>
                <a:spcPts val="0"/>
              </a:spcAft>
              <a:buClr>
                <a:srgbClr val="292929"/>
              </a:buClr>
              <a:buFont typeface="+mj-lt"/>
              <a:buAutoNum type="alphaUcPeriod"/>
              <a:defRPr/>
            </a:pPr>
            <a:r>
              <a:rPr lang="tr-TR" b="1" i="1" dirty="0" smtClean="0">
                <a:solidFill>
                  <a:srgbClr val="FF0000"/>
                </a:solidFill>
                <a:latin typeface="Calibri" pitchFamily="34" charset="0"/>
                <a:cs typeface="Calibri" pitchFamily="34" charset="0"/>
              </a:rPr>
              <a:t>0 </a:t>
            </a:r>
            <a:r>
              <a:rPr lang="tr-TR" b="1" i="1" dirty="0">
                <a:solidFill>
                  <a:srgbClr val="FF0000"/>
                </a:solidFill>
                <a:latin typeface="Calibri" pitchFamily="34" charset="0"/>
                <a:cs typeface="Calibri" pitchFamily="34" charset="0"/>
              </a:rPr>
              <a:t>- 100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101 </a:t>
            </a:r>
            <a:r>
              <a:rPr lang="tr-TR" i="1" dirty="0">
                <a:solidFill>
                  <a:srgbClr val="000000"/>
                </a:solidFill>
                <a:latin typeface="Calibri" pitchFamily="34" charset="0"/>
                <a:cs typeface="Calibri" pitchFamily="34" charset="0"/>
              </a:rPr>
              <a:t>- 500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501 </a:t>
            </a:r>
            <a:r>
              <a:rPr lang="tr-TR" i="1" dirty="0">
                <a:solidFill>
                  <a:srgbClr val="000000"/>
                </a:solidFill>
                <a:latin typeface="Calibri" pitchFamily="34" charset="0"/>
                <a:cs typeface="Calibri" pitchFamily="34" charset="0"/>
              </a:rPr>
              <a:t>- 1000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1001 </a:t>
            </a:r>
            <a:r>
              <a:rPr lang="tr-TR" i="1" dirty="0">
                <a:solidFill>
                  <a:srgbClr val="000000"/>
                </a:solidFill>
                <a:latin typeface="Calibri" pitchFamily="34" charset="0"/>
                <a:cs typeface="Calibri" pitchFamily="34" charset="0"/>
              </a:rPr>
              <a:t>işçi ve daha fazla</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İH-4</a:t>
            </a:r>
          </a:p>
        </p:txBody>
      </p:sp>
    </p:spTree>
    <p:extLst>
      <p:ext uri="{BB962C8B-B14F-4D97-AF65-F5344CB8AC3E}">
        <p14:creationId xmlns:p14="http://schemas.microsoft.com/office/powerpoint/2010/main" val="241378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KAYBEDİLEN İŞ GÜNÜ SAYISI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3375202467"/>
              </p:ext>
            </p:extLst>
          </p:nvPr>
        </p:nvGraphicFramePr>
        <p:xfrm>
          <a:off x="-191386" y="0"/>
          <a:ext cx="9281280" cy="6741042"/>
        </p:xfrm>
        <a:graphic>
          <a:graphicData uri="http://schemas.openxmlformats.org/drawingml/2006/chart">
            <c:chart xmlns:c="http://schemas.openxmlformats.org/drawingml/2006/chart" xmlns:r="http://schemas.openxmlformats.org/officeDocument/2006/relationships" r:id="rId3"/>
          </a:graphicData>
        </a:graphic>
      </p:graphicFrame>
      <p:sp>
        <p:nvSpPr>
          <p:cNvPr id="7" name="Dikdörtgen 6"/>
          <p:cNvSpPr/>
          <p:nvPr/>
        </p:nvSpPr>
        <p:spPr>
          <a:xfrm>
            <a:off x="142875" y="5253335"/>
            <a:ext cx="8705850" cy="338554"/>
          </a:xfrm>
          <a:prstGeom prst="rect">
            <a:avLst/>
          </a:prstGeom>
        </p:spPr>
        <p:txBody>
          <a:bodyPr wrap="square">
            <a:spAutoFit/>
          </a:bodyPr>
          <a:lstStyle/>
          <a:p>
            <a:pPr algn="ctr">
              <a:spcAft>
                <a:spcPts val="0"/>
              </a:spcAft>
              <a:buClr>
                <a:srgbClr val="292929"/>
              </a:buClr>
              <a:defRPr/>
            </a:pPr>
            <a:r>
              <a:rPr lang="tr-TR" sz="1600" b="1" i="1" dirty="0" smtClean="0">
                <a:solidFill>
                  <a:srgbClr val="000000"/>
                </a:solidFill>
                <a:latin typeface="Calibri" pitchFamily="34" charset="0"/>
                <a:cs typeface="Calibri" pitchFamily="34" charset="0"/>
              </a:rPr>
              <a:t>Yaklaşık 2.000.000 Gün</a:t>
            </a:r>
            <a:endParaRPr lang="tr-TR" sz="1600" b="1"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3810827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Hastalığı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3" descr="D:\DOKTOR\9-ISTUZMAN\1-EĞİTİM KURUMU\1. İstanbuluzman\Z.Resim-İkon\Meslekler\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2917" y="444794"/>
            <a:ext cx="3260651" cy="326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996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699228568"/>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TOPLAM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8618098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1099044741"/>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HASTALIĞI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314502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İSTATİSTİKLER / KAYNAKLAR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9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i="1" dirty="0">
                <a:solidFill>
                  <a:srgbClr val="000000"/>
                </a:solidFill>
                <a:latin typeface="Calibri" pitchFamily="34" charset="0"/>
                <a:cs typeface="Calibri" pitchFamily="34" charset="0"/>
              </a:rPr>
              <a:t>Ulusal mevzuatlardaki farklılıklar nedeni ile ülkeden ülkeye hatta bir ajanstan diğerine endüstriyel kazalar hakkında </a:t>
            </a:r>
            <a:r>
              <a:rPr lang="tr-TR" i="1" dirty="0" smtClean="0">
                <a:solidFill>
                  <a:srgbClr val="000000"/>
                </a:solidFill>
                <a:latin typeface="Calibri" pitchFamily="34" charset="0"/>
                <a:cs typeface="Calibri" pitchFamily="34" charset="0"/>
              </a:rPr>
              <a:t>istatistiklerin hazırlanmasında kullanılan yöntemler değişkenlik göstermektedir.</a:t>
            </a: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Ulusal istatistik ofisleri</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Tazminat ajansları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Ulusal sigorta veya sosyal sigorta ajansları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İş teftiş kuruluşları,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Kaza önleme ajansları</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 DERLEME KAYNAKLARI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7170" name="Picture 2" descr="D:\DOKTOR\9-ISTUZMAN\1-EĞİTİM KURUMU\1. İstanbuluzman\Z.Resim-İkon\Meslekler\1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3471" y="4292309"/>
            <a:ext cx="1463417" cy="1030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17988"/>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219602457"/>
              </p:ext>
            </p:extLst>
          </p:nvPr>
        </p:nvGraphicFramePr>
        <p:xfrm>
          <a:off x="0" y="1176325"/>
          <a:ext cx="9021175"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ÇALIŞAN SAYISI MESLEK HASTALIĞI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HASTALIĞI DAĞILIMI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6" name="3 İçerik Yer Tutucusu"/>
          <p:cNvGraphicFramePr>
            <a:graphicFrameLocks/>
          </p:cNvGraphicFramePr>
          <p:nvPr>
            <p:extLst>
              <p:ext uri="{D42A27DB-BD31-4B8C-83A1-F6EECF244321}">
                <p14:modId xmlns:p14="http://schemas.microsoft.com/office/powerpoint/2010/main" val="3734983424"/>
              </p:ext>
            </p:extLst>
          </p:nvPr>
        </p:nvGraphicFramePr>
        <p:xfrm>
          <a:off x="-4" y="977730"/>
          <a:ext cx="9135087" cy="5299244"/>
        </p:xfrm>
        <a:graphic>
          <a:graphicData uri="http://schemas.openxmlformats.org/drawingml/2006/table">
            <a:tbl>
              <a:tblPr firstRow="1" bandRow="1"/>
              <a:tblGrid>
                <a:gridCol w="467338"/>
                <a:gridCol w="2835980"/>
                <a:gridCol w="765106"/>
                <a:gridCol w="723809"/>
                <a:gridCol w="723809"/>
                <a:gridCol w="723809"/>
                <a:gridCol w="723809"/>
                <a:gridCol w="723809"/>
                <a:gridCol w="723809"/>
                <a:gridCol w="723809"/>
              </a:tblGrid>
              <a:tr h="475106">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SN</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Meslek Hasta-İş Kazaları</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1999</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2000</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2001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2002</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2003</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2004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2005</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2006</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Üretim ve İmalat Sektörü</a:t>
                      </a:r>
                      <a:endParaRPr kumimoji="0" lang="tr-TR" sz="16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1.478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976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895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877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873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1.214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2</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İnşaat Sektörü</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778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765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630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614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Madencilik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1.375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453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387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280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528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dk1"/>
                          </a:solidFill>
                          <a:effectLst/>
                          <a:latin typeface="Calibri" pitchFamily="34" charset="0"/>
                          <a:cs typeface="Calibri" pitchFamily="34" charset="0"/>
                        </a:rPr>
                        <a:t>Taşımacılık ve İletişim</a:t>
                      </a:r>
                      <a:endParaRPr kumimoji="0" lang="tr-TR" sz="16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315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305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0" i="0" u="none" strike="noStrike" cap="none" normalizeH="0" baseline="0" noProof="1" smtClean="0">
                          <a:ln>
                            <a:noFill/>
                          </a:ln>
                          <a:solidFill>
                            <a:schemeClr val="tx1"/>
                          </a:solidFill>
                          <a:effectLst/>
                          <a:latin typeface="Calibri" pitchFamily="34" charset="0"/>
                          <a:cs typeface="Calibri" pitchFamily="34" charset="0"/>
                        </a:rPr>
                        <a:t>Kamu ve Hizmet Sektörü</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284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187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Restorant, Otel, Alım-Satım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Elektrik, Gaz, Su</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Tarım, Ormancılık, Balıkçılık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Finans, Sigorta</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Diğer</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153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227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de-DE" sz="16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de-DE" sz="1600" b="1" i="0" u="none" strike="noStrike" cap="none" normalizeH="0" baseline="0" noProof="1" smtClean="0">
                          <a:ln>
                            <a:noFill/>
                          </a:ln>
                          <a:solidFill>
                            <a:schemeClr val="tx1"/>
                          </a:solidFill>
                          <a:effectLst/>
                          <a:latin typeface="Cambria" pitchFamily="18" charset="0"/>
                          <a:cs typeface="Calibri" pitchFamily="34" charset="0"/>
                        </a:rPr>
                        <a:t>Toplam Vaka Sayısı</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4.740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3.139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3.191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2.965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2.407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2.536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2.735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3.868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bl>
          </a:graphicData>
        </a:graphic>
      </p:graphicFrame>
    </p:spTree>
    <p:extLst>
      <p:ext uri="{BB962C8B-B14F-4D97-AF65-F5344CB8AC3E}">
        <p14:creationId xmlns:p14="http://schemas.microsoft.com/office/powerpoint/2010/main" val="36127666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YAŞ ORTALAMASI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8" name="3 İçerik Yer Tutucusu"/>
          <p:cNvGraphicFramePr>
            <a:graphicFrameLocks/>
          </p:cNvGraphicFramePr>
          <p:nvPr>
            <p:extLst>
              <p:ext uri="{D42A27DB-BD31-4B8C-83A1-F6EECF244321}">
                <p14:modId xmlns:p14="http://schemas.microsoft.com/office/powerpoint/2010/main" val="1849568223"/>
              </p:ext>
            </p:extLst>
          </p:nvPr>
        </p:nvGraphicFramePr>
        <p:xfrm>
          <a:off x="19050" y="935038"/>
          <a:ext cx="9124948" cy="5457840"/>
        </p:xfrm>
        <a:graphic>
          <a:graphicData uri="http://schemas.openxmlformats.org/drawingml/2006/table">
            <a:tbl>
              <a:tblPr firstRow="1" bandRow="1"/>
              <a:tblGrid>
                <a:gridCol w="2272810"/>
                <a:gridCol w="1142023"/>
                <a:gridCol w="1142023"/>
                <a:gridCol w="1142023"/>
                <a:gridCol w="1142023"/>
                <a:gridCol w="1142023"/>
                <a:gridCol w="1142023"/>
              </a:tblGrid>
              <a:tr h="385059">
                <a:tc row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bg1"/>
                          </a:solidFill>
                          <a:effectLst/>
                          <a:latin typeface="Calibri" pitchFamily="34" charset="0"/>
                          <a:cs typeface="Calibri" pitchFamily="34" charset="0"/>
                        </a:rPr>
                        <a:t>YAŞ GRUPLARI</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latin typeface="Calibri" pitchFamily="34" charset="0"/>
                          <a:cs typeface="Calibri" pitchFamily="34" charset="0"/>
                        </a:rPr>
                        <a:t>2005</a:t>
                      </a: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latin typeface="Calibri" pitchFamily="34" charset="0"/>
                          <a:cs typeface="Calibri" pitchFamily="34" charset="0"/>
                        </a:rPr>
                        <a:t>2006</a:t>
                      </a: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327919">
                <a:tc v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2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-14</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mbria" pitchFamily="18" charset="0"/>
                          <a:cs typeface="+mn-cs"/>
                        </a:rPr>
                        <a:t>15-17</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18-24</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25-29</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30-34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35-39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40-44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45-49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50-54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85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85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55-59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60-64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65+</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513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571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Ağırlıklı Ort.  Yaş</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r>
            </a:tbl>
          </a:graphicData>
        </a:graphic>
      </p:graphicFrame>
    </p:spTree>
    <p:extLst>
      <p:ext uri="{BB962C8B-B14F-4D97-AF65-F5344CB8AC3E}">
        <p14:creationId xmlns:p14="http://schemas.microsoft.com/office/powerpoint/2010/main" val="41425510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57069" y="2583712"/>
            <a:ext cx="8782476" cy="3540641"/>
          </a:xfrm>
          <a:prstGeom prst="rect">
            <a:avLst/>
          </a:prstGeom>
          <a:noFill/>
          <a:ln w="9525" algn="ctr">
            <a:noFill/>
            <a:round/>
            <a:headEnd/>
            <a:tailEnd/>
          </a:ln>
        </p:spPr>
        <p:txBody>
          <a:bodyPr wrap="none" anchor="ctr"/>
          <a:lstStyle/>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a:t>
            </a:r>
          </a:p>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Hastalığı</a:t>
            </a:r>
            <a:endPar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1-ISTANBULUZMAN\1-EĞİTİM KURUMU\1. İstanbuluzman\2-RESİMLER\Meslekler\4EF_UnderConstructio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1651" y="438149"/>
            <a:ext cx="1940698" cy="24669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3 İçerik Yer Tutucusu"/>
          <p:cNvGraphicFramePr>
            <a:graphicFrameLocks/>
          </p:cNvGraphicFramePr>
          <p:nvPr>
            <p:extLst>
              <p:ext uri="{D42A27DB-BD31-4B8C-83A1-F6EECF244321}">
                <p14:modId xmlns:p14="http://schemas.microsoft.com/office/powerpoint/2010/main" val="3039419382"/>
              </p:ext>
            </p:extLst>
          </p:nvPr>
        </p:nvGraphicFramePr>
        <p:xfrm>
          <a:off x="66674" y="1725616"/>
          <a:ext cx="8981792" cy="3465510"/>
        </p:xfrm>
        <a:graphic>
          <a:graphicData uri="http://schemas.openxmlformats.org/drawingml/2006/table">
            <a:tbl>
              <a:tblPr firstRow="1" bandRow="1"/>
              <a:tblGrid>
                <a:gridCol w="4524377"/>
                <a:gridCol w="1552575"/>
                <a:gridCol w="1485900"/>
                <a:gridCol w="1418940"/>
              </a:tblGrid>
              <a:tr h="71982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MESLEK HASTALIĞI </a:t>
                      </a:r>
                    </a:p>
                  </a:txBody>
                  <a:tcPr marL="91439" marR="91439"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2007 YILI</a:t>
                      </a:r>
                    </a:p>
                  </a:txBody>
                  <a:tcPr marL="91439" marR="91439"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2010 YILI</a:t>
                      </a:r>
                    </a:p>
                  </a:txBody>
                  <a:tcPr marL="91439" marR="91439"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2011 </a:t>
                      </a:r>
                      <a:r>
                        <a:rPr kumimoji="0" lang="tr-TR" sz="2400" b="1" i="0" u="none" strike="noStrike" cap="none" normalizeH="0" baseline="0" dirty="0" smtClean="0">
                          <a:ln>
                            <a:noFill/>
                          </a:ln>
                          <a:solidFill>
                            <a:schemeClr val="bg1"/>
                          </a:solidFill>
                          <a:effectLst/>
                          <a:latin typeface="Calibri" pitchFamily="34" charset="0"/>
                          <a:cs typeface="Calibri" pitchFamily="34" charset="0"/>
                        </a:rPr>
                        <a:t>YILI</a:t>
                      </a:r>
                    </a:p>
                  </a:txBody>
                  <a:tcPr marL="91439" marR="91439"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565423">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SSK’ya Kayıtlı İşçi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8.505.394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solidFill>
                            <a:schemeClr val="tx1"/>
                          </a:solidFill>
                          <a:effectLst/>
                          <a:latin typeface="Calibri" pitchFamily="34" charset="0"/>
                          <a:cs typeface="Calibri" pitchFamily="34" charset="0"/>
                        </a:rPr>
                        <a:t>10.600.000</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11.030.939</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0279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Saptanan Meslek Hastalığı Sayısı</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1.208</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solidFill>
                            <a:schemeClr val="tx1"/>
                          </a:solidFill>
                          <a:effectLst/>
                          <a:latin typeface="Calibri" pitchFamily="34" charset="0"/>
                          <a:cs typeface="Calibri" pitchFamily="34" charset="0"/>
                        </a:rPr>
                        <a:t>533</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697</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57119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Beklenen Meslek Hastalığı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34.021</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solidFill>
                            <a:schemeClr val="tx1"/>
                          </a:solidFill>
                          <a:effectLst/>
                          <a:latin typeface="Calibri" pitchFamily="34" charset="0"/>
                          <a:cs typeface="Calibri" pitchFamily="34" charset="0"/>
                        </a:rPr>
                        <a:t>42.400</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44.123</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54226">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Saptanamayan Meslek Hastalığı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32.813</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solidFill>
                            <a:schemeClr val="tx1"/>
                          </a:solidFill>
                          <a:effectLst/>
                          <a:latin typeface="Calibri" pitchFamily="34" charset="0"/>
                          <a:cs typeface="Calibri" pitchFamily="34" charset="0"/>
                        </a:rPr>
                        <a:t>41.867</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43.462</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55205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Saptanan Meslek Hastalığı Oranı</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%0.014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solidFill>
                            <a:schemeClr val="tx1"/>
                          </a:solidFill>
                          <a:effectLst/>
                          <a:latin typeface="Calibri" pitchFamily="34" charset="0"/>
                          <a:cs typeface="Calibri" pitchFamily="34" charset="0"/>
                        </a:rPr>
                        <a:t>%0.005</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a:t>
                      </a:r>
                      <a:r>
                        <a:rPr kumimoji="0" lang="tr-TR" sz="2000" b="1" i="0" u="none" strike="noStrike" cap="none" normalizeH="0" baseline="0" noProof="1" smtClean="0">
                          <a:ln>
                            <a:noFill/>
                          </a:ln>
                          <a:solidFill>
                            <a:schemeClr val="tx1"/>
                          </a:solidFill>
                          <a:effectLst/>
                          <a:latin typeface="Calibri" pitchFamily="34" charset="0"/>
                          <a:cs typeface="Calibri" pitchFamily="34" charset="0"/>
                        </a:rPr>
                        <a:t>0.005</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bl>
          </a:graphicData>
        </a:graphic>
      </p:graphicFrame>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MESLEK HASTALIĞI SAYISI (WHO)</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1" name="Metin kutusu 20"/>
          <p:cNvSpPr txBox="1"/>
          <p:nvPr/>
        </p:nvSpPr>
        <p:spPr>
          <a:xfrm>
            <a:off x="66675" y="1058862"/>
            <a:ext cx="8962741" cy="560387"/>
          </a:xfrm>
          <a:prstGeom prst="rect">
            <a:avLst/>
          </a:prstGeom>
          <a:noFill/>
          <a:ln w="3175">
            <a:solidFill>
              <a:schemeClr val="bg1">
                <a:lumMod val="65000"/>
              </a:schemeClr>
            </a:solidFill>
          </a:ln>
        </p:spPr>
        <p:txBody>
          <a:bodyPr wrap="square" rtlCol="0" anchor="ctr" anchorCtr="1">
            <a:noAutofit/>
          </a:bodyPr>
          <a:lstStyle/>
          <a:p>
            <a:pPr algn="ctr"/>
            <a:r>
              <a:rPr lang="tr-TR" sz="2400" b="1" dirty="0" smtClean="0">
                <a:solidFill>
                  <a:srgbClr val="C00000"/>
                </a:solidFill>
                <a:latin typeface="Calibri" pitchFamily="34" charset="0"/>
                <a:cs typeface="Calibri" pitchFamily="34" charset="0"/>
              </a:rPr>
              <a:t>Beklenen Meslek Hastalığı Oranı Çalışanların %0,4-%0,12 Olmalıdır.</a:t>
            </a:r>
          </a:p>
        </p:txBody>
      </p:sp>
      <p:grpSp>
        <p:nvGrpSpPr>
          <p:cNvPr id="3" name="Grup 2"/>
          <p:cNvGrpSpPr/>
          <p:nvPr/>
        </p:nvGrpSpPr>
        <p:grpSpPr>
          <a:xfrm>
            <a:off x="75551" y="5268581"/>
            <a:ext cx="8963390" cy="1015663"/>
            <a:chOff x="75551" y="5268581"/>
            <a:chExt cx="8963390" cy="1015663"/>
          </a:xfrm>
        </p:grpSpPr>
        <p:sp>
          <p:nvSpPr>
            <p:cNvPr id="10" name="Metin kutusu 9"/>
            <p:cNvSpPr txBox="1"/>
            <p:nvPr/>
          </p:nvSpPr>
          <p:spPr>
            <a:xfrm>
              <a:off x="1304924" y="5268581"/>
              <a:ext cx="7734017" cy="1015663"/>
            </a:xfrm>
            <a:prstGeom prst="rect">
              <a:avLst/>
            </a:prstGeom>
            <a:noFill/>
            <a:ln w="3175">
              <a:solidFill>
                <a:schemeClr val="bg1">
                  <a:lumMod val="65000"/>
                </a:schemeClr>
              </a:solidFill>
            </a:ln>
          </p:spPr>
          <p:txBody>
            <a:bodyPr wrap="square" rtlCol="0">
              <a:spAutoFit/>
            </a:bodyPr>
            <a:lstStyle/>
            <a:p>
              <a:r>
                <a:rPr lang="tr-TR" sz="2000" i="1" dirty="0" smtClean="0">
                  <a:solidFill>
                    <a:srgbClr val="000000"/>
                  </a:solidFill>
                  <a:latin typeface="Calibri" pitchFamily="34" charset="0"/>
                  <a:cs typeface="Calibri" pitchFamily="34" charset="0"/>
                </a:rPr>
                <a:t>«</a:t>
              </a:r>
              <a:r>
                <a:rPr lang="tr-TR" sz="2000" i="1" dirty="0" smtClean="0">
                  <a:solidFill>
                    <a:srgbClr val="000000"/>
                  </a:solidFill>
                  <a:latin typeface="Calibri" pitchFamily="34" charset="0"/>
                  <a:cs typeface="Calibri" pitchFamily="34" charset="0"/>
                </a:rPr>
                <a:t>2007 </a:t>
              </a:r>
              <a:r>
                <a:rPr lang="tr-TR" sz="2000" i="1" dirty="0">
                  <a:solidFill>
                    <a:srgbClr val="000000"/>
                  </a:solidFill>
                  <a:latin typeface="Calibri" pitchFamily="34" charset="0"/>
                  <a:cs typeface="Calibri" pitchFamily="34" charset="0"/>
                </a:rPr>
                <a:t>Yılı için Türkiye’de </a:t>
              </a:r>
              <a:r>
                <a:rPr lang="tr-TR" sz="2000" i="1" dirty="0" smtClean="0">
                  <a:solidFill>
                    <a:srgbClr val="000000"/>
                  </a:solidFill>
                  <a:latin typeface="Calibri" pitchFamily="34" charset="0"/>
                  <a:cs typeface="Calibri" pitchFamily="34" charset="0"/>
                </a:rPr>
                <a:t>34.000-102.000 </a:t>
              </a:r>
              <a:r>
                <a:rPr lang="tr-TR" sz="2000" i="1" dirty="0">
                  <a:solidFill>
                    <a:srgbClr val="000000"/>
                  </a:solidFill>
                  <a:latin typeface="Calibri" pitchFamily="34" charset="0"/>
                  <a:cs typeface="Calibri" pitchFamily="34" charset="0"/>
                </a:rPr>
                <a:t>Meslek Hastası </a:t>
              </a:r>
              <a:r>
                <a:rPr lang="tr-TR" sz="2000" i="1" dirty="0" smtClean="0">
                  <a:solidFill>
                    <a:srgbClr val="000000"/>
                  </a:solidFill>
                  <a:latin typeface="Calibri" pitchFamily="34" charset="0"/>
                  <a:cs typeface="Calibri" pitchFamily="34" charset="0"/>
                </a:rPr>
                <a:t>Olmalıdır»</a:t>
              </a:r>
              <a:endParaRPr lang="tr-TR" sz="2000" i="1" dirty="0">
                <a:solidFill>
                  <a:srgbClr val="000000"/>
                </a:solidFill>
                <a:latin typeface="Calibri" pitchFamily="34" charset="0"/>
                <a:cs typeface="Calibri" pitchFamily="34" charset="0"/>
              </a:endParaRPr>
            </a:p>
            <a:p>
              <a:r>
                <a:rPr lang="tr-TR" sz="2000" i="1" dirty="0" smtClean="0">
                  <a:solidFill>
                    <a:srgbClr val="000000"/>
                  </a:solidFill>
                  <a:latin typeface="Calibri" pitchFamily="34" charset="0"/>
                  <a:cs typeface="Calibri" pitchFamily="34" charset="0"/>
                </a:rPr>
                <a:t>«2010 </a:t>
              </a:r>
              <a:r>
                <a:rPr lang="tr-TR" sz="2000" i="1" dirty="0">
                  <a:solidFill>
                    <a:srgbClr val="000000"/>
                  </a:solidFill>
                  <a:latin typeface="Calibri" pitchFamily="34" charset="0"/>
                  <a:cs typeface="Calibri" pitchFamily="34" charset="0"/>
                </a:rPr>
                <a:t>Yılı için Türkiye’de </a:t>
              </a:r>
              <a:r>
                <a:rPr lang="tr-TR" sz="2000" i="1" dirty="0" smtClean="0">
                  <a:solidFill>
                    <a:srgbClr val="000000"/>
                  </a:solidFill>
                  <a:latin typeface="Calibri" pitchFamily="34" charset="0"/>
                  <a:cs typeface="Calibri" pitchFamily="34" charset="0"/>
                </a:rPr>
                <a:t>42.400-127.200 </a:t>
              </a:r>
              <a:r>
                <a:rPr lang="tr-TR" sz="2000" i="1" dirty="0">
                  <a:solidFill>
                    <a:srgbClr val="000000"/>
                  </a:solidFill>
                  <a:latin typeface="Calibri" pitchFamily="34" charset="0"/>
                  <a:cs typeface="Calibri" pitchFamily="34" charset="0"/>
                </a:rPr>
                <a:t>Meslek Hastası </a:t>
              </a:r>
              <a:r>
                <a:rPr lang="tr-TR" sz="2000" i="1" dirty="0" smtClean="0">
                  <a:solidFill>
                    <a:srgbClr val="000000"/>
                  </a:solidFill>
                  <a:latin typeface="Calibri" pitchFamily="34" charset="0"/>
                  <a:cs typeface="Calibri" pitchFamily="34" charset="0"/>
                </a:rPr>
                <a:t>Olmalıdır</a:t>
              </a:r>
              <a:r>
                <a:rPr lang="tr-TR" sz="2000" i="1" dirty="0" smtClean="0">
                  <a:solidFill>
                    <a:srgbClr val="000000"/>
                  </a:solidFill>
                  <a:latin typeface="Calibri" pitchFamily="34" charset="0"/>
                  <a:cs typeface="Calibri" pitchFamily="34" charset="0"/>
                </a:rPr>
                <a:t>»</a:t>
              </a:r>
            </a:p>
            <a:p>
              <a:r>
                <a:rPr lang="tr-TR" sz="2000" i="1" dirty="0">
                  <a:solidFill>
                    <a:srgbClr val="000000"/>
                  </a:solidFill>
                  <a:latin typeface="Calibri" pitchFamily="34" charset="0"/>
                  <a:cs typeface="Calibri" pitchFamily="34" charset="0"/>
                </a:rPr>
                <a:t>«</a:t>
              </a:r>
              <a:r>
                <a:rPr lang="tr-TR" sz="2000" i="1" dirty="0" smtClean="0">
                  <a:solidFill>
                    <a:srgbClr val="000000"/>
                  </a:solidFill>
                  <a:latin typeface="Calibri" pitchFamily="34" charset="0"/>
                  <a:cs typeface="Calibri" pitchFamily="34" charset="0"/>
                </a:rPr>
                <a:t>2011 </a:t>
              </a:r>
              <a:r>
                <a:rPr lang="tr-TR" sz="2000" i="1" dirty="0">
                  <a:solidFill>
                    <a:srgbClr val="000000"/>
                  </a:solidFill>
                  <a:latin typeface="Calibri" pitchFamily="34" charset="0"/>
                  <a:cs typeface="Calibri" pitchFamily="34" charset="0"/>
                </a:rPr>
                <a:t>Yılı için Türkiye’de </a:t>
              </a:r>
              <a:r>
                <a:rPr lang="tr-TR" sz="2000" b="1" i="1" dirty="0" smtClean="0">
                  <a:solidFill>
                    <a:srgbClr val="000000"/>
                  </a:solidFill>
                  <a:latin typeface="Calibri" pitchFamily="34" charset="0"/>
                  <a:cs typeface="Calibri" pitchFamily="34" charset="0"/>
                </a:rPr>
                <a:t>44.123-132.371</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Meslek Hastası </a:t>
              </a:r>
              <a:r>
                <a:rPr lang="tr-TR" sz="2000" i="1" dirty="0" smtClean="0">
                  <a:solidFill>
                    <a:srgbClr val="000000"/>
                  </a:solidFill>
                  <a:latin typeface="Calibri" pitchFamily="34" charset="0"/>
                  <a:cs typeface="Calibri" pitchFamily="34" charset="0"/>
                </a:rPr>
                <a:t>Olmalıdır»</a:t>
              </a:r>
              <a:endParaRPr lang="tr-TR" sz="2000" i="1" dirty="0">
                <a:solidFill>
                  <a:srgbClr val="000000"/>
                </a:solidFill>
                <a:latin typeface="Calibri" pitchFamily="34" charset="0"/>
                <a:cs typeface="Calibri" pitchFamily="34" charset="0"/>
              </a:endParaRPr>
            </a:p>
          </p:txBody>
        </p:sp>
        <p:grpSp>
          <p:nvGrpSpPr>
            <p:cNvPr id="2" name="Grup 1"/>
            <p:cNvGrpSpPr/>
            <p:nvPr/>
          </p:nvGrpSpPr>
          <p:grpSpPr>
            <a:xfrm>
              <a:off x="75551" y="5268581"/>
              <a:ext cx="1200149" cy="1015663"/>
              <a:chOff x="132701" y="5116181"/>
              <a:chExt cx="1200149" cy="1015663"/>
            </a:xfrm>
          </p:grpSpPr>
          <p:sp>
            <p:nvSpPr>
              <p:cNvPr id="31" name="Metin kutusu 30"/>
              <p:cNvSpPr txBox="1"/>
              <p:nvPr/>
            </p:nvSpPr>
            <p:spPr>
              <a:xfrm>
                <a:off x="132701" y="5116181"/>
                <a:ext cx="1200149" cy="1015663"/>
              </a:xfrm>
              <a:prstGeom prst="rect">
                <a:avLst/>
              </a:prstGeom>
              <a:noFill/>
              <a:ln w="3175">
                <a:solidFill>
                  <a:schemeClr val="bg1">
                    <a:lumMod val="65000"/>
                  </a:schemeClr>
                </a:solidFill>
              </a:ln>
            </p:spPr>
            <p:txBody>
              <a:bodyPr wrap="square" rtlCol="0">
                <a:noAutofit/>
              </a:bodyPr>
              <a:lstStyle/>
              <a:p>
                <a:endParaRPr lang="tr-TR" sz="2000" i="1" dirty="0">
                  <a:solidFill>
                    <a:srgbClr val="000000"/>
                  </a:solidFill>
                  <a:latin typeface="Calibri" pitchFamily="34" charset="0"/>
                  <a:cs typeface="Calibri" pitchFamily="34" charset="0"/>
                </a:endParaRPr>
              </a:p>
            </p:txBody>
          </p:sp>
          <p:grpSp>
            <p:nvGrpSpPr>
              <p:cNvPr id="32" name="Group 82"/>
              <p:cNvGrpSpPr>
                <a:grpSpLocks/>
              </p:cNvGrpSpPr>
              <p:nvPr/>
            </p:nvGrpSpPr>
            <p:grpSpPr bwMode="auto">
              <a:xfrm>
                <a:off x="199375" y="5182856"/>
                <a:ext cx="1087147" cy="860535"/>
                <a:chOff x="1700" y="1171"/>
                <a:chExt cx="2292" cy="1980"/>
              </a:xfrm>
            </p:grpSpPr>
            <p:sp>
              <p:nvSpPr>
                <p:cNvPr id="33" name="Freeform 15"/>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US" sz="2000">
                    <a:solidFill>
                      <a:srgbClr val="000000"/>
                    </a:solidFill>
                  </a:endParaRPr>
                </a:p>
              </p:txBody>
            </p:sp>
            <p:sp>
              <p:nvSpPr>
                <p:cNvPr id="34" name="Freeform 16"/>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US" sz="2000">
                    <a:solidFill>
                      <a:srgbClr val="000000"/>
                    </a:solidFill>
                  </a:endParaRPr>
                </a:p>
              </p:txBody>
            </p:sp>
            <p:sp>
              <p:nvSpPr>
                <p:cNvPr id="35" name="Freeform 17"/>
                <p:cNvSpPr>
                  <a:spLocks noChangeAspect="1"/>
                </p:cNvSpPr>
                <p:nvPr/>
              </p:nvSpPr>
              <p:spPr bwMode="auto">
                <a:xfrm>
                  <a:off x="1950" y="1439"/>
                  <a:ext cx="1789" cy="1555"/>
                </a:xfrm>
                <a:custGeom>
                  <a:avLst/>
                  <a:gdLst>
                    <a:gd name="T0" fmla="*/ 2279 w 285"/>
                    <a:gd name="T1" fmla="*/ 70006 h 248"/>
                    <a:gd name="T2" fmla="*/ 841 w 285"/>
                    <a:gd name="T3" fmla="*/ 67185 h 248"/>
                    <a:gd name="T4" fmla="*/ 38787 w 285"/>
                    <a:gd name="T5" fmla="*/ 1430 h 248"/>
                    <a:gd name="T6" fmla="*/ 41900 w 285"/>
                    <a:gd name="T7" fmla="*/ 1430 h 248"/>
                    <a:gd name="T8" fmla="*/ 79846 w 285"/>
                    <a:gd name="T9" fmla="*/ 67185 h 248"/>
                    <a:gd name="T10" fmla="*/ 78408 w 285"/>
                    <a:gd name="T11" fmla="*/ 70006 h 248"/>
                    <a:gd name="T12" fmla="*/ 2279 w 285"/>
                    <a:gd name="T13" fmla="*/ 70006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US" sz="2000">
                    <a:solidFill>
                      <a:srgbClr val="000000"/>
                    </a:solidFill>
                  </a:endParaRPr>
                </a:p>
              </p:txBody>
            </p:sp>
            <p:sp>
              <p:nvSpPr>
                <p:cNvPr id="36"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sz="2000">
                    <a:solidFill>
                      <a:srgbClr val="000000"/>
                    </a:solidFill>
                  </a:endParaRPr>
                </a:p>
              </p:txBody>
            </p:sp>
            <p:sp>
              <p:nvSpPr>
                <p:cNvPr id="37" name="Freeform 19"/>
                <p:cNvSpPr>
                  <a:spLocks noChangeAspect="1"/>
                </p:cNvSpPr>
                <p:nvPr/>
              </p:nvSpPr>
              <p:spPr bwMode="auto">
                <a:xfrm>
                  <a:off x="2728" y="1736"/>
                  <a:ext cx="234" cy="784"/>
                </a:xfrm>
                <a:custGeom>
                  <a:avLst/>
                  <a:gdLst>
                    <a:gd name="T0" fmla="*/ 13 w 720"/>
                    <a:gd name="T1" fmla="*/ 0 h 2437"/>
                    <a:gd name="T2" fmla="*/ 24 w 720"/>
                    <a:gd name="T3" fmla="*/ 4 h 2437"/>
                    <a:gd name="T4" fmla="*/ 28 w 720"/>
                    <a:gd name="T5" fmla="*/ 16 h 2437"/>
                    <a:gd name="T6" fmla="*/ 21 w 720"/>
                    <a:gd name="T7" fmla="*/ 89 h 2437"/>
                    <a:gd name="T8" fmla="*/ 15 w 720"/>
                    <a:gd name="T9" fmla="*/ 93 h 2437"/>
                    <a:gd name="T10" fmla="*/ 13 w 720"/>
                    <a:gd name="T11" fmla="*/ 93 h 2437"/>
                    <a:gd name="T12" fmla="*/ 7 w 720"/>
                    <a:gd name="T13" fmla="*/ 89 h 2437"/>
                    <a:gd name="T14" fmla="*/ 0 w 720"/>
                    <a:gd name="T15" fmla="*/ 16 h 2437"/>
                    <a:gd name="T16" fmla="*/ 4 w 720"/>
                    <a:gd name="T17" fmla="*/ 4 h 2437"/>
                    <a:gd name="T18" fmla="*/ 14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US" sz="2000">
                    <a:solidFill>
                      <a:srgbClr val="000000"/>
                    </a:solidFill>
                  </a:endParaRPr>
                </a:p>
              </p:txBody>
            </p:sp>
            <p:sp>
              <p:nvSpPr>
                <p:cNvPr id="38"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sz="2000">
                    <a:solidFill>
                      <a:srgbClr val="000000"/>
                    </a:solidFill>
                  </a:endParaRPr>
                </a:p>
              </p:txBody>
            </p:sp>
          </p:grpSp>
        </p:grpSp>
      </p:grpSp>
    </p:spTree>
    <p:extLst>
      <p:ext uri="{BB962C8B-B14F-4D97-AF65-F5344CB8AC3E}">
        <p14:creationId xmlns:p14="http://schemas.microsoft.com/office/powerpoint/2010/main" val="42704938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5" name="Group 77"/>
          <p:cNvGraphicFramePr>
            <a:graphicFrameLocks noGrp="1"/>
          </p:cNvGraphicFramePr>
          <p:nvPr>
            <p:extLst>
              <p:ext uri="{D42A27DB-BD31-4B8C-83A1-F6EECF244321}">
                <p14:modId xmlns:p14="http://schemas.microsoft.com/office/powerpoint/2010/main" val="3384298258"/>
              </p:ext>
            </p:extLst>
          </p:nvPr>
        </p:nvGraphicFramePr>
        <p:xfrm>
          <a:off x="71517" y="1152489"/>
          <a:ext cx="9000966" cy="5046429"/>
        </p:xfrm>
        <a:graphic>
          <a:graphicData uri="http://schemas.openxmlformats.org/drawingml/2006/table">
            <a:tbl>
              <a:tblPr/>
              <a:tblGrid>
                <a:gridCol w="2472246"/>
                <a:gridCol w="2012284"/>
                <a:gridCol w="871855"/>
                <a:gridCol w="871855"/>
                <a:gridCol w="924242"/>
                <a:gridCol w="924242"/>
                <a:gridCol w="924242"/>
              </a:tblGrid>
              <a:tr h="670781">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ÜLKELER</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defRPr/>
                      </a:pPr>
                      <a:r>
                        <a:rPr kumimoji="0" lang="tr-TR" sz="2400" b="1" i="0" u="none" strike="noStrike" cap="none" normalizeH="0" baseline="0" dirty="0" smtClean="0">
                          <a:ln>
                            <a:noFill/>
                          </a:ln>
                          <a:solidFill>
                            <a:schemeClr val="bg1"/>
                          </a:solidFill>
                          <a:effectLst/>
                          <a:latin typeface="Calibri" pitchFamily="34" charset="0"/>
                          <a:cs typeface="Calibri" pitchFamily="34" charset="0"/>
                        </a:rPr>
                        <a:t>BEK. MH</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2007</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İsveç </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17.604 – 52.813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25.058</a:t>
                      </a:r>
                      <a:endParaRPr kumimoji="0" lang="tr-TR" altLang="ja-JP" sz="1800" b="0" i="0" u="none" strike="noStrike" cap="none" normalizeH="0" baseline="0" dirty="0" smtClean="0">
                        <a:ln>
                          <a:noFill/>
                        </a:ln>
                        <a:solidFill>
                          <a:srgbClr val="FFFFCC"/>
                        </a:solidFill>
                        <a:effectLst/>
                        <a:latin typeface="Calibri" pitchFamily="34" charset="0"/>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20.460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16.840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13.951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11.463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Finlandiya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2000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10.048 – 30.144</a:t>
                      </a:r>
                      <a:endParaRPr kumimoji="0" lang="tr-TR" altLang="ja-JP" sz="1800" b="0" i="0" u="none" strike="noStrike" cap="none" normalizeH="0" baseline="0" dirty="0" smtClean="0">
                        <a:ln>
                          <a:noFill/>
                        </a:ln>
                        <a:solidFill>
                          <a:schemeClr val="tx1"/>
                        </a:solidFill>
                        <a:effectLst/>
                        <a:latin typeface="Calibri" pitchFamily="34" charset="0"/>
                        <a:ea typeface="MS Mincho" pitchFamily="49" charset="-128"/>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6774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cs typeface="Calibri" pitchFamily="34" charset="0"/>
                        </a:rPr>
                        <a:t>6715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Norveç</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9.772 – 29.316</a:t>
                      </a:r>
                      <a:endParaRPr kumimoji="0" lang="tr-TR" altLang="ja-JP" sz="1800" b="0" i="0" u="none" strike="noStrike" cap="none" normalizeH="0" baseline="0" dirty="0" smtClean="0">
                        <a:ln>
                          <a:noFill/>
                        </a:ln>
                        <a:solidFill>
                          <a:schemeClr val="tx1"/>
                        </a:solidFill>
                        <a:effectLst/>
                        <a:latin typeface="Calibri" pitchFamily="34" charset="0"/>
                        <a:ea typeface="MS Mincho" pitchFamily="49" charset="-128"/>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3423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2870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2274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3398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2871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Letonya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4.476 – 13.428</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965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1888</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1673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1111</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1591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Almanya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152.492 – 457.476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17.425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17.413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16.519</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14.732</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1" i="0" u="none" strike="noStrike" cap="none" normalizeH="0" baseline="0" dirty="0" smtClean="0">
                          <a:ln>
                            <a:noFill/>
                          </a:ln>
                          <a:solidFill>
                            <a:schemeClr val="tx1"/>
                          </a:solidFill>
                          <a:effectLst/>
                          <a:latin typeface="Calibri" pitchFamily="34" charset="0"/>
                          <a:cs typeface="Calibri" pitchFamily="34" charset="0"/>
                        </a:rPr>
                        <a:t>T</a:t>
                      </a:r>
                      <a:r>
                        <a:rPr kumimoji="0" lang="tr-TR" altLang="ja-JP" sz="2000" b="1" i="0" u="none" strike="noStrike" cap="none" normalizeH="0" baseline="0" dirty="0" smtClean="0">
                          <a:ln>
                            <a:noFill/>
                          </a:ln>
                          <a:solidFill>
                            <a:schemeClr val="tx1"/>
                          </a:solidFill>
                          <a:effectLst/>
                          <a:latin typeface="Calibri" pitchFamily="34" charset="0"/>
                          <a:ea typeface="MS Mincho" pitchFamily="49" charset="-128"/>
                          <a:cs typeface="Calibri" pitchFamily="34" charset="0"/>
                        </a:rPr>
                        <a:t>ürkiye</a:t>
                      </a:r>
                      <a:endParaRPr kumimoji="0" lang="tr-TR" altLang="ja-JP"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43.688 – 131.066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440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384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519</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574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1208</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Beyaz Rusya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17.780 – 53.344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186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226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216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183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178</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Moldova Cumhuriyeti</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4.988 – 14.966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32</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MESLEK HASTALIKLARI– DÜNYA</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472331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80869" y="2583712"/>
            <a:ext cx="8782476" cy="3540641"/>
          </a:xfrm>
          <a:prstGeom prst="rect">
            <a:avLst/>
          </a:prstGeom>
          <a:noFill/>
          <a:ln w="9525" algn="ctr">
            <a:noFill/>
            <a:round/>
            <a:headEnd/>
            <a:tailEnd/>
          </a:ln>
        </p:spPr>
        <p:txBody>
          <a:bodyPr wrap="none" anchor="ctr"/>
          <a:lstStyle/>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Hastalıklarında </a:t>
            </a:r>
          </a:p>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 Zorluğu Nedenleri?</a:t>
            </a:r>
            <a:endPar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1-ISTANBULUZMAN\1-EĞİTİM KURUMU\1. İstanbuluzman\2-RESİMLER\Meslekler\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863" y="303213"/>
            <a:ext cx="1804987" cy="25177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TANI ZORLUĞU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endParaRPr lang="tr-TR" sz="2000" i="1" dirty="0" smtClean="0">
              <a:solidFill>
                <a:srgbClr val="000000"/>
              </a:solidFill>
              <a:latin typeface="Calibri" pitchFamily="34" charset="0"/>
              <a:cs typeface="Calibri" pitchFamily="34" charset="0"/>
            </a:endParaRPr>
          </a:p>
          <a:p>
            <a:pPr marL="647700" lvl="1" indent="-190500">
              <a:spcAft>
                <a:spcPts val="0"/>
              </a:spcAft>
              <a:buClr>
                <a:srgbClr val="292929"/>
              </a:buClr>
              <a:buFont typeface="Wingdings" pitchFamily="2" charset="2"/>
              <a:buChar char="§"/>
              <a:defRPr/>
            </a:pP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Çalışana Ait Nedenler</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Önemsememe,</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Başvuru yapmama,</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Tıbbi idari takip yapmama,</a:t>
            </a:r>
          </a:p>
          <a:p>
            <a:pPr marL="1257300" lvl="2" indent="-342900">
              <a:spcAft>
                <a:spcPts val="0"/>
              </a:spcAft>
              <a:buClr>
                <a:srgbClr val="292929"/>
              </a:buClr>
              <a:buFont typeface="Arial" pitchFamily="34" charset="0"/>
              <a:buChar char="•"/>
              <a:defRPr/>
            </a:pPr>
            <a:endParaRPr lang="tr-TR" sz="9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İşyeri </a:t>
            </a:r>
            <a:r>
              <a:rPr lang="tr-TR" sz="2000" b="1" i="1" dirty="0" smtClean="0">
                <a:solidFill>
                  <a:srgbClr val="000000"/>
                </a:solidFill>
                <a:latin typeface="Calibri" pitchFamily="34" charset="0"/>
                <a:cs typeface="Calibri" pitchFamily="34" charset="0"/>
              </a:rPr>
              <a:t>Hekimine Ait Nedenler</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Tanı koyamama/koymama,</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Hastalığın farkında olmama,</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İyi anamnez almama,</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TANI ZORLUĞU</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88746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TANI ZORLUĞU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spcAft>
                <a:spcPts val="0"/>
              </a:spcAft>
              <a:buClr>
                <a:srgbClr val="292929"/>
              </a:buClr>
              <a:buFont typeface="Arial" pitchFamily="34" charset="0"/>
              <a:buChar char="•"/>
              <a:defRPr/>
            </a:pPr>
            <a:endParaRPr lang="tr-TR" sz="9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İşverene </a:t>
            </a:r>
            <a:r>
              <a:rPr lang="tr-TR" sz="2000" b="1" i="1" dirty="0">
                <a:solidFill>
                  <a:srgbClr val="000000"/>
                </a:solidFill>
                <a:latin typeface="Calibri" pitchFamily="34" charset="0"/>
                <a:cs typeface="Calibri" pitchFamily="34" charset="0"/>
              </a:rPr>
              <a:t>Ait </a:t>
            </a:r>
            <a:r>
              <a:rPr lang="tr-TR" sz="2000" b="1" i="1" dirty="0" smtClean="0">
                <a:solidFill>
                  <a:srgbClr val="000000"/>
                </a:solidFill>
                <a:latin typeface="Calibri" pitchFamily="34" charset="0"/>
                <a:cs typeface="Calibri" pitchFamily="34" charset="0"/>
              </a:rPr>
              <a:t>Nedenler</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Bilgi ve vizyon eksikliği,</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Mevzuat ve sigorta yaptırımlarından çekinme,</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Tanı Merkezlerine Ait </a:t>
            </a:r>
            <a:r>
              <a:rPr lang="tr-TR" sz="2000" b="1" i="1" dirty="0" smtClean="0">
                <a:solidFill>
                  <a:srgbClr val="000000"/>
                </a:solidFill>
                <a:latin typeface="Calibri" pitchFamily="34" charset="0"/>
                <a:cs typeface="Calibri" pitchFamily="34" charset="0"/>
              </a:rPr>
              <a:t>Nedenler</a:t>
            </a:r>
            <a:endParaRPr lang="tr-TR" sz="2000" b="1" i="1" dirty="0">
              <a:solidFill>
                <a:srgbClr val="000000"/>
              </a:solidFill>
              <a:latin typeface="Calibri" pitchFamily="34" charset="0"/>
              <a:cs typeface="Calibri" pitchFamily="34" charset="0"/>
            </a:endParaRPr>
          </a:p>
          <a:p>
            <a:pPr marL="1177200" lvl="2" indent="-180000">
              <a:spcAft>
                <a:spcPts val="0"/>
              </a:spcAft>
              <a:buClr>
                <a:srgbClr val="292929"/>
              </a:buClr>
              <a:buFont typeface="Arial" pitchFamily="34" charset="0"/>
              <a:buChar char="•"/>
              <a:defRPr/>
            </a:pPr>
            <a:r>
              <a:rPr lang="tr-TR" sz="2000" i="1" dirty="0">
                <a:solidFill>
                  <a:srgbClr val="000000"/>
                </a:solidFill>
                <a:latin typeface="Calibri" pitchFamily="34" charset="0"/>
                <a:cs typeface="Calibri" pitchFamily="34" charset="0"/>
              </a:rPr>
              <a:t>Meslek hastalıkları hastaneleri yetersiz, </a:t>
            </a:r>
          </a:p>
          <a:p>
            <a:pPr marL="1177200" lvl="2" indent="-180000">
              <a:spcAft>
                <a:spcPts val="0"/>
              </a:spcAft>
              <a:buClr>
                <a:srgbClr val="292929"/>
              </a:buClr>
              <a:buFont typeface="Arial" pitchFamily="34" charset="0"/>
              <a:buChar char="•"/>
              <a:defRPr/>
            </a:pPr>
            <a:r>
              <a:rPr lang="tr-TR" sz="2000" i="1" dirty="0">
                <a:solidFill>
                  <a:srgbClr val="000000"/>
                </a:solidFill>
                <a:latin typeface="Calibri" pitchFamily="34" charset="0"/>
                <a:cs typeface="Calibri" pitchFamily="34" charset="0"/>
              </a:rPr>
              <a:t>Diğer hastanelerde ekip ve ekipman eksikliği,</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Tıbbi-idari takip </a:t>
            </a:r>
            <a:r>
              <a:rPr lang="tr-TR" sz="2000" i="1" dirty="0">
                <a:solidFill>
                  <a:srgbClr val="000000"/>
                </a:solidFill>
                <a:latin typeface="Calibri" pitchFamily="34" charset="0"/>
                <a:cs typeface="Calibri" pitchFamily="34" charset="0"/>
              </a:rPr>
              <a:t>yapmama</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Mevzuata Ait Nedenler</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TANI ZORLUĞU</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174445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extLst>
      <p:ext uri="{BB962C8B-B14F-4D97-AF65-F5344CB8AC3E}">
        <p14:creationId xmlns:p14="http://schemas.microsoft.com/office/powerpoint/2010/main" val="8748708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3 PARAMETRE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spcAft>
                <a:spcPts val="0"/>
              </a:spcAft>
              <a:buClr>
                <a:srgbClr val="292929"/>
              </a:buClr>
              <a:defRPr/>
            </a:pPr>
            <a:r>
              <a:rPr lang="tr-TR" sz="2000" dirty="0" smtClean="0">
                <a:solidFill>
                  <a:srgbClr val="000000"/>
                </a:solidFill>
                <a:latin typeface="Calibri" pitchFamily="34" charset="0"/>
                <a:cs typeface="Calibri" pitchFamily="34" charset="0"/>
              </a:rPr>
              <a:t>  </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Sıklık Oranı</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Ağırlık Oranı</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Olabilirlik Oranı</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ORAN HESAPLAMALARI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50175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SIKLIK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İş Kazası Sıklık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9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Fiili Çalışma Saati </a:t>
            </a:r>
          </a:p>
          <a:p>
            <a:pPr algn="ctr">
              <a:spcAft>
                <a:spcPts val="0"/>
              </a:spcAft>
              <a:buClr>
                <a:srgbClr val="292929"/>
              </a:buClr>
              <a:defRPr/>
            </a:pPr>
            <a:r>
              <a:rPr lang="tr-TR" sz="2000" i="1" dirty="0" smtClean="0">
                <a:solidFill>
                  <a:srgbClr val="000000"/>
                </a:solidFill>
                <a:latin typeface="Calibri" pitchFamily="34" charset="0"/>
                <a:cs typeface="Calibri" pitchFamily="34" charset="0"/>
              </a:rPr>
              <a:t>(Çalışılması </a:t>
            </a:r>
            <a:r>
              <a:rPr lang="tr-TR" sz="2000" i="1" dirty="0">
                <a:solidFill>
                  <a:srgbClr val="000000"/>
                </a:solidFill>
                <a:latin typeface="Calibri" pitchFamily="34" charset="0"/>
                <a:cs typeface="Calibri" pitchFamily="34" charset="0"/>
              </a:rPr>
              <a:t>G</a:t>
            </a:r>
            <a:r>
              <a:rPr lang="tr-TR" sz="2000" i="1" dirty="0" smtClean="0">
                <a:solidFill>
                  <a:srgbClr val="000000"/>
                </a:solidFill>
                <a:latin typeface="Calibri" pitchFamily="34" charset="0"/>
                <a:cs typeface="Calibri" pitchFamily="34" charset="0"/>
              </a:rPr>
              <a:t>ereken </a:t>
            </a:r>
            <a:r>
              <a:rPr lang="tr-TR" sz="2000" i="1" dirty="0">
                <a:solidFill>
                  <a:srgbClr val="000000"/>
                </a:solidFill>
                <a:latin typeface="Calibri" pitchFamily="34" charset="0"/>
                <a:cs typeface="Calibri" pitchFamily="34" charset="0"/>
              </a:rPr>
              <a:t>S</a:t>
            </a:r>
            <a:r>
              <a:rPr lang="tr-TR" sz="2000" i="1" dirty="0" smtClean="0">
                <a:solidFill>
                  <a:srgbClr val="000000"/>
                </a:solidFill>
                <a:latin typeface="Calibri" pitchFamily="34" charset="0"/>
                <a:cs typeface="Calibri" pitchFamily="34" charset="0"/>
              </a:rPr>
              <a:t>aat-Kaybedilen Toplam Saat)</a:t>
            </a:r>
          </a:p>
          <a:p>
            <a:pPr algn="ctr">
              <a:spcAft>
                <a:spcPts val="0"/>
              </a:spcAft>
              <a:buClr>
                <a:srgbClr val="292929"/>
              </a:buClr>
              <a:defRPr/>
            </a:pPr>
            <a:endParaRPr lang="tr-TR" sz="9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Kaybedilen Toplam Saatler;</a:t>
            </a:r>
          </a:p>
          <a:p>
            <a:pPr algn="ctr">
              <a:spcAft>
                <a:spcPts val="0"/>
              </a:spcAft>
              <a:buClr>
                <a:srgbClr val="292929"/>
              </a:buClr>
              <a:defRPr/>
            </a:pPr>
            <a:r>
              <a:rPr lang="tr-TR" sz="2000" i="1" dirty="0" smtClean="0">
                <a:solidFill>
                  <a:srgbClr val="000000"/>
                </a:solidFill>
                <a:latin typeface="Calibri" pitchFamily="34" charset="0"/>
                <a:cs typeface="Calibri" pitchFamily="34" charset="0"/>
              </a:rPr>
              <a:t>   (Yıllık İzin, İşe Gelmeme, Hastalık ve Kaza)</a:t>
            </a:r>
          </a:p>
          <a:p>
            <a:pPr algn="ctr">
              <a:spcAft>
                <a:spcPts val="0"/>
              </a:spcAft>
              <a:buClr>
                <a:srgbClr val="292929"/>
              </a:buClr>
              <a:defRPr/>
            </a:pPr>
            <a:endParaRPr lang="tr-TR" sz="900" i="1" dirty="0" smtClean="0">
              <a:solidFill>
                <a:srgbClr val="000000"/>
              </a:solidFill>
              <a:latin typeface="Calibri" pitchFamily="34" charset="0"/>
              <a:cs typeface="Calibri" pitchFamily="34" charset="0"/>
            </a:endParaRPr>
          </a:p>
          <a:p>
            <a:pPr algn="ctr">
              <a:spcAft>
                <a:spcPts val="0"/>
              </a:spcAft>
              <a:buClr>
                <a:srgbClr val="292929"/>
              </a:buClr>
              <a:defRPr/>
            </a:pPr>
            <a:endParaRPr lang="tr-TR" sz="9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	</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SIKLIK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4997301" y="2806995"/>
            <a:ext cx="1836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5191236" y="2455833"/>
            <a:ext cx="1457101"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Kaza Sayısı </a:t>
            </a:r>
          </a:p>
        </p:txBody>
      </p:sp>
      <p:sp>
        <p:nvSpPr>
          <p:cNvPr id="23" name="Metin kutusu 22"/>
          <p:cNvSpPr txBox="1"/>
          <p:nvPr/>
        </p:nvSpPr>
        <p:spPr>
          <a:xfrm>
            <a:off x="4916337" y="2754312"/>
            <a:ext cx="2084518"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Fiili Çalışma Saati</a:t>
            </a:r>
          </a:p>
        </p:txBody>
      </p:sp>
      <p:sp>
        <p:nvSpPr>
          <p:cNvPr id="22" name="Metin kutusu 21"/>
          <p:cNvSpPr txBox="1"/>
          <p:nvPr/>
        </p:nvSpPr>
        <p:spPr>
          <a:xfrm>
            <a:off x="6715125" y="2570163"/>
            <a:ext cx="1557552"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x </a:t>
            </a:r>
            <a:r>
              <a:rPr lang="tr-TR" sz="2000" dirty="0">
                <a:solidFill>
                  <a:srgbClr val="000000"/>
                </a:solidFill>
                <a:latin typeface="Calibri" pitchFamily="34" charset="0"/>
                <a:cs typeface="Calibri" pitchFamily="34" charset="0"/>
              </a:rPr>
              <a:t>1.000.000</a:t>
            </a:r>
          </a:p>
        </p:txBody>
      </p:sp>
    </p:spTree>
    <p:extLst>
      <p:ext uri="{BB962C8B-B14F-4D97-AF65-F5344CB8AC3E}">
        <p14:creationId xmlns:p14="http://schemas.microsoft.com/office/powerpoint/2010/main" val="400594143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SIKLIK ORANI – KSO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yaralanmaların sayısının, aynı yıl içerisinde referans grupta yer alan işçilerin </a:t>
            </a:r>
            <a:r>
              <a:rPr lang="tr-TR" b="1" i="1" dirty="0" smtClean="0">
                <a:solidFill>
                  <a:srgbClr val="000000"/>
                </a:solidFill>
                <a:latin typeface="Calibri" pitchFamily="34" charset="0"/>
                <a:cs typeface="Calibri" pitchFamily="34" charset="0"/>
              </a:rPr>
              <a:t>çalışma saatlerinin </a:t>
            </a:r>
            <a:r>
              <a:rPr lang="tr-TR" i="1" dirty="0" smtClean="0">
                <a:solidFill>
                  <a:srgbClr val="000000"/>
                </a:solidFill>
                <a:latin typeface="Calibri" pitchFamily="34" charset="0"/>
                <a:cs typeface="Calibri" pitchFamily="34" charset="0"/>
              </a:rPr>
              <a:t>toplamına bölünmesiyle elde edilen değerin 1.000.000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Çalışan sayısı 850, kaza sayısı 100, kaybedilen iş günü 40.000 gün, bir yılda 300 gün ve çalışma saati 7,5 ise KSO?</a:t>
            </a:r>
          </a:p>
          <a:p>
            <a:pPr marL="36000">
              <a:spcAft>
                <a:spcPts val="0"/>
              </a:spcAft>
              <a:buClr>
                <a:srgbClr val="292929"/>
              </a:buClr>
              <a:defRPr/>
            </a:pPr>
            <a:endParaRPr lang="tr-TR" sz="9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KSO=100/[(850x300x7,5)–(40.000x7,5)]x1.000.000 KSO = 62,01</a:t>
            </a:r>
          </a:p>
          <a:p>
            <a:pPr marL="36000">
              <a:spcAft>
                <a:spcPts val="0"/>
              </a:spcAft>
              <a:buClr>
                <a:srgbClr val="292929"/>
              </a:buClr>
              <a:defRPr/>
            </a:pPr>
            <a:endParaRPr lang="tr-TR" i="1" dirty="0">
              <a:solidFill>
                <a:srgbClr val="000000"/>
              </a:solidFill>
              <a:latin typeface="Calibri" pitchFamily="34" charset="0"/>
              <a:cs typeface="Calibri" pitchFamily="34" charset="0"/>
            </a:endParaRPr>
          </a:p>
          <a:p>
            <a:pPr marL="36000" lvl="0" algn="ctr">
              <a:spcAft>
                <a:spcPts val="0"/>
              </a:spcAft>
              <a:buClr>
                <a:srgbClr val="292929"/>
              </a:buClr>
              <a:defRPr/>
            </a:pPr>
            <a:r>
              <a:rPr lang="tr-TR" sz="1200" i="1" dirty="0">
                <a:solidFill>
                  <a:srgbClr val="000000"/>
                </a:solidFill>
                <a:latin typeface="Calibri" pitchFamily="34" charset="0"/>
                <a:cs typeface="Calibri" pitchFamily="34" charset="0"/>
              </a:rPr>
              <a:t>(300 İş gününde her </a:t>
            </a:r>
            <a:r>
              <a:rPr lang="tr-TR" sz="1200" i="1" dirty="0" smtClean="0">
                <a:solidFill>
                  <a:srgbClr val="000000"/>
                </a:solidFill>
                <a:latin typeface="Calibri" pitchFamily="34" charset="0"/>
                <a:cs typeface="Calibri" pitchFamily="34" charset="0"/>
              </a:rPr>
              <a:t>100000 </a:t>
            </a:r>
            <a:r>
              <a:rPr lang="tr-TR" sz="1200" i="1" dirty="0">
                <a:solidFill>
                  <a:srgbClr val="000000"/>
                </a:solidFill>
                <a:latin typeface="Calibri" pitchFamily="34" charset="0"/>
                <a:cs typeface="Calibri" pitchFamily="34" charset="0"/>
              </a:rPr>
              <a:t>insan-saat çalışma süresi başına </a:t>
            </a:r>
            <a:r>
              <a:rPr lang="tr-TR" sz="1200" i="1" dirty="0" smtClean="0">
                <a:solidFill>
                  <a:srgbClr val="000000"/>
                </a:solidFill>
                <a:latin typeface="Calibri" pitchFamily="34" charset="0"/>
                <a:cs typeface="Calibri" pitchFamily="34" charset="0"/>
              </a:rPr>
              <a:t>62 İK meydana geldiğini gösterir)</a:t>
            </a:r>
            <a:endParaRPr lang="tr-TR" sz="1200" i="1" dirty="0">
              <a:solidFill>
                <a:srgbClr val="000000"/>
              </a:solidFill>
              <a:latin typeface="Calibri" pitchFamily="34" charset="0"/>
              <a:cs typeface="Calibri" pitchFamily="34" charset="0"/>
            </a:endParaRPr>
          </a:p>
          <a:p>
            <a:pPr marL="36000">
              <a:spcAft>
                <a:spcPts val="0"/>
              </a:spcAft>
              <a:buClr>
                <a:srgbClr val="292929"/>
              </a:buClr>
              <a:defRPr/>
            </a:pP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 SIKLIK ORANI</a:t>
            </a:r>
          </a:p>
        </p:txBody>
      </p:sp>
    </p:spTree>
    <p:extLst>
      <p:ext uri="{BB962C8B-B14F-4D97-AF65-F5344CB8AC3E}">
        <p14:creationId xmlns:p14="http://schemas.microsoft.com/office/powerpoint/2010/main" val="216994737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AĞIRLIK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İş Kazası Ağırlık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20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Bu oranların hesaplanmasında ölümlü kaza veya sürekli iş göremezlik söz konusu ise; her ölümlü veya iş göremezlik için ayrı ayrı 7.500 gün eklenmesi gerekir. </a:t>
            </a:r>
          </a:p>
          <a:p>
            <a:pPr algn="ctr">
              <a:spcAft>
                <a:spcPts val="0"/>
              </a:spcAft>
              <a:buClr>
                <a:srgbClr val="292929"/>
              </a:buClr>
              <a:defRPr/>
            </a:pP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endParaRPr lang="tr-TR" sz="11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a:solidFill>
                  <a:srgbClr val="000000"/>
                </a:solidFill>
                <a:latin typeface="Calibri" pitchFamily="34" charset="0"/>
                <a:cs typeface="Calibri" pitchFamily="34" charset="0"/>
              </a:rPr>
              <a:t> </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AĞIRLIK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5199328" y="2806995"/>
            <a:ext cx="1836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5294913" y="2451733"/>
            <a:ext cx="1644829"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Kayıp İş Günü</a:t>
            </a:r>
            <a:endParaRPr lang="tr-TR" sz="2000" dirty="0">
              <a:solidFill>
                <a:srgbClr val="000000"/>
              </a:solidFill>
              <a:latin typeface="Calibri" pitchFamily="34" charset="0"/>
              <a:cs typeface="Calibri" pitchFamily="34" charset="0"/>
            </a:endParaRPr>
          </a:p>
        </p:txBody>
      </p:sp>
      <p:sp>
        <p:nvSpPr>
          <p:cNvPr id="23" name="Metin kutusu 22"/>
          <p:cNvSpPr txBox="1"/>
          <p:nvPr/>
        </p:nvSpPr>
        <p:spPr>
          <a:xfrm>
            <a:off x="5068280" y="2777102"/>
            <a:ext cx="2094520"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Fiili Çalışma Saati</a:t>
            </a:r>
          </a:p>
        </p:txBody>
      </p:sp>
      <p:sp>
        <p:nvSpPr>
          <p:cNvPr id="22" name="Metin kutusu 21"/>
          <p:cNvSpPr txBox="1"/>
          <p:nvPr/>
        </p:nvSpPr>
        <p:spPr>
          <a:xfrm>
            <a:off x="6968653" y="2584263"/>
            <a:ext cx="1153483" cy="400110"/>
          </a:xfrm>
          <a:prstGeom prst="rect">
            <a:avLst/>
          </a:prstGeom>
          <a:noFill/>
        </p:spPr>
        <p:txBody>
          <a:bodyPr wrap="square" rtlCol="0">
            <a:spAutoFit/>
          </a:bodyPr>
          <a:lstStyle/>
          <a:p>
            <a:r>
              <a:rPr lang="tr-TR" sz="2000" dirty="0" smtClean="0">
                <a:solidFill>
                  <a:srgbClr val="000000"/>
                </a:solidFill>
                <a:latin typeface="Calibri" pitchFamily="34" charset="0"/>
                <a:cs typeface="Calibri" pitchFamily="34" charset="0"/>
              </a:rPr>
              <a:t>x 1.000</a:t>
            </a:r>
            <a:endParaRPr lang="tr-TR" sz="2000"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8946061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4D4D4D"/>
          </a:solidFill>
          <a:prstDash val="sysDot"/>
          <a:round/>
          <a:headEnd/>
          <a:tailEnd/>
        </a:ln>
      </a:spPr>
      <a:bodyPr/>
      <a:lstStyle>
        <a:defPPr>
          <a:defRPr dirty="0">
            <a:solidFill>
              <a:srgbClr val="000000"/>
            </a:solidFill>
          </a:defRPr>
        </a:defPPr>
      </a:lstStyle>
    </a:spDef>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Standarddesign">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10645</TotalTime>
  <Words>2669</Words>
  <Application>Microsoft Office PowerPoint</Application>
  <PresentationFormat>Ekran Gösterisi (4:3)</PresentationFormat>
  <Paragraphs>1348</Paragraphs>
  <Slides>59</Slides>
  <Notes>59</Notes>
  <HiddenSlides>0</HiddenSlides>
  <MMClips>0</MMClips>
  <ScaleCrop>false</ScaleCrop>
  <HeadingPairs>
    <vt:vector size="4" baseType="variant">
      <vt:variant>
        <vt:lpstr>Tema</vt:lpstr>
      </vt:variant>
      <vt:variant>
        <vt:i4>10</vt:i4>
      </vt:variant>
      <vt:variant>
        <vt:lpstr>Slayt Başlıkları</vt:lpstr>
      </vt:variant>
      <vt:variant>
        <vt:i4>59</vt:i4>
      </vt:variant>
    </vt:vector>
  </HeadingPairs>
  <TitlesOfParts>
    <vt:vector size="69" baseType="lpstr">
      <vt:lpstr>Standarddesign</vt:lpstr>
      <vt:lpstr>1_Standarddesign</vt:lpstr>
      <vt:lpstr>6_Standarddesign</vt:lpstr>
      <vt:lpstr>5_Standarddesign</vt:lpstr>
      <vt:lpstr>4_Standarddesign</vt:lpstr>
      <vt:lpstr>3_Standarddesign</vt:lpstr>
      <vt:lpstr>8_Standarddesign</vt:lpstr>
      <vt:lpstr>10_Standarddesign</vt:lpstr>
      <vt:lpstr>11_Standarddesign</vt:lpstr>
      <vt:lpstr>7_Standarddesign</vt:lpstr>
      <vt:lpstr>PowerPoint Sunusu</vt:lpstr>
      <vt:lpstr>PowerPoint Sunusu</vt:lpstr>
      <vt:lpstr>TÜRKİYE VE DÜNYADA İSG</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AhmetYigitalp</cp:lastModifiedBy>
  <cp:revision>1100</cp:revision>
  <dcterms:created xsi:type="dcterms:W3CDTF">2008-04-16T13:39:00Z</dcterms:created>
  <dcterms:modified xsi:type="dcterms:W3CDTF">2013-02-04T16:49:12Z</dcterms:modified>
</cp:coreProperties>
</file>