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56" r:id="rId3"/>
    <p:sldMasterId id="2147483804" r:id="rId4"/>
  </p:sldMasterIdLst>
  <p:notesMasterIdLst>
    <p:notesMasterId r:id="rId15"/>
  </p:notesMasterIdLst>
  <p:handoutMasterIdLst>
    <p:handoutMasterId r:id="rId16"/>
  </p:handoutMasterIdLst>
  <p:sldIdLst>
    <p:sldId id="461" r:id="rId5"/>
    <p:sldId id="1323" r:id="rId6"/>
    <p:sldId id="1319" r:id="rId7"/>
    <p:sldId id="1320" r:id="rId8"/>
    <p:sldId id="1314" r:id="rId9"/>
    <p:sldId id="1315" r:id="rId10"/>
    <p:sldId id="1249" r:id="rId11"/>
    <p:sldId id="1290" r:id="rId12"/>
    <p:sldId id="1321" r:id="rId13"/>
    <p:sldId id="1322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B9B1A"/>
    <a:srgbClr val="0066CC"/>
    <a:srgbClr val="004986"/>
    <a:srgbClr val="004074"/>
    <a:srgbClr val="5A5A59"/>
    <a:srgbClr val="00A4FF"/>
    <a:srgbClr val="414141"/>
    <a:srgbClr val="575F57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1944" y="-258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38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25"/>
      <c:hPercent val="5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12377850162866"/>
          <c:y val="0.23414634146341465"/>
          <c:w val="0.69218241042345274"/>
          <c:h val="0.5048780487804878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İş Kazası Tipleri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1.1329932978222466E-2"/>
                  <c:y val="-9.396678589765825E-2"/>
                </c:manualLayout>
              </c:layout>
              <c:tx>
                <c:rich>
                  <a:bodyPr/>
                  <a:lstStyle/>
                  <a:p>
                    <a:pPr>
                      <a:defRPr sz="1100" b="1" i="1"/>
                    </a:pPr>
                    <a:r>
                      <a:rPr lang="tr-TR" sz="1100" b="1" i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 C</a:t>
                    </a:r>
                    <a:r>
                      <a:rPr lang="tr-TR" sz="11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ismin </a:t>
                    </a:r>
                    <a:r>
                      <a:rPr lang="tr-TR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sıkıştırması, ezmesi, batması, kesmesi </a:t>
                    </a:r>
                    <a:r>
                      <a:rPr lang="tr-TR" sz="11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 %36</a:t>
                    </a:r>
                    <a:endParaRPr lang="tr-TR" sz="1100" b="1" i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27430179190454E-2"/>
                  <c:y val="6.5208346073342624E-2"/>
                </c:manualLayout>
              </c:layout>
              <c:tx>
                <c:rich>
                  <a:bodyPr/>
                  <a:lstStyle/>
                  <a:p>
                    <a:pPr>
                      <a:defRPr sz="1100" b="1" i="1"/>
                    </a:pPr>
                    <a:r>
                      <a:rPr lang="tr-TR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Düşen cisimlerin çarpıp devirmesi </a:t>
                    </a:r>
                    <a:r>
                      <a:rPr lang="tr-TR" sz="11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 %</a:t>
                    </a:r>
                    <a:r>
                      <a:rPr lang="tr-TR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21.1</a:t>
                    </a:r>
                    <a:endParaRPr lang="tr-TR" sz="1100" b="1" i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673785795468673E-2"/>
                  <c:y val="-4.1822602830290739E-2"/>
                </c:manualLayout>
              </c:layout>
              <c:tx>
                <c:rich>
                  <a:bodyPr/>
                  <a:lstStyle/>
                  <a:p>
                    <a:pPr>
                      <a:defRPr sz="1100" b="1" i="1"/>
                    </a:pPr>
                    <a:r>
                      <a:rPr lang="tr-TR" sz="11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Makinelere</a:t>
                    </a:r>
                    <a:r>
                      <a:rPr lang="tr-TR" sz="1100" b="1" i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 bağlı kaza</a:t>
                    </a:r>
                    <a:r>
                      <a:rPr lang="tr-TR" sz="11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 </a:t>
                    </a:r>
                    <a:r>
                      <a:rPr lang="tr-TR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%12.1</a:t>
                    </a:r>
                    <a:endParaRPr lang="tr-TR" sz="1100" b="1" i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89842387820452E-2"/>
                  <c:y val="-2.982864050911576E-2"/>
                </c:manualLayout>
              </c:layout>
              <c:tx>
                <c:rich>
                  <a:bodyPr/>
                  <a:lstStyle/>
                  <a:p>
                    <a:r>
                      <a:rPr lang="tr-TR" sz="1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Düşmeler </a:t>
                    </a:r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%11.3</a:t>
                    </a:r>
                    <a:endParaRPr lang="tr-TR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7207185458882356E-2"/>
                  <c:y val="-2.446101352639252E-2"/>
                </c:manualLayout>
              </c:layout>
              <c:tx>
                <c:rich>
                  <a:bodyPr/>
                  <a:lstStyle/>
                  <a:p>
                    <a:r>
                      <a:rPr lang="tr-TR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Taşıt kazaları % 3.9</a:t>
                    </a:r>
                    <a:endParaRPr lang="tr-T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4500869118813099E-2"/>
                  <c:y val="-3.7929879813099837E-2"/>
                </c:manualLayout>
              </c:layout>
              <c:tx>
                <c:rich>
                  <a:bodyPr/>
                  <a:lstStyle/>
                  <a:p>
                    <a:r>
                      <a:rPr lang="tr-TR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Diğer nedenler %5.6</a:t>
                    </a:r>
                    <a:endParaRPr lang="tr-T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3292698632591602E-2"/>
                  <c:y val="-0.10010011282010774"/>
                </c:manualLayout>
              </c:layout>
              <c:tx>
                <c:rich>
                  <a:bodyPr/>
                  <a:lstStyle/>
                  <a:p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Vücudun doğal boşluklarına yabancı </a:t>
                    </a:r>
                    <a:r>
                      <a:rPr lang="tr-TR" sz="1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cisim </a:t>
                    </a:r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kaçması </a:t>
                    </a:r>
                    <a:r>
                      <a:rPr lang="tr-TR" sz="1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%</a:t>
                    </a:r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1.5</a:t>
                    </a:r>
                    <a:endParaRPr lang="tr-TR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5335389320515122E-2"/>
                  <c:y val="-0.1190985381467623"/>
                </c:manualLayout>
              </c:layout>
              <c:tx>
                <c:rich>
                  <a:bodyPr/>
                  <a:lstStyle/>
                  <a:p>
                    <a:r>
                      <a:rPr lang="tr-TR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Vücudun zorlanmasından ileri gelen incinmeler %3.2</a:t>
                    </a:r>
                    <a:endParaRPr lang="tr-T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4720021533674408E-2"/>
                  <c:y val="-5.2785214212242616E-2"/>
                </c:manualLayout>
              </c:layout>
              <c:tx>
                <c:rich>
                  <a:bodyPr/>
                  <a:lstStyle/>
                  <a:p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Normal sınırlar dışındaki ısılara maruz </a:t>
                    </a:r>
                    <a:r>
                      <a:rPr lang="tr-TR" sz="1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kalma/ </a:t>
                    </a:r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temas </a:t>
                    </a:r>
                    <a:r>
                      <a:rPr lang="tr-TR" sz="1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 etme </a:t>
                    </a:r>
                    <a:r>
                      <a:rPr lang="tr-T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%2.3</a:t>
                    </a:r>
                    <a:endParaRPr lang="tr-TR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74429967426710097"/>
                  <c:y val="9.0243902439024387E-2"/>
                </c:manualLayout>
              </c:layout>
              <c:tx>
                <c:rich>
                  <a:bodyPr/>
                  <a:lstStyle/>
                  <a:p>
                    <a:r>
                      <a:rPr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Öldürme yaralama%2</a:t>
                    </a:r>
                    <a:endParaRPr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66775244299674263"/>
                  <c:y val="0.180487804878048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Sheet1!$B$1:$J$1</c:f>
              <c:strCache>
                <c:ptCount val="9"/>
                <c:pt idx="0">
                  <c:v>Cismin sıkıştırması, ezmesi, batması, kesmesi </c:v>
                </c:pt>
                <c:pt idx="1">
                  <c:v>Düşen cisimlerin çarpması</c:v>
                </c:pt>
                <c:pt idx="2">
                  <c:v>Makinelere bağlı kazalar</c:v>
                </c:pt>
                <c:pt idx="3">
                  <c:v>Düşmeler  </c:v>
                </c:pt>
                <c:pt idx="4">
                  <c:v>Taşıt kazaları </c:v>
                </c:pt>
                <c:pt idx="5">
                  <c:v>Diğer nedenler </c:v>
                </c:pt>
                <c:pt idx="6">
                  <c:v>Vücudun doğal boş. yabancı cisim kaçması </c:v>
                </c:pt>
                <c:pt idx="7">
                  <c:v>Vücudun zorlanmasına bağlı incinmeler</c:v>
                </c:pt>
                <c:pt idx="8">
                  <c:v>Isılara maruz kalma/temas etme</c:v>
                </c:pt>
              </c:strCache>
            </c:strRef>
          </c:cat>
          <c:val>
            <c:numRef>
              <c:f>Sheet1!$B$2:$J$2</c:f>
              <c:numCache>
                <c:formatCode>#,##0</c:formatCode>
                <c:ptCount val="9"/>
                <c:pt idx="0">
                  <c:v>28446</c:v>
                </c:pt>
                <c:pt idx="1">
                  <c:v>16713</c:v>
                </c:pt>
                <c:pt idx="2">
                  <c:v>9533</c:v>
                </c:pt>
                <c:pt idx="3">
                  <c:v>8896</c:v>
                </c:pt>
                <c:pt idx="4">
                  <c:v>3053</c:v>
                </c:pt>
                <c:pt idx="5">
                  <c:v>4451</c:v>
                </c:pt>
                <c:pt idx="6">
                  <c:v>1163</c:v>
                </c:pt>
                <c:pt idx="7">
                  <c:v>2561</c:v>
                </c:pt>
                <c:pt idx="8">
                  <c:v>1839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28.12.2011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10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3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6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r>
              <a:rPr lang="tr-TR" noProof="1" smtClean="0"/>
              <a:t>Formatvorlage des Untertitelmasters durch Klicken bearbeiten</a:t>
            </a: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r>
              <a:rPr lang="tr-TR" noProof="1" smtClean="0"/>
              <a:t>Titelmasterformat durch Klicken bearbeiten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1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15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34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985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94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21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18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5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43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5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6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7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r>
              <a:rPr lang="tr-TR" noProof="1" smtClean="0"/>
              <a:t>Formatvorlage des Untertitelmasters durch Klicken bearbeiten</a:t>
            </a: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r>
              <a:rPr lang="tr-TR" noProof="1" smtClean="0"/>
              <a:t>Titelmasterformat durch Klicken bearbeiten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23156"/>
      </p:ext>
    </p:extLst>
  </p:cSld>
  <p:clrMapOvr>
    <a:masterClrMapping/>
  </p:clrMapOvr>
  <p:transition advClick="0" advTm="4000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4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4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949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0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5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1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88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323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00038" y="6269038"/>
            <a:ext cx="496887" cy="158750"/>
          </a:xfrm>
          <a:prstGeom prst="rect">
            <a:avLst/>
          </a:prstGeom>
          <a:solidFill>
            <a:srgbClr val="E2E2E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796925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293813" y="6269038"/>
            <a:ext cx="495300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89113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286000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782888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279775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776663" y="6269038"/>
            <a:ext cx="495300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271963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768850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7525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00038" y="6269038"/>
            <a:ext cx="496887" cy="158750"/>
          </a:xfrm>
          <a:prstGeom prst="rect">
            <a:avLst/>
          </a:prstGeom>
          <a:solidFill>
            <a:srgbClr val="E2E2E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796925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293813" y="6269038"/>
            <a:ext cx="495300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89113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286000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782888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279775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776663" y="6269038"/>
            <a:ext cx="495300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271963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768850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8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advClick="0" advTm="4000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364980"/>
            <a:ext cx="8791574" cy="1631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chemeClr val="bg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chemeClr val="tx1"/>
                  </a:outerShdw>
                </a:effectLst>
                <a:latin typeface="Cambria" pitchFamily="18" charset="0"/>
              </a:rPr>
              <a:t>İstanbulUzman</a:t>
            </a:r>
            <a:endParaRPr lang="tr-TR" sz="10000" dirty="0">
              <a:ln w="38100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chemeClr val="tx1"/>
                </a:outerShdw>
              </a:effectLst>
              <a:latin typeface="Cambria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16163" y="3212882"/>
            <a:ext cx="8945949" cy="30469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/>
            <a:contourClr>
              <a:schemeClr val="bg1">
                <a:lumMod val="85000"/>
              </a:schemeClr>
            </a:contourClr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r-TR" sz="9600" b="1" dirty="0" smtClean="0">
                <a:ln w="5080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Dünyada ve Türkiye’de İSG</a:t>
            </a:r>
            <a:endParaRPr lang="tr-TR" sz="9600" b="1" dirty="0">
              <a:ln w="50800"/>
              <a:solidFill>
                <a:schemeClr val="bg2">
                  <a:lumMod val="40000"/>
                  <a:lumOff val="6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graphicFrame>
        <p:nvGraphicFramePr>
          <p:cNvPr id="7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054855"/>
              </p:ext>
            </p:extLst>
          </p:nvPr>
        </p:nvGraphicFramePr>
        <p:xfrm>
          <a:off x="329609" y="1857373"/>
          <a:ext cx="8367824" cy="3514728"/>
        </p:xfrm>
        <a:graphic>
          <a:graphicData uri="http://schemas.openxmlformats.org/drawingml/2006/table">
            <a:tbl>
              <a:tblPr/>
              <a:tblGrid>
                <a:gridCol w="5985466"/>
                <a:gridCol w="2382358"/>
              </a:tblGrid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Sebebi Bilinmeyen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%32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İnşaat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%25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Nakliyat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%10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Toptan ve Perakende Ticaret</a:t>
                      </a:r>
                      <a:endParaRPr kumimoji="0" lang="tr-TR" sz="1800" b="0" i="1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400" b="1" i="1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Kömür Madenciliği,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Diğer (Gıda, dokuma, makine, metal, …)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%27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                                          Toplam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%100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 Box 1193"/>
          <p:cNvSpPr txBox="1">
            <a:spLocks noChangeArrowheads="1"/>
          </p:cNvSpPr>
          <p:nvPr/>
        </p:nvSpPr>
        <p:spPr bwMode="auto">
          <a:xfrm>
            <a:off x="242590" y="1364659"/>
            <a:ext cx="4742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8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İş Kazası Bağlı </a:t>
            </a:r>
            <a:r>
              <a:rPr lang="tr-TR" sz="2800" b="1" noProof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Ölümler</a:t>
            </a:r>
            <a:r>
              <a:rPr lang="tr-TR" sz="28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 (2006)</a:t>
            </a:r>
            <a:endParaRPr lang="tr-TR" sz="2800" b="1" noProof="1">
              <a:solidFill>
                <a:srgbClr val="00407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ÖLÜMLERİN SEKTÖREL DAĞILIMI – TÜRKİYE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C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prstClr val="white">
                  <a:lumMod val="65000"/>
                </a:prst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61925" y="2381250"/>
            <a:ext cx="8743950" cy="4762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8425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Türkiye ve Dünya’da İSG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4</a:t>
            </a: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57</a:t>
            </a: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83</a:t>
            </a:r>
            <a:endParaRPr lang="tr-TR" sz="28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24 ARALIK 2011 İŞYERİ HEKİMLİĞİ SORULARI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170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Türkiye ve Dünya’da İSG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4. Türkiye'de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her yıl kaç işçi meslek hastalığı nedeni ile yaşamını yitirmektedir?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- 100 işçi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101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- 500 işçi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501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- 1000 işçi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1001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işçi ve daha fazla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4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25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graphicFrame>
        <p:nvGraphicFramePr>
          <p:cNvPr id="7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63299"/>
              </p:ext>
            </p:extLst>
          </p:nvPr>
        </p:nvGraphicFramePr>
        <p:xfrm>
          <a:off x="228600" y="1826324"/>
          <a:ext cx="4173299" cy="1669149"/>
        </p:xfrm>
        <a:graphic>
          <a:graphicData uri="http://schemas.openxmlformats.org/drawingml/2006/table">
            <a:tbl>
              <a:tblPr/>
              <a:tblGrid>
                <a:gridCol w="2828377"/>
                <a:gridCol w="1344922"/>
              </a:tblGrid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Kadın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4.121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Erkek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76.481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80.602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 Box 1193"/>
          <p:cNvSpPr txBox="1">
            <a:spLocks noChangeArrowheads="1"/>
          </p:cNvSpPr>
          <p:nvPr/>
        </p:nvSpPr>
        <p:spPr bwMode="auto">
          <a:xfrm>
            <a:off x="185440" y="1345609"/>
            <a:ext cx="42246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8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İş Kazası (2007)</a:t>
            </a:r>
            <a:endParaRPr lang="tr-TR" sz="2800" b="1" noProof="1">
              <a:solidFill>
                <a:srgbClr val="00407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KAZALARI-MESLEK HASTALIKLARI – TÜRKİYE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C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prstClr val="white">
                  <a:lumMod val="65000"/>
                </a:prst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12226"/>
              </p:ext>
            </p:extLst>
          </p:nvPr>
        </p:nvGraphicFramePr>
        <p:xfrm>
          <a:off x="4822535" y="1826324"/>
          <a:ext cx="4173299" cy="1669149"/>
        </p:xfrm>
        <a:graphic>
          <a:graphicData uri="http://schemas.openxmlformats.org/drawingml/2006/table">
            <a:tbl>
              <a:tblPr/>
              <a:tblGrid>
                <a:gridCol w="2828377"/>
                <a:gridCol w="1344922"/>
              </a:tblGrid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Kadın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Erkek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1.197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1.208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 Box 1193"/>
          <p:cNvSpPr txBox="1">
            <a:spLocks noChangeArrowheads="1"/>
          </p:cNvSpPr>
          <p:nvPr/>
        </p:nvSpPr>
        <p:spPr bwMode="auto">
          <a:xfrm>
            <a:off x="4757440" y="1364658"/>
            <a:ext cx="3929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8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Meslek Hastalığı (2007)</a:t>
            </a:r>
            <a:endParaRPr lang="tr-TR" sz="2800" b="1" noProof="1">
              <a:solidFill>
                <a:srgbClr val="00407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1193"/>
          <p:cNvSpPr txBox="1">
            <a:spLocks noChangeArrowheads="1"/>
          </p:cNvSpPr>
          <p:nvPr/>
        </p:nvSpPr>
        <p:spPr bwMode="auto">
          <a:xfrm>
            <a:off x="2595563" y="3845629"/>
            <a:ext cx="4370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4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İş Kazası-Meslek H. Ölüm (2007)</a:t>
            </a:r>
            <a:endParaRPr lang="tr-TR" sz="2400" b="1" noProof="1">
              <a:solidFill>
                <a:srgbClr val="004074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4378"/>
              </p:ext>
            </p:extLst>
          </p:nvPr>
        </p:nvGraphicFramePr>
        <p:xfrm>
          <a:off x="2670790" y="4278719"/>
          <a:ext cx="4173299" cy="1669149"/>
        </p:xfrm>
        <a:graphic>
          <a:graphicData uri="http://schemas.openxmlformats.org/drawingml/2006/table">
            <a:tbl>
              <a:tblPr/>
              <a:tblGrid>
                <a:gridCol w="2828377"/>
                <a:gridCol w="1344922"/>
              </a:tblGrid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İş Kazası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1.043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Meslek Hastalığı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1.044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2085974" y="4857750"/>
            <a:ext cx="5400675" cy="4667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25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Türkiye ve Dünya’da İSG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57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Türkiye'de iş kazaları için aşağıda yer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alanlardan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hangisi yanlıştır?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çok bir veya birden fazla cismin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sıkıştırması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ezmesi, kesmesi, batması nedeni ile iş kazası meydana gelir.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İş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kazaları en çok 50 ve üzerinde işçi çalıştıran yerlerde meydana gelir.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kazaları en çok 18 - 24 yaş arasında görülür.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kazalarında en çok eller yaralanır.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57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141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KAZA TİPLERİNE GÖRE DAĞILIM – TÜRKİYE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252506"/>
              </p:ext>
            </p:extLst>
          </p:nvPr>
        </p:nvGraphicFramePr>
        <p:xfrm>
          <a:off x="32562" y="960142"/>
          <a:ext cx="9111438" cy="582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ikdörtgen 6"/>
          <p:cNvSpPr/>
          <p:nvPr/>
        </p:nvSpPr>
        <p:spPr>
          <a:xfrm>
            <a:off x="6952967" y="2609849"/>
            <a:ext cx="2143124" cy="4762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6766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black"/>
              </a:solidFill>
            </a:endParaRPr>
          </a:p>
        </p:txBody>
      </p:sp>
      <p:graphicFrame>
        <p:nvGraphicFramePr>
          <p:cNvPr id="7" name="Group 4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75594"/>
              </p:ext>
            </p:extLst>
          </p:nvPr>
        </p:nvGraphicFramePr>
        <p:xfrm>
          <a:off x="74430" y="1158979"/>
          <a:ext cx="9069570" cy="496688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866552"/>
                <a:gridCol w="1200503"/>
                <a:gridCol w="1200503"/>
                <a:gridCol w="1200503"/>
                <a:gridCol w="1200503"/>
                <a:gridCol w="1200503"/>
                <a:gridCol w="1200503"/>
              </a:tblGrid>
              <a:tr h="34229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u="none" strike="noStrike" kern="1200" cap="none" normalizeH="0" baseline="0" noProof="1" smtClean="0">
                          <a:ln>
                            <a:noFill/>
                          </a:ln>
                          <a:effectLst/>
                          <a:latin typeface="Cambria" pitchFamily="18" charset="0"/>
                        </a:rPr>
                        <a:t>Yaş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u="none" strike="noStrike" kern="1200" cap="none" normalizeH="0" baseline="0" noProof="1" smtClean="0">
                          <a:ln>
                            <a:noFill/>
                          </a:ln>
                          <a:effectLst/>
                          <a:latin typeface="Cambria" pitchFamily="18" charset="0"/>
                        </a:rPr>
                        <a:t>Grupları</a:t>
                      </a:r>
                      <a:endParaRPr kumimoji="0" lang="tr-TR" sz="12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2005</a:t>
                      </a:r>
                      <a:endParaRPr kumimoji="0" lang="tr-TR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</a:rPr>
                        <a:t>2006</a:t>
                      </a:r>
                      <a:endParaRPr kumimoji="0" lang="tr-TR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0830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Calibri" pitchFamily="34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Kadın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Erkek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Toplam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Kadın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Erkek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Toplam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-14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225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230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299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319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mbria" pitchFamily="18" charset="0"/>
                          <a:cs typeface="+mn-cs"/>
                        </a:rPr>
                        <a:t>15-17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101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901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1.002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231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2.239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2.470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18-24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1.141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15.202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16.343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11.299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18.666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19.965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25-29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676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17.303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17.979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7.675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18.162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18.837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30-34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528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14.545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15.073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3.591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14.591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15.182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35-39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389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10.761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11.150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454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10.845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11.299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40-44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305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7.958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8.263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283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7.202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7.485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45-49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136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2.653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2.789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145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2.371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2.516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50-54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811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848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739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770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55-59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174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186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137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144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60-64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43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45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34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65+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Toplam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3.334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70.589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73.923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3.739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75.288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79.027</a:t>
                      </a:r>
                    </a:p>
                  </a:txBody>
                  <a:tcPr marL="90000" marR="90000" marT="46800" marB="46800" anchor="ctr" horzOverflow="overflow"/>
                </a:tc>
              </a:tr>
              <a:tr h="308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Ağırlıklı Ortalama  Yaş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29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31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28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KAZALARINDA YAŞ ORTALAMASI – TÜRKİYE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371599" y="2419351"/>
            <a:ext cx="5400675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389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graphicFrame>
        <p:nvGraphicFramePr>
          <p:cNvPr id="7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46408"/>
              </p:ext>
            </p:extLst>
          </p:nvPr>
        </p:nvGraphicFramePr>
        <p:xfrm>
          <a:off x="329609" y="1857373"/>
          <a:ext cx="8367824" cy="3514728"/>
        </p:xfrm>
        <a:graphic>
          <a:graphicData uri="http://schemas.openxmlformats.org/drawingml/2006/table">
            <a:tbl>
              <a:tblPr/>
              <a:tblGrid>
                <a:gridCol w="5985466"/>
                <a:gridCol w="2382358"/>
              </a:tblGrid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Kafa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4.239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Sırt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2.572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Gövde ve İç Organlar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1.907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Üst Ekstremiteler </a:t>
                      </a:r>
                      <a:r>
                        <a:rPr kumimoji="0" lang="tr-TR" sz="1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(omuz, kol, bilek, el, parmak)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43.290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Alt Ekstremiteler </a:t>
                      </a:r>
                      <a:r>
                        <a:rPr kumimoji="0" lang="tr-TR" sz="1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(kalça, bacak, ayak)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20.207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Diğer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8.387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104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                                          Toplam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r-TR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Calibri" pitchFamily="34" charset="0"/>
                        </a:rPr>
                        <a:t>80.602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 Box 1193"/>
          <p:cNvSpPr txBox="1">
            <a:spLocks noChangeArrowheads="1"/>
          </p:cNvSpPr>
          <p:nvPr/>
        </p:nvSpPr>
        <p:spPr bwMode="auto">
          <a:xfrm>
            <a:off x="242590" y="1364659"/>
            <a:ext cx="4742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8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İş Kazaları (2007)</a:t>
            </a:r>
            <a:endParaRPr lang="tr-TR" sz="2800" b="1" noProof="1">
              <a:solidFill>
                <a:srgbClr val="00407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YARALANMA BÖLGELERİNE GÖRE İK– TÜRKİYE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C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prstClr val="white">
                  <a:lumMod val="65000"/>
                </a:prst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23849" y="3362325"/>
            <a:ext cx="8620126" cy="4667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539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Türkiye ve Dünya’da İSG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83. 2009 yılı SGK verilerine göre en çok ölümlü iş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kazası aşağıdaki hangi iş kolunda olmuştur?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Elektrik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tr-TR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Tersane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İnşaat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tr-TR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İmalat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83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83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Standarddesign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10170</TotalTime>
  <Words>519</Words>
  <Application>Microsoft Office PowerPoint</Application>
  <PresentationFormat>Ekran Gösterisi (4:3)</PresentationFormat>
  <Paragraphs>232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Standarddesign</vt:lpstr>
      <vt:lpstr>1_Standarddesign</vt:lpstr>
      <vt:lpstr>6_Standarddesign</vt:lpstr>
      <vt:lpstr>2_Standarddesign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DOKTOR</cp:lastModifiedBy>
  <cp:revision>1004</cp:revision>
  <dcterms:created xsi:type="dcterms:W3CDTF">2008-04-16T13:39:00Z</dcterms:created>
  <dcterms:modified xsi:type="dcterms:W3CDTF">2011-12-28T10:16:55Z</dcterms:modified>
</cp:coreProperties>
</file>