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756" r:id="rId3"/>
    <p:sldMasterId id="2147483804" r:id="rId4"/>
  </p:sldMasterIdLst>
  <p:notesMasterIdLst>
    <p:notesMasterId r:id="rId15"/>
  </p:notesMasterIdLst>
  <p:handoutMasterIdLst>
    <p:handoutMasterId r:id="rId16"/>
  </p:handoutMasterIdLst>
  <p:sldIdLst>
    <p:sldId id="461" r:id="rId5"/>
    <p:sldId id="1323" r:id="rId6"/>
    <p:sldId id="1319" r:id="rId7"/>
    <p:sldId id="1320" r:id="rId8"/>
    <p:sldId id="1314" r:id="rId9"/>
    <p:sldId id="1315" r:id="rId10"/>
    <p:sldId id="1249" r:id="rId11"/>
    <p:sldId id="1290" r:id="rId12"/>
    <p:sldId id="1321" r:id="rId13"/>
    <p:sldId id="1322" r:id="rId1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6B9B1A"/>
    <a:srgbClr val="0066CC"/>
    <a:srgbClr val="004986"/>
    <a:srgbClr val="004074"/>
    <a:srgbClr val="5A5A59"/>
    <a:srgbClr val="00A4FF"/>
    <a:srgbClr val="414141"/>
    <a:srgbClr val="575F57"/>
    <a:srgbClr val="5757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8" autoAdjust="0"/>
    <p:restoredTop sz="94981" autoAdjust="0"/>
  </p:normalViewPr>
  <p:slideViewPr>
    <p:cSldViewPr snapToGrid="0">
      <p:cViewPr>
        <p:scale>
          <a:sx n="100" d="100"/>
          <a:sy n="100" d="100"/>
        </p:scale>
        <p:origin x="-1944" y="-258"/>
      </p:cViewPr>
      <p:guideLst>
        <p:guide orient="horz" pos="2294"/>
        <p:guide orient="horz" pos="1151"/>
        <p:guide orient="horz" pos="2018"/>
        <p:guide orient="horz" pos="2652"/>
        <p:guide pos="5579"/>
        <p:guide pos="5266"/>
        <p:guide pos="198"/>
        <p:guide pos="3193"/>
        <p:guide pos="49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438"/>
    </p:cViewPr>
  </p:sorterViewPr>
  <p:notesViewPr>
    <p:cSldViewPr snapToGrid="0">
      <p:cViewPr varScale="1">
        <p:scale>
          <a:sx n="85" d="100"/>
          <a:sy n="85" d="100"/>
        </p:scale>
        <p:origin x="-390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35"/>
    </mc:Choice>
    <mc:Fallback>
      <c:style val="35"/>
    </mc:Fallback>
  </mc:AlternateContent>
  <c:chart>
    <c:autoTitleDeleted val="1"/>
    <c:view3D>
      <c:rotX val="25"/>
      <c:hPercent val="50"/>
      <c:rotY val="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6612377850162866"/>
          <c:y val="0.23414634146341465"/>
          <c:w val="0.69218241042345274"/>
          <c:h val="0.50487804878048781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İş Kazası Tipleri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Pt>
            <c:idx val="4"/>
            <c:bubble3D val="0"/>
          </c:dPt>
          <c:dPt>
            <c:idx val="5"/>
            <c:bubble3D val="0"/>
          </c:dPt>
          <c:dPt>
            <c:idx val="6"/>
            <c:bubble3D val="0"/>
          </c:dPt>
          <c:dPt>
            <c:idx val="7"/>
            <c:bubble3D val="0"/>
          </c:dPt>
          <c:dPt>
            <c:idx val="8"/>
            <c:bubble3D val="0"/>
          </c:dPt>
          <c:dLbls>
            <c:dLbl>
              <c:idx val="0"/>
              <c:layout>
                <c:manualLayout>
                  <c:x val="-1.1329932978222466E-2"/>
                  <c:y val="-9.396678589765825E-2"/>
                </c:manualLayout>
              </c:layout>
              <c:tx>
                <c:rich>
                  <a:bodyPr/>
                  <a:lstStyle/>
                  <a:p>
                    <a:pPr>
                      <a:defRPr sz="1100" b="1" i="1"/>
                    </a:pPr>
                    <a:r>
                      <a:rPr lang="tr-TR" sz="1100" b="1" i="1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C</a:t>
                    </a:r>
                    <a:r>
                      <a:rPr lang="tr-TR" sz="11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ismin </a:t>
                    </a:r>
                    <a:r>
                      <a:rPr lang="tr-TR" sz="1100" b="1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sıkıştırması, ezmesi, batması, kesmesi </a:t>
                    </a:r>
                    <a:r>
                      <a:rPr lang="tr-TR" sz="11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%36</a:t>
                    </a:r>
                    <a:endParaRPr lang="tr-TR" sz="1100" b="1" i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2.1527430179190454E-2"/>
                  <c:y val="6.5208346073342624E-2"/>
                </c:manualLayout>
              </c:layout>
              <c:tx>
                <c:rich>
                  <a:bodyPr/>
                  <a:lstStyle/>
                  <a:p>
                    <a:pPr>
                      <a:defRPr sz="1100" b="1" i="1"/>
                    </a:pPr>
                    <a:r>
                      <a:rPr lang="tr-TR" sz="1100" b="1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Düşen cisimlerin çarpıp devirmesi </a:t>
                    </a:r>
                    <a:r>
                      <a:rPr lang="tr-TR" sz="11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%</a:t>
                    </a:r>
                    <a:r>
                      <a:rPr lang="tr-TR" sz="1100" b="1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21.1</a:t>
                    </a:r>
                    <a:endParaRPr lang="tr-TR" sz="1100" b="1" i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1.9673785795468673E-2"/>
                  <c:y val="-4.1822602830290739E-2"/>
                </c:manualLayout>
              </c:layout>
              <c:tx>
                <c:rich>
                  <a:bodyPr/>
                  <a:lstStyle/>
                  <a:p>
                    <a:pPr>
                      <a:defRPr sz="1100" b="1" i="1"/>
                    </a:pPr>
                    <a:r>
                      <a:rPr lang="tr-TR" sz="11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Makinelere</a:t>
                    </a:r>
                    <a:r>
                      <a:rPr lang="tr-TR" sz="1100" b="1" i="1" baseline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bağlı kaza</a:t>
                    </a:r>
                    <a:r>
                      <a:rPr lang="tr-TR" sz="1100" b="1" i="1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</a:t>
                    </a:r>
                    <a:r>
                      <a:rPr lang="tr-TR" sz="1100" b="1" i="1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%12.1</a:t>
                    </a:r>
                    <a:endParaRPr lang="tr-TR" sz="1100" b="1" i="1" dirty="0"/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1.9689842387820452E-2"/>
                  <c:y val="-2.982864050911576E-2"/>
                </c:manualLayout>
              </c:layout>
              <c:tx>
                <c:rich>
                  <a:bodyPr/>
                  <a:lstStyle/>
                  <a:p>
                    <a:r>
                      <a:rPr lang="tr-TR" sz="10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Düşmeler </a:t>
                    </a:r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%11.3</a:t>
                    </a:r>
                    <a:endParaRPr lang="tr-TR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5.7207185458882356E-2"/>
                  <c:y val="-2.446101352639252E-2"/>
                </c:manualLayout>
              </c:layout>
              <c:tx>
                <c:rich>
                  <a:bodyPr/>
                  <a:lstStyle/>
                  <a:p>
                    <a:r>
                      <a:rPr lang="tr-TR" sz="10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Taşıt kazaları % 3.9</a:t>
                    </a:r>
                    <a:endParaRPr lang="tr-TR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5.4500869118813099E-2"/>
                  <c:y val="-3.7929879813099837E-2"/>
                </c:manualLayout>
              </c:layout>
              <c:tx>
                <c:rich>
                  <a:bodyPr/>
                  <a:lstStyle/>
                  <a:p>
                    <a:r>
                      <a:rPr lang="tr-TR" sz="10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Diğer nedenler %5.6</a:t>
                    </a:r>
                    <a:endParaRPr lang="tr-TR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3292698632591602E-2"/>
                  <c:y val="-0.10010011282010774"/>
                </c:manualLayout>
              </c:layout>
              <c:tx>
                <c:rich>
                  <a:bodyPr/>
                  <a:lstStyle/>
                  <a:p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Vücudun doğal boşluklarına yabancı </a:t>
                    </a:r>
                    <a:r>
                      <a:rPr lang="tr-TR" sz="10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cisim </a:t>
                    </a:r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kaçması </a:t>
                    </a:r>
                    <a:r>
                      <a:rPr lang="tr-TR" sz="10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%</a:t>
                    </a:r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1.5</a:t>
                    </a:r>
                    <a:endParaRPr lang="tr-TR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6.5335389320515122E-2"/>
                  <c:y val="-0.1190985381467623"/>
                </c:manualLayout>
              </c:layout>
              <c:tx>
                <c:rich>
                  <a:bodyPr/>
                  <a:lstStyle/>
                  <a:p>
                    <a:r>
                      <a:rPr lang="tr-TR" sz="10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Vücudun zorlanmasından ileri gelen incinmeler %3.2</a:t>
                    </a:r>
                    <a:endParaRPr lang="tr-TR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7.4720021533674408E-2"/>
                  <c:y val="-5.2785214212242616E-2"/>
                </c:manualLayout>
              </c:layout>
              <c:tx>
                <c:rich>
                  <a:bodyPr/>
                  <a:lstStyle/>
                  <a:p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Normal sınırlar dışındaki ısılara maruz </a:t>
                    </a:r>
                    <a:r>
                      <a:rPr lang="tr-TR" sz="10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kalma/ </a:t>
                    </a:r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temas </a:t>
                    </a:r>
                    <a:r>
                      <a:rPr lang="tr-TR" sz="1000" b="0" dirty="0" smtClean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 etme </a:t>
                    </a:r>
                    <a:r>
                      <a:rPr lang="tr-TR" sz="10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%2.3</a:t>
                    </a:r>
                    <a:endParaRPr lang="tr-TR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Mode val="edge"/>
                  <c:yMode val="edge"/>
                  <c:x val="0.74429967426710097"/>
                  <c:y val="9.0243902439024387E-2"/>
                </c:manualLayout>
              </c:layout>
              <c:tx>
                <c:rich>
                  <a:bodyPr/>
                  <a:lstStyle/>
                  <a:p>
                    <a:r>
                      <a:rPr sz="10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libri" pitchFamily="34" charset="0"/>
                        <a:cs typeface="Calibri" pitchFamily="34" charset="0"/>
                      </a:rPr>
                      <a:t>Öldürme yaralama%2</a:t>
                    </a:r>
                    <a:endParaRPr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Mode val="edge"/>
                  <c:yMode val="edge"/>
                  <c:x val="0.66775244299674263"/>
                  <c:y val="0.1804878048780487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</c:dLbl>
            <c:showLegendKey val="0"/>
            <c:showVal val="0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Sheet1!$B$1:$J$1</c:f>
              <c:strCache>
                <c:ptCount val="9"/>
                <c:pt idx="0">
                  <c:v>Cismin sıkıştırması, ezmesi, batması, kesmesi </c:v>
                </c:pt>
                <c:pt idx="1">
                  <c:v>Düşen cisimlerin çarpması</c:v>
                </c:pt>
                <c:pt idx="2">
                  <c:v>Makinelere bağlı kazalar</c:v>
                </c:pt>
                <c:pt idx="3">
                  <c:v>Düşmeler  </c:v>
                </c:pt>
                <c:pt idx="4">
                  <c:v>Taşıt kazaları </c:v>
                </c:pt>
                <c:pt idx="5">
                  <c:v>Diğer nedenler </c:v>
                </c:pt>
                <c:pt idx="6">
                  <c:v>Vücudun doğal boş. yabancı cisim kaçması </c:v>
                </c:pt>
                <c:pt idx="7">
                  <c:v>Vücudun zorlanmasına bağlı incinmeler</c:v>
                </c:pt>
                <c:pt idx="8">
                  <c:v>Isılara maruz kalma/temas etme</c:v>
                </c:pt>
              </c:strCache>
            </c:strRef>
          </c:cat>
          <c:val>
            <c:numRef>
              <c:f>Sheet1!$B$2:$J$2</c:f>
              <c:numCache>
                <c:formatCode>#,##0</c:formatCode>
                <c:ptCount val="9"/>
                <c:pt idx="0">
                  <c:v>28446</c:v>
                </c:pt>
                <c:pt idx="1">
                  <c:v>16713</c:v>
                </c:pt>
                <c:pt idx="2">
                  <c:v>9533</c:v>
                </c:pt>
                <c:pt idx="3">
                  <c:v>8896</c:v>
                </c:pt>
                <c:pt idx="4">
                  <c:v>3053</c:v>
                </c:pt>
                <c:pt idx="5">
                  <c:v>4451</c:v>
                </c:pt>
                <c:pt idx="6">
                  <c:v>1163</c:v>
                </c:pt>
                <c:pt idx="7">
                  <c:v>2561</c:v>
                </c:pt>
                <c:pt idx="8">
                  <c:v>1839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800"/>
      </a:pPr>
      <a:endParaRPr lang="tr-T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6FBF181-6581-4E2F-849B-67FB4221BBBA}" type="datetimeFigureOut">
              <a:rPr lang="de-DE"/>
              <a:pPr>
                <a:defRPr/>
              </a:pPr>
              <a:t>28.12.2011</a:t>
            </a:fld>
            <a:endParaRPr 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42F2CB9-D2A6-4AD7-95AE-4B6DB534C3C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391415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noProof="1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D5FAF4A-B3D3-49A6-BC24-6E15E10FCEA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6423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tr-TR" noProof="1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10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10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2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2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3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3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4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4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5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5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6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6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7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7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FBEE09E-A10F-497C-A260-22572371C07C}" type="slidenum">
              <a:rPr lang="de-DE" sz="1200">
                <a:solidFill>
                  <a:prstClr val="black"/>
                </a:solidFill>
              </a:rPr>
              <a:pPr algn="r"/>
              <a:t>8</a:t>
            </a:fld>
            <a:endParaRPr lang="de-DE" sz="1200">
              <a:solidFill>
                <a:prstClr val="black"/>
              </a:solidFill>
            </a:endParaRPr>
          </a:p>
        </p:txBody>
      </p:sp>
      <p:sp>
        <p:nvSpPr>
          <p:cNvPr id="87043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845E737F-FE19-489D-8D83-9E4636FEDF9E}" type="slidenum">
              <a:rPr lang="en-GB" sz="1300">
                <a:solidFill>
                  <a:prstClr val="black"/>
                </a:solidFill>
              </a:rPr>
              <a:pPr algn="r" defTabSz="947738"/>
              <a:t>8</a:t>
            </a:fld>
            <a:endParaRPr lang="en-GB" sz="1300">
              <a:solidFill>
                <a:prstClr val="black"/>
              </a:solidFill>
            </a:endParaRPr>
          </a:p>
        </p:txBody>
      </p:sp>
      <p:sp>
        <p:nvSpPr>
          <p:cNvPr id="8704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870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668607F-2DCF-41FB-A81A-3AC3E46BA777}" type="slidenum">
              <a:rPr lang="de-DE" sz="1200">
                <a:solidFill>
                  <a:prstClr val="black"/>
                </a:solidFill>
              </a:rPr>
              <a:pPr algn="r"/>
              <a:t>9</a:t>
            </a:fld>
            <a:endParaRPr lang="de-DE" sz="1200" dirty="0">
              <a:solidFill>
                <a:prstClr val="black"/>
              </a:solidFill>
            </a:endParaRPr>
          </a:p>
        </p:txBody>
      </p:sp>
      <p:sp>
        <p:nvSpPr>
          <p:cNvPr id="74755" name="Text Box 3"/>
          <p:cNvSpPr txBox="1">
            <a:spLocks noGrp="1" noChangeArrowheads="1"/>
          </p:cNvSpPr>
          <p:nvPr/>
        </p:nvSpPr>
        <p:spPr bwMode="auto">
          <a:xfrm>
            <a:off x="3887788" y="8689975"/>
            <a:ext cx="2970212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4824" tIns="47416" rIns="94824" bIns="47416" anchor="b"/>
          <a:lstStyle/>
          <a:p>
            <a:pPr algn="r" defTabSz="947738"/>
            <a:fld id="{9D946AE9-4748-455A-A2CB-08CA8180F709}" type="slidenum">
              <a:rPr lang="en-GB" sz="1300">
                <a:solidFill>
                  <a:prstClr val="black"/>
                </a:solidFill>
              </a:rPr>
              <a:pPr algn="r" defTabSz="947738"/>
              <a:t>9</a:t>
            </a:fld>
            <a:endParaRPr lang="en-GB" sz="1300" dirty="0">
              <a:solidFill>
                <a:prstClr val="black"/>
              </a:solidFill>
            </a:endParaRPr>
          </a:p>
        </p:txBody>
      </p:sp>
      <p:sp>
        <p:nvSpPr>
          <p:cNvPr id="7475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7475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4824" tIns="47416" rIns="94824" bIns="47416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300038" y="6269038"/>
            <a:ext cx="496887" cy="115887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8" name="Rectangle 16"/>
          <p:cNvSpPr>
            <a:spLocks noChangeArrowheads="1"/>
          </p:cNvSpPr>
          <p:nvPr userDrawn="1"/>
        </p:nvSpPr>
        <p:spPr bwMode="auto">
          <a:xfrm>
            <a:off x="79692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129381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178911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228600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2" name="Rectangle 20"/>
          <p:cNvSpPr>
            <a:spLocks noChangeArrowheads="1"/>
          </p:cNvSpPr>
          <p:nvPr userDrawn="1"/>
        </p:nvSpPr>
        <p:spPr bwMode="auto">
          <a:xfrm>
            <a:off x="2782888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3" name="Rectangle 21"/>
          <p:cNvSpPr>
            <a:spLocks noChangeArrowheads="1"/>
          </p:cNvSpPr>
          <p:nvPr userDrawn="1"/>
        </p:nvSpPr>
        <p:spPr bwMode="auto">
          <a:xfrm>
            <a:off x="327977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4" name="Rectangle 22"/>
          <p:cNvSpPr>
            <a:spLocks noChangeArrowheads="1"/>
          </p:cNvSpPr>
          <p:nvPr userDrawn="1"/>
        </p:nvSpPr>
        <p:spPr bwMode="auto">
          <a:xfrm>
            <a:off x="377666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5" name="Rectangle 23"/>
          <p:cNvSpPr>
            <a:spLocks noChangeArrowheads="1"/>
          </p:cNvSpPr>
          <p:nvPr userDrawn="1"/>
        </p:nvSpPr>
        <p:spPr bwMode="auto">
          <a:xfrm>
            <a:off x="427196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>
            <a:off x="476885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17" name="Line 25"/>
          <p:cNvSpPr>
            <a:spLocks noChangeShapeType="1"/>
          </p:cNvSpPr>
          <p:nvPr userDrawn="1"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566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noProof="1" smtClean="0"/>
            </a:lvl1pPr>
          </a:lstStyle>
          <a:p>
            <a:r>
              <a:rPr lang="tr-TR" noProof="1" smtClean="0"/>
              <a:t>Formatvorlage des Untertitelmasters durch Klicken bearbeiten</a:t>
            </a:r>
          </a:p>
        </p:txBody>
      </p:sp>
      <p:sp>
        <p:nvSpPr>
          <p:cNvPr id="15667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noProof="1" smtClean="0"/>
            </a:lvl1pPr>
          </a:lstStyle>
          <a:p>
            <a:r>
              <a:rPr lang="tr-TR" noProof="1" smtClean="0"/>
              <a:t>Titelmasterformat durch Klicken bearbeiten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  <p:transition advClick="0" advTm="4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4371975"/>
            <a:ext cx="8172450" cy="126682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34099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660400"/>
            <a:ext cx="5629275" cy="1470025"/>
          </a:xfrm>
        </p:spPr>
        <p:txBody>
          <a:bodyPr anchor="ctr"/>
          <a:lstStyle>
            <a:lvl1pPr>
              <a:lnSpc>
                <a:spcPct val="110000"/>
              </a:lnSpc>
              <a:defRPr sz="2600">
                <a:solidFill>
                  <a:schemeClr val="bg1"/>
                </a:solidFill>
              </a:defRPr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7218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546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6159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10348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985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3945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2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67215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918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9503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2439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300038" y="6269038"/>
            <a:ext cx="496887" cy="115887"/>
          </a:xfrm>
          <a:prstGeom prst="rect">
            <a:avLst/>
          </a:prstGeom>
          <a:solidFill>
            <a:schemeClr val="accent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Rectangle 16"/>
          <p:cNvSpPr>
            <a:spLocks noChangeArrowheads="1"/>
          </p:cNvSpPr>
          <p:nvPr userDrawn="1"/>
        </p:nvSpPr>
        <p:spPr bwMode="auto">
          <a:xfrm>
            <a:off x="79692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Rectangle 17"/>
          <p:cNvSpPr>
            <a:spLocks noChangeArrowheads="1"/>
          </p:cNvSpPr>
          <p:nvPr userDrawn="1"/>
        </p:nvSpPr>
        <p:spPr bwMode="auto">
          <a:xfrm>
            <a:off x="129381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0" name="Rectangle 18"/>
          <p:cNvSpPr>
            <a:spLocks noChangeArrowheads="1"/>
          </p:cNvSpPr>
          <p:nvPr userDrawn="1"/>
        </p:nvSpPr>
        <p:spPr bwMode="auto">
          <a:xfrm>
            <a:off x="178911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1" name="Rectangle 19"/>
          <p:cNvSpPr>
            <a:spLocks noChangeArrowheads="1"/>
          </p:cNvSpPr>
          <p:nvPr userDrawn="1"/>
        </p:nvSpPr>
        <p:spPr bwMode="auto">
          <a:xfrm>
            <a:off x="228600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2" name="Rectangle 20"/>
          <p:cNvSpPr>
            <a:spLocks noChangeArrowheads="1"/>
          </p:cNvSpPr>
          <p:nvPr userDrawn="1"/>
        </p:nvSpPr>
        <p:spPr bwMode="auto">
          <a:xfrm>
            <a:off x="2782888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3" name="Rectangle 21"/>
          <p:cNvSpPr>
            <a:spLocks noChangeArrowheads="1"/>
          </p:cNvSpPr>
          <p:nvPr userDrawn="1"/>
        </p:nvSpPr>
        <p:spPr bwMode="auto">
          <a:xfrm>
            <a:off x="3279775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4" name="Rectangle 22"/>
          <p:cNvSpPr>
            <a:spLocks noChangeArrowheads="1"/>
          </p:cNvSpPr>
          <p:nvPr userDrawn="1"/>
        </p:nvSpPr>
        <p:spPr bwMode="auto">
          <a:xfrm>
            <a:off x="3776663" y="6269038"/>
            <a:ext cx="495300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5" name="Rectangle 23"/>
          <p:cNvSpPr>
            <a:spLocks noChangeArrowheads="1"/>
          </p:cNvSpPr>
          <p:nvPr userDrawn="1"/>
        </p:nvSpPr>
        <p:spPr bwMode="auto">
          <a:xfrm>
            <a:off x="4271963" y="6269038"/>
            <a:ext cx="496887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6" name="Rectangle 24"/>
          <p:cNvSpPr>
            <a:spLocks noChangeArrowheads="1"/>
          </p:cNvSpPr>
          <p:nvPr userDrawn="1"/>
        </p:nvSpPr>
        <p:spPr bwMode="auto">
          <a:xfrm>
            <a:off x="4768850" y="6269038"/>
            <a:ext cx="496888" cy="115887"/>
          </a:xfrm>
          <a:prstGeom prst="rect">
            <a:avLst/>
          </a:prstGeom>
          <a:solidFill>
            <a:schemeClr val="hlink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7" name="Line 25"/>
          <p:cNvSpPr>
            <a:spLocks noChangeShapeType="1"/>
          </p:cNvSpPr>
          <p:nvPr userDrawn="1"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156674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noProof="1" smtClean="0"/>
            </a:lvl1pPr>
          </a:lstStyle>
          <a:p>
            <a:r>
              <a:rPr lang="tr-TR" noProof="1" smtClean="0"/>
              <a:t>Formatvorlage des Untertitelmasters durch Klicken bearbeiten</a:t>
            </a:r>
          </a:p>
        </p:txBody>
      </p:sp>
      <p:sp>
        <p:nvSpPr>
          <p:cNvPr id="156676" name="Rectangle 7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noProof="1" smtClean="0"/>
            </a:lvl1pPr>
          </a:lstStyle>
          <a:p>
            <a:r>
              <a:rPr lang="tr-TR" noProof="1" smtClean="0"/>
              <a:t>Titelmasterformat durch Klicken bearbeiten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tr-T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0923156"/>
      </p:ext>
    </p:extLst>
  </p:cSld>
  <p:clrMapOvr>
    <a:masterClrMapping/>
  </p:clrMapOvr>
  <p:transition advClick="0" advTm="4000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848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85422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49499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503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05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95275" y="1489075"/>
            <a:ext cx="4186238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33913" y="1489075"/>
            <a:ext cx="4186237" cy="43132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81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3882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3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1323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89725" y="411163"/>
            <a:ext cx="2130425" cy="539115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95275" y="411163"/>
            <a:ext cx="6242050" cy="539115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81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00038" y="6269038"/>
            <a:ext cx="496887" cy="158750"/>
          </a:xfrm>
          <a:prstGeom prst="rect">
            <a:avLst/>
          </a:prstGeom>
          <a:solidFill>
            <a:srgbClr val="E2E2E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9692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29381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78911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28600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782888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27977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77666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27196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76885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/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advClick="0" advTm="4000"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7113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339971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prstClr val="white"/>
              </a:solidFill>
            </a:endParaRPr>
          </a:p>
        </p:txBody>
      </p:sp>
      <p:sp>
        <p:nvSpPr>
          <p:cNvPr id="4100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gray">
          <a:xfrm>
            <a:off x="219075" y="6365875"/>
            <a:ext cx="13430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Page </a:t>
            </a: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  <a:sym typeface="Wingdings" pitchFamily="2" charset="2"/>
              </a:rPr>
              <a:t></a:t>
            </a:r>
            <a:r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</a:t>
            </a:r>
            <a:fld id="{CF825FEF-9EFF-427A-BA79-FFBBF98227EB}" type="slidenum">
              <a:rPr lang="de-DE" sz="10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pPr>
                <a:defRPr/>
              </a:pPr>
              <a:t>‹#›</a:t>
            </a:fld>
            <a:endParaRPr lang="de-DE" sz="10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102" name="Group 6"/>
          <p:cNvGrpSpPr>
            <a:grpSpLocks/>
          </p:cNvGrpSpPr>
          <p:nvPr/>
        </p:nvGrpSpPr>
        <p:grpSpPr bwMode="auto">
          <a:xfrm>
            <a:off x="6646863" y="6181725"/>
            <a:ext cx="2225675" cy="392113"/>
            <a:chOff x="3316" y="1854"/>
            <a:chExt cx="2110" cy="372"/>
          </a:xfrm>
        </p:grpSpPr>
        <p:pic>
          <p:nvPicPr>
            <p:cNvPr id="4103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3316" y="1854"/>
              <a:ext cx="2110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104" name="Picture 12" descr="Logo_ptl_für schwarz"/>
            <p:cNvPicPr>
              <a:picLocks noChangeAspect="1" noChangeArrowheads="1"/>
            </p:cNvPicPr>
            <p:nvPr userDrawn="1"/>
          </p:nvPicPr>
          <p:blipFill>
            <a:blip r:embed="rId14" cstate="print">
              <a:lum bright="-46000" contrast="-12000"/>
            </a:blip>
            <a:srcRect r="30521" b="-2"/>
            <a:stretch>
              <a:fillRect/>
            </a:stretch>
          </p:blipFill>
          <p:spPr bwMode="auto">
            <a:xfrm>
              <a:off x="3316" y="1854"/>
              <a:ext cx="1466" cy="3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37525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17113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5275" y="1489075"/>
            <a:ext cx="8524875" cy="431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ftr" sz="quarter" idx="3"/>
          </p:nvPr>
        </p:nvSpPr>
        <p:spPr bwMode="gray">
          <a:xfrm>
            <a:off x="3124200" y="6365875"/>
            <a:ext cx="28956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noProof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tr-TR">
              <a:solidFill>
                <a:srgbClr val="FFFFFF"/>
              </a:solidFill>
            </a:endParaRPr>
          </a:p>
        </p:txBody>
      </p:sp>
      <p:sp>
        <p:nvSpPr>
          <p:cNvPr id="3076" name="Rectangle 7"/>
          <p:cNvSpPr>
            <a:spLocks noGrp="1" noChangeArrowheads="1"/>
          </p:cNvSpPr>
          <p:nvPr>
            <p:ph type="title"/>
          </p:nvPr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00038" y="6269038"/>
            <a:ext cx="496887" cy="158750"/>
          </a:xfrm>
          <a:prstGeom prst="rect">
            <a:avLst/>
          </a:prstGeom>
          <a:solidFill>
            <a:srgbClr val="E2E2E2"/>
          </a:solidFill>
          <a:ln w="9525" algn="ctr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4" name="Rectangle 16"/>
          <p:cNvSpPr>
            <a:spLocks noChangeArrowheads="1"/>
          </p:cNvSpPr>
          <p:nvPr/>
        </p:nvSpPr>
        <p:spPr bwMode="auto">
          <a:xfrm>
            <a:off x="79692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5" name="Rectangle 17"/>
          <p:cNvSpPr>
            <a:spLocks noChangeArrowheads="1"/>
          </p:cNvSpPr>
          <p:nvPr/>
        </p:nvSpPr>
        <p:spPr bwMode="auto">
          <a:xfrm>
            <a:off x="129381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178911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228600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2782888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3279775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776663" y="6269038"/>
            <a:ext cx="495300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271963" y="6269038"/>
            <a:ext cx="496887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2" name="Rectangle 24"/>
          <p:cNvSpPr>
            <a:spLocks noChangeArrowheads="1"/>
          </p:cNvSpPr>
          <p:nvPr/>
        </p:nvSpPr>
        <p:spPr bwMode="auto">
          <a:xfrm>
            <a:off x="4768850" y="6269038"/>
            <a:ext cx="496888" cy="158750"/>
          </a:xfrm>
          <a:prstGeom prst="rect">
            <a:avLst/>
          </a:prstGeom>
          <a:solidFill>
            <a:srgbClr val="E2E2E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  <p:sp>
        <p:nvSpPr>
          <p:cNvPr id="2073" name="Line 25"/>
          <p:cNvSpPr>
            <a:spLocks noChangeShapeType="1"/>
          </p:cNvSpPr>
          <p:nvPr/>
        </p:nvSpPr>
        <p:spPr bwMode="auto">
          <a:xfrm>
            <a:off x="0" y="6045200"/>
            <a:ext cx="9139238" cy="0"/>
          </a:xfrm>
          <a:prstGeom prst="line">
            <a:avLst/>
          </a:prstGeom>
          <a:noFill/>
          <a:ln w="9525">
            <a:solidFill>
              <a:srgbClr val="9F9F9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587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 advClick="0" advTm="4000">
    <p:fade/>
  </p:transition>
  <p:timing>
    <p:tnLst>
      <p:par>
        <p:cTn id="1" dur="indefinite" restart="never" nodeType="tmRoot"/>
      </p:par>
    </p:tnLst>
  </p:timing>
  <p:hf sldNum="0"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  <a:ea typeface="+mn-ea"/>
          <a:cs typeface="+mn-cs"/>
        </a:defRPr>
      </a:lvl1pPr>
      <a:lvl2pPr marL="444500" indent="-261938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2pPr>
      <a:lvl3pPr marL="720725" indent="-274638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  <a:cs typeface="+mn-cs"/>
        </a:defRPr>
      </a:lvl3pPr>
      <a:lvl4pPr marL="987425" indent="-265113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254125" indent="-26511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17113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1685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26257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082925" indent="-265113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Dikdörtgen"/>
          <p:cNvSpPr/>
          <p:nvPr/>
        </p:nvSpPr>
        <p:spPr>
          <a:xfrm>
            <a:off x="176274" y="364980"/>
            <a:ext cx="8791574" cy="1631216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7DC4FF"/>
            </a:outerShdw>
            <a:softEdge rad="127000"/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dkEdge">
            <a:bevelT w="63500" h="63500"/>
            <a:contourClr>
              <a:schemeClr val="bg2">
                <a:lumMod val="20000"/>
                <a:lumOff val="80000"/>
              </a:schemeClr>
            </a:contourClr>
          </a:sp3d>
        </p:spPr>
        <p:txBody>
          <a:bodyPr wrap="square" anchor="ctr" anchorCtr="1">
            <a:spAutoFit/>
          </a:bodyPr>
          <a:lstStyle/>
          <a:p>
            <a:pPr algn="ctr">
              <a:defRPr/>
            </a:pPr>
            <a:r>
              <a:rPr lang="tr-TR" sz="10000" dirty="0" smtClean="0">
                <a:ln w="38100">
                  <a:solidFill>
                    <a:schemeClr val="bg2">
                      <a:lumMod val="40000"/>
                      <a:lumOff val="6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76200" dist="50800" dir="5400000" algn="tl">
                    <a:schemeClr val="tx1"/>
                  </a:outerShdw>
                </a:effectLst>
                <a:latin typeface="Cambria" pitchFamily="18" charset="0"/>
              </a:rPr>
              <a:t>İstanbulUzman</a:t>
            </a:r>
            <a:endParaRPr lang="tr-TR" sz="10000" dirty="0">
              <a:ln w="38100">
                <a:solidFill>
                  <a:schemeClr val="bg2">
                    <a:lumMod val="40000"/>
                    <a:lumOff val="60000"/>
                  </a:schemeClr>
                </a:solidFill>
                <a:prstDash val="solid"/>
                <a:miter lim="800000"/>
              </a:ln>
              <a:noFill/>
              <a:effectLst>
                <a:outerShdw blurRad="76200" dist="50800" dir="5400000" algn="tl">
                  <a:schemeClr val="tx1"/>
                </a:outerShdw>
              </a:effectLst>
              <a:latin typeface="Cambria" pitchFamily="18" charset="0"/>
            </a:endParaRPr>
          </a:p>
        </p:txBody>
      </p:sp>
      <p:sp>
        <p:nvSpPr>
          <p:cNvPr id="4" name="3 Dikdörtgen"/>
          <p:cNvSpPr/>
          <p:nvPr/>
        </p:nvSpPr>
        <p:spPr>
          <a:xfrm>
            <a:off x="116163" y="3212882"/>
            <a:ext cx="8945949" cy="304698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prstMaterial="matte">
            <a:bevelT w="63500" h="63500"/>
            <a:contourClr>
              <a:schemeClr val="bg1">
                <a:lumMod val="85000"/>
              </a:schemeClr>
            </a:contourClr>
          </a:sp3d>
        </p:spPr>
        <p:txBody>
          <a:bodyPr wrap="square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>
              <a:defRPr/>
            </a:pPr>
            <a:r>
              <a:rPr lang="tr-TR" sz="9600" b="1" dirty="0" smtClean="0">
                <a:ln w="50800"/>
                <a:solidFill>
                  <a:schemeClr val="bg2">
                    <a:lumMod val="40000"/>
                    <a:lumOff val="6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</a:effectLst>
                <a:latin typeface="Cambria" pitchFamily="18" charset="0"/>
              </a:rPr>
              <a:t>Dünyada ve Türkiye’de İSG</a:t>
            </a:r>
            <a:endParaRPr lang="tr-TR" sz="9600" b="1" dirty="0">
              <a:ln w="50800"/>
              <a:solidFill>
                <a:schemeClr val="bg2">
                  <a:lumMod val="40000"/>
                  <a:lumOff val="6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</a:effectLst>
              <a:latin typeface="Cambria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chemeClr val="accent6">
                  <a:lumMod val="60000"/>
                  <a:lumOff val="40000"/>
                </a:scheme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 smtClean="0">
              <a:ln>
                <a:noFill/>
              </a:ln>
              <a:solidFill>
                <a:schemeClr val="bg1">
                  <a:lumMod val="65000"/>
                </a:scheme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graphicFrame>
        <p:nvGraphicFramePr>
          <p:cNvPr id="7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054855"/>
              </p:ext>
            </p:extLst>
          </p:nvPr>
        </p:nvGraphicFramePr>
        <p:xfrm>
          <a:off x="329609" y="1857373"/>
          <a:ext cx="8367824" cy="3514728"/>
        </p:xfrm>
        <a:graphic>
          <a:graphicData uri="http://schemas.openxmlformats.org/drawingml/2006/table">
            <a:tbl>
              <a:tblPr/>
              <a:tblGrid>
                <a:gridCol w="5985466"/>
                <a:gridCol w="2382358"/>
              </a:tblGrid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Sebebi Bilinmeyen 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%32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İnşaat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%25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Nakliyat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%10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Toptan ve Perakende Ticaret</a:t>
                      </a:r>
                      <a:endParaRPr kumimoji="0" lang="tr-TR" sz="1800" b="0" i="1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%4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400" b="1" i="1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Kömür Madenciliği, 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%2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Diğer (Gıda, dokuma, makine, metal, …)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%27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45720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Toplam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%100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 Box 1193"/>
          <p:cNvSpPr txBox="1">
            <a:spLocks noChangeArrowheads="1"/>
          </p:cNvSpPr>
          <p:nvPr/>
        </p:nvSpPr>
        <p:spPr bwMode="auto">
          <a:xfrm>
            <a:off x="242590" y="1364659"/>
            <a:ext cx="47429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İş Kazası Bağlı </a:t>
            </a:r>
            <a:r>
              <a:rPr lang="tr-TR" sz="2800" b="1" noProof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Ölümler</a:t>
            </a:r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 (2006)</a:t>
            </a:r>
            <a:endParaRPr lang="tr-TR" sz="28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ÖLÜMLERİN SEKTÖREL DAĞILIMI – TÜRKİYE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prstClr val="white">
                  <a:lumMod val="65000"/>
                </a:prst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61925" y="2381250"/>
            <a:ext cx="8743950" cy="47625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842554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Türkiye ve Dünya’da İSG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endParaRPr lang="tr-TR" sz="2800" b="1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4</a:t>
            </a: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57</a:t>
            </a:r>
          </a:p>
          <a:p>
            <a:pPr marL="1257300" lvl="2" indent="-342900">
              <a:spcAft>
                <a:spcPts val="0"/>
              </a:spcAft>
              <a:buClr>
                <a:srgbClr val="292929"/>
              </a:buClr>
              <a:buAutoNum type="arabicPeriod"/>
              <a:defRPr/>
            </a:pPr>
            <a:r>
              <a:rPr lang="tr-TR" sz="2800" b="1" i="1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SORU </a:t>
            </a:r>
            <a:r>
              <a:rPr lang="tr-TR" sz="28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83</a:t>
            </a:r>
            <a:endParaRPr lang="tr-TR" sz="2800" b="1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24 ARALIK 2011 İŞYERİ HEKİMLİĞİ SORULARI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82170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Türkiye ve Dünya’da İSG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4. Türkiye'de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her yıl kaç işçi meslek hastalığı nedeni ile yaşamını yitirmektedir?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0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- 100 işçi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101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- 500 işçi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501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- 1000 işçi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1001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işçi ve daha fazla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4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4255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graphicFrame>
        <p:nvGraphicFramePr>
          <p:cNvPr id="7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063299"/>
              </p:ext>
            </p:extLst>
          </p:nvPr>
        </p:nvGraphicFramePr>
        <p:xfrm>
          <a:off x="228600" y="1826324"/>
          <a:ext cx="4173299" cy="1669149"/>
        </p:xfrm>
        <a:graphic>
          <a:graphicData uri="http://schemas.openxmlformats.org/drawingml/2006/table">
            <a:tbl>
              <a:tblPr/>
              <a:tblGrid>
                <a:gridCol w="2828377"/>
                <a:gridCol w="1344922"/>
              </a:tblGrid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Kadın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4.121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Erkek 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76.481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80.602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 Box 1193"/>
          <p:cNvSpPr txBox="1">
            <a:spLocks noChangeArrowheads="1"/>
          </p:cNvSpPr>
          <p:nvPr/>
        </p:nvSpPr>
        <p:spPr bwMode="auto">
          <a:xfrm>
            <a:off x="185440" y="1345609"/>
            <a:ext cx="42246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İş Kazası (2007)</a:t>
            </a:r>
            <a:endParaRPr lang="tr-TR" sz="28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KAZALARI-MESLEK HASTALIKLARI – TÜRKİYE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prstClr val="white">
                  <a:lumMod val="65000"/>
                </a:prst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7312226"/>
              </p:ext>
            </p:extLst>
          </p:nvPr>
        </p:nvGraphicFramePr>
        <p:xfrm>
          <a:off x="4822535" y="1826324"/>
          <a:ext cx="4173299" cy="1669149"/>
        </p:xfrm>
        <a:graphic>
          <a:graphicData uri="http://schemas.openxmlformats.org/drawingml/2006/table">
            <a:tbl>
              <a:tblPr/>
              <a:tblGrid>
                <a:gridCol w="2828377"/>
                <a:gridCol w="1344922"/>
              </a:tblGrid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Kadın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Erkek 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1.197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1.208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Text Box 1193"/>
          <p:cNvSpPr txBox="1">
            <a:spLocks noChangeArrowheads="1"/>
          </p:cNvSpPr>
          <p:nvPr/>
        </p:nvSpPr>
        <p:spPr bwMode="auto">
          <a:xfrm>
            <a:off x="4757440" y="1364658"/>
            <a:ext cx="39293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Meslek Hastalığı (2007)</a:t>
            </a:r>
            <a:endParaRPr lang="tr-TR" sz="28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Text Box 1193"/>
          <p:cNvSpPr txBox="1">
            <a:spLocks noChangeArrowheads="1"/>
          </p:cNvSpPr>
          <p:nvPr/>
        </p:nvSpPr>
        <p:spPr bwMode="auto">
          <a:xfrm>
            <a:off x="2595563" y="3845629"/>
            <a:ext cx="43707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4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İş Kazası-Meslek H. Ölüm (2007)</a:t>
            </a:r>
            <a:endParaRPr lang="tr-TR" sz="24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11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644378"/>
              </p:ext>
            </p:extLst>
          </p:nvPr>
        </p:nvGraphicFramePr>
        <p:xfrm>
          <a:off x="2670790" y="4278719"/>
          <a:ext cx="4173299" cy="1669149"/>
        </p:xfrm>
        <a:graphic>
          <a:graphicData uri="http://schemas.openxmlformats.org/drawingml/2006/table">
            <a:tbl>
              <a:tblPr/>
              <a:tblGrid>
                <a:gridCol w="2828377"/>
                <a:gridCol w="1344922"/>
              </a:tblGrid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İş Kazası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1.043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Meslek Hastalığı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55638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1.044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Dikdörtgen 1"/>
          <p:cNvSpPr/>
          <p:nvPr/>
        </p:nvSpPr>
        <p:spPr>
          <a:xfrm>
            <a:off x="2085974" y="4857750"/>
            <a:ext cx="5400675" cy="466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62542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Türkiye ve Dünya’da İSG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57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. Türkiye'de iş kazaları için aşağıda yer </a:t>
            </a:r>
            <a:r>
              <a:rPr lang="tr-TR" sz="2000" b="1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alanlardan </a:t>
            </a: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hangisi yanlıştır?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En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çok bir veya birden fazla cismin </a:t>
            </a: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sıkıştırması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, ezmesi, kesmesi, batması nedeni ile iş kazası meydana gelir.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İş </a:t>
            </a:r>
            <a:r>
              <a:rPr lang="tr-TR" b="1" i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kazaları en çok 50 ve üzerinde işçi çalıştıran yerlerde meydana gelir.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kazaları en çok 18 - 24 yaş arasında görülür.</a:t>
            </a:r>
          </a:p>
          <a:p>
            <a:pPr marL="342900" indent="-3429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İş 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kazalarında en çok eller yaralanır.</a:t>
            </a: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57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1415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sp>
        <p:nvSpPr>
          <p:cNvPr id="5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4572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9144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13716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1828800"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KAZA TİPLERİNE GÖRE DAĞILIM – TÜRKİYE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2252506"/>
              </p:ext>
            </p:extLst>
          </p:nvPr>
        </p:nvGraphicFramePr>
        <p:xfrm>
          <a:off x="32562" y="960142"/>
          <a:ext cx="9111438" cy="5823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Dikdörtgen 6"/>
          <p:cNvSpPr/>
          <p:nvPr/>
        </p:nvSpPr>
        <p:spPr>
          <a:xfrm>
            <a:off x="6952967" y="2609849"/>
            <a:ext cx="2143124" cy="476249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567666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prstClr val="black"/>
              </a:solidFill>
            </a:endParaRPr>
          </a:p>
        </p:txBody>
      </p:sp>
      <p:graphicFrame>
        <p:nvGraphicFramePr>
          <p:cNvPr id="7" name="Group 4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1775594"/>
              </p:ext>
            </p:extLst>
          </p:nvPr>
        </p:nvGraphicFramePr>
        <p:xfrm>
          <a:off x="74430" y="1158979"/>
          <a:ext cx="9069570" cy="4966884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1866552"/>
                <a:gridCol w="1200503"/>
                <a:gridCol w="1200503"/>
                <a:gridCol w="1200503"/>
                <a:gridCol w="1200503"/>
                <a:gridCol w="1200503"/>
                <a:gridCol w="1200503"/>
              </a:tblGrid>
              <a:tr h="34229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400" b="1" u="none" strike="noStrike" kern="1200" cap="none" normalizeH="0" baseline="0" noProof="1" smtClean="0">
                          <a:ln>
                            <a:noFill/>
                          </a:ln>
                          <a:effectLst/>
                          <a:latin typeface="Cambria" pitchFamily="18" charset="0"/>
                        </a:rPr>
                        <a:t>Yaş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400" b="1" u="none" strike="noStrike" kern="1200" cap="none" normalizeH="0" baseline="0" noProof="1" smtClean="0">
                          <a:ln>
                            <a:noFill/>
                          </a:ln>
                          <a:effectLst/>
                          <a:latin typeface="Cambria" pitchFamily="18" charset="0"/>
                        </a:rPr>
                        <a:t>Grupları</a:t>
                      </a:r>
                      <a:endParaRPr kumimoji="0" lang="tr-TR" sz="1200" b="0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400" b="1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</a:rPr>
                        <a:t>2005</a:t>
                      </a: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400" b="1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Cambria" pitchFamily="18" charset="0"/>
                        </a:rPr>
                        <a:t>2006</a:t>
                      </a: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tr-TR" sz="14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Cambria" pitchFamily="18" charset="0"/>
                        <a:ea typeface="+mn-ea"/>
                        <a:cs typeface="Arial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30830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tr-TR" sz="12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Calibri" pitchFamily="34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Kadın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Erkek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Kadın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Erkek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-14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225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230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20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299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319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Cambria" pitchFamily="18" charset="0"/>
                          <a:cs typeface="+mn-cs"/>
                        </a:rPr>
                        <a:t>15-17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101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901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1.002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231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2.239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2.470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18-24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1.141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15.202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16.343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11.299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18.666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19.965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25-29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676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17.303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17.979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7.675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18.162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18.837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30-34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528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14.545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15.073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3.591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14.591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15.182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35-39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389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10.761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11.150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454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10.845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11.299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40-44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305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7.958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8.263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283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7.202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7.485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45-49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136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2.653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2.789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145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2.371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2.516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50-54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37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811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848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739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770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55-59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174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186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137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144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60-64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43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45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34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65+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0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6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Toplam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3.334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70.589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73.923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3.739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75.288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79.027</a:t>
                      </a:r>
                    </a:p>
                  </a:txBody>
                  <a:tcPr marL="90000" marR="90000" marT="46800" marB="46800" anchor="ctr" horzOverflow="overflow"/>
                </a:tc>
              </a:tr>
              <a:tr h="308306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Ağırlıklı Ortalama  Yaş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29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31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28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12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Calibri" pitchFamily="34" charset="0"/>
                        </a:rPr>
                        <a:t>30</a:t>
                      </a:r>
                    </a:p>
                  </a:txBody>
                  <a:tcPr marL="90000" marR="90000" marT="46800" marB="46800" anchor="ctr" horzOverflow="overflow"/>
                </a:tc>
              </a:tr>
            </a:tbl>
          </a:graphicData>
        </a:graphic>
      </p:graphicFrame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İŞ KAZALARINDA YAŞ ORTALAMASI – TÜRKİYE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1371599" y="2419351"/>
            <a:ext cx="5400675" cy="3048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043897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78" name="Rectangle 90"/>
          <p:cNvSpPr>
            <a:spLocks noChangeArrowheads="1"/>
          </p:cNvSpPr>
          <p:nvPr/>
        </p:nvSpPr>
        <p:spPr bwMode="auto">
          <a:xfrm rot="5400000">
            <a:off x="4514850" y="2343150"/>
            <a:ext cx="114300" cy="9144000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r-TR">
              <a:solidFill>
                <a:srgbClr val="000000"/>
              </a:solidFill>
            </a:endParaRPr>
          </a:p>
        </p:txBody>
      </p:sp>
      <p:graphicFrame>
        <p:nvGraphicFramePr>
          <p:cNvPr id="7" name="Group 7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7046408"/>
              </p:ext>
            </p:extLst>
          </p:nvPr>
        </p:nvGraphicFramePr>
        <p:xfrm>
          <a:off x="329609" y="1857373"/>
          <a:ext cx="8367824" cy="3514728"/>
        </p:xfrm>
        <a:graphic>
          <a:graphicData uri="http://schemas.openxmlformats.org/drawingml/2006/table">
            <a:tbl>
              <a:tblPr/>
              <a:tblGrid>
                <a:gridCol w="5985466"/>
                <a:gridCol w="2382358"/>
              </a:tblGrid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Kafa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4.239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Sırt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2.572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Gövde ve İç Organlar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1.907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Üst Ekstremiteler </a:t>
                      </a:r>
                      <a:r>
                        <a:rPr kumimoji="0" lang="tr-TR" sz="1800" b="0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(omuz, kol, bilek, el, parmak)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43.290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Alt Ekstremiteler </a:t>
                      </a:r>
                      <a:r>
                        <a:rPr kumimoji="0" lang="tr-TR" sz="1800" b="0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(kalça, bacak, ayak)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20.207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Diğer 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8.387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502104">
                <a:tc>
                  <a:txBody>
                    <a:bodyPr/>
                    <a:lstStyle/>
                    <a:p>
                      <a:pPr marL="457200" marR="0" lvl="1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                                                          Toplam</a:t>
                      </a:r>
                    </a:p>
                  </a:txBody>
                  <a:tcPr marL="90000" marR="90000" marT="46800" marB="4680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  <a:defRPr/>
                      </a:pPr>
                      <a:r>
                        <a:rPr kumimoji="0" lang="tr-TR" sz="24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cs typeface="Calibri" pitchFamily="34" charset="0"/>
                        </a:rPr>
                        <a:t>80.602</a:t>
                      </a:r>
                    </a:p>
                  </a:txBody>
                  <a:tcPr marL="90000" marR="90000" marT="46800" marB="468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folHlink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3" name="Text Box 1193"/>
          <p:cNvSpPr txBox="1">
            <a:spLocks noChangeArrowheads="1"/>
          </p:cNvSpPr>
          <p:nvPr/>
        </p:nvSpPr>
        <p:spPr bwMode="auto">
          <a:xfrm>
            <a:off x="242590" y="1364659"/>
            <a:ext cx="47429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tr-TR" sz="2800" b="1" noProof="1" smtClean="0">
                <a:solidFill>
                  <a:srgbClr val="004074"/>
                </a:solidFill>
                <a:latin typeface="Calibri" pitchFamily="34" charset="0"/>
                <a:cs typeface="Calibri" pitchFamily="34" charset="0"/>
              </a:rPr>
              <a:t>İş Kazaları (2007)</a:t>
            </a:r>
            <a:endParaRPr lang="tr-TR" sz="2800" b="1" noProof="1">
              <a:solidFill>
                <a:srgbClr val="00407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8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YARALANMA BÖLGELERİNE GÖRE İK– TÜRKİYE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C00000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C00000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prstClr val="white">
                  <a:lumMod val="65000"/>
                </a:prst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23849" y="3362325"/>
            <a:ext cx="8620126" cy="4667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95394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79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797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7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Freeform 2"/>
          <p:cNvSpPr>
            <a:spLocks/>
          </p:cNvSpPr>
          <p:nvPr/>
        </p:nvSpPr>
        <p:spPr bwMode="auto">
          <a:xfrm>
            <a:off x="412750" y="1546225"/>
            <a:ext cx="2244725" cy="3825875"/>
          </a:xfrm>
          <a:custGeom>
            <a:avLst/>
            <a:gdLst>
              <a:gd name="T0" fmla="*/ 0 w 1414"/>
              <a:gd name="T1" fmla="*/ 706 h 2410"/>
              <a:gd name="T2" fmla="*/ 409 w 1414"/>
              <a:gd name="T3" fmla="*/ 0 h 2410"/>
              <a:gd name="T4" fmla="*/ 1414 w 1414"/>
              <a:gd name="T5" fmla="*/ 2 h 2410"/>
              <a:gd name="T6" fmla="*/ 1411 w 1414"/>
              <a:gd name="T7" fmla="*/ 2410 h 2410"/>
              <a:gd name="T8" fmla="*/ 0 w 1414"/>
              <a:gd name="T9" fmla="*/ 706 h 24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14"/>
              <a:gd name="T16" fmla="*/ 0 h 2410"/>
              <a:gd name="T17" fmla="*/ 1414 w 1414"/>
              <a:gd name="T18" fmla="*/ 2410 h 24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14" h="2410">
                <a:moveTo>
                  <a:pt x="0" y="706"/>
                </a:moveTo>
                <a:lnTo>
                  <a:pt x="409" y="0"/>
                </a:lnTo>
                <a:lnTo>
                  <a:pt x="1414" y="2"/>
                </a:lnTo>
                <a:lnTo>
                  <a:pt x="1411" y="2410"/>
                </a:lnTo>
                <a:lnTo>
                  <a:pt x="0" y="706"/>
                </a:lnTo>
                <a:close/>
              </a:path>
            </a:pathLst>
          </a:custGeom>
          <a:solidFill>
            <a:srgbClr val="C0C0C0">
              <a:alpha val="50195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8456" name="Rectangle 11"/>
          <p:cNvSpPr>
            <a:spLocks noChangeArrowheads="1"/>
          </p:cNvSpPr>
          <p:nvPr/>
        </p:nvSpPr>
        <p:spPr bwMode="gray">
          <a:xfrm>
            <a:off x="2657475" y="1555750"/>
            <a:ext cx="6143625" cy="360363"/>
          </a:xfrm>
          <a:prstGeom prst="rect">
            <a:avLst/>
          </a:prstGeom>
          <a:gradFill rotWithShape="1">
            <a:gsLst>
              <a:gs pos="0">
                <a:srgbClr val="C6C7C8"/>
              </a:gs>
              <a:gs pos="100000">
                <a:srgbClr val="C6C7C8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288000" tIns="0" rIns="0" bIns="0" anchor="ctr"/>
          <a:lstStyle/>
          <a:p>
            <a:pPr defTabSz="801688" eaLnBrk="0" hangingPunct="0">
              <a:defRPr/>
            </a:pPr>
            <a:r>
              <a:rPr lang="tr-TR" sz="2000" b="1" noProof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Konu; Türkiye ve Dünya’da İSG</a:t>
            </a:r>
            <a:endParaRPr lang="de-DE" sz="2000" b="1" noProof="1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457" name="Rectangle 5"/>
          <p:cNvSpPr>
            <a:spLocks noChangeArrowheads="1"/>
          </p:cNvSpPr>
          <p:nvPr/>
        </p:nvSpPr>
        <p:spPr bwMode="gray">
          <a:xfrm>
            <a:off x="2657474" y="1922463"/>
            <a:ext cx="6143625" cy="3449637"/>
          </a:xfrm>
          <a:prstGeom prst="rect">
            <a:avLst/>
          </a:prstGeom>
          <a:solidFill>
            <a:schemeClr val="bg1"/>
          </a:solidFill>
          <a:ln w="12700">
            <a:solidFill>
              <a:srgbClr val="DDDDDD"/>
            </a:solidFill>
            <a:miter lim="800000"/>
            <a:headEnd/>
            <a:tailEnd/>
          </a:ln>
          <a:effectLst>
            <a:outerShdw dist="53882" dir="2700000" algn="ctr" rotWithShape="0">
              <a:srgbClr val="808080">
                <a:alpha val="50000"/>
              </a:srgbClr>
            </a:outerShdw>
          </a:effectLst>
        </p:spPr>
        <p:txBody>
          <a:bodyPr lIns="108000" tIns="108000" rIns="144000" bIns="72000"/>
          <a:lstStyle/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83. 2009 yılı SGK verilerine göre en çok ölümlü iş</a:t>
            </a:r>
          </a:p>
          <a:p>
            <a:pPr>
              <a:spcAft>
                <a:spcPts val="0"/>
              </a:spcAft>
              <a:buClr>
                <a:srgbClr val="292929"/>
              </a:buClr>
              <a:defRPr/>
            </a:pPr>
            <a:r>
              <a:rPr lang="tr-TR" sz="2000" b="1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kazası aşağıdaki hangi iş kolunda olmuştur?</a:t>
            </a: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Elektrik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tr-TR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Tersane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b="1" i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İnşaat</a:t>
            </a:r>
            <a:r>
              <a:rPr lang="tr-TR" i="1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	</a:t>
            </a:r>
            <a:endParaRPr lang="tr-TR" i="1" dirty="0" smtClean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spcAft>
                <a:spcPts val="0"/>
              </a:spcAft>
              <a:buClr>
                <a:srgbClr val="292929"/>
              </a:buClr>
              <a:buFont typeface="+mj-lt"/>
              <a:buAutoNum type="alphaUcPeriod"/>
              <a:defRPr/>
            </a:pPr>
            <a:r>
              <a:rPr lang="tr-TR" i="1" dirty="0" smtClean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İmalat</a:t>
            </a:r>
            <a:endParaRPr lang="tr-TR" i="1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605" name="Rectangle 12"/>
          <p:cNvSpPr>
            <a:spLocks noChangeArrowheads="1"/>
          </p:cNvSpPr>
          <p:nvPr/>
        </p:nvSpPr>
        <p:spPr bwMode="gray">
          <a:xfrm>
            <a:off x="300038" y="411163"/>
            <a:ext cx="8520112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/>
          <a:lstStyle/>
          <a:p>
            <a:endParaRPr lang="tr-TR" sz="2000" b="1" noProof="1">
              <a:solidFill>
                <a:srgbClr val="000000"/>
              </a:solidFill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23850" y="1555750"/>
            <a:ext cx="1482725" cy="1482725"/>
            <a:chOff x="1166" y="1342"/>
            <a:chExt cx="934" cy="934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166" y="1342"/>
              <a:ext cx="934" cy="934"/>
              <a:chOff x="1710" y="1035"/>
              <a:chExt cx="2316" cy="2316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 rot="3600000">
                <a:off x="1710" y="1035"/>
                <a:ext cx="2316" cy="2316"/>
                <a:chOff x="1710" y="1035"/>
                <a:chExt cx="2316" cy="2316"/>
              </a:xfrm>
            </p:grpSpPr>
            <p:sp>
              <p:nvSpPr>
                <p:cNvPr id="25624" name="Freeform 11"/>
                <p:cNvSpPr>
                  <a:spLocks/>
                </p:cNvSpPr>
                <p:nvPr/>
              </p:nvSpPr>
              <p:spPr bwMode="gray">
                <a:xfrm>
                  <a:off x="2866" y="1599"/>
                  <a:ext cx="1160" cy="1752"/>
                </a:xfrm>
                <a:custGeom>
                  <a:avLst/>
                  <a:gdLst>
                    <a:gd name="T0" fmla="*/ 688 w 794"/>
                    <a:gd name="T1" fmla="*/ 9 h 1200"/>
                    <a:gd name="T2" fmla="*/ 602 w 794"/>
                    <a:gd name="T3" fmla="*/ 59 h 1200"/>
                    <a:gd name="T4" fmla="*/ 598 w 794"/>
                    <a:gd name="T5" fmla="*/ 57 h 1200"/>
                    <a:gd name="T6" fmla="*/ 592 w 794"/>
                    <a:gd name="T7" fmla="*/ 40 h 1200"/>
                    <a:gd name="T8" fmla="*/ 589 w 794"/>
                    <a:gd name="T9" fmla="*/ 19 h 1200"/>
                    <a:gd name="T10" fmla="*/ 548 w 794"/>
                    <a:gd name="T11" fmla="*/ 8 h 1200"/>
                    <a:gd name="T12" fmla="*/ 537 w 794"/>
                    <a:gd name="T13" fmla="*/ 49 h 1200"/>
                    <a:gd name="T14" fmla="*/ 553 w 794"/>
                    <a:gd name="T15" fmla="*/ 62 h 1200"/>
                    <a:gd name="T16" fmla="*/ 553 w 794"/>
                    <a:gd name="T17" fmla="*/ 62 h 1200"/>
                    <a:gd name="T18" fmla="*/ 565 w 794"/>
                    <a:gd name="T19" fmla="*/ 76 h 1200"/>
                    <a:gd name="T20" fmla="*/ 565 w 794"/>
                    <a:gd name="T21" fmla="*/ 80 h 1200"/>
                    <a:gd name="T22" fmla="*/ 477 w 794"/>
                    <a:gd name="T23" fmla="*/ 131 h 1200"/>
                    <a:gd name="T24" fmla="*/ 551 w 794"/>
                    <a:gd name="T25" fmla="*/ 406 h 1200"/>
                    <a:gd name="T26" fmla="*/ 477 w 794"/>
                    <a:gd name="T27" fmla="*/ 681 h 1200"/>
                    <a:gd name="T28" fmla="*/ 0 w 794"/>
                    <a:gd name="T29" fmla="*/ 957 h 1200"/>
                    <a:gd name="T30" fmla="*/ 0 w 794"/>
                    <a:gd name="T31" fmla="*/ 1047 h 1200"/>
                    <a:gd name="T32" fmla="*/ 0 w 794"/>
                    <a:gd name="T33" fmla="*/ 1058 h 1200"/>
                    <a:gd name="T34" fmla="*/ 4 w 794"/>
                    <a:gd name="T35" fmla="*/ 1060 h 1200"/>
                    <a:gd name="T36" fmla="*/ 22 w 794"/>
                    <a:gd name="T37" fmla="*/ 1056 h 1200"/>
                    <a:gd name="T38" fmla="*/ 22 w 794"/>
                    <a:gd name="T39" fmla="*/ 1056 h 1200"/>
                    <a:gd name="T40" fmla="*/ 42 w 794"/>
                    <a:gd name="T41" fmla="*/ 1049 h 1200"/>
                    <a:gd name="T42" fmla="*/ 71 w 794"/>
                    <a:gd name="T43" fmla="*/ 1079 h 1200"/>
                    <a:gd name="T44" fmla="*/ 42 w 794"/>
                    <a:gd name="T45" fmla="*/ 1110 h 1200"/>
                    <a:gd name="T46" fmla="*/ 22 w 794"/>
                    <a:gd name="T47" fmla="*/ 1102 h 1200"/>
                    <a:gd name="T48" fmla="*/ 4 w 794"/>
                    <a:gd name="T49" fmla="*/ 1099 h 1200"/>
                    <a:gd name="T50" fmla="*/ 0 w 794"/>
                    <a:gd name="T51" fmla="*/ 1101 h 1200"/>
                    <a:gd name="T52" fmla="*/ 0 w 794"/>
                    <a:gd name="T53" fmla="*/ 1108 h 1200"/>
                    <a:gd name="T54" fmla="*/ 0 w 794"/>
                    <a:gd name="T55" fmla="*/ 1200 h 1200"/>
                    <a:gd name="T56" fmla="*/ 688 w 794"/>
                    <a:gd name="T57" fmla="*/ 803 h 1200"/>
                    <a:gd name="T58" fmla="*/ 794 w 794"/>
                    <a:gd name="T59" fmla="*/ 406 h 1200"/>
                    <a:gd name="T60" fmla="*/ 688 w 794"/>
                    <a:gd name="T61" fmla="*/ 9 h 1200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794"/>
                    <a:gd name="T94" fmla="*/ 0 h 1200"/>
                    <a:gd name="T95" fmla="*/ 794 w 794"/>
                    <a:gd name="T96" fmla="*/ 1200 h 1200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794" h="1200">
                      <a:moveTo>
                        <a:pt x="688" y="9"/>
                      </a:moveTo>
                      <a:cubicBezTo>
                        <a:pt x="602" y="59"/>
                        <a:pt x="602" y="59"/>
                        <a:pt x="602" y="59"/>
                      </a:cubicBezTo>
                      <a:cubicBezTo>
                        <a:pt x="601" y="58"/>
                        <a:pt x="600" y="58"/>
                        <a:pt x="598" y="57"/>
                      </a:cubicBezTo>
                      <a:cubicBezTo>
                        <a:pt x="593" y="53"/>
                        <a:pt x="590" y="45"/>
                        <a:pt x="592" y="40"/>
                      </a:cubicBezTo>
                      <a:cubicBezTo>
                        <a:pt x="594" y="33"/>
                        <a:pt x="593" y="25"/>
                        <a:pt x="589" y="19"/>
                      </a:cubicBezTo>
                      <a:cubicBezTo>
                        <a:pt x="581" y="5"/>
                        <a:pt x="563" y="0"/>
                        <a:pt x="548" y="8"/>
                      </a:cubicBezTo>
                      <a:cubicBezTo>
                        <a:pt x="534" y="17"/>
                        <a:pt x="529" y="35"/>
                        <a:pt x="537" y="49"/>
                      </a:cubicBezTo>
                      <a:cubicBezTo>
                        <a:pt x="540" y="56"/>
                        <a:pt x="546" y="60"/>
                        <a:pt x="553" y="62"/>
                      </a:cubicBezTo>
                      <a:cubicBezTo>
                        <a:pt x="553" y="62"/>
                        <a:pt x="553" y="62"/>
                        <a:pt x="553" y="62"/>
                      </a:cubicBezTo>
                      <a:cubicBezTo>
                        <a:pt x="559" y="63"/>
                        <a:pt x="564" y="69"/>
                        <a:pt x="565" y="76"/>
                      </a:cubicBezTo>
                      <a:cubicBezTo>
                        <a:pt x="565" y="78"/>
                        <a:pt x="565" y="79"/>
                        <a:pt x="565" y="80"/>
                      </a:cubicBezTo>
                      <a:cubicBezTo>
                        <a:pt x="477" y="131"/>
                        <a:pt x="477" y="131"/>
                        <a:pt x="477" y="131"/>
                      </a:cubicBezTo>
                      <a:cubicBezTo>
                        <a:pt x="524" y="212"/>
                        <a:pt x="551" y="306"/>
                        <a:pt x="551" y="406"/>
                      </a:cubicBezTo>
                      <a:cubicBezTo>
                        <a:pt x="551" y="507"/>
                        <a:pt x="524" y="601"/>
                        <a:pt x="477" y="681"/>
                      </a:cubicBezTo>
                      <a:cubicBezTo>
                        <a:pt x="382" y="846"/>
                        <a:pt x="204" y="957"/>
                        <a:pt x="0" y="957"/>
                      </a:cubicBezTo>
                      <a:cubicBezTo>
                        <a:pt x="0" y="1047"/>
                        <a:pt x="0" y="1047"/>
                        <a:pt x="0" y="1047"/>
                      </a:cubicBezTo>
                      <a:cubicBezTo>
                        <a:pt x="0" y="1058"/>
                        <a:pt x="0" y="1058"/>
                        <a:pt x="0" y="1058"/>
                      </a:cubicBezTo>
                      <a:cubicBezTo>
                        <a:pt x="2" y="1058"/>
                        <a:pt x="3" y="1059"/>
                        <a:pt x="4" y="1060"/>
                      </a:cubicBezTo>
                      <a:cubicBezTo>
                        <a:pt x="10" y="1063"/>
                        <a:pt x="18" y="1061"/>
                        <a:pt x="22" y="1056"/>
                      </a:cubicBezTo>
                      <a:cubicBezTo>
                        <a:pt x="22" y="1056"/>
                        <a:pt x="22" y="1056"/>
                        <a:pt x="22" y="1056"/>
                      </a:cubicBezTo>
                      <a:cubicBezTo>
                        <a:pt x="27" y="1052"/>
                        <a:pt x="34" y="1049"/>
                        <a:pt x="42" y="1049"/>
                      </a:cubicBezTo>
                      <a:cubicBezTo>
                        <a:pt x="58" y="1049"/>
                        <a:pt x="71" y="1063"/>
                        <a:pt x="71" y="1079"/>
                      </a:cubicBezTo>
                      <a:cubicBezTo>
                        <a:pt x="71" y="1096"/>
                        <a:pt x="58" y="1110"/>
                        <a:pt x="42" y="1110"/>
                      </a:cubicBezTo>
                      <a:cubicBezTo>
                        <a:pt x="34" y="1110"/>
                        <a:pt x="27" y="1107"/>
                        <a:pt x="22" y="1102"/>
                      </a:cubicBezTo>
                      <a:cubicBezTo>
                        <a:pt x="18" y="1097"/>
                        <a:pt x="10" y="1096"/>
                        <a:pt x="4" y="1099"/>
                      </a:cubicBezTo>
                      <a:cubicBezTo>
                        <a:pt x="3" y="1099"/>
                        <a:pt x="2" y="1100"/>
                        <a:pt x="0" y="1101"/>
                      </a:cubicBezTo>
                      <a:cubicBezTo>
                        <a:pt x="0" y="1108"/>
                        <a:pt x="0" y="1108"/>
                        <a:pt x="0" y="1108"/>
                      </a:cubicBezTo>
                      <a:cubicBezTo>
                        <a:pt x="0" y="1200"/>
                        <a:pt x="0" y="1200"/>
                        <a:pt x="0" y="1200"/>
                      </a:cubicBezTo>
                      <a:cubicBezTo>
                        <a:pt x="294" y="1200"/>
                        <a:pt x="551" y="1040"/>
                        <a:pt x="688" y="803"/>
                      </a:cubicBezTo>
                      <a:cubicBezTo>
                        <a:pt x="755" y="686"/>
                        <a:pt x="794" y="551"/>
                        <a:pt x="794" y="406"/>
                      </a:cubicBezTo>
                      <a:cubicBezTo>
                        <a:pt x="794" y="262"/>
                        <a:pt x="755" y="126"/>
                        <a:pt x="688" y="9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5" name="Freeform 12"/>
                <p:cNvSpPr>
                  <a:spLocks/>
                </p:cNvSpPr>
                <p:nvPr/>
              </p:nvSpPr>
              <p:spPr bwMode="gray">
                <a:xfrm>
                  <a:off x="1710" y="1612"/>
                  <a:ext cx="1262" cy="1739"/>
                </a:xfrm>
                <a:custGeom>
                  <a:avLst/>
                  <a:gdLst>
                    <a:gd name="T0" fmla="*/ 835 w 864"/>
                    <a:gd name="T1" fmla="*/ 1040 h 1191"/>
                    <a:gd name="T2" fmla="*/ 815 w 864"/>
                    <a:gd name="T3" fmla="*/ 1047 h 1191"/>
                    <a:gd name="T4" fmla="*/ 815 w 864"/>
                    <a:gd name="T5" fmla="*/ 1047 h 1191"/>
                    <a:gd name="T6" fmla="*/ 797 w 864"/>
                    <a:gd name="T7" fmla="*/ 1051 h 1191"/>
                    <a:gd name="T8" fmla="*/ 793 w 864"/>
                    <a:gd name="T9" fmla="*/ 1049 h 1191"/>
                    <a:gd name="T10" fmla="*/ 793 w 864"/>
                    <a:gd name="T11" fmla="*/ 1038 h 1191"/>
                    <a:gd name="T12" fmla="*/ 793 w 864"/>
                    <a:gd name="T13" fmla="*/ 948 h 1191"/>
                    <a:gd name="T14" fmla="*/ 317 w 864"/>
                    <a:gd name="T15" fmla="*/ 672 h 1191"/>
                    <a:gd name="T16" fmla="*/ 243 w 864"/>
                    <a:gd name="T17" fmla="*/ 397 h 1191"/>
                    <a:gd name="T18" fmla="*/ 317 w 864"/>
                    <a:gd name="T19" fmla="*/ 122 h 1191"/>
                    <a:gd name="T20" fmla="*/ 231 w 864"/>
                    <a:gd name="T21" fmla="*/ 73 h 1191"/>
                    <a:gd name="T22" fmla="*/ 228 w 864"/>
                    <a:gd name="T23" fmla="*/ 75 h 1191"/>
                    <a:gd name="T24" fmla="*/ 221 w 864"/>
                    <a:gd name="T25" fmla="*/ 92 h 1191"/>
                    <a:gd name="T26" fmla="*/ 221 w 864"/>
                    <a:gd name="T27" fmla="*/ 92 h 1191"/>
                    <a:gd name="T28" fmla="*/ 218 w 864"/>
                    <a:gd name="T29" fmla="*/ 113 h 1191"/>
                    <a:gd name="T30" fmla="*/ 177 w 864"/>
                    <a:gd name="T31" fmla="*/ 123 h 1191"/>
                    <a:gd name="T32" fmla="*/ 166 w 864"/>
                    <a:gd name="T33" fmla="*/ 82 h 1191"/>
                    <a:gd name="T34" fmla="*/ 182 w 864"/>
                    <a:gd name="T35" fmla="*/ 69 h 1191"/>
                    <a:gd name="T36" fmla="*/ 194 w 864"/>
                    <a:gd name="T37" fmla="*/ 55 h 1191"/>
                    <a:gd name="T38" fmla="*/ 194 w 864"/>
                    <a:gd name="T39" fmla="*/ 51 h 1191"/>
                    <a:gd name="T40" fmla="*/ 106 w 864"/>
                    <a:gd name="T41" fmla="*/ 0 h 1191"/>
                    <a:gd name="T42" fmla="*/ 0 w 864"/>
                    <a:gd name="T43" fmla="*/ 397 h 1191"/>
                    <a:gd name="T44" fmla="*/ 106 w 864"/>
                    <a:gd name="T45" fmla="*/ 794 h 1191"/>
                    <a:gd name="T46" fmla="*/ 793 w 864"/>
                    <a:gd name="T47" fmla="*/ 1191 h 1191"/>
                    <a:gd name="T48" fmla="*/ 793 w 864"/>
                    <a:gd name="T49" fmla="*/ 1099 h 1191"/>
                    <a:gd name="T50" fmla="*/ 793 w 864"/>
                    <a:gd name="T51" fmla="*/ 1092 h 1191"/>
                    <a:gd name="T52" fmla="*/ 797 w 864"/>
                    <a:gd name="T53" fmla="*/ 1090 h 1191"/>
                    <a:gd name="T54" fmla="*/ 815 w 864"/>
                    <a:gd name="T55" fmla="*/ 1093 h 1191"/>
                    <a:gd name="T56" fmla="*/ 835 w 864"/>
                    <a:gd name="T57" fmla="*/ 1101 h 1191"/>
                    <a:gd name="T58" fmla="*/ 864 w 864"/>
                    <a:gd name="T59" fmla="*/ 1070 h 1191"/>
                    <a:gd name="T60" fmla="*/ 835 w 864"/>
                    <a:gd name="T61" fmla="*/ 1040 h 1191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w 864"/>
                    <a:gd name="T94" fmla="*/ 0 h 1191"/>
                    <a:gd name="T95" fmla="*/ 864 w 864"/>
                    <a:gd name="T96" fmla="*/ 1191 h 1191"/>
                  </a:gdLst>
                  <a:ahLst/>
                  <a:cxnLst>
                    <a:cxn ang="T62">
                      <a:pos x="T0" y="T1"/>
                    </a:cxn>
                    <a:cxn ang="T63">
                      <a:pos x="T2" y="T3"/>
                    </a:cxn>
                    <a:cxn ang="T64">
                      <a:pos x="T4" y="T5"/>
                    </a:cxn>
                    <a:cxn ang="T65">
                      <a:pos x="T6" y="T7"/>
                    </a:cxn>
                    <a:cxn ang="T66">
                      <a:pos x="T8" y="T9"/>
                    </a:cxn>
                    <a:cxn ang="T67">
                      <a:pos x="T10" y="T11"/>
                    </a:cxn>
                    <a:cxn ang="T68">
                      <a:pos x="T12" y="T13"/>
                    </a:cxn>
                    <a:cxn ang="T69">
                      <a:pos x="T14" y="T15"/>
                    </a:cxn>
                    <a:cxn ang="T70">
                      <a:pos x="T16" y="T17"/>
                    </a:cxn>
                    <a:cxn ang="T71">
                      <a:pos x="T18" y="T19"/>
                    </a:cxn>
                    <a:cxn ang="T72">
                      <a:pos x="T20" y="T21"/>
                    </a:cxn>
                    <a:cxn ang="T73">
                      <a:pos x="T22" y="T23"/>
                    </a:cxn>
                    <a:cxn ang="T74">
                      <a:pos x="T24" y="T25"/>
                    </a:cxn>
                    <a:cxn ang="T75">
                      <a:pos x="T26" y="T27"/>
                    </a:cxn>
                    <a:cxn ang="T76">
                      <a:pos x="T28" y="T29"/>
                    </a:cxn>
                    <a:cxn ang="T77">
                      <a:pos x="T30" y="T31"/>
                    </a:cxn>
                    <a:cxn ang="T78">
                      <a:pos x="T32" y="T33"/>
                    </a:cxn>
                    <a:cxn ang="T79">
                      <a:pos x="T34" y="T35"/>
                    </a:cxn>
                    <a:cxn ang="T80">
                      <a:pos x="T36" y="T37"/>
                    </a:cxn>
                    <a:cxn ang="T81">
                      <a:pos x="T38" y="T39"/>
                    </a:cxn>
                    <a:cxn ang="T82">
                      <a:pos x="T40" y="T41"/>
                    </a:cxn>
                    <a:cxn ang="T83">
                      <a:pos x="T42" y="T43"/>
                    </a:cxn>
                    <a:cxn ang="T84">
                      <a:pos x="T44" y="T45"/>
                    </a:cxn>
                    <a:cxn ang="T85">
                      <a:pos x="T46" y="T47"/>
                    </a:cxn>
                    <a:cxn ang="T86">
                      <a:pos x="T48" y="T49"/>
                    </a:cxn>
                    <a:cxn ang="T87">
                      <a:pos x="T50" y="T51"/>
                    </a:cxn>
                    <a:cxn ang="T88">
                      <a:pos x="T52" y="T53"/>
                    </a:cxn>
                    <a:cxn ang="T89">
                      <a:pos x="T54" y="T55"/>
                    </a:cxn>
                    <a:cxn ang="T90">
                      <a:pos x="T56" y="T57"/>
                    </a:cxn>
                    <a:cxn ang="T91">
                      <a:pos x="T58" y="T59"/>
                    </a:cxn>
                    <a:cxn ang="T92">
                      <a:pos x="T60" y="T61"/>
                    </a:cxn>
                  </a:cxnLst>
                  <a:rect l="T93" t="T94" r="T95" b="T96"/>
                  <a:pathLst>
                    <a:path w="864" h="1191">
                      <a:moveTo>
                        <a:pt x="835" y="1040"/>
                      </a:moveTo>
                      <a:cubicBezTo>
                        <a:pt x="827" y="1040"/>
                        <a:pt x="820" y="1043"/>
                        <a:pt x="815" y="1047"/>
                      </a:cubicBezTo>
                      <a:cubicBezTo>
                        <a:pt x="815" y="1047"/>
                        <a:pt x="815" y="1047"/>
                        <a:pt x="815" y="1047"/>
                      </a:cubicBezTo>
                      <a:cubicBezTo>
                        <a:pt x="811" y="1052"/>
                        <a:pt x="803" y="1054"/>
                        <a:pt x="797" y="1051"/>
                      </a:cubicBezTo>
                      <a:cubicBezTo>
                        <a:pt x="796" y="1050"/>
                        <a:pt x="795" y="1049"/>
                        <a:pt x="793" y="1049"/>
                      </a:cubicBezTo>
                      <a:cubicBezTo>
                        <a:pt x="793" y="1038"/>
                        <a:pt x="793" y="1038"/>
                        <a:pt x="793" y="1038"/>
                      </a:cubicBezTo>
                      <a:cubicBezTo>
                        <a:pt x="793" y="948"/>
                        <a:pt x="793" y="948"/>
                        <a:pt x="793" y="948"/>
                      </a:cubicBezTo>
                      <a:cubicBezTo>
                        <a:pt x="590" y="948"/>
                        <a:pt x="412" y="837"/>
                        <a:pt x="317" y="672"/>
                      </a:cubicBezTo>
                      <a:cubicBezTo>
                        <a:pt x="270" y="592"/>
                        <a:pt x="243" y="498"/>
                        <a:pt x="243" y="397"/>
                      </a:cubicBezTo>
                      <a:cubicBezTo>
                        <a:pt x="243" y="297"/>
                        <a:pt x="270" y="203"/>
                        <a:pt x="317" y="122"/>
                      </a:cubicBezTo>
                      <a:cubicBezTo>
                        <a:pt x="231" y="73"/>
                        <a:pt x="231" y="73"/>
                        <a:pt x="231" y="73"/>
                      </a:cubicBezTo>
                      <a:cubicBezTo>
                        <a:pt x="230" y="73"/>
                        <a:pt x="229" y="74"/>
                        <a:pt x="228" y="75"/>
                      </a:cubicBezTo>
                      <a:cubicBezTo>
                        <a:pt x="222" y="79"/>
                        <a:pt x="219" y="86"/>
                        <a:pt x="221" y="92"/>
                      </a:cubicBezTo>
                      <a:cubicBezTo>
                        <a:pt x="221" y="92"/>
                        <a:pt x="221" y="92"/>
                        <a:pt x="221" y="92"/>
                      </a:cubicBezTo>
                      <a:cubicBezTo>
                        <a:pt x="223" y="99"/>
                        <a:pt x="222" y="106"/>
                        <a:pt x="218" y="113"/>
                      </a:cubicBezTo>
                      <a:cubicBezTo>
                        <a:pt x="210" y="127"/>
                        <a:pt x="192" y="131"/>
                        <a:pt x="177" y="123"/>
                      </a:cubicBezTo>
                      <a:cubicBezTo>
                        <a:pt x="163" y="115"/>
                        <a:pt x="158" y="96"/>
                        <a:pt x="166" y="82"/>
                      </a:cubicBezTo>
                      <a:cubicBezTo>
                        <a:pt x="169" y="76"/>
                        <a:pt x="175" y="71"/>
                        <a:pt x="182" y="69"/>
                      </a:cubicBezTo>
                      <a:cubicBezTo>
                        <a:pt x="188" y="68"/>
                        <a:pt x="193" y="62"/>
                        <a:pt x="194" y="55"/>
                      </a:cubicBezTo>
                      <a:cubicBezTo>
                        <a:pt x="194" y="54"/>
                        <a:pt x="194" y="52"/>
                        <a:pt x="194" y="51"/>
                      </a:cubicBezTo>
                      <a:cubicBezTo>
                        <a:pt x="106" y="0"/>
                        <a:pt x="106" y="0"/>
                        <a:pt x="106" y="0"/>
                      </a:cubicBezTo>
                      <a:cubicBezTo>
                        <a:pt x="38" y="117"/>
                        <a:pt x="0" y="253"/>
                        <a:pt x="0" y="397"/>
                      </a:cubicBezTo>
                      <a:cubicBezTo>
                        <a:pt x="0" y="542"/>
                        <a:pt x="38" y="677"/>
                        <a:pt x="106" y="794"/>
                      </a:cubicBezTo>
                      <a:cubicBezTo>
                        <a:pt x="243" y="1031"/>
                        <a:pt x="500" y="1191"/>
                        <a:pt x="793" y="1191"/>
                      </a:cubicBezTo>
                      <a:cubicBezTo>
                        <a:pt x="793" y="1099"/>
                        <a:pt x="793" y="1099"/>
                        <a:pt x="793" y="1099"/>
                      </a:cubicBezTo>
                      <a:cubicBezTo>
                        <a:pt x="793" y="1092"/>
                        <a:pt x="793" y="1092"/>
                        <a:pt x="793" y="1092"/>
                      </a:cubicBezTo>
                      <a:cubicBezTo>
                        <a:pt x="795" y="1091"/>
                        <a:pt x="796" y="1090"/>
                        <a:pt x="797" y="1090"/>
                      </a:cubicBezTo>
                      <a:cubicBezTo>
                        <a:pt x="803" y="1087"/>
                        <a:pt x="811" y="1088"/>
                        <a:pt x="815" y="1093"/>
                      </a:cubicBezTo>
                      <a:cubicBezTo>
                        <a:pt x="820" y="1098"/>
                        <a:pt x="827" y="1101"/>
                        <a:pt x="835" y="1101"/>
                      </a:cubicBezTo>
                      <a:cubicBezTo>
                        <a:pt x="851" y="1101"/>
                        <a:pt x="864" y="1087"/>
                        <a:pt x="864" y="1070"/>
                      </a:cubicBezTo>
                      <a:cubicBezTo>
                        <a:pt x="864" y="1054"/>
                        <a:pt x="851" y="1040"/>
                        <a:pt x="835" y="1040"/>
                      </a:cubicBezTo>
                      <a:close/>
                    </a:path>
                  </a:pathLst>
                </a:custGeom>
                <a:solidFill>
                  <a:srgbClr val="A90404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6" name="Freeform 13"/>
                <p:cNvSpPr>
                  <a:spLocks/>
                </p:cNvSpPr>
                <p:nvPr/>
              </p:nvSpPr>
              <p:spPr bwMode="gray">
                <a:xfrm>
                  <a:off x="1862" y="1035"/>
                  <a:ext cx="2010" cy="768"/>
                </a:xfrm>
                <a:custGeom>
                  <a:avLst/>
                  <a:gdLst>
                    <a:gd name="T0" fmla="*/ 1164 w 1375"/>
                    <a:gd name="T1" fmla="*/ 518 h 527"/>
                    <a:gd name="T2" fmla="*/ 1252 w 1375"/>
                    <a:gd name="T3" fmla="*/ 467 h 527"/>
                    <a:gd name="T4" fmla="*/ 1252 w 1375"/>
                    <a:gd name="T5" fmla="*/ 463 h 527"/>
                    <a:gd name="T6" fmla="*/ 1240 w 1375"/>
                    <a:gd name="T7" fmla="*/ 449 h 527"/>
                    <a:gd name="T8" fmla="*/ 1240 w 1375"/>
                    <a:gd name="T9" fmla="*/ 449 h 527"/>
                    <a:gd name="T10" fmla="*/ 1224 w 1375"/>
                    <a:gd name="T11" fmla="*/ 436 h 527"/>
                    <a:gd name="T12" fmla="*/ 1235 w 1375"/>
                    <a:gd name="T13" fmla="*/ 395 h 527"/>
                    <a:gd name="T14" fmla="*/ 1276 w 1375"/>
                    <a:gd name="T15" fmla="*/ 406 h 527"/>
                    <a:gd name="T16" fmla="*/ 1279 w 1375"/>
                    <a:gd name="T17" fmla="*/ 427 h 527"/>
                    <a:gd name="T18" fmla="*/ 1285 w 1375"/>
                    <a:gd name="T19" fmla="*/ 444 h 527"/>
                    <a:gd name="T20" fmla="*/ 1289 w 1375"/>
                    <a:gd name="T21" fmla="*/ 446 h 527"/>
                    <a:gd name="T22" fmla="*/ 1375 w 1375"/>
                    <a:gd name="T23" fmla="*/ 396 h 527"/>
                    <a:gd name="T24" fmla="*/ 687 w 1375"/>
                    <a:gd name="T25" fmla="*/ 0 h 527"/>
                    <a:gd name="T26" fmla="*/ 0 w 1375"/>
                    <a:gd name="T27" fmla="*/ 396 h 527"/>
                    <a:gd name="T28" fmla="*/ 88 w 1375"/>
                    <a:gd name="T29" fmla="*/ 447 h 527"/>
                    <a:gd name="T30" fmla="*/ 88 w 1375"/>
                    <a:gd name="T31" fmla="*/ 451 h 527"/>
                    <a:gd name="T32" fmla="*/ 76 w 1375"/>
                    <a:gd name="T33" fmla="*/ 465 h 527"/>
                    <a:gd name="T34" fmla="*/ 60 w 1375"/>
                    <a:gd name="T35" fmla="*/ 478 h 527"/>
                    <a:gd name="T36" fmla="*/ 71 w 1375"/>
                    <a:gd name="T37" fmla="*/ 519 h 527"/>
                    <a:gd name="T38" fmla="*/ 112 w 1375"/>
                    <a:gd name="T39" fmla="*/ 509 h 527"/>
                    <a:gd name="T40" fmla="*/ 115 w 1375"/>
                    <a:gd name="T41" fmla="*/ 488 h 527"/>
                    <a:gd name="T42" fmla="*/ 115 w 1375"/>
                    <a:gd name="T43" fmla="*/ 488 h 527"/>
                    <a:gd name="T44" fmla="*/ 122 w 1375"/>
                    <a:gd name="T45" fmla="*/ 471 h 527"/>
                    <a:gd name="T46" fmla="*/ 125 w 1375"/>
                    <a:gd name="T47" fmla="*/ 469 h 527"/>
                    <a:gd name="T48" fmla="*/ 211 w 1375"/>
                    <a:gd name="T49" fmla="*/ 518 h 527"/>
                    <a:gd name="T50" fmla="*/ 687 w 1375"/>
                    <a:gd name="T51" fmla="*/ 243 h 527"/>
                    <a:gd name="T52" fmla="*/ 1164 w 1375"/>
                    <a:gd name="T53" fmla="*/ 518 h 527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1375"/>
                    <a:gd name="T82" fmla="*/ 0 h 527"/>
                    <a:gd name="T83" fmla="*/ 1375 w 1375"/>
                    <a:gd name="T84" fmla="*/ 527 h 527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1375" h="527">
                      <a:moveTo>
                        <a:pt x="1164" y="518"/>
                      </a:moveTo>
                      <a:cubicBezTo>
                        <a:pt x="1252" y="467"/>
                        <a:pt x="1252" y="467"/>
                        <a:pt x="1252" y="467"/>
                      </a:cubicBezTo>
                      <a:cubicBezTo>
                        <a:pt x="1252" y="466"/>
                        <a:pt x="1252" y="465"/>
                        <a:pt x="1252" y="463"/>
                      </a:cubicBezTo>
                      <a:cubicBezTo>
                        <a:pt x="1251" y="456"/>
                        <a:pt x="1246" y="450"/>
                        <a:pt x="1240" y="449"/>
                      </a:cubicBezTo>
                      <a:cubicBezTo>
                        <a:pt x="1240" y="449"/>
                        <a:pt x="1240" y="449"/>
                        <a:pt x="1240" y="449"/>
                      </a:cubicBezTo>
                      <a:cubicBezTo>
                        <a:pt x="1233" y="447"/>
                        <a:pt x="1227" y="443"/>
                        <a:pt x="1224" y="436"/>
                      </a:cubicBezTo>
                      <a:cubicBezTo>
                        <a:pt x="1216" y="422"/>
                        <a:pt x="1221" y="404"/>
                        <a:pt x="1235" y="395"/>
                      </a:cubicBezTo>
                      <a:cubicBezTo>
                        <a:pt x="1250" y="387"/>
                        <a:pt x="1268" y="392"/>
                        <a:pt x="1276" y="406"/>
                      </a:cubicBezTo>
                      <a:cubicBezTo>
                        <a:pt x="1280" y="412"/>
                        <a:pt x="1281" y="420"/>
                        <a:pt x="1279" y="427"/>
                      </a:cubicBezTo>
                      <a:cubicBezTo>
                        <a:pt x="1277" y="432"/>
                        <a:pt x="1280" y="440"/>
                        <a:pt x="1285" y="444"/>
                      </a:cubicBezTo>
                      <a:cubicBezTo>
                        <a:pt x="1287" y="445"/>
                        <a:pt x="1288" y="445"/>
                        <a:pt x="1289" y="446"/>
                      </a:cubicBezTo>
                      <a:cubicBezTo>
                        <a:pt x="1375" y="396"/>
                        <a:pt x="1375" y="396"/>
                        <a:pt x="1375" y="396"/>
                      </a:cubicBezTo>
                      <a:cubicBezTo>
                        <a:pt x="1238" y="159"/>
                        <a:pt x="981" y="0"/>
                        <a:pt x="687" y="0"/>
                      </a:cubicBezTo>
                      <a:cubicBezTo>
                        <a:pt x="394" y="0"/>
                        <a:pt x="137" y="159"/>
                        <a:pt x="0" y="396"/>
                      </a:cubicBezTo>
                      <a:cubicBezTo>
                        <a:pt x="88" y="447"/>
                        <a:pt x="88" y="447"/>
                        <a:pt x="88" y="447"/>
                      </a:cubicBezTo>
                      <a:cubicBezTo>
                        <a:pt x="88" y="448"/>
                        <a:pt x="88" y="450"/>
                        <a:pt x="88" y="451"/>
                      </a:cubicBezTo>
                      <a:cubicBezTo>
                        <a:pt x="87" y="458"/>
                        <a:pt x="82" y="464"/>
                        <a:pt x="76" y="465"/>
                      </a:cubicBezTo>
                      <a:cubicBezTo>
                        <a:pt x="69" y="467"/>
                        <a:pt x="63" y="472"/>
                        <a:pt x="60" y="478"/>
                      </a:cubicBezTo>
                      <a:cubicBezTo>
                        <a:pt x="52" y="492"/>
                        <a:pt x="57" y="511"/>
                        <a:pt x="71" y="519"/>
                      </a:cubicBezTo>
                      <a:cubicBezTo>
                        <a:pt x="86" y="527"/>
                        <a:pt x="104" y="523"/>
                        <a:pt x="112" y="509"/>
                      </a:cubicBezTo>
                      <a:cubicBezTo>
                        <a:pt x="116" y="502"/>
                        <a:pt x="117" y="495"/>
                        <a:pt x="115" y="488"/>
                      </a:cubicBezTo>
                      <a:cubicBezTo>
                        <a:pt x="115" y="488"/>
                        <a:pt x="115" y="488"/>
                        <a:pt x="115" y="488"/>
                      </a:cubicBezTo>
                      <a:cubicBezTo>
                        <a:pt x="113" y="482"/>
                        <a:pt x="116" y="475"/>
                        <a:pt x="122" y="471"/>
                      </a:cubicBezTo>
                      <a:cubicBezTo>
                        <a:pt x="123" y="470"/>
                        <a:pt x="124" y="469"/>
                        <a:pt x="125" y="469"/>
                      </a:cubicBezTo>
                      <a:cubicBezTo>
                        <a:pt x="211" y="518"/>
                        <a:pt x="211" y="518"/>
                        <a:pt x="211" y="518"/>
                      </a:cubicBezTo>
                      <a:cubicBezTo>
                        <a:pt x="306" y="354"/>
                        <a:pt x="484" y="243"/>
                        <a:pt x="687" y="243"/>
                      </a:cubicBezTo>
                      <a:cubicBezTo>
                        <a:pt x="891" y="243"/>
                        <a:pt x="1069" y="354"/>
                        <a:pt x="1164" y="518"/>
                      </a:cubicBezTo>
                      <a:close/>
                    </a:path>
                  </a:pathLst>
                </a:custGeom>
                <a:solidFill>
                  <a:srgbClr val="9F9F9F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rot="7200000">
                <a:off x="2059" y="1386"/>
                <a:ext cx="1616" cy="1614"/>
                <a:chOff x="2060" y="1387"/>
                <a:chExt cx="1616" cy="1614"/>
              </a:xfrm>
            </p:grpSpPr>
            <p:sp>
              <p:nvSpPr>
                <p:cNvPr id="25621" name="Freeform 15"/>
                <p:cNvSpPr>
                  <a:spLocks/>
                </p:cNvSpPr>
                <p:nvPr/>
              </p:nvSpPr>
              <p:spPr bwMode="gray">
                <a:xfrm>
                  <a:off x="2060" y="1387"/>
                  <a:ext cx="808" cy="1225"/>
                </a:xfrm>
                <a:custGeom>
                  <a:avLst/>
                  <a:gdLst>
                    <a:gd name="T0" fmla="*/ 550 w 550"/>
                    <a:gd name="T1" fmla="*/ 132 h 836"/>
                    <a:gd name="T2" fmla="*/ 547 w 550"/>
                    <a:gd name="T3" fmla="*/ 130 h 836"/>
                    <a:gd name="T4" fmla="*/ 529 w 550"/>
                    <a:gd name="T5" fmla="*/ 133 h 836"/>
                    <a:gd name="T6" fmla="*/ 529 w 550"/>
                    <a:gd name="T7" fmla="*/ 133 h 836"/>
                    <a:gd name="T8" fmla="*/ 509 w 550"/>
                    <a:gd name="T9" fmla="*/ 141 h 836"/>
                    <a:gd name="T10" fmla="*/ 480 w 550"/>
                    <a:gd name="T11" fmla="*/ 111 h 836"/>
                    <a:gd name="T12" fmla="*/ 509 w 550"/>
                    <a:gd name="T13" fmla="*/ 80 h 836"/>
                    <a:gd name="T14" fmla="*/ 529 w 550"/>
                    <a:gd name="T15" fmla="*/ 88 h 836"/>
                    <a:gd name="T16" fmla="*/ 547 w 550"/>
                    <a:gd name="T17" fmla="*/ 91 h 836"/>
                    <a:gd name="T18" fmla="*/ 550 w 550"/>
                    <a:gd name="T19" fmla="*/ 89 h 836"/>
                    <a:gd name="T20" fmla="*/ 550 w 550"/>
                    <a:gd name="T21" fmla="*/ 82 h 836"/>
                    <a:gd name="T22" fmla="*/ 550 w 550"/>
                    <a:gd name="T23" fmla="*/ 0 h 836"/>
                    <a:gd name="T24" fmla="*/ 0 w 550"/>
                    <a:gd name="T25" fmla="*/ 550 h 836"/>
                    <a:gd name="T26" fmla="*/ 74 w 550"/>
                    <a:gd name="T27" fmla="*/ 825 h 836"/>
                    <a:gd name="T28" fmla="*/ 153 w 550"/>
                    <a:gd name="T29" fmla="*/ 780 h 836"/>
                    <a:gd name="T30" fmla="*/ 158 w 550"/>
                    <a:gd name="T31" fmla="*/ 796 h 836"/>
                    <a:gd name="T32" fmla="*/ 161 w 550"/>
                    <a:gd name="T33" fmla="*/ 817 h 836"/>
                    <a:gd name="T34" fmla="*/ 202 w 550"/>
                    <a:gd name="T35" fmla="*/ 827 h 836"/>
                    <a:gd name="T36" fmla="*/ 214 w 550"/>
                    <a:gd name="T37" fmla="*/ 786 h 836"/>
                    <a:gd name="T38" fmla="*/ 198 w 550"/>
                    <a:gd name="T39" fmla="*/ 773 h 836"/>
                    <a:gd name="T40" fmla="*/ 198 w 550"/>
                    <a:gd name="T41" fmla="*/ 773 h 836"/>
                    <a:gd name="T42" fmla="*/ 186 w 550"/>
                    <a:gd name="T43" fmla="*/ 761 h 836"/>
                    <a:gd name="T44" fmla="*/ 266 w 550"/>
                    <a:gd name="T45" fmla="*/ 714 h 836"/>
                    <a:gd name="T46" fmla="*/ 222 w 550"/>
                    <a:gd name="T47" fmla="*/ 550 h 836"/>
                    <a:gd name="T48" fmla="*/ 550 w 550"/>
                    <a:gd name="T49" fmla="*/ 222 h 836"/>
                    <a:gd name="T50" fmla="*/ 550 w 550"/>
                    <a:gd name="T51" fmla="*/ 143 h 836"/>
                    <a:gd name="T52" fmla="*/ 550 w 550"/>
                    <a:gd name="T53" fmla="*/ 132 h 8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w 550"/>
                    <a:gd name="T82" fmla="*/ 0 h 836"/>
                    <a:gd name="T83" fmla="*/ 550 w 550"/>
                    <a:gd name="T84" fmla="*/ 836 h 836"/>
                  </a:gdLst>
                  <a:ahLst/>
                  <a:cxnLst>
                    <a:cxn ang="T54">
                      <a:pos x="T0" y="T1"/>
                    </a:cxn>
                    <a:cxn ang="T55">
                      <a:pos x="T2" y="T3"/>
                    </a:cxn>
                    <a:cxn ang="T56">
                      <a:pos x="T4" y="T5"/>
                    </a:cxn>
                    <a:cxn ang="T57">
                      <a:pos x="T6" y="T7"/>
                    </a:cxn>
                    <a:cxn ang="T58">
                      <a:pos x="T8" y="T9"/>
                    </a:cxn>
                    <a:cxn ang="T59">
                      <a:pos x="T10" y="T11"/>
                    </a:cxn>
                    <a:cxn ang="T60">
                      <a:pos x="T12" y="T13"/>
                    </a:cxn>
                    <a:cxn ang="T61">
                      <a:pos x="T14" y="T15"/>
                    </a:cxn>
                    <a:cxn ang="T62">
                      <a:pos x="T16" y="T17"/>
                    </a:cxn>
                    <a:cxn ang="T63">
                      <a:pos x="T18" y="T19"/>
                    </a:cxn>
                    <a:cxn ang="T64">
                      <a:pos x="T20" y="T21"/>
                    </a:cxn>
                    <a:cxn ang="T65">
                      <a:pos x="T22" y="T23"/>
                    </a:cxn>
                    <a:cxn ang="T66">
                      <a:pos x="T24" y="T25"/>
                    </a:cxn>
                    <a:cxn ang="T67">
                      <a:pos x="T26" y="T27"/>
                    </a:cxn>
                    <a:cxn ang="T68">
                      <a:pos x="T28" y="T29"/>
                    </a:cxn>
                    <a:cxn ang="T69">
                      <a:pos x="T30" y="T31"/>
                    </a:cxn>
                    <a:cxn ang="T70">
                      <a:pos x="T32" y="T33"/>
                    </a:cxn>
                    <a:cxn ang="T71">
                      <a:pos x="T34" y="T35"/>
                    </a:cxn>
                    <a:cxn ang="T72">
                      <a:pos x="T36" y="T37"/>
                    </a:cxn>
                    <a:cxn ang="T73">
                      <a:pos x="T38" y="T39"/>
                    </a:cxn>
                    <a:cxn ang="T74">
                      <a:pos x="T40" y="T41"/>
                    </a:cxn>
                    <a:cxn ang="T75">
                      <a:pos x="T42" y="T43"/>
                    </a:cxn>
                    <a:cxn ang="T76">
                      <a:pos x="T44" y="T45"/>
                    </a:cxn>
                    <a:cxn ang="T77">
                      <a:pos x="T46" y="T47"/>
                    </a:cxn>
                    <a:cxn ang="T78">
                      <a:pos x="T48" y="T49"/>
                    </a:cxn>
                    <a:cxn ang="T79">
                      <a:pos x="T50" y="T51"/>
                    </a:cxn>
                    <a:cxn ang="T80">
                      <a:pos x="T52" y="T53"/>
                    </a:cxn>
                  </a:cxnLst>
                  <a:rect l="T81" t="T82" r="T83" b="T84"/>
                  <a:pathLst>
                    <a:path w="550" h="836">
                      <a:moveTo>
                        <a:pt x="550" y="132"/>
                      </a:moveTo>
                      <a:cubicBezTo>
                        <a:pt x="549" y="131"/>
                        <a:pt x="548" y="131"/>
                        <a:pt x="547" y="130"/>
                      </a:cubicBezTo>
                      <a:cubicBezTo>
                        <a:pt x="540" y="127"/>
                        <a:pt x="533" y="129"/>
                        <a:pt x="529" y="133"/>
                      </a:cubicBezTo>
                      <a:cubicBezTo>
                        <a:pt x="529" y="133"/>
                        <a:pt x="529" y="133"/>
                        <a:pt x="529" y="133"/>
                      </a:cubicBezTo>
                      <a:cubicBezTo>
                        <a:pt x="523" y="138"/>
                        <a:pt x="517" y="141"/>
                        <a:pt x="509" y="141"/>
                      </a:cubicBezTo>
                      <a:cubicBezTo>
                        <a:pt x="493" y="141"/>
                        <a:pt x="480" y="127"/>
                        <a:pt x="480" y="111"/>
                      </a:cubicBezTo>
                      <a:cubicBezTo>
                        <a:pt x="480" y="94"/>
                        <a:pt x="493" y="80"/>
                        <a:pt x="509" y="80"/>
                      </a:cubicBezTo>
                      <a:cubicBezTo>
                        <a:pt x="517" y="80"/>
                        <a:pt x="524" y="83"/>
                        <a:pt x="529" y="88"/>
                      </a:cubicBezTo>
                      <a:cubicBezTo>
                        <a:pt x="533" y="93"/>
                        <a:pt x="540" y="94"/>
                        <a:pt x="547" y="91"/>
                      </a:cubicBezTo>
                      <a:cubicBezTo>
                        <a:pt x="548" y="91"/>
                        <a:pt x="549" y="90"/>
                        <a:pt x="550" y="89"/>
                      </a:cubicBezTo>
                      <a:cubicBezTo>
                        <a:pt x="550" y="82"/>
                        <a:pt x="550" y="82"/>
                        <a:pt x="550" y="82"/>
                      </a:cubicBezTo>
                      <a:cubicBezTo>
                        <a:pt x="550" y="0"/>
                        <a:pt x="550" y="0"/>
                        <a:pt x="550" y="0"/>
                      </a:cubicBezTo>
                      <a:cubicBezTo>
                        <a:pt x="246" y="0"/>
                        <a:pt x="0" y="246"/>
                        <a:pt x="0" y="550"/>
                      </a:cubicBezTo>
                      <a:cubicBezTo>
                        <a:pt x="0" y="651"/>
                        <a:pt x="27" y="745"/>
                        <a:pt x="74" y="825"/>
                      </a:cubicBezTo>
                      <a:cubicBezTo>
                        <a:pt x="153" y="780"/>
                        <a:pt x="153" y="780"/>
                        <a:pt x="153" y="780"/>
                      </a:cubicBezTo>
                      <a:cubicBezTo>
                        <a:pt x="158" y="784"/>
                        <a:pt x="160" y="791"/>
                        <a:pt x="158" y="796"/>
                      </a:cubicBezTo>
                      <a:cubicBezTo>
                        <a:pt x="157" y="803"/>
                        <a:pt x="158" y="810"/>
                        <a:pt x="161" y="817"/>
                      </a:cubicBezTo>
                      <a:cubicBezTo>
                        <a:pt x="170" y="831"/>
                        <a:pt x="188" y="836"/>
                        <a:pt x="202" y="827"/>
                      </a:cubicBezTo>
                      <a:cubicBezTo>
                        <a:pt x="217" y="819"/>
                        <a:pt x="222" y="801"/>
                        <a:pt x="214" y="786"/>
                      </a:cubicBezTo>
                      <a:cubicBezTo>
                        <a:pt x="210" y="780"/>
                        <a:pt x="204" y="776"/>
                        <a:pt x="198" y="773"/>
                      </a:cubicBezTo>
                      <a:cubicBezTo>
                        <a:pt x="198" y="773"/>
                        <a:pt x="198" y="773"/>
                        <a:pt x="198" y="773"/>
                      </a:cubicBezTo>
                      <a:cubicBezTo>
                        <a:pt x="192" y="772"/>
                        <a:pt x="187" y="767"/>
                        <a:pt x="186" y="761"/>
                      </a:cubicBezTo>
                      <a:cubicBezTo>
                        <a:pt x="266" y="714"/>
                        <a:pt x="266" y="714"/>
                        <a:pt x="266" y="714"/>
                      </a:cubicBezTo>
                      <a:cubicBezTo>
                        <a:pt x="238" y="666"/>
                        <a:pt x="222" y="610"/>
                        <a:pt x="222" y="550"/>
                      </a:cubicBezTo>
                      <a:cubicBezTo>
                        <a:pt x="222" y="369"/>
                        <a:pt x="369" y="222"/>
                        <a:pt x="550" y="222"/>
                      </a:cubicBezTo>
                      <a:cubicBezTo>
                        <a:pt x="550" y="143"/>
                        <a:pt x="550" y="143"/>
                        <a:pt x="550" y="143"/>
                      </a:cubicBezTo>
                      <a:lnTo>
                        <a:pt x="550" y="132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2" name="Freeform 16"/>
                <p:cNvSpPr>
                  <a:spLocks/>
                </p:cNvSpPr>
                <p:nvPr/>
              </p:nvSpPr>
              <p:spPr bwMode="gray">
                <a:xfrm>
                  <a:off x="2764" y="1387"/>
                  <a:ext cx="912" cy="1210"/>
                </a:xfrm>
                <a:custGeom>
                  <a:avLst/>
                  <a:gdLst>
                    <a:gd name="T0" fmla="*/ 70 w 621"/>
                    <a:gd name="T1" fmla="*/ 0 h 826"/>
                    <a:gd name="T2" fmla="*/ 70 w 621"/>
                    <a:gd name="T3" fmla="*/ 82 h 826"/>
                    <a:gd name="T4" fmla="*/ 70 w 621"/>
                    <a:gd name="T5" fmla="*/ 89 h 826"/>
                    <a:gd name="T6" fmla="*/ 67 w 621"/>
                    <a:gd name="T7" fmla="*/ 91 h 826"/>
                    <a:gd name="T8" fmla="*/ 49 w 621"/>
                    <a:gd name="T9" fmla="*/ 88 h 826"/>
                    <a:gd name="T10" fmla="*/ 29 w 621"/>
                    <a:gd name="T11" fmla="*/ 80 h 826"/>
                    <a:gd name="T12" fmla="*/ 0 w 621"/>
                    <a:gd name="T13" fmla="*/ 111 h 826"/>
                    <a:gd name="T14" fmla="*/ 29 w 621"/>
                    <a:gd name="T15" fmla="*/ 141 h 826"/>
                    <a:gd name="T16" fmla="*/ 49 w 621"/>
                    <a:gd name="T17" fmla="*/ 133 h 826"/>
                    <a:gd name="T18" fmla="*/ 49 w 621"/>
                    <a:gd name="T19" fmla="*/ 133 h 826"/>
                    <a:gd name="T20" fmla="*/ 67 w 621"/>
                    <a:gd name="T21" fmla="*/ 130 h 826"/>
                    <a:gd name="T22" fmla="*/ 70 w 621"/>
                    <a:gd name="T23" fmla="*/ 132 h 826"/>
                    <a:gd name="T24" fmla="*/ 70 w 621"/>
                    <a:gd name="T25" fmla="*/ 143 h 826"/>
                    <a:gd name="T26" fmla="*/ 70 w 621"/>
                    <a:gd name="T27" fmla="*/ 222 h 826"/>
                    <a:gd name="T28" fmla="*/ 70 w 621"/>
                    <a:gd name="T29" fmla="*/ 222 h 826"/>
                    <a:gd name="T30" fmla="*/ 398 w 621"/>
                    <a:gd name="T31" fmla="*/ 550 h 826"/>
                    <a:gd name="T32" fmla="*/ 354 w 621"/>
                    <a:gd name="T33" fmla="*/ 714 h 826"/>
                    <a:gd name="T34" fmla="*/ 433 w 621"/>
                    <a:gd name="T35" fmla="*/ 759 h 826"/>
                    <a:gd name="T36" fmla="*/ 436 w 621"/>
                    <a:gd name="T37" fmla="*/ 758 h 826"/>
                    <a:gd name="T38" fmla="*/ 443 w 621"/>
                    <a:gd name="T39" fmla="*/ 740 h 826"/>
                    <a:gd name="T40" fmla="*/ 443 w 621"/>
                    <a:gd name="T41" fmla="*/ 740 h 826"/>
                    <a:gd name="T42" fmla="*/ 446 w 621"/>
                    <a:gd name="T43" fmla="*/ 720 h 826"/>
                    <a:gd name="T44" fmla="*/ 487 w 621"/>
                    <a:gd name="T45" fmla="*/ 709 h 826"/>
                    <a:gd name="T46" fmla="*/ 498 w 621"/>
                    <a:gd name="T47" fmla="*/ 750 h 826"/>
                    <a:gd name="T48" fmla="*/ 482 w 621"/>
                    <a:gd name="T49" fmla="*/ 763 h 826"/>
                    <a:gd name="T50" fmla="*/ 470 w 621"/>
                    <a:gd name="T51" fmla="*/ 777 h 826"/>
                    <a:gd name="T52" fmla="*/ 470 w 621"/>
                    <a:gd name="T53" fmla="*/ 781 h 826"/>
                    <a:gd name="T54" fmla="*/ 547 w 621"/>
                    <a:gd name="T55" fmla="*/ 826 h 826"/>
                    <a:gd name="T56" fmla="*/ 621 w 621"/>
                    <a:gd name="T57" fmla="*/ 550 h 826"/>
                    <a:gd name="T58" fmla="*/ 70 w 621"/>
                    <a:gd name="T59" fmla="*/ 0 h 82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621"/>
                    <a:gd name="T91" fmla="*/ 0 h 826"/>
                    <a:gd name="T92" fmla="*/ 621 w 621"/>
                    <a:gd name="T93" fmla="*/ 826 h 82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621" h="826">
                      <a:moveTo>
                        <a:pt x="70" y="0"/>
                      </a:moveTo>
                      <a:cubicBezTo>
                        <a:pt x="70" y="82"/>
                        <a:pt x="70" y="82"/>
                        <a:pt x="70" y="82"/>
                      </a:cubicBezTo>
                      <a:cubicBezTo>
                        <a:pt x="70" y="89"/>
                        <a:pt x="70" y="89"/>
                        <a:pt x="70" y="89"/>
                      </a:cubicBezTo>
                      <a:cubicBezTo>
                        <a:pt x="69" y="90"/>
                        <a:pt x="68" y="91"/>
                        <a:pt x="67" y="91"/>
                      </a:cubicBezTo>
                      <a:cubicBezTo>
                        <a:pt x="60" y="94"/>
                        <a:pt x="53" y="93"/>
                        <a:pt x="49" y="88"/>
                      </a:cubicBezTo>
                      <a:cubicBezTo>
                        <a:pt x="44" y="83"/>
                        <a:pt x="37" y="80"/>
                        <a:pt x="29" y="80"/>
                      </a:cubicBezTo>
                      <a:cubicBezTo>
                        <a:pt x="13" y="80"/>
                        <a:pt x="0" y="94"/>
                        <a:pt x="0" y="111"/>
                      </a:cubicBezTo>
                      <a:cubicBezTo>
                        <a:pt x="0" y="127"/>
                        <a:pt x="13" y="141"/>
                        <a:pt x="29" y="141"/>
                      </a:cubicBezTo>
                      <a:cubicBezTo>
                        <a:pt x="37" y="141"/>
                        <a:pt x="43" y="138"/>
                        <a:pt x="49" y="133"/>
                      </a:cubicBezTo>
                      <a:cubicBezTo>
                        <a:pt x="49" y="133"/>
                        <a:pt x="49" y="133"/>
                        <a:pt x="49" y="133"/>
                      </a:cubicBezTo>
                      <a:cubicBezTo>
                        <a:pt x="53" y="129"/>
                        <a:pt x="60" y="127"/>
                        <a:pt x="67" y="130"/>
                      </a:cubicBezTo>
                      <a:cubicBezTo>
                        <a:pt x="68" y="131"/>
                        <a:pt x="69" y="131"/>
                        <a:pt x="70" y="132"/>
                      </a:cubicBezTo>
                      <a:cubicBezTo>
                        <a:pt x="70" y="143"/>
                        <a:pt x="70" y="143"/>
                        <a:pt x="70" y="143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70" y="222"/>
                        <a:pt x="70" y="222"/>
                        <a:pt x="70" y="222"/>
                      </a:cubicBezTo>
                      <a:cubicBezTo>
                        <a:pt x="252" y="222"/>
                        <a:pt x="398" y="369"/>
                        <a:pt x="398" y="550"/>
                      </a:cubicBezTo>
                      <a:cubicBezTo>
                        <a:pt x="398" y="610"/>
                        <a:pt x="382" y="666"/>
                        <a:pt x="354" y="714"/>
                      </a:cubicBezTo>
                      <a:cubicBezTo>
                        <a:pt x="433" y="759"/>
                        <a:pt x="433" y="759"/>
                        <a:pt x="433" y="759"/>
                      </a:cubicBezTo>
                      <a:cubicBezTo>
                        <a:pt x="434" y="759"/>
                        <a:pt x="435" y="758"/>
                        <a:pt x="436" y="758"/>
                      </a:cubicBezTo>
                      <a:cubicBezTo>
                        <a:pt x="442" y="753"/>
                        <a:pt x="445" y="746"/>
                        <a:pt x="443" y="740"/>
                      </a:cubicBezTo>
                      <a:cubicBezTo>
                        <a:pt x="443" y="740"/>
                        <a:pt x="443" y="740"/>
                        <a:pt x="443" y="740"/>
                      </a:cubicBezTo>
                      <a:cubicBezTo>
                        <a:pt x="441" y="733"/>
                        <a:pt x="442" y="726"/>
                        <a:pt x="446" y="720"/>
                      </a:cubicBezTo>
                      <a:cubicBezTo>
                        <a:pt x="454" y="705"/>
                        <a:pt x="472" y="701"/>
                        <a:pt x="487" y="709"/>
                      </a:cubicBezTo>
                      <a:cubicBezTo>
                        <a:pt x="501" y="717"/>
                        <a:pt x="506" y="736"/>
                        <a:pt x="498" y="750"/>
                      </a:cubicBezTo>
                      <a:cubicBezTo>
                        <a:pt x="494" y="756"/>
                        <a:pt x="489" y="761"/>
                        <a:pt x="482" y="763"/>
                      </a:cubicBezTo>
                      <a:cubicBezTo>
                        <a:pt x="476" y="764"/>
                        <a:pt x="471" y="770"/>
                        <a:pt x="470" y="777"/>
                      </a:cubicBezTo>
                      <a:cubicBezTo>
                        <a:pt x="470" y="778"/>
                        <a:pt x="470" y="780"/>
                        <a:pt x="470" y="781"/>
                      </a:cubicBezTo>
                      <a:cubicBezTo>
                        <a:pt x="547" y="826"/>
                        <a:pt x="547" y="826"/>
                        <a:pt x="547" y="826"/>
                      </a:cubicBezTo>
                      <a:cubicBezTo>
                        <a:pt x="594" y="745"/>
                        <a:pt x="621" y="651"/>
                        <a:pt x="621" y="550"/>
                      </a:cubicBezTo>
                      <a:cubicBezTo>
                        <a:pt x="621" y="246"/>
                        <a:pt x="374" y="0"/>
                        <a:pt x="70" y="0"/>
                      </a:cubicBez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25623" name="Freeform 17"/>
                <p:cNvSpPr>
                  <a:spLocks/>
                </p:cNvSpPr>
                <p:nvPr/>
              </p:nvSpPr>
              <p:spPr bwMode="gray">
                <a:xfrm>
                  <a:off x="2169" y="2414"/>
                  <a:ext cx="1397" cy="587"/>
                </a:xfrm>
                <a:custGeom>
                  <a:avLst/>
                  <a:gdLst>
                    <a:gd name="T0" fmla="*/ 876 w 953"/>
                    <a:gd name="T1" fmla="*/ 80 h 400"/>
                    <a:gd name="T2" fmla="*/ 876 w 953"/>
                    <a:gd name="T3" fmla="*/ 76 h 400"/>
                    <a:gd name="T4" fmla="*/ 888 w 953"/>
                    <a:gd name="T5" fmla="*/ 62 h 400"/>
                    <a:gd name="T6" fmla="*/ 904 w 953"/>
                    <a:gd name="T7" fmla="*/ 49 h 400"/>
                    <a:gd name="T8" fmla="*/ 893 w 953"/>
                    <a:gd name="T9" fmla="*/ 8 h 400"/>
                    <a:gd name="T10" fmla="*/ 852 w 953"/>
                    <a:gd name="T11" fmla="*/ 19 h 400"/>
                    <a:gd name="T12" fmla="*/ 849 w 953"/>
                    <a:gd name="T13" fmla="*/ 39 h 400"/>
                    <a:gd name="T14" fmla="*/ 849 w 953"/>
                    <a:gd name="T15" fmla="*/ 39 h 400"/>
                    <a:gd name="T16" fmla="*/ 842 w 953"/>
                    <a:gd name="T17" fmla="*/ 57 h 400"/>
                    <a:gd name="T18" fmla="*/ 839 w 953"/>
                    <a:gd name="T19" fmla="*/ 58 h 400"/>
                    <a:gd name="T20" fmla="*/ 760 w 953"/>
                    <a:gd name="T21" fmla="*/ 13 h 400"/>
                    <a:gd name="T22" fmla="*/ 476 w 953"/>
                    <a:gd name="T23" fmla="*/ 177 h 400"/>
                    <a:gd name="T24" fmla="*/ 192 w 953"/>
                    <a:gd name="T25" fmla="*/ 13 h 400"/>
                    <a:gd name="T26" fmla="*/ 112 w 953"/>
                    <a:gd name="T27" fmla="*/ 60 h 400"/>
                    <a:gd name="T28" fmla="*/ 124 w 953"/>
                    <a:gd name="T29" fmla="*/ 72 h 400"/>
                    <a:gd name="T30" fmla="*/ 124 w 953"/>
                    <a:gd name="T31" fmla="*/ 72 h 400"/>
                    <a:gd name="T32" fmla="*/ 140 w 953"/>
                    <a:gd name="T33" fmla="*/ 85 h 400"/>
                    <a:gd name="T34" fmla="*/ 128 w 953"/>
                    <a:gd name="T35" fmla="*/ 126 h 400"/>
                    <a:gd name="T36" fmla="*/ 87 w 953"/>
                    <a:gd name="T37" fmla="*/ 116 h 400"/>
                    <a:gd name="T38" fmla="*/ 84 w 953"/>
                    <a:gd name="T39" fmla="*/ 95 h 400"/>
                    <a:gd name="T40" fmla="*/ 79 w 953"/>
                    <a:gd name="T41" fmla="*/ 79 h 400"/>
                    <a:gd name="T42" fmla="*/ 0 w 953"/>
                    <a:gd name="T43" fmla="*/ 124 h 400"/>
                    <a:gd name="T44" fmla="*/ 476 w 953"/>
                    <a:gd name="T45" fmla="*/ 400 h 400"/>
                    <a:gd name="T46" fmla="*/ 953 w 953"/>
                    <a:gd name="T47" fmla="*/ 125 h 400"/>
                    <a:gd name="T48" fmla="*/ 876 w 953"/>
                    <a:gd name="T49" fmla="*/ 80 h 40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w 953"/>
                    <a:gd name="T76" fmla="*/ 0 h 400"/>
                    <a:gd name="T77" fmla="*/ 953 w 953"/>
                    <a:gd name="T78" fmla="*/ 400 h 400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T75" t="T76" r="T77" b="T78"/>
                  <a:pathLst>
                    <a:path w="953" h="400">
                      <a:moveTo>
                        <a:pt x="876" y="80"/>
                      </a:moveTo>
                      <a:cubicBezTo>
                        <a:pt x="876" y="79"/>
                        <a:pt x="876" y="77"/>
                        <a:pt x="876" y="76"/>
                      </a:cubicBezTo>
                      <a:cubicBezTo>
                        <a:pt x="877" y="69"/>
                        <a:pt x="882" y="63"/>
                        <a:pt x="888" y="62"/>
                      </a:cubicBezTo>
                      <a:cubicBezTo>
                        <a:pt x="895" y="60"/>
                        <a:pt x="900" y="55"/>
                        <a:pt x="904" y="49"/>
                      </a:cubicBezTo>
                      <a:cubicBezTo>
                        <a:pt x="912" y="35"/>
                        <a:pt x="907" y="16"/>
                        <a:pt x="893" y="8"/>
                      </a:cubicBezTo>
                      <a:cubicBezTo>
                        <a:pt x="878" y="0"/>
                        <a:pt x="860" y="4"/>
                        <a:pt x="852" y="19"/>
                      </a:cubicBezTo>
                      <a:cubicBezTo>
                        <a:pt x="848" y="25"/>
                        <a:pt x="847" y="32"/>
                        <a:pt x="849" y="39"/>
                      </a:cubicBezTo>
                      <a:cubicBezTo>
                        <a:pt x="849" y="39"/>
                        <a:pt x="849" y="39"/>
                        <a:pt x="849" y="39"/>
                      </a:cubicBezTo>
                      <a:cubicBezTo>
                        <a:pt x="851" y="45"/>
                        <a:pt x="848" y="52"/>
                        <a:pt x="842" y="57"/>
                      </a:cubicBezTo>
                      <a:cubicBezTo>
                        <a:pt x="841" y="57"/>
                        <a:pt x="840" y="58"/>
                        <a:pt x="839" y="58"/>
                      </a:cubicBezTo>
                      <a:cubicBezTo>
                        <a:pt x="760" y="13"/>
                        <a:pt x="760" y="13"/>
                        <a:pt x="760" y="13"/>
                      </a:cubicBezTo>
                      <a:cubicBezTo>
                        <a:pt x="704" y="111"/>
                        <a:pt x="598" y="177"/>
                        <a:pt x="476" y="177"/>
                      </a:cubicBezTo>
                      <a:cubicBezTo>
                        <a:pt x="355" y="177"/>
                        <a:pt x="249" y="111"/>
                        <a:pt x="192" y="13"/>
                      </a:cubicBezTo>
                      <a:cubicBezTo>
                        <a:pt x="112" y="60"/>
                        <a:pt x="112" y="60"/>
                        <a:pt x="112" y="60"/>
                      </a:cubicBezTo>
                      <a:cubicBezTo>
                        <a:pt x="113" y="66"/>
                        <a:pt x="118" y="71"/>
                        <a:pt x="124" y="72"/>
                      </a:cubicBezTo>
                      <a:cubicBezTo>
                        <a:pt x="124" y="72"/>
                        <a:pt x="124" y="72"/>
                        <a:pt x="124" y="72"/>
                      </a:cubicBezTo>
                      <a:cubicBezTo>
                        <a:pt x="130" y="75"/>
                        <a:pt x="136" y="79"/>
                        <a:pt x="140" y="85"/>
                      </a:cubicBezTo>
                      <a:cubicBezTo>
                        <a:pt x="148" y="100"/>
                        <a:pt x="143" y="118"/>
                        <a:pt x="128" y="126"/>
                      </a:cubicBezTo>
                      <a:cubicBezTo>
                        <a:pt x="114" y="135"/>
                        <a:pt x="96" y="130"/>
                        <a:pt x="87" y="116"/>
                      </a:cubicBezTo>
                      <a:cubicBezTo>
                        <a:pt x="84" y="109"/>
                        <a:pt x="83" y="102"/>
                        <a:pt x="84" y="95"/>
                      </a:cubicBezTo>
                      <a:cubicBezTo>
                        <a:pt x="86" y="90"/>
                        <a:pt x="84" y="83"/>
                        <a:pt x="79" y="79"/>
                      </a:cubicBezTo>
                      <a:cubicBezTo>
                        <a:pt x="0" y="124"/>
                        <a:pt x="0" y="124"/>
                        <a:pt x="0" y="124"/>
                      </a:cubicBezTo>
                      <a:cubicBezTo>
                        <a:pt x="95" y="289"/>
                        <a:pt x="273" y="400"/>
                        <a:pt x="476" y="400"/>
                      </a:cubicBezTo>
                      <a:cubicBezTo>
                        <a:pt x="680" y="400"/>
                        <a:pt x="858" y="289"/>
                        <a:pt x="953" y="125"/>
                      </a:cubicBezTo>
                      <a:lnTo>
                        <a:pt x="876" y="80"/>
                      </a:lnTo>
                      <a:close/>
                    </a:path>
                  </a:pathLst>
                </a:custGeom>
                <a:solidFill>
                  <a:srgbClr val="D1D1D1"/>
                </a:solidFill>
                <a:ln w="12700">
                  <a:solidFill>
                    <a:srgbClr val="FFFFFF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tr-TR" dirty="0">
                    <a:solidFill>
                      <a:srgbClr val="000000"/>
                    </a:solidFill>
                  </a:endParaRPr>
                </a:p>
              </p:txBody>
            </p:sp>
          </p:grpSp>
        </p:grpSp>
        <p:sp>
          <p:nvSpPr>
            <p:cNvPr id="25618" name="Oval 18"/>
            <p:cNvSpPr>
              <a:spLocks noChangeArrowheads="1"/>
            </p:cNvSpPr>
            <p:nvPr/>
          </p:nvSpPr>
          <p:spPr bwMode="auto">
            <a:xfrm>
              <a:off x="1460" y="1637"/>
              <a:ext cx="345" cy="344"/>
            </a:xfrm>
            <a:prstGeom prst="ellipse">
              <a:avLst/>
            </a:prstGeom>
            <a:gradFill rotWithShape="1">
              <a:gsLst>
                <a:gs pos="0">
                  <a:srgbClr val="DDDDDD"/>
                </a:gs>
                <a:gs pos="100000">
                  <a:srgbClr val="F8F8F8"/>
                </a:gs>
              </a:gsLst>
              <a:lin ang="5400000" scaled="1"/>
            </a:gradFill>
            <a:ln w="12700" algn="ctr">
              <a:solidFill>
                <a:schemeClr val="bg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tr-TR" sz="3800" noProof="1">
                <a:solidFill>
                  <a:srgbClr val="000000"/>
                </a:solidFill>
              </a:endParaRPr>
            </a:p>
          </p:txBody>
        </p:sp>
      </p:grp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6909185" y="6376921"/>
            <a:ext cx="2111990" cy="515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r>
              <a:rPr lang="tr-TR" b="1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İSTANBUL</a:t>
            </a:r>
            <a:r>
              <a:rPr lang="tr-TR" b="1" noProof="1" smtClean="0">
                <a:solidFill>
                  <a:srgbClr val="B10404">
                    <a:lumMod val="60000"/>
                    <a:lumOff val="40000"/>
                  </a:srgbClr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  <a:reflection blurRad="6350" stA="55000" endA="50" endPos="85000" dist="29997" dir="5400000" sy="-100000" algn="bl" rotWithShape="0"/>
                </a:effectLst>
                <a:latin typeface="Calibri" pitchFamily="34" charset="0"/>
                <a:cs typeface="Calibri" pitchFamily="34" charset="0"/>
              </a:rPr>
              <a:t>UZMAN</a:t>
            </a:r>
            <a:endParaRPr lang="en-GB" b="1" dirty="0" smtClean="0">
              <a:solidFill>
                <a:srgbClr val="B10404">
                  <a:lumMod val="60000"/>
                  <a:lumOff val="40000"/>
                </a:srgbClr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  <a:p>
            <a:pPr algn="r">
              <a:spcBef>
                <a:spcPct val="20000"/>
              </a:spcBef>
              <a:buFont typeface="Wingdings" pitchFamily="2" charset="2"/>
              <a:buNone/>
              <a:defRPr/>
            </a:pPr>
            <a:endParaRPr lang="en-GB" b="1" kern="0" dirty="0" smtClean="0">
              <a:solidFill>
                <a:srgbClr val="FFFFFF">
                  <a:lumMod val="65000"/>
                </a:srgbClr>
              </a:solidFill>
              <a:effectLst>
                <a:outerShdw blurRad="75057" dist="38100" dir="5400000" sy="-20000" rotWithShape="0">
                  <a:prstClr val="black">
                    <a:alpha val="25000"/>
                  </a:prstClr>
                </a:outerShdw>
                <a:reflection blurRad="6350" stA="55000" endA="50" endPos="85000" dist="29997" dir="5400000" sy="-100000" algn="bl" rotWithShape="0"/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31"/>
          <p:cNvSpPr txBox="1">
            <a:spLocks noChangeArrowheads="1"/>
          </p:cNvSpPr>
          <p:nvPr/>
        </p:nvSpPr>
        <p:spPr bwMode="gray">
          <a:xfrm>
            <a:off x="231797" y="411163"/>
            <a:ext cx="8816669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tr-TR" sz="3200" noProof="1" smtClean="0">
                <a:solidFill>
                  <a:srgbClr val="575757"/>
                </a:solidFill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latin typeface="Calibri" pitchFamily="34" charset="0"/>
                <a:cs typeface="Calibri" pitchFamily="34" charset="0"/>
              </a:rPr>
              <a:t>SORU – 83 </a:t>
            </a:r>
            <a:endParaRPr lang="en-GB" sz="3200" noProof="1" smtClean="0">
              <a:solidFill>
                <a:srgbClr val="575757"/>
              </a:solidFill>
              <a:effectLst>
                <a:innerShdw blurRad="63500" dist="50800" dir="8100000">
                  <a:prstClr val="black">
                    <a:alpha val="50000"/>
                  </a:prstClr>
                </a:inn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78836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6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58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0" grpId="0" animBg="1"/>
      <p:bldP spid="58456" grpId="0" animBg="1"/>
      <p:bldP spid="58457" grpId="0" animBg="1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tandarddesign">
  <a:themeElements>
    <a:clrScheme name="1_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6_Standarddesign">
  <a:themeElements>
    <a:clrScheme name="Gri Tonlamalı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1_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Standarddesign">
  <a:themeElements>
    <a:clrScheme name="Standarddesign 1">
      <a:dk1>
        <a:srgbClr val="000000"/>
      </a:dk1>
      <a:lt1>
        <a:srgbClr val="FFFFFF"/>
      </a:lt1>
      <a:dk2>
        <a:srgbClr val="4C7013"/>
      </a:dk2>
      <a:lt2>
        <a:srgbClr val="0061B2"/>
      </a:lt2>
      <a:accent1>
        <a:srgbClr val="FEA501"/>
      </a:accent1>
      <a:accent2>
        <a:srgbClr val="C40505"/>
      </a:accent2>
      <a:accent3>
        <a:srgbClr val="FFFFFF"/>
      </a:accent3>
      <a:accent4>
        <a:srgbClr val="000000"/>
      </a:accent4>
      <a:accent5>
        <a:srgbClr val="FECFAA"/>
      </a:accent5>
      <a:accent6>
        <a:srgbClr val="B10404"/>
      </a:accent6>
      <a:hlink>
        <a:srgbClr val="919191"/>
      </a:hlink>
      <a:folHlink>
        <a:srgbClr val="C9C9C9"/>
      </a:folHlink>
    </a:clrScheme>
    <a:fontScheme name="Standard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1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919191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C40505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B10404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4C7013"/>
        </a:dk2>
        <a:lt2>
          <a:srgbClr val="0061B2"/>
        </a:lt2>
        <a:accent1>
          <a:srgbClr val="FEA501"/>
        </a:accent1>
        <a:accent2>
          <a:srgbClr val="919191"/>
        </a:accent2>
        <a:accent3>
          <a:srgbClr val="FFFFFF"/>
        </a:accent3>
        <a:accent4>
          <a:srgbClr val="000000"/>
        </a:accent4>
        <a:accent5>
          <a:srgbClr val="FECFAA"/>
        </a:accent5>
        <a:accent6>
          <a:srgbClr val="838383"/>
        </a:accent6>
        <a:hlink>
          <a:srgbClr val="C40505"/>
        </a:hlink>
        <a:folHlink>
          <a:srgbClr val="C9C9C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10170</TotalTime>
  <Words>519</Words>
  <Application>Microsoft Office PowerPoint</Application>
  <PresentationFormat>Ekran Gösterisi (4:3)</PresentationFormat>
  <Paragraphs>232</Paragraphs>
  <Slides>10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Standarddesign</vt:lpstr>
      <vt:lpstr>1_Standarddesign</vt:lpstr>
      <vt:lpstr>6_Standarddesign</vt:lpstr>
      <vt:lpstr>2_Standarddesign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Inscale GmbH &amp; Co. KG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PresentationPackage</dc:title>
  <dc:creator>DOKTOR</dc:creator>
  <cp:lastModifiedBy>DOKTOR</cp:lastModifiedBy>
  <cp:revision>1004</cp:revision>
  <dcterms:created xsi:type="dcterms:W3CDTF">2008-04-16T13:39:00Z</dcterms:created>
  <dcterms:modified xsi:type="dcterms:W3CDTF">2011-12-28T10:16:55Z</dcterms:modified>
</cp:coreProperties>
</file>