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756" r:id="rId3"/>
    <p:sldMasterId id="2147483828" r:id="rId4"/>
    <p:sldMasterId id="2147483876" r:id="rId5"/>
    <p:sldMasterId id="2147483900" r:id="rId6"/>
    <p:sldMasterId id="2147483912" r:id="rId7"/>
    <p:sldMasterId id="2147483960" r:id="rId8"/>
  </p:sldMasterIdLst>
  <p:notesMasterIdLst>
    <p:notesMasterId r:id="rId42"/>
  </p:notesMasterIdLst>
  <p:handoutMasterIdLst>
    <p:handoutMasterId r:id="rId43"/>
  </p:handoutMasterIdLst>
  <p:sldIdLst>
    <p:sldId id="1409" r:id="rId9"/>
    <p:sldId id="1326" r:id="rId10"/>
    <p:sldId id="1408" r:id="rId11"/>
    <p:sldId id="1275" r:id="rId12"/>
    <p:sldId id="1406" r:id="rId13"/>
    <p:sldId id="1329" r:id="rId14"/>
    <p:sldId id="1407" r:id="rId15"/>
    <p:sldId id="1257" r:id="rId16"/>
    <p:sldId id="1331" r:id="rId17"/>
    <p:sldId id="1336" r:id="rId18"/>
    <p:sldId id="1378" r:id="rId19"/>
    <p:sldId id="1236" r:id="rId20"/>
    <p:sldId id="1390" r:id="rId21"/>
    <p:sldId id="1389" r:id="rId22"/>
    <p:sldId id="1380" r:id="rId23"/>
    <p:sldId id="1350" r:id="rId24"/>
    <p:sldId id="1388" r:id="rId25"/>
    <p:sldId id="1386" r:id="rId26"/>
    <p:sldId id="1387" r:id="rId27"/>
    <p:sldId id="1249" r:id="rId28"/>
    <p:sldId id="1394" r:id="rId29"/>
    <p:sldId id="1356" r:id="rId30"/>
    <p:sldId id="1355" r:id="rId31"/>
    <p:sldId id="1342" r:id="rId32"/>
    <p:sldId id="1300" r:id="rId33"/>
    <p:sldId id="1250" r:id="rId34"/>
    <p:sldId id="1344" r:id="rId35"/>
    <p:sldId id="1381" r:id="rId36"/>
    <p:sldId id="1405" r:id="rId37"/>
    <p:sldId id="1346" r:id="rId38"/>
    <p:sldId id="1246" r:id="rId39"/>
    <p:sldId id="1301" r:id="rId40"/>
    <p:sldId id="1395" r:id="rId4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A4FF"/>
    <a:srgbClr val="004986"/>
    <a:srgbClr val="3366FF"/>
    <a:srgbClr val="0066CC"/>
    <a:srgbClr val="004074"/>
    <a:srgbClr val="5A5A59"/>
    <a:srgbClr val="414141"/>
    <a:srgbClr val="575F57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104" y="606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 1-9</c:v>
                </c:pt>
              </c:strCache>
            </c:strRef>
          </c:tx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Sayfa1!$B$2:$B$9</c:f>
              <c:numCache>
                <c:formatCode>#,##0</c:formatCode>
                <c:ptCount val="8"/>
                <c:pt idx="0">
                  <c:v>7900</c:v>
                </c:pt>
                <c:pt idx="1">
                  <c:v>4500</c:v>
                </c:pt>
                <c:pt idx="2">
                  <c:v>9000</c:v>
                </c:pt>
                <c:pt idx="3">
                  <c:v>2200</c:v>
                </c:pt>
                <c:pt idx="4">
                  <c:v>3200</c:v>
                </c:pt>
                <c:pt idx="5">
                  <c:v>5000</c:v>
                </c:pt>
                <c:pt idx="6">
                  <c:v>800</c:v>
                </c:pt>
                <c:pt idx="7">
                  <c:v>3970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 10-49</c:v>
                </c:pt>
              </c:strCache>
            </c:strRef>
          </c:tx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Sayfa1!$C$2:$C$9</c:f>
              <c:numCache>
                <c:formatCode>#,##0</c:formatCode>
                <c:ptCount val="8"/>
                <c:pt idx="0">
                  <c:v>5500</c:v>
                </c:pt>
                <c:pt idx="1">
                  <c:v>4000</c:v>
                </c:pt>
                <c:pt idx="2">
                  <c:v>9500</c:v>
                </c:pt>
                <c:pt idx="3">
                  <c:v>3400</c:v>
                </c:pt>
                <c:pt idx="4">
                  <c:v>5200</c:v>
                </c:pt>
                <c:pt idx="5">
                  <c:v>7500</c:v>
                </c:pt>
                <c:pt idx="6">
                  <c:v>1920</c:v>
                </c:pt>
                <c:pt idx="7">
                  <c:v>5200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 50-249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Sayfa1!$D$2:$D$9</c:f>
              <c:numCache>
                <c:formatCode>#,##0</c:formatCode>
                <c:ptCount val="8"/>
                <c:pt idx="0">
                  <c:v>3700</c:v>
                </c:pt>
                <c:pt idx="1">
                  <c:v>2000</c:v>
                </c:pt>
                <c:pt idx="2">
                  <c:v>6400</c:v>
                </c:pt>
                <c:pt idx="3">
                  <c:v>3050</c:v>
                </c:pt>
                <c:pt idx="4">
                  <c:v>5100</c:v>
                </c:pt>
                <c:pt idx="5">
                  <c:v>7050</c:v>
                </c:pt>
                <c:pt idx="6">
                  <c:v>3000</c:v>
                </c:pt>
                <c:pt idx="7">
                  <c:v>4050</c:v>
                </c:pt>
              </c:numCache>
            </c:numRef>
          </c:val>
        </c:ser>
        <c:ser>
          <c:idx val="3"/>
          <c:order val="3"/>
          <c:tx>
            <c:strRef>
              <c:f>Sayfa1!$E$1</c:f>
              <c:strCache>
                <c:ptCount val="1"/>
                <c:pt idx="0">
                  <c:v> &gt;250 </c:v>
                </c:pt>
              </c:strCache>
            </c:strRef>
          </c:tx>
          <c:spPr>
            <a:solidFill>
              <a:schemeClr val="accent4">
                <a:lumMod val="75000"/>
                <a:lumOff val="25000"/>
              </a:schemeClr>
            </a:solidFill>
          </c:spPr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Sayfa1!$E$2:$E$9</c:f>
              <c:numCache>
                <c:formatCode>#,##0</c:formatCode>
                <c:ptCount val="8"/>
                <c:pt idx="0">
                  <c:v>3200</c:v>
                </c:pt>
                <c:pt idx="1">
                  <c:v>1000</c:v>
                </c:pt>
                <c:pt idx="2">
                  <c:v>5100</c:v>
                </c:pt>
                <c:pt idx="3">
                  <c:v>2450</c:v>
                </c:pt>
                <c:pt idx="4">
                  <c:v>3150</c:v>
                </c:pt>
                <c:pt idx="5">
                  <c:v>4700</c:v>
                </c:pt>
                <c:pt idx="6">
                  <c:v>2900</c:v>
                </c:pt>
                <c:pt idx="7">
                  <c:v>3200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1"/>
        <c:axId val="112169472"/>
        <c:axId val="76823296"/>
      </c:barChart>
      <c:catAx>
        <c:axId val="11216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6823296"/>
        <c:crosses val="autoZero"/>
        <c:auto val="1"/>
        <c:lblAlgn val="ctr"/>
        <c:lblOffset val="100"/>
        <c:noMultiLvlLbl val="0"/>
      </c:catAx>
      <c:valAx>
        <c:axId val="768232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121694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Çalışan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29499483160453E-3"/>
                  <c:y val="-0.34502609129524986"/>
                </c:manualLayout>
              </c:layout>
              <c:spPr/>
              <c:txPr>
                <a:bodyPr/>
                <a:lstStyle/>
                <a:p>
                  <a:pPr>
                    <a:defRPr sz="1000" b="1" i="0">
                      <a:solidFill>
                        <a:srgbClr val="C00000"/>
                      </a:solidFill>
                      <a:latin typeface="Calibri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1005744817055427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8.698482093081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0.142338797886793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077988732066498E-3"/>
                  <c:y val="-0.20560048583648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5.6311954928265993E-3"/>
                  <c:y val="-0.25304695935021448"/>
                </c:manualLayout>
              </c:layout>
              <c:spPr/>
              <c:txPr>
                <a:bodyPr/>
                <a:lstStyle/>
                <a:p>
                  <a:pPr>
                    <a:defRPr sz="10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8155977464134029E-3"/>
                  <c:y val="-0.46128314129979525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C00000"/>
                      </a:solidFill>
                      <a:latin typeface="Calibri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>
                    <a:solidFill>
                      <a:schemeClr val="tx1"/>
                    </a:solidFill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Sayfa1!$B$2:$B$16</c:f>
              <c:numCache>
                <c:formatCode>#,##0</c:formatCode>
                <c:ptCount val="15"/>
                <c:pt idx="0">
                  <c:v>5066745</c:v>
                </c:pt>
                <c:pt idx="1">
                  <c:v>5558582</c:v>
                </c:pt>
                <c:pt idx="2">
                  <c:v>5832215</c:v>
                </c:pt>
                <c:pt idx="3">
                  <c:v>5254125</c:v>
                </c:pt>
                <c:pt idx="4">
                  <c:v>4886881</c:v>
                </c:pt>
                <c:pt idx="5">
                  <c:v>5223283</c:v>
                </c:pt>
                <c:pt idx="6">
                  <c:v>5615238</c:v>
                </c:pt>
                <c:pt idx="7">
                  <c:v>6181251</c:v>
                </c:pt>
                <c:pt idx="8">
                  <c:v>6918605</c:v>
                </c:pt>
                <c:pt idx="9">
                  <c:v>7818642</c:v>
                </c:pt>
                <c:pt idx="10">
                  <c:v>8643000</c:v>
                </c:pt>
                <c:pt idx="11">
                  <c:v>9136000</c:v>
                </c:pt>
                <c:pt idx="12">
                  <c:v>9976000</c:v>
                </c:pt>
                <c:pt idx="13">
                  <c:v>10600000</c:v>
                </c:pt>
                <c:pt idx="14">
                  <c:v>11030939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Kaza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9538554968553928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rgbClr val="FF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77988732066498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3.1630843974843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155977464132996E-3"/>
                  <c:y val="-2.89949403102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3396619619949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5466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15597746413402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7.0389943660332495E-3"/>
                  <c:y val="6.3261687949686202E-2"/>
                </c:manualLayout>
              </c:layout>
              <c:spPr/>
              <c:txPr>
                <a:bodyPr/>
                <a:lstStyle/>
                <a:p>
                  <a:pPr>
                    <a:defRPr sz="1100" b="0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3.8010569576579549E-2"/>
                  <c:y val="-5.2718073291405168E-3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FF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Sayfa1!$C$2:$C$16</c:f>
              <c:numCache>
                <c:formatCode>#,##0</c:formatCode>
                <c:ptCount val="15"/>
                <c:pt idx="0">
                  <c:v>98318</c:v>
                </c:pt>
                <c:pt idx="1">
                  <c:v>91895</c:v>
                </c:pt>
                <c:pt idx="2">
                  <c:v>77955</c:v>
                </c:pt>
                <c:pt idx="3">
                  <c:v>74847</c:v>
                </c:pt>
                <c:pt idx="4">
                  <c:v>72367</c:v>
                </c:pt>
                <c:pt idx="5">
                  <c:v>72344</c:v>
                </c:pt>
                <c:pt idx="6">
                  <c:v>76668</c:v>
                </c:pt>
                <c:pt idx="7">
                  <c:v>83830</c:v>
                </c:pt>
                <c:pt idx="8">
                  <c:v>73923</c:v>
                </c:pt>
                <c:pt idx="9">
                  <c:v>79027</c:v>
                </c:pt>
                <c:pt idx="10">
                  <c:v>80602</c:v>
                </c:pt>
                <c:pt idx="11">
                  <c:v>72963</c:v>
                </c:pt>
                <c:pt idx="12">
                  <c:v>64316</c:v>
                </c:pt>
                <c:pt idx="13">
                  <c:v>62903</c:v>
                </c:pt>
                <c:pt idx="14">
                  <c:v>69277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114101248"/>
        <c:axId val="88778432"/>
        <c:axId val="0"/>
      </c:bar3DChart>
      <c:catAx>
        <c:axId val="11410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88778432"/>
        <c:crosses val="autoZero"/>
        <c:auto val="1"/>
        <c:lblAlgn val="ctr"/>
        <c:lblOffset val="100"/>
        <c:noMultiLvlLbl val="0"/>
      </c:catAx>
      <c:valAx>
        <c:axId val="88778432"/>
        <c:scaling>
          <c:orientation val="minMax"/>
          <c:max val="8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14101248"/>
        <c:crosses val="autoZero"/>
        <c:crossBetween val="between"/>
        <c:majorUnit val="1000000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25"/>
      <c:hPercent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80996010956604E-2"/>
          <c:y val="0.15817020026196915"/>
          <c:w val="0.93510357070373618"/>
          <c:h val="0.70835048444643478"/>
        </c:manualLayout>
      </c:layout>
      <c:pie3DChart>
        <c:varyColors val="1"/>
        <c:ser>
          <c:idx val="1"/>
          <c:order val="0"/>
          <c:tx>
            <c:strRef>
              <c:f>Sheet1!$A$2</c:f>
              <c:strCache>
                <c:ptCount val="1"/>
                <c:pt idx="0">
                  <c:v>İş Kazası Oranları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A4FF"/>
              </a:solidFill>
            </c:spPr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0"/>
              <c:layout>
                <c:manualLayout>
                  <c:x val="-6.5253525360243037E-2"/>
                  <c:y val="-1.5264616891184035E-2"/>
                </c:manualLayout>
              </c:layout>
              <c:tx>
                <c:rich>
                  <a:bodyPr/>
                  <a:lstStyle/>
                  <a:p>
                    <a:pPr>
                      <a:defRPr sz="1400" b="1" i="1"/>
                    </a:pPr>
                    <a:r>
                      <a:rPr lang="tr-TR" sz="1400" b="1" i="1"/>
                      <a:t>Metalden Eşya İmali 
14%</a:t>
                    </a:r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4.2556646974071608E-3"/>
                  <c:y val="-9.5402916564815907E-3"/>
                </c:manualLayout>
              </c:layout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İnşaat 
9%</a:t>
                    </a:r>
                    <a:endParaRPr lang="tr-TR" b="1" i="1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Kömür Madenciliği
8.5%</a:t>
                    </a:r>
                    <a:endParaRPr lang="tr-TR" b="1" i="1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-4.2556646974071612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Dokuma Sanayii 
6.5%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4"/>
              <c:layout>
                <c:manualLayout>
                  <c:x val="4.964942146975021E-2"/>
                  <c:y val="-1.9645468896350043E-3"/>
                </c:manualLayout>
              </c:layout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Nakil Araçları İmali 
7%</a:t>
                    </a:r>
                    <a:endParaRPr lang="tr-TR" b="1" i="1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 dirty="0"/>
                      <a:t>Metal </a:t>
                    </a:r>
                    <a:r>
                      <a:rPr lang="tr-TR" sz="1000" b="1" i="1" dirty="0" smtClean="0"/>
                      <a:t>Endüstrisi </a:t>
                    </a:r>
                    <a:r>
                      <a:rPr lang="tr-TR" sz="1000" b="1" i="1" dirty="0"/>
                      <a:t>
7%</a:t>
                    </a:r>
                    <a:endParaRPr lang="tr-TR" b="1" i="1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Taş, Toprak, 
Kil, Kum İmali 
6.7%</a:t>
                    </a:r>
                    <a:endParaRPr lang="tr-TR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7"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fi-FI" sz="1000"/>
                      <a:t>Makine</a:t>
                    </a:r>
                    <a:r>
                      <a:rPr lang="tr-TR" sz="1000"/>
                      <a:t> </a:t>
                    </a:r>
                    <a:r>
                      <a:rPr lang="fi-FI" sz="1000"/>
                      <a:t>İm</a:t>
                    </a:r>
                    <a:r>
                      <a:rPr lang="tr-TR" sz="1000"/>
                      <a:t>âlatı</a:t>
                    </a:r>
                    <a:r>
                      <a:rPr lang="fi-FI" sz="1000"/>
                      <a:t> 
Tamiratı 
6.7%</a:t>
                    </a:r>
                    <a:endParaRPr lang="fi-FI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8"/>
              <c:layout>
                <c:manualLayout>
                  <c:x val="1.7022658789628643E-2"/>
                  <c:y val="-3.9290937792700086E-3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Nakliyat 
5.6%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9"/>
              <c:layout>
                <c:manualLayout>
                  <c:x val="2.1278323487035806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Gıda Maddeleri 
3%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0"/>
              <c:layout>
                <c:manualLayout>
                  <c:x val="3.9719537175800165E-2"/>
                  <c:y val="-1.8008138456768724E-17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s-ES" sz="1000" dirty="0" smtClean="0"/>
                      <a:t>Toptan</a:t>
                    </a:r>
                    <a:r>
                      <a:rPr lang="tr-TR" sz="1000" dirty="0" smtClean="0"/>
                      <a:t>-</a:t>
                    </a:r>
                    <a:r>
                      <a:rPr lang="es-ES" sz="1000" dirty="0" smtClean="0"/>
                      <a:t>Par</a:t>
                    </a:r>
                    <a:r>
                      <a:rPr lang="es-ES" sz="1000" dirty="0"/>
                      <a:t>. Tic.
3.3%</a:t>
                    </a:r>
                    <a:endParaRPr lang="es-ES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1"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Şahsi Hizmetler
2.8%</a:t>
                    </a:r>
                    <a:endParaRPr lang="tr-TR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numFmt formatCode="0%" sourceLinked="0"/>
            <c:txPr>
              <a:bodyPr/>
              <a:lstStyle/>
              <a:p>
                <a:pPr>
                  <a:defRPr sz="1000"/>
                </a:pPr>
                <a:endParaRPr lang="tr-TR"/>
              </a:p>
            </c:txPr>
            <c:dLblPos val="outEnd"/>
            <c:showLegendKey val="0"/>
            <c:showVal val="1"/>
            <c:showCatName val="1"/>
            <c:showSerName val="1"/>
            <c:showPercent val="1"/>
            <c:showBubbleSize val="0"/>
            <c:showLeaderLines val="0"/>
          </c:dLbls>
          <c:cat>
            <c:strRef>
              <c:f>Sheet1!$B$1:$M$1</c:f>
              <c:strCache>
                <c:ptCount val="12"/>
                <c:pt idx="0">
                  <c:v>Metalden Eşya İmali </c:v>
                </c:pt>
                <c:pt idx="1">
                  <c:v>İnşaat </c:v>
                </c:pt>
                <c:pt idx="2">
                  <c:v>Kömür Madenciliği</c:v>
                </c:pt>
                <c:pt idx="3">
                  <c:v>Dokuma Sanayii </c:v>
                </c:pt>
                <c:pt idx="4">
                  <c:v>Nakil Araçları İmali </c:v>
                </c:pt>
                <c:pt idx="5">
                  <c:v>Metal Mütea.Esas.End. </c:v>
                </c:pt>
                <c:pt idx="6">
                  <c:v>Taş, Toprak, Kil Kum vs. İmali </c:v>
                </c:pt>
                <c:pt idx="7">
                  <c:v>Makine İm. Ve Tamiratı </c:v>
                </c:pt>
                <c:pt idx="8">
                  <c:v>Nakliyat </c:v>
                </c:pt>
                <c:pt idx="9">
                  <c:v>Gıda Maddeleri </c:v>
                </c:pt>
                <c:pt idx="10">
                  <c:v>Toptan ve Par. Tic.</c:v>
                </c:pt>
                <c:pt idx="11">
                  <c:v>Şahsi Hizmetler</c:v>
                </c:pt>
              </c:strCache>
            </c:strRef>
          </c:cat>
          <c:val>
            <c:numRef>
              <c:f>Sheet1!$B$2:$M$2</c:f>
              <c:numCache>
                <c:formatCode>#,##0</c:formatCode>
                <c:ptCount val="12"/>
                <c:pt idx="0">
                  <c:v>11039</c:v>
                </c:pt>
                <c:pt idx="1">
                  <c:v>7143</c:v>
                </c:pt>
                <c:pt idx="2">
                  <c:v>6722</c:v>
                </c:pt>
                <c:pt idx="3">
                  <c:v>5155</c:v>
                </c:pt>
                <c:pt idx="4">
                  <c:v>5807</c:v>
                </c:pt>
                <c:pt idx="5">
                  <c:v>5506</c:v>
                </c:pt>
                <c:pt idx="6">
                  <c:v>5311</c:v>
                </c:pt>
                <c:pt idx="7">
                  <c:v>5331</c:v>
                </c:pt>
                <c:pt idx="8">
                  <c:v>4478</c:v>
                </c:pt>
                <c:pt idx="9">
                  <c:v>2452</c:v>
                </c:pt>
                <c:pt idx="10">
                  <c:v>2610</c:v>
                </c:pt>
                <c:pt idx="11">
                  <c:v>2251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view3D>
      <c:rotX val="25"/>
      <c:hPercent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612377850162866"/>
          <c:y val="0.23414634146341465"/>
          <c:w val="0.69218241042345274"/>
          <c:h val="0.50487804878048781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İş Kazası Tipleri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dLbl>
              <c:idx val="0"/>
              <c:layout>
                <c:manualLayout>
                  <c:x val="-1.1329932978222466E-2"/>
                  <c:y val="-9.396678589765825E-2"/>
                </c:manualLayout>
              </c:layout>
              <c:tx>
                <c:rich>
                  <a:bodyPr/>
                  <a:lstStyle/>
                  <a:p>
                    <a:pPr>
                      <a:defRPr sz="1600" b="1" i="1"/>
                    </a:pPr>
                    <a:r>
                      <a:rPr lang="tr-TR" sz="16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C</a:t>
                    </a:r>
                    <a:r>
                      <a:rPr lang="tr-TR" sz="16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ismin </a:t>
                    </a:r>
                    <a:r>
                      <a:rPr lang="tr-TR" sz="16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sıkıştırması, ezmesi, batması, kesmesi </a:t>
                    </a:r>
                    <a:r>
                      <a:rPr lang="tr-TR" sz="16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%36</a:t>
                    </a:r>
                    <a:endParaRPr lang="tr-TR" sz="16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527430179190454E-2"/>
                  <c:y val="6.5208346073342624E-2"/>
                </c:manualLayout>
              </c:layout>
              <c:tx>
                <c:rich>
                  <a:bodyPr/>
                  <a:lstStyle/>
                  <a:p>
                    <a:pPr>
                      <a:defRPr sz="1400" b="1" i="1"/>
                    </a:pPr>
                    <a:r>
                      <a:rPr lang="tr-TR" sz="1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Düşen cisimlerin çarpıp devirmesi </a:t>
                    </a:r>
                    <a:r>
                      <a:rPr lang="tr-TR" sz="14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</a:t>
                    </a:r>
                    <a:r>
                      <a:rPr lang="tr-TR" sz="1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21.1</a:t>
                    </a:r>
                    <a:endParaRPr lang="tr-TR" sz="14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9673785795468673E-2"/>
                  <c:y val="-4.1822602830290739E-2"/>
                </c:manualLayout>
              </c:layout>
              <c:tx>
                <c:rich>
                  <a:bodyPr/>
                  <a:lstStyle/>
                  <a:p>
                    <a:pPr>
                      <a:defRPr sz="1100" b="1" i="1"/>
                    </a:pP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Makinelere</a:t>
                    </a:r>
                    <a:r>
                      <a:rPr lang="tr-TR" sz="11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bağlı kaza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%12.1</a:t>
                    </a:r>
                    <a:endParaRPr lang="tr-TR" sz="11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689842387820452E-2"/>
                  <c:y val="-2.98286405091157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Düşmeler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%11.3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207185458882356E-2"/>
                  <c:y val="-2.446101352639252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Taşıt kazaları % 3.9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4500869118813099E-2"/>
                  <c:y val="-3.7929879813099837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Diğer nedenler %5.6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292698632591602E-2"/>
                  <c:y val="-0.10010011282010774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doğal boşluklarına yabancı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cisim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kaçması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1.5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5335389320515122E-2"/>
                  <c:y val="-0.1190985381467623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zorlanmasından ileri gelen incinmeler %3.2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4720021533674408E-2"/>
                  <c:y val="-5.278521421224261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Normal sınırlar dışındaki ısılara maruz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kalma/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temas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etme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%2.3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Mode val="edge"/>
                  <c:yMode val="edge"/>
                  <c:x val="0.74429967426710097"/>
                  <c:y val="9.0243902439024387E-2"/>
                </c:manualLayout>
              </c:layout>
              <c:tx>
                <c:rich>
                  <a:bodyPr/>
                  <a:lstStyle/>
                  <a:p>
                    <a:r>
                      <a:rPr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Öldürme yaralama%2</a:t>
                    </a:r>
                    <a:endParaRPr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Mode val="edge"/>
                  <c:yMode val="edge"/>
                  <c:x val="0.66775244299674263"/>
                  <c:y val="0.180487804878048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Sheet1!$B$1:$J$1</c:f>
              <c:strCache>
                <c:ptCount val="9"/>
                <c:pt idx="0">
                  <c:v>Cisim/Cisimlerin sıkıştırması, ezmesi, batması, kesmesi </c:v>
                </c:pt>
                <c:pt idx="1">
                  <c:v>Düşen cisimlerin çarpması</c:v>
                </c:pt>
                <c:pt idx="2">
                  <c:v>Makinelere bağlı kazalar</c:v>
                </c:pt>
                <c:pt idx="3">
                  <c:v>Düşmeler  </c:v>
                </c:pt>
                <c:pt idx="4">
                  <c:v>Taşıt kazaları </c:v>
                </c:pt>
                <c:pt idx="5">
                  <c:v>Diğer nedenler </c:v>
                </c:pt>
                <c:pt idx="6">
                  <c:v>Vücudun doğal boş. yabancı cisim kaçması </c:v>
                </c:pt>
                <c:pt idx="7">
                  <c:v>Vücudun zorlanmasına bağlı incinmeler</c:v>
                </c:pt>
                <c:pt idx="8">
                  <c:v>Isılara maruz kalma/temas etme</c:v>
                </c:pt>
              </c:strCache>
            </c:strRef>
          </c:cat>
          <c:val>
            <c:numRef>
              <c:f>Sheet1!$B$2:$J$2</c:f>
              <c:numCache>
                <c:formatCode>#,##0</c:formatCode>
                <c:ptCount val="9"/>
                <c:pt idx="0">
                  <c:v>28446</c:v>
                </c:pt>
                <c:pt idx="1">
                  <c:v>16713</c:v>
                </c:pt>
                <c:pt idx="2">
                  <c:v>9533</c:v>
                </c:pt>
                <c:pt idx="3">
                  <c:v>8896</c:v>
                </c:pt>
                <c:pt idx="4">
                  <c:v>3053</c:v>
                </c:pt>
                <c:pt idx="5">
                  <c:v>4451</c:v>
                </c:pt>
                <c:pt idx="6">
                  <c:v>1163</c:v>
                </c:pt>
                <c:pt idx="7">
                  <c:v>2561</c:v>
                </c:pt>
                <c:pt idx="8">
                  <c:v>1839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7919398084373406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29499483160453E-3"/>
                  <c:y val="-0.34502609129524986"/>
                </c:manualLayout>
              </c:layout>
              <c:spPr/>
              <c:txPr>
                <a:bodyPr/>
                <a:lstStyle/>
                <a:p>
                  <a:pPr>
                    <a:defRPr sz="8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2271128760953326E-4"/>
                  <c:y val="-1.2167373557492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4077988732066498E-3"/>
                  <c:y val="-9.63690509542591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2233966196199499E-3"/>
                  <c:y val="-9.74235578226486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077988732066498E-3"/>
                  <c:y val="-0.20560048583648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4.2233966196200531E-3"/>
                  <c:y val="-0.46391904496436548"/>
                </c:manualLayout>
              </c:layout>
              <c:spPr/>
              <c:txPr>
                <a:bodyPr/>
                <a:lstStyle/>
                <a:p>
                  <a:pPr>
                    <a:defRPr sz="8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0">
                    <a:solidFill>
                      <a:schemeClr val="tx1"/>
                    </a:solidFill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Sayfa1!$A$2:$A$13</c:f>
              <c:strCache>
                <c:ptCount val="12"/>
                <c:pt idx="0">
                  <c:v>Üretim</c:v>
                </c:pt>
                <c:pt idx="1">
                  <c:v>Madencilik</c:v>
                </c:pt>
                <c:pt idx="2">
                  <c:v>İnşaat</c:v>
                </c:pt>
                <c:pt idx="3">
                  <c:v>Nakliye</c:v>
                </c:pt>
                <c:pt idx="4">
                  <c:v>Enerji </c:v>
                </c:pt>
                <c:pt idx="5">
                  <c:v>Diğer </c:v>
                </c:pt>
                <c:pt idx="6">
                  <c:v>Bilişim</c:v>
                </c:pt>
                <c:pt idx="7">
                  <c:v>Konaklama</c:v>
                </c:pt>
                <c:pt idx="8">
                  <c:v>Tarım</c:v>
                </c:pt>
                <c:pt idx="9">
                  <c:v>Kamu</c:v>
                </c:pt>
                <c:pt idx="10">
                  <c:v>Eğitim</c:v>
                </c:pt>
                <c:pt idx="11">
                  <c:v>Bilinmeyen</c:v>
                </c:pt>
              </c:strCache>
            </c:strRef>
          </c:cat>
          <c:val>
            <c:numRef>
              <c:f>Sayfa1!$B$2:$B$13</c:f>
              <c:numCache>
                <c:formatCode>#,##0</c:formatCode>
                <c:ptCount val="12"/>
                <c:pt idx="0">
                  <c:v>34401</c:v>
                </c:pt>
                <c:pt idx="1">
                  <c:v>9091</c:v>
                </c:pt>
                <c:pt idx="2">
                  <c:v>6877</c:v>
                </c:pt>
                <c:pt idx="3">
                  <c:v>6581</c:v>
                </c:pt>
                <c:pt idx="4">
                  <c:v>2004</c:v>
                </c:pt>
                <c:pt idx="5">
                  <c:v>1491</c:v>
                </c:pt>
                <c:pt idx="6">
                  <c:v>1436</c:v>
                </c:pt>
                <c:pt idx="7">
                  <c:v>1432</c:v>
                </c:pt>
                <c:pt idx="8" formatCode="General">
                  <c:v>538</c:v>
                </c:pt>
                <c:pt idx="9" formatCode="General">
                  <c:v>280</c:v>
                </c:pt>
                <c:pt idx="10" formatCode="General">
                  <c:v>164</c:v>
                </c:pt>
                <c:pt idx="11" formatCode="General">
                  <c:v>21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KEDIN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155977464132996E-3"/>
                  <c:y val="-1.9649151992026118E-2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77988732066498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3.1630843974843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155977464132996E-3"/>
                  <c:y val="-2.89949403102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3396619619949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5466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233966196199499E-3"/>
                  <c:y val="-4.1828598435083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3.7568982324307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0323739142799896E-16"/>
                  <c:y val="-4.198886259775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0826167322992844E-2"/>
                  <c:y val="-2.6359036645702645E-3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Sayfa1!$A$2:$A$13</c:f>
              <c:strCache>
                <c:ptCount val="12"/>
                <c:pt idx="0">
                  <c:v>Üretim</c:v>
                </c:pt>
                <c:pt idx="1">
                  <c:v>Madencilik</c:v>
                </c:pt>
                <c:pt idx="2">
                  <c:v>İnşaat</c:v>
                </c:pt>
                <c:pt idx="3">
                  <c:v>Nakliye</c:v>
                </c:pt>
                <c:pt idx="4">
                  <c:v>Enerji </c:v>
                </c:pt>
                <c:pt idx="5">
                  <c:v>Diğer </c:v>
                </c:pt>
                <c:pt idx="6">
                  <c:v>Bilişim</c:v>
                </c:pt>
                <c:pt idx="7">
                  <c:v>Konaklama</c:v>
                </c:pt>
                <c:pt idx="8">
                  <c:v>Tarım</c:v>
                </c:pt>
                <c:pt idx="9">
                  <c:v>Kamu</c:v>
                </c:pt>
                <c:pt idx="10">
                  <c:v>Eğitim</c:v>
                </c:pt>
                <c:pt idx="11">
                  <c:v>Bilinmeyen</c:v>
                </c:pt>
              </c:strCache>
            </c:strRef>
          </c:cat>
          <c:val>
            <c:numRef>
              <c:f>Sayfa1!$C$2:$C$13</c:f>
              <c:numCache>
                <c:formatCode>0.00%</c:formatCode>
                <c:ptCount val="12"/>
                <c:pt idx="0">
                  <c:v>0.53500000000000003</c:v>
                </c:pt>
                <c:pt idx="1">
                  <c:v>0.14099999999999999</c:v>
                </c:pt>
                <c:pt idx="2">
                  <c:v>0.107</c:v>
                </c:pt>
                <c:pt idx="3">
                  <c:v>0.10199999999999999</c:v>
                </c:pt>
                <c:pt idx="4">
                  <c:v>3.1E-2</c:v>
                </c:pt>
                <c:pt idx="5">
                  <c:v>2.3E-2</c:v>
                </c:pt>
                <c:pt idx="6">
                  <c:v>2.1999999999999999E-2</c:v>
                </c:pt>
                <c:pt idx="7">
                  <c:v>2.1999999999999999E-2</c:v>
                </c:pt>
                <c:pt idx="8">
                  <c:v>8.0000000000000002E-3</c:v>
                </c:pt>
                <c:pt idx="9">
                  <c:v>4.0000000000000001E-3</c:v>
                </c:pt>
                <c:pt idx="10">
                  <c:v>3.0000000000000001E-3</c:v>
                </c:pt>
                <c:pt idx="11">
                  <c:v>2.9999999999999997E-4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116184064"/>
        <c:axId val="115411776"/>
        <c:axId val="0"/>
      </c:bar3DChart>
      <c:catAx>
        <c:axId val="11618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115411776"/>
        <c:crosses val="autoZero"/>
        <c:auto val="1"/>
        <c:lblAlgn val="ctr"/>
        <c:lblOffset val="100"/>
        <c:noMultiLvlLbl val="0"/>
      </c:catAx>
      <c:valAx>
        <c:axId val="115411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16184064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1.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Sayfa1!$B$2:$B$5</c:f>
              <c:numCache>
                <c:formatCode>#,##0</c:formatCode>
                <c:ptCount val="4"/>
                <c:pt idx="0">
                  <c:v>16800</c:v>
                </c:pt>
                <c:pt idx="1">
                  <c:v>13800</c:v>
                </c:pt>
                <c:pt idx="2">
                  <c:v>13000</c:v>
                </c:pt>
                <c:pt idx="3">
                  <c:v>11900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2.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Sayfa1!$C$2:$C$5</c:f>
              <c:numCache>
                <c:formatCode>#,##0</c:formatCode>
                <c:ptCount val="4"/>
                <c:pt idx="0">
                  <c:v>12200</c:v>
                </c:pt>
                <c:pt idx="1">
                  <c:v>11600</c:v>
                </c:pt>
                <c:pt idx="2">
                  <c:v>11900</c:v>
                </c:pt>
                <c:pt idx="3">
                  <c:v>13000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3.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Sayfa1!$D$2:$D$5</c:f>
              <c:numCache>
                <c:formatCode>#,##0</c:formatCode>
                <c:ptCount val="4"/>
                <c:pt idx="0">
                  <c:v>12100</c:v>
                </c:pt>
                <c:pt idx="1">
                  <c:v>11500</c:v>
                </c:pt>
                <c:pt idx="2">
                  <c:v>11950</c:v>
                </c:pt>
                <c:pt idx="3">
                  <c:v>12800</c:v>
                </c:pt>
              </c:numCache>
            </c:numRef>
          </c:val>
        </c:ser>
        <c:ser>
          <c:idx val="3"/>
          <c:order val="3"/>
          <c:tx>
            <c:strRef>
              <c:f>Sayfa1!$E$1</c:f>
              <c:strCache>
                <c:ptCount val="1"/>
                <c:pt idx="0">
                  <c:v>4.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Sayfa1!$E$2:$E$5</c:f>
              <c:numCache>
                <c:formatCode>#,##0</c:formatCode>
                <c:ptCount val="4"/>
                <c:pt idx="0">
                  <c:v>11500</c:v>
                </c:pt>
                <c:pt idx="1">
                  <c:v>9100</c:v>
                </c:pt>
                <c:pt idx="2">
                  <c:v>9800</c:v>
                </c:pt>
                <c:pt idx="3">
                  <c:v>9800</c:v>
                </c:pt>
              </c:numCache>
            </c:numRef>
          </c:val>
        </c:ser>
        <c:ser>
          <c:idx val="4"/>
          <c:order val="4"/>
          <c:tx>
            <c:strRef>
              <c:f>Sayfa1!$F$1</c:f>
              <c:strCache>
                <c:ptCount val="1"/>
                <c:pt idx="0">
                  <c:v>5.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Sayfa1!$F$2:$F$5</c:f>
              <c:numCache>
                <c:formatCode>#,##0</c:formatCode>
                <c:ptCount val="4"/>
                <c:pt idx="0">
                  <c:v>6700</c:v>
                </c:pt>
                <c:pt idx="1">
                  <c:v>6000</c:v>
                </c:pt>
                <c:pt idx="2">
                  <c:v>6000</c:v>
                </c:pt>
                <c:pt idx="3">
                  <c:v>6000</c:v>
                </c:pt>
              </c:numCache>
            </c:numRef>
          </c:val>
        </c:ser>
        <c:ser>
          <c:idx val="5"/>
          <c:order val="5"/>
          <c:tx>
            <c:strRef>
              <c:f>Sayfa1!$G$1</c:f>
              <c:strCache>
                <c:ptCount val="1"/>
                <c:pt idx="0">
                  <c:v>6.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Sayfa1!$G$2:$G$5</c:f>
              <c:numCache>
                <c:formatCode>#,##0</c:formatCode>
                <c:ptCount val="4"/>
                <c:pt idx="0">
                  <c:v>6800</c:v>
                </c:pt>
                <c:pt idx="1">
                  <c:v>6200</c:v>
                </c:pt>
                <c:pt idx="2">
                  <c:v>7000</c:v>
                </c:pt>
                <c:pt idx="3">
                  <c:v>7000</c:v>
                </c:pt>
              </c:numCache>
            </c:numRef>
          </c:val>
        </c:ser>
        <c:ser>
          <c:idx val="6"/>
          <c:order val="6"/>
          <c:tx>
            <c:strRef>
              <c:f>Sayfa1!$H$1</c:f>
              <c:strCache>
                <c:ptCount val="1"/>
                <c:pt idx="0">
                  <c:v>7.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Sayfa1!$H$2:$H$5</c:f>
              <c:numCache>
                <c:formatCode>#,##0</c:formatCode>
                <c:ptCount val="4"/>
                <c:pt idx="0">
                  <c:v>8050</c:v>
                </c:pt>
                <c:pt idx="1">
                  <c:v>8000</c:v>
                </c:pt>
                <c:pt idx="2">
                  <c:v>9000</c:v>
                </c:pt>
                <c:pt idx="3">
                  <c:v>9000</c:v>
                </c:pt>
              </c:numCache>
            </c:numRef>
          </c:val>
        </c:ser>
        <c:ser>
          <c:idx val="7"/>
          <c:order val="7"/>
          <c:tx>
            <c:strRef>
              <c:f>Sayfa1!$I$1</c:f>
              <c:strCache>
                <c:ptCount val="1"/>
                <c:pt idx="0">
                  <c:v>8.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Sayfa1!$I$2:$I$5</c:f>
              <c:numCache>
                <c:formatCode>#,##0</c:formatCode>
                <c:ptCount val="4"/>
                <c:pt idx="0">
                  <c:v>9200</c:v>
                </c:pt>
                <c:pt idx="1">
                  <c:v>9000</c:v>
                </c:pt>
                <c:pt idx="2">
                  <c:v>11500</c:v>
                </c:pt>
                <c:pt idx="3">
                  <c:v>12500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1"/>
        <c:axId val="116615680"/>
        <c:axId val="115414080"/>
      </c:barChart>
      <c:catAx>
        <c:axId val="1166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15414080"/>
        <c:crosses val="autoZero"/>
        <c:auto val="1"/>
        <c:lblAlgn val="ctr"/>
        <c:lblOffset val="100"/>
        <c:noMultiLvlLbl val="0"/>
      </c:catAx>
      <c:valAx>
        <c:axId val="1154140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tr-TR" sz="1100"/>
                  <a:t>İş Kazası Sayısı</a:t>
                </a:r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tr-TR"/>
          </a:p>
        </c:txPr>
        <c:crossAx val="1166156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İş Kazası</c:v>
                </c:pt>
              </c:strCache>
            </c:strRef>
          </c:tx>
          <c:invertIfNegative val="0"/>
          <c:cat>
            <c:numRef>
              <c:f>Sayfa1!$A$2:$A$13</c:f>
              <c:numCache>
                <c:formatCode>General</c:formatCode>
                <c:ptCount val="12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</c:numCache>
            </c:numRef>
          </c:cat>
          <c:val>
            <c:numRef>
              <c:f>Sayfa1!$B$2:$B$13</c:f>
              <c:numCache>
                <c:formatCode>#,##0</c:formatCode>
                <c:ptCount val="12"/>
                <c:pt idx="0">
                  <c:v>1282</c:v>
                </c:pt>
                <c:pt idx="1">
                  <c:v>1094</c:v>
                </c:pt>
                <c:pt idx="2">
                  <c:v>1165</c:v>
                </c:pt>
                <c:pt idx="3" formatCode="General">
                  <c:v>731</c:v>
                </c:pt>
                <c:pt idx="4">
                  <c:v>1002</c:v>
                </c:pt>
                <c:pt idx="5" formatCode="General">
                  <c:v>872</c:v>
                </c:pt>
                <c:pt idx="6" formatCode="General">
                  <c:v>810</c:v>
                </c:pt>
                <c:pt idx="7" formatCode="General">
                  <c:v>841</c:v>
                </c:pt>
                <c:pt idx="8">
                  <c:v>1072</c:v>
                </c:pt>
                <c:pt idx="9">
                  <c:v>1592</c:v>
                </c:pt>
                <c:pt idx="10">
                  <c:v>1592</c:v>
                </c:pt>
                <c:pt idx="11">
                  <c:v>1592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Meslek H</c:v>
                </c:pt>
              </c:strCache>
            </c:strRef>
          </c:tx>
          <c:invertIfNegative val="0"/>
          <c:cat>
            <c:numRef>
              <c:f>Sayfa1!$A$2:$A$13</c:f>
              <c:numCache>
                <c:formatCode>General</c:formatCode>
                <c:ptCount val="12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</c:numCache>
            </c:numRef>
          </c:cat>
          <c:val>
            <c:numRef>
              <c:f>Sayfa1!$C$2:$C$13</c:f>
              <c:numCache>
                <c:formatCode>General</c:formatCode>
                <c:ptCount val="12"/>
                <c:pt idx="0">
                  <c:v>191</c:v>
                </c:pt>
                <c:pt idx="1">
                  <c:v>158</c:v>
                </c:pt>
                <c:pt idx="2">
                  <c:v>168</c:v>
                </c:pt>
                <c:pt idx="3" formatCode="#,##0">
                  <c:v>6</c:v>
                </c:pt>
                <c:pt idx="4" formatCode="#,##0">
                  <c:v>6</c:v>
                </c:pt>
                <c:pt idx="5" formatCode="#,##0">
                  <c:v>6</c:v>
                </c:pt>
                <c:pt idx="6" formatCode="#,##0">
                  <c:v>1</c:v>
                </c:pt>
                <c:pt idx="7" formatCode="#,##0">
                  <c:v>2</c:v>
                </c:pt>
                <c:pt idx="8" formatCode="#,##0">
                  <c:v>24</c:v>
                </c:pt>
                <c:pt idx="9" formatCode="#,##0">
                  <c:v>9</c:v>
                </c:pt>
                <c:pt idx="10" formatCode="#,##0">
                  <c:v>9</c:v>
                </c:pt>
                <c:pt idx="11" formatCode="#,##0">
                  <c:v>9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Toplam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cat>
            <c:numRef>
              <c:f>Sayfa1!$A$2:$A$13</c:f>
              <c:numCache>
                <c:formatCode>General</c:formatCode>
                <c:ptCount val="12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</c:numCache>
            </c:numRef>
          </c:cat>
          <c:val>
            <c:numRef>
              <c:f>Sayfa1!$D$2:$D$13</c:f>
              <c:numCache>
                <c:formatCode>#,##0</c:formatCode>
                <c:ptCount val="12"/>
                <c:pt idx="0">
                  <c:v>1473</c:v>
                </c:pt>
                <c:pt idx="1">
                  <c:v>1252</c:v>
                </c:pt>
                <c:pt idx="2">
                  <c:v>1333</c:v>
                </c:pt>
                <c:pt idx="3">
                  <c:v>737</c:v>
                </c:pt>
                <c:pt idx="4">
                  <c:v>1008</c:v>
                </c:pt>
                <c:pt idx="5">
                  <c:v>878</c:v>
                </c:pt>
                <c:pt idx="6">
                  <c:v>811</c:v>
                </c:pt>
                <c:pt idx="7">
                  <c:v>843</c:v>
                </c:pt>
                <c:pt idx="8">
                  <c:v>1096</c:v>
                </c:pt>
                <c:pt idx="9">
                  <c:v>1601</c:v>
                </c:pt>
                <c:pt idx="10">
                  <c:v>1601</c:v>
                </c:pt>
                <c:pt idx="11">
                  <c:v>1601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1"/>
        <c:axId val="116967936"/>
        <c:axId val="88755584"/>
      </c:barChart>
      <c:catAx>
        <c:axId val="11696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8755584"/>
        <c:crosses val="autoZero"/>
        <c:auto val="1"/>
        <c:lblAlgn val="ctr"/>
        <c:lblOffset val="100"/>
        <c:noMultiLvlLbl val="0"/>
      </c:catAx>
      <c:valAx>
        <c:axId val="88755584"/>
        <c:scaling>
          <c:orientation val="minMax"/>
          <c:max val="18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tr-TR" sz="1100" dirty="0"/>
                  <a:t>İş Kazası </a:t>
                </a:r>
                <a:r>
                  <a:rPr lang="tr-TR" sz="1100" dirty="0" smtClean="0"/>
                  <a:t>/ Meslek Hastalıkları</a:t>
                </a:r>
                <a:endParaRPr lang="tr-TR" sz="1100" dirty="0"/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tr-TR"/>
          </a:p>
        </c:txPr>
        <c:crossAx val="1169679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5"/>
      <c:hPercent val="33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99855329357465E-2"/>
          <c:y val="3.2432299759899107E-2"/>
          <c:w val="0.90500144670642535"/>
          <c:h val="0.8954599035874796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Kayıp Gün</c:v>
                </c:pt>
              </c:strCache>
            </c:strRef>
          </c:tx>
          <c:invertIfNegative val="0"/>
          <c:cat>
            <c:numRef>
              <c:f>Sheet1!$B$1:$K$1</c:f>
              <c:numCache>
                <c:formatCode>General</c:formatCode>
                <c:ptCount val="1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</c:numCache>
            </c:numRef>
          </c:cat>
          <c:val>
            <c:numRef>
              <c:f>Sheet1!$B$2:$K$2</c:f>
              <c:numCache>
                <c:formatCode>#,##0</c:formatCode>
                <c:ptCount val="10"/>
                <c:pt idx="0">
                  <c:v>1992476</c:v>
                </c:pt>
                <c:pt idx="1">
                  <c:v>2030186</c:v>
                </c:pt>
                <c:pt idx="2">
                  <c:v>1893436</c:v>
                </c:pt>
                <c:pt idx="3">
                  <c:v>1697695</c:v>
                </c:pt>
                <c:pt idx="4">
                  <c:v>1852502</c:v>
                </c:pt>
                <c:pt idx="5">
                  <c:v>1831252</c:v>
                </c:pt>
                <c:pt idx="6">
                  <c:v>2111432</c:v>
                </c:pt>
                <c:pt idx="7">
                  <c:v>1983410</c:v>
                </c:pt>
                <c:pt idx="8">
                  <c:v>1797917</c:v>
                </c:pt>
                <c:pt idx="9">
                  <c:v>1895235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15196416"/>
        <c:axId val="88758464"/>
        <c:axId val="0"/>
      </c:bar3DChart>
      <c:catAx>
        <c:axId val="11519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/>
            </a:pPr>
            <a:endParaRPr lang="tr-TR"/>
          </a:p>
        </c:txPr>
        <c:crossAx val="88758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758464"/>
        <c:scaling>
          <c:orientation val="minMax"/>
          <c:max val="2500000"/>
          <c:min val="0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/>
            </a:pPr>
            <a:endParaRPr lang="tr-TR"/>
          </a:p>
        </c:txPr>
        <c:crossAx val="115196416"/>
        <c:crosses val="autoZero"/>
        <c:crossBetween val="between"/>
        <c:majorUnit val="200000"/>
        <c:minorUnit val="100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/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170060995380315E-4"/>
                  <c:y val="-0.35556970595353088"/>
                </c:manualLayout>
              </c:layout>
              <c:spPr/>
              <c:txPr>
                <a:bodyPr/>
                <a:lstStyle/>
                <a:p>
                  <a:pPr>
                    <a:defRPr sz="1000" b="1" i="0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2849767352922431E-3"/>
                  <c:y val="-5.535397695597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9.7528435589099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0.147610605215934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8155977464132996E-3"/>
                  <c:y val="-0.20032867850733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2231749190099963E-3"/>
                  <c:y val="-0.25568265546331509"/>
                </c:manualLayout>
              </c:layout>
              <c:spPr/>
              <c:txPr>
                <a:bodyPr/>
                <a:lstStyle/>
                <a:p>
                  <a:pPr>
                    <a:defRPr sz="1000" b="0" i="0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7.0389943660333527E-3"/>
                  <c:y val="-0.4647172879166440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Sayfa1!$B$2:$B$16</c:f>
              <c:numCache>
                <c:formatCode>#,##0</c:formatCode>
                <c:ptCount val="15"/>
                <c:pt idx="0">
                  <c:v>5066745</c:v>
                </c:pt>
                <c:pt idx="1">
                  <c:v>5558582</c:v>
                </c:pt>
                <c:pt idx="2">
                  <c:v>5832215</c:v>
                </c:pt>
                <c:pt idx="3">
                  <c:v>5254125</c:v>
                </c:pt>
                <c:pt idx="4">
                  <c:v>4886881</c:v>
                </c:pt>
                <c:pt idx="5">
                  <c:v>5223283</c:v>
                </c:pt>
                <c:pt idx="6">
                  <c:v>5615238</c:v>
                </c:pt>
                <c:pt idx="7">
                  <c:v>6181251</c:v>
                </c:pt>
                <c:pt idx="8">
                  <c:v>6918605</c:v>
                </c:pt>
                <c:pt idx="9">
                  <c:v>7818642</c:v>
                </c:pt>
                <c:pt idx="10">
                  <c:v>8643000</c:v>
                </c:pt>
                <c:pt idx="11">
                  <c:v>9136000</c:v>
                </c:pt>
                <c:pt idx="12">
                  <c:v>9976000</c:v>
                </c:pt>
                <c:pt idx="13">
                  <c:v>10600000</c:v>
                </c:pt>
                <c:pt idx="14">
                  <c:v>11030939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KEDIN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4.4810362297694396E-2"/>
                </c:manualLayout>
              </c:layout>
              <c:spPr/>
              <c:txPr>
                <a:bodyPr/>
                <a:lstStyle/>
                <a:p>
                  <a:pPr>
                    <a:defRPr sz="1200" b="1" i="0">
                      <a:solidFill>
                        <a:srgbClr val="C0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15597746413274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6311954928265993E-3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077988732066498E-3"/>
                  <c:y val="-2.108722931656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108722931656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323739142799896E-16"/>
                  <c:y val="-2.635903664570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1.0543614658281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4077988732066498E-3"/>
                  <c:y val="1.8451118100522159E-2"/>
                </c:manualLayout>
              </c:layout>
              <c:spPr/>
              <c:txPr>
                <a:bodyPr/>
                <a:lstStyle/>
                <a:p>
                  <a:pPr>
                    <a:defRPr sz="1200" b="0" i="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3.8010569576579341E-2"/>
                  <c:y val="6.0405427837744779E-18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C0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Sayfa1!$C$2:$C$16</c:f>
              <c:numCache>
                <c:formatCode>#,##0</c:formatCode>
                <c:ptCount val="15"/>
                <c:pt idx="0">
                  <c:v>1055</c:v>
                </c:pt>
                <c:pt idx="1">
                  <c:v>1400</c:v>
                </c:pt>
                <c:pt idx="2">
                  <c:v>1025</c:v>
                </c:pt>
                <c:pt idx="3">
                  <c:v>803</c:v>
                </c:pt>
                <c:pt idx="4">
                  <c:v>883</c:v>
                </c:pt>
                <c:pt idx="5">
                  <c:v>601</c:v>
                </c:pt>
                <c:pt idx="6">
                  <c:v>440</c:v>
                </c:pt>
                <c:pt idx="7">
                  <c:v>384</c:v>
                </c:pt>
                <c:pt idx="8">
                  <c:v>519</c:v>
                </c:pt>
                <c:pt idx="9">
                  <c:v>574</c:v>
                </c:pt>
                <c:pt idx="10">
                  <c:v>1208</c:v>
                </c:pt>
                <c:pt idx="11">
                  <c:v>539</c:v>
                </c:pt>
                <c:pt idx="12">
                  <c:v>429</c:v>
                </c:pt>
                <c:pt idx="13">
                  <c:v>533</c:v>
                </c:pt>
                <c:pt idx="14">
                  <c:v>697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117719552"/>
        <c:axId val="116876992"/>
        <c:axId val="0"/>
      </c:bar3DChart>
      <c:catAx>
        <c:axId val="11771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116876992"/>
        <c:crosses val="autoZero"/>
        <c:auto val="1"/>
        <c:lblAlgn val="ctr"/>
        <c:lblOffset val="100"/>
        <c:noMultiLvlLbl val="0"/>
      </c:catAx>
      <c:valAx>
        <c:axId val="116876992"/>
        <c:scaling>
          <c:orientation val="minMax"/>
          <c:max val="8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17719552"/>
        <c:crosses val="autoZero"/>
        <c:crossBetween val="between"/>
        <c:majorUnit val="1000000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0.88547</cdr:x>
      <cdr:y>0.84434</cdr:y>
    </cdr:from>
    <cdr:to>
      <cdr:x>0.99592</cdr:x>
      <cdr:y>0.88208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7927416" y="5709683"/>
          <a:ext cx="988828" cy="255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tr-TR" sz="1100" b="1" i="1" dirty="0" smtClean="0"/>
            <a:t>*2006 Yılı</a:t>
          </a:r>
          <a:endParaRPr lang="tr-TR" sz="1100" b="1" i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293C39-99B3-4415-B1F8-EAB878545386}" type="slidenum">
              <a:rPr lang="de-DE" sz="1200">
                <a:solidFill>
                  <a:srgbClr val="000000"/>
                </a:solidFill>
              </a:rPr>
              <a:pPr algn="r"/>
              <a:t>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227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ECB3636-E824-4632-B0DF-36AD654DD55A}" type="slidenum">
              <a:rPr lang="en-GB" sz="1300">
                <a:solidFill>
                  <a:srgbClr val="000000"/>
                </a:solidFill>
              </a:rPr>
              <a:pPr algn="r" defTabSz="947738"/>
              <a:t>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2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2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8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8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1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15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3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8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94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21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88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5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43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29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03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677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477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24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61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766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89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16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97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89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89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62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061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573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54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637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8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35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061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573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54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637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62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35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061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573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54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637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633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89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4081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8232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315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26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0279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230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19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1765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49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525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0693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59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59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59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EC97A8C-2DD8-4E4A-8B9D-0497A86147D8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22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4390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7111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Türkiye ve Dünyada İSG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Oval 6"/>
          <p:cNvSpPr/>
          <p:nvPr/>
        </p:nvSpPr>
        <p:spPr>
          <a:xfrm>
            <a:off x="4763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smtClean="0"/>
              <a:t>15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826941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23646164"/>
              </p:ext>
            </p:extLst>
          </p:nvPr>
        </p:nvGraphicFramePr>
        <p:xfrm>
          <a:off x="0" y="1176325"/>
          <a:ext cx="9021175" cy="48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ÇALIŞAN SAYISI İŞ KAZASI – TÜRKİYE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725356" y="1209645"/>
            <a:ext cx="4741994" cy="40011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Calibri" pitchFamily="34" charset="0"/>
              </a:rPr>
              <a:t>%54 Artış / %70 Azalma </a:t>
            </a:r>
            <a:endParaRPr lang="tr-T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KAZALARININ SEKTÖREL DAĞILIM*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794258"/>
              </p:ext>
            </p:extLst>
          </p:nvPr>
        </p:nvGraphicFramePr>
        <p:xfrm>
          <a:off x="95692" y="247650"/>
          <a:ext cx="8952773" cy="651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 19"/>
          <p:cNvGrpSpPr>
            <a:grpSpLocks/>
          </p:cNvGrpSpPr>
          <p:nvPr/>
        </p:nvGrpSpPr>
        <p:grpSpPr bwMode="auto">
          <a:xfrm>
            <a:off x="990600" y="5683299"/>
            <a:ext cx="6162675" cy="663575"/>
            <a:chOff x="2644311" y="5451679"/>
            <a:chExt cx="6162416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6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TİPLERİNE GÖRE DAĞILIM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73398"/>
              </p:ext>
            </p:extLst>
          </p:nvPr>
        </p:nvGraphicFramePr>
        <p:xfrm>
          <a:off x="32562" y="960142"/>
          <a:ext cx="9111438" cy="582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 19"/>
          <p:cNvGrpSpPr>
            <a:grpSpLocks/>
          </p:cNvGrpSpPr>
          <p:nvPr/>
        </p:nvGrpSpPr>
        <p:grpSpPr bwMode="auto">
          <a:xfrm>
            <a:off x="743820" y="6058775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50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14413"/>
              </p:ext>
            </p:extLst>
          </p:nvPr>
        </p:nvGraphicFramePr>
        <p:xfrm>
          <a:off x="95003" y="1857373"/>
          <a:ext cx="8728363" cy="3514728"/>
        </p:xfrm>
        <a:graphic>
          <a:graphicData uri="http://schemas.openxmlformats.org/drawingml/2006/table">
            <a:tbl>
              <a:tblPr/>
              <a:tblGrid>
                <a:gridCol w="7508153"/>
                <a:gridCol w="1220210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Sebebi Bilinmeyen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%32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Nakliyat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Toptan ve Perakende Ticaret</a:t>
                      </a:r>
                      <a:endParaRPr kumimoji="0" lang="tr-TR" sz="18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Kömür Madenciliği,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(Gıda, dokuma, makine, metal, …)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ÖLÜMLERİN SEKTÖREL DAĞILIMI – TÜRKİYE </a:t>
            </a: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51594" y="5511846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33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83205"/>
              </p:ext>
            </p:extLst>
          </p:nvPr>
        </p:nvGraphicFramePr>
        <p:xfrm>
          <a:off x="95003" y="1857373"/>
          <a:ext cx="8728363" cy="3514728"/>
        </p:xfrm>
        <a:graphic>
          <a:graphicData uri="http://schemas.openxmlformats.org/drawingml/2006/table">
            <a:tbl>
              <a:tblPr/>
              <a:tblGrid>
                <a:gridCol w="7508153"/>
                <a:gridCol w="1220210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Sebebi bilinmeyen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Metalden Eşya İmalatı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Nakliyat</a:t>
                      </a:r>
                      <a:endParaRPr kumimoji="0" lang="tr-TR" sz="18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Dokuma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Kömür Madenciliği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SÜREKLİ İŞ GÖREMEMEZLİK DAĞILIMI – TÜRKİYE </a:t>
            </a:r>
            <a:endParaRPr lang="tr-TR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51594" y="5511846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554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3515310263"/>
              </p:ext>
            </p:extLst>
          </p:nvPr>
        </p:nvGraphicFramePr>
        <p:xfrm>
          <a:off x="0" y="1111238"/>
          <a:ext cx="9021175" cy="574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KAZALARININ SEKTÖREL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DAĞILIM–2009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14561" y="4114800"/>
            <a:ext cx="333375" cy="590550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FF0000"/>
                </a:solidFill>
              </a:rPr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36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SAATLERİNE GÖRE İŞ KAZALARI – TÜRKİYE 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Grafik 4"/>
          <p:cNvGraphicFramePr/>
          <p:nvPr>
            <p:extLst>
              <p:ext uri="{D42A27DB-BD31-4B8C-83A1-F6EECF244321}">
                <p14:modId xmlns:p14="http://schemas.microsoft.com/office/powerpoint/2010/main" val="4197455467"/>
              </p:ext>
            </p:extLst>
          </p:nvPr>
        </p:nvGraphicFramePr>
        <p:xfrm>
          <a:off x="0" y="1058863"/>
          <a:ext cx="9048466" cy="494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ikdörtgen 6"/>
          <p:cNvSpPr/>
          <p:nvPr/>
        </p:nvSpPr>
        <p:spPr>
          <a:xfrm>
            <a:off x="890800" y="4448174"/>
            <a:ext cx="5981700" cy="561975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890800" y="5743575"/>
            <a:ext cx="5981700" cy="200026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6920572" y="4631377"/>
            <a:ext cx="1974048" cy="37481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6920572" y="5739619"/>
            <a:ext cx="1974048" cy="20002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01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9955"/>
              </p:ext>
            </p:extLst>
          </p:nvPr>
        </p:nvGraphicFramePr>
        <p:xfrm>
          <a:off x="95003" y="1596123"/>
          <a:ext cx="8926172" cy="2008416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Ocak-Şubat-Mart-Nisan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21.316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26,9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Mayıs-Haziran-Temmuz-Ağustos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25.572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Eylül-Ekim-Kasım-Aralık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(Son 4 Ay)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32.139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40,7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79.027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10340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– Aylar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AYLARA GÖRE İŞ KAZALARI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9183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25004"/>
              </p:ext>
            </p:extLst>
          </p:nvPr>
        </p:nvGraphicFramePr>
        <p:xfrm>
          <a:off x="95003" y="1857373"/>
          <a:ext cx="8926172" cy="3514728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Üst Ekstremiteler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(omuz, kol, bilek, el, parmak)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43.290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53,7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Alt Ekstremiteler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(kalça, bacak, ayak)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20.207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25,0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8.387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Kafa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4.239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5,2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Sırt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2.572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Gövde ve İç Organlar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1.907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2,3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80.602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 BÖLGELERİNE GÖRE İK–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142875" y="6112121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572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14686"/>
              </p:ext>
            </p:extLst>
          </p:nvPr>
        </p:nvGraphicFramePr>
        <p:xfrm>
          <a:off x="95003" y="1857373"/>
          <a:ext cx="8926172" cy="4016832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Yüzeysel Yaralanmalar, Açık Yaralanmalar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35.863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48,0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Ezik ve Çürükler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17.257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23,1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Kırıklar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10.188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13,6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Çıkıklar, Burkulmalar, İncinmeler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7.455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9,9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Yanmalar, Kimyasal Yanma, Kaynar Su Yanma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2.513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Yanmalar, Kimyasal Yanma, Kaynar Su Yanma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2.513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Akut Zehirlenmeler, Enfeksiyonlar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74,640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 ÇEŞİDİNE GÖRE İK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36221" y="5954999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40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83131" y="2996586"/>
            <a:ext cx="8930244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Dünya İstatistikleri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2-DRUZ\1. EĞİTİM KURUMU\1. İstanbuluzman\2-RESİMLER\Dünya-Uzay-Uçak\explor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068" y="312002"/>
            <a:ext cx="3645725" cy="36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graphicFrame>
        <p:nvGraphicFramePr>
          <p:cNvPr id="7" name="Group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465108"/>
              </p:ext>
            </p:extLst>
          </p:nvPr>
        </p:nvGraphicFramePr>
        <p:xfrm>
          <a:off x="74430" y="1158979"/>
          <a:ext cx="9069570" cy="496688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866552"/>
                <a:gridCol w="1200503"/>
                <a:gridCol w="1200503"/>
                <a:gridCol w="1200503"/>
                <a:gridCol w="1200503"/>
                <a:gridCol w="1200503"/>
                <a:gridCol w="1200503"/>
              </a:tblGrid>
              <a:tr h="34229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Yaş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Grupları</a:t>
                      </a:r>
                      <a:endParaRPr kumimoji="0" lang="tr-TR" sz="1200" b="0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2005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2006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30830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2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-14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225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+mn-cs"/>
                        </a:rPr>
                        <a:t>15-17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1.002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2.239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2.470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18-24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1.141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16.343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18.666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19.965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25-29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676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17.303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17.979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7.675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18.162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18.837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30-34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15.073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15.182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35-39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10.761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11.150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10.845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40-44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7.958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8.263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7.485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45-49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2.653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2.789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2.371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2.516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50-54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811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848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55-59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60-64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65+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3.334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70.589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73.923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75.288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79.027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Ağırlıklı Ortalama  Yaş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KAZALARINDA YAŞ ORTALAMASI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990600" y="6159549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Dikdörtgen 23"/>
          <p:cNvSpPr/>
          <p:nvPr/>
        </p:nvSpPr>
        <p:spPr>
          <a:xfrm>
            <a:off x="5553075" y="2433636"/>
            <a:ext cx="3552825" cy="280987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1165380" y="2733671"/>
            <a:ext cx="882495" cy="280987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89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KAZASI-MESLEK HASTALIKLARINA BAĞLI ÖLÜM</a:t>
            </a:r>
            <a:endParaRPr lang="tr-TR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Grafik 4"/>
          <p:cNvGraphicFramePr/>
          <p:nvPr>
            <p:extLst>
              <p:ext uri="{D42A27DB-BD31-4B8C-83A1-F6EECF244321}">
                <p14:modId xmlns:p14="http://schemas.microsoft.com/office/powerpoint/2010/main" val="210455515"/>
              </p:ext>
            </p:extLst>
          </p:nvPr>
        </p:nvGraphicFramePr>
        <p:xfrm>
          <a:off x="0" y="1058863"/>
          <a:ext cx="9048466" cy="494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 19"/>
          <p:cNvGrpSpPr>
            <a:grpSpLocks/>
          </p:cNvGrpSpPr>
          <p:nvPr/>
        </p:nvGrpSpPr>
        <p:grpSpPr bwMode="auto">
          <a:xfrm>
            <a:off x="231797" y="5977269"/>
            <a:ext cx="6162675" cy="663575"/>
            <a:chOff x="2644311" y="5451679"/>
            <a:chExt cx="6162416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Sayısı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775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KAYBEDİLEN İŞ GÜNÜ SAYISI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202467"/>
              </p:ext>
            </p:extLst>
          </p:nvPr>
        </p:nvGraphicFramePr>
        <p:xfrm>
          <a:off x="-191386" y="0"/>
          <a:ext cx="9281280" cy="6741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ikdörtgen 6"/>
          <p:cNvSpPr/>
          <p:nvPr/>
        </p:nvSpPr>
        <p:spPr>
          <a:xfrm>
            <a:off x="142875" y="5253335"/>
            <a:ext cx="87058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Yaklaşık 2.000.000 Gün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277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 descr="D:\DOKTOR\9-ISTUZMAN\1-EĞİTİM KURUMU\1. İstanbuluzman\Z.Resim-İkon\Meslekler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17" y="444794"/>
            <a:ext cx="3260651" cy="326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96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2219602457"/>
              </p:ext>
            </p:extLst>
          </p:nvPr>
        </p:nvGraphicFramePr>
        <p:xfrm>
          <a:off x="0" y="1176325"/>
          <a:ext cx="9021175" cy="48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ÇALIŞAN SAYISI MESLEK HASTALIĞI – TÜRKİYE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HASTALIĞI DAĞILIMI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4983424"/>
              </p:ext>
            </p:extLst>
          </p:nvPr>
        </p:nvGraphicFramePr>
        <p:xfrm>
          <a:off x="-4" y="977730"/>
          <a:ext cx="9135087" cy="5299244"/>
        </p:xfrm>
        <a:graphic>
          <a:graphicData uri="http://schemas.openxmlformats.org/drawingml/2006/table">
            <a:tbl>
              <a:tblPr firstRow="1" bandRow="1"/>
              <a:tblGrid>
                <a:gridCol w="467338"/>
                <a:gridCol w="2835980"/>
                <a:gridCol w="765106"/>
                <a:gridCol w="723809"/>
                <a:gridCol w="723809"/>
                <a:gridCol w="723809"/>
                <a:gridCol w="723809"/>
                <a:gridCol w="723809"/>
                <a:gridCol w="723809"/>
                <a:gridCol w="723809"/>
              </a:tblGrid>
              <a:tr h="4751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SN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Meslek Hasta-İş Kazaları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1999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2000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2001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2002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2003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2004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2005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2006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Üretim ve İmalat Sektörü</a:t>
                      </a:r>
                      <a:endParaRPr kumimoji="0" lang="tr-TR" sz="16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1.478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976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895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877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873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1.214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 Sektörü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630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Madencilik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1.375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453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387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Taşımacılık ve İletişim</a:t>
                      </a:r>
                      <a:endParaRPr kumimoji="0" lang="tr-TR" sz="16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315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Kamu ve Hizmet Sektörü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Restorant, Otel, Alım-Satım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Elektrik, Gaz, Su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Tarım, Ormancılık, Balıkçılık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Finans, Sigorta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227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6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 Vaka Sayısı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4.740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3.139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3.191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2.965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2.407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2.536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2.735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3.868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766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YAŞ ORTALAMASI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568223"/>
              </p:ext>
            </p:extLst>
          </p:nvPr>
        </p:nvGraphicFramePr>
        <p:xfrm>
          <a:off x="19050" y="935038"/>
          <a:ext cx="9124948" cy="5457840"/>
        </p:xfrm>
        <a:graphic>
          <a:graphicData uri="http://schemas.openxmlformats.org/drawingml/2006/table">
            <a:tbl>
              <a:tblPr firstRow="1" bandRow="1"/>
              <a:tblGrid>
                <a:gridCol w="2272810"/>
                <a:gridCol w="1142023"/>
                <a:gridCol w="1142023"/>
                <a:gridCol w="1142023"/>
                <a:gridCol w="1142023"/>
                <a:gridCol w="1142023"/>
                <a:gridCol w="1142023"/>
              </a:tblGrid>
              <a:tr h="3850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YAŞ GRUPLARI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2791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2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-14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cs typeface="+mn-cs"/>
                        </a:rPr>
                        <a:t>15-17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18-24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25-29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30-34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35-39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40-44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45-49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50-54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55-59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60-64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65+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513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571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Ağırlıklı Ort.  Yaş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510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57069" y="2583712"/>
            <a:ext cx="8782476" cy="354064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Beklenen </a:t>
            </a:r>
          </a:p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1-ISTANBULUZMAN\1-EĞİTİM KURUMU\1. İstanbuluzman\2-RESİMLER\Meslekler\4EF_UnderConstruc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651" y="438149"/>
            <a:ext cx="1940698" cy="2466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419382"/>
              </p:ext>
            </p:extLst>
          </p:nvPr>
        </p:nvGraphicFramePr>
        <p:xfrm>
          <a:off x="66674" y="1725616"/>
          <a:ext cx="8981792" cy="3465510"/>
        </p:xfrm>
        <a:graphic>
          <a:graphicData uri="http://schemas.openxmlformats.org/drawingml/2006/table">
            <a:tbl>
              <a:tblPr firstRow="1" bandRow="1"/>
              <a:tblGrid>
                <a:gridCol w="4524377"/>
                <a:gridCol w="1552575"/>
                <a:gridCol w="1485900"/>
                <a:gridCol w="1418940"/>
              </a:tblGrid>
              <a:tr h="719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MESLEK HASTALIĞI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 YILI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 YILI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 YILI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65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SSK’ya Kayıtlı İşçi Sayısı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8.505.394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10.600.000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11.030.939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02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Saptanan Meslek Hastalığı Sayısı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1.208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533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697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1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Beklenen Meslek Hastalığı Sayısı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34.021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42.400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44.123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4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Saptanamayan Meslek Hastalığı Sayısı 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32.813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41.867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43.462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2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Saptanan Meslek Hastalığı Oranı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%0.014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%0.005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%0.005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BEKLENEN MESLEK HASTALIĞI SAYISI (WHO)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66675" y="1058862"/>
            <a:ext cx="8962741" cy="5603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Beklenen Meslek Hastalığı Oranı Çalışanların %0,4-%0,12 Olmalıdır.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75551" y="5268581"/>
            <a:ext cx="8963390" cy="1015663"/>
            <a:chOff x="75551" y="5268581"/>
            <a:chExt cx="8963390" cy="1015663"/>
          </a:xfrm>
        </p:grpSpPr>
        <p:sp>
          <p:nvSpPr>
            <p:cNvPr id="10" name="Metin kutusu 9"/>
            <p:cNvSpPr txBox="1"/>
            <p:nvPr/>
          </p:nvSpPr>
          <p:spPr>
            <a:xfrm>
              <a:off x="1304924" y="5268581"/>
              <a:ext cx="7734017" cy="1015663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«2007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34.000-102.000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«2010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42.400-127.200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</a:p>
            <a:p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2011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44.123-132.371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2" name="Grup 1"/>
            <p:cNvGrpSpPr/>
            <p:nvPr/>
          </p:nvGrpSpPr>
          <p:grpSpPr>
            <a:xfrm>
              <a:off x="75551" y="5268581"/>
              <a:ext cx="1200149" cy="1015663"/>
              <a:chOff x="132701" y="5116181"/>
              <a:chExt cx="1200149" cy="1015663"/>
            </a:xfrm>
          </p:grpSpPr>
          <p:sp>
            <p:nvSpPr>
              <p:cNvPr id="31" name="Metin kutusu 30"/>
              <p:cNvSpPr txBox="1"/>
              <p:nvPr/>
            </p:nvSpPr>
            <p:spPr>
              <a:xfrm>
                <a:off x="132701" y="5116181"/>
                <a:ext cx="1200149" cy="1015663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noAutofit/>
              </a:bodyPr>
              <a:lstStyle/>
              <a:p>
                <a:endPara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32" name="Group 82"/>
              <p:cNvGrpSpPr>
                <a:grpSpLocks/>
              </p:cNvGrpSpPr>
              <p:nvPr/>
            </p:nvGrpSpPr>
            <p:grpSpPr bwMode="auto">
              <a:xfrm>
                <a:off x="199375" y="5182856"/>
                <a:ext cx="1087147" cy="860535"/>
                <a:chOff x="1700" y="1171"/>
                <a:chExt cx="2292" cy="1980"/>
              </a:xfrm>
            </p:grpSpPr>
            <p:sp>
              <p:nvSpPr>
                <p:cNvPr id="33" name="Freeform 15"/>
                <p:cNvSpPr>
                  <a:spLocks noChangeAspect="1"/>
                </p:cNvSpPr>
                <p:nvPr/>
              </p:nvSpPr>
              <p:spPr bwMode="auto">
                <a:xfrm>
                  <a:off x="1700" y="1171"/>
                  <a:ext cx="2292" cy="1980"/>
                </a:xfrm>
                <a:custGeom>
                  <a:avLst/>
                  <a:gdLst>
                    <a:gd name="T0" fmla="*/ 7385 w 365"/>
                    <a:gd name="T1" fmla="*/ 89031 h 316"/>
                    <a:gd name="T2" fmla="*/ 2531 w 365"/>
                    <a:gd name="T3" fmla="*/ 80879 h 316"/>
                    <a:gd name="T4" fmla="*/ 46738 w 365"/>
                    <a:gd name="T5" fmla="*/ 4499 h 316"/>
                    <a:gd name="T6" fmla="*/ 56697 w 365"/>
                    <a:gd name="T7" fmla="*/ 4499 h 316"/>
                    <a:gd name="T8" fmla="*/ 100905 w 365"/>
                    <a:gd name="T9" fmla="*/ 80879 h 316"/>
                    <a:gd name="T10" fmla="*/ 96050 w 365"/>
                    <a:gd name="T11" fmla="*/ 89031 h 316"/>
                    <a:gd name="T12" fmla="*/ 7385 w 365"/>
                    <a:gd name="T13" fmla="*/ 89031 h 3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5"/>
                    <a:gd name="T22" fmla="*/ 0 h 316"/>
                    <a:gd name="T23" fmla="*/ 365 w 365"/>
                    <a:gd name="T24" fmla="*/ 316 h 3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5" h="316">
                      <a:moveTo>
                        <a:pt x="26" y="316"/>
                      </a:moveTo>
                      <a:cubicBezTo>
                        <a:pt x="7" y="316"/>
                        <a:pt x="0" y="303"/>
                        <a:pt x="9" y="287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75" y="0"/>
                        <a:pt x="190" y="0"/>
                        <a:pt x="200" y="16"/>
                      </a:cubicBezTo>
                      <a:cubicBezTo>
                        <a:pt x="356" y="287"/>
                        <a:pt x="356" y="287"/>
                        <a:pt x="356" y="287"/>
                      </a:cubicBezTo>
                      <a:cubicBezTo>
                        <a:pt x="365" y="303"/>
                        <a:pt x="358" y="316"/>
                        <a:pt x="339" y="316"/>
                      </a:cubicBezTo>
                      <a:lnTo>
                        <a:pt x="26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Freeform 16"/>
                <p:cNvSpPr>
                  <a:spLocks noChangeAspect="1"/>
                </p:cNvSpPr>
                <p:nvPr/>
              </p:nvSpPr>
              <p:spPr bwMode="auto">
                <a:xfrm>
                  <a:off x="1700" y="1171"/>
                  <a:ext cx="2292" cy="1980"/>
                </a:xfrm>
                <a:custGeom>
                  <a:avLst/>
                  <a:gdLst>
                    <a:gd name="T0" fmla="*/ 7385 w 365"/>
                    <a:gd name="T1" fmla="*/ 89031 h 316"/>
                    <a:gd name="T2" fmla="*/ 2531 w 365"/>
                    <a:gd name="T3" fmla="*/ 80879 h 316"/>
                    <a:gd name="T4" fmla="*/ 46738 w 365"/>
                    <a:gd name="T5" fmla="*/ 4499 h 316"/>
                    <a:gd name="T6" fmla="*/ 56697 w 365"/>
                    <a:gd name="T7" fmla="*/ 4499 h 316"/>
                    <a:gd name="T8" fmla="*/ 100905 w 365"/>
                    <a:gd name="T9" fmla="*/ 80879 h 316"/>
                    <a:gd name="T10" fmla="*/ 96050 w 365"/>
                    <a:gd name="T11" fmla="*/ 89031 h 316"/>
                    <a:gd name="T12" fmla="*/ 7385 w 365"/>
                    <a:gd name="T13" fmla="*/ 89031 h 3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5"/>
                    <a:gd name="T22" fmla="*/ 0 h 316"/>
                    <a:gd name="T23" fmla="*/ 365 w 365"/>
                    <a:gd name="T24" fmla="*/ 316 h 3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5" h="316">
                      <a:moveTo>
                        <a:pt x="26" y="316"/>
                      </a:moveTo>
                      <a:cubicBezTo>
                        <a:pt x="7" y="316"/>
                        <a:pt x="0" y="303"/>
                        <a:pt x="9" y="287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75" y="0"/>
                        <a:pt x="190" y="0"/>
                        <a:pt x="200" y="16"/>
                      </a:cubicBezTo>
                      <a:cubicBezTo>
                        <a:pt x="356" y="287"/>
                        <a:pt x="356" y="287"/>
                        <a:pt x="356" y="287"/>
                      </a:cubicBezTo>
                      <a:cubicBezTo>
                        <a:pt x="365" y="303"/>
                        <a:pt x="358" y="316"/>
                        <a:pt x="339" y="316"/>
                      </a:cubicBezTo>
                      <a:lnTo>
                        <a:pt x="26" y="3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60000"/>
                    </a:gs>
                    <a:gs pos="100000">
                      <a:srgbClr val="D60000"/>
                    </a:gs>
                  </a:gsLst>
                  <a:lin ang="54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" name="Freeform 17"/>
                <p:cNvSpPr>
                  <a:spLocks noChangeAspect="1"/>
                </p:cNvSpPr>
                <p:nvPr/>
              </p:nvSpPr>
              <p:spPr bwMode="auto">
                <a:xfrm>
                  <a:off x="1950" y="1439"/>
                  <a:ext cx="1789" cy="1555"/>
                </a:xfrm>
                <a:custGeom>
                  <a:avLst/>
                  <a:gdLst>
                    <a:gd name="T0" fmla="*/ 2279 w 285"/>
                    <a:gd name="T1" fmla="*/ 70006 h 248"/>
                    <a:gd name="T2" fmla="*/ 841 w 285"/>
                    <a:gd name="T3" fmla="*/ 67185 h 248"/>
                    <a:gd name="T4" fmla="*/ 38787 w 285"/>
                    <a:gd name="T5" fmla="*/ 1430 h 248"/>
                    <a:gd name="T6" fmla="*/ 41900 w 285"/>
                    <a:gd name="T7" fmla="*/ 1430 h 248"/>
                    <a:gd name="T8" fmla="*/ 79846 w 285"/>
                    <a:gd name="T9" fmla="*/ 67185 h 248"/>
                    <a:gd name="T10" fmla="*/ 78408 w 285"/>
                    <a:gd name="T11" fmla="*/ 70006 h 248"/>
                    <a:gd name="T12" fmla="*/ 2279 w 285"/>
                    <a:gd name="T13" fmla="*/ 70006 h 24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5"/>
                    <a:gd name="T22" fmla="*/ 0 h 248"/>
                    <a:gd name="T23" fmla="*/ 285 w 285"/>
                    <a:gd name="T24" fmla="*/ 248 h 24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5" h="248">
                      <a:moveTo>
                        <a:pt x="8" y="248"/>
                      </a:moveTo>
                      <a:cubicBezTo>
                        <a:pt x="2" y="248"/>
                        <a:pt x="0" y="243"/>
                        <a:pt x="3" y="238"/>
                      </a:cubicBezTo>
                      <a:cubicBezTo>
                        <a:pt x="137" y="5"/>
                        <a:pt x="137" y="5"/>
                        <a:pt x="137" y="5"/>
                      </a:cubicBezTo>
                      <a:cubicBezTo>
                        <a:pt x="140" y="0"/>
                        <a:pt x="145" y="0"/>
                        <a:pt x="148" y="5"/>
                      </a:cubicBezTo>
                      <a:cubicBezTo>
                        <a:pt x="282" y="238"/>
                        <a:pt x="282" y="238"/>
                        <a:pt x="282" y="238"/>
                      </a:cubicBezTo>
                      <a:cubicBezTo>
                        <a:pt x="285" y="243"/>
                        <a:pt x="283" y="248"/>
                        <a:pt x="277" y="248"/>
                      </a:cubicBezTo>
                      <a:lnTo>
                        <a:pt x="8" y="24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" name="Freeform 18"/>
                <p:cNvSpPr>
                  <a:spLocks noChangeAspect="1"/>
                </p:cNvSpPr>
                <p:nvPr/>
              </p:nvSpPr>
              <p:spPr bwMode="auto">
                <a:xfrm>
                  <a:off x="1950" y="1441"/>
                  <a:ext cx="1789" cy="1555"/>
                </a:xfrm>
                <a:custGeom>
                  <a:avLst/>
                  <a:gdLst/>
                  <a:ahLst/>
                  <a:cxnLst>
                    <a:cxn ang="0">
                      <a:pos x="8" y="248"/>
                    </a:cxn>
                    <a:cxn ang="0">
                      <a:pos x="3" y="238"/>
                    </a:cxn>
                    <a:cxn ang="0">
                      <a:pos x="137" y="5"/>
                    </a:cxn>
                    <a:cxn ang="0">
                      <a:pos x="148" y="5"/>
                    </a:cxn>
                    <a:cxn ang="0">
                      <a:pos x="282" y="238"/>
                    </a:cxn>
                    <a:cxn ang="0">
                      <a:pos x="277" y="248"/>
                    </a:cxn>
                    <a:cxn ang="0">
                      <a:pos x="8" y="248"/>
                    </a:cxn>
                  </a:cxnLst>
                  <a:rect l="0" t="0" r="r" b="b"/>
                  <a:pathLst>
                    <a:path w="285" h="248">
                      <a:moveTo>
                        <a:pt x="8" y="248"/>
                      </a:moveTo>
                      <a:cubicBezTo>
                        <a:pt x="2" y="248"/>
                        <a:pt x="0" y="243"/>
                        <a:pt x="3" y="238"/>
                      </a:cubicBezTo>
                      <a:cubicBezTo>
                        <a:pt x="137" y="5"/>
                        <a:pt x="137" y="5"/>
                        <a:pt x="137" y="5"/>
                      </a:cubicBezTo>
                      <a:cubicBezTo>
                        <a:pt x="140" y="0"/>
                        <a:pt x="145" y="0"/>
                        <a:pt x="148" y="5"/>
                      </a:cubicBezTo>
                      <a:cubicBezTo>
                        <a:pt x="282" y="238"/>
                        <a:pt x="282" y="238"/>
                        <a:pt x="282" y="238"/>
                      </a:cubicBezTo>
                      <a:cubicBezTo>
                        <a:pt x="285" y="243"/>
                        <a:pt x="283" y="248"/>
                        <a:pt x="277" y="248"/>
                      </a:cubicBezTo>
                      <a:lnTo>
                        <a:pt x="8" y="24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gamma/>
                        <a:shade val="76863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76863"/>
                        <a:invGamma/>
                      </a:schemeClr>
                    </a:gs>
                  </a:gsLst>
                  <a:lin ang="54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de-DE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7" name="Freeform 19"/>
                <p:cNvSpPr>
                  <a:spLocks noChangeAspect="1"/>
                </p:cNvSpPr>
                <p:nvPr/>
              </p:nvSpPr>
              <p:spPr bwMode="auto">
                <a:xfrm>
                  <a:off x="2728" y="1736"/>
                  <a:ext cx="234" cy="784"/>
                </a:xfrm>
                <a:custGeom>
                  <a:avLst/>
                  <a:gdLst>
                    <a:gd name="T0" fmla="*/ 13 w 720"/>
                    <a:gd name="T1" fmla="*/ 0 h 2437"/>
                    <a:gd name="T2" fmla="*/ 24 w 720"/>
                    <a:gd name="T3" fmla="*/ 4 h 2437"/>
                    <a:gd name="T4" fmla="*/ 28 w 720"/>
                    <a:gd name="T5" fmla="*/ 16 h 2437"/>
                    <a:gd name="T6" fmla="*/ 21 w 720"/>
                    <a:gd name="T7" fmla="*/ 89 h 2437"/>
                    <a:gd name="T8" fmla="*/ 15 w 720"/>
                    <a:gd name="T9" fmla="*/ 93 h 2437"/>
                    <a:gd name="T10" fmla="*/ 13 w 720"/>
                    <a:gd name="T11" fmla="*/ 93 h 2437"/>
                    <a:gd name="T12" fmla="*/ 7 w 720"/>
                    <a:gd name="T13" fmla="*/ 89 h 2437"/>
                    <a:gd name="T14" fmla="*/ 0 w 720"/>
                    <a:gd name="T15" fmla="*/ 16 h 2437"/>
                    <a:gd name="T16" fmla="*/ 4 w 720"/>
                    <a:gd name="T17" fmla="*/ 4 h 2437"/>
                    <a:gd name="T18" fmla="*/ 14 w 720"/>
                    <a:gd name="T19" fmla="*/ 0 h 24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20"/>
                    <a:gd name="T31" fmla="*/ 0 h 2437"/>
                    <a:gd name="T32" fmla="*/ 720 w 720"/>
                    <a:gd name="T33" fmla="*/ 2437 h 243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20" h="2437">
                      <a:moveTo>
                        <a:pt x="339" y="0"/>
                      </a:moveTo>
                      <a:cubicBezTo>
                        <a:pt x="445" y="0"/>
                        <a:pt x="551" y="42"/>
                        <a:pt x="614" y="106"/>
                      </a:cubicBezTo>
                      <a:cubicBezTo>
                        <a:pt x="678" y="191"/>
                        <a:pt x="720" y="297"/>
                        <a:pt x="720" y="424"/>
                      </a:cubicBezTo>
                      <a:cubicBezTo>
                        <a:pt x="710" y="795"/>
                        <a:pt x="607" y="1996"/>
                        <a:pt x="551" y="2331"/>
                      </a:cubicBezTo>
                      <a:cubicBezTo>
                        <a:pt x="508" y="2416"/>
                        <a:pt x="445" y="2437"/>
                        <a:pt x="381" y="2437"/>
                      </a:cubicBezTo>
                      <a:cubicBezTo>
                        <a:pt x="339" y="2437"/>
                        <a:pt x="339" y="2437"/>
                        <a:pt x="339" y="2437"/>
                      </a:cubicBezTo>
                      <a:cubicBezTo>
                        <a:pt x="254" y="2437"/>
                        <a:pt x="212" y="2418"/>
                        <a:pt x="169" y="2331"/>
                      </a:cubicBezTo>
                      <a:cubicBezTo>
                        <a:pt x="113" y="1996"/>
                        <a:pt x="10" y="795"/>
                        <a:pt x="0" y="424"/>
                      </a:cubicBezTo>
                      <a:cubicBezTo>
                        <a:pt x="0" y="297"/>
                        <a:pt x="42" y="191"/>
                        <a:pt x="106" y="106"/>
                      </a:cubicBezTo>
                      <a:cubicBezTo>
                        <a:pt x="169" y="42"/>
                        <a:pt x="254" y="0"/>
                        <a:pt x="360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" name="Oval 21"/>
                <p:cNvSpPr>
                  <a:spLocks noChangeAspect="1" noChangeArrowheads="1"/>
                </p:cNvSpPr>
                <p:nvPr/>
              </p:nvSpPr>
              <p:spPr bwMode="auto">
                <a:xfrm>
                  <a:off x="2751" y="2644"/>
                  <a:ext cx="190" cy="190"/>
                </a:xfrm>
                <a:prstGeom prst="ellipse">
                  <a:avLst/>
                </a:prstGeom>
                <a:solidFill>
                  <a:schemeClr val="tx1"/>
                </a:solidFill>
                <a:ln w="11176">
                  <a:solidFill>
                    <a:srgbClr val="16131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938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5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298258"/>
              </p:ext>
            </p:extLst>
          </p:nvPr>
        </p:nvGraphicFramePr>
        <p:xfrm>
          <a:off x="71517" y="1152489"/>
          <a:ext cx="9000966" cy="5046429"/>
        </p:xfrm>
        <a:graphic>
          <a:graphicData uri="http://schemas.openxmlformats.org/drawingml/2006/table">
            <a:tbl>
              <a:tblPr/>
              <a:tblGrid>
                <a:gridCol w="2472246"/>
                <a:gridCol w="2012284"/>
                <a:gridCol w="871855"/>
                <a:gridCol w="871855"/>
                <a:gridCol w="924242"/>
                <a:gridCol w="924242"/>
                <a:gridCol w="924242"/>
              </a:tblGrid>
              <a:tr h="670781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ÜLKELER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BEK. MH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2003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2004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2005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2006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2007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İsveç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17.604 – 52.813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25.058</a:t>
                      </a:r>
                      <a:endParaRPr kumimoji="0" lang="tr-TR" altLang="ja-JP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20.460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16.840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13.951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11.463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Finlandiya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10.048 – 30.144</a:t>
                      </a:r>
                      <a:endParaRPr kumimoji="0" lang="tr-TR" altLang="ja-JP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6774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6715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Norveç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9.772 – 29.316</a:t>
                      </a:r>
                      <a:endParaRPr kumimoji="0" lang="tr-TR" altLang="ja-JP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3423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2870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2274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3398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2871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Letonya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4.476 – 13.428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1673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1591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Almanya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152.492 – 457.476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17.425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17.413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16.519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14.732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  <a:r>
                        <a:rPr kumimoji="0" lang="tr-TR" altLang="ja-JP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Calibri" pitchFamily="34" charset="0"/>
                        </a:rPr>
                        <a:t>ürkiye</a:t>
                      </a:r>
                      <a:endParaRPr kumimoji="0" lang="tr-TR" altLang="ja-JP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43.688 – 131.066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Beyaz Rusya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17.780 – 53.344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6"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Moldova Cumhuriyeti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4.988 – 14.966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BEKLENEN MESLEK HASTALIKLARI– DÜNYA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610600" y="65293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331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2875" y="110013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2963" y="11001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Dünyada her yıl 2 milyon 310 bin (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Günde 6300,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saniyede 1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 iş kazaları ve meslek hastalıkları nedeniyle yaşamını yitirmektedir.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2875" y="1909763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2875" y="271938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2875" y="3529013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2875" y="433863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38200" y="19129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Bunlardan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360 bin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iş kazası, 1 milyon 950 bin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ise meslek hastalıklarından dolayı yaşamını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yitirmektedir.</a:t>
            </a:r>
            <a:endParaRPr lang="sv-SE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İLO 2009 YILI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4463" y="5137150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39788" y="2724150"/>
            <a:ext cx="8177212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nn-NO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yıl 270 milyon iş kazası meydana gelmekte ve 160 milyon kişi meslek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nn-NO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hastalıklarına yakalanmaktadır.</a:t>
            </a:r>
            <a:endParaRPr lang="nn-NO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gray">
          <a:xfrm>
            <a:off x="842963" y="35258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Dünyada inşaat sektöründe her yıl 60.000 ölümcül kaza yaşanmakta ve her 10 dakikada bir kişi bu kazalara bağlı yaşamını yitirmektedir. 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2963" y="4335463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yıl asbest yüzünden 100 bin kişinin yaşamını yitirdiği tahmin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edilmektedir.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2963" y="514508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Zehirli maddelerden dolayı 651 bin işçi yaşamını yitirmekte ve dünyada meydana gelen cilt kanseri hastalıklarının %10’nu buna bağlıdır.</a:t>
            </a:r>
            <a:endParaRPr lang="tr-TR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76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80869" y="2583712"/>
            <a:ext cx="8782476" cy="354064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Hastalıklarında </a:t>
            </a:r>
          </a:p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 Zorluğu Nedenleri?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1-ISTANBULUZMAN\1-EĞİTİM KURUMU\1. İstanbuluzman\2-RESİMLER\Meslekler\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63" y="303213"/>
            <a:ext cx="1804987" cy="2517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47700" lvl="1" indent="-1905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Çalışana Ait Nedenler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Önemsememe,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 yapmama,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idari takip yapmama,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Hekimine Ait Nedenler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koyamama/koymama,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farkında olmama,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 anamnez almama,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466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vizyon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 ve sigorta yaptırımlarından çekinme,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Merkezlerine 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hastaneleri yetersiz, 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hastanelerde ekip ve ekipman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Tıbbi-idari takip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yapmama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Mevzuata Ait 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445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70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SEKTÖRLERE GÖRE KAZA SIKLIĞI – DÜNYA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Grafik 1"/>
          <p:cNvGraphicFramePr/>
          <p:nvPr>
            <p:extLst>
              <p:ext uri="{D42A27DB-BD31-4B8C-83A1-F6EECF244321}">
                <p14:modId xmlns:p14="http://schemas.microsoft.com/office/powerpoint/2010/main" val="2436265674"/>
              </p:ext>
            </p:extLst>
          </p:nvPr>
        </p:nvGraphicFramePr>
        <p:xfrm>
          <a:off x="0" y="1058863"/>
          <a:ext cx="9048466" cy="494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Dikdörtgen 2"/>
          <p:cNvSpPr/>
          <p:nvPr/>
        </p:nvSpPr>
        <p:spPr>
          <a:xfrm>
            <a:off x="895350" y="5143500"/>
            <a:ext cx="790575" cy="2000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924175" y="5153025"/>
            <a:ext cx="790575" cy="590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5972175" y="5343525"/>
            <a:ext cx="790575" cy="40005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42875" y="6160019"/>
            <a:ext cx="7090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(Bir takvim yılında çalışılan 1,000,000 iş saatine karşılık kaç kaza olduğunu gösterir.) 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37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3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7" name="Group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949617"/>
              </p:ext>
            </p:extLst>
          </p:nvPr>
        </p:nvGraphicFramePr>
        <p:xfrm>
          <a:off x="137613" y="1058861"/>
          <a:ext cx="8868773" cy="5021304"/>
        </p:xfrm>
        <a:graphic>
          <a:graphicData uri="http://schemas.openxmlformats.org/drawingml/2006/table">
            <a:tbl>
              <a:tblPr/>
              <a:tblGrid>
                <a:gridCol w="2028269"/>
                <a:gridCol w="1140084"/>
                <a:gridCol w="1140084"/>
                <a:gridCol w="1140084"/>
                <a:gridCol w="1140084"/>
                <a:gridCol w="1140084"/>
                <a:gridCol w="1140084"/>
              </a:tblGrid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Ülkeler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İngiltere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Almanya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Fransa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3.7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İspanya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Rusya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Türkiye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Hindistan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ÖLÜMLÜ İŞ KAZASI ORANLARI – DÜNYA (100.000)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618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56213" y="3296802"/>
            <a:ext cx="9012462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Türkiye </a:t>
            </a:r>
          </a:p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İstatistikleri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D:\DOKTOR\1-SABIT DOSYALAR\4-YEDEKLER\3.RESIM\Karisik\demirsite[1].com_bayrak (115)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696" y="878774"/>
            <a:ext cx="3574473" cy="246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392391"/>
              </p:ext>
            </p:extLst>
          </p:nvPr>
        </p:nvGraphicFramePr>
        <p:xfrm>
          <a:off x="95003" y="964000"/>
          <a:ext cx="8989621" cy="311881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032145"/>
                <a:gridCol w="2507774"/>
                <a:gridCol w="2676067"/>
                <a:gridCol w="2286752"/>
                <a:gridCol w="486883"/>
              </a:tblGrid>
              <a:tr h="4324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YILLAR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GÖRÜNÜR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GÖRÜNMEZ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313.706.398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1.490.105.391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1.803.811.789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413.187.548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1.962.640.851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2.375.828.399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 horzOverflow="overflow"/>
                </a:tc>
              </a:tr>
              <a:tr h="3116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490.683.179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2.310.745.102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2.821.428.281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anchor="ctr" horzOverflow="overflow"/>
                </a:tc>
              </a:tr>
              <a:tr h="3116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588.819.415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2.796.892.222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3.385.711.637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706.582.898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3.356.268.766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4.062.851.664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847.899.077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4.027.520.617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4.875.419.694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2012</a:t>
                      </a: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7.700.000.000</a:t>
                      </a: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58"/>
          <p:cNvSpPr>
            <a:spLocks noChangeArrowheads="1"/>
          </p:cNvSpPr>
          <p:nvPr/>
        </p:nvSpPr>
        <p:spPr bwMode="gray">
          <a:xfrm>
            <a:off x="52638" y="4134168"/>
            <a:ext cx="214429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>
                <a:solidFill>
                  <a:srgbClr val="FFFFFF"/>
                </a:solidFill>
                <a:latin typeface="Calibri" pitchFamily="34" charset="0"/>
              </a:rPr>
              <a:t>GÖRÜNÜR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52638" y="4494530"/>
            <a:ext cx="2144299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Tıbbi maliyetler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Sigortaya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ödenen maliyetler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Tazminat maliyetleri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gray">
          <a:xfrm>
            <a:off x="2285226" y="4136888"/>
            <a:ext cx="455496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</a:rPr>
              <a:t>GÖRÜNMEZ</a:t>
            </a:r>
            <a:endParaRPr lang="tr-T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2285226" y="4497250"/>
            <a:ext cx="4554970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 günü ve iş gücü kaybı (yöneticilerin)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Mahkeme masrafları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Fazla mesai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Bina, makine, alet teçhizat, üretim veya üründeki hasarın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İşin durması nedeniyle uğranılan maliyet 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Sipariş kayıpları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Arızalı makinenin üretim dışı kalması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İşyerinde yapılan denetim, araştırma ve yazışmaların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Verimin düşmesinin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Çalışanlardaki moral bozukluğunun getirdiği maliyet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Kazalı işçinin yerine alınan geçici işçiye verilen eğitim maliyeti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96172" y="33991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KAZASI-MESLEK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HASTALIKLARI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KAYIPLAR-TÜRKİYE 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8"/>
          <p:cNvSpPr>
            <a:spLocks noChangeArrowheads="1"/>
          </p:cNvSpPr>
          <p:nvPr/>
        </p:nvSpPr>
        <p:spPr bwMode="gray">
          <a:xfrm>
            <a:off x="6940326" y="4134168"/>
            <a:ext cx="214429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</a:rPr>
              <a:t>İŞLETMELER</a:t>
            </a:r>
            <a:endParaRPr lang="tr-T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6940326" y="4494530"/>
            <a:ext cx="2144299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İnşaatta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proje bedelinin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%8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Mandırada işletme maliyetinin %1.4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Nakliyatta firma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kârının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%37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Petrol aramada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potansiyel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üretiminin %14.1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Sağlık hizmeti veren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hastane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yıllık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işletme maliyetinin %5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3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7" name="Group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481097"/>
              </p:ext>
            </p:extLst>
          </p:nvPr>
        </p:nvGraphicFramePr>
        <p:xfrm>
          <a:off x="25683" y="1392873"/>
          <a:ext cx="9058941" cy="381143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374454"/>
                <a:gridCol w="2096816"/>
                <a:gridCol w="2547594"/>
                <a:gridCol w="1059063"/>
                <a:gridCol w="981014"/>
              </a:tblGrid>
              <a:tr h="8871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Çalışan Sayısı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İşyeri Sayısı</a:t>
                      </a:r>
                      <a:endParaRPr kumimoji="0" lang="tr-TR" sz="28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Sigortalı Sayısı</a:t>
                      </a:r>
                      <a:endParaRPr kumimoji="0" lang="tr-TR" sz="28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Oran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Kaza   </a:t>
                      </a:r>
                      <a:r>
                        <a:rPr kumimoji="0" lang="tr-TR" sz="14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(2010)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1-49</a:t>
                      </a:r>
                      <a:endParaRPr kumimoji="0" lang="tr-TR" sz="24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1.016.617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4.694.825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60,0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%58</a:t>
                      </a: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50-299</a:t>
                      </a: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17.745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1.916.868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24,5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300-1.000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1.759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850.362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10,9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&gt;1.000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356.587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4,6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1.036.328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7.818.642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8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İŞYERLERİ SİGORTALILIK SAYISI – TÜRKİYE </a:t>
            </a:r>
            <a:r>
              <a:rPr lang="tr-TR" sz="32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(2006) </a:t>
            </a:r>
            <a:endParaRPr lang="en-GB" sz="3200" b="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6" name="Grup 19"/>
          <p:cNvGrpSpPr>
            <a:grpSpLocks/>
          </p:cNvGrpSpPr>
          <p:nvPr/>
        </p:nvGrpSpPr>
        <p:grpSpPr bwMode="auto">
          <a:xfrm>
            <a:off x="851594" y="5286221"/>
            <a:ext cx="6162675" cy="663575"/>
            <a:chOff x="2644311" y="5451679"/>
            <a:chExt cx="6162416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20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 kaza nerede meydana geliyor? /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062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Kazaları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İş Güvenliği\fork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04" y="695250"/>
            <a:ext cx="3730256" cy="37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10691</TotalTime>
  <Words>1609</Words>
  <Application>Microsoft Office PowerPoint</Application>
  <PresentationFormat>Ekran Gösterisi (4:3)</PresentationFormat>
  <Paragraphs>893</Paragraphs>
  <Slides>33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Slayt Başlıkları</vt:lpstr>
      </vt:variant>
      <vt:variant>
        <vt:i4>33</vt:i4>
      </vt:variant>
    </vt:vector>
  </HeadingPairs>
  <TitlesOfParts>
    <vt:vector size="41" baseType="lpstr">
      <vt:lpstr>Standarddesign</vt:lpstr>
      <vt:lpstr>1_Standarddesign</vt:lpstr>
      <vt:lpstr>6_Standarddesign</vt:lpstr>
      <vt:lpstr>5_Standarddesign</vt:lpstr>
      <vt:lpstr>8_Standarddesign</vt:lpstr>
      <vt:lpstr>10_Standarddesign</vt:lpstr>
      <vt:lpstr>11_Standarddesign</vt:lpstr>
      <vt:lpstr>7_Standarddesign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1109</cp:revision>
  <dcterms:created xsi:type="dcterms:W3CDTF">2008-04-16T13:39:00Z</dcterms:created>
  <dcterms:modified xsi:type="dcterms:W3CDTF">2013-08-12T22:23:13Z</dcterms:modified>
</cp:coreProperties>
</file>