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56" r:id="rId3"/>
    <p:sldMasterId id="2147483828" r:id="rId4"/>
    <p:sldMasterId id="2147483876" r:id="rId5"/>
    <p:sldMasterId id="2147483900" r:id="rId6"/>
    <p:sldMasterId id="2147483960" r:id="rId7"/>
  </p:sldMasterIdLst>
  <p:notesMasterIdLst>
    <p:notesMasterId r:id="rId38"/>
  </p:notesMasterIdLst>
  <p:handoutMasterIdLst>
    <p:handoutMasterId r:id="rId39"/>
  </p:handoutMasterIdLst>
  <p:sldIdLst>
    <p:sldId id="1360" r:id="rId8"/>
    <p:sldId id="1408" r:id="rId9"/>
    <p:sldId id="1275" r:id="rId10"/>
    <p:sldId id="1406" r:id="rId11"/>
    <p:sldId id="1329" r:id="rId12"/>
    <p:sldId id="1407" r:id="rId13"/>
    <p:sldId id="1257" r:id="rId14"/>
    <p:sldId id="1331" r:id="rId15"/>
    <p:sldId id="1333" r:id="rId16"/>
    <p:sldId id="1336" r:id="rId17"/>
    <p:sldId id="1378" r:id="rId18"/>
    <p:sldId id="1380" r:id="rId19"/>
    <p:sldId id="1390" r:id="rId20"/>
    <p:sldId id="1389" r:id="rId21"/>
    <p:sldId id="1236" r:id="rId22"/>
    <p:sldId id="1350" r:id="rId23"/>
    <p:sldId id="1388" r:id="rId24"/>
    <p:sldId id="1386" r:id="rId25"/>
    <p:sldId id="1387" r:id="rId26"/>
    <p:sldId id="1249" r:id="rId27"/>
    <p:sldId id="1355" r:id="rId28"/>
    <p:sldId id="1342" r:id="rId29"/>
    <p:sldId id="1300" r:id="rId30"/>
    <p:sldId id="1250" r:id="rId31"/>
    <p:sldId id="1344" r:id="rId32"/>
    <p:sldId id="1381" r:id="rId33"/>
    <p:sldId id="1346" r:id="rId34"/>
    <p:sldId id="1246" r:id="rId35"/>
    <p:sldId id="1301" r:id="rId36"/>
    <p:sldId id="1395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A4FF"/>
    <a:srgbClr val="004986"/>
    <a:srgbClr val="3366FF"/>
    <a:srgbClr val="0066CC"/>
    <a:srgbClr val="004074"/>
    <a:srgbClr val="5A5A59"/>
    <a:srgbClr val="414141"/>
    <a:srgbClr val="575F57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 1-9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Sayfa1!$B$2:$B$9</c:f>
              <c:numCache>
                <c:formatCode>#,##0</c:formatCode>
                <c:ptCount val="8"/>
                <c:pt idx="0">
                  <c:v>7900</c:v>
                </c:pt>
                <c:pt idx="1">
                  <c:v>4500</c:v>
                </c:pt>
                <c:pt idx="2">
                  <c:v>9000</c:v>
                </c:pt>
                <c:pt idx="3">
                  <c:v>2200</c:v>
                </c:pt>
                <c:pt idx="4">
                  <c:v>3200</c:v>
                </c:pt>
                <c:pt idx="5">
                  <c:v>5000</c:v>
                </c:pt>
                <c:pt idx="6">
                  <c:v>800</c:v>
                </c:pt>
                <c:pt idx="7">
                  <c:v>3970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 10-49</c:v>
                </c:pt>
              </c:strCache>
            </c:strRef>
          </c:tx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Sayfa1!$C$2:$C$9</c:f>
              <c:numCache>
                <c:formatCode>#,##0</c:formatCode>
                <c:ptCount val="8"/>
                <c:pt idx="0">
                  <c:v>5500</c:v>
                </c:pt>
                <c:pt idx="1">
                  <c:v>4000</c:v>
                </c:pt>
                <c:pt idx="2">
                  <c:v>9500</c:v>
                </c:pt>
                <c:pt idx="3">
                  <c:v>3400</c:v>
                </c:pt>
                <c:pt idx="4">
                  <c:v>5200</c:v>
                </c:pt>
                <c:pt idx="5">
                  <c:v>7500</c:v>
                </c:pt>
                <c:pt idx="6">
                  <c:v>1920</c:v>
                </c:pt>
                <c:pt idx="7">
                  <c:v>5200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 50-249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Sayfa1!$D$2:$D$9</c:f>
              <c:numCache>
                <c:formatCode>#,##0</c:formatCode>
                <c:ptCount val="8"/>
                <c:pt idx="0">
                  <c:v>3700</c:v>
                </c:pt>
                <c:pt idx="1">
                  <c:v>2000</c:v>
                </c:pt>
                <c:pt idx="2">
                  <c:v>6400</c:v>
                </c:pt>
                <c:pt idx="3">
                  <c:v>3050</c:v>
                </c:pt>
                <c:pt idx="4">
                  <c:v>5100</c:v>
                </c:pt>
                <c:pt idx="5">
                  <c:v>7050</c:v>
                </c:pt>
                <c:pt idx="6">
                  <c:v>3000</c:v>
                </c:pt>
                <c:pt idx="7">
                  <c:v>4050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 &gt;250 </c:v>
                </c:pt>
              </c:strCache>
            </c:strRef>
          </c:tx>
          <c:spPr>
            <a:solidFill>
              <a:schemeClr val="accent4">
                <a:lumMod val="75000"/>
                <a:lumOff val="25000"/>
              </a:schemeClr>
            </a:solidFill>
          </c:spPr>
          <c:invertIfNegative val="0"/>
          <c:cat>
            <c:strRef>
              <c:f>Sayfa1!$A$2:$A$9</c:f>
              <c:strCache>
                <c:ptCount val="8"/>
                <c:pt idx="0">
                  <c:v>Fabrika</c:v>
                </c:pt>
                <c:pt idx="1">
                  <c:v>Elektrik-Gaz-Su</c:v>
                </c:pt>
                <c:pt idx="2">
                  <c:v>İnşaat</c:v>
                </c:pt>
                <c:pt idx="3">
                  <c:v>Toptan-Per.Tic</c:v>
                </c:pt>
                <c:pt idx="4">
                  <c:v>Otel-Restoran</c:v>
                </c:pt>
                <c:pt idx="5">
                  <c:v>Taşıma-İletişim</c:v>
                </c:pt>
                <c:pt idx="6">
                  <c:v>Finansal Arac.</c:v>
                </c:pt>
                <c:pt idx="7">
                  <c:v>Tarım-İmalat</c:v>
                </c:pt>
              </c:strCache>
            </c:strRef>
          </c:cat>
          <c:val>
            <c:numRef>
              <c:f>Sayfa1!$E$2:$E$9</c:f>
              <c:numCache>
                <c:formatCode>#,##0</c:formatCode>
                <c:ptCount val="8"/>
                <c:pt idx="0">
                  <c:v>3200</c:v>
                </c:pt>
                <c:pt idx="1">
                  <c:v>1000</c:v>
                </c:pt>
                <c:pt idx="2">
                  <c:v>5100</c:v>
                </c:pt>
                <c:pt idx="3">
                  <c:v>2450</c:v>
                </c:pt>
                <c:pt idx="4">
                  <c:v>3150</c:v>
                </c:pt>
                <c:pt idx="5">
                  <c:v>4700</c:v>
                </c:pt>
                <c:pt idx="6">
                  <c:v>2900</c:v>
                </c:pt>
                <c:pt idx="7">
                  <c:v>3200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1"/>
        <c:axId val="193390080"/>
        <c:axId val="320576832"/>
      </c:barChart>
      <c:catAx>
        <c:axId val="1933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0576832"/>
        <c:crosses val="autoZero"/>
        <c:auto val="1"/>
        <c:lblAlgn val="ctr"/>
        <c:lblOffset val="100"/>
        <c:noMultiLvlLbl val="0"/>
      </c:catAx>
      <c:valAx>
        <c:axId val="32057683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193390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8722069797897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Trilyon TL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80244257344808E-3"/>
                  <c:y val="-0.21059500440216666"/>
                </c:manualLayout>
              </c:layout>
              <c:spPr/>
              <c:txPr>
                <a:bodyPr/>
                <a:lstStyle/>
                <a:p>
                  <a:pPr>
                    <a:defRPr sz="1000" b="1" i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0.16971047815292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53652974005785E-3"/>
                  <c:y val="-0.197692774842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3394119248986E-3"/>
                  <c:y val="-0.16869783453249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343E-3"/>
                  <c:y val="-0.15551831620964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69227549566763E-3"/>
                  <c:y val="-0.18187735285534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-0.20296478972337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076826487002892E-3"/>
                  <c:y val="-0.23459542614675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2892E-3"/>
                  <c:y val="-0.26095446279245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4075669614916614E-3"/>
                  <c:y val="-0.29522121043186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32421615074214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4076826487003968E-3"/>
                  <c:y val="-0.34003157272956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0.3769342240335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938455099133526E-3"/>
                  <c:y val="-0.39802145335010908"/>
                </c:manualLayout>
              </c:layout>
              <c:spPr/>
              <c:txPr>
                <a:bodyPr/>
                <a:lstStyle/>
                <a:p>
                  <a:pPr>
                    <a:defRPr sz="1000" b="1" i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Sayfa1!$B$2:$B$15</c:f>
              <c:numCache>
                <c:formatCode>#,##0</c:formatCode>
                <c:ptCount val="14"/>
                <c:pt idx="0">
                  <c:v>5066745</c:v>
                </c:pt>
                <c:pt idx="1">
                  <c:v>5558582</c:v>
                </c:pt>
                <c:pt idx="2">
                  <c:v>5832215</c:v>
                </c:pt>
                <c:pt idx="3">
                  <c:v>5254125</c:v>
                </c:pt>
                <c:pt idx="4">
                  <c:v>4886881</c:v>
                </c:pt>
                <c:pt idx="5">
                  <c:v>5223283</c:v>
                </c:pt>
                <c:pt idx="6">
                  <c:v>5615238</c:v>
                </c:pt>
                <c:pt idx="7">
                  <c:v>6181251</c:v>
                </c:pt>
                <c:pt idx="8">
                  <c:v>6918605</c:v>
                </c:pt>
                <c:pt idx="9">
                  <c:v>7818642</c:v>
                </c:pt>
                <c:pt idx="10">
                  <c:v>8643000</c:v>
                </c:pt>
                <c:pt idx="11">
                  <c:v>9136000</c:v>
                </c:pt>
                <c:pt idx="12">
                  <c:v>9976000</c:v>
                </c:pt>
                <c:pt idx="13">
                  <c:v>10600000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228208128"/>
        <c:axId val="422706496"/>
        <c:axId val="0"/>
      </c:bar3DChart>
      <c:catAx>
        <c:axId val="22820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422706496"/>
        <c:crosses val="autoZero"/>
        <c:auto val="1"/>
        <c:lblAlgn val="ctr"/>
        <c:lblOffset val="100"/>
        <c:noMultiLvlLbl val="0"/>
      </c:catAx>
      <c:valAx>
        <c:axId val="4227064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ahoma" pitchFamily="34" charset="0"/>
                <a:cs typeface="Tahoma" pitchFamily="34" charset="0"/>
              </a:defRPr>
            </a:pPr>
            <a:endParaRPr lang="tr-TR"/>
          </a:p>
        </c:txPr>
        <c:crossAx val="22820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8722069797897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Çalışan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9499483160453E-3"/>
                  <c:y val="-0.34502609129524986"/>
                </c:manualLayout>
              </c:layout>
              <c:spPr/>
              <c:txPr>
                <a:bodyPr/>
                <a:lstStyle/>
                <a:p>
                  <a:pPr>
                    <a:defRPr sz="1000" b="1" i="0">
                      <a:solidFill>
                        <a:srgbClr val="C00000"/>
                      </a:solidFill>
                      <a:latin typeface="Calibri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005744817055427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8.69848209308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1423387978867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077988732066498E-3"/>
                  <c:y val="-0.20560048583648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6311954928265993E-3"/>
                  <c:y val="-0.25304695935021448"/>
                </c:manualLayout>
              </c:layout>
              <c:spPr/>
              <c:txPr>
                <a:bodyPr/>
                <a:lstStyle/>
                <a:p>
                  <a:pPr>
                    <a:defRPr sz="1000" b="0" i="1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8155977464134029E-3"/>
                  <c:y val="-0.4612831412997952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Calibri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Sayfa1!$B$2:$B$16</c:f>
              <c:numCache>
                <c:formatCode>#,##0</c:formatCode>
                <c:ptCount val="15"/>
                <c:pt idx="0">
                  <c:v>5066745</c:v>
                </c:pt>
                <c:pt idx="1">
                  <c:v>5558582</c:v>
                </c:pt>
                <c:pt idx="2">
                  <c:v>5832215</c:v>
                </c:pt>
                <c:pt idx="3">
                  <c:v>5254125</c:v>
                </c:pt>
                <c:pt idx="4">
                  <c:v>4886881</c:v>
                </c:pt>
                <c:pt idx="5">
                  <c:v>5223283</c:v>
                </c:pt>
                <c:pt idx="6">
                  <c:v>5615238</c:v>
                </c:pt>
                <c:pt idx="7">
                  <c:v>6181251</c:v>
                </c:pt>
                <c:pt idx="8">
                  <c:v>6918605</c:v>
                </c:pt>
                <c:pt idx="9">
                  <c:v>7818642</c:v>
                </c:pt>
                <c:pt idx="10">
                  <c:v>8643000</c:v>
                </c:pt>
                <c:pt idx="11">
                  <c:v>9136000</c:v>
                </c:pt>
                <c:pt idx="12">
                  <c:v>9976000</c:v>
                </c:pt>
                <c:pt idx="13">
                  <c:v>10600000</c:v>
                </c:pt>
                <c:pt idx="14">
                  <c:v>11030939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Kaza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9538554968553928E-2"/>
                </c:manualLayout>
              </c:layout>
              <c:spPr/>
              <c:txPr>
                <a:bodyPr/>
                <a:lstStyle/>
                <a:p>
                  <a:pPr>
                    <a:defRPr sz="1100" b="1" i="1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77988732066498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63084397484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155977464132996E-3"/>
                  <c:y val="-2.89949403102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77988732066498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233966196199499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77988732065466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155977464134029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0389943660332495E-3"/>
                  <c:y val="6.3261687949686202E-2"/>
                </c:manualLayout>
              </c:layout>
              <c:spPr/>
              <c:txPr>
                <a:bodyPr/>
                <a:lstStyle/>
                <a:p>
                  <a:pPr>
                    <a:defRPr sz="1100" b="0" i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8010569576579549E-2"/>
                  <c:y val="-5.2718073291405168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Calibri" pitchFamily="34" charset="0"/>
                    <a:cs typeface="Calibri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Sayfa1!$C$2:$C$16</c:f>
              <c:numCache>
                <c:formatCode>#,##0</c:formatCode>
                <c:ptCount val="15"/>
                <c:pt idx="0">
                  <c:v>98318</c:v>
                </c:pt>
                <c:pt idx="1">
                  <c:v>91895</c:v>
                </c:pt>
                <c:pt idx="2">
                  <c:v>77955</c:v>
                </c:pt>
                <c:pt idx="3">
                  <c:v>74847</c:v>
                </c:pt>
                <c:pt idx="4">
                  <c:v>72367</c:v>
                </c:pt>
                <c:pt idx="5">
                  <c:v>72344</c:v>
                </c:pt>
                <c:pt idx="6">
                  <c:v>76668</c:v>
                </c:pt>
                <c:pt idx="7">
                  <c:v>83830</c:v>
                </c:pt>
                <c:pt idx="8">
                  <c:v>73923</c:v>
                </c:pt>
                <c:pt idx="9">
                  <c:v>79027</c:v>
                </c:pt>
                <c:pt idx="10">
                  <c:v>80602</c:v>
                </c:pt>
                <c:pt idx="11">
                  <c:v>72963</c:v>
                </c:pt>
                <c:pt idx="12">
                  <c:v>64316</c:v>
                </c:pt>
                <c:pt idx="13">
                  <c:v>62903</c:v>
                </c:pt>
                <c:pt idx="14">
                  <c:v>69277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268789248"/>
        <c:axId val="626040128"/>
        <c:axId val="0"/>
      </c:bar3DChart>
      <c:catAx>
        <c:axId val="26878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626040128"/>
        <c:crosses val="autoZero"/>
        <c:auto val="1"/>
        <c:lblAlgn val="ctr"/>
        <c:lblOffset val="100"/>
        <c:noMultiLvlLbl val="0"/>
      </c:catAx>
      <c:valAx>
        <c:axId val="626040128"/>
        <c:scaling>
          <c:orientation val="minMax"/>
          <c:max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268789248"/>
        <c:crosses val="autoZero"/>
        <c:crossBetween val="between"/>
        <c:majorUnit val="100000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25"/>
      <c:hPercent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80996010956604E-2"/>
          <c:y val="0.15817020026196915"/>
          <c:w val="0.93510357070373618"/>
          <c:h val="0.70835048444643478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İş Kazası Oranları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A4FF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6.5253525360243037E-2"/>
                  <c:y val="-1.5264616891184035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/>
                    </a:pPr>
                    <a:r>
                      <a:rPr lang="tr-TR" sz="1400" b="1" i="1"/>
                      <a:t>Metalden Eşya İmali 
14%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4.2556646974071608E-3"/>
                  <c:y val="-9.5402916564815907E-3"/>
                </c:manualLayout>
              </c:layout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/>
                      <a:t>İnşaat 
9%</a:t>
                    </a:r>
                    <a:endParaRPr lang="tr-TR" b="1" i="1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/>
                      <a:t>Kömür Madenciliği
8.5%</a:t>
                    </a:r>
                    <a:endParaRPr lang="tr-TR" b="1" i="1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4.2556646974071612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Dokuma Sanayii 
6.5%</a:t>
                    </a:r>
                    <a:endParaRPr lang="tr-TR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4.964942146975021E-2"/>
                  <c:y val="-1.9645468896350043E-3"/>
                </c:manualLayout>
              </c:layout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/>
                      <a:t>Nakil Araçları İmali 
7%</a:t>
                    </a:r>
                    <a:endParaRPr lang="tr-TR" b="1" i="1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000" b="1" i="1"/>
                    </a:pPr>
                    <a:r>
                      <a:rPr lang="tr-TR" sz="1000" b="1" i="1" dirty="0"/>
                      <a:t>Metal </a:t>
                    </a:r>
                    <a:r>
                      <a:rPr lang="tr-TR" sz="1000" b="1" i="1" dirty="0" smtClean="0"/>
                      <a:t>Endüstrisi </a:t>
                    </a:r>
                    <a:r>
                      <a:rPr lang="tr-TR" sz="1000" b="1" i="1" dirty="0"/>
                      <a:t>
7%</a:t>
                    </a:r>
                    <a:endParaRPr lang="tr-TR" b="1" i="1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Taş, Toprak, 
Kil, Kum İmali 
6.7%</a:t>
                    </a:r>
                    <a:endParaRPr lang="tr-TR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fi-FI" sz="1000"/>
                      <a:t>Makine</a:t>
                    </a:r>
                    <a:r>
                      <a:rPr lang="tr-TR" sz="1000"/>
                      <a:t> </a:t>
                    </a:r>
                    <a:r>
                      <a:rPr lang="fi-FI" sz="1000"/>
                      <a:t>İm</a:t>
                    </a:r>
                    <a:r>
                      <a:rPr lang="tr-TR" sz="1000"/>
                      <a:t>âlatı</a:t>
                    </a:r>
                    <a:r>
                      <a:rPr lang="fi-FI" sz="1000"/>
                      <a:t> 
Tamiratı 
6.7%</a:t>
                    </a:r>
                    <a:endParaRPr lang="fi-FI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1.7022658789628643E-2"/>
                  <c:y val="-3.9290937792700086E-3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Nakliyat 
5.6%</a:t>
                    </a:r>
                    <a:endParaRPr lang="tr-TR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2.127832348703580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Gıda Maddeleri 
3%</a:t>
                    </a:r>
                    <a:endParaRPr lang="tr-TR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3.9719537175800165E-2"/>
                  <c:y val="-1.8008138456768724E-17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es-ES" sz="1000" dirty="0" smtClean="0"/>
                      <a:t>Toptan</a:t>
                    </a:r>
                    <a:r>
                      <a:rPr lang="tr-TR" sz="1000" dirty="0" smtClean="0"/>
                      <a:t>-</a:t>
                    </a:r>
                    <a:r>
                      <a:rPr lang="es-ES" sz="1000" dirty="0" smtClean="0"/>
                      <a:t>Par</a:t>
                    </a:r>
                    <a:r>
                      <a:rPr lang="es-ES" sz="1000" dirty="0"/>
                      <a:t>. Tic.
3.3%</a:t>
                    </a:r>
                    <a:endParaRPr lang="es-E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tr-TR" sz="1000"/>
                      <a:t>Şahsi Hizmetler
2.8%</a:t>
                    </a:r>
                    <a:endParaRPr lang="tr-TR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000"/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1"/>
            <c:showPercent val="1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Metalden Eşya İmali </c:v>
                </c:pt>
                <c:pt idx="1">
                  <c:v>İnşaat </c:v>
                </c:pt>
                <c:pt idx="2">
                  <c:v>Kömür Madenciliği</c:v>
                </c:pt>
                <c:pt idx="3">
                  <c:v>Dokuma Sanayii </c:v>
                </c:pt>
                <c:pt idx="4">
                  <c:v>Nakil Araçları İmali </c:v>
                </c:pt>
                <c:pt idx="5">
                  <c:v>Metal Mütea.Esas.End. </c:v>
                </c:pt>
                <c:pt idx="6">
                  <c:v>Taş, Toprak, Kil Kum vs. İmali </c:v>
                </c:pt>
                <c:pt idx="7">
                  <c:v>Makine İm. Ve Tamiratı </c:v>
                </c:pt>
                <c:pt idx="8">
                  <c:v>Nakliyat </c:v>
                </c:pt>
                <c:pt idx="9">
                  <c:v>Gıda Maddeleri </c:v>
                </c:pt>
                <c:pt idx="10">
                  <c:v>Toptan ve Par. Tic.</c:v>
                </c:pt>
                <c:pt idx="11">
                  <c:v>Şahsi Hizmetler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11039</c:v>
                </c:pt>
                <c:pt idx="1">
                  <c:v>7143</c:v>
                </c:pt>
                <c:pt idx="2">
                  <c:v>6722</c:v>
                </c:pt>
                <c:pt idx="3">
                  <c:v>5155</c:v>
                </c:pt>
                <c:pt idx="4">
                  <c:v>5807</c:v>
                </c:pt>
                <c:pt idx="5">
                  <c:v>5506</c:v>
                </c:pt>
                <c:pt idx="6">
                  <c:v>5311</c:v>
                </c:pt>
                <c:pt idx="7">
                  <c:v>5331</c:v>
                </c:pt>
                <c:pt idx="8">
                  <c:v>4478</c:v>
                </c:pt>
                <c:pt idx="9">
                  <c:v>2452</c:v>
                </c:pt>
                <c:pt idx="10">
                  <c:v>2610</c:v>
                </c:pt>
                <c:pt idx="11">
                  <c:v>2251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791939808437340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9499483160453E-3"/>
                  <c:y val="-0.34502609129524986"/>
                </c:manualLayout>
              </c:layout>
              <c:spPr/>
              <c:txPr>
                <a:bodyPr/>
                <a:lstStyle/>
                <a:p>
                  <a:pPr>
                    <a:defRPr sz="800" b="0" i="1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271128760953326E-4"/>
                  <c:y val="-1.216737355749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077988732066498E-3"/>
                  <c:y val="-9.6369050954259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233966196199499E-3"/>
                  <c:y val="-9.7423557822648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077988732066498E-3"/>
                  <c:y val="-0.20560048583648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2233966196200531E-3"/>
                  <c:y val="-0.46391904496436548"/>
                </c:manualLayout>
              </c:layout>
              <c:spPr/>
              <c:txPr>
                <a:bodyPr/>
                <a:lstStyle/>
                <a:p>
                  <a:pPr>
                    <a:defRPr sz="800" b="0" i="1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Sayfa1!$A$2:$A$13</c:f>
              <c:strCache>
                <c:ptCount val="12"/>
                <c:pt idx="0">
                  <c:v>Üretim</c:v>
                </c:pt>
                <c:pt idx="1">
                  <c:v>Madencilik</c:v>
                </c:pt>
                <c:pt idx="2">
                  <c:v>İnşaat</c:v>
                </c:pt>
                <c:pt idx="3">
                  <c:v>Nakliye</c:v>
                </c:pt>
                <c:pt idx="4">
                  <c:v>Enerji </c:v>
                </c:pt>
                <c:pt idx="5">
                  <c:v>Diğer </c:v>
                </c:pt>
                <c:pt idx="6">
                  <c:v>Bilişim</c:v>
                </c:pt>
                <c:pt idx="7">
                  <c:v>Konaklama</c:v>
                </c:pt>
                <c:pt idx="8">
                  <c:v>Tarım</c:v>
                </c:pt>
                <c:pt idx="9">
                  <c:v>Kamu</c:v>
                </c:pt>
                <c:pt idx="10">
                  <c:v>Eğitim</c:v>
                </c:pt>
                <c:pt idx="11">
                  <c:v>Bilinmeyen</c:v>
                </c:pt>
              </c:strCache>
            </c:strRef>
          </c:cat>
          <c:val>
            <c:numRef>
              <c:f>Sayfa1!$B$2:$B$13</c:f>
              <c:numCache>
                <c:formatCode>#,##0</c:formatCode>
                <c:ptCount val="12"/>
                <c:pt idx="0">
                  <c:v>34401</c:v>
                </c:pt>
                <c:pt idx="1">
                  <c:v>9091</c:v>
                </c:pt>
                <c:pt idx="2">
                  <c:v>6877</c:v>
                </c:pt>
                <c:pt idx="3">
                  <c:v>6581</c:v>
                </c:pt>
                <c:pt idx="4">
                  <c:v>2004</c:v>
                </c:pt>
                <c:pt idx="5">
                  <c:v>1491</c:v>
                </c:pt>
                <c:pt idx="6">
                  <c:v>1436</c:v>
                </c:pt>
                <c:pt idx="7">
                  <c:v>1432</c:v>
                </c:pt>
                <c:pt idx="8" formatCode="General">
                  <c:v>538</c:v>
                </c:pt>
                <c:pt idx="9" formatCode="General">
                  <c:v>280</c:v>
                </c:pt>
                <c:pt idx="10" formatCode="General">
                  <c:v>164</c:v>
                </c:pt>
                <c:pt idx="11" formatCode="General">
                  <c:v>21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KEDIN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55977464132996E-3"/>
                  <c:y val="-1.9649151992026118E-2"/>
                </c:manualLayout>
              </c:layout>
              <c:spPr/>
              <c:txPr>
                <a:bodyPr/>
                <a:lstStyle/>
                <a:p>
                  <a:pPr>
                    <a:defRPr sz="1000" b="1" i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77988732066498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63084397484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155977464132996E-3"/>
                  <c:y val="-2.89949403102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77988732066498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233966196199499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77988732065466E-3"/>
                  <c:y val="-3.426674763941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233966196199499E-3"/>
                  <c:y val="-4.182859843508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756898232430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323739142799896E-16"/>
                  <c:y val="-4.19888625977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0826167322992844E-2"/>
                  <c:y val="-2.6359036645702645E-3"/>
                </c:manualLayout>
              </c:layout>
              <c:spPr/>
              <c:txPr>
                <a:bodyPr/>
                <a:lstStyle/>
                <a:p>
                  <a:pPr>
                    <a:defRPr sz="1000" b="1" i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Sayfa1!$A$2:$A$13</c:f>
              <c:strCache>
                <c:ptCount val="12"/>
                <c:pt idx="0">
                  <c:v>Üretim</c:v>
                </c:pt>
                <c:pt idx="1">
                  <c:v>Madencilik</c:v>
                </c:pt>
                <c:pt idx="2">
                  <c:v>İnşaat</c:v>
                </c:pt>
                <c:pt idx="3">
                  <c:v>Nakliye</c:v>
                </c:pt>
                <c:pt idx="4">
                  <c:v>Enerji </c:v>
                </c:pt>
                <c:pt idx="5">
                  <c:v>Diğer </c:v>
                </c:pt>
                <c:pt idx="6">
                  <c:v>Bilişim</c:v>
                </c:pt>
                <c:pt idx="7">
                  <c:v>Konaklama</c:v>
                </c:pt>
                <c:pt idx="8">
                  <c:v>Tarım</c:v>
                </c:pt>
                <c:pt idx="9">
                  <c:v>Kamu</c:v>
                </c:pt>
                <c:pt idx="10">
                  <c:v>Eğitim</c:v>
                </c:pt>
                <c:pt idx="11">
                  <c:v>Bilinmeyen</c:v>
                </c:pt>
              </c:strCache>
            </c:strRef>
          </c:cat>
          <c:val>
            <c:numRef>
              <c:f>Sayfa1!$C$2:$C$13</c:f>
              <c:numCache>
                <c:formatCode>0.00%</c:formatCode>
                <c:ptCount val="12"/>
                <c:pt idx="0">
                  <c:v>0.53500000000000003</c:v>
                </c:pt>
                <c:pt idx="1">
                  <c:v>0.14099999999999999</c:v>
                </c:pt>
                <c:pt idx="2">
                  <c:v>0.107</c:v>
                </c:pt>
                <c:pt idx="3">
                  <c:v>0.10199999999999999</c:v>
                </c:pt>
                <c:pt idx="4">
                  <c:v>3.1E-2</c:v>
                </c:pt>
                <c:pt idx="5">
                  <c:v>2.3E-2</c:v>
                </c:pt>
                <c:pt idx="6">
                  <c:v>2.1999999999999999E-2</c:v>
                </c:pt>
                <c:pt idx="7">
                  <c:v>2.1999999999999999E-2</c:v>
                </c:pt>
                <c:pt idx="8">
                  <c:v>8.0000000000000002E-3</c:v>
                </c:pt>
                <c:pt idx="9">
                  <c:v>4.0000000000000001E-3</c:v>
                </c:pt>
                <c:pt idx="10">
                  <c:v>3.0000000000000001E-3</c:v>
                </c:pt>
                <c:pt idx="11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269657600"/>
        <c:axId val="629682688"/>
        <c:axId val="0"/>
      </c:bar3DChart>
      <c:catAx>
        <c:axId val="26965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629682688"/>
        <c:crosses val="autoZero"/>
        <c:auto val="1"/>
        <c:lblAlgn val="ctr"/>
        <c:lblOffset val="100"/>
        <c:noMultiLvlLbl val="0"/>
      </c:catAx>
      <c:valAx>
        <c:axId val="629682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2696576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25"/>
      <c:hPercent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12377850162866"/>
          <c:y val="0.23414634146341465"/>
          <c:w val="0.69218241042345274"/>
          <c:h val="0.5048780487804878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İş Kazası Tipleri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1.1329932978222466E-2"/>
                  <c:y val="-9.396678589765825E-2"/>
                </c:manualLayout>
              </c:layout>
              <c:tx>
                <c:rich>
                  <a:bodyPr/>
                  <a:lstStyle/>
                  <a:p>
                    <a:pPr>
                      <a:defRPr sz="1600" b="1" i="1"/>
                    </a:pPr>
                    <a:r>
                      <a:rPr lang="tr-TR" sz="1600" b="1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C</a:t>
                    </a:r>
                    <a:r>
                      <a:rPr lang="tr-TR" sz="16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ismin </a:t>
                    </a:r>
                    <a:r>
                      <a:rPr lang="tr-TR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sıkıştırması, ezmesi, batması, kesmesi </a:t>
                    </a:r>
                    <a:r>
                      <a:rPr lang="tr-TR" sz="16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%36</a:t>
                    </a:r>
                    <a:endParaRPr lang="tr-TR" sz="1600" b="1" i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27430179190454E-2"/>
                  <c:y val="6.5208346073342624E-2"/>
                </c:manualLayout>
              </c:layout>
              <c:tx>
                <c:rich>
                  <a:bodyPr/>
                  <a:lstStyle/>
                  <a:p>
                    <a:pPr>
                      <a:defRPr sz="1400" b="1" i="1"/>
                    </a:pPr>
                    <a:r>
                      <a:rPr lang="tr-TR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Düşen cisimlerin çarpıp devirmesi </a:t>
                    </a:r>
                    <a:r>
                      <a:rPr lang="tr-TR" sz="1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%</a:t>
                    </a:r>
                    <a:r>
                      <a:rPr lang="tr-TR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21.1</a:t>
                    </a:r>
                    <a:endParaRPr lang="tr-TR" sz="1400" b="1" i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673785795468673E-2"/>
                  <c:y val="-4.1822602830290739E-2"/>
                </c:manualLayout>
              </c:layout>
              <c:tx>
                <c:rich>
                  <a:bodyPr/>
                  <a:lstStyle/>
                  <a:p>
                    <a:pPr>
                      <a:defRPr sz="1100" b="1" i="1"/>
                    </a:pPr>
                    <a:r>
                      <a:rPr lang="tr-TR" sz="11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Makinelere</a:t>
                    </a:r>
                    <a:r>
                      <a:rPr lang="tr-TR" sz="1100" b="1" i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bağlı kaza</a:t>
                    </a:r>
                    <a:r>
                      <a:rPr lang="tr-TR" sz="11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</a:t>
                    </a:r>
                    <a:r>
                      <a:rPr lang="tr-TR" sz="11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%12.1</a:t>
                    </a:r>
                    <a:endParaRPr lang="tr-TR" sz="1100" b="1" i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689842387820452E-2"/>
                  <c:y val="-2.982864050911576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Düşmeler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%11.3</a:t>
                    </a:r>
                    <a:endParaRPr lang="tr-T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207185458882356E-2"/>
                  <c:y val="-2.446101352639252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Taşıt kazaları % 3.9</a:t>
                    </a:r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4500869118813099E-2"/>
                  <c:y val="-3.7929879813099837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Diğer nedenler %5.6</a:t>
                    </a:r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292698632591602E-2"/>
                  <c:y val="-0.10010011282010774"/>
                </c:manualLayout>
              </c:layout>
              <c:tx>
                <c:rich>
                  <a:bodyPr/>
                  <a:lstStyle/>
                  <a:p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Vücudun doğal boşluklarına yabancı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cisim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kaçması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1.5</a:t>
                    </a:r>
                    <a:endParaRPr lang="tr-T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335389320515122E-2"/>
                  <c:y val="-0.1190985381467623"/>
                </c:manualLayout>
              </c:layout>
              <c:tx>
                <c:rich>
                  <a:bodyPr/>
                  <a:lstStyle/>
                  <a:p>
                    <a:r>
                      <a:rPr lang="tr-TR"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Vücudun zorlanmasından ileri gelen incinmeler %3.2</a:t>
                    </a:r>
                    <a:endParaRPr lang="tr-T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4720021533674408E-2"/>
                  <c:y val="-5.2785214212242616E-2"/>
                </c:manualLayout>
              </c:layout>
              <c:tx>
                <c:rich>
                  <a:bodyPr/>
                  <a:lstStyle/>
                  <a:p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Normal sınırlar dışındaki ısılara maruz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kalma/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temas </a:t>
                    </a:r>
                    <a:r>
                      <a:rPr lang="tr-TR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 etme </a:t>
                    </a:r>
                    <a:r>
                      <a:rPr lang="tr-TR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%2.3</a:t>
                    </a:r>
                    <a:endParaRPr lang="tr-TR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74429967426710097"/>
                  <c:y val="9.0243902439024387E-2"/>
                </c:manualLayout>
              </c:layout>
              <c:tx>
                <c:rich>
                  <a:bodyPr/>
                  <a:lstStyle/>
                  <a:p>
                    <a:r>
                      <a:rPr sz="10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  <a:cs typeface="Calibri" pitchFamily="34" charset="0"/>
                      </a:rPr>
                      <a:t>Öldürme yaralama%2</a:t>
                    </a:r>
                    <a:endParaRPr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66775244299674263"/>
                  <c:y val="0.180487804878048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Sheet1!$B$1:$J$1</c:f>
              <c:strCache>
                <c:ptCount val="9"/>
                <c:pt idx="0">
                  <c:v>Cisim/Cisimlerin sıkıştırması, ezmesi, batması, kesmesi </c:v>
                </c:pt>
                <c:pt idx="1">
                  <c:v>Düşen cisimlerin çarpması</c:v>
                </c:pt>
                <c:pt idx="2">
                  <c:v>Makinelere bağlı kazalar</c:v>
                </c:pt>
                <c:pt idx="3">
                  <c:v>Düşmeler  </c:v>
                </c:pt>
                <c:pt idx="4">
                  <c:v>Taşıt kazaları </c:v>
                </c:pt>
                <c:pt idx="5">
                  <c:v>Diğer nedenler </c:v>
                </c:pt>
                <c:pt idx="6">
                  <c:v>Vücudun doğal boş. yabancı cisim kaçması </c:v>
                </c:pt>
                <c:pt idx="7">
                  <c:v>Vücudun zorlanmasına bağlı incinmeler</c:v>
                </c:pt>
                <c:pt idx="8">
                  <c:v>Isılara maruz kalma/temas etme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28446</c:v>
                </c:pt>
                <c:pt idx="1">
                  <c:v>16713</c:v>
                </c:pt>
                <c:pt idx="2">
                  <c:v>9533</c:v>
                </c:pt>
                <c:pt idx="3">
                  <c:v>8896</c:v>
                </c:pt>
                <c:pt idx="4">
                  <c:v>3053</c:v>
                </c:pt>
                <c:pt idx="5">
                  <c:v>4451</c:v>
                </c:pt>
                <c:pt idx="6">
                  <c:v>1163</c:v>
                </c:pt>
                <c:pt idx="7">
                  <c:v>2561</c:v>
                </c:pt>
                <c:pt idx="8">
                  <c:v>1839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Sayfa1!$B$2:$B$5</c:f>
              <c:numCache>
                <c:formatCode>#,##0</c:formatCode>
                <c:ptCount val="4"/>
                <c:pt idx="0">
                  <c:v>16800</c:v>
                </c:pt>
                <c:pt idx="1">
                  <c:v>13800</c:v>
                </c:pt>
                <c:pt idx="2">
                  <c:v>13000</c:v>
                </c:pt>
                <c:pt idx="3">
                  <c:v>11900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Sayfa1!$C$2:$C$5</c:f>
              <c:numCache>
                <c:formatCode>#,##0</c:formatCode>
                <c:ptCount val="4"/>
                <c:pt idx="0">
                  <c:v>12200</c:v>
                </c:pt>
                <c:pt idx="1">
                  <c:v>11600</c:v>
                </c:pt>
                <c:pt idx="2">
                  <c:v>11900</c:v>
                </c:pt>
                <c:pt idx="3">
                  <c:v>13000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3.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Sayfa1!$D$2:$D$5</c:f>
              <c:numCache>
                <c:formatCode>#,##0</c:formatCode>
                <c:ptCount val="4"/>
                <c:pt idx="0">
                  <c:v>12100</c:v>
                </c:pt>
                <c:pt idx="1">
                  <c:v>11500</c:v>
                </c:pt>
                <c:pt idx="2">
                  <c:v>11950</c:v>
                </c:pt>
                <c:pt idx="3">
                  <c:v>12800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4.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Sayfa1!$E$2:$E$5</c:f>
              <c:numCache>
                <c:formatCode>#,##0</c:formatCode>
                <c:ptCount val="4"/>
                <c:pt idx="0">
                  <c:v>11500</c:v>
                </c:pt>
                <c:pt idx="1">
                  <c:v>9100</c:v>
                </c:pt>
                <c:pt idx="2">
                  <c:v>9800</c:v>
                </c:pt>
                <c:pt idx="3">
                  <c:v>9800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5.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Sayfa1!$F$2:$F$5</c:f>
              <c:numCache>
                <c:formatCode>#,##0</c:formatCode>
                <c:ptCount val="4"/>
                <c:pt idx="0">
                  <c:v>6700</c:v>
                </c:pt>
                <c:pt idx="1">
                  <c:v>6000</c:v>
                </c:pt>
                <c:pt idx="2">
                  <c:v>6000</c:v>
                </c:pt>
                <c:pt idx="3">
                  <c:v>6000</c:v>
                </c:pt>
              </c:numCache>
            </c:numRef>
          </c:val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6.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Sayfa1!$G$2:$G$5</c:f>
              <c:numCache>
                <c:formatCode>#,##0</c:formatCode>
                <c:ptCount val="4"/>
                <c:pt idx="0">
                  <c:v>6800</c:v>
                </c:pt>
                <c:pt idx="1">
                  <c:v>6200</c:v>
                </c:pt>
                <c:pt idx="2">
                  <c:v>7000</c:v>
                </c:pt>
                <c:pt idx="3">
                  <c:v>7000</c:v>
                </c:pt>
              </c:numCache>
            </c:numRef>
          </c:val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7.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Sayfa1!$H$2:$H$5</c:f>
              <c:numCache>
                <c:formatCode>#,##0</c:formatCode>
                <c:ptCount val="4"/>
                <c:pt idx="0">
                  <c:v>8050</c:v>
                </c:pt>
                <c:pt idx="1">
                  <c:v>8000</c:v>
                </c:pt>
                <c:pt idx="2">
                  <c:v>9000</c:v>
                </c:pt>
                <c:pt idx="3">
                  <c:v>9000</c:v>
                </c:pt>
              </c:numCache>
            </c:numRef>
          </c:val>
        </c:ser>
        <c:ser>
          <c:idx val="7"/>
          <c:order val="7"/>
          <c:tx>
            <c:strRef>
              <c:f>Sayfa1!$I$1</c:f>
              <c:strCache>
                <c:ptCount val="1"/>
                <c:pt idx="0">
                  <c:v>8. Saat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2010</c:v>
                </c:pt>
              </c:numCache>
            </c:numRef>
          </c:cat>
          <c:val>
            <c:numRef>
              <c:f>Sayfa1!$I$2:$I$5</c:f>
              <c:numCache>
                <c:formatCode>#,##0</c:formatCode>
                <c:ptCount val="4"/>
                <c:pt idx="0">
                  <c:v>9200</c:v>
                </c:pt>
                <c:pt idx="1">
                  <c:v>9000</c:v>
                </c:pt>
                <c:pt idx="2">
                  <c:v>11500</c:v>
                </c:pt>
                <c:pt idx="3">
                  <c:v>12500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1"/>
        <c:axId val="270187008"/>
        <c:axId val="74526080"/>
      </c:barChart>
      <c:catAx>
        <c:axId val="2701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526080"/>
        <c:crosses val="autoZero"/>
        <c:auto val="1"/>
        <c:lblAlgn val="ctr"/>
        <c:lblOffset val="100"/>
        <c:noMultiLvlLbl val="0"/>
      </c:catAx>
      <c:valAx>
        <c:axId val="74526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tr-TR" sz="1100"/>
                  <a:t>İş Kazası Sayısı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tr-TR"/>
          </a:p>
        </c:txPr>
        <c:crossAx val="270187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tr-T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20629967753433E-2"/>
          <c:y val="4.5456277549142138E-2"/>
          <c:w val="0.92084183730723279"/>
          <c:h val="0.87220697978977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170060995380315E-4"/>
                  <c:y val="-0.35556970595353088"/>
                </c:manualLayout>
              </c:layout>
              <c:spPr/>
              <c:txPr>
                <a:bodyPr/>
                <a:lstStyle/>
                <a:p>
                  <a:pPr>
                    <a:defRPr sz="1000" b="1" i="0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8455099133526E-3"/>
                  <c:y val="-3.000758393070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8455099133526E-3"/>
                  <c:y val="2.6359036645702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0768264870028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769101982670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3461377478338148E-3"/>
                  <c:y val="-7.9077109937107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40768264870018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2849767352922431E-3"/>
                  <c:y val="-5.53539769559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9.7528435589099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14761060521593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155977464132996E-3"/>
                  <c:y val="-0.20032867850733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231749190099963E-3"/>
                  <c:y val="-0.25568265546331509"/>
                </c:manualLayout>
              </c:layout>
              <c:spPr/>
              <c:txPr>
                <a:bodyPr/>
                <a:lstStyle/>
                <a:p>
                  <a:pPr>
                    <a:defRPr sz="1000" b="0" i="0">
                      <a:solidFill>
                        <a:schemeClr val="tx1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7.0389943660333527E-3"/>
                  <c:y val="-0.4647172879166440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C00000"/>
                      </a:solidFill>
                      <a:latin typeface="Tahoma" pitchFamily="34" charset="0"/>
                      <a:cs typeface="Tahoma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latin typeface="Tahoma" pitchFamily="34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Sayfa1!$B$2:$B$16</c:f>
              <c:numCache>
                <c:formatCode>#,##0</c:formatCode>
                <c:ptCount val="15"/>
                <c:pt idx="0">
                  <c:v>5066745</c:v>
                </c:pt>
                <c:pt idx="1">
                  <c:v>5558582</c:v>
                </c:pt>
                <c:pt idx="2">
                  <c:v>5832215</c:v>
                </c:pt>
                <c:pt idx="3">
                  <c:v>5254125</c:v>
                </c:pt>
                <c:pt idx="4">
                  <c:v>4886881</c:v>
                </c:pt>
                <c:pt idx="5">
                  <c:v>5223283</c:v>
                </c:pt>
                <c:pt idx="6">
                  <c:v>5615238</c:v>
                </c:pt>
                <c:pt idx="7">
                  <c:v>6181251</c:v>
                </c:pt>
                <c:pt idx="8">
                  <c:v>6918605</c:v>
                </c:pt>
                <c:pt idx="9">
                  <c:v>7818642</c:v>
                </c:pt>
                <c:pt idx="10">
                  <c:v>8643000</c:v>
                </c:pt>
                <c:pt idx="11">
                  <c:v>9136000</c:v>
                </c:pt>
                <c:pt idx="12">
                  <c:v>9976000</c:v>
                </c:pt>
                <c:pt idx="13">
                  <c:v>10600000</c:v>
                </c:pt>
                <c:pt idx="14">
                  <c:v>11030939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KEDIN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4810362297694396E-2"/>
                </c:manualLayout>
              </c:layout>
              <c:spPr/>
              <c:txPr>
                <a:bodyPr/>
                <a:lstStyle/>
                <a:p>
                  <a:pPr>
                    <a:defRPr sz="1200" b="1" i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5597746413274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311954928265993E-3"/>
                  <c:y val="-2.8994940310272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77988732066498E-3"/>
                  <c:y val="-2.108722931656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77988732066498E-3"/>
                  <c:y val="-2.108722931656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323739142799896E-16"/>
                  <c:y val="-2.63590366457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077988732066498E-3"/>
                  <c:y val="-2.635903664570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0543614658281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077988732066498E-3"/>
                  <c:y val="1.8451118100522159E-2"/>
                </c:manualLayout>
              </c:layout>
              <c:spPr/>
              <c:txPr>
                <a:bodyPr/>
                <a:lstStyle/>
                <a:p>
                  <a:pPr>
                    <a:defRPr sz="1200" b="0" i="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8010569576579341E-2"/>
                  <c:y val="6.0405427837744779E-1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latin typeface="Calibri" pitchFamily="34" charset="0"/>
                    <a:cs typeface="Calibri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Sayfa1!$C$2:$C$16</c:f>
              <c:numCache>
                <c:formatCode>#,##0</c:formatCode>
                <c:ptCount val="15"/>
                <c:pt idx="0">
                  <c:v>1055</c:v>
                </c:pt>
                <c:pt idx="1">
                  <c:v>1400</c:v>
                </c:pt>
                <c:pt idx="2">
                  <c:v>1025</c:v>
                </c:pt>
                <c:pt idx="3">
                  <c:v>803</c:v>
                </c:pt>
                <c:pt idx="4">
                  <c:v>883</c:v>
                </c:pt>
                <c:pt idx="5">
                  <c:v>601</c:v>
                </c:pt>
                <c:pt idx="6">
                  <c:v>440</c:v>
                </c:pt>
                <c:pt idx="7">
                  <c:v>384</c:v>
                </c:pt>
                <c:pt idx="8">
                  <c:v>519</c:v>
                </c:pt>
                <c:pt idx="9">
                  <c:v>574</c:v>
                </c:pt>
                <c:pt idx="10">
                  <c:v>1208</c:v>
                </c:pt>
                <c:pt idx="11">
                  <c:v>539</c:v>
                </c:pt>
                <c:pt idx="12">
                  <c:v>429</c:v>
                </c:pt>
                <c:pt idx="13">
                  <c:v>533</c:v>
                </c:pt>
                <c:pt idx="14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272327168"/>
        <c:axId val="633241600"/>
        <c:axId val="0"/>
      </c:bar3DChart>
      <c:catAx>
        <c:axId val="2723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633241600"/>
        <c:crosses val="autoZero"/>
        <c:auto val="1"/>
        <c:lblAlgn val="ctr"/>
        <c:lblOffset val="100"/>
        <c:noMultiLvlLbl val="0"/>
      </c:catAx>
      <c:valAx>
        <c:axId val="633241600"/>
        <c:scaling>
          <c:orientation val="minMax"/>
          <c:max val="8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alibri" pitchFamily="34" charset="0"/>
                <a:cs typeface="Calibri" pitchFamily="34" charset="0"/>
              </a:defRPr>
            </a:pPr>
            <a:endParaRPr lang="tr-TR"/>
          </a:p>
        </c:txPr>
        <c:crossAx val="272327168"/>
        <c:crosses val="autoZero"/>
        <c:crossBetween val="between"/>
        <c:majorUnit val="100000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0.88547</cdr:x>
      <cdr:y>0.84434</cdr:y>
    </cdr:from>
    <cdr:to>
      <cdr:x>0.99592</cdr:x>
      <cdr:y>0.88208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7927416" y="5709683"/>
          <a:ext cx="988828" cy="255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tr-TR" sz="1100" b="1" i="1" dirty="0" smtClean="0"/>
            <a:t>*2006 Yılı</a:t>
          </a:r>
          <a:endParaRPr lang="tr-TR" sz="1100" b="1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03.05.2013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293C39-99B3-4415-B1F8-EAB878545386}" type="slidenum">
              <a:rPr lang="de-DE" sz="1200">
                <a:solidFill>
                  <a:srgbClr val="000000"/>
                </a:solidFill>
              </a:rPr>
              <a:pPr algn="r"/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8227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ECB3636-E824-4632-B0DF-36AD654DD55A}" type="slidenum">
              <a:rPr lang="en-GB" sz="1300">
                <a:solidFill>
                  <a:srgbClr val="000000"/>
                </a:solidFill>
              </a:rPr>
              <a:pPr algn="r" defTabSz="947738"/>
              <a:t>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/>
              <a:pPr algn="r"/>
              <a:t>7</a:t>
            </a:fld>
            <a:endParaRPr lang="de-DE" sz="1200"/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/>
              <a:pPr algn="r" defTabSz="947738"/>
              <a:t>7</a:t>
            </a:fld>
            <a:endParaRPr lang="en-GB" sz="13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r>
              <a:rPr lang="tr-TR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r>
              <a:rPr lang="tr-TR" noProof="1" smtClean="0"/>
              <a:t>Titelmasterformat durch Klicken bearbeiten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1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15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94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1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8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5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4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6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7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2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1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76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89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6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9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8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6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6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7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5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3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8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03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6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57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5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3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63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890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4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823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731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22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027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8230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41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1765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9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52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0693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59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59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EC97A8C-2DD8-4E4A-8B9D-0497A86147D8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229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39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Zinde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Türkiye ve Dünyada İSG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7924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23646164"/>
              </p:ext>
            </p:extLst>
          </p:nvPr>
        </p:nvGraphicFramePr>
        <p:xfrm>
          <a:off x="0" y="1176325"/>
          <a:ext cx="9021175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ÇALIŞAN SAYISI İŞ KAZASI – TÜRKİYE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25356" y="1209645"/>
            <a:ext cx="4741994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Calibri" pitchFamily="34" charset="0"/>
              </a:rPr>
              <a:t>%54 Artış / %70 Azalma </a:t>
            </a:r>
            <a:endParaRPr lang="tr-T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KAZALARININ SEKTÖREL DAĞILIM*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794258"/>
              </p:ext>
            </p:extLst>
          </p:nvPr>
        </p:nvGraphicFramePr>
        <p:xfrm>
          <a:off x="95692" y="247650"/>
          <a:ext cx="8952773" cy="651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 19"/>
          <p:cNvGrpSpPr>
            <a:grpSpLocks/>
          </p:cNvGrpSpPr>
          <p:nvPr/>
        </p:nvGrpSpPr>
        <p:grpSpPr bwMode="auto">
          <a:xfrm>
            <a:off x="990600" y="5683299"/>
            <a:ext cx="6162675" cy="663575"/>
            <a:chOff x="2644311" y="5451679"/>
            <a:chExt cx="6162416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1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8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3515310263"/>
              </p:ext>
            </p:extLst>
          </p:nvPr>
        </p:nvGraphicFramePr>
        <p:xfrm>
          <a:off x="0" y="1111238"/>
          <a:ext cx="9021175" cy="574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KAZALARININ SEKTÖREL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DAĞILIM–2009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14561" y="4114800"/>
            <a:ext cx="333375" cy="59055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3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6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4413"/>
              </p:ext>
            </p:extLst>
          </p:nvPr>
        </p:nvGraphicFramePr>
        <p:xfrm>
          <a:off x="95003" y="1857373"/>
          <a:ext cx="8728363" cy="3514728"/>
        </p:xfrm>
        <a:graphic>
          <a:graphicData uri="http://schemas.openxmlformats.org/drawingml/2006/table">
            <a:tbl>
              <a:tblPr/>
              <a:tblGrid>
                <a:gridCol w="7508153"/>
                <a:gridCol w="1220210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Sebebi Bilinmeyen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%32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İnşaat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Nakliyat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Toptan ve Perakende Ticaret</a:t>
                      </a:r>
                      <a:endParaRPr kumimoji="0" lang="tr-TR" sz="18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Kömür Madenciliği,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Diğer (Gıda, dokuma, makine, metal, …)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ÖLÜMLERİN SEKTÖREL DAĞILIMI – TÜRKİYE </a:t>
            </a: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851594" y="5511846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33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81584"/>
              </p:ext>
            </p:extLst>
          </p:nvPr>
        </p:nvGraphicFramePr>
        <p:xfrm>
          <a:off x="95003" y="1857373"/>
          <a:ext cx="8728363" cy="3514728"/>
        </p:xfrm>
        <a:graphic>
          <a:graphicData uri="http://schemas.openxmlformats.org/drawingml/2006/table">
            <a:tbl>
              <a:tblPr/>
              <a:tblGrid>
                <a:gridCol w="7508153"/>
                <a:gridCol w="1220210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100’den Az İş Göremezlik Olan Sektörler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%50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İnşaat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%22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Metalden Eşya İmalatı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Nakliyat</a:t>
                      </a:r>
                      <a:endParaRPr kumimoji="0" lang="tr-TR" sz="1800" b="0" i="1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Dokuma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Kömür Madenciliği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SÜREKLİ İŞ GÖREMEMEZLİK DAĞILIMI – TÜRKİYE </a:t>
            </a:r>
            <a:endParaRPr lang="tr-TR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851594" y="5511846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54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 TİPLERİNE GÖRE DAĞILIM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73398"/>
              </p:ext>
            </p:extLst>
          </p:nvPr>
        </p:nvGraphicFramePr>
        <p:xfrm>
          <a:off x="32562" y="960142"/>
          <a:ext cx="9111438" cy="582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 19"/>
          <p:cNvGrpSpPr>
            <a:grpSpLocks/>
          </p:cNvGrpSpPr>
          <p:nvPr/>
        </p:nvGrpSpPr>
        <p:grpSpPr bwMode="auto">
          <a:xfrm>
            <a:off x="743820" y="6058775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50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ÇALIŞMA SAATLERİNE GÖRE İŞ KAZALARI – TÜRKİYE 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Grafik 4"/>
          <p:cNvGraphicFramePr/>
          <p:nvPr>
            <p:extLst>
              <p:ext uri="{D42A27DB-BD31-4B8C-83A1-F6EECF244321}">
                <p14:modId xmlns:p14="http://schemas.microsoft.com/office/powerpoint/2010/main" val="4197455467"/>
              </p:ext>
            </p:extLst>
          </p:nvPr>
        </p:nvGraphicFramePr>
        <p:xfrm>
          <a:off x="0" y="1058863"/>
          <a:ext cx="9048466" cy="494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ikdörtgen 6"/>
          <p:cNvSpPr/>
          <p:nvPr/>
        </p:nvSpPr>
        <p:spPr>
          <a:xfrm>
            <a:off x="890800" y="4448174"/>
            <a:ext cx="5981700" cy="56197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90800" y="5743575"/>
            <a:ext cx="5981700" cy="20002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920572" y="4631377"/>
            <a:ext cx="1974048" cy="3748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920572" y="5739619"/>
            <a:ext cx="1974048" cy="2000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0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9955"/>
              </p:ext>
            </p:extLst>
          </p:nvPr>
        </p:nvGraphicFramePr>
        <p:xfrm>
          <a:off x="95003" y="1596123"/>
          <a:ext cx="8926172" cy="2008416"/>
        </p:xfrm>
        <a:graphic>
          <a:graphicData uri="http://schemas.openxmlformats.org/drawingml/2006/table">
            <a:tbl>
              <a:tblPr/>
              <a:tblGrid>
                <a:gridCol w="6979015"/>
                <a:gridCol w="1134216"/>
                <a:gridCol w="812941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Ocak-Şubat-Mart-Nisan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21.316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26,9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Mayıs-Haziran-Temmuz-Ağustos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25.572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Eylül-Ekim-Kasım-Aralık </a:t>
                      </a: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(Son 4 Ay)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32.139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40,7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79.027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10340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– Aylar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AYLARA VE SAATLERE GÖRE İŞ KAZALARI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18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25004"/>
              </p:ext>
            </p:extLst>
          </p:nvPr>
        </p:nvGraphicFramePr>
        <p:xfrm>
          <a:off x="95003" y="1857373"/>
          <a:ext cx="8926172" cy="3514728"/>
        </p:xfrm>
        <a:graphic>
          <a:graphicData uri="http://schemas.openxmlformats.org/drawingml/2006/table">
            <a:tbl>
              <a:tblPr/>
              <a:tblGrid>
                <a:gridCol w="6979015"/>
                <a:gridCol w="1134216"/>
                <a:gridCol w="812941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Üst Ekstremiteler </a:t>
                      </a: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(omuz, kol, bilek, el, parmak)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43.290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53,7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Alt Ekstremiteler </a:t>
                      </a: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(kalça, bacak, ayak)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20.207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25,0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Diğer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8.387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Kafa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4.239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5,2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Sırt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2.572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Gövde ve İç Organlar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1.907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                            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80.602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 BÖLGELERİNE GÖRE İK–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142875" y="6112121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57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Group 7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4686"/>
              </p:ext>
            </p:extLst>
          </p:nvPr>
        </p:nvGraphicFramePr>
        <p:xfrm>
          <a:off x="95003" y="1857373"/>
          <a:ext cx="8926172" cy="4016832"/>
        </p:xfrm>
        <a:graphic>
          <a:graphicData uri="http://schemas.openxmlformats.org/drawingml/2006/table">
            <a:tbl>
              <a:tblPr/>
              <a:tblGrid>
                <a:gridCol w="6979015"/>
                <a:gridCol w="1134216"/>
                <a:gridCol w="812941"/>
              </a:tblGrid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Yüzeysel Yaralanmalar, Açık Yaralanmalar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35.863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48,0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Ezik ve Çürükler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17.257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23,1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Kırıklar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10.188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13,6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Çıkıklar, Burkulmalar, İncinmeler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7.455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Yanmalar, Kimyasal Yanma, Kaynar Su Yanma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2.513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Yanmalar, Kimyasal Yanma, Kaynar Su Yanma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2.513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Akut Zehirlenmeler, Enfeksiyonlar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  <a:tr h="502104"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74,640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4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93"/>
          <p:cNvSpPr txBox="1">
            <a:spLocks noChangeArrowheads="1"/>
          </p:cNvSpPr>
          <p:nvPr/>
        </p:nvSpPr>
        <p:spPr bwMode="auto">
          <a:xfrm>
            <a:off x="242590" y="1364659"/>
            <a:ext cx="4742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noProof="1" smtClean="0">
                <a:solidFill>
                  <a:srgbClr val="004074"/>
                </a:solidFill>
                <a:latin typeface="Calibri" pitchFamily="34" charset="0"/>
                <a:cs typeface="Calibri" pitchFamily="34" charset="0"/>
              </a:rPr>
              <a:t>İş Kazaları (2007)</a:t>
            </a:r>
            <a:endParaRPr lang="tr-TR" sz="2800" b="1" noProof="1">
              <a:solidFill>
                <a:srgbClr val="00407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 ÇEŞİDİNE GÖRE İK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836221" y="5954999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40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2875" y="1100138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2963" y="110013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Dünyada her yıl 2 milyon 310 bin (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Günde 6300, </a:t>
            </a:r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 </a:t>
            </a:r>
            <a:r>
              <a: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saniyede 1</a:t>
            </a:r>
            <a:r>
              <a:rPr lang="tr-T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tr-T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insan iş kazaları ve meslek hastalıkları nedeniyle yaşamını yitirmektedir.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2875" y="1909763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2875" y="2719388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2875" y="3529013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2875" y="4338638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38200" y="191293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Bunlardan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360 bin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iş kazası, 1 milyon 950 bin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ise meslek hastalıklarından dolayı yaşamını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yitirmektedir.</a:t>
            </a:r>
            <a:endParaRPr lang="sv-SE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İLO 2009 YILI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4463" y="5137150"/>
            <a:ext cx="654050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39788" y="2724150"/>
            <a:ext cx="8177212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yıl 270 milyon iş kazası meydana gelmekte ve 160 milyon kişi meslek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nn-NO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hastalıklarına yakalanmaktadır.</a:t>
            </a:r>
            <a:endParaRPr lang="nn-NO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gray">
          <a:xfrm>
            <a:off x="842963" y="352583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Dünyada inşaat sektöründe her yıl 60.000 ölümcül kaza yaşanmakta ve her 10 dakikada bir kişi bu kazalara bağlı yaşamını yitirmektedir.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2963" y="4335463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yıl asbest yüzünden 100 bin kişinin yaşamını yitirdiği tahmin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edilmektedir.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2963" y="5145088"/>
            <a:ext cx="8178800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Zehirli maddelerden dolayı 651 bin işçi yaşamını yitirmekte ve dünyada meydana gelen cilt kanseri hastalıklarının %10’nu buna bağlıdır.</a:t>
            </a:r>
            <a:endParaRPr lang="tr-TR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76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graphicFrame>
        <p:nvGraphicFramePr>
          <p:cNvPr id="7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65108"/>
              </p:ext>
            </p:extLst>
          </p:nvPr>
        </p:nvGraphicFramePr>
        <p:xfrm>
          <a:off x="74430" y="1158979"/>
          <a:ext cx="9069570" cy="496688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866552"/>
                <a:gridCol w="1200503"/>
                <a:gridCol w="1200503"/>
                <a:gridCol w="1200503"/>
                <a:gridCol w="1200503"/>
                <a:gridCol w="1200503"/>
                <a:gridCol w="1200503"/>
              </a:tblGrid>
              <a:tr h="3422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Yaş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Grupları</a:t>
                      </a:r>
                      <a:endParaRPr kumimoji="0" lang="tr-TR" sz="1200" b="0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2005</a:t>
                      </a: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2006</a:t>
                      </a: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4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3083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2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-14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225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230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319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+mn-cs"/>
                        </a:rPr>
                        <a:t>15-17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901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1.002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2.239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2.470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18-24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1.141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15.202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16.343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11.299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18.666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19.965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25-29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676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17.303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17.979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7.675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18.162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18.837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30-34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528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14.545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15.073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3.591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14.591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15.182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35-39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389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10.761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11.150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10.845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11.299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40-44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7.958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8.263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283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7.202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7.485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45-49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2.653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2.789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2.371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2.516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50-54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811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848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770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55-59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174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144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60-64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65+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3.334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70.589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73.923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3.739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75.288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79.027</a:t>
                      </a:r>
                    </a:p>
                  </a:txBody>
                  <a:tcPr marL="90000" marR="90000" marT="46800" marB="46800" anchor="ctr" horzOverflow="overflow"/>
                </a:tc>
              </a:tr>
              <a:tr h="3083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Ağırlıklı Ortalama  Yaş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KAZALARINDA YAŞ ORTALAMASI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19"/>
          <p:cNvGrpSpPr>
            <a:grpSpLocks/>
          </p:cNvGrpSpPr>
          <p:nvPr/>
        </p:nvGrpSpPr>
        <p:grpSpPr bwMode="auto">
          <a:xfrm>
            <a:off x="990600" y="6159549"/>
            <a:ext cx="6162675" cy="663575"/>
            <a:chOff x="2644311" y="5451679"/>
            <a:chExt cx="6162416" cy="663371"/>
          </a:xfrm>
        </p:grpSpPr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2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9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5553075" y="2433637"/>
            <a:ext cx="3552825" cy="28098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89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D:\DOKTOR\9-ISTUZMAN\1-EĞİTİM KURUMU\1. İstanbuluzman\Z.Resim-İkon\Meslekler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17" y="444794"/>
            <a:ext cx="3260651" cy="32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9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2219602457"/>
              </p:ext>
            </p:extLst>
          </p:nvPr>
        </p:nvGraphicFramePr>
        <p:xfrm>
          <a:off x="0" y="1176325"/>
          <a:ext cx="9021175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ÇALIŞAN SAYISI MESLEK HASTALIĞI – TÜRKİYE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3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HASTALIĞI DAĞILIMI – TÜRKİYE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983424"/>
              </p:ext>
            </p:extLst>
          </p:nvPr>
        </p:nvGraphicFramePr>
        <p:xfrm>
          <a:off x="-4" y="977730"/>
          <a:ext cx="9135087" cy="5299244"/>
        </p:xfrm>
        <a:graphic>
          <a:graphicData uri="http://schemas.openxmlformats.org/drawingml/2006/table">
            <a:tbl>
              <a:tblPr firstRow="1" bandRow="1"/>
              <a:tblGrid>
                <a:gridCol w="467338"/>
                <a:gridCol w="2835980"/>
                <a:gridCol w="765106"/>
                <a:gridCol w="723809"/>
                <a:gridCol w="723809"/>
                <a:gridCol w="723809"/>
                <a:gridCol w="723809"/>
                <a:gridCol w="723809"/>
                <a:gridCol w="723809"/>
                <a:gridCol w="723809"/>
              </a:tblGrid>
              <a:tr h="47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SN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Meslek Hasta-İş Kazaları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1999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2000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2001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2002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2003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2005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2006</a:t>
                      </a:r>
                      <a:endParaRPr kumimoji="0" lang="tr-TR" sz="16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Üretim ve İmalat Sektörü</a:t>
                      </a:r>
                      <a:endParaRPr kumimoji="0" lang="tr-TR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895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873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İnşaat Sektörü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Madencilik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Taşımacılık ve İletişim</a:t>
                      </a:r>
                      <a:endParaRPr kumimoji="0" lang="tr-TR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Kamu ve Hizmet Sektörü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Restorant, Otel, Alım-Satım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Elektrik, Gaz, Su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Tarım, Ormancılık, Balıkçılık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Finans, Sigorta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Diğer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3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de-DE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 Vaka Sayısı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4.740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3.191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2.965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2.407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2.536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2.735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3.868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66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YAŞ ORTALAMASI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568223"/>
              </p:ext>
            </p:extLst>
          </p:nvPr>
        </p:nvGraphicFramePr>
        <p:xfrm>
          <a:off x="19050" y="935038"/>
          <a:ext cx="9124948" cy="5457840"/>
        </p:xfrm>
        <a:graphic>
          <a:graphicData uri="http://schemas.openxmlformats.org/drawingml/2006/table">
            <a:tbl>
              <a:tblPr firstRow="1" bandRow="1"/>
              <a:tblGrid>
                <a:gridCol w="2272810"/>
                <a:gridCol w="1142023"/>
                <a:gridCol w="1142023"/>
                <a:gridCol w="1142023"/>
                <a:gridCol w="1142023"/>
                <a:gridCol w="1142023"/>
                <a:gridCol w="1142023"/>
              </a:tblGrid>
              <a:tr h="3850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YAŞ GRUPLARI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791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Kadın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Erkek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-14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cs typeface="+mn-cs"/>
                        </a:rPr>
                        <a:t>15-17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18-24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25-29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30-34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35-39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40-44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45-49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96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50-54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55-59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60-64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65+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102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513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571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574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F7"/>
                    </a:solidFill>
                  </a:tcPr>
                </a:tc>
              </a:tr>
              <a:tr h="3279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Ağırlıklı Ort.  Yaş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Calibri" pitchFamily="34" charset="0"/>
                        </a:rPr>
                        <a:t>49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51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57069" y="2583712"/>
            <a:ext cx="8782476" cy="354064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Beklenen </a:t>
            </a:r>
          </a:p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1-ISTANBULUZMAN\1-EĞİTİM KURUMU\1. İstanbuluzman\2-RESİMLER\Meslekler\4EF_UnderConstru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51" y="438149"/>
            <a:ext cx="1940698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19382"/>
              </p:ext>
            </p:extLst>
          </p:nvPr>
        </p:nvGraphicFramePr>
        <p:xfrm>
          <a:off x="66674" y="1725616"/>
          <a:ext cx="8981792" cy="3465510"/>
        </p:xfrm>
        <a:graphic>
          <a:graphicData uri="http://schemas.openxmlformats.org/drawingml/2006/table">
            <a:tbl>
              <a:tblPr firstRow="1" bandRow="1"/>
              <a:tblGrid>
                <a:gridCol w="4524377"/>
                <a:gridCol w="1552575"/>
                <a:gridCol w="1485900"/>
                <a:gridCol w="1418940"/>
              </a:tblGrid>
              <a:tr h="719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MESLEK HASTALIĞI 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 YILI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 YILI</a:t>
                      </a:r>
                    </a:p>
                  </a:txBody>
                  <a:tcPr marL="91439" marR="91439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 YILI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65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SSK’ya Kayıtlı İşçi Sayısı 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8.505.394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10.600.000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11.030.939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02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Saptanan Meslek Hastalığı Sayısı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1.208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533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697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7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Beklenen Meslek Hastalığı Sayısı 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34.021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42.400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44.123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54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Saptanamayan Meslek Hastalığı Sayısı  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32.813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41.867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43.462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52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Saptanan Meslek Hastalığı Oranı</a:t>
                      </a:r>
                      <a:endParaRPr kumimoji="0" lang="tr-TR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%0.014</a:t>
                      </a:r>
                      <a:endParaRPr kumimoji="0" lang="tr-TR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%0.005</a:t>
                      </a:r>
                    </a:p>
                  </a:txBody>
                  <a:tcPr marL="90000" marR="90000" marT="46800" marB="46800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%0.005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BEKLENEN MESLEK HASTALIĞI SAYISI (WHO)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66675" y="1058862"/>
            <a:ext cx="8962741" cy="56038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Beklenen Meslek Hastalığı Oranı Çalışanların %0,4-%0,12 Olmalıdır.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75551" y="5268581"/>
            <a:ext cx="8963390" cy="1015663"/>
            <a:chOff x="75551" y="5268581"/>
            <a:chExt cx="8963390" cy="1015663"/>
          </a:xfrm>
        </p:grpSpPr>
        <p:sp>
          <p:nvSpPr>
            <p:cNvPr id="10" name="Metin kutusu 9"/>
            <p:cNvSpPr txBox="1"/>
            <p:nvPr/>
          </p:nvSpPr>
          <p:spPr>
            <a:xfrm>
              <a:off x="1304924" y="5268581"/>
              <a:ext cx="7734017" cy="1015663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«2007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Yılı için Türkiye’de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34.000-102.000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 Hastası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Olmalıdır»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«2010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Yılı için Türkiye’de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42.400-127.200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 Hastası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Olmalıdır»</a:t>
              </a:r>
            </a:p>
            <a:p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2011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Yılı için Türkiye’de </a:t>
              </a:r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44.123-132.371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 Hastası </a:t>
              </a:r>
              <a:r>
                <a:rPr lang="tr-TR" sz="2000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Olmalıdır»</a:t>
              </a:r>
              <a:endPara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" name="Grup 1"/>
            <p:cNvGrpSpPr/>
            <p:nvPr/>
          </p:nvGrpSpPr>
          <p:grpSpPr>
            <a:xfrm>
              <a:off x="75551" y="5268581"/>
              <a:ext cx="1200149" cy="1015663"/>
              <a:chOff x="132701" y="5116181"/>
              <a:chExt cx="1200149" cy="1015663"/>
            </a:xfrm>
          </p:grpSpPr>
          <p:sp>
            <p:nvSpPr>
              <p:cNvPr id="31" name="Metin kutusu 30"/>
              <p:cNvSpPr txBox="1"/>
              <p:nvPr/>
            </p:nvSpPr>
            <p:spPr>
              <a:xfrm>
                <a:off x="132701" y="5116181"/>
                <a:ext cx="1200149" cy="1015663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tr-TR" sz="2000" i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2" name="Group 82"/>
              <p:cNvGrpSpPr>
                <a:grpSpLocks/>
              </p:cNvGrpSpPr>
              <p:nvPr/>
            </p:nvGrpSpPr>
            <p:grpSpPr bwMode="auto">
              <a:xfrm>
                <a:off x="199375" y="5182856"/>
                <a:ext cx="1087147" cy="860535"/>
                <a:chOff x="1700" y="1171"/>
                <a:chExt cx="2292" cy="1980"/>
              </a:xfrm>
            </p:grpSpPr>
            <p:sp>
              <p:nvSpPr>
                <p:cNvPr id="33" name="Freeform 15"/>
                <p:cNvSpPr>
                  <a:spLocks noChangeAspect="1"/>
                </p:cNvSpPr>
                <p:nvPr/>
              </p:nvSpPr>
              <p:spPr bwMode="auto">
                <a:xfrm>
                  <a:off x="1700" y="1171"/>
                  <a:ext cx="2292" cy="1980"/>
                </a:xfrm>
                <a:custGeom>
                  <a:avLst/>
                  <a:gdLst>
                    <a:gd name="T0" fmla="*/ 7385 w 365"/>
                    <a:gd name="T1" fmla="*/ 89031 h 316"/>
                    <a:gd name="T2" fmla="*/ 2531 w 365"/>
                    <a:gd name="T3" fmla="*/ 80879 h 316"/>
                    <a:gd name="T4" fmla="*/ 46738 w 365"/>
                    <a:gd name="T5" fmla="*/ 4499 h 316"/>
                    <a:gd name="T6" fmla="*/ 56697 w 365"/>
                    <a:gd name="T7" fmla="*/ 4499 h 316"/>
                    <a:gd name="T8" fmla="*/ 100905 w 365"/>
                    <a:gd name="T9" fmla="*/ 80879 h 316"/>
                    <a:gd name="T10" fmla="*/ 96050 w 365"/>
                    <a:gd name="T11" fmla="*/ 89031 h 316"/>
                    <a:gd name="T12" fmla="*/ 7385 w 365"/>
                    <a:gd name="T13" fmla="*/ 89031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5"/>
                    <a:gd name="T22" fmla="*/ 0 h 316"/>
                    <a:gd name="T23" fmla="*/ 365 w 365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5" h="316">
                      <a:moveTo>
                        <a:pt x="26" y="316"/>
                      </a:moveTo>
                      <a:cubicBezTo>
                        <a:pt x="7" y="316"/>
                        <a:pt x="0" y="303"/>
                        <a:pt x="9" y="287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75" y="0"/>
                        <a:pt x="190" y="0"/>
                        <a:pt x="200" y="16"/>
                      </a:cubicBezTo>
                      <a:cubicBezTo>
                        <a:pt x="356" y="287"/>
                        <a:pt x="356" y="287"/>
                        <a:pt x="356" y="287"/>
                      </a:cubicBezTo>
                      <a:cubicBezTo>
                        <a:pt x="365" y="303"/>
                        <a:pt x="358" y="316"/>
                        <a:pt x="339" y="316"/>
                      </a:cubicBezTo>
                      <a:lnTo>
                        <a:pt x="26" y="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Freeform 16"/>
                <p:cNvSpPr>
                  <a:spLocks noChangeAspect="1"/>
                </p:cNvSpPr>
                <p:nvPr/>
              </p:nvSpPr>
              <p:spPr bwMode="auto">
                <a:xfrm>
                  <a:off x="1700" y="1171"/>
                  <a:ext cx="2292" cy="1980"/>
                </a:xfrm>
                <a:custGeom>
                  <a:avLst/>
                  <a:gdLst>
                    <a:gd name="T0" fmla="*/ 7385 w 365"/>
                    <a:gd name="T1" fmla="*/ 89031 h 316"/>
                    <a:gd name="T2" fmla="*/ 2531 w 365"/>
                    <a:gd name="T3" fmla="*/ 80879 h 316"/>
                    <a:gd name="T4" fmla="*/ 46738 w 365"/>
                    <a:gd name="T5" fmla="*/ 4499 h 316"/>
                    <a:gd name="T6" fmla="*/ 56697 w 365"/>
                    <a:gd name="T7" fmla="*/ 4499 h 316"/>
                    <a:gd name="T8" fmla="*/ 100905 w 365"/>
                    <a:gd name="T9" fmla="*/ 80879 h 316"/>
                    <a:gd name="T10" fmla="*/ 96050 w 365"/>
                    <a:gd name="T11" fmla="*/ 89031 h 316"/>
                    <a:gd name="T12" fmla="*/ 7385 w 365"/>
                    <a:gd name="T13" fmla="*/ 89031 h 3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5"/>
                    <a:gd name="T22" fmla="*/ 0 h 316"/>
                    <a:gd name="T23" fmla="*/ 365 w 365"/>
                    <a:gd name="T24" fmla="*/ 316 h 3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5" h="316">
                      <a:moveTo>
                        <a:pt x="26" y="316"/>
                      </a:moveTo>
                      <a:cubicBezTo>
                        <a:pt x="7" y="316"/>
                        <a:pt x="0" y="303"/>
                        <a:pt x="9" y="287"/>
                      </a:cubicBezTo>
                      <a:cubicBezTo>
                        <a:pt x="165" y="16"/>
                        <a:pt x="165" y="16"/>
                        <a:pt x="165" y="16"/>
                      </a:cubicBezTo>
                      <a:cubicBezTo>
                        <a:pt x="175" y="0"/>
                        <a:pt x="190" y="0"/>
                        <a:pt x="200" y="16"/>
                      </a:cubicBezTo>
                      <a:cubicBezTo>
                        <a:pt x="356" y="287"/>
                        <a:pt x="356" y="287"/>
                        <a:pt x="356" y="287"/>
                      </a:cubicBezTo>
                      <a:cubicBezTo>
                        <a:pt x="365" y="303"/>
                        <a:pt x="358" y="316"/>
                        <a:pt x="339" y="316"/>
                      </a:cubicBezTo>
                      <a:lnTo>
                        <a:pt x="26" y="3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60000"/>
                    </a:gs>
                    <a:gs pos="100000">
                      <a:srgbClr val="D60000"/>
                    </a:gs>
                  </a:gsLst>
                  <a:lin ang="54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17"/>
                <p:cNvSpPr>
                  <a:spLocks noChangeAspect="1"/>
                </p:cNvSpPr>
                <p:nvPr/>
              </p:nvSpPr>
              <p:spPr bwMode="auto">
                <a:xfrm>
                  <a:off x="1950" y="1439"/>
                  <a:ext cx="1789" cy="1555"/>
                </a:xfrm>
                <a:custGeom>
                  <a:avLst/>
                  <a:gdLst>
                    <a:gd name="T0" fmla="*/ 2279 w 285"/>
                    <a:gd name="T1" fmla="*/ 70006 h 248"/>
                    <a:gd name="T2" fmla="*/ 841 w 285"/>
                    <a:gd name="T3" fmla="*/ 67185 h 248"/>
                    <a:gd name="T4" fmla="*/ 38787 w 285"/>
                    <a:gd name="T5" fmla="*/ 1430 h 248"/>
                    <a:gd name="T6" fmla="*/ 41900 w 285"/>
                    <a:gd name="T7" fmla="*/ 1430 h 248"/>
                    <a:gd name="T8" fmla="*/ 79846 w 285"/>
                    <a:gd name="T9" fmla="*/ 67185 h 248"/>
                    <a:gd name="T10" fmla="*/ 78408 w 285"/>
                    <a:gd name="T11" fmla="*/ 70006 h 248"/>
                    <a:gd name="T12" fmla="*/ 2279 w 285"/>
                    <a:gd name="T13" fmla="*/ 70006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5"/>
                    <a:gd name="T22" fmla="*/ 0 h 248"/>
                    <a:gd name="T23" fmla="*/ 285 w 285"/>
                    <a:gd name="T24" fmla="*/ 248 h 2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5" h="248">
                      <a:moveTo>
                        <a:pt x="8" y="248"/>
                      </a:moveTo>
                      <a:cubicBezTo>
                        <a:pt x="2" y="248"/>
                        <a:pt x="0" y="243"/>
                        <a:pt x="3" y="238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40" y="0"/>
                        <a:pt x="145" y="0"/>
                        <a:pt x="148" y="5"/>
                      </a:cubicBezTo>
                      <a:cubicBezTo>
                        <a:pt x="282" y="238"/>
                        <a:pt x="282" y="238"/>
                        <a:pt x="282" y="238"/>
                      </a:cubicBezTo>
                      <a:cubicBezTo>
                        <a:pt x="285" y="243"/>
                        <a:pt x="283" y="248"/>
                        <a:pt x="277" y="248"/>
                      </a:cubicBezTo>
                      <a:lnTo>
                        <a:pt x="8" y="2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18"/>
                <p:cNvSpPr>
                  <a:spLocks noChangeAspect="1"/>
                </p:cNvSpPr>
                <p:nvPr/>
              </p:nvSpPr>
              <p:spPr bwMode="auto">
                <a:xfrm>
                  <a:off x="1950" y="1441"/>
                  <a:ext cx="1789" cy="1555"/>
                </a:xfrm>
                <a:custGeom>
                  <a:avLst/>
                  <a:gdLst/>
                  <a:ahLst/>
                  <a:cxnLst>
                    <a:cxn ang="0">
                      <a:pos x="8" y="248"/>
                    </a:cxn>
                    <a:cxn ang="0">
                      <a:pos x="3" y="238"/>
                    </a:cxn>
                    <a:cxn ang="0">
                      <a:pos x="137" y="5"/>
                    </a:cxn>
                    <a:cxn ang="0">
                      <a:pos x="148" y="5"/>
                    </a:cxn>
                    <a:cxn ang="0">
                      <a:pos x="282" y="238"/>
                    </a:cxn>
                    <a:cxn ang="0">
                      <a:pos x="277" y="248"/>
                    </a:cxn>
                    <a:cxn ang="0">
                      <a:pos x="8" y="248"/>
                    </a:cxn>
                  </a:cxnLst>
                  <a:rect l="0" t="0" r="r" b="b"/>
                  <a:pathLst>
                    <a:path w="285" h="248">
                      <a:moveTo>
                        <a:pt x="8" y="248"/>
                      </a:moveTo>
                      <a:cubicBezTo>
                        <a:pt x="2" y="248"/>
                        <a:pt x="0" y="243"/>
                        <a:pt x="3" y="238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40" y="0"/>
                        <a:pt x="145" y="0"/>
                        <a:pt x="148" y="5"/>
                      </a:cubicBezTo>
                      <a:cubicBezTo>
                        <a:pt x="282" y="238"/>
                        <a:pt x="282" y="238"/>
                        <a:pt x="282" y="238"/>
                      </a:cubicBezTo>
                      <a:cubicBezTo>
                        <a:pt x="285" y="243"/>
                        <a:pt x="283" y="248"/>
                        <a:pt x="277" y="248"/>
                      </a:cubicBezTo>
                      <a:lnTo>
                        <a:pt x="8" y="24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gamma/>
                        <a:shade val="76863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7686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e-DE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19"/>
                <p:cNvSpPr>
                  <a:spLocks noChangeAspect="1"/>
                </p:cNvSpPr>
                <p:nvPr/>
              </p:nvSpPr>
              <p:spPr bwMode="auto">
                <a:xfrm>
                  <a:off x="2728" y="1736"/>
                  <a:ext cx="234" cy="784"/>
                </a:xfrm>
                <a:custGeom>
                  <a:avLst/>
                  <a:gdLst>
                    <a:gd name="T0" fmla="*/ 13 w 720"/>
                    <a:gd name="T1" fmla="*/ 0 h 2437"/>
                    <a:gd name="T2" fmla="*/ 24 w 720"/>
                    <a:gd name="T3" fmla="*/ 4 h 2437"/>
                    <a:gd name="T4" fmla="*/ 28 w 720"/>
                    <a:gd name="T5" fmla="*/ 16 h 2437"/>
                    <a:gd name="T6" fmla="*/ 21 w 720"/>
                    <a:gd name="T7" fmla="*/ 89 h 2437"/>
                    <a:gd name="T8" fmla="*/ 15 w 720"/>
                    <a:gd name="T9" fmla="*/ 93 h 2437"/>
                    <a:gd name="T10" fmla="*/ 13 w 720"/>
                    <a:gd name="T11" fmla="*/ 93 h 2437"/>
                    <a:gd name="T12" fmla="*/ 7 w 720"/>
                    <a:gd name="T13" fmla="*/ 89 h 2437"/>
                    <a:gd name="T14" fmla="*/ 0 w 720"/>
                    <a:gd name="T15" fmla="*/ 16 h 2437"/>
                    <a:gd name="T16" fmla="*/ 4 w 720"/>
                    <a:gd name="T17" fmla="*/ 4 h 2437"/>
                    <a:gd name="T18" fmla="*/ 14 w 720"/>
                    <a:gd name="T19" fmla="*/ 0 h 24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0"/>
                    <a:gd name="T31" fmla="*/ 0 h 2437"/>
                    <a:gd name="T32" fmla="*/ 720 w 720"/>
                    <a:gd name="T33" fmla="*/ 2437 h 24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0" h="2437">
                      <a:moveTo>
                        <a:pt x="339" y="0"/>
                      </a:moveTo>
                      <a:cubicBezTo>
                        <a:pt x="445" y="0"/>
                        <a:pt x="551" y="42"/>
                        <a:pt x="614" y="106"/>
                      </a:cubicBezTo>
                      <a:cubicBezTo>
                        <a:pt x="678" y="191"/>
                        <a:pt x="720" y="297"/>
                        <a:pt x="720" y="424"/>
                      </a:cubicBezTo>
                      <a:cubicBezTo>
                        <a:pt x="710" y="795"/>
                        <a:pt x="607" y="1996"/>
                        <a:pt x="551" y="2331"/>
                      </a:cubicBezTo>
                      <a:cubicBezTo>
                        <a:pt x="508" y="2416"/>
                        <a:pt x="445" y="2437"/>
                        <a:pt x="381" y="2437"/>
                      </a:cubicBezTo>
                      <a:cubicBezTo>
                        <a:pt x="339" y="2437"/>
                        <a:pt x="339" y="2437"/>
                        <a:pt x="339" y="2437"/>
                      </a:cubicBezTo>
                      <a:cubicBezTo>
                        <a:pt x="254" y="2437"/>
                        <a:pt x="212" y="2418"/>
                        <a:pt x="169" y="2331"/>
                      </a:cubicBezTo>
                      <a:cubicBezTo>
                        <a:pt x="113" y="1996"/>
                        <a:pt x="10" y="795"/>
                        <a:pt x="0" y="424"/>
                      </a:cubicBezTo>
                      <a:cubicBezTo>
                        <a:pt x="0" y="297"/>
                        <a:pt x="42" y="191"/>
                        <a:pt x="106" y="106"/>
                      </a:cubicBezTo>
                      <a:cubicBezTo>
                        <a:pt x="169" y="42"/>
                        <a:pt x="254" y="0"/>
                        <a:pt x="360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751" y="2644"/>
                  <a:ext cx="190" cy="190"/>
                </a:xfrm>
                <a:prstGeom prst="ellipse">
                  <a:avLst/>
                </a:prstGeom>
                <a:solidFill>
                  <a:schemeClr val="tx1"/>
                </a:solidFill>
                <a:ln w="11176">
                  <a:solidFill>
                    <a:srgbClr val="16131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3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80869" y="2583712"/>
            <a:ext cx="8782476" cy="354064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Hastalıklarında </a:t>
            </a:r>
          </a:p>
          <a:p>
            <a:pPr marL="36000" algn="ctr"/>
            <a:r>
              <a:rPr lang="tr-TR" sz="7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 Zorluğu Nedenleri?</a:t>
            </a:r>
            <a:endParaRPr lang="tr-TR" sz="72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1-ISTANBULUZMAN\1-EĞİTİM KURUMU\1. İstanbuluzman\2-RESİMLER\Meslekler\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03213"/>
            <a:ext cx="1804987" cy="251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 ZORLUĞU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47700" lvl="1" indent="-1905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Çalışana Ait Nedenler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Önemsememe,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Başvuru yapmama,</a:t>
            </a:r>
          </a:p>
          <a:p>
            <a:pPr marL="12573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 idari takip yapmama,</a:t>
            </a:r>
          </a:p>
          <a:p>
            <a:pPr marL="1257300" lvl="2" indent="-3429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Hekimine Ait Nedenler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koyamama/koymama,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Hastalığın farkında olmama,</a:t>
            </a:r>
          </a:p>
          <a:p>
            <a:pPr marL="1371600" lvl="2" indent="-216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İyi anamnez almama,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 ZORLUĞU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46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 ZORLUĞU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4" y="19224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vizyon eksikliği,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 ve sigorta yaptırımlarından çekinme,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 Merkezlerine Ait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Nedenler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 hastalıkları hastaneleri yetersiz, 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hastanelerde ekip ve ekipman eksikliği,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Tıbbi-idari takip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yapmama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Mevzuata Ait Nedenler</a:t>
            </a:r>
          </a:p>
          <a:p>
            <a:pPr marL="1177200" lvl="2" indent="-180000">
              <a:spcAft>
                <a:spcPts val="0"/>
              </a:spcAft>
              <a:buClr>
                <a:srgbClr val="292929"/>
              </a:buClr>
              <a:buFont typeface="Arial" pitchFamily="34" charset="0"/>
              <a:buChar char="•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TANI ZORLUĞU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45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SEKTÖRLERE GÖRE KAZA SIKLIĞI – DÜNYA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Grafik 1"/>
          <p:cNvGraphicFramePr/>
          <p:nvPr>
            <p:extLst>
              <p:ext uri="{D42A27DB-BD31-4B8C-83A1-F6EECF244321}">
                <p14:modId xmlns:p14="http://schemas.microsoft.com/office/powerpoint/2010/main" val="2436265674"/>
              </p:ext>
            </p:extLst>
          </p:nvPr>
        </p:nvGraphicFramePr>
        <p:xfrm>
          <a:off x="0" y="1058863"/>
          <a:ext cx="9048466" cy="494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kdörtgen 2"/>
          <p:cNvSpPr/>
          <p:nvPr/>
        </p:nvSpPr>
        <p:spPr>
          <a:xfrm>
            <a:off x="895350" y="5143500"/>
            <a:ext cx="790575" cy="200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924175" y="5153025"/>
            <a:ext cx="790575" cy="590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972175" y="5343525"/>
            <a:ext cx="790575" cy="40005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42875" y="6160019"/>
            <a:ext cx="7090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(Bir takvim yılında çalışılan 1,000,000 iş saatine karşılık kaç kaza olduğunu gösterir.)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37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  <p:bldP spid="3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0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7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949617"/>
              </p:ext>
            </p:extLst>
          </p:nvPr>
        </p:nvGraphicFramePr>
        <p:xfrm>
          <a:off x="137613" y="1058861"/>
          <a:ext cx="8868773" cy="5021304"/>
        </p:xfrm>
        <a:graphic>
          <a:graphicData uri="http://schemas.openxmlformats.org/drawingml/2006/table">
            <a:tbl>
              <a:tblPr/>
              <a:tblGrid>
                <a:gridCol w="2028269"/>
                <a:gridCol w="1140084"/>
                <a:gridCol w="1140084"/>
                <a:gridCol w="1140084"/>
                <a:gridCol w="1140084"/>
                <a:gridCol w="1140084"/>
                <a:gridCol w="1140084"/>
              </a:tblGrid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Ülkeler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İngiltere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Almanya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Fransa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3.7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İspanya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Rusya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Türkiye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7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Hindistan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1313" marR="0" lvl="0" indent="-341313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ÖLÜMLÜ İŞ KAZASI ORANLARI – DÜNYA (100.000)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61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56213" y="3296802"/>
            <a:ext cx="9012462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Türkiye </a:t>
            </a:r>
          </a:p>
          <a:p>
            <a:pPr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İstatistikleri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D:\DOKTOR\1-SABIT DOSYALAR\4-YEDEKLER\3.RESIM\Karisik\demirsite[1].com_bayrak (115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96" y="878774"/>
            <a:ext cx="3574473" cy="24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92391"/>
              </p:ext>
            </p:extLst>
          </p:nvPr>
        </p:nvGraphicFramePr>
        <p:xfrm>
          <a:off x="95003" y="964000"/>
          <a:ext cx="8989621" cy="31188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2145"/>
                <a:gridCol w="2507774"/>
                <a:gridCol w="2676067"/>
                <a:gridCol w="2286752"/>
                <a:gridCol w="486883"/>
              </a:tblGrid>
              <a:tr h="432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YILLAR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GÖRÜNÜR MALİYET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GÖRÜNMEZ MALİYET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 MALİYET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anchor="ctr"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313.706.398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1.490.105.391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1.803.811.789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413.187.548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1.962.640.851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2.375.828.399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/>
                </a:tc>
              </a:tr>
              <a:tr h="31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490.683.179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2.310.745.102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2.821.428.281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/>
                </a:tc>
              </a:tr>
              <a:tr h="31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588.819.415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2.796.892.222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3.385.711.637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706.582.898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3.356.268.766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4.062.851.664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847.899.077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4.027.520.617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4.875.419.694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/>
                </a:tc>
              </a:tr>
              <a:tr h="403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7.700.000.000</a:t>
                      </a: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58"/>
          <p:cNvSpPr>
            <a:spLocks noChangeArrowheads="1"/>
          </p:cNvSpPr>
          <p:nvPr/>
        </p:nvSpPr>
        <p:spPr bwMode="gray">
          <a:xfrm>
            <a:off x="52638" y="4134168"/>
            <a:ext cx="214429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dirty="0">
                <a:solidFill>
                  <a:srgbClr val="FFFFFF"/>
                </a:solidFill>
                <a:latin typeface="Calibri" pitchFamily="34" charset="0"/>
              </a:rPr>
              <a:t>GÖRÜNÜR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52638" y="4494530"/>
            <a:ext cx="2144299" cy="2332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Tıbbi maliyetler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Sigortaya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ödenen maliyetler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Tazminat maliyetleri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2285226" y="4136888"/>
            <a:ext cx="455496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GÖRÜNMEZ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285226" y="4497250"/>
            <a:ext cx="4554970" cy="2332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İş günü ve iş gücü kaybı (yöneticilerin)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Mahkeme masrafları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Fazla mesai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Bina, makine, alet teçhizat, üretim veya üründeki hasarın maliyeti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İşin durması nedeniyle uğranılan maliyet 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Sipariş kayıpları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Arızalı makinenin üretim dışı kalması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İşyerinde yapılan denetim, araştırma ve yazışmaların maliyeti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Verimin düşmesinin maliyeti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Çalışanlardaki moral bozukluğunun getirdiği maliyet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Kazalı işçinin yerine alınan geçici işçiye verilen eğitim maliyeti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1"/>
          <p:cNvSpPr txBox="1">
            <a:spLocks noChangeArrowheads="1"/>
          </p:cNvSpPr>
          <p:nvPr/>
        </p:nvSpPr>
        <p:spPr bwMode="gray">
          <a:xfrm>
            <a:off x="196172" y="33991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KAZASI-MESLEK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HASTALIKLARI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KAYIPLAR-TÜRKİYE 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6940326" y="4134168"/>
            <a:ext cx="2144299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1600" b="1" dirty="0" smtClean="0">
                <a:solidFill>
                  <a:srgbClr val="FFFFFF"/>
                </a:solidFill>
                <a:latin typeface="Calibri" pitchFamily="34" charset="0"/>
              </a:rPr>
              <a:t>İŞLETMELER</a:t>
            </a:r>
            <a:endParaRPr lang="tr-TR" sz="16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6940326" y="4494530"/>
            <a:ext cx="2144299" cy="2332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İnşaatta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proje bedelinin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%8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Mandırada işletme maliyetinin %1.4</a:t>
            </a: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Nakliyatta firma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kârının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%37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Petrol aramada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potansiyel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üretiminin %14.1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Sağlık hizmeti veren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hastane </a:t>
            </a:r>
            <a:r>
              <a:rPr lang="tr-TR" sz="1200" i="1" dirty="0">
                <a:solidFill>
                  <a:srgbClr val="000000"/>
                </a:solidFill>
                <a:latin typeface="Calibri" pitchFamily="34" charset="0"/>
              </a:rPr>
              <a:t>yıllık </a:t>
            </a:r>
            <a:r>
              <a:rPr lang="tr-TR" sz="1200" i="1" dirty="0" smtClean="0">
                <a:solidFill>
                  <a:srgbClr val="000000"/>
                </a:solidFill>
                <a:latin typeface="Calibri" pitchFamily="34" charset="0"/>
              </a:rPr>
              <a:t>işletme maliyetinin %5</a:t>
            </a: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7" name="Group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81097"/>
              </p:ext>
            </p:extLst>
          </p:nvPr>
        </p:nvGraphicFramePr>
        <p:xfrm>
          <a:off x="25683" y="1392873"/>
          <a:ext cx="9058941" cy="381143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374454"/>
                <a:gridCol w="2096816"/>
                <a:gridCol w="2547594"/>
                <a:gridCol w="1059063"/>
                <a:gridCol w="981014"/>
              </a:tblGrid>
              <a:tr h="887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Çalışan Sayısı</a:t>
                      </a: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İşyeri Sayısı</a:t>
                      </a:r>
                      <a:endParaRPr kumimoji="0" lang="tr-TR" sz="2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Sigortalı Sayısı</a:t>
                      </a:r>
                      <a:endParaRPr kumimoji="0" lang="tr-TR" sz="2800" b="1" i="0" u="none" strike="noStrike" kern="1200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Oran</a:t>
                      </a: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Kaza   </a:t>
                      </a:r>
                      <a:r>
                        <a:rPr kumimoji="0" lang="tr-TR" sz="1400" b="1" i="0" u="none" strike="noStrike" kern="1200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(2010)</a:t>
                      </a:r>
                    </a:p>
                  </a:txBody>
                  <a:tcPr marL="90000" marR="90000" marT="46800" marB="46800" anchor="ctr" horzOverflow="overflow">
                    <a:solidFill>
                      <a:srgbClr val="004986"/>
                    </a:solidFill>
                  </a:tcPr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1-49</a:t>
                      </a:r>
                      <a:endParaRPr kumimoji="0" lang="tr-TR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1.016.617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4.694.825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60,0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%58</a:t>
                      </a: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50-299</a:t>
                      </a: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17.745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1.916.868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24,5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300-1.000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1.759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850.362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10,9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&gt;1.000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356.587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584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Toplam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1.036.328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7.818.642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chemeClr val="tx2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tr-TR" sz="28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İŞYERLERİ SİGORTALILIK SAYISI – TÜRKİYE </a:t>
            </a:r>
            <a:r>
              <a:rPr lang="tr-TR" sz="3200" b="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(2006) </a:t>
            </a:r>
            <a:endParaRPr lang="en-GB" sz="3200" b="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6" name="Grup 19"/>
          <p:cNvGrpSpPr>
            <a:grpSpLocks/>
          </p:cNvGrpSpPr>
          <p:nvPr/>
        </p:nvGrpSpPr>
        <p:grpSpPr bwMode="auto">
          <a:xfrm>
            <a:off x="851594" y="5286221"/>
            <a:ext cx="6162675" cy="663575"/>
            <a:chOff x="2644311" y="5451679"/>
            <a:chExt cx="6162416" cy="663371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1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2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2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20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fazla kaza nerede meydana geliyor? /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6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Kazaları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D:\DOKTOR\9-ISTUZMAN\1-EĞİTİM KURUMU\1. İstanbuluzman\Z.Resim-İkon\İş Güvenliği\fork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04" y="695250"/>
            <a:ext cx="3730256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aphicFrame>
        <p:nvGraphicFramePr>
          <p:cNvPr id="4" name="7 Grafik"/>
          <p:cNvGraphicFramePr/>
          <p:nvPr>
            <p:extLst>
              <p:ext uri="{D42A27DB-BD31-4B8C-83A1-F6EECF244321}">
                <p14:modId xmlns:p14="http://schemas.microsoft.com/office/powerpoint/2010/main" val="3995721483"/>
              </p:ext>
            </p:extLst>
          </p:nvPr>
        </p:nvGraphicFramePr>
        <p:xfrm>
          <a:off x="247620" y="1176325"/>
          <a:ext cx="8643998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TOPLAM ÇALIŞAN SAYISI – TÜRKİYE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DR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05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4D4D4D"/>
          </a:solidFill>
          <a:prstDash val="sysDot"/>
          <a:round/>
          <a:headEnd/>
          <a:tailEnd/>
        </a:ln>
      </a:spPr>
      <a:bodyPr/>
      <a:lstStyle>
        <a:defPPr>
          <a:defRPr dirty="0">
            <a:solidFill>
              <a:srgbClr val="000000"/>
            </a:solidFill>
          </a:defRPr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10651</TotalTime>
  <Words>1573</Words>
  <Application>Microsoft Office PowerPoint</Application>
  <PresentationFormat>Ekran Gösterisi (4:3)</PresentationFormat>
  <Paragraphs>877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30</vt:i4>
      </vt:variant>
    </vt:vector>
  </HeadingPairs>
  <TitlesOfParts>
    <vt:vector size="37" baseType="lpstr">
      <vt:lpstr>Standarddesign</vt:lpstr>
      <vt:lpstr>1_Standarddesign</vt:lpstr>
      <vt:lpstr>6_Standarddesign</vt:lpstr>
      <vt:lpstr>5_Standarddesign</vt:lpstr>
      <vt:lpstr>8_Standarddesign</vt:lpstr>
      <vt:lpstr>10_Standarddesign</vt:lpstr>
      <vt:lpstr>7_Standarddesign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1103</cp:revision>
  <dcterms:created xsi:type="dcterms:W3CDTF">2008-04-16T13:39:00Z</dcterms:created>
  <dcterms:modified xsi:type="dcterms:W3CDTF">2013-05-03T19:54:27Z</dcterms:modified>
</cp:coreProperties>
</file>