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4164" r:id="rId2"/>
    <p:sldMasterId id="2147484176" r:id="rId3"/>
    <p:sldMasterId id="2147484651" r:id="rId4"/>
    <p:sldMasterId id="2147484747" r:id="rId5"/>
    <p:sldMasterId id="2147484783" r:id="rId6"/>
    <p:sldMasterId id="2147484819" r:id="rId7"/>
    <p:sldMasterId id="2147484831" r:id="rId8"/>
    <p:sldMasterId id="2147484855" r:id="rId9"/>
    <p:sldMasterId id="2147484939" r:id="rId10"/>
    <p:sldMasterId id="2147485011" r:id="rId11"/>
    <p:sldMasterId id="2147485107" r:id="rId12"/>
    <p:sldMasterId id="2147485131" r:id="rId13"/>
    <p:sldMasterId id="2147485143" r:id="rId14"/>
  </p:sldMasterIdLst>
  <p:notesMasterIdLst>
    <p:notesMasterId r:id="rId61"/>
  </p:notesMasterIdLst>
  <p:handoutMasterIdLst>
    <p:handoutMasterId r:id="rId62"/>
  </p:handoutMasterIdLst>
  <p:sldIdLst>
    <p:sldId id="461" r:id="rId15"/>
    <p:sldId id="1635" r:id="rId16"/>
    <p:sldId id="1524" r:id="rId17"/>
    <p:sldId id="1526" r:id="rId18"/>
    <p:sldId id="1557" r:id="rId19"/>
    <p:sldId id="1558" r:id="rId20"/>
    <p:sldId id="1527" r:id="rId21"/>
    <p:sldId id="1528" r:id="rId22"/>
    <p:sldId id="1529" r:id="rId23"/>
    <p:sldId id="1569" r:id="rId24"/>
    <p:sldId id="1570" r:id="rId25"/>
    <p:sldId id="1582" r:id="rId26"/>
    <p:sldId id="1591" r:id="rId27"/>
    <p:sldId id="1813" r:id="rId28"/>
    <p:sldId id="1812" r:id="rId29"/>
    <p:sldId id="1619" r:id="rId30"/>
    <p:sldId id="1498" r:id="rId31"/>
    <p:sldId id="1499" r:id="rId32"/>
    <p:sldId id="1634" r:id="rId33"/>
    <p:sldId id="1633" r:id="rId34"/>
    <p:sldId id="1818" r:id="rId35"/>
    <p:sldId id="1816" r:id="rId36"/>
    <p:sldId id="1817" r:id="rId37"/>
    <p:sldId id="1770" r:id="rId38"/>
    <p:sldId id="1594" r:id="rId39"/>
    <p:sldId id="1505" r:id="rId40"/>
    <p:sldId id="1431" r:id="rId41"/>
    <p:sldId id="1587" r:id="rId42"/>
    <p:sldId id="1819" r:id="rId43"/>
    <p:sldId id="1823" r:id="rId44"/>
    <p:sldId id="1820" r:id="rId45"/>
    <p:sldId id="1824" r:id="rId46"/>
    <p:sldId id="1821" r:id="rId47"/>
    <p:sldId id="1825" r:id="rId48"/>
    <p:sldId id="1822" r:id="rId49"/>
    <p:sldId id="1826" r:id="rId50"/>
    <p:sldId id="1444" r:id="rId51"/>
    <p:sldId id="1669" r:id="rId52"/>
    <p:sldId id="1754" r:id="rId53"/>
    <p:sldId id="1829" r:id="rId54"/>
    <p:sldId id="1830" r:id="rId55"/>
    <p:sldId id="1663" r:id="rId56"/>
    <p:sldId id="1489" r:id="rId57"/>
    <p:sldId id="1668" r:id="rId58"/>
    <p:sldId id="1773" r:id="rId59"/>
    <p:sldId id="1809" r:id="rId6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4">
          <p15:clr>
            <a:srgbClr val="A4A3A4"/>
          </p15:clr>
        </p15:guide>
        <p15:guide id="2" orient="horz" pos="1151">
          <p15:clr>
            <a:srgbClr val="A4A3A4"/>
          </p15:clr>
        </p15:guide>
        <p15:guide id="3" orient="horz" pos="2018">
          <p15:clr>
            <a:srgbClr val="A4A3A4"/>
          </p15:clr>
        </p15:guide>
        <p15:guide id="4" orient="horz" pos="2652">
          <p15:clr>
            <a:srgbClr val="A4A3A4"/>
          </p15:clr>
        </p15:guide>
        <p15:guide id="5" pos="5579">
          <p15:clr>
            <a:srgbClr val="A4A3A4"/>
          </p15:clr>
        </p15:guide>
        <p15:guide id="6" pos="5266">
          <p15:clr>
            <a:srgbClr val="A4A3A4"/>
          </p15:clr>
        </p15:guide>
        <p15:guide id="7" pos="198">
          <p15:clr>
            <a:srgbClr val="A4A3A4"/>
          </p15:clr>
        </p15:guide>
        <p15:guide id="8" pos="3193">
          <p15:clr>
            <a:srgbClr val="A4A3A4"/>
          </p15:clr>
        </p15:guide>
        <p15:guide id="9" pos="49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86"/>
    <a:srgbClr val="3366FF"/>
    <a:srgbClr val="F2F2F2"/>
    <a:srgbClr val="6B9B1A"/>
    <a:srgbClr val="575F57"/>
    <a:srgbClr val="5A5A59"/>
    <a:srgbClr val="00A4FF"/>
    <a:srgbClr val="004074"/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8469" autoAdjust="0"/>
  </p:normalViewPr>
  <p:slideViewPr>
    <p:cSldViewPr snapToGrid="0">
      <p:cViewPr>
        <p:scale>
          <a:sx n="90" d="100"/>
          <a:sy n="90" d="100"/>
        </p:scale>
        <p:origin x="2214" y="58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8E0C52F-A189-40AD-98F9-71073AA9F9A3}" type="datetimeFigureOut">
              <a:rPr lang="de-DE"/>
              <a:pPr>
                <a:defRPr/>
              </a:pPr>
              <a:t>12.12.2014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9988335-BD36-47EE-ABAD-FB42AF24BF8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087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4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64A2A6E-1877-4AA8-B7E9-8F63A5AB952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952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  <p:extLst>
      <p:ext uri="{BB962C8B-B14F-4D97-AF65-F5344CB8AC3E}">
        <p14:creationId xmlns:p14="http://schemas.microsoft.com/office/powerpoint/2010/main" val="2936284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3433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33961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36140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76635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1124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7282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500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17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17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6030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18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18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491856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19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19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7776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36019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02037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6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79F5E0A-92CD-4095-97A7-1B4809A34B02}" type="slidenum">
              <a:rPr lang="de-DE" sz="1200">
                <a:solidFill>
                  <a:srgbClr val="000000"/>
                </a:solidFill>
              </a:rPr>
              <a:pPr algn="r"/>
              <a:t>21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9357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DF51442-3776-4DB9-B6F5-57D6A22277A4}" type="slidenum">
              <a:rPr lang="en-GB" sz="1300">
                <a:solidFill>
                  <a:srgbClr val="000000"/>
                </a:solidFill>
              </a:rPr>
              <a:pPr algn="r" defTabSz="947738"/>
              <a:t>21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93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93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0356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6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79F5E0A-92CD-4095-97A7-1B4809A34B02}" type="slidenum">
              <a:rPr lang="de-DE" sz="1200">
                <a:solidFill>
                  <a:srgbClr val="000000"/>
                </a:solidFill>
              </a:rPr>
              <a:pPr algn="r"/>
              <a:t>22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9357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DF51442-3776-4DB9-B6F5-57D6A22277A4}" type="slidenum">
              <a:rPr lang="en-GB" sz="1300">
                <a:solidFill>
                  <a:srgbClr val="000000"/>
                </a:solidFill>
              </a:rPr>
              <a:pPr algn="r" defTabSz="947738"/>
              <a:t>22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93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93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57838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278746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7F71880-3759-4DA6-8C5A-0DC20D8CDC94}" type="slidenum">
              <a:rPr lang="de-DE" sz="1200">
                <a:solidFill>
                  <a:srgbClr val="000000"/>
                </a:solidFill>
              </a:rPr>
              <a:pPr algn="r"/>
              <a:t>24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827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2D1CB17-A74A-49DA-BDCB-3CE28DB7892E}" type="slidenum">
              <a:rPr lang="en-GB" sz="1300">
                <a:solidFill>
                  <a:srgbClr val="000000"/>
                </a:solidFill>
              </a:rPr>
              <a:pPr algn="r" defTabSz="947738"/>
              <a:t>24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420547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E58A861-68A2-4940-8F61-788945104F80}" type="slidenum">
              <a:rPr lang="de-DE" sz="1200">
                <a:solidFill>
                  <a:srgbClr val="000000"/>
                </a:solidFill>
              </a:rPr>
              <a:pPr algn="r"/>
              <a:t>25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2598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A86D12E6-89FF-4401-980D-5ADCF9C8296F}" type="slidenum">
              <a:rPr lang="en-GB" sz="1300">
                <a:solidFill>
                  <a:srgbClr val="000000"/>
                </a:solidFill>
              </a:rPr>
              <a:pPr algn="r" defTabSz="947738"/>
              <a:t>25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25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25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854504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F6A63-F86D-4F90-997D-2E86E9919D65}" type="slidenum">
              <a:rPr lang="de-DE" sz="1200">
                <a:solidFill>
                  <a:srgbClr val="000000"/>
                </a:solidFill>
              </a:rPr>
              <a:pPr algn="r"/>
              <a:t>26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05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7D6216F-9E2C-47B5-8A77-A861223B84FE}" type="slidenum">
              <a:rPr lang="en-GB" sz="1300">
                <a:solidFill>
                  <a:srgbClr val="000000"/>
                </a:solidFill>
              </a:rPr>
              <a:pPr algn="r" defTabSz="947738"/>
              <a:t>26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0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274417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E66A1A-7207-4F96-AE53-3A91F9026D3A}" type="slidenum">
              <a:rPr lang="de-DE" sz="1200">
                <a:solidFill>
                  <a:srgbClr val="000000"/>
                </a:solidFill>
              </a:rPr>
              <a:pPr algn="r"/>
              <a:t>27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4851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E41BE31-5653-4114-BC7C-1ADA08EF1458}" type="slidenum">
              <a:rPr lang="en-GB" sz="1300">
                <a:solidFill>
                  <a:srgbClr val="000000"/>
                </a:solidFill>
              </a:rPr>
              <a:pPr algn="r" defTabSz="947738"/>
              <a:t>27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48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48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32497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F6A63-F86D-4F90-997D-2E86E9919D65}" type="slidenum">
              <a:rPr lang="de-DE" sz="1200">
                <a:solidFill>
                  <a:srgbClr val="000000"/>
                </a:solidFill>
              </a:rPr>
              <a:pPr algn="r"/>
              <a:t>28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05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7D6216F-9E2C-47B5-8A77-A861223B84FE}" type="slidenum">
              <a:rPr lang="en-GB" sz="1300">
                <a:solidFill>
                  <a:srgbClr val="000000"/>
                </a:solidFill>
              </a:rPr>
              <a:pPr algn="r" defTabSz="947738"/>
              <a:t>28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0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832299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5CFE40-7484-49BC-A58F-45315F129E31}" type="slidenum">
              <a:rPr lang="de-DE" sz="1200">
                <a:solidFill>
                  <a:srgbClr val="000000"/>
                </a:solidFill>
              </a:rPr>
              <a:pPr algn="r"/>
              <a:t>29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3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32A5000-C3DE-4286-BDDB-2DE189057AB7}" type="slidenum">
              <a:rPr lang="en-GB" sz="1300">
                <a:solidFill>
                  <a:srgbClr val="000000"/>
                </a:solidFill>
              </a:rPr>
              <a:pPr algn="r" defTabSz="947738"/>
              <a:t>29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3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3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19659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78826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0519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1F312CE-A85B-449F-B5E9-8AF745960119}" type="slidenum">
              <a:rPr lang="de-DE" sz="1200">
                <a:solidFill>
                  <a:srgbClr val="000000"/>
                </a:solidFill>
              </a:rPr>
              <a:pPr algn="r"/>
              <a:t>31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26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A98AD9E-CF0D-4DBE-802B-A39E977454AB}" type="slidenum">
              <a:rPr lang="en-GB" sz="1300">
                <a:solidFill>
                  <a:srgbClr val="000000"/>
                </a:solidFill>
              </a:rPr>
              <a:pPr algn="r" defTabSz="947738"/>
              <a:t>31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315600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28253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779075-62DA-423D-8D20-2EE46B8D4BB6}" type="slidenum">
              <a:rPr lang="de-DE" sz="1200">
                <a:solidFill>
                  <a:srgbClr val="000000"/>
                </a:solidFill>
              </a:rPr>
              <a:pPr algn="r"/>
              <a:t>33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9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9815287-4375-4E3A-866B-F4164BA99C9A}" type="slidenum">
              <a:rPr lang="en-GB" sz="1300">
                <a:solidFill>
                  <a:srgbClr val="000000"/>
                </a:solidFill>
              </a:rPr>
              <a:pPr algn="r" defTabSz="947738"/>
              <a:t>33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9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9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217115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128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1F312CE-A85B-449F-B5E9-8AF745960119}" type="slidenum">
              <a:rPr lang="de-DE" sz="1200">
                <a:solidFill>
                  <a:srgbClr val="000000"/>
                </a:solidFill>
              </a:rPr>
              <a:pPr algn="r"/>
              <a:t>35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26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A98AD9E-CF0D-4DBE-802B-A39E977454AB}" type="slidenum">
              <a:rPr lang="en-GB" sz="1300">
                <a:solidFill>
                  <a:srgbClr val="000000"/>
                </a:solidFill>
              </a:rPr>
              <a:pPr algn="r" defTabSz="947738"/>
              <a:t>35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248207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18946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247985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88088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1F312CE-A85B-449F-B5E9-8AF745960119}" type="slidenum">
              <a:rPr lang="de-DE" sz="1200">
                <a:solidFill>
                  <a:srgbClr val="000000"/>
                </a:solidFill>
              </a:rPr>
              <a:pPr algn="r"/>
              <a:t>39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26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A98AD9E-CF0D-4DBE-802B-A39E977454AB}" type="slidenum">
              <a:rPr lang="en-GB" sz="1300">
                <a:solidFill>
                  <a:srgbClr val="000000"/>
                </a:solidFill>
              </a:rPr>
              <a:pPr algn="r" defTabSz="947738"/>
              <a:t>39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5690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866324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7F71880-3759-4DA6-8C5A-0DC20D8CDC94}" type="slidenum">
              <a:rPr lang="de-DE" sz="1200">
                <a:solidFill>
                  <a:srgbClr val="000000"/>
                </a:solidFill>
              </a:rPr>
              <a:pPr algn="r"/>
              <a:t>40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827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2D1CB17-A74A-49DA-BDCB-3CE28DB7892E}" type="slidenum">
              <a:rPr lang="en-GB" sz="1300">
                <a:solidFill>
                  <a:srgbClr val="000000"/>
                </a:solidFill>
              </a:rPr>
              <a:pPr algn="r" defTabSz="947738"/>
              <a:t>40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47750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1F312CE-A85B-449F-B5E9-8AF745960119}" type="slidenum">
              <a:rPr lang="de-DE" sz="1200">
                <a:solidFill>
                  <a:srgbClr val="000000"/>
                </a:solidFill>
              </a:rPr>
              <a:pPr algn="r"/>
              <a:t>41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26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A98AD9E-CF0D-4DBE-802B-A39E977454AB}" type="slidenum">
              <a:rPr lang="en-GB" sz="1300">
                <a:solidFill>
                  <a:srgbClr val="000000"/>
                </a:solidFill>
              </a:rPr>
              <a:pPr algn="r" defTabSz="947738"/>
              <a:t>41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068671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969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91928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5075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779075-62DA-423D-8D20-2EE46B8D4BB6}" type="slidenum">
              <a:rPr lang="de-DE" sz="1200">
                <a:solidFill>
                  <a:srgbClr val="000000"/>
                </a:solidFill>
              </a:rPr>
              <a:pPr algn="r"/>
              <a:t>45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9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9815287-4375-4E3A-866B-F4164BA99C9A}" type="slidenum">
              <a:rPr lang="en-GB" sz="1300">
                <a:solidFill>
                  <a:srgbClr val="000000"/>
                </a:solidFill>
              </a:rPr>
              <a:pPr algn="r" defTabSz="947738"/>
              <a:t>45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9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9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681917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329EDDA-E139-4AD0-98E8-C4FADB04B58B}" type="slidenum">
              <a:rPr lang="de-DE" sz="1200">
                <a:solidFill>
                  <a:srgbClr val="000000"/>
                </a:solidFill>
              </a:rPr>
              <a:pPr algn="r"/>
              <a:t>46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41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4E0FA-6379-4D24-8F4D-BEA094329921}" type="slidenum">
              <a:rPr lang="en-GB" sz="1300">
                <a:solidFill>
                  <a:srgbClr val="000000"/>
                </a:solidFill>
              </a:rPr>
              <a:pPr algn="r" defTabSz="947738"/>
              <a:t>46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41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41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86454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5719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3187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8859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50007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42873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94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15013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4034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17855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2859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48142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86894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2438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54240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987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2603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865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12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92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972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5423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4682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3479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297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2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40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4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978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5430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51666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88715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57729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51592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9718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625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9504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230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83994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3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065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4427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55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81983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308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256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37549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221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400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290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5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60808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4811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3296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8270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251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95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018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8187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04214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977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0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40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426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46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687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26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25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613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447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19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1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92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158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658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797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112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212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004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074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987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4432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2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201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479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0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358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981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741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855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84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722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88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475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87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0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6945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60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5272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637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508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002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5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74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39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5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3759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0356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145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1262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605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3035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422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190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726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59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3521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77743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6065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7924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6625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7516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4607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406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2511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91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0" r:id="rId1"/>
    <p:sldLayoutId id="2147484315" r:id="rId2"/>
    <p:sldLayoutId id="2147484314" r:id="rId3"/>
    <p:sldLayoutId id="2147484531" r:id="rId4"/>
    <p:sldLayoutId id="2147484313" r:id="rId5"/>
    <p:sldLayoutId id="2147484532" r:id="rId6"/>
    <p:sldLayoutId id="2147484533" r:id="rId7"/>
    <p:sldLayoutId id="2147484312" r:id="rId8"/>
    <p:sldLayoutId id="2147484311" r:id="rId9"/>
    <p:sldLayoutId id="2147484310" r:id="rId10"/>
    <p:sldLayoutId id="21474843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306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4E574B-E189-43BF-A3EB-EB8FB9F25312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306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7306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306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495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0" r:id="rId1"/>
    <p:sldLayoutId id="2147484941" r:id="rId2"/>
    <p:sldLayoutId id="2147484942" r:id="rId3"/>
    <p:sldLayoutId id="2147484943" r:id="rId4"/>
    <p:sldLayoutId id="2147484944" r:id="rId5"/>
    <p:sldLayoutId id="2147484945" r:id="rId6"/>
    <p:sldLayoutId id="2147484946" r:id="rId7"/>
    <p:sldLayoutId id="2147484947" r:id="rId8"/>
    <p:sldLayoutId id="2147484948" r:id="rId9"/>
    <p:sldLayoutId id="2147484949" r:id="rId10"/>
    <p:sldLayoutId id="214748495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445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5" r:id="rId4"/>
    <p:sldLayoutId id="2147485016" r:id="rId5"/>
    <p:sldLayoutId id="2147485017" r:id="rId6"/>
    <p:sldLayoutId id="2147485018" r:id="rId7"/>
    <p:sldLayoutId id="2147485019" r:id="rId8"/>
    <p:sldLayoutId id="2147485020" r:id="rId9"/>
    <p:sldLayoutId id="2147485021" r:id="rId10"/>
    <p:sldLayoutId id="214748502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24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D998236-6CF6-4D69-8EB8-81B42EECB873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24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624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8717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8" r:id="rId1"/>
    <p:sldLayoutId id="2147485109" r:id="rId2"/>
    <p:sldLayoutId id="2147485110" r:id="rId3"/>
    <p:sldLayoutId id="2147485111" r:id="rId4"/>
    <p:sldLayoutId id="2147485112" r:id="rId5"/>
    <p:sldLayoutId id="2147485113" r:id="rId6"/>
    <p:sldLayoutId id="2147485114" r:id="rId7"/>
    <p:sldLayoutId id="2147485115" r:id="rId8"/>
    <p:sldLayoutId id="2147485116" r:id="rId9"/>
    <p:sldLayoutId id="2147485117" r:id="rId10"/>
    <p:sldLayoutId id="214748511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7470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2" r:id="rId1"/>
    <p:sldLayoutId id="2147485133" r:id="rId2"/>
    <p:sldLayoutId id="2147485134" r:id="rId3"/>
    <p:sldLayoutId id="2147485135" r:id="rId4"/>
    <p:sldLayoutId id="2147485136" r:id="rId5"/>
    <p:sldLayoutId id="2147485137" r:id="rId6"/>
    <p:sldLayoutId id="2147485138" r:id="rId7"/>
    <p:sldLayoutId id="2147485139" r:id="rId8"/>
    <p:sldLayoutId id="2147485140" r:id="rId9"/>
    <p:sldLayoutId id="2147485141" r:id="rId10"/>
    <p:sldLayoutId id="214748514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7417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4" r:id="rId1"/>
    <p:sldLayoutId id="2147485145" r:id="rId2"/>
    <p:sldLayoutId id="2147485146" r:id="rId3"/>
    <p:sldLayoutId id="2147485147" r:id="rId4"/>
    <p:sldLayoutId id="2147485148" r:id="rId5"/>
    <p:sldLayoutId id="2147485149" r:id="rId6"/>
    <p:sldLayoutId id="2147485150" r:id="rId7"/>
    <p:sldLayoutId id="2147485151" r:id="rId8"/>
    <p:sldLayoutId id="2147485152" r:id="rId9"/>
    <p:sldLayoutId id="2147485153" r:id="rId10"/>
    <p:sldLayoutId id="214748515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696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0416C14E-81B9-47EC-9ECF-D417D75B5AEA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96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696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6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3" r:id="rId1"/>
    <p:sldLayoutId id="2147484521" r:id="rId2"/>
    <p:sldLayoutId id="2147484520" r:id="rId3"/>
    <p:sldLayoutId id="2147484644" r:id="rId4"/>
    <p:sldLayoutId id="2147484519" r:id="rId5"/>
    <p:sldLayoutId id="2147484645" r:id="rId6"/>
    <p:sldLayoutId id="2147484646" r:id="rId7"/>
    <p:sldLayoutId id="2147484518" r:id="rId8"/>
    <p:sldLayoutId id="2147484517" r:id="rId9"/>
    <p:sldLayoutId id="2147484516" r:id="rId10"/>
    <p:sldLayoutId id="21474845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195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8BFED60-ECF2-41F6-91AD-24B8AA579855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195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8195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196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528" r:id="rId2"/>
    <p:sldLayoutId id="2147484527" r:id="rId3"/>
    <p:sldLayoutId id="2147484648" r:id="rId4"/>
    <p:sldLayoutId id="2147484526" r:id="rId5"/>
    <p:sldLayoutId id="2147484649" r:id="rId6"/>
    <p:sldLayoutId id="2147484650" r:id="rId7"/>
    <p:sldLayoutId id="2147484525" r:id="rId8"/>
    <p:sldLayoutId id="2147484524" r:id="rId9"/>
    <p:sldLayoutId id="2147484523" r:id="rId10"/>
    <p:sldLayoutId id="214748452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257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2" r:id="rId1"/>
    <p:sldLayoutId id="2147484653" r:id="rId2"/>
    <p:sldLayoutId id="2147484654" r:id="rId3"/>
    <p:sldLayoutId id="2147484655" r:id="rId4"/>
    <p:sldLayoutId id="2147484656" r:id="rId5"/>
    <p:sldLayoutId id="2147484657" r:id="rId6"/>
    <p:sldLayoutId id="2147484658" r:id="rId7"/>
    <p:sldLayoutId id="2147484659" r:id="rId8"/>
    <p:sldLayoutId id="2147484660" r:id="rId9"/>
    <p:sldLayoutId id="2147484661" r:id="rId10"/>
    <p:sldLayoutId id="21474846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2806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8" r:id="rId1"/>
    <p:sldLayoutId id="2147484749" r:id="rId2"/>
    <p:sldLayoutId id="2147484750" r:id="rId3"/>
    <p:sldLayoutId id="2147484751" r:id="rId4"/>
    <p:sldLayoutId id="2147484752" r:id="rId5"/>
    <p:sldLayoutId id="2147484753" r:id="rId6"/>
    <p:sldLayoutId id="2147484754" r:id="rId7"/>
    <p:sldLayoutId id="2147484755" r:id="rId8"/>
    <p:sldLayoutId id="2147484756" r:id="rId9"/>
    <p:sldLayoutId id="2147484757" r:id="rId10"/>
    <p:sldLayoutId id="214748475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826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4" r:id="rId1"/>
    <p:sldLayoutId id="2147484785" r:id="rId2"/>
    <p:sldLayoutId id="2147484786" r:id="rId3"/>
    <p:sldLayoutId id="2147484787" r:id="rId4"/>
    <p:sldLayoutId id="2147484788" r:id="rId5"/>
    <p:sldLayoutId id="2147484789" r:id="rId6"/>
    <p:sldLayoutId id="2147484790" r:id="rId7"/>
    <p:sldLayoutId id="2147484791" r:id="rId8"/>
    <p:sldLayoutId id="2147484792" r:id="rId9"/>
    <p:sldLayoutId id="2147484793" r:id="rId10"/>
    <p:sldLayoutId id="21474847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284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0" r:id="rId1"/>
    <p:sldLayoutId id="2147484821" r:id="rId2"/>
    <p:sldLayoutId id="2147484822" r:id="rId3"/>
    <p:sldLayoutId id="2147484823" r:id="rId4"/>
    <p:sldLayoutId id="2147484824" r:id="rId5"/>
    <p:sldLayoutId id="2147484825" r:id="rId6"/>
    <p:sldLayoutId id="2147484826" r:id="rId7"/>
    <p:sldLayoutId id="2147484827" r:id="rId8"/>
    <p:sldLayoutId id="2147484828" r:id="rId9"/>
    <p:sldLayoutId id="2147484829" r:id="rId10"/>
    <p:sldLayoutId id="214748483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4372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2" r:id="rId1"/>
    <p:sldLayoutId id="2147484833" r:id="rId2"/>
    <p:sldLayoutId id="2147484834" r:id="rId3"/>
    <p:sldLayoutId id="2147484835" r:id="rId4"/>
    <p:sldLayoutId id="2147484836" r:id="rId5"/>
    <p:sldLayoutId id="2147484837" r:id="rId6"/>
    <p:sldLayoutId id="2147484838" r:id="rId7"/>
    <p:sldLayoutId id="2147484839" r:id="rId8"/>
    <p:sldLayoutId id="2147484840" r:id="rId9"/>
    <p:sldLayoutId id="2147484841" r:id="rId10"/>
    <p:sldLayoutId id="214748484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789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D29DA58-D0BE-4123-9FE1-652FB0303D16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89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789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5893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6" r:id="rId1"/>
    <p:sldLayoutId id="2147484857" r:id="rId2"/>
    <p:sldLayoutId id="2147484858" r:id="rId3"/>
    <p:sldLayoutId id="2147484859" r:id="rId4"/>
    <p:sldLayoutId id="2147484860" r:id="rId5"/>
    <p:sldLayoutId id="2147484861" r:id="rId6"/>
    <p:sldLayoutId id="2147484862" r:id="rId7"/>
    <p:sldLayoutId id="2147484863" r:id="rId8"/>
    <p:sldLayoutId id="2147484864" r:id="rId9"/>
    <p:sldLayoutId id="2147484865" r:id="rId10"/>
    <p:sldLayoutId id="214748486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71111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Sağlık Gözetimi</a:t>
            </a:r>
          </a:p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 Hastalıkları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063824" y="6367449"/>
            <a:ext cx="2933205" cy="40957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AHMET YİĞİTALP</a:t>
            </a:r>
            <a:endParaRPr lang="zh-CN" altLang="zh-CN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762250" y="2443613"/>
            <a:ext cx="638175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 Sağlık </a:t>
            </a:r>
          </a:p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Risklerinin Kontrolü</a:t>
            </a:r>
          </a:p>
          <a:p>
            <a:pPr algn="ctr"/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(En Etkilki Korunma Yöntemidir!)</a:t>
            </a:r>
            <a:endParaRPr lang="tr-TR" sz="2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3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pic>
        <p:nvPicPr>
          <p:cNvPr id="1027" name="Picture 3" descr="D:\DOKTOR\1-DRUZ DOK\2-DRUZ EGITIMLER\4-RESİMLER\z.Diğer\Color-Met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95144"/>
            <a:ext cx="30670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6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RİSKLERİN KONTROLÜ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izin verilen sınır değerlerin üzerinde ise,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amacı;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3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Kaynakta koruma önlemleri (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etkili yöntemdir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43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ortamına dönük önlemler</a:t>
            </a:r>
          </a:p>
          <a:p>
            <a:pPr marL="43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Kişiye dönük önlemler</a:t>
            </a:r>
          </a:p>
          <a:p>
            <a:pPr marL="5040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 almak gerekir.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RİSKLERİNİN KONTROLÜ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86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hteck 4"/>
          <p:cNvSpPr>
            <a:spLocks noChangeArrowheads="1"/>
          </p:cNvSpPr>
          <p:nvPr/>
        </p:nvSpPr>
        <p:spPr bwMode="auto">
          <a:xfrm>
            <a:off x="2744200" y="2284769"/>
            <a:ext cx="6324599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Periyodik Muayeneler</a:t>
            </a:r>
          </a:p>
          <a:p>
            <a:pPr algn="ctr"/>
            <a:r>
              <a:rPr lang="tr-TR" sz="4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(Aralıklı Kontrol Muayenesi)</a:t>
            </a:r>
            <a:endParaRPr lang="tr-TR" sz="4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2-RESİMLER\z.Diğer\Calend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7" y="1959964"/>
            <a:ext cx="2556506" cy="317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4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3677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PM SÜRESİ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işyerlerinde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	: 5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işyerlerinde 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	: 3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işyerlerinde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geç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1 yılda bir</a:t>
            </a: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801600" lvl="8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…………….yapılır.</a:t>
            </a:r>
          </a:p>
          <a:p>
            <a:pPr marL="3801600" lvl="8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801600" lvl="8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«İşyeri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hekimi ve diğer sağlık personelinin görev, yetki, sorumluluk ve eğitimleri hakkında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yönetmelik»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PERİYODİK MUAYENELER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1689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461963" y="1444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aphicFrame>
        <p:nvGraphicFramePr>
          <p:cNvPr id="17" name="Tablo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116518"/>
              </p:ext>
            </p:extLst>
          </p:nvPr>
        </p:nvGraphicFramePr>
        <p:xfrm>
          <a:off x="256919" y="2399563"/>
          <a:ext cx="7387605" cy="1027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477"/>
                <a:gridCol w="5345128"/>
              </a:tblGrid>
              <a:tr h="1027611"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Birincil (</a:t>
                      </a:r>
                      <a:r>
                        <a:rPr lang="tr-TR" sz="2000" i="1" dirty="0" err="1" smtClean="0">
                          <a:latin typeface="Calibri" pitchFamily="34" charset="0"/>
                          <a:cs typeface="Calibri" pitchFamily="34" charset="0"/>
                        </a:rPr>
                        <a:t>Primer</a:t>
                      </a:r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</a:p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Koruma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Risk faktörleri mevcut iken hastalığın oluşmasını ve derecesini azaltmak</a:t>
                      </a:r>
                    </a:p>
                    <a:p>
                      <a:pPr algn="ctr"/>
                      <a:r>
                        <a:rPr lang="tr-TR" sz="1600" b="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[Amaç: Hastalıklardan korunmak]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o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581321"/>
              </p:ext>
            </p:extLst>
          </p:nvPr>
        </p:nvGraphicFramePr>
        <p:xfrm>
          <a:off x="261042" y="3937799"/>
          <a:ext cx="7236898" cy="937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477"/>
                <a:gridCol w="5194421"/>
              </a:tblGrid>
              <a:tr h="937181"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İkincil (</a:t>
                      </a:r>
                      <a:r>
                        <a:rPr lang="tr-TR" sz="2000" i="1" dirty="0" err="1" smtClean="0">
                          <a:latin typeface="Calibri" pitchFamily="34" charset="0"/>
                          <a:cs typeface="Calibri" pitchFamily="34" charset="0"/>
                        </a:rPr>
                        <a:t>Sekonder</a:t>
                      </a:r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</a:p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Koruma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Hastalıklara erken tanı koymak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[Amaç: Hastalık şikayeti yoksa tanı, yeni başlamışsa tedavi]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o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73953"/>
              </p:ext>
            </p:extLst>
          </p:nvPr>
        </p:nvGraphicFramePr>
        <p:xfrm>
          <a:off x="246115" y="5415993"/>
          <a:ext cx="7387605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477"/>
                <a:gridCol w="5345128"/>
              </a:tblGrid>
              <a:tr h="937181"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Üçüncül</a:t>
                      </a:r>
                    </a:p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(Tersiyer)</a:t>
                      </a:r>
                    </a:p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Koruma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En iyi tedavi ve rehabilitasyon imkanlarını kullanılmak</a:t>
                      </a:r>
                    </a:p>
                    <a:p>
                      <a:pPr algn="ctr"/>
                      <a:r>
                        <a:rPr lang="tr-TR" sz="1600" b="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[Amaç: Hastalığın olumsuz sonuçlarını en aza indirmek]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6772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0" name="Tablo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982321"/>
              </p:ext>
            </p:extLst>
          </p:nvPr>
        </p:nvGraphicFramePr>
        <p:xfrm>
          <a:off x="255181" y="868363"/>
          <a:ext cx="7401467" cy="1027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477"/>
                <a:gridCol w="5358990"/>
              </a:tblGrid>
              <a:tr h="1027611"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err="1" smtClean="0">
                          <a:latin typeface="Calibri" pitchFamily="34" charset="0"/>
                          <a:cs typeface="Calibri" pitchFamily="34" charset="0"/>
                        </a:rPr>
                        <a:t>Primordial</a:t>
                      </a:r>
                      <a:endParaRPr lang="tr-TR" sz="2000" i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Koruma</a:t>
                      </a: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Risk faktörleri ortaya çıkmadan onların oluşmasını önlemek.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" name="AutoShape 16"/>
          <p:cNvSpPr>
            <a:spLocks noChangeArrowheads="1"/>
          </p:cNvSpPr>
          <p:nvPr/>
        </p:nvSpPr>
        <p:spPr bwMode="auto">
          <a:xfrm>
            <a:off x="7563375" y="921078"/>
            <a:ext cx="1381100" cy="847070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altLang="zh-CN" sz="1600" i="1" dirty="0" smtClean="0">
                <a:solidFill>
                  <a:srgbClr val="000000"/>
                </a:solidFill>
                <a:latin typeface="Calibri" pitchFamily="34" charset="0"/>
              </a:rPr>
              <a:t>Risk Yok</a:t>
            </a:r>
          </a:p>
          <a:p>
            <a:pPr algn="ctr"/>
            <a:r>
              <a:rPr lang="tr-TR" altLang="zh-CN" sz="1600" i="1" dirty="0" smtClean="0">
                <a:solidFill>
                  <a:srgbClr val="000000"/>
                </a:solidFill>
                <a:latin typeface="Calibri" pitchFamily="34" charset="0"/>
              </a:rPr>
              <a:t>Hastalık Yok</a:t>
            </a:r>
          </a:p>
          <a:p>
            <a:pPr algn="ctr"/>
            <a:r>
              <a:rPr lang="tr-TR" altLang="zh-CN" sz="1600" i="1" dirty="0" smtClean="0">
                <a:solidFill>
                  <a:srgbClr val="000000"/>
                </a:solidFill>
                <a:latin typeface="Calibri" pitchFamily="34" charset="0"/>
              </a:rPr>
              <a:t>Şikayet Yok</a:t>
            </a:r>
            <a:endParaRPr lang="tr-TR" altLang="zh-CN" sz="16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6" name="AutoShape 16"/>
          <p:cNvSpPr>
            <a:spLocks noChangeArrowheads="1"/>
          </p:cNvSpPr>
          <p:nvPr/>
        </p:nvSpPr>
        <p:spPr bwMode="auto">
          <a:xfrm>
            <a:off x="7543826" y="2473653"/>
            <a:ext cx="1381100" cy="847070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altLang="zh-CN" sz="1600" b="1" i="1" dirty="0" smtClean="0">
                <a:solidFill>
                  <a:srgbClr val="000000"/>
                </a:solidFill>
                <a:latin typeface="Calibri" pitchFamily="34" charset="0"/>
              </a:rPr>
              <a:t>Risk Var</a:t>
            </a:r>
          </a:p>
          <a:p>
            <a:pPr algn="ctr"/>
            <a:r>
              <a:rPr lang="tr-TR" altLang="zh-CN" sz="1600" i="1" dirty="0" smtClean="0">
                <a:solidFill>
                  <a:srgbClr val="000000"/>
                </a:solidFill>
                <a:latin typeface="Calibri" pitchFamily="34" charset="0"/>
              </a:rPr>
              <a:t>Hastalık Yok</a:t>
            </a:r>
          </a:p>
          <a:p>
            <a:pPr algn="ctr"/>
            <a:r>
              <a:rPr lang="tr-TR" altLang="zh-CN" sz="1600" i="1" dirty="0" smtClean="0">
                <a:solidFill>
                  <a:srgbClr val="000000"/>
                </a:solidFill>
                <a:latin typeface="Calibri" pitchFamily="34" charset="0"/>
              </a:rPr>
              <a:t>Şikayet Yok</a:t>
            </a:r>
            <a:endParaRPr lang="tr-TR" altLang="zh-CN" sz="16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" name="AutoShape 16"/>
          <p:cNvSpPr>
            <a:spLocks noChangeArrowheads="1"/>
          </p:cNvSpPr>
          <p:nvPr/>
        </p:nvSpPr>
        <p:spPr bwMode="auto">
          <a:xfrm>
            <a:off x="7543826" y="3988125"/>
            <a:ext cx="1381100" cy="847070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altLang="zh-CN" sz="1600" b="1" i="1" dirty="0">
                <a:solidFill>
                  <a:srgbClr val="000000"/>
                </a:solidFill>
                <a:latin typeface="Calibri" pitchFamily="34" charset="0"/>
              </a:rPr>
              <a:t>Risk </a:t>
            </a:r>
            <a:r>
              <a:rPr lang="tr-TR" altLang="zh-CN" sz="1600" b="1" i="1" dirty="0" smtClean="0">
                <a:solidFill>
                  <a:srgbClr val="000000"/>
                </a:solidFill>
                <a:latin typeface="Calibri" pitchFamily="34" charset="0"/>
              </a:rPr>
              <a:t>Var</a:t>
            </a:r>
          </a:p>
          <a:p>
            <a:pPr algn="ctr"/>
            <a:r>
              <a:rPr lang="tr-TR" altLang="zh-CN" sz="1600" b="1" i="1" dirty="0" smtClean="0">
                <a:solidFill>
                  <a:srgbClr val="000000"/>
                </a:solidFill>
                <a:latin typeface="Calibri" pitchFamily="34" charset="0"/>
              </a:rPr>
              <a:t>Hastalık Var</a:t>
            </a:r>
          </a:p>
          <a:p>
            <a:pPr algn="ctr"/>
            <a:r>
              <a:rPr lang="tr-TR" altLang="zh-CN" sz="1600" i="1" dirty="0" smtClean="0">
                <a:solidFill>
                  <a:srgbClr val="000000"/>
                </a:solidFill>
                <a:latin typeface="Calibri" pitchFamily="34" charset="0"/>
              </a:rPr>
              <a:t>Şikayet </a:t>
            </a:r>
            <a:r>
              <a:rPr lang="tr-TR" altLang="zh-CN" sz="1600" i="1" dirty="0">
                <a:solidFill>
                  <a:srgbClr val="000000"/>
                </a:solidFill>
                <a:latin typeface="Calibri" pitchFamily="34" charset="0"/>
              </a:rPr>
              <a:t>Yok</a:t>
            </a:r>
          </a:p>
        </p:txBody>
      </p:sp>
      <p:sp>
        <p:nvSpPr>
          <p:cNvPr id="38" name="AutoShape 16"/>
          <p:cNvSpPr>
            <a:spLocks noChangeArrowheads="1"/>
          </p:cNvSpPr>
          <p:nvPr/>
        </p:nvSpPr>
        <p:spPr bwMode="auto">
          <a:xfrm>
            <a:off x="7524776" y="5467532"/>
            <a:ext cx="1381100" cy="847070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altLang="zh-CN" sz="1600" b="1" i="1" dirty="0">
                <a:solidFill>
                  <a:srgbClr val="000000"/>
                </a:solidFill>
                <a:latin typeface="Calibri" pitchFamily="34" charset="0"/>
              </a:rPr>
              <a:t>Risk </a:t>
            </a:r>
            <a:r>
              <a:rPr lang="tr-TR" altLang="zh-CN" sz="1600" b="1" i="1" dirty="0" smtClean="0">
                <a:solidFill>
                  <a:srgbClr val="000000"/>
                </a:solidFill>
                <a:latin typeface="Calibri" pitchFamily="34" charset="0"/>
              </a:rPr>
              <a:t>Var</a:t>
            </a:r>
          </a:p>
          <a:p>
            <a:pPr algn="ctr"/>
            <a:r>
              <a:rPr lang="tr-TR" altLang="zh-CN" sz="1600" b="1" i="1" dirty="0" smtClean="0">
                <a:solidFill>
                  <a:srgbClr val="000000"/>
                </a:solidFill>
                <a:latin typeface="Calibri" pitchFamily="34" charset="0"/>
              </a:rPr>
              <a:t>Hastalık Var</a:t>
            </a:r>
          </a:p>
          <a:p>
            <a:pPr algn="ctr"/>
            <a:r>
              <a:rPr lang="tr-TR" altLang="zh-CN" sz="1600" b="1" i="1" dirty="0" smtClean="0">
                <a:solidFill>
                  <a:srgbClr val="000000"/>
                </a:solidFill>
                <a:latin typeface="Calibri" pitchFamily="34" charset="0"/>
              </a:rPr>
              <a:t>Şikayet Var</a:t>
            </a:r>
            <a:endParaRPr lang="tr-TR" altLang="zh-CN" sz="16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Çentikli Sağ Ok 2"/>
          <p:cNvSpPr/>
          <p:nvPr/>
        </p:nvSpPr>
        <p:spPr bwMode="auto">
          <a:xfrm rot="5400000">
            <a:off x="1030904" y="4887914"/>
            <a:ext cx="409755" cy="586055"/>
          </a:xfrm>
          <a:prstGeom prst="notchedRightArrow">
            <a:avLst/>
          </a:prstGeom>
          <a:noFill/>
          <a:ln w="22225">
            <a:solidFill>
              <a:srgbClr val="4D4D4D"/>
            </a:solidFill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9" name="Çentikli Sağ Ok 38"/>
          <p:cNvSpPr/>
          <p:nvPr/>
        </p:nvSpPr>
        <p:spPr bwMode="auto">
          <a:xfrm rot="5400000">
            <a:off x="1030904" y="3403836"/>
            <a:ext cx="409755" cy="586055"/>
          </a:xfrm>
          <a:prstGeom prst="notchedRightArrow">
            <a:avLst/>
          </a:prstGeom>
          <a:noFill/>
          <a:ln w="22225">
            <a:solidFill>
              <a:srgbClr val="4D4D4D"/>
            </a:solidFill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0" name="Çentikli Sağ Ok 39"/>
          <p:cNvSpPr/>
          <p:nvPr/>
        </p:nvSpPr>
        <p:spPr bwMode="auto">
          <a:xfrm rot="5400000">
            <a:off x="1030904" y="1865360"/>
            <a:ext cx="409755" cy="586055"/>
          </a:xfrm>
          <a:prstGeom prst="notchedRightArrow">
            <a:avLst/>
          </a:prstGeom>
          <a:noFill/>
          <a:ln w="22225">
            <a:solidFill>
              <a:srgbClr val="4D4D4D"/>
            </a:solidFill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65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" grpId="0" animBg="1"/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HASTALIĞIN DOĞAL SEYRİ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231797" y="1095375"/>
            <a:ext cx="8684272" cy="4468038"/>
            <a:chOff x="231797" y="1095375"/>
            <a:chExt cx="8684272" cy="4468038"/>
          </a:xfrm>
        </p:grpSpPr>
        <p:grpSp>
          <p:nvGrpSpPr>
            <p:cNvPr id="10" name="Grup 9"/>
            <p:cNvGrpSpPr/>
            <p:nvPr/>
          </p:nvGrpSpPr>
          <p:grpSpPr>
            <a:xfrm>
              <a:off x="2330773" y="2038350"/>
              <a:ext cx="2340000" cy="2740024"/>
              <a:chOff x="2387924" y="2686050"/>
              <a:chExt cx="2215504" cy="2740024"/>
            </a:xfrm>
          </p:grpSpPr>
          <p:sp>
            <p:nvSpPr>
              <p:cNvPr id="39" name="AutoShape 4"/>
              <p:cNvSpPr>
                <a:spLocks noChangeArrowheads="1"/>
              </p:cNvSpPr>
              <p:nvPr/>
            </p:nvSpPr>
            <p:spPr bwMode="auto">
              <a:xfrm>
                <a:off x="2387924" y="2852737"/>
                <a:ext cx="2215504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Tansiyon Ölçümü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Grafisi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Mamografi</a:t>
                </a:r>
              </a:p>
              <a:p>
                <a:pPr algn="ctr"/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Odiometri</a:t>
                </a:r>
                <a:endParaRPr lang="tr-TR" altLang="zh-CN" sz="1400" dirty="0" smtClean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Pap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Smear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Boy-Kilo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TİT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EKG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AKŞ</a:t>
                </a:r>
              </a:p>
            </p:txBody>
          </p:sp>
          <p:sp>
            <p:nvSpPr>
              <p:cNvPr id="40" name="AutoShape 5"/>
              <p:cNvSpPr>
                <a:spLocks noChangeArrowheads="1"/>
              </p:cNvSpPr>
              <p:nvPr/>
            </p:nvSpPr>
            <p:spPr bwMode="gray">
              <a:xfrm>
                <a:off x="2586038" y="2714625"/>
                <a:ext cx="1798757" cy="28733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" name="AutoShape 6"/>
              <p:cNvSpPr>
                <a:spLocks noChangeArrowheads="1"/>
              </p:cNvSpPr>
              <p:nvPr/>
            </p:nvSpPr>
            <p:spPr bwMode="auto">
              <a:xfrm flipH="1">
                <a:off x="4218779" y="2790825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2" name="AutoShape 7"/>
              <p:cNvSpPr>
                <a:spLocks noChangeArrowheads="1"/>
              </p:cNvSpPr>
              <p:nvPr/>
            </p:nvSpPr>
            <p:spPr bwMode="auto">
              <a:xfrm flipH="1">
                <a:off x="2658812" y="2781300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gray">
              <a:xfrm>
                <a:off x="2594124" y="2686050"/>
                <a:ext cx="1783435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Asemptomatik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grpSp>
          <p:nvGrpSpPr>
            <p:cNvPr id="11" name="Grup 10"/>
            <p:cNvGrpSpPr/>
            <p:nvPr/>
          </p:nvGrpSpPr>
          <p:grpSpPr>
            <a:xfrm>
              <a:off x="4442470" y="1631950"/>
              <a:ext cx="2340000" cy="2644774"/>
              <a:chOff x="4585362" y="2279650"/>
              <a:chExt cx="2510788" cy="2644774"/>
            </a:xfrm>
          </p:grpSpPr>
          <p:sp>
            <p:nvSpPr>
              <p:cNvPr id="36" name="AutoShape 8"/>
              <p:cNvSpPr>
                <a:spLocks noChangeArrowheads="1"/>
              </p:cNvSpPr>
              <p:nvPr/>
            </p:nvSpPr>
            <p:spPr bwMode="auto">
              <a:xfrm>
                <a:off x="4585362" y="2351087"/>
                <a:ext cx="2510788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</a:t>
                </a:r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Ca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 (Öksürük)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Diyabetik Ayak Bakımı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7" name="AutoShape 10"/>
              <p:cNvSpPr>
                <a:spLocks noChangeArrowheads="1"/>
              </p:cNvSpPr>
              <p:nvPr/>
            </p:nvSpPr>
            <p:spPr bwMode="auto">
              <a:xfrm flipH="1">
                <a:off x="665259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8" name="AutoShape 11"/>
              <p:cNvSpPr>
                <a:spLocks noChangeArrowheads="1"/>
              </p:cNvSpPr>
              <p:nvPr/>
            </p:nvSpPr>
            <p:spPr bwMode="auto">
              <a:xfrm flipH="1">
                <a:off x="489233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4670773" y="1539279"/>
              <a:ext cx="1829674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Semptomatik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grpSp>
          <p:nvGrpSpPr>
            <p:cNvPr id="14" name="Grup 13"/>
            <p:cNvGrpSpPr/>
            <p:nvPr/>
          </p:nvGrpSpPr>
          <p:grpSpPr>
            <a:xfrm>
              <a:off x="238126" y="2514600"/>
              <a:ext cx="2340000" cy="2736000"/>
              <a:chOff x="257175" y="3114675"/>
              <a:chExt cx="2215505" cy="2741611"/>
            </a:xfrm>
          </p:grpSpPr>
          <p:sp>
            <p:nvSpPr>
              <p:cNvPr id="31" name="AutoShape 16"/>
              <p:cNvSpPr>
                <a:spLocks noChangeArrowheads="1"/>
              </p:cNvSpPr>
              <p:nvPr/>
            </p:nvSpPr>
            <p:spPr bwMode="auto">
              <a:xfrm>
                <a:off x="257175" y="3282949"/>
                <a:ext cx="2215505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normAutofit/>
              </a:bodyPr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Aşılama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İşe </a:t>
                </a:r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Giriş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Muayenesi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(Uygun İşe Yerleştirme)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Fizik Aktivite Programı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Emniyet Kemeri Takma</a:t>
                </a:r>
                <a:endParaRPr lang="zh-CN" altLang="en-US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2" name="AutoShape 17"/>
              <p:cNvSpPr>
                <a:spLocks noChangeArrowheads="1"/>
              </p:cNvSpPr>
              <p:nvPr/>
            </p:nvSpPr>
            <p:spPr bwMode="gray">
              <a:xfrm>
                <a:off x="440464" y="3140075"/>
                <a:ext cx="1798758" cy="28733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 flipH="1">
                <a:off x="2079946" y="3211513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AutoShape 19"/>
              <p:cNvSpPr>
                <a:spLocks noChangeArrowheads="1"/>
              </p:cNvSpPr>
              <p:nvPr/>
            </p:nvSpPr>
            <p:spPr bwMode="auto">
              <a:xfrm flipH="1">
                <a:off x="526716" y="3211513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5" name="Text Box 20"/>
              <p:cNvSpPr txBox="1">
                <a:spLocks noChangeArrowheads="1"/>
              </p:cNvSpPr>
              <p:nvPr/>
            </p:nvSpPr>
            <p:spPr bwMode="gray">
              <a:xfrm>
                <a:off x="459332" y="3114675"/>
                <a:ext cx="1755856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Hastalık Öncesi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>
              <a:off x="6557019" y="1255712"/>
              <a:ext cx="2340000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</a:rPr>
                <a:t>İleri Tedaviler</a:t>
              </a:r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" name="AutoShape 9"/>
            <p:cNvSpPr>
              <a:spLocks noChangeArrowheads="1"/>
            </p:cNvSpPr>
            <p:nvPr/>
          </p:nvSpPr>
          <p:spPr bwMode="gray">
            <a:xfrm>
              <a:off x="6740547" y="1112838"/>
              <a:ext cx="1899836" cy="287338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 flipH="1">
              <a:off x="8483639" y="11842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 flipH="1">
              <a:off x="6833071" y="11842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gray">
            <a:xfrm>
              <a:off x="6743397" y="1095375"/>
              <a:ext cx="188199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Komplikasyon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473000" y="5194081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Birincil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2689705" y="4798018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İkincil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Metin kutusu 23"/>
            <p:cNvSpPr txBox="1"/>
            <p:nvPr/>
          </p:nvSpPr>
          <p:spPr>
            <a:xfrm>
              <a:off x="4820409" y="4274331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Üçüncül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AutoShape 9"/>
            <p:cNvSpPr>
              <a:spLocks noChangeArrowheads="1"/>
            </p:cNvSpPr>
            <p:nvPr/>
          </p:nvSpPr>
          <p:spPr bwMode="gray">
            <a:xfrm>
              <a:off x="4633194" y="1559718"/>
              <a:ext cx="1872000" cy="2873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</a:rPr>
                <a:t>Semptomatik</a:t>
              </a:r>
              <a:endParaRPr lang="zh-CN" altLang="en-US" sz="1400" b="1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6" name="AutoShape 10"/>
            <p:cNvSpPr>
              <a:spLocks noChangeArrowheads="1"/>
            </p:cNvSpPr>
            <p:nvPr/>
          </p:nvSpPr>
          <p:spPr bwMode="auto">
            <a:xfrm flipH="1">
              <a:off x="6304688" y="16319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" name="AutoShape 11"/>
            <p:cNvSpPr>
              <a:spLocks noChangeArrowheads="1"/>
            </p:cNvSpPr>
            <p:nvPr/>
          </p:nvSpPr>
          <p:spPr bwMode="auto">
            <a:xfrm flipH="1">
              <a:off x="4751461" y="16319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" name="Metin kutusu 27"/>
            <p:cNvSpPr txBox="1"/>
            <p:nvPr/>
          </p:nvSpPr>
          <p:spPr>
            <a:xfrm rot="16200000">
              <a:off x="1408928" y="3604579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Metin kutusu 28"/>
            <p:cNvSpPr txBox="1"/>
            <p:nvPr/>
          </p:nvSpPr>
          <p:spPr>
            <a:xfrm rot="16200000">
              <a:off x="3522403" y="3112155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Etkili 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(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Akciger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Metin kutusu 29"/>
            <p:cNvSpPr txBox="1"/>
            <p:nvPr/>
          </p:nvSpPr>
          <p:spPr>
            <a:xfrm rot="16200000">
              <a:off x="5637427" y="2635623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Gereksiz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Metin kutusu 43"/>
            <p:cNvSpPr txBox="1"/>
            <p:nvPr/>
          </p:nvSpPr>
          <p:spPr>
            <a:xfrm>
              <a:off x="2331549" y="4530724"/>
              <a:ext cx="23392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«Erken Tanı-Tedavi»</a:t>
              </a:r>
              <a:endPara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Metin kutusu 44"/>
            <p:cNvSpPr txBox="1"/>
            <p:nvPr/>
          </p:nvSpPr>
          <p:spPr>
            <a:xfrm>
              <a:off x="231797" y="4945026"/>
              <a:ext cx="2385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«Biyolojik Başlangıç»</a:t>
              </a:r>
              <a:endPara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6" name="Metin kutusu 45"/>
            <p:cNvSpPr txBox="1"/>
            <p:nvPr/>
          </p:nvSpPr>
          <p:spPr>
            <a:xfrm>
              <a:off x="4457872" y="4010504"/>
              <a:ext cx="2324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«Klinik Belirtiler»</a:t>
              </a:r>
              <a:endPara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Metin kutusu 46"/>
            <p:cNvSpPr txBox="1"/>
            <p:nvPr/>
          </p:nvSpPr>
          <p:spPr>
            <a:xfrm>
              <a:off x="6576069" y="3570521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«İyileşme-Ölüm»</a:t>
              </a:r>
              <a:endPara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9" name="Akış Çizelgesi: Belge 48"/>
          <p:cNvSpPr/>
          <p:nvPr/>
        </p:nvSpPr>
        <p:spPr>
          <a:xfrm>
            <a:off x="7564" y="653372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1" name="AutoShape 16"/>
          <p:cNvSpPr>
            <a:spLocks noChangeArrowheads="1"/>
          </p:cNvSpPr>
          <p:nvPr/>
        </p:nvSpPr>
        <p:spPr bwMode="auto">
          <a:xfrm>
            <a:off x="274536" y="5745239"/>
            <a:ext cx="2227069" cy="742673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/>
            <a:r>
              <a:rPr lang="tr-TR" altLang="zh-CN" sz="1400" i="1" dirty="0" err="1">
                <a:solidFill>
                  <a:srgbClr val="000000"/>
                </a:solidFill>
                <a:latin typeface="Calibri" pitchFamily="34" charset="0"/>
              </a:rPr>
              <a:t>Obezitenin</a:t>
            </a:r>
            <a:r>
              <a:rPr lang="tr-TR" altLang="zh-CN" sz="1400" i="1" dirty="0">
                <a:solidFill>
                  <a:srgbClr val="000000"/>
                </a:solidFill>
                <a:latin typeface="Calibri" pitchFamily="34" charset="0"/>
              </a:rPr>
              <a:t> engellenmesi</a:t>
            </a:r>
          </a:p>
        </p:txBody>
      </p:sp>
      <p:sp>
        <p:nvSpPr>
          <p:cNvPr id="52" name="AutoShape 16"/>
          <p:cNvSpPr>
            <a:spLocks noChangeArrowheads="1"/>
          </p:cNvSpPr>
          <p:nvPr/>
        </p:nvSpPr>
        <p:spPr bwMode="auto">
          <a:xfrm>
            <a:off x="2406124" y="5740427"/>
            <a:ext cx="2227069" cy="752951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/>
            <a:r>
              <a:rPr lang="tr-TR" altLang="zh-CN" sz="1400" i="1" dirty="0" err="1" smtClean="0">
                <a:solidFill>
                  <a:srgbClr val="000000"/>
                </a:solidFill>
                <a:latin typeface="Calibri" pitchFamily="34" charset="0"/>
              </a:rPr>
              <a:t>Diabet</a:t>
            </a:r>
            <a:r>
              <a:rPr lang="tr-TR" altLang="zh-CN" sz="1400" i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altLang="zh-CN" sz="1400" i="1" dirty="0">
                <a:solidFill>
                  <a:srgbClr val="000000"/>
                </a:solidFill>
                <a:latin typeface="Calibri" pitchFamily="34" charset="0"/>
              </a:rPr>
              <a:t>gelişimini engellemek için diyet ve egzersiz </a:t>
            </a:r>
            <a:r>
              <a:rPr lang="tr-TR" altLang="zh-CN" sz="1400" i="1" dirty="0" smtClean="0">
                <a:solidFill>
                  <a:srgbClr val="000000"/>
                </a:solidFill>
                <a:latin typeface="Calibri" pitchFamily="34" charset="0"/>
              </a:rPr>
              <a:t>önerilmesi </a:t>
            </a:r>
            <a:endParaRPr lang="tr-TR" altLang="zh-CN" sz="14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6" name="AutoShape 16"/>
          <p:cNvSpPr>
            <a:spLocks noChangeArrowheads="1"/>
          </p:cNvSpPr>
          <p:nvPr/>
        </p:nvSpPr>
        <p:spPr bwMode="auto">
          <a:xfrm>
            <a:off x="4546096" y="5744486"/>
            <a:ext cx="2227069" cy="752951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/>
            <a:r>
              <a:rPr lang="tr-TR" altLang="zh-CN" sz="1400" i="1" dirty="0" err="1" smtClean="0">
                <a:solidFill>
                  <a:srgbClr val="000000"/>
                </a:solidFill>
                <a:latin typeface="Calibri" pitchFamily="34" charset="0"/>
              </a:rPr>
              <a:t>Diabet</a:t>
            </a:r>
            <a:r>
              <a:rPr lang="tr-TR" altLang="zh-CN" sz="1400" i="1" dirty="0" smtClean="0">
                <a:solidFill>
                  <a:srgbClr val="000000"/>
                </a:solidFill>
                <a:latin typeface="Calibri" pitchFamily="34" charset="0"/>
              </a:rPr>
              <a:t> için AKŞ </a:t>
            </a:r>
            <a:r>
              <a:rPr lang="tr-TR" altLang="zh-CN" sz="1400" i="1" dirty="0">
                <a:solidFill>
                  <a:srgbClr val="000000"/>
                </a:solidFill>
                <a:latin typeface="Calibri" pitchFamily="34" charset="0"/>
              </a:rPr>
              <a:t>takibi yapmak</a:t>
            </a:r>
          </a:p>
        </p:txBody>
      </p:sp>
      <p:sp>
        <p:nvSpPr>
          <p:cNvPr id="57" name="AutoShape 16"/>
          <p:cNvSpPr>
            <a:spLocks noChangeArrowheads="1"/>
          </p:cNvSpPr>
          <p:nvPr/>
        </p:nvSpPr>
        <p:spPr bwMode="auto">
          <a:xfrm>
            <a:off x="6689000" y="5744486"/>
            <a:ext cx="2227069" cy="752951"/>
          </a:xfrm>
          <a:prstGeom prst="roundRect">
            <a:avLst>
              <a:gd name="adj" fmla="val 469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/>
            <a:r>
              <a:rPr lang="tr-TR" altLang="zh-CN" sz="1400" i="1" dirty="0" smtClean="0">
                <a:solidFill>
                  <a:srgbClr val="000000"/>
                </a:solidFill>
                <a:latin typeface="Calibri" pitchFamily="34" charset="0"/>
              </a:rPr>
              <a:t>Komplikasyonları (göz körlüğü ve bacak </a:t>
            </a:r>
            <a:r>
              <a:rPr lang="tr-TR" altLang="zh-CN" sz="1400" i="1" dirty="0" err="1" smtClean="0">
                <a:solidFill>
                  <a:srgbClr val="000000"/>
                </a:solidFill>
                <a:latin typeface="Calibri" pitchFamily="34" charset="0"/>
              </a:rPr>
              <a:t>amputasyonunu</a:t>
            </a:r>
            <a:r>
              <a:rPr lang="tr-TR" altLang="zh-CN" sz="1400" i="1" dirty="0" smtClean="0">
                <a:solidFill>
                  <a:srgbClr val="000000"/>
                </a:solidFill>
                <a:latin typeface="Calibri" pitchFamily="34" charset="0"/>
              </a:rPr>
              <a:t>) engelleme</a:t>
            </a:r>
            <a:endParaRPr lang="tr-TR" altLang="zh-CN" sz="1400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17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166751" y="2733508"/>
            <a:ext cx="6835637" cy="1548879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İlgili Hastalıklar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1-DRUZ\1-EĞİTİM KURUMU\1. İstanbuluzman\2-RESİMLER\Meslekler\technical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283" y="2733508"/>
            <a:ext cx="1612958" cy="162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10161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YÜKÜMLÜLÜK SÜRESİ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«Sigortalının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Meslek Hastalığına sebep olan işinden filen ayrıldığı tarih ile Meslek Hastalığının meydana çıktığı tarih arasında geçen </a:t>
            </a:r>
            <a:r>
              <a:rPr lang="tr-TR" sz="20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(kabul edilebilir)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uzun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süreye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Yükümlülük Süresi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denir.»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Bu süre aynı zamanda meslek hastalığına yakalanan kişinin yasal yollarla hakkını arayabileceği süredir.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000" i="1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latin typeface="Calibri" pitchFamily="34" charset="0"/>
              </a:rPr>
              <a:t>Örnekler;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</a:rPr>
              <a:t>Gürültü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 için yükümlülük süresi 6 aydır.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</a:rPr>
              <a:t>Titreşim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için yükümlülük süresi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2 yıldır</a:t>
            </a:r>
            <a:endParaRPr lang="tr-TR" sz="1600" i="1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6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525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MARUZİYET SÜRESİ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«Zararlı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etkenin başlamasıyla hastalık belirtilerinin ortaya çıkması için gereken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az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süreye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Maruziyet Süresi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 denir.»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600" b="1" i="1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smtClean="0">
                <a:latin typeface="Calibri" pitchFamily="34" charset="0"/>
              </a:rPr>
              <a:t>Örnekler</a:t>
            </a:r>
            <a:r>
              <a:rPr lang="tr-TR" sz="1600" b="1" i="1" dirty="0">
                <a:latin typeface="Calibri" pitchFamily="34" charset="0"/>
              </a:rPr>
              <a:t>;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err="1">
                <a:latin typeface="Calibri" pitchFamily="34" charset="0"/>
              </a:rPr>
              <a:t>Pnömokonyozun</a:t>
            </a:r>
            <a:r>
              <a:rPr lang="tr-TR" sz="1600" i="1" dirty="0">
                <a:latin typeface="Calibri" pitchFamily="34" charset="0"/>
              </a:rPr>
              <a:t> meslek hastalığı sayılabilmesi için, sigortalının havasında </a:t>
            </a:r>
            <a:r>
              <a:rPr lang="tr-TR" sz="1600" i="1" dirty="0" err="1">
                <a:latin typeface="Calibri" pitchFamily="34" charset="0"/>
              </a:rPr>
              <a:t>pnömokonyoz</a:t>
            </a:r>
            <a:r>
              <a:rPr lang="tr-TR" sz="1600" i="1" dirty="0">
                <a:latin typeface="Calibri" pitchFamily="34" charset="0"/>
              </a:rPr>
              <a:t> yapacak yoğunluk ve nitelikte toz bulunan işyerlerinde toplam olarak </a:t>
            </a:r>
            <a:r>
              <a:rPr lang="tr-TR" sz="1600" b="1" i="1" dirty="0">
                <a:latin typeface="Calibri" pitchFamily="34" charset="0"/>
              </a:rPr>
              <a:t>en az 3 yıl çalışmış </a:t>
            </a:r>
            <a:r>
              <a:rPr lang="tr-TR" sz="1600" i="1" dirty="0">
                <a:latin typeface="Calibri" pitchFamily="34" charset="0"/>
              </a:rPr>
              <a:t>olması şarttır</a:t>
            </a: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9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Gürültü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 zararlarının meslek hastalığı sayılabilmesi için gürültülü işte en az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2 yıl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, gürültü şiddeti sürekli olarak 85dB’lin üstünde olan işlerde en az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30 gün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çalışılmış olmak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gereklidir.</a:t>
            </a: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tr-TR" sz="14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3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SOSYAL SİGORTALAR SAĞLIK İŞLERİ YÜKSEK KURULU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432000" indent="-252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Yükümlülük süresi aşılmış olsa bile, Meslek Hastalığı tanısı koyabilir.</a:t>
            </a:r>
          </a:p>
          <a:p>
            <a:pPr marL="432000" indent="-252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Meslek hastalıkları listesinde olmayan bir hastalığı Meslek Hastalığı olarak kabul edebilir.</a:t>
            </a:r>
          </a:p>
          <a:p>
            <a:pPr marL="432000" indent="-252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Yükümlülük süresini uzatabilir.</a:t>
            </a:r>
          </a:p>
          <a:p>
            <a:pPr marL="432000" indent="-252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Maruziyet sürelerini kısaltabilir.</a:t>
            </a:r>
          </a:p>
          <a:p>
            <a:pPr marL="432000" indent="-252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Meslek hastalıkları listesini hazırlar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(Uzman öğretim görevlileri ve bürokratlardan oluşan kurulla birlikte)</a:t>
            </a:r>
          </a:p>
          <a:p>
            <a:pPr marL="342900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Notlar</a:t>
            </a:r>
            <a:endParaRPr lang="tr-TR" sz="14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003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166751" y="2733508"/>
            <a:ext cx="6835637" cy="1548879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Gözetimi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DRUZ DOK\2-DRUZ EGITIMLER\4-RESİMLER\Meslekler\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21" y="2589117"/>
            <a:ext cx="2320972" cy="183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451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AutoShape 4"/>
          <p:cNvSpPr>
            <a:spLocks noChangeArrowheads="1"/>
          </p:cNvSpPr>
          <p:nvPr/>
        </p:nvSpPr>
        <p:spPr bwMode="auto">
          <a:xfrm>
            <a:off x="3351498" y="1949573"/>
            <a:ext cx="2705348" cy="2913783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" name="AutoShape 5"/>
          <p:cNvSpPr>
            <a:spLocks noChangeArrowheads="1"/>
          </p:cNvSpPr>
          <p:nvPr/>
        </p:nvSpPr>
        <p:spPr bwMode="gray">
          <a:xfrm>
            <a:off x="3593415" y="1746668"/>
            <a:ext cx="2196459" cy="4221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" name="AutoShape 6"/>
          <p:cNvSpPr>
            <a:spLocks noChangeArrowheads="1"/>
          </p:cNvSpPr>
          <p:nvPr/>
        </p:nvSpPr>
        <p:spPr bwMode="auto">
          <a:xfrm flipH="1">
            <a:off x="5587152" y="1858616"/>
            <a:ext cx="86062" cy="21223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2" name="AutoShape 7"/>
          <p:cNvSpPr>
            <a:spLocks noChangeArrowheads="1"/>
          </p:cNvSpPr>
          <p:nvPr/>
        </p:nvSpPr>
        <p:spPr bwMode="auto">
          <a:xfrm flipH="1">
            <a:off x="3682279" y="1844622"/>
            <a:ext cx="84192" cy="21223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3" name="Text Box 13"/>
          <p:cNvSpPr txBox="1">
            <a:spLocks noChangeArrowheads="1"/>
          </p:cNvSpPr>
          <p:nvPr/>
        </p:nvSpPr>
        <p:spPr bwMode="gray">
          <a:xfrm>
            <a:off x="3603288" y="1800388"/>
            <a:ext cx="217774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İşle İlgili Hastalıklar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31" name="AutoShape 16"/>
          <p:cNvSpPr>
            <a:spLocks noChangeArrowheads="1"/>
          </p:cNvSpPr>
          <p:nvPr/>
        </p:nvSpPr>
        <p:spPr bwMode="auto">
          <a:xfrm>
            <a:off x="438043" y="1941122"/>
            <a:ext cx="2705348" cy="2907821"/>
          </a:xfrm>
          <a:prstGeom prst="roundRect">
            <a:avLst>
              <a:gd name="adj" fmla="val 4690"/>
            </a:avLst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gray">
          <a:xfrm>
            <a:off x="661857" y="1731651"/>
            <a:ext cx="2196459" cy="421274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3" name="AutoShape 18"/>
          <p:cNvSpPr>
            <a:spLocks noChangeArrowheads="1"/>
          </p:cNvSpPr>
          <p:nvPr/>
        </p:nvSpPr>
        <p:spPr bwMode="auto">
          <a:xfrm flipH="1">
            <a:off x="2663824" y="1836388"/>
            <a:ext cx="84192" cy="211801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4" name="AutoShape 19"/>
          <p:cNvSpPr>
            <a:spLocks noChangeArrowheads="1"/>
          </p:cNvSpPr>
          <p:nvPr/>
        </p:nvSpPr>
        <p:spPr bwMode="auto">
          <a:xfrm flipH="1">
            <a:off x="767179" y="1836388"/>
            <a:ext cx="86062" cy="211801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gray">
          <a:xfrm>
            <a:off x="684896" y="1790108"/>
            <a:ext cx="214407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Meslek Hastalıkları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grpSp>
        <p:nvGrpSpPr>
          <p:cNvPr id="11" name="Grup 10"/>
          <p:cNvGrpSpPr/>
          <p:nvPr/>
        </p:nvGrpSpPr>
        <p:grpSpPr>
          <a:xfrm>
            <a:off x="6218409" y="1843416"/>
            <a:ext cx="2705348" cy="2994672"/>
            <a:chOff x="4585362" y="2279650"/>
            <a:chExt cx="2510788" cy="2644774"/>
          </a:xfrm>
        </p:grpSpPr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4585362" y="2351087"/>
              <a:ext cx="2510788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AutoShape 10"/>
            <p:cNvSpPr>
              <a:spLocks noChangeArrowheads="1"/>
            </p:cNvSpPr>
            <p:nvPr/>
          </p:nvSpPr>
          <p:spPr bwMode="auto">
            <a:xfrm flipH="1">
              <a:off x="665259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AutoShape 11"/>
            <p:cNvSpPr>
              <a:spLocks noChangeArrowheads="1"/>
            </p:cNvSpPr>
            <p:nvPr/>
          </p:nvSpPr>
          <p:spPr bwMode="auto">
            <a:xfrm flipH="1">
              <a:off x="489233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438911" y="1707270"/>
            <a:ext cx="2164278" cy="452165"/>
            <a:chOff x="6405500" y="1564770"/>
            <a:chExt cx="1872000" cy="307777"/>
          </a:xfrm>
        </p:grpSpPr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6443079" y="1564770"/>
              <a:ext cx="1829674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Semptomatik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sp>
          <p:nvSpPr>
            <p:cNvPr id="25" name="AutoShape 9"/>
            <p:cNvSpPr>
              <a:spLocks noChangeArrowheads="1"/>
            </p:cNvSpPr>
            <p:nvPr/>
          </p:nvSpPr>
          <p:spPr bwMode="gray">
            <a:xfrm>
              <a:off x="6405500" y="1585209"/>
              <a:ext cx="1872000" cy="2873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b="1" dirty="0">
                  <a:solidFill>
                    <a:srgbClr val="FFFFFF"/>
                  </a:solidFill>
                  <a:latin typeface="Calibri" pitchFamily="34" charset="0"/>
                </a:rPr>
                <a:t>Çalışanları Etkileyen </a:t>
              </a:r>
              <a:endParaRPr lang="tr-TR" altLang="zh-CN" sz="1400" b="1" dirty="0" smtClean="0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</a:rPr>
                <a:t>Hastalıklar</a:t>
              </a:r>
              <a:endParaRPr lang="zh-CN" altLang="en-US" sz="1400" b="1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7" name="AutoShape 11"/>
            <p:cNvSpPr>
              <a:spLocks noChangeArrowheads="1"/>
            </p:cNvSpPr>
            <p:nvPr/>
          </p:nvSpPr>
          <p:spPr bwMode="auto">
            <a:xfrm flipH="1">
              <a:off x="6523767" y="1657441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9" name="AutoShape 11"/>
            <p:cNvSpPr>
              <a:spLocks noChangeArrowheads="1"/>
            </p:cNvSpPr>
            <p:nvPr/>
          </p:nvSpPr>
          <p:spPr bwMode="auto">
            <a:xfrm flipH="1">
              <a:off x="8090212" y="1669882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48" name="Dikdörtgen 47"/>
          <p:cNvSpPr/>
          <p:nvPr/>
        </p:nvSpPr>
        <p:spPr>
          <a:xfrm>
            <a:off x="512474" y="2448888"/>
            <a:ext cx="2582017" cy="164352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</a:t>
            </a:r>
          </a:p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Occupational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Diseases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Genellikle tek bir etkenle</a:t>
            </a:r>
          </a:p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gelen, özgün ve kuvvetli bir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ilişkinin ortaya konması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meslek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 tanısı konur.</a:t>
            </a: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3401153" y="2454133"/>
            <a:ext cx="2582017" cy="2086725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 İlgili Hastalıklar </a:t>
            </a: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Work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Related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Diseases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</a:p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etkenin bir arada</a:t>
            </a:r>
          </a:p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örüldüğü, çalışma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ortamının rol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oynayabildiği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birlikte farklı risklerin de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aldığı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karmaşık bir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etyolojiye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 hastalıklardır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6280074" y="2448746"/>
            <a:ext cx="2582017" cy="1865126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440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 Etkileyen Hastalıklar </a:t>
            </a: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Diseases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Affecting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Working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Populations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1440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 ilgili bir ilinti olmamasına karşın mesleki zararlı etkenlerle ortaya çıkışı artan hastalıklardır.</a:t>
            </a:r>
          </a:p>
        </p:txBody>
      </p:sp>
      <p:sp>
        <p:nvSpPr>
          <p:cNvPr id="53" name="Dikdörtgen 52"/>
          <p:cNvSpPr/>
          <p:nvPr/>
        </p:nvSpPr>
        <p:spPr>
          <a:xfrm>
            <a:off x="401955" y="1189488"/>
            <a:ext cx="8521802" cy="369332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44000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Hastalık İlişkisi Üç Kategoride Tanımlanmaktadır.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975164" y="4880842"/>
            <a:ext cx="1480087" cy="377930"/>
            <a:chOff x="975164" y="4738342"/>
            <a:chExt cx="1480087" cy="377930"/>
          </a:xfrm>
        </p:grpSpPr>
        <p:sp>
          <p:nvSpPr>
            <p:cNvPr id="54" name="Oval 53"/>
            <p:cNvSpPr/>
            <p:nvPr/>
          </p:nvSpPr>
          <p:spPr>
            <a:xfrm>
              <a:off x="975164" y="4756272"/>
              <a:ext cx="360000" cy="360000"/>
            </a:xfrm>
            <a:prstGeom prst="ellipse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1</a:t>
              </a:r>
              <a:endPara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5" name="AutoShape 5"/>
            <p:cNvSpPr>
              <a:spLocks noChangeArrowheads="1"/>
            </p:cNvSpPr>
            <p:nvPr/>
          </p:nvSpPr>
          <p:spPr bwMode="auto">
            <a:xfrm>
              <a:off x="1343107" y="4738342"/>
              <a:ext cx="1112144" cy="361950"/>
            </a:xfrm>
            <a:prstGeom prst="roundRect">
              <a:avLst>
                <a:gd name="adj" fmla="val 16667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Seyrek </a:t>
              </a:r>
              <a:endParaRPr lang="zh-CN" altLang="zh-CN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3862168" y="4898772"/>
            <a:ext cx="1493773" cy="361950"/>
            <a:chOff x="3862168" y="4756272"/>
            <a:chExt cx="1493773" cy="361950"/>
          </a:xfrm>
        </p:grpSpPr>
        <p:sp>
          <p:nvSpPr>
            <p:cNvPr id="56" name="AutoShape 5"/>
            <p:cNvSpPr>
              <a:spLocks noChangeArrowheads="1"/>
            </p:cNvSpPr>
            <p:nvPr/>
          </p:nvSpPr>
          <p:spPr bwMode="auto">
            <a:xfrm>
              <a:off x="4243797" y="4756272"/>
              <a:ext cx="1112144" cy="361950"/>
            </a:xfrm>
            <a:prstGeom prst="roundRect">
              <a:avLst>
                <a:gd name="adj" fmla="val 16667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Sık </a:t>
              </a:r>
              <a:endParaRPr lang="zh-CN" altLang="zh-CN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3862168" y="4758222"/>
              <a:ext cx="360000" cy="360000"/>
            </a:xfrm>
            <a:prstGeom prst="ellipse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endPara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0" name="Grup 59"/>
          <p:cNvGrpSpPr/>
          <p:nvPr/>
        </p:nvGrpSpPr>
        <p:grpSpPr>
          <a:xfrm>
            <a:off x="6729061" y="4877506"/>
            <a:ext cx="1493791" cy="383216"/>
            <a:chOff x="6729061" y="4724373"/>
            <a:chExt cx="1493791" cy="383216"/>
          </a:xfrm>
        </p:grpSpPr>
        <p:sp>
          <p:nvSpPr>
            <p:cNvPr id="57" name="AutoShape 5"/>
            <p:cNvSpPr>
              <a:spLocks noChangeArrowheads="1"/>
            </p:cNvSpPr>
            <p:nvPr/>
          </p:nvSpPr>
          <p:spPr bwMode="auto">
            <a:xfrm>
              <a:off x="7110708" y="4724373"/>
              <a:ext cx="1112144" cy="361950"/>
            </a:xfrm>
            <a:prstGeom prst="roundRect">
              <a:avLst>
                <a:gd name="adj" fmla="val 16667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En Sık</a:t>
              </a:r>
              <a:endParaRPr lang="zh-CN" altLang="zh-CN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6729061" y="4747589"/>
              <a:ext cx="360000" cy="360000"/>
            </a:xfrm>
            <a:prstGeom prst="ellipse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3</a:t>
              </a:r>
              <a:endPara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221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7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MESLEK HASTALIKLARI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Sigortalının çalıştığı veya yaptığı işin niteliğinden dolayı </a:t>
            </a:r>
            <a:r>
              <a:rPr lang="tr-TR" sz="2000" b="1" i="1" dirty="0">
                <a:solidFill>
                  <a:srgbClr val="004986"/>
                </a:solidFill>
                <a:latin typeface="Calibri" pitchFamily="34" charset="0"/>
              </a:rPr>
              <a:t>tekrarlanan bir sebeple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veya işin </a:t>
            </a:r>
            <a:r>
              <a:rPr lang="tr-TR" sz="2000" b="1" i="1" dirty="0">
                <a:solidFill>
                  <a:srgbClr val="004986"/>
                </a:solidFill>
                <a:latin typeface="Calibri" pitchFamily="34" charset="0"/>
              </a:rPr>
              <a:t>yürütüm şartları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yüzünden uğradığı geçici veya sürekli hastalık, bedensel veya ruhsal özürlülük halleridir.”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Meslek hastalıkları etkenle çalışanın ilk temasından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C00000"/>
                </a:solidFill>
                <a:latin typeface="Calibri" pitchFamily="34" charset="0"/>
              </a:rPr>
              <a:t>1 </a:t>
            </a:r>
            <a:r>
              <a:rPr lang="tr-TR" sz="2000" i="1" dirty="0">
                <a:solidFill>
                  <a:srgbClr val="C00000"/>
                </a:solidFill>
                <a:latin typeface="Calibri" pitchFamily="34" charset="0"/>
              </a:rPr>
              <a:t>hafta ile 30 yıl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 sonra ortaya çıkabilmektedir.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[5510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sayılı Sosyal Sigortalar ve Genel Sağlık Sigortası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Kanunu]</a:t>
            </a:r>
            <a:endParaRPr lang="tr-TR" sz="16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92550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9255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9255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9256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6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6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9255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9255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5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5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Akış Çizelgesi: Belge 15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53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7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İŞLE İLGİLİ HASTALIKLARI / WHO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1438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Yalnızca bilinen ve kabul edilen meslek hastalıkları değil, fakat oluşmasında ve gelişmesinde çalışma ortamı ve şeklinin, diğer nedenler arasında önemli bir faktör olduğu hastalıklardır.”</a:t>
            </a:r>
          </a:p>
          <a:p>
            <a:pPr marL="71438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71438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</a:rPr>
              <a:t>“Çalışma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</a:rPr>
              <a:t>koşulları nedeniyle doğal seyri değişen hastalıklardır.”</a:t>
            </a:r>
          </a:p>
          <a:p>
            <a:pPr marL="71438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71438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İşle ilgili hastalıklarda temel etken işyeri dışındadır.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İşe girmeden önce var olan veya çalışırken ortaya çıkan herhangi bir sistemik hastalık yapılan iş nedeniyle</a:t>
            </a:r>
          </a:p>
          <a:p>
            <a:pPr marL="71438"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daha ağır seyredebilmektedir.</a:t>
            </a:r>
          </a:p>
        </p:txBody>
      </p:sp>
      <p:sp>
        <p:nvSpPr>
          <p:cNvPr id="492550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9255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9255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9256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6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6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9255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9255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5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255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Akış Çizelgesi: Belge 15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5919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HASTALIKLARININ ÖZELLİKLERİ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3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105832"/>
              </p:ext>
            </p:extLst>
          </p:nvPr>
        </p:nvGraphicFramePr>
        <p:xfrm>
          <a:off x="96534" y="1058861"/>
          <a:ext cx="8988046" cy="2971455"/>
        </p:xfrm>
        <a:graphic>
          <a:graphicData uri="http://schemas.openxmlformats.org/drawingml/2006/table">
            <a:tbl>
              <a:tblPr firstRow="1" bandRow="1"/>
              <a:tblGrid>
                <a:gridCol w="6661346"/>
                <a:gridCol w="1167509"/>
                <a:gridCol w="1159191"/>
              </a:tblGrid>
              <a:tr h="4611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Özellikler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MH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İİH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1297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Yapılan iş ile hastalık arasında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doğrudan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doğruya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neden-sonuç ilişki vardır.</a:t>
                      </a:r>
                      <a:r>
                        <a:rPr lang="tr-TR" sz="1600" b="1" i="1" baseline="0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600" b="1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Hastalıkla etken arasında spesifik bir ilişki)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Evet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Hayır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379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Çalışma koşulları hastalığın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vazgeçilmez etkenidir.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Evet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Hayır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379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Çalışan söz konusu işte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çalışmıyor olsaydı hastalanmayacaktı.</a:t>
                      </a:r>
                      <a:endParaRPr kumimoji="0" lang="fi-FI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Evet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Hayır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379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Hastalığın etiyolojisinde çoğunlukla </a:t>
                      </a: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tek etken rol oynar.</a:t>
                      </a:r>
                      <a:endParaRPr kumimoji="0" lang="fi-FI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Evet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Hayır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379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Aynı şartlar altında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deneysel olarak meydana getirilebilir.</a:t>
                      </a:r>
                      <a:endParaRPr kumimoji="0" lang="fi-FI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Evet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Hayır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379460">
                <a:tc>
                  <a:txBody>
                    <a:bodyPr/>
                    <a:lstStyle/>
                    <a:p>
                      <a:pPr marL="1828800" marR="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600" b="0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Çalışma koşulları hastalığın  </a:t>
                      </a:r>
                      <a:r>
                        <a:rPr lang="tr-TR" sz="1600" b="0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şiddetini artırır</a:t>
                      </a:r>
                      <a:endParaRPr kumimoji="0" lang="fi-FI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Hayır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Evet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778953"/>
              </p:ext>
            </p:extLst>
          </p:nvPr>
        </p:nvGraphicFramePr>
        <p:xfrm>
          <a:off x="80753" y="4277074"/>
          <a:ext cx="8988046" cy="2164024"/>
        </p:xfrm>
        <a:graphic>
          <a:graphicData uri="http://schemas.openxmlformats.org/drawingml/2006/table">
            <a:tbl>
              <a:tblPr firstRow="1" bandRow="1"/>
              <a:tblGrid>
                <a:gridCol w="8988046"/>
              </a:tblGrid>
              <a:tr h="3152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Meslek Hastalıklarının Diğer Özellikleri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MH toplumda görülmez, çalışma koşulları ve risklerinin her vakada risk faktörü olarak bulunması gerekir.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231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Meslek hastalıkları özellikle sözü edilen riskle doğrudan karşılaşanlarda oluşur.  Aynı işte </a:t>
                      </a:r>
                      <a:r>
                        <a:rPr kumimoji="0" lang="tr-TR" sz="1600" b="0" i="1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insidansı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yüksektir.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273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İlerleyici hastalıklardır. Nedeni belli hastalıklardır.  Tekrarlanabilen hastalıklardır.  Kendine özgü kliniği vardır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273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Önlenebilir hastalıklardır.</a:t>
                      </a:r>
                      <a:endParaRPr kumimoji="0" lang="fi-FI" sz="16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  <a:tr h="273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Bildirimi zorunlu ve tazminat gerektiren hastalıklardır.</a:t>
                      </a:r>
                      <a:endParaRPr kumimoji="0" lang="fi-FI" sz="16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078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84" name="AutoShape 5"/>
          <p:cNvSpPr>
            <a:spLocks noChangeArrowheads="1"/>
          </p:cNvSpPr>
          <p:nvPr/>
        </p:nvSpPr>
        <p:spPr bwMode="auto">
          <a:xfrm>
            <a:off x="504134" y="1093843"/>
            <a:ext cx="2400300" cy="2174122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 fontScale="92500" lnSpcReduction="20000"/>
          </a:bodyPr>
          <a:lstStyle/>
          <a:p>
            <a:pPr algn="ctr" eaLnBrk="0" hangingPunct="0"/>
            <a:endParaRPr lang="tr-TR" altLang="zh-CN" sz="1100" b="1" i="1" dirty="0" smtClean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  <a:p>
            <a:pPr algn="ctr" eaLnBrk="0" hangingPunct="0"/>
            <a:r>
              <a:rPr lang="tr-TR" altLang="zh-CN" sz="2000" b="1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İŞYERİNDE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Fiziksel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Kimyasal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Biyolojik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Biyomekanik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Psikososyal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Tozlar</a:t>
            </a:r>
          </a:p>
        </p:txBody>
      </p:sp>
      <p:sp>
        <p:nvSpPr>
          <p:cNvPr id="437267" name="AutoShape 5"/>
          <p:cNvSpPr>
            <a:spLocks noChangeArrowheads="1"/>
          </p:cNvSpPr>
          <p:nvPr/>
        </p:nvSpPr>
        <p:spPr bwMode="auto">
          <a:xfrm>
            <a:off x="6085976" y="1094505"/>
            <a:ext cx="2686530" cy="148932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sz="1900" b="1" i="1" dirty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MESLEK 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altLang="zh-CN" sz="1900" b="1" i="1" dirty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HASTALIKLARI</a:t>
            </a:r>
            <a:endParaRPr lang="zh-CN" altLang="zh-CN" sz="1900" b="1" i="1" dirty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18417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AYIRICI TANI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up 35"/>
          <p:cNvGrpSpPr>
            <a:grpSpLocks/>
          </p:cNvGrpSpPr>
          <p:nvPr/>
        </p:nvGrpSpPr>
        <p:grpSpPr bwMode="auto">
          <a:xfrm>
            <a:off x="1687145" y="6245586"/>
            <a:ext cx="6080125" cy="417512"/>
            <a:chOff x="169995" y="1162180"/>
            <a:chExt cx="8919287" cy="417248"/>
          </a:xfrm>
        </p:grpSpPr>
        <p:sp>
          <p:nvSpPr>
            <p:cNvPr id="437265" name="Dikdörtgen 36"/>
            <p:cNvSpPr>
              <a:spLocks noChangeArrowheads="1"/>
            </p:cNvSpPr>
            <p:nvPr/>
          </p:nvSpPr>
          <p:spPr bwMode="auto">
            <a:xfrm>
              <a:off x="769570" y="1179318"/>
              <a:ext cx="8319712" cy="400110"/>
            </a:xfrm>
            <a:prstGeom prst="rect">
              <a:avLst/>
            </a:prstGeom>
            <a:noFill/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 eaLnBrk="0" hangingPunct="0"/>
              <a:r>
                <a:rPr lang="tr-TR" sz="2000" b="1" i="1" noProof="1">
                  <a:solidFill>
                    <a:srgbClr val="000000"/>
                  </a:solidFill>
                  <a:latin typeface="Calibri" pitchFamily="34" charset="0"/>
                </a:rPr>
                <a:t>Ayırıcı tanı hukuki açıdan ömenli!!!</a:t>
              </a:r>
            </a:p>
          </p:txBody>
        </p:sp>
        <p:pic>
          <p:nvPicPr>
            <p:cNvPr id="38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9995" y="1162180"/>
              <a:ext cx="563569" cy="402970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/>
          </p:spPr>
        </p:pic>
      </p:grpSp>
      <p:sp>
        <p:nvSpPr>
          <p:cNvPr id="4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Sağ Ok 42"/>
          <p:cNvSpPr/>
          <p:nvPr/>
        </p:nvSpPr>
        <p:spPr>
          <a:xfrm>
            <a:off x="2965362" y="1379371"/>
            <a:ext cx="3064587" cy="953360"/>
          </a:xfrm>
          <a:prstGeom prst="rightArrow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pPr>
              <a:defRPr/>
            </a:pPr>
            <a:r>
              <a:rPr lang="tr-TR" i="1" dirty="0" smtClean="0">
                <a:solidFill>
                  <a:srgbClr val="000000"/>
                </a:solidFill>
              </a:rPr>
              <a:t>   </a:t>
            </a:r>
            <a:r>
              <a:rPr lang="tr-TR" b="1" i="1" dirty="0" smtClean="0">
                <a:solidFill>
                  <a:schemeClr val="bg1"/>
                </a:solidFill>
                <a:latin typeface="Calibri" pitchFamily="34" charset="0"/>
              </a:rPr>
              <a:t>Doğrudan İlişki</a:t>
            </a:r>
            <a:endParaRPr lang="tr-TR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527791" y="3899452"/>
            <a:ext cx="2400300" cy="2174122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/>
            <a:endParaRPr lang="tr-TR" altLang="zh-CN" sz="2000" b="1" i="1" dirty="0" smtClean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  <a:p>
            <a:pPr algn="ctr" eaLnBrk="0" hangingPunct="0"/>
            <a:r>
              <a:rPr lang="tr-TR" altLang="zh-CN" sz="2000" b="1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İŞ DIŞINDA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Kişisel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Çevresel</a:t>
            </a:r>
          </a:p>
          <a:p>
            <a:pPr algn="ctr" eaLnBrk="0" hangingPunct="0"/>
            <a:r>
              <a:rPr lang="tr-TR" altLang="zh-CN" sz="2000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Risk Faktörleri</a:t>
            </a:r>
          </a:p>
          <a:p>
            <a:pPr algn="ctr" eaLnBrk="0" hangingPunct="0"/>
            <a:endParaRPr lang="tr-TR" altLang="zh-CN" sz="2000" i="1" dirty="0" smtClean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  <a:p>
            <a:pPr algn="ctr" eaLnBrk="0" hangingPunct="0"/>
            <a:endParaRPr lang="tr-TR" altLang="zh-CN" sz="2000" i="1" dirty="0" smtClean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  <a:p>
            <a:pPr eaLnBrk="0" hangingPunct="0"/>
            <a:endParaRPr lang="zh-CN" altLang="zh-CN" sz="2000" i="1" dirty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</p:txBody>
      </p:sp>
      <p:sp>
        <p:nvSpPr>
          <p:cNvPr id="45" name="Sağ Ok 44"/>
          <p:cNvSpPr/>
          <p:nvPr/>
        </p:nvSpPr>
        <p:spPr>
          <a:xfrm>
            <a:off x="2986321" y="4504844"/>
            <a:ext cx="3043628" cy="965845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b="1" i="1" dirty="0" smtClean="0">
                <a:solidFill>
                  <a:schemeClr val="bg1"/>
                </a:solidFill>
                <a:latin typeface="Calibri" pitchFamily="34" charset="0"/>
              </a:rPr>
              <a:t>    Doğrudan İlişki</a:t>
            </a:r>
            <a:endParaRPr lang="tr-TR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6" name="AutoShape 5"/>
          <p:cNvSpPr>
            <a:spLocks noChangeArrowheads="1"/>
          </p:cNvSpPr>
          <p:nvPr/>
        </p:nvSpPr>
        <p:spPr bwMode="auto">
          <a:xfrm>
            <a:off x="6081731" y="4235193"/>
            <a:ext cx="2686530" cy="148932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sz="1900" b="1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İŞLE İLGİLİ </a:t>
            </a:r>
            <a:endParaRPr lang="tr-TR" altLang="zh-CN" sz="1900" b="1" i="1" dirty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tr-TR" altLang="zh-CN" sz="1900" b="1" i="1" dirty="0" smtClean="0">
                <a:solidFill>
                  <a:srgbClr val="000000"/>
                </a:solidFill>
                <a:latin typeface="Verdana" pitchFamily="34" charset="0"/>
                <a:ea typeface="宋体" charset="-122"/>
              </a:rPr>
              <a:t>HASTALIKLAR</a:t>
            </a:r>
            <a:endParaRPr lang="zh-CN" altLang="zh-CN" sz="1900" b="1" i="1" dirty="0">
              <a:solidFill>
                <a:srgbClr val="000000"/>
              </a:solidFill>
              <a:latin typeface="Verdana" pitchFamily="34" charset="0"/>
              <a:ea typeface="宋体" charset="-122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2974445" y="2313779"/>
            <a:ext cx="2286323" cy="2400727"/>
            <a:chOff x="2986320" y="2313779"/>
            <a:chExt cx="2286323" cy="2400727"/>
          </a:xfrm>
        </p:grpSpPr>
        <p:sp>
          <p:nvSpPr>
            <p:cNvPr id="30" name="Bükülü Ok 29"/>
            <p:cNvSpPr/>
            <p:nvPr/>
          </p:nvSpPr>
          <p:spPr>
            <a:xfrm rot="5400000">
              <a:off x="2929118" y="2370981"/>
              <a:ext cx="2400727" cy="2286323"/>
            </a:xfrm>
            <a:prstGeom prst="bentArrow">
              <a:avLst>
                <a:gd name="adj1" fmla="val 20845"/>
                <a:gd name="adj2" fmla="val 22982"/>
                <a:gd name="adj3" fmla="val 25000"/>
                <a:gd name="adj4" fmla="val 47386"/>
              </a:avLst>
            </a:prstGeom>
            <a:solidFill>
              <a:schemeClr val="bg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i="1" dirty="0">
                <a:solidFill>
                  <a:srgbClr val="000000"/>
                </a:solidFill>
              </a:endParaRPr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3158838" y="2363193"/>
              <a:ext cx="101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</a:rPr>
                <a:t>Dolaylı</a:t>
              </a:r>
            </a:p>
          </p:txBody>
        </p:sp>
        <p:sp>
          <p:nvSpPr>
            <p:cNvPr id="47" name="Metin kutusu 46"/>
            <p:cNvSpPr txBox="1"/>
            <p:nvPr/>
          </p:nvSpPr>
          <p:spPr>
            <a:xfrm rot="1129260">
              <a:off x="3881065" y="2517552"/>
              <a:ext cx="101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</a:rPr>
                <a:t>İlişki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5609563" y="2619452"/>
            <a:ext cx="3391278" cy="934759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anchor="ctr">
            <a:noAutofit/>
          </a:bodyPr>
          <a:lstStyle/>
          <a:p>
            <a:pPr marL="108000" indent="-10800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Geçici iş göremezlik ödeneği</a:t>
            </a:r>
          </a:p>
          <a:p>
            <a:pPr marL="108000" indent="-10800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Sürekli </a:t>
            </a: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iş göremezlik </a:t>
            </a: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geliri</a:t>
            </a:r>
          </a:p>
          <a:p>
            <a:pPr marL="108000" indent="-10800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Ölen </a:t>
            </a: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sigortalının hak </a:t>
            </a: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sahiplerine gelir </a:t>
            </a: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bağlanması</a:t>
            </a:r>
          </a:p>
          <a:p>
            <a:pPr marL="108000" indent="-10800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Gelir </a:t>
            </a: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bağlanmış </a:t>
            </a: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kız çocuklarına evlenme </a:t>
            </a: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ödeneği </a:t>
            </a:r>
          </a:p>
          <a:p>
            <a:pPr marL="108000" indent="-10800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zh-CN" sz="12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Cenaze </a:t>
            </a:r>
            <a:r>
              <a:rPr lang="tr-TR" altLang="zh-CN" sz="12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ödeneği</a:t>
            </a:r>
            <a:endParaRPr lang="zh-CN" altLang="zh-CN" sz="1200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0659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37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84" grpId="0" animBg="1"/>
      <p:bldP spid="437267" grpId="0" animBg="1"/>
      <p:bldP spid="43" grpId="0" animBg="1"/>
      <p:bldP spid="44" grpId="0" animBg="1"/>
      <p:bldP spid="45" grpId="0" animBg="1"/>
      <p:bldP spid="4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4964" name="Grup 8"/>
          <p:cNvGrpSpPr>
            <a:grpSpLocks/>
          </p:cNvGrpSpPr>
          <p:nvPr/>
        </p:nvGrpSpPr>
        <p:grpSpPr bwMode="auto">
          <a:xfrm>
            <a:off x="158351" y="3624230"/>
            <a:ext cx="4374004" cy="2292350"/>
            <a:chOff x="323850" y="1069975"/>
            <a:chExt cx="4175125" cy="2292350"/>
          </a:xfrm>
        </p:grpSpPr>
        <p:sp>
          <p:nvSpPr>
            <p:cNvPr id="424971" name="Rectangle 19"/>
            <p:cNvSpPr>
              <a:spLocks noChangeArrowheads="1"/>
            </p:cNvSpPr>
            <p:nvPr/>
          </p:nvSpPr>
          <p:spPr bwMode="gray">
            <a:xfrm>
              <a:off x="323850" y="1069975"/>
              <a:ext cx="4175125" cy="3603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5C5C5D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288000" tIns="0" rIns="0" bIns="0" anchor="ctr"/>
            <a:lstStyle/>
            <a:p>
              <a:pPr defTabSz="801688" eaLnBrk="0" hangingPunct="0"/>
              <a:r>
                <a:rPr lang="tr-TR" b="1" noProof="1">
                  <a:solidFill>
                    <a:srgbClr val="FFFFFF"/>
                  </a:solidFill>
                  <a:latin typeface="Calibri" pitchFamily="34" charset="0"/>
                </a:rPr>
                <a:t>Etkene </a:t>
              </a: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</a:rPr>
                <a:t>Göre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24972" name="Rectangle 5"/>
            <p:cNvSpPr>
              <a:spLocks noChangeArrowheads="1"/>
            </p:cNvSpPr>
            <p:nvPr/>
          </p:nvSpPr>
          <p:spPr bwMode="gray">
            <a:xfrm>
              <a:off x="323850" y="1430337"/>
              <a:ext cx="4175125" cy="193198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Fiziksel Nedenli Meslek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Kimyasal Nedenli Meslek Hastalıkları 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Toz Nedenli Meslek Hastalıkları 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Biyolojik Nedenli Meslek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Ergonomik Nedenli Meslek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endParaRPr lang="tr-TR" sz="1600" noProof="1">
                <a:solidFill>
                  <a:srgbClr val="7F7F7F"/>
                </a:solidFill>
                <a:latin typeface="Calibri" pitchFamily="34" charset="0"/>
              </a:endParaRP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endParaRPr lang="tr-TR" sz="1600" noProof="1">
                <a:solidFill>
                  <a:srgbClr val="7F7F7F"/>
                </a:solidFill>
                <a:latin typeface="Calibri" pitchFamily="34" charset="0"/>
              </a:endParaRPr>
            </a:p>
          </p:txBody>
        </p:sp>
      </p:grpSp>
      <p:grpSp>
        <p:nvGrpSpPr>
          <p:cNvPr id="424965" name="Grup 12"/>
          <p:cNvGrpSpPr>
            <a:grpSpLocks/>
          </p:cNvGrpSpPr>
          <p:nvPr/>
        </p:nvGrpSpPr>
        <p:grpSpPr bwMode="auto">
          <a:xfrm>
            <a:off x="4648067" y="3624230"/>
            <a:ext cx="4374004" cy="2292350"/>
            <a:chOff x="4643438" y="1555750"/>
            <a:chExt cx="4175125" cy="2292350"/>
          </a:xfrm>
        </p:grpSpPr>
        <p:sp>
          <p:nvSpPr>
            <p:cNvPr id="424969" name="Rectangle 19"/>
            <p:cNvSpPr>
              <a:spLocks noChangeArrowheads="1"/>
            </p:cNvSpPr>
            <p:nvPr/>
          </p:nvSpPr>
          <p:spPr bwMode="gray">
            <a:xfrm>
              <a:off x="4643438" y="1555750"/>
              <a:ext cx="4175125" cy="3603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5C5C5D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288000" tIns="0" rIns="0" bIns="0" anchor="ctr"/>
            <a:lstStyle/>
            <a:p>
              <a:pPr defTabSz="801688" eaLnBrk="0" hangingPunct="0"/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</a:rPr>
                <a:t>Etkilenen </a:t>
              </a:r>
              <a:r>
                <a:rPr lang="tr-TR" b="1" noProof="1">
                  <a:solidFill>
                    <a:srgbClr val="FFFFFF"/>
                  </a:solidFill>
                  <a:latin typeface="Calibri" pitchFamily="34" charset="0"/>
                </a:rPr>
                <a:t>Sisteme Göre</a:t>
              </a:r>
            </a:p>
          </p:txBody>
        </p:sp>
        <p:sp>
          <p:nvSpPr>
            <p:cNvPr id="424970" name="Rectangle 5"/>
            <p:cNvSpPr>
              <a:spLocks noChangeArrowheads="1"/>
            </p:cNvSpPr>
            <p:nvPr/>
          </p:nvSpPr>
          <p:spPr bwMode="gray">
            <a:xfrm>
              <a:off x="4643438" y="1916112"/>
              <a:ext cx="4175125" cy="193198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Mesleki Cilt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Mesleki Solunum Sistemi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Mesleki Kalp-Damar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Mesleki Sinir Sistemi Hastalıkları</a:t>
              </a:r>
            </a:p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600" noProof="1">
                  <a:solidFill>
                    <a:srgbClr val="7F7F7F"/>
                  </a:solidFill>
                  <a:latin typeface="Calibri" pitchFamily="34" charset="0"/>
                </a:rPr>
                <a:t>Meslekki Genitoüriner Sistem Hastalıkları</a:t>
              </a:r>
            </a:p>
          </p:txBody>
        </p:sp>
      </p:grpSp>
      <p:grpSp>
        <p:nvGrpSpPr>
          <p:cNvPr id="424966" name="Grup 15"/>
          <p:cNvGrpSpPr>
            <a:grpSpLocks/>
          </p:cNvGrpSpPr>
          <p:nvPr/>
        </p:nvGrpSpPr>
        <p:grpSpPr bwMode="auto">
          <a:xfrm>
            <a:off x="148180" y="908644"/>
            <a:ext cx="8899353" cy="2600113"/>
            <a:chOff x="323850" y="1555750"/>
            <a:chExt cx="4175125" cy="1985774"/>
          </a:xfrm>
        </p:grpSpPr>
        <p:sp>
          <p:nvSpPr>
            <p:cNvPr id="424967" name="Rectangle 19"/>
            <p:cNvSpPr>
              <a:spLocks noChangeArrowheads="1"/>
            </p:cNvSpPr>
            <p:nvPr/>
          </p:nvSpPr>
          <p:spPr bwMode="gray">
            <a:xfrm>
              <a:off x="323850" y="1555750"/>
              <a:ext cx="4175125" cy="3603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1C2C3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288000" tIns="0" rIns="0" bIns="0" anchor="ctr"/>
            <a:lstStyle/>
            <a:p>
              <a:pPr algn="ctr" defTabSz="801688" eaLnBrk="0" hangingPunct="0"/>
              <a:r>
                <a:rPr lang="tr-TR" sz="2400" b="1" i="1" noProof="1">
                  <a:latin typeface="Calibri" pitchFamily="34" charset="0"/>
                </a:rPr>
                <a:t>Sosyal Sigorta Sağlık İşlemleri Tüzüğü </a:t>
              </a:r>
            </a:p>
          </p:txBody>
        </p:sp>
        <p:sp>
          <p:nvSpPr>
            <p:cNvPr id="424968" name="Rectangle 5"/>
            <p:cNvSpPr>
              <a:spLocks noChangeArrowheads="1"/>
            </p:cNvSpPr>
            <p:nvPr/>
          </p:nvSpPr>
          <p:spPr bwMode="gray">
            <a:xfrm>
              <a:off x="323850" y="1916113"/>
              <a:ext cx="4175125" cy="162541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lvl="1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latin typeface="Calibri" pitchFamily="34" charset="0"/>
                </a:rPr>
                <a:t>A Grubu	: </a:t>
              </a:r>
              <a:r>
                <a:rPr lang="tr-TR" sz="2000" b="1" i="1" noProof="1" smtClean="0">
                  <a:solidFill>
                    <a:srgbClr val="C00000"/>
                  </a:solidFill>
                  <a:latin typeface="Calibri" pitchFamily="34" charset="0"/>
                </a:rPr>
                <a:t>Kimyasal</a:t>
              </a:r>
              <a:r>
                <a:rPr lang="tr-TR" sz="2000" b="1" i="1" noProof="1" smtClean="0">
                  <a:latin typeface="Calibri" pitchFamily="34" charset="0"/>
                </a:rPr>
                <a:t> Nedenlerle Olan Meslek Hastalıkları </a:t>
              </a:r>
              <a:r>
                <a:rPr lang="tr-TR" sz="2000" i="1" noProof="1" smtClean="0">
                  <a:latin typeface="Calibri" pitchFamily="34" charset="0"/>
                </a:rPr>
                <a:t>(İlk tanı konulan)</a:t>
              </a:r>
            </a:p>
            <a:p>
              <a:pPr lvl="1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latin typeface="Calibri" pitchFamily="34" charset="0"/>
                </a:rPr>
                <a:t>B </a:t>
              </a:r>
              <a:r>
                <a:rPr lang="tr-TR" sz="2000" b="1" i="1" noProof="1">
                  <a:latin typeface="Calibri" pitchFamily="34" charset="0"/>
                </a:rPr>
                <a:t>Grubu	</a:t>
              </a:r>
              <a:r>
                <a:rPr lang="tr-TR" sz="2000" b="1" i="1" noProof="1" smtClean="0">
                  <a:latin typeface="Calibri" pitchFamily="34" charset="0"/>
                </a:rPr>
                <a:t>: </a:t>
              </a:r>
              <a:r>
                <a:rPr lang="tr-TR" sz="2000" b="1" i="1" dirty="0" smtClean="0">
                  <a:solidFill>
                    <a:srgbClr val="C00000"/>
                  </a:solidFill>
                  <a:latin typeface="Calibri" pitchFamily="34" charset="0"/>
                </a:rPr>
                <a:t>Mesleki Deri </a:t>
              </a:r>
              <a:r>
                <a:rPr lang="tr-TR" sz="2000" b="1" i="1" dirty="0" smtClean="0">
                  <a:latin typeface="Calibri" pitchFamily="34" charset="0"/>
                </a:rPr>
                <a:t>Hastalıkları</a:t>
              </a:r>
            </a:p>
            <a:p>
              <a:pPr lvl="1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latin typeface="Calibri" pitchFamily="34" charset="0"/>
                </a:rPr>
                <a:t>C </a:t>
              </a:r>
              <a:r>
                <a:rPr lang="tr-TR" sz="2000" b="1" i="1" noProof="1">
                  <a:latin typeface="Calibri" pitchFamily="34" charset="0"/>
                </a:rPr>
                <a:t>Grubu	</a:t>
              </a:r>
              <a:r>
                <a:rPr lang="tr-TR" sz="2000" b="1" i="1" noProof="1" smtClean="0">
                  <a:latin typeface="Calibri" pitchFamily="34" charset="0"/>
                </a:rPr>
                <a:t>: </a:t>
              </a:r>
              <a:r>
                <a:rPr lang="tr-TR" sz="2000" b="1" i="1" noProof="1" smtClean="0">
                  <a:solidFill>
                    <a:srgbClr val="C00000"/>
                  </a:solidFill>
                  <a:latin typeface="Calibri" pitchFamily="34" charset="0"/>
                </a:rPr>
                <a:t>Pnömokonyozlar</a:t>
              </a:r>
              <a:r>
                <a:rPr lang="tr-TR" sz="2000" b="1" i="1" noProof="1" smtClean="0">
                  <a:latin typeface="Calibri" pitchFamily="34" charset="0"/>
                </a:rPr>
                <a:t> ve Diğer Mesleki Solunum Sistemi Hastalıkları</a:t>
              </a:r>
            </a:p>
            <a:p>
              <a:pPr lvl="1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latin typeface="Calibri" pitchFamily="34" charset="0"/>
                </a:rPr>
                <a:t>D </a:t>
              </a:r>
              <a:r>
                <a:rPr lang="tr-TR" sz="2000" b="1" i="1" noProof="1">
                  <a:latin typeface="Calibri" pitchFamily="34" charset="0"/>
                </a:rPr>
                <a:t>Grubu	</a:t>
              </a:r>
              <a:r>
                <a:rPr lang="tr-TR" sz="2000" b="1" i="1" noProof="1" smtClean="0">
                  <a:latin typeface="Calibri" pitchFamily="34" charset="0"/>
                </a:rPr>
                <a:t>: </a:t>
              </a:r>
              <a:r>
                <a:rPr lang="tr-TR" sz="2000" b="1" i="1" noProof="1" smtClean="0">
                  <a:solidFill>
                    <a:srgbClr val="C00000"/>
                  </a:solidFill>
                  <a:latin typeface="Calibri" pitchFamily="34" charset="0"/>
                </a:rPr>
                <a:t>Mesleki Bulaşıcı </a:t>
              </a:r>
              <a:r>
                <a:rPr lang="tr-TR" sz="2000" b="1" i="1" noProof="1" smtClean="0">
                  <a:latin typeface="Calibri" pitchFamily="34" charset="0"/>
                </a:rPr>
                <a:t>Hastalıklar</a:t>
              </a:r>
            </a:p>
            <a:p>
              <a:pPr lvl="1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latin typeface="Calibri" pitchFamily="34" charset="0"/>
                </a:rPr>
                <a:t>E </a:t>
              </a:r>
              <a:r>
                <a:rPr lang="tr-TR" sz="2000" b="1" i="1" noProof="1">
                  <a:latin typeface="Calibri" pitchFamily="34" charset="0"/>
                </a:rPr>
                <a:t>Grubu	</a:t>
              </a:r>
              <a:r>
                <a:rPr lang="tr-TR" sz="2000" b="1" i="1" noProof="1" smtClean="0">
                  <a:latin typeface="Calibri" pitchFamily="34" charset="0"/>
                </a:rPr>
                <a:t>: </a:t>
              </a:r>
              <a:r>
                <a:rPr lang="nn-NO" sz="2000" b="1" i="1" noProof="1" smtClean="0">
                  <a:solidFill>
                    <a:srgbClr val="C00000"/>
                  </a:solidFill>
                  <a:latin typeface="Calibri" pitchFamily="34" charset="0"/>
                </a:rPr>
                <a:t>Fizik Etkenlerle </a:t>
              </a:r>
              <a:r>
                <a:rPr lang="nn-NO" sz="2000" b="1" i="1" noProof="1" smtClean="0">
                  <a:latin typeface="Calibri" pitchFamily="34" charset="0"/>
                </a:rPr>
                <a:t>Olan Meslek Hastalıklar</a:t>
              </a:r>
              <a:r>
                <a:rPr lang="tr-TR" sz="2000" b="1" i="1" noProof="1" smtClean="0">
                  <a:latin typeface="Calibri" pitchFamily="34" charset="0"/>
                </a:rPr>
                <a:t>ı</a:t>
              </a:r>
              <a:endParaRPr lang="tr-TR" sz="1600" noProof="1">
                <a:solidFill>
                  <a:srgbClr val="7F7F7F"/>
                </a:solidFill>
                <a:latin typeface="Calibri" pitchFamily="34" charset="0"/>
              </a:endParaRPr>
            </a:p>
          </p:txBody>
        </p:sp>
      </p:grp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Akış Çizelgesi: Belge 13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7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1645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2390773" y="2414522"/>
            <a:ext cx="6657975" cy="210985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Sık Görülen </a:t>
            </a:r>
          </a:p>
          <a:p>
            <a:pPr algn="ctr">
              <a:defRPr/>
            </a:pP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1-DRUZ\1-EĞİTİM KURUMU\1. İstanbuluzman\2-RESİMLER\Meslekler\accept-female-user-icon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19349"/>
            <a:ext cx="2105024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040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1786306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sz="2000" i="1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257846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sz="2000" i="1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3370631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sz="2000" i="1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14325" y="416279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sz="2000" i="1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99414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sz="2000" i="1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14325" y="4954956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sz="2000" i="1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19075" y="1956589"/>
            <a:ext cx="3646523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2. Kas-İskelet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Sistemi Hastalıkları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19075" y="2740814"/>
            <a:ext cx="2305835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3. Mesleki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Kanserler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19075" y="3525039"/>
            <a:ext cx="2785775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4. Akut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(Şiddetli) Travma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19075" y="4309264"/>
            <a:ext cx="2157141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5. Kalp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Hastalıkları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4821238" y="1146697"/>
            <a:ext cx="3116250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6. Üriner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Sistem Hastalıkları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19074" y="1158441"/>
            <a:ext cx="2785775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1. Akciğer Hastalıkları</a:t>
            </a:r>
            <a:endParaRPr lang="en-GB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SIK GÖRÜLEN MESLEK HASTALIKLARI (NIOSH)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4821238" y="2761031"/>
            <a:ext cx="3427937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8. Gürültüye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Bağlı İşitme </a:t>
            </a: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Kaybı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821238" y="3528004"/>
            <a:ext cx="3016158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9. Dermatolojik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Hastalıklar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4821238" y="4329481"/>
            <a:ext cx="2756664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10. Psikolojik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Hastalıklar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4821238" y="1952993"/>
            <a:ext cx="2976788" cy="4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7. Sinir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Sistemi Hastalıkları</a:t>
            </a:r>
            <a:endParaRPr lang="en-GB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9950" y="1041768"/>
            <a:ext cx="828675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09950" y="1827581"/>
            <a:ext cx="82867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4713" y="2626093"/>
            <a:ext cx="823912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4713" y="3410318"/>
            <a:ext cx="82391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30588" y="4264393"/>
            <a:ext cx="8080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02600" y="1041768"/>
            <a:ext cx="838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64525" y="1818056"/>
            <a:ext cx="6762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80388" y="2570531"/>
            <a:ext cx="8429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264525" y="3410318"/>
            <a:ext cx="6762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264525" y="4215181"/>
            <a:ext cx="66675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7518" name="Dikdörtgen 31"/>
          <p:cNvSpPr>
            <a:spLocks noChangeArrowheads="1"/>
          </p:cNvSpPr>
          <p:nvPr/>
        </p:nvSpPr>
        <p:spPr bwMode="auto">
          <a:xfrm>
            <a:off x="47625" y="5137518"/>
            <a:ext cx="9048466" cy="338138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1600" b="1" i="1" dirty="0">
                <a:latin typeface="Calibri" pitchFamily="34" charset="0"/>
              </a:rPr>
              <a:t>«Amerikan Ulusal İş Güvenliği ve Sağlığı Enstitüsü </a:t>
            </a:r>
            <a:r>
              <a:rPr lang="tr-TR" sz="1600" i="1" dirty="0">
                <a:latin typeface="Calibri" pitchFamily="34" charset="0"/>
              </a:rPr>
              <a:t>(</a:t>
            </a:r>
            <a:r>
              <a:rPr lang="tr-TR" sz="1600" i="1" dirty="0" err="1">
                <a:latin typeface="Calibri" pitchFamily="34" charset="0"/>
              </a:rPr>
              <a:t>National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Institute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for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Occupational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Safety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and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Health</a:t>
            </a:r>
            <a:r>
              <a:rPr lang="tr-TR" sz="1600" i="1" dirty="0">
                <a:latin typeface="Calibri" pitchFamily="34" charset="0"/>
              </a:rPr>
              <a:t>)» 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Akış Çizelgesi: Belge 48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05920" y="1218823"/>
            <a:ext cx="2494104" cy="4007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Dikdörtgen 49"/>
          <p:cNvSpPr/>
          <p:nvPr/>
        </p:nvSpPr>
        <p:spPr>
          <a:xfrm>
            <a:off x="4821238" y="3586189"/>
            <a:ext cx="3116250" cy="4007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Dikdörtgen 31"/>
          <p:cNvSpPr>
            <a:spLocks noChangeArrowheads="1"/>
          </p:cNvSpPr>
          <p:nvPr/>
        </p:nvSpPr>
        <p:spPr bwMode="auto">
          <a:xfrm>
            <a:off x="47625" y="5619635"/>
            <a:ext cx="9048466" cy="584775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1600" b="1" i="1" dirty="0" smtClean="0">
                <a:latin typeface="Calibri" pitchFamily="34" charset="0"/>
              </a:rPr>
              <a:t>Dünyada en çok görülen (kayıtlı) Meslek Hastalığı Akciğer Hastalıklarıdır. </a:t>
            </a:r>
          </a:p>
          <a:p>
            <a:pPr algn="ctr"/>
            <a:r>
              <a:rPr lang="tr-TR" sz="1600" b="1" i="1" dirty="0" smtClean="0">
                <a:latin typeface="Calibri" pitchFamily="34" charset="0"/>
              </a:rPr>
              <a:t>Literatürde en sık görülen (kayıtsız) Meslek Hastalığı Dermatolojik Hastalıklardır.</a:t>
            </a:r>
            <a:endParaRPr lang="tr-TR" sz="1600" i="1" dirty="0"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1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6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9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4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9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4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447518" grpId="0" animBg="1"/>
      <p:bldP spid="2" grpId="0" animBg="1"/>
      <p:bldP spid="50" grpId="0" animBg="1"/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2390773" y="2414522"/>
            <a:ext cx="6657975" cy="210985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Sık Görülen </a:t>
            </a:r>
          </a:p>
          <a:p>
            <a:pPr algn="ctr">
              <a:defRPr/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İlgili Hastalıklar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1-DRUZ\1-EĞİTİM KURUMU\1. İstanbuluzman\2-RESİMLER\Meslekler\accept-female-user-icon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19349"/>
            <a:ext cx="2105024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12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3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SIK GÖRÜLEN İŞLE İLGİLİ HASTALIKLAR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Tx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Koroner Kalp Hastalıkları (KKH)</a:t>
            </a:r>
          </a:p>
          <a:p>
            <a:pPr marL="342900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Tx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Kronik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</a:rPr>
              <a:t>Obstrüktif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 Akciğer Hastalıkları (KOAH)</a:t>
            </a:r>
          </a:p>
          <a:p>
            <a:pPr marL="342900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Tx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Kas-İskelet sistemi hastalıkları (KİSH)</a:t>
            </a:r>
          </a:p>
          <a:p>
            <a:pPr marL="1269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endParaRPr lang="tr-TR" sz="1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Hipertansiyon ve </a:t>
            </a: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arterioskleroz</a:t>
            </a:r>
            <a:endParaRPr lang="tr-TR" sz="1400" i="1" dirty="0">
              <a:solidFill>
                <a:srgbClr val="000000"/>
              </a:solidFill>
              <a:latin typeface="Calibri" pitchFamily="34" charset="0"/>
            </a:endParaRP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Koroner arter yetmezliği ve </a:t>
            </a: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myokard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infarktüsü</a:t>
            </a:r>
            <a:endParaRPr lang="tr-TR" sz="1400" i="1" dirty="0">
              <a:solidFill>
                <a:srgbClr val="000000"/>
              </a:solidFill>
              <a:latin typeface="Calibri" pitchFamily="34" charset="0"/>
            </a:endParaRP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Kardiyomyopati</a:t>
            </a:r>
            <a:endParaRPr lang="tr-TR" sz="1400" i="1" dirty="0">
              <a:solidFill>
                <a:srgbClr val="000000"/>
              </a:solidFill>
              <a:latin typeface="Calibri" pitchFamily="34" charset="0"/>
            </a:endParaRP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Kronik </a:t>
            </a: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nonspesifik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 solunum sistemi hastalıkları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Kronik karaciğer hastalıkları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Kronik böbrek hastalıkları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Diabetes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mellitus</a:t>
            </a:r>
            <a:endParaRPr lang="tr-TR" sz="1400" i="1" dirty="0">
              <a:solidFill>
                <a:srgbClr val="000000"/>
              </a:solidFill>
              <a:latin typeface="Calibri" pitchFamily="34" charset="0"/>
            </a:endParaRP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 err="1">
                <a:solidFill>
                  <a:srgbClr val="000000"/>
                </a:solidFill>
                <a:latin typeface="Calibri" pitchFamily="34" charset="0"/>
              </a:rPr>
              <a:t>Peptik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 ülserler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Kronik kan hastalıkları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Kas ve kemik sistemi hastalıkları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Ruhsal hastalıklar</a:t>
            </a:r>
          </a:p>
          <a:p>
            <a:pPr marL="8172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İşe bağlı </a:t>
            </a:r>
            <a:r>
              <a:rPr lang="tr-TR" sz="1400" i="1" dirty="0" err="1" smtClean="0">
                <a:solidFill>
                  <a:srgbClr val="000000"/>
                </a:solidFill>
                <a:latin typeface="Calibri" pitchFamily="34" charset="0"/>
              </a:rPr>
              <a:t>anksiyete</a:t>
            </a: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267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267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2680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2685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6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7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2681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2682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3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4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HASTALIKLAR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3750" y="651992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28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NEDEN SAĞLIK GÖZETİMİ?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süreçleri,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 bedenen hem de zihnen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zorlarken, yapılan işin özelliğine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işyerindeki;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Fiziksel 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Psikolojik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Ergonomik  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... faktörler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tehlikeye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sokmamalıdır.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102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166751" y="2733508"/>
            <a:ext cx="6835637" cy="1548879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Tastalıkları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Ön Tanısı (İHE)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2-DRUZ\1. EĞİTİM KURUMU\1. İstanbuluzman\2-RESİMLER\Tıbbi\stethosco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756" y="2219325"/>
            <a:ext cx="2406981" cy="271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83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18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TANI SÜRECİ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513"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Ortam Ölçümleri		: En Önemli 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Anemnez (Öykü)		: Önemli</a:t>
            </a:r>
          </a:p>
          <a:p>
            <a:pPr marL="900000" lvl="1" indent="-252000">
              <a:buFont typeface="Wingdings" panose="05000000000000000000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</a:t>
            </a:r>
          </a:p>
          <a:p>
            <a:pPr marL="900000" lvl="1" indent="-252000">
              <a:buFont typeface="Wingdings" panose="05000000000000000000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Duyarlılık</a:t>
            </a:r>
          </a:p>
          <a:p>
            <a:pPr marL="900000" lvl="1" indent="-252000">
              <a:buFont typeface="Wingdings" panose="05000000000000000000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Şüphe</a:t>
            </a:r>
          </a:p>
          <a:p>
            <a:pPr marL="900000" lvl="1" indent="-252000">
              <a:buFont typeface="Wingdings" panose="05000000000000000000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Dikkate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 Muayene 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Laboratuvar incelemeleri</a:t>
            </a:r>
          </a:p>
        </p:txBody>
      </p:sp>
      <p:sp>
        <p:nvSpPr>
          <p:cNvPr id="75162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751622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751623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751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5162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75162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3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</a:t>
            </a:r>
            <a:endParaRPr lang="en-US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312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09700" y="3228974"/>
            <a:ext cx="747712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Ortam Ölçümü Yapmak</a:t>
            </a: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284190" y="3089938"/>
            <a:ext cx="1080000" cy="1080000"/>
          </a:xfrm>
          <a:prstGeom prst="ellipse">
            <a:avLst/>
          </a:prstGeom>
          <a:noFill/>
          <a:ln w="31750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tr-TR" sz="5400" b="1" dirty="0" smtClean="0">
                <a:solidFill>
                  <a:srgbClr val="000000"/>
                </a:solidFill>
                <a:latin typeface="Cambria" pitchFamily="18" charset="0"/>
              </a:rPr>
              <a:t>1</a:t>
            </a:r>
            <a:endParaRPr lang="tr-TR" sz="5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35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3438524" y="1544638"/>
            <a:ext cx="5257801" cy="4262437"/>
            <a:chOff x="1391" y="941"/>
            <a:chExt cx="2764" cy="3039"/>
          </a:xfrm>
        </p:grpSpPr>
        <p:sp>
          <p:nvSpPr>
            <p:cNvPr id="5" name="Freeform 15"/>
            <p:cNvSpPr>
              <a:spLocks/>
            </p:cNvSpPr>
            <p:nvPr/>
          </p:nvSpPr>
          <p:spPr bwMode="gray">
            <a:xfrm>
              <a:off x="1391" y="941"/>
              <a:ext cx="2391" cy="807"/>
            </a:xfrm>
            <a:custGeom>
              <a:avLst/>
              <a:gdLst>
                <a:gd name="T0" fmla="*/ 3797300 w 2957"/>
                <a:gd name="T1" fmla="*/ 1281112 h 997"/>
                <a:gd name="T2" fmla="*/ 3117973 w 2957"/>
                <a:gd name="T3" fmla="*/ 0 h 997"/>
                <a:gd name="T4" fmla="*/ 3117973 w 2957"/>
                <a:gd name="T5" fmla="*/ 717012 h 997"/>
                <a:gd name="T6" fmla="*/ 0 w 2957"/>
                <a:gd name="T7" fmla="*/ 717012 h 997"/>
                <a:gd name="T8" fmla="*/ 0 w 2957"/>
                <a:gd name="T9" fmla="*/ 1281112 h 997"/>
                <a:gd name="T10" fmla="*/ 3797300 w 2957"/>
                <a:gd name="T11" fmla="*/ 1281112 h 9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7"/>
                <a:gd name="T19" fmla="*/ 0 h 997"/>
                <a:gd name="T20" fmla="*/ 2957 w 2957"/>
                <a:gd name="T21" fmla="*/ 997 h 9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7" h="997">
                  <a:moveTo>
                    <a:pt x="2957" y="997"/>
                  </a:moveTo>
                  <a:lnTo>
                    <a:pt x="2428" y="0"/>
                  </a:lnTo>
                  <a:lnTo>
                    <a:pt x="2428" y="558"/>
                  </a:lnTo>
                  <a:lnTo>
                    <a:pt x="0" y="558"/>
                  </a:lnTo>
                  <a:lnTo>
                    <a:pt x="0" y="997"/>
                  </a:lnTo>
                  <a:lnTo>
                    <a:pt x="2957" y="997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Freeform 16"/>
            <p:cNvSpPr>
              <a:spLocks/>
            </p:cNvSpPr>
            <p:nvPr/>
          </p:nvSpPr>
          <p:spPr bwMode="gray">
            <a:xfrm>
              <a:off x="1391" y="1805"/>
              <a:ext cx="2622" cy="386"/>
            </a:xfrm>
            <a:custGeom>
              <a:avLst/>
              <a:gdLst>
                <a:gd name="T0" fmla="*/ 0 w 2622"/>
                <a:gd name="T1" fmla="*/ 612775 h 386"/>
                <a:gd name="T2" fmla="*/ 4162425 w 2622"/>
                <a:gd name="T3" fmla="*/ 612775 h 386"/>
                <a:gd name="T4" fmla="*/ 3822085 w 2622"/>
                <a:gd name="T5" fmla="*/ 0 h 386"/>
                <a:gd name="T6" fmla="*/ 0 w 2622"/>
                <a:gd name="T7" fmla="*/ 0 h 386"/>
                <a:gd name="T8" fmla="*/ 0 w 2622"/>
                <a:gd name="T9" fmla="*/ 612775 h 3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2"/>
                <a:gd name="T16" fmla="*/ 0 h 386"/>
                <a:gd name="T17" fmla="*/ 3241 w 2622"/>
                <a:gd name="T18" fmla="*/ 477 h 3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2" h="386">
                  <a:moveTo>
                    <a:pt x="0" y="386"/>
                  </a:moveTo>
                  <a:lnTo>
                    <a:pt x="2622" y="386"/>
                  </a:lnTo>
                  <a:lnTo>
                    <a:pt x="2419" y="0"/>
                  </a:lnTo>
                  <a:lnTo>
                    <a:pt x="0" y="0"/>
                  </a:lnTo>
                  <a:lnTo>
                    <a:pt x="0" y="386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8" name="Freeform 17"/>
            <p:cNvSpPr>
              <a:spLocks/>
            </p:cNvSpPr>
            <p:nvPr/>
          </p:nvSpPr>
          <p:spPr bwMode="gray">
            <a:xfrm>
              <a:off x="1391" y="2260"/>
              <a:ext cx="2764" cy="394"/>
            </a:xfrm>
            <a:custGeom>
              <a:avLst/>
              <a:gdLst>
                <a:gd name="T0" fmla="*/ 6421 w 2764"/>
                <a:gd name="T1" fmla="*/ 625475 h 394"/>
                <a:gd name="T2" fmla="*/ 4162114 w 2764"/>
                <a:gd name="T3" fmla="*/ 625475 h 394"/>
                <a:gd name="T4" fmla="*/ 4362450 w 2764"/>
                <a:gd name="T5" fmla="*/ 322370 h 394"/>
                <a:gd name="T6" fmla="*/ 4162114 w 2764"/>
                <a:gd name="T7" fmla="*/ 0 h 394"/>
                <a:gd name="T8" fmla="*/ 0 w 2764"/>
                <a:gd name="T9" fmla="*/ 0 h 394"/>
                <a:gd name="T10" fmla="*/ 6421 w 2764"/>
                <a:gd name="T11" fmla="*/ 625475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4"/>
                <a:gd name="T19" fmla="*/ 0 h 394"/>
                <a:gd name="T20" fmla="*/ 3397 w 2764"/>
                <a:gd name="T21" fmla="*/ 487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4" h="394">
                  <a:moveTo>
                    <a:pt x="4" y="394"/>
                  </a:moveTo>
                  <a:lnTo>
                    <a:pt x="2662" y="392"/>
                  </a:lnTo>
                  <a:lnTo>
                    <a:pt x="2764" y="203"/>
                  </a:lnTo>
                  <a:lnTo>
                    <a:pt x="2659" y="1"/>
                  </a:lnTo>
                  <a:lnTo>
                    <a:pt x="0" y="0"/>
                  </a:lnTo>
                  <a:lnTo>
                    <a:pt x="4" y="394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gray">
            <a:xfrm>
              <a:off x="1391" y="2719"/>
              <a:ext cx="2628" cy="401"/>
            </a:xfrm>
            <a:custGeom>
              <a:avLst/>
              <a:gdLst>
                <a:gd name="T0" fmla="*/ 0 w 2628"/>
                <a:gd name="T1" fmla="*/ 636587 h 401"/>
                <a:gd name="T2" fmla="*/ 3828506 w 2628"/>
                <a:gd name="T3" fmla="*/ 636587 h 401"/>
                <a:gd name="T4" fmla="*/ 4162425 w 2628"/>
                <a:gd name="T5" fmla="*/ 0 h 401"/>
                <a:gd name="T6" fmla="*/ 6422 w 2628"/>
                <a:gd name="T7" fmla="*/ 0 h 401"/>
                <a:gd name="T8" fmla="*/ 0 w 2628"/>
                <a:gd name="T9" fmla="*/ 636587 h 4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8"/>
                <a:gd name="T16" fmla="*/ 0 h 401"/>
                <a:gd name="T17" fmla="*/ 3241 w 2628"/>
                <a:gd name="T18" fmla="*/ 496 h 4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8" h="401">
                  <a:moveTo>
                    <a:pt x="0" y="401"/>
                  </a:moveTo>
                  <a:lnTo>
                    <a:pt x="2419" y="400"/>
                  </a:lnTo>
                  <a:lnTo>
                    <a:pt x="2628" y="1"/>
                  </a:lnTo>
                  <a:lnTo>
                    <a:pt x="4" y="0"/>
                  </a:lnTo>
                  <a:lnTo>
                    <a:pt x="0" y="401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" name="Freeform 19"/>
            <p:cNvSpPr>
              <a:spLocks/>
            </p:cNvSpPr>
            <p:nvPr/>
          </p:nvSpPr>
          <p:spPr bwMode="gray">
            <a:xfrm>
              <a:off x="1391" y="3166"/>
              <a:ext cx="2400" cy="814"/>
            </a:xfrm>
            <a:custGeom>
              <a:avLst/>
              <a:gdLst>
                <a:gd name="T0" fmla="*/ 0 w 2967"/>
                <a:gd name="T1" fmla="*/ 563903 h 1006"/>
                <a:gd name="T2" fmla="*/ 3130698 w 2967"/>
                <a:gd name="T3" fmla="*/ 563903 h 1006"/>
                <a:gd name="T4" fmla="*/ 3130698 w 2967"/>
                <a:gd name="T5" fmla="*/ 1292225 h 1006"/>
                <a:gd name="T6" fmla="*/ 3810000 w 2967"/>
                <a:gd name="T7" fmla="*/ 0 h 1006"/>
                <a:gd name="T8" fmla="*/ 0 w 2967"/>
                <a:gd name="T9" fmla="*/ 0 h 1006"/>
                <a:gd name="T10" fmla="*/ 0 w 2967"/>
                <a:gd name="T11" fmla="*/ 563903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67"/>
                <a:gd name="T19" fmla="*/ 0 h 1006"/>
                <a:gd name="T20" fmla="*/ 2967 w 2967"/>
                <a:gd name="T21" fmla="*/ 1006 h 10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67" h="1006">
                  <a:moveTo>
                    <a:pt x="0" y="439"/>
                  </a:moveTo>
                  <a:lnTo>
                    <a:pt x="2438" y="439"/>
                  </a:lnTo>
                  <a:lnTo>
                    <a:pt x="2438" y="1006"/>
                  </a:lnTo>
                  <a:lnTo>
                    <a:pt x="2967" y="0"/>
                  </a:lnTo>
                  <a:lnTo>
                    <a:pt x="0" y="0"/>
                  </a:lnTo>
                  <a:lnTo>
                    <a:pt x="0" y="439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</p:grp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3571874" y="2257425"/>
            <a:ext cx="4068851" cy="2859574"/>
            <a:chOff x="1499" y="1503"/>
            <a:chExt cx="1800" cy="2039"/>
          </a:xfrm>
        </p:grpSpPr>
        <p:sp>
          <p:nvSpPr>
            <p:cNvPr id="12" name="Text Box 19"/>
            <p:cNvSpPr txBox="1">
              <a:spLocks noChangeArrowheads="1"/>
            </p:cNvSpPr>
            <p:nvPr/>
          </p:nvSpPr>
          <p:spPr bwMode="gray">
            <a:xfrm>
              <a:off x="1499" y="1503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Gürültü Ölçümü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gray">
            <a:xfrm>
              <a:off x="1499" y="1929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Toz Ölçümü</a:t>
              </a:r>
            </a:p>
          </p:txBody>
        </p:sp>
        <p:sp>
          <p:nvSpPr>
            <p:cNvPr id="14" name="Text Box 19"/>
            <p:cNvSpPr txBox="1">
              <a:spLocks noChangeArrowheads="1"/>
            </p:cNvSpPr>
            <p:nvPr/>
          </p:nvSpPr>
          <p:spPr bwMode="gray">
            <a:xfrm>
              <a:off x="1499" y="2393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Metal ve Gaz Ölçümü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gray">
            <a:xfrm>
              <a:off x="1499" y="2846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Radyasyon Ölçümü</a:t>
              </a:r>
            </a:p>
          </p:txBody>
        </p:sp>
        <p:sp>
          <p:nvSpPr>
            <p:cNvPr id="16" name="Text Box 19"/>
            <p:cNvSpPr txBox="1">
              <a:spLocks noChangeArrowheads="1"/>
            </p:cNvSpPr>
            <p:nvPr/>
          </p:nvSpPr>
          <p:spPr bwMode="gray">
            <a:xfrm>
              <a:off x="1499" y="3279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Termal Konfor </a:t>
              </a:r>
              <a:r>
                <a:rPr lang="tr-TR" sz="2400" b="1" i="1" noProof="1" smtClean="0">
                  <a:solidFill>
                    <a:srgbClr val="FFFFFF"/>
                  </a:solidFill>
                  <a:latin typeface="Calibri" pitchFamily="34" charset="0"/>
                </a:rPr>
                <a:t>Değerlendirmesi</a:t>
              </a:r>
              <a:endParaRPr lang="tr-TR" sz="2400" b="1" i="1" noProof="1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Textfeld 7"/>
          <p:cNvSpPr txBox="1">
            <a:spLocks noChangeArrowheads="1"/>
          </p:cNvSpPr>
          <p:nvPr/>
        </p:nvSpPr>
        <p:spPr bwMode="gray">
          <a:xfrm>
            <a:off x="117475" y="536575"/>
            <a:ext cx="898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>
                <a:solidFill>
                  <a:srgbClr val="6B9B1A"/>
                </a:solidFill>
                <a:latin typeface="Calibri" pitchFamily="34" charset="0"/>
              </a:rPr>
              <a:t>İŞYERİ</a:t>
            </a:r>
            <a:r>
              <a:rPr lang="tr-TR" sz="3200" b="1">
                <a:solidFill>
                  <a:srgbClr val="595959"/>
                </a:solidFill>
                <a:latin typeface="Calibri" pitchFamily="34" charset="0"/>
              </a:rPr>
              <a:t>ÖLÇÜMLERİ</a:t>
            </a:r>
            <a:endParaRPr lang="de-DE" sz="3200" b="1">
              <a:solidFill>
                <a:srgbClr val="595959"/>
              </a:solidFill>
              <a:latin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47625" y="3070225"/>
            <a:ext cx="2776538" cy="132343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Sık görülen meslek hastalığı türlerine göre, </a:t>
            </a:r>
          </a:p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işyerlerinde en çok yapılan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ölçümler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19" name="Picture 2" descr="C:\Users\ahmet\Desktop\RESİM ARŞİVİ\Müzik-Ses\Soun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2100263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C:\Users\ahmet\Desktop\RESİM ARŞİVİ\Elektronik\mobile_ne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9875" y="400050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C:\Users\ahmet\Desktop\RESİM ARŞİVİ\DigitalColor%20Mete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38" y="3463925"/>
            <a:ext cx="4095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Resim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2263" y="4721225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5" descr="C:\Users\ahmet\Desktop\RESİM ARŞİVİ\İkonlar-1\Ato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33688" y="27559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684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09700" y="3228974"/>
            <a:ext cx="747712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Anemnez – Öykü Almak</a:t>
            </a: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284190" y="3089938"/>
            <a:ext cx="1080000" cy="1080000"/>
          </a:xfrm>
          <a:prstGeom prst="ellipse">
            <a:avLst/>
          </a:prstGeom>
          <a:noFill/>
          <a:ln w="31750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tr-TR" sz="5400" b="1" dirty="0" smtClean="0">
                <a:solidFill>
                  <a:srgbClr val="000000"/>
                </a:solidFill>
                <a:latin typeface="Cambria" pitchFamily="18" charset="0"/>
              </a:rPr>
              <a:t>2</a:t>
            </a:r>
            <a:endParaRPr lang="tr-TR" sz="5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76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18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ANEMNEZ – ÖYKÜS BASAMAKLARI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513"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öyküsünün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işlerin tanımlanması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Belirtilerin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zamanla ilişkisi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yakınmaları olanlar 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dışı etkilenmeler</a:t>
            </a:r>
          </a:p>
          <a:p>
            <a:pPr marL="360000" indent="-252000">
              <a:buFont typeface="+mj-lt"/>
              <a:buAutoNum type="arabicPeriod"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8000" algn="ctr"/>
            <a:r>
              <a:rPr lang="tr-TR" sz="2000" b="1" i="1" noProof="1" smtClean="0">
                <a:latin typeface="Calibri" pitchFamily="34" charset="0"/>
              </a:rPr>
              <a:t>Anemnez-Öykü MH’nın </a:t>
            </a:r>
            <a:r>
              <a:rPr lang="tr-TR" sz="2000" b="1" i="1" noProof="1">
                <a:latin typeface="Calibri" pitchFamily="34" charset="0"/>
              </a:rPr>
              <a:t>tanı sürecinde en etkili araçtır</a:t>
            </a:r>
            <a:r>
              <a:rPr lang="tr-TR" sz="2000" b="1" i="1" noProof="1" smtClean="0">
                <a:latin typeface="Calibri" pitchFamily="34" charset="0"/>
              </a:rPr>
              <a:t>!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162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751622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751623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751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5162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75162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3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ANEMNEZ-ÖYKÜ</a:t>
            </a:r>
            <a:endParaRPr lang="en-US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151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09700" y="3228974"/>
            <a:ext cx="747712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Laboratuvar Çalışması</a:t>
            </a: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284190" y="3089938"/>
            <a:ext cx="1080000" cy="1080000"/>
          </a:xfrm>
          <a:prstGeom prst="ellipse">
            <a:avLst/>
          </a:prstGeom>
          <a:noFill/>
          <a:ln w="31750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tr-TR" sz="5400" b="1" dirty="0" smtClean="0">
                <a:solidFill>
                  <a:srgbClr val="000000"/>
                </a:solidFill>
                <a:latin typeface="Cambria" pitchFamily="18" charset="0"/>
              </a:rPr>
              <a:t>3</a:t>
            </a:r>
            <a:endParaRPr lang="tr-TR" sz="5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42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265" name="Group 13"/>
          <p:cNvGrpSpPr>
            <a:grpSpLocks/>
          </p:cNvGrpSpPr>
          <p:nvPr/>
        </p:nvGrpSpPr>
        <p:grpSpPr bwMode="auto">
          <a:xfrm>
            <a:off x="1588" y="0"/>
            <a:ext cx="9144000" cy="6858000"/>
            <a:chOff x="0" y="0"/>
            <a:chExt cx="5760" cy="3747"/>
          </a:xfrm>
        </p:grpSpPr>
        <p:sp>
          <p:nvSpPr>
            <p:cNvPr id="523291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2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3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4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23268" name="Group 10"/>
          <p:cNvGrpSpPr>
            <a:grpSpLocks/>
          </p:cNvGrpSpPr>
          <p:nvPr/>
        </p:nvGrpSpPr>
        <p:grpSpPr bwMode="auto">
          <a:xfrm>
            <a:off x="0" y="-11113"/>
            <a:ext cx="9144000" cy="6388101"/>
            <a:chOff x="0" y="0"/>
            <a:chExt cx="5760" cy="3747"/>
          </a:xfrm>
        </p:grpSpPr>
        <p:sp>
          <p:nvSpPr>
            <p:cNvPr id="52328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9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9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pic>
        <p:nvPicPr>
          <p:cNvPr id="52326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2278063" y="4141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3270" name="Group 62"/>
          <p:cNvGrpSpPr>
            <a:grpSpLocks/>
          </p:cNvGrpSpPr>
          <p:nvPr/>
        </p:nvGrpSpPr>
        <p:grpSpPr bwMode="auto">
          <a:xfrm>
            <a:off x="2967038" y="1408113"/>
            <a:ext cx="3248025" cy="3055937"/>
            <a:chOff x="1869" y="1671"/>
            <a:chExt cx="2046" cy="1925"/>
          </a:xfrm>
        </p:grpSpPr>
        <p:sp>
          <p:nvSpPr>
            <p:cNvPr id="523281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466B95"/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3282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1C508A"/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3283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760 w 1871"/>
                <a:gd name="T1" fmla="*/ 1313 h 3220"/>
                <a:gd name="T2" fmla="*/ 0 w 1871"/>
                <a:gd name="T3" fmla="*/ 0 h 3220"/>
                <a:gd name="T4" fmla="*/ 0 w 1871"/>
                <a:gd name="T5" fmla="*/ 722 h 3220"/>
                <a:gd name="T6" fmla="*/ 760 w 1871"/>
                <a:gd name="T7" fmla="*/ 1313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4076"/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cxnSp>
          <p:nvCxnSpPr>
            <p:cNvPr id="523284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5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6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523274" name="Text Box 14"/>
          <p:cNvSpPr txBox="1">
            <a:spLocks noChangeArrowheads="1"/>
          </p:cNvSpPr>
          <p:nvPr/>
        </p:nvSpPr>
        <p:spPr bwMode="gray">
          <a:xfrm>
            <a:off x="5071154" y="1429854"/>
            <a:ext cx="3882346" cy="861774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/>
            <a:r>
              <a:rPr lang="tr-TR" sz="1400" i="1" noProof="1">
                <a:solidFill>
                  <a:schemeClr val="bg1"/>
                </a:solidFill>
                <a:latin typeface="Calibri" pitchFamily="34" charset="0"/>
              </a:rPr>
              <a:t>En çok solunum sistemi hastalıklarında kullanılır.</a:t>
            </a:r>
          </a:p>
          <a:p>
            <a:pPr algn="ctr" defTabSz="801688"/>
            <a:r>
              <a:rPr lang="tr-TR" sz="1400" i="1" noProof="1">
                <a:solidFill>
                  <a:schemeClr val="bg1"/>
                </a:solidFill>
                <a:latin typeface="Calibri" pitchFamily="34" charset="0"/>
              </a:rPr>
              <a:t>Mesleksel akciğer hastalıklarının tanısında, yaygınlığının belirlenmesi ve sınıflandırılmasında en etkili yöntemdir.</a:t>
            </a:r>
          </a:p>
        </p:txBody>
      </p:sp>
      <p:sp>
        <p:nvSpPr>
          <p:cNvPr id="523275" name="Text Box 20"/>
          <p:cNvSpPr txBox="1">
            <a:spLocks noChangeArrowheads="1"/>
          </p:cNvSpPr>
          <p:nvPr/>
        </p:nvSpPr>
        <p:spPr bwMode="gray">
          <a:xfrm>
            <a:off x="28575" y="5390921"/>
            <a:ext cx="4333875" cy="92845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400" i="1" noProof="1">
                <a:latin typeface="Calibri" pitchFamily="34" charset="0"/>
              </a:rPr>
              <a:t>Etken maddenin kendisi, metaboliti veya etken maddenin yol açtığı bir başka kimyasal saptanabilir.</a:t>
            </a:r>
          </a:p>
          <a:p>
            <a:pPr algn="ctr" defTabSz="801688"/>
            <a:r>
              <a:rPr lang="tr-TR" sz="1400" i="1" noProof="1" smtClean="0">
                <a:latin typeface="Calibri" pitchFamily="34" charset="0"/>
              </a:rPr>
              <a:t>Kan </a:t>
            </a:r>
            <a:r>
              <a:rPr lang="tr-TR" sz="1400" i="1" noProof="1">
                <a:latin typeface="Calibri" pitchFamily="34" charset="0"/>
              </a:rPr>
              <a:t>veya idrarda kurşun, civa kadmiyum gibi ağır metallerin tayini ya da nefeste benzen tayini gibi testler yapılabilir.</a:t>
            </a: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chemeClr val="bg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LABORATUAR</a:t>
            </a:r>
            <a:endParaRPr lang="en-GB" sz="3200" noProof="1" smtClean="0">
              <a:solidFill>
                <a:schemeClr val="bg1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23278" name="Resim 2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4514" y="4516734"/>
            <a:ext cx="720000" cy="70042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523279" name="Picture 2" descr="C:\Users\ahmet\Desktop\RESİM ARŞİVİ\biology1.png"/>
          <p:cNvPicPr preferRelativeResize="0"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64251" y="4532464"/>
            <a:ext cx="720000" cy="7200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523280" name="Text Box 20"/>
          <p:cNvSpPr txBox="1">
            <a:spLocks noChangeArrowheads="1"/>
          </p:cNvSpPr>
          <p:nvPr/>
        </p:nvSpPr>
        <p:spPr bwMode="gray">
          <a:xfrm>
            <a:off x="4732339" y="5392025"/>
            <a:ext cx="4328526" cy="92734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400" i="1" noProof="1">
                <a:solidFill>
                  <a:srgbClr val="080808"/>
                </a:solidFill>
                <a:latin typeface="Calibri" pitchFamily="34" charset="0"/>
              </a:rPr>
              <a:t>Bazı hastalıkların teşhisinde (böbrek, akciğer, karaciğer, deri) patoloji gerekebilir.</a:t>
            </a:r>
          </a:p>
          <a:p>
            <a:pPr algn="ctr" defTabSz="801688"/>
            <a:r>
              <a:rPr lang="tr-TR" sz="1400" i="1" noProof="1" smtClean="0">
                <a:solidFill>
                  <a:srgbClr val="080808"/>
                </a:solidFill>
                <a:latin typeface="Calibri" pitchFamily="34" charset="0"/>
              </a:rPr>
              <a:t>Örneğin </a:t>
            </a:r>
            <a:r>
              <a:rPr lang="tr-TR" sz="1400" i="1" noProof="1">
                <a:solidFill>
                  <a:srgbClr val="080808"/>
                </a:solidFill>
                <a:latin typeface="Calibri" pitchFamily="34" charset="0"/>
              </a:rPr>
              <a:t>akciğer dokusunda asbest lifinin gösterilmesi asbest maruziyetinin kesin kanıtıdır.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062162" y="4507207"/>
            <a:ext cx="1800000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Biyokimyasal Yöntemler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5717589" y="4522938"/>
            <a:ext cx="1800000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Patolojik İncelemeler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3312794" y="639763"/>
            <a:ext cx="2548575" cy="721883"/>
            <a:chOff x="3956050" y="449263"/>
            <a:chExt cx="2548575" cy="721883"/>
          </a:xfrm>
        </p:grpSpPr>
        <p:pic>
          <p:nvPicPr>
            <p:cNvPr id="523277" name="Resim 2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56050" y="449263"/>
              <a:ext cx="720000" cy="720000"/>
            </a:xfrm>
            <a:prstGeom prst="rect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</p:pic>
        <p:sp>
          <p:nvSpPr>
            <p:cNvPr id="34" name="Metin kutusu 33"/>
            <p:cNvSpPr txBox="1"/>
            <p:nvPr/>
          </p:nvSpPr>
          <p:spPr>
            <a:xfrm>
              <a:off x="4704625" y="451146"/>
              <a:ext cx="1800000" cy="720000"/>
            </a:xfrm>
            <a:prstGeom prst="rect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2000" b="1" i="1" dirty="0">
                  <a:solidFill>
                    <a:schemeClr val="bg1"/>
                  </a:solidFill>
                  <a:latin typeface="Calibri" pitchFamily="34" charset="0"/>
                </a:rPr>
                <a:t>Radyolojik Yöntemler</a:t>
              </a:r>
            </a:p>
          </p:txBody>
        </p:sp>
      </p:grp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533525" y="2740631"/>
            <a:ext cx="7477125" cy="1536094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Tıbbi ve KesinTanısı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2" name="Picture 4" descr="D:\DOKTOR\1-DRUZ DOK\2-DRUZ EGITIMLER\4-RESİMLER\Siyah\SEARC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964" y="2552699"/>
            <a:ext cx="2538413" cy="205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9034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18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TIBBİ TANI KOYMA YETKİSİ OLAN KURUMLAR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513"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SGK tarafından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sürdürülecek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MH tanı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çalışmaları için sigortalının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gücü ve meslekte kazanma gücü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 oranlarının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tespitinde esas alınacak sağlık kurulu raporlarını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düzenlemekle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yetkili kuruluşlar;</a:t>
            </a:r>
          </a:p>
          <a:p>
            <a:pPr marL="36513" algn="ctr"/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hastaneleri</a:t>
            </a:r>
          </a:p>
          <a:p>
            <a:pPr marL="720000" lvl="1" indent="-216000">
              <a:buFont typeface="Wingdings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Ankara</a:t>
            </a:r>
          </a:p>
          <a:p>
            <a:pPr marL="720000" lvl="1" indent="-216000">
              <a:buFont typeface="Wingdings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İstanbul</a:t>
            </a:r>
          </a:p>
          <a:p>
            <a:pPr marL="720000" lvl="1" indent="-216000">
              <a:buFont typeface="Wingdings" pitchFamily="2" charset="2"/>
              <a:buChar char="§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Zonguldak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Devlet üniversite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hastaneleri (2008 yılından beri)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Eğitim-Araştırma hastaneleri (2011 yılından beri)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162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751622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751623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751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5162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75162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3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US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1553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 SAĞLIĞI UYGULAMA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(SAĞLIK GÖZETİMİ) İLKELERİ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ortam faktörlerini değerlendirme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iriş muayenesi (uygun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yerleştirme)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sağlık risklerini kontrol etme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Periyodik 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uayene (aralıklı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muayeneleri)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danışmanlık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21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84" name="AutoShape 5"/>
          <p:cNvSpPr>
            <a:spLocks noChangeArrowheads="1"/>
          </p:cNvSpPr>
          <p:nvPr/>
        </p:nvSpPr>
        <p:spPr bwMode="auto">
          <a:xfrm>
            <a:off x="214846" y="1149544"/>
            <a:ext cx="1880139" cy="2665678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İŞYERİ HEKİMİ</a:t>
            </a:r>
          </a:p>
          <a:p>
            <a:pPr algn="ctr" eaLnBrk="0" hangingPunct="0"/>
            <a:r>
              <a:rPr lang="tr-TR" altLang="zh-CN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宋体" charset="-122"/>
              </a:rPr>
              <a:t>ÖN TANI</a:t>
            </a:r>
            <a:endParaRPr lang="tr-TR" altLang="zh-CN" i="1" dirty="0" smtClean="0">
              <a:solidFill>
                <a:srgbClr val="C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sp>
        <p:nvSpPr>
          <p:cNvPr id="437267" name="AutoShape 5"/>
          <p:cNvSpPr>
            <a:spLocks noChangeArrowheads="1"/>
          </p:cNvSpPr>
          <p:nvPr/>
        </p:nvSpPr>
        <p:spPr bwMode="auto">
          <a:xfrm>
            <a:off x="3616009" y="1373179"/>
            <a:ext cx="1914723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ÇALIŞAN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sz="1400" i="1" dirty="0" smtClean="0">
                <a:latin typeface="Calibri" panose="020F0502020204030204" pitchFamily="34" charset="0"/>
              </a:rPr>
              <a:t>(İK-MH Bildirgesiyle)</a:t>
            </a:r>
            <a:endParaRPr lang="tr-TR" sz="1400" i="1" dirty="0">
              <a:latin typeface="Calibri" panose="020F0502020204030204" pitchFamily="34" charset="0"/>
            </a:endParaRP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99800" y="36721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US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3616008" y="2121363"/>
            <a:ext cx="1914723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İŞVEREN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sz="1400" i="1" dirty="0">
                <a:latin typeface="Calibri" panose="020F0502020204030204" pitchFamily="34" charset="0"/>
              </a:rPr>
              <a:t>(İK-MH Bildirgesiyle</a:t>
            </a:r>
            <a:r>
              <a:rPr lang="tr-TR" sz="1400" i="1" dirty="0" smtClean="0">
                <a:latin typeface="Calibri" panose="020F0502020204030204" pitchFamily="34" charset="0"/>
              </a:rPr>
              <a:t>)</a:t>
            </a:r>
            <a:endParaRPr lang="tr-TR" sz="1400" i="1" dirty="0">
              <a:latin typeface="Calibri" panose="020F0502020204030204" pitchFamily="34" charset="0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616009" y="2863509"/>
            <a:ext cx="1914723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宋体" charset="-122"/>
              </a:rPr>
              <a:t>TIBBI TANI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MERKEZLERİ</a:t>
            </a:r>
            <a:endParaRPr lang="zh-CN" altLang="zh-CN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2140454" y="1412562"/>
            <a:ext cx="1440000" cy="338554"/>
            <a:chOff x="1853363" y="1316865"/>
            <a:chExt cx="1440000" cy="338554"/>
          </a:xfrm>
        </p:grpSpPr>
        <p:cxnSp>
          <p:nvCxnSpPr>
            <p:cNvPr id="3" name="Düz Ok Bağlayıcısı 2"/>
            <p:cNvCxnSpPr/>
            <p:nvPr/>
          </p:nvCxnSpPr>
          <p:spPr>
            <a:xfrm>
              <a:off x="1853363" y="1618878"/>
              <a:ext cx="1440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" name="Metin kutusu 3"/>
            <p:cNvSpPr txBox="1"/>
            <p:nvPr/>
          </p:nvSpPr>
          <p:spPr>
            <a:xfrm>
              <a:off x="1956391" y="1316865"/>
              <a:ext cx="10817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 smtClean="0">
                  <a:latin typeface="Calibri" panose="020F0502020204030204" pitchFamily="34" charset="0"/>
                </a:rPr>
                <a:t>Bilgilendir</a:t>
              </a:r>
              <a:endParaRPr lang="tr-TR" sz="1600" i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Grup 24"/>
          <p:cNvGrpSpPr/>
          <p:nvPr/>
        </p:nvGrpSpPr>
        <p:grpSpPr>
          <a:xfrm>
            <a:off x="2140454" y="2175661"/>
            <a:ext cx="1440000" cy="338554"/>
            <a:chOff x="1853363" y="1316865"/>
            <a:chExt cx="1440000" cy="338554"/>
          </a:xfrm>
        </p:grpSpPr>
        <p:cxnSp>
          <p:nvCxnSpPr>
            <p:cNvPr id="26" name="Düz Ok Bağlayıcısı 25"/>
            <p:cNvCxnSpPr/>
            <p:nvPr/>
          </p:nvCxnSpPr>
          <p:spPr>
            <a:xfrm>
              <a:off x="1853363" y="1618878"/>
              <a:ext cx="1440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Metin kutusu 26"/>
            <p:cNvSpPr txBox="1"/>
            <p:nvPr/>
          </p:nvSpPr>
          <p:spPr>
            <a:xfrm>
              <a:off x="1956391" y="1316865"/>
              <a:ext cx="10817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 smtClean="0">
                  <a:latin typeface="Calibri" panose="020F0502020204030204" pitchFamily="34" charset="0"/>
                </a:rPr>
                <a:t>Bildirim</a:t>
              </a:r>
              <a:endParaRPr lang="tr-TR" sz="1600" i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2136353" y="2900246"/>
            <a:ext cx="1440000" cy="338554"/>
            <a:chOff x="1853363" y="1316865"/>
            <a:chExt cx="1440000" cy="338554"/>
          </a:xfrm>
        </p:grpSpPr>
        <p:cxnSp>
          <p:nvCxnSpPr>
            <p:cNvPr id="29" name="Düz Ok Bağlayıcısı 28"/>
            <p:cNvCxnSpPr/>
            <p:nvPr/>
          </p:nvCxnSpPr>
          <p:spPr>
            <a:xfrm>
              <a:off x="1853363" y="1618878"/>
              <a:ext cx="1440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Metin kutusu 30"/>
            <p:cNvSpPr txBox="1"/>
            <p:nvPr/>
          </p:nvSpPr>
          <p:spPr>
            <a:xfrm>
              <a:off x="1956391" y="1316865"/>
              <a:ext cx="10817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 smtClean="0">
                  <a:latin typeface="Calibri" panose="020F0502020204030204" pitchFamily="34" charset="0"/>
                </a:rPr>
                <a:t>Bildirim</a:t>
              </a:r>
              <a:endParaRPr lang="tr-TR" sz="1600" i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7036330" y="1117484"/>
            <a:ext cx="1880139" cy="2665678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/>
            <a:r>
              <a:rPr lang="tr-TR" altLang="zh-CN" b="1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SGK </a:t>
            </a:r>
          </a:p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İL MÜDÜRLÜĞÜ</a:t>
            </a:r>
            <a:endParaRPr lang="tr-TR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grpSp>
        <p:nvGrpSpPr>
          <p:cNvPr id="33" name="Grup 32"/>
          <p:cNvGrpSpPr/>
          <p:nvPr/>
        </p:nvGrpSpPr>
        <p:grpSpPr>
          <a:xfrm>
            <a:off x="5562831" y="1380663"/>
            <a:ext cx="1440000" cy="369332"/>
            <a:chOff x="1853363" y="1274333"/>
            <a:chExt cx="1440000" cy="369332"/>
          </a:xfrm>
        </p:grpSpPr>
        <p:cxnSp>
          <p:nvCxnSpPr>
            <p:cNvPr id="35" name="Düz Ok Bağlayıcısı 34"/>
            <p:cNvCxnSpPr/>
            <p:nvPr/>
          </p:nvCxnSpPr>
          <p:spPr>
            <a:xfrm>
              <a:off x="1853363" y="1618878"/>
              <a:ext cx="1440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Metin kutusu 36"/>
            <p:cNvSpPr txBox="1"/>
            <p:nvPr/>
          </p:nvSpPr>
          <p:spPr>
            <a:xfrm>
              <a:off x="1956391" y="1274333"/>
              <a:ext cx="1081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3 İş Günü</a:t>
              </a:r>
            </a:p>
          </p:txBody>
        </p:sp>
      </p:grpSp>
      <p:grpSp>
        <p:nvGrpSpPr>
          <p:cNvPr id="39" name="Grup 38"/>
          <p:cNvGrpSpPr/>
          <p:nvPr/>
        </p:nvGrpSpPr>
        <p:grpSpPr>
          <a:xfrm>
            <a:off x="5575064" y="2111863"/>
            <a:ext cx="1440000" cy="369332"/>
            <a:chOff x="1853363" y="1274333"/>
            <a:chExt cx="1440000" cy="369332"/>
          </a:xfrm>
        </p:grpSpPr>
        <p:cxnSp>
          <p:nvCxnSpPr>
            <p:cNvPr id="41" name="Düz Ok Bağlayıcısı 40"/>
            <p:cNvCxnSpPr/>
            <p:nvPr/>
          </p:nvCxnSpPr>
          <p:spPr>
            <a:xfrm>
              <a:off x="1853363" y="1618878"/>
              <a:ext cx="1440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Metin kutusu 41"/>
            <p:cNvSpPr txBox="1"/>
            <p:nvPr/>
          </p:nvSpPr>
          <p:spPr>
            <a:xfrm>
              <a:off x="1924492" y="1274333"/>
              <a:ext cx="1081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3 İş Günü</a:t>
              </a:r>
              <a:endParaRPr lang="tr-TR" b="1" i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8" name="Grup 47"/>
          <p:cNvGrpSpPr/>
          <p:nvPr/>
        </p:nvGrpSpPr>
        <p:grpSpPr>
          <a:xfrm flipH="1">
            <a:off x="5562830" y="2858271"/>
            <a:ext cx="1434885" cy="369332"/>
            <a:chOff x="1853363" y="1284966"/>
            <a:chExt cx="1440000" cy="369332"/>
          </a:xfrm>
        </p:grpSpPr>
        <p:cxnSp>
          <p:nvCxnSpPr>
            <p:cNvPr id="49" name="Düz Ok Bağlayıcısı 48"/>
            <p:cNvCxnSpPr/>
            <p:nvPr/>
          </p:nvCxnSpPr>
          <p:spPr>
            <a:xfrm>
              <a:off x="1853363" y="1618878"/>
              <a:ext cx="14400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Metin kutusu 49"/>
            <p:cNvSpPr txBox="1"/>
            <p:nvPr/>
          </p:nvSpPr>
          <p:spPr>
            <a:xfrm>
              <a:off x="1949401" y="1284966"/>
              <a:ext cx="1248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10 İş Günü</a:t>
              </a:r>
              <a:endParaRPr lang="tr-TR" b="1" i="1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" name="AutoShape 5"/>
          <p:cNvSpPr>
            <a:spLocks noChangeArrowheads="1"/>
          </p:cNvSpPr>
          <p:nvPr/>
        </p:nvSpPr>
        <p:spPr bwMode="auto">
          <a:xfrm>
            <a:off x="2140454" y="4266995"/>
            <a:ext cx="4972739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宋体" charset="-122"/>
              </a:rPr>
              <a:t>KESİN TANI</a:t>
            </a: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: </a:t>
            </a:r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SGK SAĞLIK KURULU</a:t>
            </a:r>
            <a:endParaRPr lang="zh-CN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cxnSp>
        <p:nvCxnSpPr>
          <p:cNvPr id="53" name="Düz Ok Bağlayıcısı 52"/>
          <p:cNvCxnSpPr/>
          <p:nvPr/>
        </p:nvCxnSpPr>
        <p:spPr>
          <a:xfrm rot="5400000">
            <a:off x="4292190" y="3885759"/>
            <a:ext cx="648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AutoShape 5"/>
          <p:cNvSpPr>
            <a:spLocks noChangeArrowheads="1"/>
          </p:cNvSpPr>
          <p:nvPr/>
        </p:nvSpPr>
        <p:spPr bwMode="auto">
          <a:xfrm>
            <a:off x="2193546" y="5649239"/>
            <a:ext cx="4972739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宋体" charset="-122"/>
              </a:rPr>
              <a:t>İTİRAZ</a:t>
            </a: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: </a:t>
            </a:r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SGK YÜKSEK SAĞLIK KURULU</a:t>
            </a:r>
            <a:endParaRPr lang="zh-CN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cxnSp>
        <p:nvCxnSpPr>
          <p:cNvPr id="56" name="Düz Ok Bağlayıcısı 55"/>
          <p:cNvCxnSpPr/>
          <p:nvPr/>
        </p:nvCxnSpPr>
        <p:spPr>
          <a:xfrm rot="5400000">
            <a:off x="4346930" y="5292601"/>
            <a:ext cx="648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1263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18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MESLEK HASTALIĞI YASAL TANISININ GEREKLERİ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513" algn="ctr"/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Hastalığı 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arasında zorunlu nedensellik bağının olması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Sigortalar Kanununca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sigortalı sayılması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listesinde bulunması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yükümlülük süresi içinde ortaya çıkması</a:t>
            </a: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Sigortalının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karşılaşma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süresinin (maruziyet süresinin)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olması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hastalığının hekim raporuyla belirtilmesi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162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751622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751623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751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5162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75162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2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75163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US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20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 descr="D:\DOKTOR\1-ISTANBULUZMAN\1-EĞİTİM KURUMU\1. İstanbuluzman\2-RESİMLER\Meslekler\16.pn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199" y="2596179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533525" y="2740631"/>
            <a:ext cx="7477125" cy="1536094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Hastalıklarında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 Prensipleri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84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265" name="Group 13"/>
          <p:cNvGrpSpPr>
            <a:grpSpLocks/>
          </p:cNvGrpSpPr>
          <p:nvPr/>
        </p:nvGrpSpPr>
        <p:grpSpPr bwMode="auto">
          <a:xfrm>
            <a:off x="1588" y="0"/>
            <a:ext cx="9144000" cy="6858000"/>
            <a:chOff x="0" y="0"/>
            <a:chExt cx="5760" cy="3747"/>
          </a:xfrm>
        </p:grpSpPr>
        <p:sp>
          <p:nvSpPr>
            <p:cNvPr id="523291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2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3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4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23268" name="Group 10"/>
          <p:cNvGrpSpPr>
            <a:grpSpLocks/>
          </p:cNvGrpSpPr>
          <p:nvPr/>
        </p:nvGrpSpPr>
        <p:grpSpPr bwMode="auto">
          <a:xfrm>
            <a:off x="0" y="-11113"/>
            <a:ext cx="9144000" cy="6388101"/>
            <a:chOff x="0" y="0"/>
            <a:chExt cx="5760" cy="3747"/>
          </a:xfrm>
        </p:grpSpPr>
        <p:sp>
          <p:nvSpPr>
            <p:cNvPr id="52328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9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9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pic>
        <p:nvPicPr>
          <p:cNvPr id="52326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2278063" y="44465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3270" name="Group 62"/>
          <p:cNvGrpSpPr>
            <a:grpSpLocks/>
          </p:cNvGrpSpPr>
          <p:nvPr/>
        </p:nvGrpSpPr>
        <p:grpSpPr bwMode="auto">
          <a:xfrm>
            <a:off x="2967038" y="1712913"/>
            <a:ext cx="3248025" cy="3055937"/>
            <a:chOff x="1869" y="1671"/>
            <a:chExt cx="2046" cy="1925"/>
          </a:xfrm>
        </p:grpSpPr>
        <p:sp>
          <p:nvSpPr>
            <p:cNvPr id="523281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466B95"/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3282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1C508A"/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3283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760 w 1871"/>
                <a:gd name="T1" fmla="*/ 1313 h 3220"/>
                <a:gd name="T2" fmla="*/ 0 w 1871"/>
                <a:gd name="T3" fmla="*/ 0 h 3220"/>
                <a:gd name="T4" fmla="*/ 0 w 1871"/>
                <a:gd name="T5" fmla="*/ 722 h 3220"/>
                <a:gd name="T6" fmla="*/ 760 w 1871"/>
                <a:gd name="T7" fmla="*/ 1313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4076"/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523284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5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6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523274" name="Text Box 14"/>
          <p:cNvSpPr txBox="1">
            <a:spLocks noChangeArrowheads="1"/>
          </p:cNvSpPr>
          <p:nvPr/>
        </p:nvSpPr>
        <p:spPr bwMode="gray">
          <a:xfrm>
            <a:off x="5709645" y="1036966"/>
            <a:ext cx="3329296" cy="492443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/>
            <a:r>
              <a:rPr lang="tr-TR" sz="1600" i="1" noProof="1" smtClean="0">
                <a:solidFill>
                  <a:srgbClr val="FFFFFF"/>
                </a:solidFill>
                <a:latin typeface="Calibri" pitchFamily="34" charset="0"/>
              </a:rPr>
              <a:t>Ev </a:t>
            </a:r>
            <a:r>
              <a:rPr lang="tr-TR" sz="1600" i="1" noProof="1">
                <a:solidFill>
                  <a:srgbClr val="FFFFFF"/>
                </a:solidFill>
                <a:latin typeface="Calibri" pitchFamily="34" charset="0"/>
              </a:rPr>
              <a:t>ortamında ya da hastanede tedavi edilerek çalışan ortamdan uzaklaştırılır.</a:t>
            </a:r>
          </a:p>
        </p:txBody>
      </p:sp>
      <p:sp>
        <p:nvSpPr>
          <p:cNvPr id="523275" name="Text Box 20"/>
          <p:cNvSpPr txBox="1">
            <a:spLocks noChangeArrowheads="1"/>
          </p:cNvSpPr>
          <p:nvPr/>
        </p:nvSpPr>
        <p:spPr bwMode="gray">
          <a:xfrm>
            <a:off x="28575" y="5276621"/>
            <a:ext cx="4558507" cy="82890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Kurşun ve Cıva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zehirlenmelerinde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Etilen Diamin Tetra Asetat (EDTA), penisilamin ile şelasyon tedavisi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yapılabilir. </a:t>
            </a:r>
            <a:r>
              <a:rPr lang="tr-TR" sz="1600" b="1" i="1" noProof="1" smtClean="0">
                <a:solidFill>
                  <a:srgbClr val="000000"/>
                </a:solidFill>
                <a:latin typeface="Calibri" pitchFamily="34" charset="0"/>
              </a:rPr>
              <a:t>İnsektisit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zehirlenmelerinde </a:t>
            </a:r>
            <a:r>
              <a:rPr lang="tr-TR" sz="1600" b="1" i="1" noProof="1" smtClean="0">
                <a:solidFill>
                  <a:srgbClr val="000000"/>
                </a:solidFill>
                <a:latin typeface="Calibri" pitchFamily="34" charset="0"/>
              </a:rPr>
              <a:t>atropin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 tedavisi.</a:t>
            </a:r>
            <a:endParaRPr lang="tr-TR" sz="1600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2063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TEDAVİ </a:t>
            </a:r>
            <a:r>
              <a:rPr lang="tr-TR" sz="3200" noProof="1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YAKLAŞIMI</a:t>
            </a:r>
            <a:endParaRPr lang="tr-TR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3280" name="Text Box 20"/>
          <p:cNvSpPr txBox="1">
            <a:spLocks noChangeArrowheads="1"/>
          </p:cNvSpPr>
          <p:nvPr/>
        </p:nvSpPr>
        <p:spPr bwMode="gray">
          <a:xfrm>
            <a:off x="4732339" y="5287250"/>
            <a:ext cx="4328526" cy="38012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Pnömokonyozda </a:t>
            </a:r>
            <a:r>
              <a:rPr lang="tr-TR" sz="1600" i="1" noProof="1" smtClean="0">
                <a:solidFill>
                  <a:srgbClr val="080808"/>
                </a:solidFill>
                <a:latin typeface="Calibri" pitchFamily="34" charset="0"/>
              </a:rPr>
              <a:t>bronkodilatatörler kullanılır</a:t>
            </a:r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.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983456" y="4389551"/>
            <a:ext cx="1929411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Spesifik Tedavi </a:t>
            </a:r>
          </a:p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(Varsa)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6941522" y="4392038"/>
            <a:ext cx="2127277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Semptomatik</a:t>
            </a:r>
          </a:p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3554469" y="946446"/>
            <a:ext cx="2025537" cy="720000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rtlCol="0">
            <a:no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 dirty="0">
                <a:solidFill>
                  <a:srgbClr val="FFFFFF"/>
                </a:solidFill>
                <a:latin typeface="Calibri" pitchFamily="34" charset="0"/>
              </a:rPr>
              <a:t>Maruziyetin Sonlandırılması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4732339" y="5724292"/>
            <a:ext cx="1528145" cy="576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Destekleyici Tedavi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gray">
          <a:xfrm>
            <a:off x="6260484" y="5718349"/>
            <a:ext cx="2799718" cy="5760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Pnömokonyozda </a:t>
            </a:r>
            <a:r>
              <a:rPr lang="tr-TR" sz="1600" i="1" noProof="1" smtClean="0">
                <a:solidFill>
                  <a:srgbClr val="080808"/>
                </a:solidFill>
                <a:latin typeface="Calibri" pitchFamily="34" charset="0"/>
              </a:rPr>
              <a:t>infeksiyon </a:t>
            </a:r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varsa antibiyotik kullanılır. 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2847976" y="896442"/>
            <a:ext cx="681038" cy="78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 dirty="0" smtClean="0">
                <a:solidFill>
                  <a:srgbClr val="FFFFFF"/>
                </a:solidFill>
                <a:latin typeface="Cambria" pitchFamily="18" charset="0"/>
                <a:ea typeface="Batang" pitchFamily="18" charset="-127"/>
                <a:cs typeface="Arial" pitchFamily="34" charset="0"/>
              </a:rPr>
              <a:t>1</a:t>
            </a:r>
            <a:endParaRPr lang="tr-TR" sz="4400" b="1" dirty="0">
              <a:solidFill>
                <a:srgbClr val="FFFFFF"/>
              </a:solidFill>
              <a:latin typeface="Cambria" pitchFamily="18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297655" y="4324963"/>
            <a:ext cx="681038" cy="78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 dirty="0" smtClean="0">
                <a:solidFill>
                  <a:srgbClr val="FFFFFF"/>
                </a:solidFill>
                <a:latin typeface="Cambria" pitchFamily="18" charset="0"/>
                <a:ea typeface="Batang" pitchFamily="18" charset="-127"/>
                <a:cs typeface="Arial" pitchFamily="34" charset="0"/>
              </a:rPr>
              <a:t>2</a:t>
            </a:r>
            <a:endParaRPr lang="tr-TR" sz="4400" b="1" dirty="0">
              <a:solidFill>
                <a:srgbClr val="FFFFFF"/>
              </a:solidFill>
              <a:latin typeface="Cambria" pitchFamily="18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6260484" y="4353538"/>
            <a:ext cx="681038" cy="78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 dirty="0" smtClean="0">
                <a:solidFill>
                  <a:srgbClr val="FFFFFF"/>
                </a:solidFill>
                <a:latin typeface="Cambria" pitchFamily="18" charset="0"/>
                <a:ea typeface="Batang" pitchFamily="18" charset="-127"/>
                <a:cs typeface="Arial" pitchFamily="34" charset="0"/>
              </a:rPr>
              <a:t>3</a:t>
            </a:r>
            <a:endParaRPr lang="tr-TR" sz="4400" b="1" dirty="0">
              <a:solidFill>
                <a:srgbClr val="FFFFFF"/>
              </a:solidFill>
              <a:latin typeface="Cambria" pitchFamily="18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37" name="Akış Çizelgesi: Belge 3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572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533525" y="2940656"/>
            <a:ext cx="7477125" cy="1536094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Hastalıklarından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Yolları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DRUZ DOK\2-DRUZ EGITIMLER\4-RESİMLER\Meslekler\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9" y="276615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69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HASTALIKLARINDAN KORUNMA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5429324" y="5160218"/>
            <a:ext cx="1504398" cy="324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8000" tIns="108000" rIns="144000" bIns="72000" anchor="ctr" anchorCtr="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ÇALIŞANI KORUMA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38914" y="3347182"/>
            <a:ext cx="30003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buClr>
                <a:srgbClr val="292929"/>
              </a:buClr>
            </a:pPr>
            <a:r>
              <a:rPr lang="tr-TR" b="1" i="1" noProof="1">
                <a:solidFill>
                  <a:srgbClr val="C00000"/>
                </a:solidFill>
                <a:latin typeface="Calibri" pitchFamily="34" charset="0"/>
              </a:rPr>
              <a:t>Meslek </a:t>
            </a:r>
            <a:r>
              <a:rPr lang="tr-TR" b="1" i="1" noProof="1" smtClean="0">
                <a:solidFill>
                  <a:srgbClr val="C00000"/>
                </a:solidFill>
                <a:latin typeface="Calibri" pitchFamily="34" charset="0"/>
              </a:rPr>
              <a:t>Hastalıkları </a:t>
            </a:r>
          </a:p>
          <a:p>
            <a:pPr algn="ctr">
              <a:lnSpc>
                <a:spcPct val="95000"/>
              </a:lnSpc>
              <a:buClr>
                <a:srgbClr val="292929"/>
              </a:buClr>
            </a:pPr>
            <a:r>
              <a:rPr lang="tr-TR" b="1" i="1" noProof="1" smtClean="0">
                <a:solidFill>
                  <a:srgbClr val="C00000"/>
                </a:solidFill>
                <a:latin typeface="Calibri" pitchFamily="34" charset="0"/>
              </a:rPr>
              <a:t>Tümüyle Önlenebilir!</a:t>
            </a:r>
            <a:endParaRPr lang="tr-TR" b="1" i="1" noProof="1">
              <a:solidFill>
                <a:srgbClr val="C00000"/>
              </a:solidFill>
              <a:latin typeface="Calibri" pitchFamily="34" charset="0"/>
            </a:endParaRPr>
          </a:p>
        </p:txBody>
      </p:sp>
      <p:grpSp>
        <p:nvGrpSpPr>
          <p:cNvPr id="22" name="Gruppieren 44"/>
          <p:cNvGrpSpPr/>
          <p:nvPr/>
        </p:nvGrpSpPr>
        <p:grpSpPr>
          <a:xfrm>
            <a:off x="1657441" y="975417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23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4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chemeClr val="accent4">
                <a:lumMod val="75000"/>
                <a:lumOff val="2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5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pic>
        <p:nvPicPr>
          <p:cNvPr id="1026" name="Picture 2" descr="D:\DOKTOR\2-DRUZ\1. EĞİTİM KURUMU\1. İstanbuluzman\2-RESİMLER\Ev-Konut-Fabrika\industry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10" y="1018237"/>
            <a:ext cx="1702543" cy="1629347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" name="Picture 3" descr="D:\DOKTOR\9-ISTUZMAN\1-EĞİTİM KURUMU\1. İstanbuluzman\ZZResim\Resim-İkon\provid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84249" y="5180175"/>
            <a:ext cx="1702543" cy="1621707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</p:pic>
      <p:sp>
        <p:nvSpPr>
          <p:cNvPr id="32" name="Rectangle 5"/>
          <p:cNvSpPr>
            <a:spLocks noChangeArrowheads="1"/>
          </p:cNvSpPr>
          <p:nvPr/>
        </p:nvSpPr>
        <p:spPr bwMode="gray">
          <a:xfrm>
            <a:off x="172159" y="2686112"/>
            <a:ext cx="1721593" cy="6081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8000" tIns="108000" rIns="144000" bIns="72000" anchor="ctr" anchorCtr="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b="1" i="1" noProof="1" smtClean="0">
                <a:solidFill>
                  <a:srgbClr val="000000"/>
                </a:solidFill>
                <a:latin typeface="Calibri" pitchFamily="34" charset="0"/>
              </a:rPr>
              <a:t>KAYNAKTA KORUMA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ORTAMDA KORUMA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KİŞİDE KORUMA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5180089" y="1013433"/>
            <a:ext cx="1721594" cy="1991746"/>
            <a:chOff x="5342138" y="688824"/>
            <a:chExt cx="1721594" cy="1991746"/>
          </a:xfrm>
        </p:grpSpPr>
        <p:pic>
          <p:nvPicPr>
            <p:cNvPr id="31" name="Picture 4" descr="D:\DOKTOR\9-ISTUZMAN\1-EĞİTİM KURUMU\1. İstanbuluzman\ZZResim\Meslekler\dokter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361189" y="1058863"/>
              <a:ext cx="1702543" cy="1621707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3" name="Rectangle 5"/>
            <p:cNvSpPr>
              <a:spLocks noChangeArrowheads="1"/>
            </p:cNvSpPr>
            <p:nvPr/>
          </p:nvSpPr>
          <p:spPr bwMode="gray">
            <a:xfrm>
              <a:off x="5342138" y="688824"/>
              <a:ext cx="1721593" cy="324000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8000" tIns="108000" rIns="144000" bIns="72000" anchor="ctr" anchorCtr="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1200" i="1" noProof="1">
                  <a:solidFill>
                    <a:srgbClr val="000000"/>
                  </a:solidFill>
                  <a:latin typeface="Calibri" pitchFamily="34" charset="0"/>
                </a:rPr>
                <a:t>TIBBİ </a:t>
              </a:r>
              <a:r>
                <a:rPr lang="tr-TR" sz="1200" i="1" noProof="1" smtClean="0">
                  <a:solidFill>
                    <a:srgbClr val="000000"/>
                  </a:solidFill>
                  <a:latin typeface="Calibri" pitchFamily="34" charset="0"/>
                </a:rPr>
                <a:t>KORUMA</a:t>
              </a:r>
              <a:endParaRPr lang="tr-TR" sz="1200" i="1" noProof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3908507" y="1006019"/>
            <a:ext cx="731624" cy="52750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8000" tIns="108000" rIns="144000" bIns="72000" anchor="ctr" anchorCtr="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Gürültü 100 dB</a:t>
            </a:r>
            <a:endParaRPr lang="tr-TR" sz="1200" i="1" noProof="1">
              <a:solidFill>
                <a:srgbClr val="FFFFFF">
                  <a:lumMod val="50000"/>
                </a:srgbClr>
              </a:solidFill>
              <a:latin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6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942213" y="1012390"/>
            <a:ext cx="1653034" cy="82052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2000" tIns="72000" rIns="72000" bIns="72000" anchor="ctr" anchorCtr="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1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. İşe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Giriş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Muayeneleri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. Periyodik Muayeneler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. Sağlık Eğitimi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4. Biyolojik çevre ölçüm 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5429324" y="5520416"/>
            <a:ext cx="1512889" cy="61717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2000" tIns="72000" rIns="72000" bIns="72000" anchor="ctr" anchorCtr="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1.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Kişisel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Koruyucular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. Eğitime-Öğretim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3. Rotasyon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1931226" y="1012152"/>
            <a:ext cx="1954973" cy="164151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2000" tIns="72000" rIns="72000" bIns="72000" anchor="ctr" anchorCtr="0"/>
          <a:lstStyle/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b="1" i="1" noProof="1">
                <a:solidFill>
                  <a:srgbClr val="000000"/>
                </a:solidFill>
                <a:latin typeface="Calibri" pitchFamily="34" charset="0"/>
              </a:rPr>
              <a:t>Ortamı </a:t>
            </a:r>
            <a:r>
              <a:rPr lang="tr-TR" sz="1200" b="1" i="1" noProof="1" smtClean="0">
                <a:solidFill>
                  <a:srgbClr val="000000"/>
                </a:solidFill>
                <a:latin typeface="Calibri" pitchFamily="34" charset="0"/>
              </a:rPr>
              <a:t>ölçümleri (Tanıda)</a:t>
            </a:r>
            <a:endParaRPr lang="tr-TR" sz="1200" b="1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İkame etme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Kapalı Çalışma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Ayırma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Havalandırma-Seyreltme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Nemli çalışma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Sürekli temizlik</a:t>
            </a: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Bakım </a:t>
            </a:r>
            <a:r>
              <a:rPr lang="tr-TR" sz="1200" i="1" noProof="1">
                <a:solidFill>
                  <a:srgbClr val="000000"/>
                </a:solidFill>
                <a:latin typeface="Calibri" pitchFamily="34" charset="0"/>
              </a:rPr>
              <a:t>ve </a:t>
            </a: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Onarım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44000" indent="-144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200" i="1" noProof="1" smtClean="0">
                <a:solidFill>
                  <a:srgbClr val="000000"/>
                </a:solidFill>
                <a:latin typeface="Calibri" pitchFamily="34" charset="0"/>
              </a:rPr>
              <a:t>Üretim planlaması</a:t>
            </a:r>
            <a:endParaRPr lang="tr-TR" sz="1200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6954834" y="2671654"/>
            <a:ext cx="1303341" cy="324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8000" tIns="108000" rIns="144000" bIns="72000" anchor="ctr" anchorCtr="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Aminoglikozid </a:t>
            </a:r>
            <a:endParaRPr lang="tr-TR" sz="1200" i="1" noProof="1">
              <a:solidFill>
                <a:srgbClr val="FFFFFF">
                  <a:lumMod val="50000"/>
                </a:srgbClr>
              </a:solidFill>
              <a:latin typeface="Calibri" pitchFamily="34" charset="0"/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gray">
          <a:xfrm>
            <a:off x="6954835" y="2099074"/>
            <a:ext cx="1303340" cy="54850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36000" anchor="ctr" anchorCtr="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Gürültü (80 dB) 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Kimyasal </a:t>
            </a:r>
            <a:r>
              <a:rPr lang="tr-TR" sz="1200" i="1" noProof="1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(</a:t>
            </a:r>
            <a:r>
              <a:rPr lang="tr-TR" sz="1200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Toluen)  </a:t>
            </a:r>
            <a:endParaRPr lang="tr-TR" sz="1200" i="1" noProof="1">
              <a:solidFill>
                <a:srgbClr val="FFFFFF">
                  <a:lumMod val="50000"/>
                </a:srgbClr>
              </a:solidFill>
              <a:latin typeface="Calibri" pitchFamily="34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gray">
          <a:xfrm>
            <a:off x="5499211" y="6462646"/>
            <a:ext cx="1373113" cy="324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8000" tIns="108000" rIns="144000" bIns="72000" anchor="ctr" anchorCtr="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200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Aminoglikozid </a:t>
            </a:r>
            <a:endParaRPr lang="tr-TR" sz="1200" i="1" noProof="1">
              <a:solidFill>
                <a:srgbClr val="FFFFFF">
                  <a:lumMod val="50000"/>
                </a:srgbClr>
              </a:solidFill>
              <a:latin typeface="Calibri" pitchFamily="34" charset="0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gray">
          <a:xfrm>
            <a:off x="8286748" y="2671654"/>
            <a:ext cx="761718" cy="324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36000" anchor="ctr" anchorCtr="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700" b="1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Kişisel Özellikleri Değerlendirme</a:t>
            </a:r>
            <a:endParaRPr lang="tr-TR" sz="700" b="1" i="1" noProof="1">
              <a:solidFill>
                <a:srgbClr val="FFFFFF">
                  <a:lumMod val="50000"/>
                </a:srgbClr>
              </a:solidFill>
              <a:latin typeface="Calibri" pitchFamily="34" charset="0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gray">
          <a:xfrm>
            <a:off x="8286748" y="2099074"/>
            <a:ext cx="761718" cy="54850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36000" anchor="ctr" anchorCtr="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700" b="1" i="1" noProof="1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İşyeri Ortam Faktörlerini Değerlendirme</a:t>
            </a:r>
            <a:endParaRPr lang="tr-TR" sz="700" b="1" i="1" noProof="1">
              <a:solidFill>
                <a:srgbClr val="FFFFFF">
                  <a:lumMod val="50000"/>
                </a:srgbClr>
              </a:solidFill>
              <a:latin typeface="Calibri" pitchFamily="34" charset="0"/>
            </a:endParaRPr>
          </a:p>
        </p:txBody>
      </p:sp>
      <p:pic>
        <p:nvPicPr>
          <p:cNvPr id="38" name="Picture 4" descr="219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50" y="5446043"/>
            <a:ext cx="531826" cy="470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17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7" grpId="0" animBg="1"/>
      <p:bldP spid="28" grpId="0" animBg="1"/>
      <p:bldP spid="30" grpId="0" animBg="1"/>
      <p:bldP spid="36" grpId="0" animBg="1"/>
      <p:bldP spid="3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979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2924175" y="2232595"/>
            <a:ext cx="619125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4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 Ortam Faktörlerini</a:t>
            </a:r>
          </a:p>
          <a:p>
            <a:pPr algn="ctr"/>
            <a:r>
              <a:rPr lang="tr-TR" sz="4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Değerlendirme </a:t>
            </a:r>
            <a:endParaRPr lang="tr-TR" sz="4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2-RESİMLER\Fabrika\industry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1" y="1928731"/>
            <a:ext cx="3486151" cy="298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1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9537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ORTAM RİSK FAKTÖRLERİ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52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niteliğine göre ortamda hangi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 bulunduğu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tahmin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edilebilir. </a:t>
            </a:r>
          </a:p>
          <a:p>
            <a:pPr marL="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Bunun için;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görüşü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almak</a:t>
            </a:r>
          </a:p>
          <a:p>
            <a:pPr marL="720000" lvl="1" indent="-216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görüşlerine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başvurmak</a:t>
            </a:r>
          </a:p>
          <a:p>
            <a:pPr marL="6732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Kesin bilgi 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ortamdaki risk faktörlerinin düzeyi ölçülmelidir. </a:t>
            </a:r>
          </a:p>
          <a:p>
            <a:pPr marL="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Not; 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hastalıklarının tanı sürecinde diğer hastalıklara göre özellikle önem taşıyan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aşamadır.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ORTAM FAKTÖRLERİNİ DEĞERLENDİRME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955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95550" y="2448876"/>
            <a:ext cx="664845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İşe Giriş Muayenesi</a:t>
            </a:r>
          </a:p>
          <a:p>
            <a:pPr algn="ctr"/>
            <a:r>
              <a:rPr lang="tr-TR" sz="4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(Uygun İşe Yerleştirme)</a:t>
            </a:r>
            <a:endParaRPr lang="tr-TR" sz="4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52400" y="2481712"/>
            <a:ext cx="2800350" cy="2604637"/>
            <a:chOff x="2248916" y="495300"/>
            <a:chExt cx="4390008" cy="3026815"/>
          </a:xfrm>
          <a:solidFill>
            <a:schemeClr val="tx1">
              <a:lumMod val="50000"/>
              <a:lumOff val="50000"/>
            </a:schemeClr>
          </a:solidFill>
        </p:grpSpPr>
        <p:pic>
          <p:nvPicPr>
            <p:cNvPr id="7" name="Picture 2" descr="D:\DOKTOR\1-ISTANBULUZMAN\1-EĞİTİM KURUMU\1. İstanbuluzman\2-RESİMLER\Meslekler\21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5616" y="1224608"/>
              <a:ext cx="1619251" cy="1619251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8" name="Picture 3" descr="D:\DOKTOR\1-ISTANBULUZMAN\1-EĞİTİM KURUMU\1. İstanbuluzman\2-RESİMLER\İş Güvenliği\iCustomisation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8916" y="495300"/>
              <a:ext cx="1346700" cy="1280655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9" name="Picture 5" descr="D:\DOKTOR\1-ISTANBULUZMAN\1-EĞİTİM KURUMU\1. İstanbuluzman\2-RESİMLER\İş Güvenliği\bulldozer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1341" y="495300"/>
              <a:ext cx="1447583" cy="1242554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10" name="Picture 6" descr="D:\DOKTOR\1-ISTANBULUZMAN\1-EĞİTİM KURUMU\1. İstanbuluzman\2-RESİMLER\İş Güvenliği\Excavator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8916" y="2309669"/>
              <a:ext cx="1346700" cy="1212446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11" name="Picture 7" descr="D:\DOKTOR\1-ISTANBULUZMAN\1-EĞİTİM KURUMU\1. İstanbuluzman\2-RESİMLER\İş Güvenliği\fork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8250" y="2309669"/>
              <a:ext cx="1440673" cy="1212446"/>
            </a:xfrm>
            <a:prstGeom prst="rect">
              <a:avLst/>
            </a:prstGeom>
            <a:grpFill/>
            <a:ln>
              <a:noFill/>
            </a:ln>
            <a:extLst/>
          </p:spPr>
        </p:pic>
      </p:grp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2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3015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GİRİŞ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MUAYENESİ (UYGUN İŞE YERLEŞTİRME)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Giriş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Muayenesi 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Çalışmaya başlamadan önce;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 ve bu niteliklere uyan bir işe yerleştirilmesi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muayenedir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Amacı	: Çalışanı uygun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işe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yerleştirerek korumaktır.</a:t>
            </a:r>
          </a:p>
          <a:p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Yöntem	: Ortam faktörlerini ve çalışanı değerlendirerek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6614" y="651467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117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GİRİŞ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MUAYENESİ YAPILIŞI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öyküsünün alınması; </a:t>
            </a:r>
          </a:p>
          <a:p>
            <a:pPr marL="1293300" lvl="2" indent="-216000">
              <a:buFont typeface="Wingdings" pitchFamily="2" charset="2"/>
              <a:buChar char="§"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		: Çocuk işçi, Genç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216000">
              <a:buFont typeface="Wingdings" pitchFamily="2" charset="2"/>
              <a:buChar char="§"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	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 işçi, Erkek İşçi</a:t>
            </a:r>
          </a:p>
          <a:p>
            <a:pPr marL="1293300" lvl="2" indent="-216000">
              <a:buFont typeface="Wingdings" pitchFamily="2" charset="2"/>
              <a:buChar char="§"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sorunu	: SSH, KVS, DM, HT, Epilepsi</a:t>
            </a:r>
          </a:p>
          <a:p>
            <a:pPr marL="1293300" lvl="2" indent="-216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	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Vasıfsız, yarı vasıflı işler</a:t>
            </a:r>
          </a:p>
          <a:p>
            <a:pPr marL="1293300" lvl="2" indent="-216000">
              <a:buFont typeface="Wingdings" pitchFamily="2" charset="2"/>
              <a:buChar char="§"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Alışkanlıklar	: Sigara, alkol, beslenme 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 muayenesinin yapılması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Rutin laboratuvar tetkiklerinin yapılması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niteliğine göre özel tetkiklerin yapılması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Gerekiyorsa koruyucu aşıların yapılması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688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rgbClr val="4D4D4D"/>
          </a:solidFill>
          <a:prstDash val="sysDot"/>
          <a:round/>
          <a:headEnd/>
          <a:tailEnd/>
        </a:ln>
      </a:spPr>
      <a:bodyPr/>
      <a:lstStyle>
        <a:defPPr>
          <a:defRPr dirty="0">
            <a:solidFill>
              <a:srgbClr val="000000"/>
            </a:solidFill>
          </a:defRPr>
        </a:defPPr>
      </a:lstStyle>
    </a:sp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14009</TotalTime>
  <Words>1950</Words>
  <Application>Microsoft Office PowerPoint</Application>
  <PresentationFormat>Ekran Gösterisi (4:3)</PresentationFormat>
  <Paragraphs>627</Paragraphs>
  <Slides>46</Slides>
  <Notes>46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14</vt:i4>
      </vt:variant>
      <vt:variant>
        <vt:lpstr>Slayt Başlıkları</vt:lpstr>
      </vt:variant>
      <vt:variant>
        <vt:i4>46</vt:i4>
      </vt:variant>
    </vt:vector>
  </HeadingPairs>
  <TitlesOfParts>
    <vt:vector size="68" baseType="lpstr">
      <vt:lpstr>Batang</vt:lpstr>
      <vt:lpstr>宋体</vt:lpstr>
      <vt:lpstr>Arial</vt:lpstr>
      <vt:lpstr>Calibri</vt:lpstr>
      <vt:lpstr>Cambria</vt:lpstr>
      <vt:lpstr>Monotype Corsiva</vt:lpstr>
      <vt:lpstr>Verdana</vt:lpstr>
      <vt:lpstr>Wingdings</vt:lpstr>
      <vt:lpstr>1_Standarddesign</vt:lpstr>
      <vt:lpstr>32_Standarddesign</vt:lpstr>
      <vt:lpstr>33_Standarddesign</vt:lpstr>
      <vt:lpstr>12_Standarddesign</vt:lpstr>
      <vt:lpstr>17_Standarddesign</vt:lpstr>
      <vt:lpstr>20_Standarddesign</vt:lpstr>
      <vt:lpstr>6_Standarddesign</vt:lpstr>
      <vt:lpstr>2_Standarddesign</vt:lpstr>
      <vt:lpstr>4_Standarddesign</vt:lpstr>
      <vt:lpstr>16_Standarddesign</vt:lpstr>
      <vt:lpstr>5_Standarddesign</vt:lpstr>
      <vt:lpstr>8_Standarddesign</vt:lpstr>
      <vt:lpstr>19_Standarddesign</vt:lpstr>
      <vt:lpstr>21_Standarddesign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</cp:lastModifiedBy>
  <cp:revision>1656</cp:revision>
  <dcterms:created xsi:type="dcterms:W3CDTF">2008-04-16T13:39:00Z</dcterms:created>
  <dcterms:modified xsi:type="dcterms:W3CDTF">2014-12-12T16:45:11Z</dcterms:modified>
</cp:coreProperties>
</file>