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4164" r:id="rId2"/>
    <p:sldMasterId id="2147484176" r:id="rId3"/>
    <p:sldMasterId id="2147484651" r:id="rId4"/>
    <p:sldMasterId id="2147484747" r:id="rId5"/>
    <p:sldMasterId id="2147484783" r:id="rId6"/>
    <p:sldMasterId id="2147484819" r:id="rId7"/>
    <p:sldMasterId id="2147484831" r:id="rId8"/>
    <p:sldMasterId id="2147484855" r:id="rId9"/>
    <p:sldMasterId id="2147484939" r:id="rId10"/>
    <p:sldMasterId id="2147485011" r:id="rId11"/>
    <p:sldMasterId id="2147485107" r:id="rId12"/>
    <p:sldMasterId id="2147485131" r:id="rId13"/>
    <p:sldMasterId id="2147485143" r:id="rId14"/>
  </p:sldMasterIdLst>
  <p:notesMasterIdLst>
    <p:notesMasterId r:id="rId61"/>
  </p:notesMasterIdLst>
  <p:handoutMasterIdLst>
    <p:handoutMasterId r:id="rId62"/>
  </p:handoutMasterIdLst>
  <p:sldIdLst>
    <p:sldId id="461" r:id="rId15"/>
    <p:sldId id="1635" r:id="rId16"/>
    <p:sldId id="1524" r:id="rId17"/>
    <p:sldId id="1526" r:id="rId18"/>
    <p:sldId id="1557" r:id="rId19"/>
    <p:sldId id="1558" r:id="rId20"/>
    <p:sldId id="1527" r:id="rId21"/>
    <p:sldId id="1528" r:id="rId22"/>
    <p:sldId id="1529" r:id="rId23"/>
    <p:sldId id="1569" r:id="rId24"/>
    <p:sldId id="1570" r:id="rId25"/>
    <p:sldId id="1582" r:id="rId26"/>
    <p:sldId id="1591" r:id="rId27"/>
    <p:sldId id="1813" r:id="rId28"/>
    <p:sldId id="1812" r:id="rId29"/>
    <p:sldId id="1619" r:id="rId30"/>
    <p:sldId id="1498" r:id="rId31"/>
    <p:sldId id="1499" r:id="rId32"/>
    <p:sldId id="1634" r:id="rId33"/>
    <p:sldId id="1633" r:id="rId34"/>
    <p:sldId id="1818" r:id="rId35"/>
    <p:sldId id="1816" r:id="rId36"/>
    <p:sldId id="1817" r:id="rId37"/>
    <p:sldId id="1770" r:id="rId38"/>
    <p:sldId id="1594" r:id="rId39"/>
    <p:sldId id="1505" r:id="rId40"/>
    <p:sldId id="1431" r:id="rId41"/>
    <p:sldId id="1587" r:id="rId42"/>
    <p:sldId id="1819" r:id="rId43"/>
    <p:sldId id="1823" r:id="rId44"/>
    <p:sldId id="1820" r:id="rId45"/>
    <p:sldId id="1824" r:id="rId46"/>
    <p:sldId id="1821" r:id="rId47"/>
    <p:sldId id="1825" r:id="rId48"/>
    <p:sldId id="1822" r:id="rId49"/>
    <p:sldId id="1826" r:id="rId50"/>
    <p:sldId id="1444" r:id="rId51"/>
    <p:sldId id="1669" r:id="rId52"/>
    <p:sldId id="1754" r:id="rId53"/>
    <p:sldId id="1829" r:id="rId54"/>
    <p:sldId id="1830" r:id="rId55"/>
    <p:sldId id="1663" r:id="rId56"/>
    <p:sldId id="1489" r:id="rId57"/>
    <p:sldId id="1668" r:id="rId58"/>
    <p:sldId id="1773" r:id="rId59"/>
    <p:sldId id="1809" r:id="rId60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94">
          <p15:clr>
            <a:srgbClr val="A4A3A4"/>
          </p15:clr>
        </p15:guide>
        <p15:guide id="2" orient="horz" pos="1151">
          <p15:clr>
            <a:srgbClr val="A4A3A4"/>
          </p15:clr>
        </p15:guide>
        <p15:guide id="3" orient="horz" pos="2018">
          <p15:clr>
            <a:srgbClr val="A4A3A4"/>
          </p15:clr>
        </p15:guide>
        <p15:guide id="4" orient="horz" pos="2652">
          <p15:clr>
            <a:srgbClr val="A4A3A4"/>
          </p15:clr>
        </p15:guide>
        <p15:guide id="5" pos="5579">
          <p15:clr>
            <a:srgbClr val="A4A3A4"/>
          </p15:clr>
        </p15:guide>
        <p15:guide id="6" pos="5266">
          <p15:clr>
            <a:srgbClr val="A4A3A4"/>
          </p15:clr>
        </p15:guide>
        <p15:guide id="7" pos="198">
          <p15:clr>
            <a:srgbClr val="A4A3A4"/>
          </p15:clr>
        </p15:guide>
        <p15:guide id="8" pos="3193">
          <p15:clr>
            <a:srgbClr val="A4A3A4"/>
          </p15:clr>
        </p15:guide>
        <p15:guide id="9" pos="493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986"/>
    <a:srgbClr val="3366FF"/>
    <a:srgbClr val="F2F2F2"/>
    <a:srgbClr val="6B9B1A"/>
    <a:srgbClr val="575F57"/>
    <a:srgbClr val="5A5A59"/>
    <a:srgbClr val="00A4FF"/>
    <a:srgbClr val="004074"/>
    <a:srgbClr val="4141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ema Uygulanmış Stil 1 - Vurgu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38" autoAdjust="0"/>
    <p:restoredTop sz="98469" autoAdjust="0"/>
  </p:normalViewPr>
  <p:slideViewPr>
    <p:cSldViewPr snapToGrid="0">
      <p:cViewPr>
        <p:scale>
          <a:sx n="90" d="100"/>
          <a:sy n="90" d="100"/>
        </p:scale>
        <p:origin x="2214" y="582"/>
      </p:cViewPr>
      <p:guideLst>
        <p:guide orient="horz" pos="2294"/>
        <p:guide orient="horz" pos="1151"/>
        <p:guide orient="horz" pos="2018"/>
        <p:guide orient="horz" pos="2652"/>
        <p:guide pos="5579"/>
        <p:guide pos="5266"/>
        <p:guide pos="198"/>
        <p:guide pos="3193"/>
        <p:guide pos="49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-390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2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slide" Target="slides/slide41.xml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slide" Target="slides/slide44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5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slide" Target="slides/slide42.xml"/><Relationship Id="rId64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slide" Target="slides/slide45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slide" Target="slides/slide43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slide" Target="slides/slide46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39" Type="http://schemas.openxmlformats.org/officeDocument/2006/relationships/slide" Target="slides/slide2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8E0C52F-A189-40AD-98F9-71073AA9F9A3}" type="datetimeFigureOut">
              <a:rPr lang="de-DE"/>
              <a:pPr>
                <a:defRPr/>
              </a:pPr>
              <a:t>12.12.2014</a:t>
            </a:fld>
            <a:endParaRPr lang="de-DE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9988335-BD36-47EE-ABAD-FB42AF24BF8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9087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noProof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94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64A2A6E-1877-4AA8-B7E9-8F63A5AB952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49522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73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noProof="1" smtClean="0"/>
          </a:p>
        </p:txBody>
      </p:sp>
    </p:spTree>
    <p:extLst>
      <p:ext uri="{BB962C8B-B14F-4D97-AF65-F5344CB8AC3E}">
        <p14:creationId xmlns:p14="http://schemas.microsoft.com/office/powerpoint/2010/main" val="29362846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10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10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63433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11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11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339614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12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12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361405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13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13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766352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14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14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011242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15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15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672826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16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16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125007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4DF5B7C-C101-437F-A48C-382F5557BAD3}" type="slidenum">
              <a:rPr lang="de-DE" sz="1200">
                <a:solidFill>
                  <a:srgbClr val="000000"/>
                </a:solidFill>
              </a:rPr>
              <a:pPr algn="r"/>
              <a:t>17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417794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D4B34007-307E-44E8-B3BA-221F40F4E198}" type="slidenum">
              <a:rPr lang="en-GB" sz="1300">
                <a:solidFill>
                  <a:srgbClr val="000000"/>
                </a:solidFill>
              </a:rPr>
              <a:pPr algn="r" defTabSz="947738"/>
              <a:t>17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417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417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760300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4DF5B7C-C101-437F-A48C-382F5557BAD3}" type="slidenum">
              <a:rPr lang="de-DE" sz="1200">
                <a:solidFill>
                  <a:srgbClr val="000000"/>
                </a:solidFill>
              </a:rPr>
              <a:pPr algn="r"/>
              <a:t>18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417794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D4B34007-307E-44E8-B3BA-221F40F4E198}" type="slidenum">
              <a:rPr lang="en-GB" sz="1300">
                <a:solidFill>
                  <a:srgbClr val="000000"/>
                </a:solidFill>
              </a:rPr>
              <a:pPr algn="r" defTabSz="947738"/>
              <a:t>18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417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417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491856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4DF5B7C-C101-437F-A48C-382F5557BAD3}" type="slidenum">
              <a:rPr lang="de-DE" sz="1200">
                <a:solidFill>
                  <a:srgbClr val="000000"/>
                </a:solidFill>
              </a:rPr>
              <a:pPr algn="r"/>
              <a:t>19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417794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D4B34007-307E-44E8-B3BA-221F40F4E198}" type="slidenum">
              <a:rPr lang="en-GB" sz="1300">
                <a:solidFill>
                  <a:srgbClr val="000000"/>
                </a:solidFill>
              </a:rPr>
              <a:pPr algn="r" defTabSz="947738"/>
              <a:t>19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417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417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77769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2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236019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20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20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020373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6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79F5E0A-92CD-4095-97A7-1B4809A34B02}" type="slidenum">
              <a:rPr lang="de-DE" sz="1200">
                <a:solidFill>
                  <a:srgbClr val="000000"/>
                </a:solidFill>
              </a:rPr>
              <a:pPr algn="r"/>
              <a:t>21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493570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1DF51442-3776-4DB9-B6F5-57D6A22277A4}" type="slidenum">
              <a:rPr lang="en-GB" sz="1300">
                <a:solidFill>
                  <a:srgbClr val="000000"/>
                </a:solidFill>
              </a:rPr>
              <a:pPr algn="r" defTabSz="947738"/>
              <a:t>21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493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493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103567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6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79F5E0A-92CD-4095-97A7-1B4809A34B02}" type="slidenum">
              <a:rPr lang="de-DE" sz="1200">
                <a:solidFill>
                  <a:srgbClr val="000000"/>
                </a:solidFill>
              </a:rPr>
              <a:pPr algn="r"/>
              <a:t>22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493570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1DF51442-3776-4DB9-B6F5-57D6A22277A4}" type="slidenum">
              <a:rPr lang="en-GB" sz="1300">
                <a:solidFill>
                  <a:srgbClr val="000000"/>
                </a:solidFill>
              </a:rPr>
              <a:pPr algn="r" defTabSz="947738"/>
              <a:t>22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493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493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578388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5006A3E-5299-4714-BB51-A9A078E5EE5D}" type="slidenum">
              <a:rPr lang="de-DE" sz="1200">
                <a:solidFill>
                  <a:prstClr val="black"/>
                </a:solidFill>
              </a:rPr>
              <a:pPr algn="r"/>
              <a:t>23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8851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3951A9D-2355-445B-90F0-F641AB817D94}" type="slidenum">
              <a:rPr lang="en-GB" sz="1300">
                <a:solidFill>
                  <a:prstClr val="black"/>
                </a:solidFill>
              </a:rPr>
              <a:pPr algn="r" defTabSz="947738"/>
              <a:t>23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88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278746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7F71880-3759-4DA6-8C5A-0DC20D8CDC94}" type="slidenum">
              <a:rPr lang="de-DE" sz="1200">
                <a:solidFill>
                  <a:srgbClr val="000000"/>
                </a:solidFill>
              </a:rPr>
              <a:pPr algn="r"/>
              <a:t>24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438274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C2D1CB17-A74A-49DA-BDCB-3CE28DB7892E}" type="slidenum">
              <a:rPr lang="en-GB" sz="1300">
                <a:solidFill>
                  <a:srgbClr val="000000"/>
                </a:solidFill>
              </a:rPr>
              <a:pPr algn="r" defTabSz="947738"/>
              <a:t>24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438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438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420547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E58A861-68A2-4940-8F61-788945104F80}" type="slidenum">
              <a:rPr lang="de-DE" sz="1200">
                <a:solidFill>
                  <a:srgbClr val="000000"/>
                </a:solidFill>
              </a:rPr>
              <a:pPr algn="r"/>
              <a:t>25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425986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A86D12E6-89FF-4401-980D-5ADCF9C8296F}" type="slidenum">
              <a:rPr lang="en-GB" sz="1300">
                <a:solidFill>
                  <a:srgbClr val="000000"/>
                </a:solidFill>
              </a:rPr>
              <a:pPr algn="r" defTabSz="947738"/>
              <a:t>25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425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425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854504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94F6A63-F86D-4F90-997D-2E86E9919D65}" type="slidenum">
              <a:rPr lang="de-DE" sz="1200">
                <a:solidFill>
                  <a:srgbClr val="000000"/>
                </a:solidFill>
              </a:rPr>
              <a:pPr algn="r"/>
              <a:t>26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75059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7D6216F-9E2C-47B5-8A77-A861223B84FE}" type="slidenum">
              <a:rPr lang="en-GB" sz="1300">
                <a:solidFill>
                  <a:srgbClr val="000000"/>
                </a:solidFill>
              </a:rPr>
              <a:pPr algn="r" defTabSz="947738"/>
              <a:t>26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505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505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274417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6E66A1A-7207-4F96-AE53-3A91F9026D3A}" type="slidenum">
              <a:rPr lang="de-DE" sz="1200">
                <a:solidFill>
                  <a:srgbClr val="000000"/>
                </a:solidFill>
              </a:rPr>
              <a:pPr algn="r"/>
              <a:t>27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448514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1E41BE31-5653-4114-BC7C-1ADA08EF1458}" type="slidenum">
              <a:rPr lang="en-GB" sz="1300">
                <a:solidFill>
                  <a:srgbClr val="000000"/>
                </a:solidFill>
              </a:rPr>
              <a:pPr algn="r" defTabSz="947738"/>
              <a:t>27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448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448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832497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94F6A63-F86D-4F90-997D-2E86E9919D65}" type="slidenum">
              <a:rPr lang="de-DE" sz="1200">
                <a:solidFill>
                  <a:srgbClr val="000000"/>
                </a:solidFill>
              </a:rPr>
              <a:pPr algn="r"/>
              <a:t>28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75059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7D6216F-9E2C-47B5-8A77-A861223B84FE}" type="slidenum">
              <a:rPr lang="en-GB" sz="1300">
                <a:solidFill>
                  <a:srgbClr val="000000"/>
                </a:solidFill>
              </a:rPr>
              <a:pPr algn="r" defTabSz="947738"/>
              <a:t>28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505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505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832299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95CFE40-7484-49BC-A58F-45315F129E31}" type="slidenum">
              <a:rPr lang="de-DE" sz="1200">
                <a:solidFill>
                  <a:srgbClr val="000000"/>
                </a:solidFill>
              </a:rPr>
              <a:pPr algn="r"/>
              <a:t>29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413698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132A5000-C3DE-4286-BDDB-2DE189057AB7}" type="slidenum">
              <a:rPr lang="en-GB" sz="1300">
                <a:solidFill>
                  <a:srgbClr val="000000"/>
                </a:solidFill>
              </a:rPr>
              <a:pPr algn="r" defTabSz="947738"/>
              <a:t>29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413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413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19659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3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3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378826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30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30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605190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1F312CE-A85B-449F-B5E9-8AF745960119}" type="slidenum">
              <a:rPr lang="de-DE" sz="1200">
                <a:solidFill>
                  <a:srgbClr val="000000"/>
                </a:solidFill>
              </a:rPr>
              <a:pPr algn="r"/>
              <a:t>31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7526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5A98AD9E-CF0D-4DBE-802B-A39E977454AB}" type="slidenum">
              <a:rPr lang="en-GB" sz="1300">
                <a:solidFill>
                  <a:srgbClr val="000000"/>
                </a:solidFill>
              </a:rPr>
              <a:pPr algn="r" defTabSz="947738"/>
              <a:t>31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526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526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315600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32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32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228253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4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779075-62DA-423D-8D20-2EE46B8D4BB6}" type="slidenum">
              <a:rPr lang="de-DE" sz="1200">
                <a:solidFill>
                  <a:srgbClr val="000000"/>
                </a:solidFill>
              </a:rPr>
              <a:pPr algn="r"/>
              <a:t>33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539650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D9815287-4375-4E3A-866B-F4164BA99C9A}" type="slidenum">
              <a:rPr lang="en-GB" sz="1300">
                <a:solidFill>
                  <a:srgbClr val="000000"/>
                </a:solidFill>
              </a:rPr>
              <a:pPr algn="r" defTabSz="947738"/>
              <a:t>33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539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539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217115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34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34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01281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1F312CE-A85B-449F-B5E9-8AF745960119}" type="slidenum">
              <a:rPr lang="de-DE" sz="1200">
                <a:solidFill>
                  <a:srgbClr val="000000"/>
                </a:solidFill>
              </a:rPr>
              <a:pPr algn="r"/>
              <a:t>35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7526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5A98AD9E-CF0D-4DBE-802B-A39E977454AB}" type="slidenum">
              <a:rPr lang="en-GB" sz="1300">
                <a:solidFill>
                  <a:srgbClr val="000000"/>
                </a:solidFill>
              </a:rPr>
              <a:pPr algn="r" defTabSz="947738"/>
              <a:t>35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526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526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2482072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36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36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0189469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42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2479851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38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38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7880885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1F312CE-A85B-449F-B5E9-8AF745960119}" type="slidenum">
              <a:rPr lang="de-DE" sz="1200">
                <a:solidFill>
                  <a:srgbClr val="000000"/>
                </a:solidFill>
              </a:rPr>
              <a:pPr algn="r"/>
              <a:t>39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7526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5A98AD9E-CF0D-4DBE-802B-A39E977454AB}" type="slidenum">
              <a:rPr lang="en-GB" sz="1300">
                <a:solidFill>
                  <a:srgbClr val="000000"/>
                </a:solidFill>
              </a:rPr>
              <a:pPr algn="r" defTabSz="947738"/>
              <a:t>39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526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526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5690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4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4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8663249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7F71880-3759-4DA6-8C5A-0DC20D8CDC94}" type="slidenum">
              <a:rPr lang="de-DE" sz="1200">
                <a:solidFill>
                  <a:srgbClr val="000000"/>
                </a:solidFill>
              </a:rPr>
              <a:pPr algn="r"/>
              <a:t>40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438274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C2D1CB17-A74A-49DA-BDCB-3CE28DB7892E}" type="slidenum">
              <a:rPr lang="en-GB" sz="1300">
                <a:solidFill>
                  <a:srgbClr val="000000"/>
                </a:solidFill>
              </a:rPr>
              <a:pPr algn="r" defTabSz="947738"/>
              <a:t>40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438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438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8477507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1F312CE-A85B-449F-B5E9-8AF745960119}" type="slidenum">
              <a:rPr lang="de-DE" sz="1200">
                <a:solidFill>
                  <a:srgbClr val="000000"/>
                </a:solidFill>
              </a:rPr>
              <a:pPr algn="r"/>
              <a:t>41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7526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5A98AD9E-CF0D-4DBE-802B-A39E977454AB}" type="slidenum">
              <a:rPr lang="en-GB" sz="1300">
                <a:solidFill>
                  <a:srgbClr val="000000"/>
                </a:solidFill>
              </a:rPr>
              <a:pPr algn="r" defTabSz="947738"/>
              <a:t>41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526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526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0686717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42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42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39698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42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0919284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44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44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250753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4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779075-62DA-423D-8D20-2EE46B8D4BB6}" type="slidenum">
              <a:rPr lang="de-DE" sz="1200">
                <a:solidFill>
                  <a:srgbClr val="000000"/>
                </a:solidFill>
              </a:rPr>
              <a:pPr algn="r"/>
              <a:t>45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539650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D9815287-4375-4E3A-866B-F4164BA99C9A}" type="slidenum">
              <a:rPr lang="en-GB" sz="1300">
                <a:solidFill>
                  <a:srgbClr val="000000"/>
                </a:solidFill>
              </a:rPr>
              <a:pPr algn="r" defTabSz="947738"/>
              <a:t>45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539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539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6819178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329EDDA-E139-4AD0-98E8-C4FADB04B58B}" type="slidenum">
              <a:rPr lang="de-DE" sz="1200">
                <a:solidFill>
                  <a:srgbClr val="000000"/>
                </a:solidFill>
              </a:rPr>
              <a:pPr algn="r"/>
              <a:t>46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541698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394E0FA-6379-4D24-8F4D-BEA094329921}" type="slidenum">
              <a:rPr lang="en-GB" sz="1300">
                <a:solidFill>
                  <a:srgbClr val="000000"/>
                </a:solidFill>
              </a:rPr>
              <a:pPr algn="r" defTabSz="947738"/>
              <a:t>46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541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541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86454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5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5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95719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6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6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73187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7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7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988595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8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8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500074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9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9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42873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6948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715013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440341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178551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228596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448142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486894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224382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54240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9987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826037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865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512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0926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89729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5423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46824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4790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62978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822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040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244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8978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454305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651666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688715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957729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651592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597183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7625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095047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23013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483994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931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065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44277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57553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81983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23082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256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37549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62219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400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290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053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60808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34811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13296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38270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2516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49504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20189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78187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04214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977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40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340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2426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346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6871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262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6256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4613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dirty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0447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919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01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392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5158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658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2797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69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0112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4212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2004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4074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8987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4432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220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2201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8479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700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4358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6981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3741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8855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284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6722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2882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475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487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403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69456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02606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52723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96374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25082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10026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450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474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039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851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37595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03568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1451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12627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86058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30356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34222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8190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67263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2598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535215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077743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460651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879249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366255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175169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646076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74061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325114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3916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2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2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2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2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3316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latin typeface="Arial" pitchFamily="34" charset="0"/>
                <a:cs typeface="Arial" pitchFamily="34" charset="0"/>
              </a:rPr>
              <a:t> </a:t>
            </a:r>
            <a:fld id="{EAC91D69-1894-4F19-B00C-468FAC2F6F0E}" type="slidenum">
              <a:rPr lang="de-DE" sz="1000"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318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13319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0" r:id="rId1"/>
    <p:sldLayoutId id="2147484315" r:id="rId2"/>
    <p:sldLayoutId id="2147484314" r:id="rId3"/>
    <p:sldLayoutId id="2147484531" r:id="rId4"/>
    <p:sldLayoutId id="2147484313" r:id="rId5"/>
    <p:sldLayoutId id="2147484532" r:id="rId6"/>
    <p:sldLayoutId id="2147484533" r:id="rId7"/>
    <p:sldLayoutId id="2147484312" r:id="rId8"/>
    <p:sldLayoutId id="2147484311" r:id="rId9"/>
    <p:sldLayoutId id="2147484310" r:id="rId10"/>
    <p:sldLayoutId id="214748430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7306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EA4E574B-E189-43BF-A3EB-EB8FB9F25312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306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17306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306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54955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40" r:id="rId1"/>
    <p:sldLayoutId id="2147484941" r:id="rId2"/>
    <p:sldLayoutId id="2147484942" r:id="rId3"/>
    <p:sldLayoutId id="2147484943" r:id="rId4"/>
    <p:sldLayoutId id="2147484944" r:id="rId5"/>
    <p:sldLayoutId id="2147484945" r:id="rId6"/>
    <p:sldLayoutId id="2147484946" r:id="rId7"/>
    <p:sldLayoutId id="2147484947" r:id="rId8"/>
    <p:sldLayoutId id="2147484948" r:id="rId9"/>
    <p:sldLayoutId id="2147484949" r:id="rId10"/>
    <p:sldLayoutId id="2147484950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1445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12" r:id="rId1"/>
    <p:sldLayoutId id="2147485013" r:id="rId2"/>
    <p:sldLayoutId id="2147485014" r:id="rId3"/>
    <p:sldLayoutId id="2147485015" r:id="rId4"/>
    <p:sldLayoutId id="2147485016" r:id="rId5"/>
    <p:sldLayoutId id="2147485017" r:id="rId6"/>
    <p:sldLayoutId id="2147485018" r:id="rId7"/>
    <p:sldLayoutId id="2147485019" r:id="rId8"/>
    <p:sldLayoutId id="2147485020" r:id="rId9"/>
    <p:sldLayoutId id="2147485021" r:id="rId10"/>
    <p:sldLayoutId id="2147485022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2468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DD998236-6CF6-4D69-8EB8-81B42EECB873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2470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62471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72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187175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08" r:id="rId1"/>
    <p:sldLayoutId id="2147485109" r:id="rId2"/>
    <p:sldLayoutId id="2147485110" r:id="rId3"/>
    <p:sldLayoutId id="2147485111" r:id="rId4"/>
    <p:sldLayoutId id="2147485112" r:id="rId5"/>
    <p:sldLayoutId id="2147485113" r:id="rId6"/>
    <p:sldLayoutId id="2147485114" r:id="rId7"/>
    <p:sldLayoutId id="2147485115" r:id="rId8"/>
    <p:sldLayoutId id="2147485116" r:id="rId9"/>
    <p:sldLayoutId id="2147485117" r:id="rId10"/>
    <p:sldLayoutId id="2147485118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97470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32" r:id="rId1"/>
    <p:sldLayoutId id="2147485133" r:id="rId2"/>
    <p:sldLayoutId id="2147485134" r:id="rId3"/>
    <p:sldLayoutId id="2147485135" r:id="rId4"/>
    <p:sldLayoutId id="2147485136" r:id="rId5"/>
    <p:sldLayoutId id="2147485137" r:id="rId6"/>
    <p:sldLayoutId id="2147485138" r:id="rId7"/>
    <p:sldLayoutId id="2147485139" r:id="rId8"/>
    <p:sldLayoutId id="2147485140" r:id="rId9"/>
    <p:sldLayoutId id="2147485141" r:id="rId10"/>
    <p:sldLayoutId id="2147485142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13316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EAC91D69-1894-4F19-B00C-468FAC2F6F0E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318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13319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374175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44" r:id="rId1"/>
    <p:sldLayoutId id="2147485145" r:id="rId2"/>
    <p:sldLayoutId id="2147485146" r:id="rId3"/>
    <p:sldLayoutId id="2147485147" r:id="rId4"/>
    <p:sldLayoutId id="2147485148" r:id="rId5"/>
    <p:sldLayoutId id="2147485149" r:id="rId6"/>
    <p:sldLayoutId id="2147485150" r:id="rId7"/>
    <p:sldLayoutId id="2147485151" r:id="rId8"/>
    <p:sldLayoutId id="2147485152" r:id="rId9"/>
    <p:sldLayoutId id="2147485153" r:id="rId10"/>
    <p:sldLayoutId id="2147485154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69668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0416C14E-81B9-47EC-9ECF-D417D75B5AEA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69670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369671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9672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3" r:id="rId1"/>
    <p:sldLayoutId id="2147484521" r:id="rId2"/>
    <p:sldLayoutId id="2147484520" r:id="rId3"/>
    <p:sldLayoutId id="2147484644" r:id="rId4"/>
    <p:sldLayoutId id="2147484519" r:id="rId5"/>
    <p:sldLayoutId id="2147484645" r:id="rId6"/>
    <p:sldLayoutId id="2147484646" r:id="rId7"/>
    <p:sldLayoutId id="2147484518" r:id="rId8"/>
    <p:sldLayoutId id="2147484517" r:id="rId9"/>
    <p:sldLayoutId id="2147484516" r:id="rId10"/>
    <p:sldLayoutId id="214748451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81956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D8BFED60-ECF2-41F6-91AD-24B8AA579855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81958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381959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1960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7" r:id="rId1"/>
    <p:sldLayoutId id="2147484528" r:id="rId2"/>
    <p:sldLayoutId id="2147484527" r:id="rId3"/>
    <p:sldLayoutId id="2147484648" r:id="rId4"/>
    <p:sldLayoutId id="2147484526" r:id="rId5"/>
    <p:sldLayoutId id="2147484649" r:id="rId6"/>
    <p:sldLayoutId id="2147484650" r:id="rId7"/>
    <p:sldLayoutId id="2147484525" r:id="rId8"/>
    <p:sldLayoutId id="2147484524" r:id="rId9"/>
    <p:sldLayoutId id="2147484523" r:id="rId10"/>
    <p:sldLayoutId id="2147484522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92572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2" r:id="rId1"/>
    <p:sldLayoutId id="2147484653" r:id="rId2"/>
    <p:sldLayoutId id="2147484654" r:id="rId3"/>
    <p:sldLayoutId id="2147484655" r:id="rId4"/>
    <p:sldLayoutId id="2147484656" r:id="rId5"/>
    <p:sldLayoutId id="2147484657" r:id="rId6"/>
    <p:sldLayoutId id="2147484658" r:id="rId7"/>
    <p:sldLayoutId id="2147484659" r:id="rId8"/>
    <p:sldLayoutId id="2147484660" r:id="rId9"/>
    <p:sldLayoutId id="2147484661" r:id="rId10"/>
    <p:sldLayoutId id="2147484662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13316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EAC91D69-1894-4F19-B00C-468FAC2F6F0E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318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13319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928060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48" r:id="rId1"/>
    <p:sldLayoutId id="2147484749" r:id="rId2"/>
    <p:sldLayoutId id="2147484750" r:id="rId3"/>
    <p:sldLayoutId id="2147484751" r:id="rId4"/>
    <p:sldLayoutId id="2147484752" r:id="rId5"/>
    <p:sldLayoutId id="2147484753" r:id="rId6"/>
    <p:sldLayoutId id="2147484754" r:id="rId7"/>
    <p:sldLayoutId id="2147484755" r:id="rId8"/>
    <p:sldLayoutId id="2147484756" r:id="rId9"/>
    <p:sldLayoutId id="2147484757" r:id="rId10"/>
    <p:sldLayoutId id="2147484758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13316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EAC91D69-1894-4F19-B00C-468FAC2F6F0E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318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13319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082654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84" r:id="rId1"/>
    <p:sldLayoutId id="2147484785" r:id="rId2"/>
    <p:sldLayoutId id="2147484786" r:id="rId3"/>
    <p:sldLayoutId id="2147484787" r:id="rId4"/>
    <p:sldLayoutId id="2147484788" r:id="rId5"/>
    <p:sldLayoutId id="2147484789" r:id="rId6"/>
    <p:sldLayoutId id="2147484790" r:id="rId7"/>
    <p:sldLayoutId id="2147484791" r:id="rId8"/>
    <p:sldLayoutId id="2147484792" r:id="rId9"/>
    <p:sldLayoutId id="2147484793" r:id="rId10"/>
    <p:sldLayoutId id="2147484794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328441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20" r:id="rId1"/>
    <p:sldLayoutId id="2147484821" r:id="rId2"/>
    <p:sldLayoutId id="2147484822" r:id="rId3"/>
    <p:sldLayoutId id="2147484823" r:id="rId4"/>
    <p:sldLayoutId id="2147484824" r:id="rId5"/>
    <p:sldLayoutId id="2147484825" r:id="rId6"/>
    <p:sldLayoutId id="2147484826" r:id="rId7"/>
    <p:sldLayoutId id="2147484827" r:id="rId8"/>
    <p:sldLayoutId id="2147484828" r:id="rId9"/>
    <p:sldLayoutId id="2147484829" r:id="rId10"/>
    <p:sldLayoutId id="2147484830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13316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EAC91D69-1894-4F19-B00C-468FAC2F6F0E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318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13319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743724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32" r:id="rId1"/>
    <p:sldLayoutId id="2147484833" r:id="rId2"/>
    <p:sldLayoutId id="2147484834" r:id="rId3"/>
    <p:sldLayoutId id="2147484835" r:id="rId4"/>
    <p:sldLayoutId id="2147484836" r:id="rId5"/>
    <p:sldLayoutId id="2147484837" r:id="rId6"/>
    <p:sldLayoutId id="2147484838" r:id="rId7"/>
    <p:sldLayoutId id="2147484839" r:id="rId8"/>
    <p:sldLayoutId id="2147484840" r:id="rId9"/>
    <p:sldLayoutId id="2147484841" r:id="rId10"/>
    <p:sldLayoutId id="2147484842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7892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ED29DA58-D0BE-4123-9FE1-652FB0303D16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7894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37895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96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658937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56" r:id="rId1"/>
    <p:sldLayoutId id="2147484857" r:id="rId2"/>
    <p:sldLayoutId id="2147484858" r:id="rId3"/>
    <p:sldLayoutId id="2147484859" r:id="rId4"/>
    <p:sldLayoutId id="2147484860" r:id="rId5"/>
    <p:sldLayoutId id="2147484861" r:id="rId6"/>
    <p:sldLayoutId id="2147484862" r:id="rId7"/>
    <p:sldLayoutId id="2147484863" r:id="rId8"/>
    <p:sldLayoutId id="2147484864" r:id="rId9"/>
    <p:sldLayoutId id="2147484865" r:id="rId10"/>
    <p:sldLayoutId id="2147484866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5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1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Dikdörtgen"/>
          <p:cNvSpPr/>
          <p:nvPr/>
        </p:nvSpPr>
        <p:spPr>
          <a:xfrm>
            <a:off x="176274" y="-271111"/>
            <a:ext cx="8791574" cy="317009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7DC4FF"/>
            </a:outerShdw>
            <a:softEdge rad="1270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dkEdge">
            <a:bevelT w="63500" h="63500"/>
            <a:contourClr>
              <a:schemeClr val="bg2">
                <a:lumMod val="20000"/>
                <a:lumOff val="80000"/>
              </a:schemeClr>
            </a:contourClr>
          </a:sp3d>
        </p:spPr>
        <p:txBody>
          <a:bodyPr anchor="ctr" anchorCtr="1">
            <a:spAutoFit/>
          </a:bodyPr>
          <a:lstStyle/>
          <a:p>
            <a:pPr algn="ctr">
              <a:defRPr/>
            </a:pPr>
            <a:r>
              <a:rPr lang="tr-TR" sz="10000" dirty="0" smtClean="0"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76200" dist="50800" dir="5400000" algn="tl">
                    <a:schemeClr val="tx1"/>
                  </a:outerShdw>
                </a:effectLst>
                <a:latin typeface="Cambria" pitchFamily="18" charset="0"/>
              </a:rPr>
              <a:t>Zinde Eğitim Kurumu</a:t>
            </a:r>
            <a:endParaRPr lang="tr-TR" sz="10000" dirty="0">
              <a:ln w="38100">
                <a:solidFill>
                  <a:schemeClr val="bg2">
                    <a:lumMod val="40000"/>
                    <a:lumOff val="60000"/>
                  </a:schemeClr>
                </a:solidFill>
                <a:prstDash val="solid"/>
                <a:miter lim="800000"/>
              </a:ln>
              <a:noFill/>
              <a:effectLst>
                <a:outerShdw blurRad="76200" dist="50800" dir="5400000" algn="tl">
                  <a:schemeClr val="tx1"/>
                </a:outerShdw>
              </a:effectLst>
              <a:latin typeface="Cambria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467724" y="6405496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66676" y="3406239"/>
            <a:ext cx="8954500" cy="2180107"/>
          </a:xfrm>
          <a:prstGeom prst="rect">
            <a:avLst/>
          </a:prstGeom>
          <a:effectLst>
            <a:glow rad="63500">
              <a:schemeClr val="tx1">
                <a:lumMod val="95000"/>
                <a:lumOff val="5000"/>
                <a:alpha val="40000"/>
              </a:schemeClr>
            </a:glow>
            <a:innerShdw blurRad="114300">
              <a:schemeClr val="bg1">
                <a:lumMod val="50000"/>
              </a:schemeClr>
            </a:innerShdw>
          </a:effectLst>
          <a:scene3d>
            <a:camera prst="orthographicFront">
              <a:rot lat="1200000" lon="21599987" rev="21594348"/>
            </a:camera>
            <a:lightRig rig="threePt" dir="t"/>
          </a:scene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>
              <a:defRPr/>
            </a:pPr>
            <a:r>
              <a:rPr lang="tr-TR" sz="3600" b="1" i="1" kern="10" dirty="0" smtClean="0">
                <a:ln w="9525">
                  <a:round/>
                  <a:headEnd/>
                  <a:tailEnd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/>
              </a:rPr>
              <a:t>Sağlık Gözetimi</a:t>
            </a:r>
          </a:p>
          <a:p>
            <a:pPr algn="ctr">
              <a:defRPr/>
            </a:pPr>
            <a:r>
              <a:rPr lang="tr-TR" sz="3600" b="1" i="1" kern="10" dirty="0" smtClean="0">
                <a:ln w="9525">
                  <a:round/>
                  <a:headEnd/>
                  <a:tailEnd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/>
              </a:rPr>
              <a:t>Meslek Hastalıkları</a:t>
            </a:r>
            <a:endParaRPr lang="tr-TR" sz="3600" b="1" i="1" kern="10" dirty="0">
              <a:ln w="9525">
                <a:round/>
                <a:headEnd/>
                <a:tailEnd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3063824" y="6367449"/>
            <a:ext cx="2933205" cy="409574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AHMET YİĞİTALP</a:t>
            </a:r>
            <a:endParaRPr lang="zh-CN" altLang="zh-CN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2762250" y="2443613"/>
            <a:ext cx="6381750" cy="252990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54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İşyeri Sağlık </a:t>
            </a:r>
          </a:p>
          <a:p>
            <a:pPr algn="ctr"/>
            <a:r>
              <a:rPr lang="tr-TR" sz="54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Risklerinin Kontrolü</a:t>
            </a:r>
          </a:p>
          <a:p>
            <a:pPr algn="ctr"/>
            <a:r>
              <a:rPr lang="tr-TR" sz="20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(En Etkilki Korunma Yöntemidir!)</a:t>
            </a:r>
            <a:endParaRPr lang="tr-TR" sz="20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467724" y="6405496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5177846" y="1527625"/>
            <a:ext cx="1144587" cy="1144588"/>
          </a:xfrm>
          <a:prstGeom prst="ellipse">
            <a:avLst/>
          </a:prstGeom>
          <a:gradFill rotWithShape="1">
            <a:gsLst>
              <a:gs pos="0">
                <a:srgbClr val="0161B2"/>
              </a:gs>
              <a:gs pos="100000">
                <a:srgbClr val="004074"/>
              </a:gs>
            </a:gsLst>
            <a:lin ang="2700000" scaled="1"/>
          </a:gradFill>
          <a:ln w="9525" algn="ctr">
            <a:noFill/>
            <a:round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none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tr-TR" sz="6600" b="1" dirty="0" smtClean="0">
                <a:solidFill>
                  <a:srgbClr val="FFFFFF"/>
                </a:solidFill>
                <a:latin typeface="Arial"/>
                <a:cs typeface="Arial" pitchFamily="34" charset="0"/>
              </a:rPr>
              <a:t>3</a:t>
            </a:r>
            <a:endParaRPr lang="tr-TR" sz="6600" b="1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pic>
        <p:nvPicPr>
          <p:cNvPr id="1027" name="Picture 3" descr="D:\DOKTOR\1-DRUZ DOK\2-DRUZ EGITIMLER\4-RESİMLER\z.Diğer\Color-Me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1995144"/>
            <a:ext cx="306705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656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RİSKLERİN KONTROLÜ</a:t>
            </a:r>
            <a:endParaRPr lang="de-DE" sz="2000" b="1" noProof="1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72000"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44000"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Risk faktörlerinin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düzeyi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izin verilen sınır değerlerin üzerinde ise,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risklerin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kontrolü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amacı;</a:t>
            </a:r>
          </a:p>
          <a:p>
            <a:pPr marL="144000"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32000" indent="-216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Tx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Kaynakta koruma önlemleri (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En etkili yöntemdir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marL="432000" indent="-216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Tx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Çalışma ortamına dönük önlemler</a:t>
            </a:r>
          </a:p>
          <a:p>
            <a:pPr marL="432000" indent="-216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Tx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Kişiye dönük önlemler</a:t>
            </a:r>
          </a:p>
          <a:p>
            <a:pPr marL="504000" indent="-324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Tx/>
              <a:buAutoNum type="arabicPeriod"/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80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………… almak gerekir.</a:t>
            </a:r>
          </a:p>
          <a:p>
            <a:pPr marL="144000"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27664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27666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7667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İŞYERİ SAĞLIK RİSKLERİNİN KONTROLÜ</a:t>
            </a:r>
            <a:endParaRPr lang="tr-TR" sz="32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67724" y="6405496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Akış Çizelgesi: Belge 16"/>
          <p:cNvSpPr/>
          <p:nvPr/>
        </p:nvSpPr>
        <p:spPr>
          <a:xfrm>
            <a:off x="26614" y="6514670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rgbClr val="FFFFFF"/>
                </a:solidFill>
                <a:latin typeface="Calibri" pitchFamily="34" charset="0"/>
              </a:rPr>
              <a:t>2</a:t>
            </a:r>
            <a:endParaRPr lang="tr-TR" sz="20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9868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67724" y="6405496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hteck 4"/>
          <p:cNvSpPr>
            <a:spLocks noChangeArrowheads="1"/>
          </p:cNvSpPr>
          <p:nvPr/>
        </p:nvSpPr>
        <p:spPr bwMode="auto">
          <a:xfrm>
            <a:off x="2744200" y="2284769"/>
            <a:ext cx="6324599" cy="252990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54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Periyodik Muayeneler</a:t>
            </a:r>
          </a:p>
          <a:p>
            <a:pPr algn="ctr"/>
            <a:r>
              <a:rPr lang="tr-TR" sz="4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(Aralıklı Kontrol Muayenesi)</a:t>
            </a:r>
            <a:endParaRPr lang="tr-TR" sz="44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1" name="Picture 2" descr="D:\DOKTOR\1-ISTANBULUZMAN\1-EĞİTİM KURUMU\1. İstanbuluzman\2-RESİMLER\z.Diğer\Calend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97" y="1959964"/>
            <a:ext cx="2556506" cy="317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5177846" y="1527625"/>
            <a:ext cx="1144587" cy="1144588"/>
          </a:xfrm>
          <a:prstGeom prst="ellipse">
            <a:avLst/>
          </a:prstGeom>
          <a:gradFill rotWithShape="1">
            <a:gsLst>
              <a:gs pos="0">
                <a:srgbClr val="0161B2"/>
              </a:gs>
              <a:gs pos="100000">
                <a:srgbClr val="004074"/>
              </a:gs>
            </a:gsLst>
            <a:lin ang="2700000" scaled="1"/>
          </a:gradFill>
          <a:ln w="9525" algn="ctr">
            <a:noFill/>
            <a:round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none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tr-TR" sz="6600" b="1" dirty="0" smtClean="0">
                <a:solidFill>
                  <a:srgbClr val="FFFFFF"/>
                </a:solidFill>
                <a:latin typeface="Arial"/>
                <a:cs typeface="Arial" pitchFamily="34" charset="0"/>
              </a:rPr>
              <a:t>4</a:t>
            </a:r>
            <a:endParaRPr lang="tr-TR" sz="6600" b="1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3677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PM SÜRESİ</a:t>
            </a:r>
            <a:endParaRPr lang="de-DE" sz="2000" b="1" noProof="1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144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44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Az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tehlikeli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işyerlerinde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geç	: 5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yılda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44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Tehlikeli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işyerlerinde en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geç	: 3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yılda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44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Çok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tehlikeli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işyerlerinde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en geç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: 1 yılda bir</a:t>
            </a:r>
          </a:p>
          <a:p>
            <a:pPr marL="144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801600" lvl="8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…………….yapılır.</a:t>
            </a:r>
          </a:p>
          <a:p>
            <a:pPr marL="3801600" lvl="8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801600" lvl="8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44000"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«İşyeri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hekimi ve diğer sağlık personelinin görev, yetki, sorumluluk ve eğitimleri hakkında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yönetmelik»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504000" indent="-324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Tx/>
              <a:buAutoNum type="arabicPeriod"/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44000"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27664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27666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7667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PERİYODİK MUAYENELER</a:t>
            </a:r>
            <a:endParaRPr lang="tr-TR" sz="32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67724" y="6405496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1689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461963" y="1444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aphicFrame>
        <p:nvGraphicFramePr>
          <p:cNvPr id="17" name="Tablo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116518"/>
              </p:ext>
            </p:extLst>
          </p:nvPr>
        </p:nvGraphicFramePr>
        <p:xfrm>
          <a:off x="256919" y="2399563"/>
          <a:ext cx="7387605" cy="10276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2477"/>
                <a:gridCol w="5345128"/>
              </a:tblGrid>
              <a:tr h="1027611">
                <a:tc>
                  <a:txBody>
                    <a:bodyPr/>
                    <a:lstStyle/>
                    <a:p>
                      <a:pPr algn="ctr"/>
                      <a:r>
                        <a:rPr lang="tr-TR" sz="2000" i="1" dirty="0" smtClean="0">
                          <a:latin typeface="Calibri" pitchFamily="34" charset="0"/>
                          <a:cs typeface="Calibri" pitchFamily="34" charset="0"/>
                        </a:rPr>
                        <a:t>Birincil (</a:t>
                      </a:r>
                      <a:r>
                        <a:rPr lang="tr-TR" sz="2000" i="1" dirty="0" err="1" smtClean="0">
                          <a:latin typeface="Calibri" pitchFamily="34" charset="0"/>
                          <a:cs typeface="Calibri" pitchFamily="34" charset="0"/>
                        </a:rPr>
                        <a:t>Primer</a:t>
                      </a:r>
                      <a:r>
                        <a:rPr lang="tr-TR" sz="2000" i="1" dirty="0" smtClean="0"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</a:p>
                    <a:p>
                      <a:pPr algn="ctr"/>
                      <a:r>
                        <a:rPr lang="tr-TR" sz="2000" i="1" dirty="0" smtClean="0">
                          <a:latin typeface="Calibri" pitchFamily="34" charset="0"/>
                          <a:cs typeface="Calibri" pitchFamily="34" charset="0"/>
                        </a:rPr>
                        <a:t>Koruma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i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Risk faktörleri mevcut iken hastalığın oluşmasını ve derecesini azaltmak</a:t>
                      </a:r>
                    </a:p>
                    <a:p>
                      <a:pPr algn="ctr"/>
                      <a:r>
                        <a:rPr lang="tr-TR" sz="1600" b="0" i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[Amaç: Hastalıklardan korunmak]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lo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581321"/>
              </p:ext>
            </p:extLst>
          </p:nvPr>
        </p:nvGraphicFramePr>
        <p:xfrm>
          <a:off x="261042" y="3937799"/>
          <a:ext cx="7236898" cy="937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2477"/>
                <a:gridCol w="5194421"/>
              </a:tblGrid>
              <a:tr h="937181">
                <a:tc>
                  <a:txBody>
                    <a:bodyPr/>
                    <a:lstStyle/>
                    <a:p>
                      <a:pPr algn="ctr"/>
                      <a:r>
                        <a:rPr lang="tr-TR" sz="2000" i="1" dirty="0" smtClean="0">
                          <a:latin typeface="Calibri" pitchFamily="34" charset="0"/>
                          <a:cs typeface="Calibri" pitchFamily="34" charset="0"/>
                        </a:rPr>
                        <a:t>İkincil (</a:t>
                      </a:r>
                      <a:r>
                        <a:rPr lang="tr-TR" sz="2000" i="1" dirty="0" err="1" smtClean="0">
                          <a:latin typeface="Calibri" pitchFamily="34" charset="0"/>
                          <a:cs typeface="Calibri" pitchFamily="34" charset="0"/>
                        </a:rPr>
                        <a:t>Sekonder</a:t>
                      </a:r>
                      <a:r>
                        <a:rPr lang="tr-TR" sz="2000" i="1" dirty="0" smtClean="0"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</a:p>
                    <a:p>
                      <a:pPr algn="ctr"/>
                      <a:r>
                        <a:rPr lang="tr-TR" sz="2000" i="1" dirty="0" smtClean="0">
                          <a:latin typeface="Calibri" pitchFamily="34" charset="0"/>
                          <a:cs typeface="Calibri" pitchFamily="34" charset="0"/>
                        </a:rPr>
                        <a:t>Koruma</a:t>
                      </a:r>
                    </a:p>
                  </a:txBody>
                  <a:tcPr anchor="ctr"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i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Hastalıklara erken tanı koymak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0" i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[Amaç: Hastalık şikayeti yoksa tanı, yeni başlamışsa tedavi]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lo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073953"/>
              </p:ext>
            </p:extLst>
          </p:nvPr>
        </p:nvGraphicFramePr>
        <p:xfrm>
          <a:off x="246115" y="5415993"/>
          <a:ext cx="7387605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2477"/>
                <a:gridCol w="5345128"/>
              </a:tblGrid>
              <a:tr h="937181">
                <a:tc>
                  <a:txBody>
                    <a:bodyPr/>
                    <a:lstStyle/>
                    <a:p>
                      <a:pPr algn="ctr"/>
                      <a:r>
                        <a:rPr lang="tr-TR" sz="2000" i="1" dirty="0" smtClean="0">
                          <a:latin typeface="Calibri" pitchFamily="34" charset="0"/>
                          <a:cs typeface="Calibri" pitchFamily="34" charset="0"/>
                        </a:rPr>
                        <a:t>Üçüncül</a:t>
                      </a:r>
                    </a:p>
                    <a:p>
                      <a:pPr algn="ctr"/>
                      <a:r>
                        <a:rPr lang="tr-TR" sz="2000" i="1" dirty="0" smtClean="0">
                          <a:latin typeface="Calibri" pitchFamily="34" charset="0"/>
                          <a:cs typeface="Calibri" pitchFamily="34" charset="0"/>
                        </a:rPr>
                        <a:t>(Tersiyer)</a:t>
                      </a:r>
                    </a:p>
                    <a:p>
                      <a:pPr algn="ctr"/>
                      <a:r>
                        <a:rPr lang="tr-TR" sz="2000" i="1" dirty="0" smtClean="0">
                          <a:latin typeface="Calibri" pitchFamily="34" charset="0"/>
                          <a:cs typeface="Calibri" pitchFamily="34" charset="0"/>
                        </a:rPr>
                        <a:t>Koruma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i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En iyi tedavi ve rehabilitasyon imkanlarını kullanılmak</a:t>
                      </a:r>
                    </a:p>
                    <a:p>
                      <a:pPr algn="ctr"/>
                      <a:r>
                        <a:rPr lang="tr-TR" sz="1600" b="0" i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[Amaç: Hastalığın olumsuz sonuçlarını en aza indirmek]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8467725" y="6376921"/>
            <a:ext cx="61060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C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 smtClean="0">
              <a:solidFill>
                <a:srgbClr val="C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prstClr val="white">
                  <a:lumMod val="65000"/>
                </a:prst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0" name="Tablo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982321"/>
              </p:ext>
            </p:extLst>
          </p:nvPr>
        </p:nvGraphicFramePr>
        <p:xfrm>
          <a:off x="255181" y="868363"/>
          <a:ext cx="7401467" cy="10276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2477"/>
                <a:gridCol w="5358990"/>
              </a:tblGrid>
              <a:tr h="1027611">
                <a:tc>
                  <a:txBody>
                    <a:bodyPr/>
                    <a:lstStyle/>
                    <a:p>
                      <a:pPr algn="ctr"/>
                      <a:r>
                        <a:rPr lang="tr-TR" sz="2000" i="1" dirty="0" err="1" smtClean="0">
                          <a:latin typeface="Calibri" pitchFamily="34" charset="0"/>
                          <a:cs typeface="Calibri" pitchFamily="34" charset="0"/>
                        </a:rPr>
                        <a:t>Primordial</a:t>
                      </a:r>
                      <a:endParaRPr lang="tr-TR" sz="2000" i="1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/>
                      <a:r>
                        <a:rPr lang="tr-TR" sz="2000" i="1" dirty="0" smtClean="0">
                          <a:latin typeface="Calibri" pitchFamily="34" charset="0"/>
                          <a:cs typeface="Calibri" pitchFamily="34" charset="0"/>
                        </a:rPr>
                        <a:t>Koruma</a:t>
                      </a: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i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Risk faktörleri ortaya çıkmadan onların oluşmasını önlemek.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5" name="AutoShape 16"/>
          <p:cNvSpPr>
            <a:spLocks noChangeArrowheads="1"/>
          </p:cNvSpPr>
          <p:nvPr/>
        </p:nvSpPr>
        <p:spPr bwMode="auto">
          <a:xfrm>
            <a:off x="7563375" y="921078"/>
            <a:ext cx="1381100" cy="847070"/>
          </a:xfrm>
          <a:prstGeom prst="roundRect">
            <a:avLst>
              <a:gd name="adj" fmla="val 4690"/>
            </a:avLst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tr-TR" altLang="zh-CN" sz="1600" i="1" dirty="0" smtClean="0">
                <a:solidFill>
                  <a:srgbClr val="000000"/>
                </a:solidFill>
                <a:latin typeface="Calibri" pitchFamily="34" charset="0"/>
              </a:rPr>
              <a:t>Risk Yok</a:t>
            </a:r>
          </a:p>
          <a:p>
            <a:pPr algn="ctr"/>
            <a:r>
              <a:rPr lang="tr-TR" altLang="zh-CN" sz="1600" i="1" dirty="0" smtClean="0">
                <a:solidFill>
                  <a:srgbClr val="000000"/>
                </a:solidFill>
                <a:latin typeface="Calibri" pitchFamily="34" charset="0"/>
              </a:rPr>
              <a:t>Hastalık Yok</a:t>
            </a:r>
          </a:p>
          <a:p>
            <a:pPr algn="ctr"/>
            <a:r>
              <a:rPr lang="tr-TR" altLang="zh-CN" sz="1600" i="1" dirty="0" smtClean="0">
                <a:solidFill>
                  <a:srgbClr val="000000"/>
                </a:solidFill>
                <a:latin typeface="Calibri" pitchFamily="34" charset="0"/>
              </a:rPr>
              <a:t>Şikayet Yok</a:t>
            </a:r>
            <a:endParaRPr lang="tr-TR" altLang="zh-CN" sz="1600" i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6" name="AutoShape 16"/>
          <p:cNvSpPr>
            <a:spLocks noChangeArrowheads="1"/>
          </p:cNvSpPr>
          <p:nvPr/>
        </p:nvSpPr>
        <p:spPr bwMode="auto">
          <a:xfrm>
            <a:off x="7543826" y="2473653"/>
            <a:ext cx="1381100" cy="847070"/>
          </a:xfrm>
          <a:prstGeom prst="roundRect">
            <a:avLst>
              <a:gd name="adj" fmla="val 4690"/>
            </a:avLst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tr-TR" altLang="zh-CN" sz="1600" b="1" i="1" dirty="0" smtClean="0">
                <a:solidFill>
                  <a:srgbClr val="000000"/>
                </a:solidFill>
                <a:latin typeface="Calibri" pitchFamily="34" charset="0"/>
              </a:rPr>
              <a:t>Risk Var</a:t>
            </a:r>
          </a:p>
          <a:p>
            <a:pPr algn="ctr"/>
            <a:r>
              <a:rPr lang="tr-TR" altLang="zh-CN" sz="1600" i="1" dirty="0" smtClean="0">
                <a:solidFill>
                  <a:srgbClr val="000000"/>
                </a:solidFill>
                <a:latin typeface="Calibri" pitchFamily="34" charset="0"/>
              </a:rPr>
              <a:t>Hastalık Yok</a:t>
            </a:r>
          </a:p>
          <a:p>
            <a:pPr algn="ctr"/>
            <a:r>
              <a:rPr lang="tr-TR" altLang="zh-CN" sz="1600" i="1" dirty="0" smtClean="0">
                <a:solidFill>
                  <a:srgbClr val="000000"/>
                </a:solidFill>
                <a:latin typeface="Calibri" pitchFamily="34" charset="0"/>
              </a:rPr>
              <a:t>Şikayet Yok</a:t>
            </a:r>
            <a:endParaRPr lang="tr-TR" altLang="zh-CN" sz="1600" i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7" name="AutoShape 16"/>
          <p:cNvSpPr>
            <a:spLocks noChangeArrowheads="1"/>
          </p:cNvSpPr>
          <p:nvPr/>
        </p:nvSpPr>
        <p:spPr bwMode="auto">
          <a:xfrm>
            <a:off x="7543826" y="3988125"/>
            <a:ext cx="1381100" cy="847070"/>
          </a:xfrm>
          <a:prstGeom prst="roundRect">
            <a:avLst>
              <a:gd name="adj" fmla="val 4690"/>
            </a:avLst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tr-TR" altLang="zh-CN" sz="1600" b="1" i="1" dirty="0">
                <a:solidFill>
                  <a:srgbClr val="000000"/>
                </a:solidFill>
                <a:latin typeface="Calibri" pitchFamily="34" charset="0"/>
              </a:rPr>
              <a:t>Risk </a:t>
            </a:r>
            <a:r>
              <a:rPr lang="tr-TR" altLang="zh-CN" sz="1600" b="1" i="1" dirty="0" smtClean="0">
                <a:solidFill>
                  <a:srgbClr val="000000"/>
                </a:solidFill>
                <a:latin typeface="Calibri" pitchFamily="34" charset="0"/>
              </a:rPr>
              <a:t>Var</a:t>
            </a:r>
          </a:p>
          <a:p>
            <a:pPr algn="ctr"/>
            <a:r>
              <a:rPr lang="tr-TR" altLang="zh-CN" sz="1600" b="1" i="1" dirty="0" smtClean="0">
                <a:solidFill>
                  <a:srgbClr val="000000"/>
                </a:solidFill>
                <a:latin typeface="Calibri" pitchFamily="34" charset="0"/>
              </a:rPr>
              <a:t>Hastalık Var</a:t>
            </a:r>
          </a:p>
          <a:p>
            <a:pPr algn="ctr"/>
            <a:r>
              <a:rPr lang="tr-TR" altLang="zh-CN" sz="1600" i="1" dirty="0" smtClean="0">
                <a:solidFill>
                  <a:srgbClr val="000000"/>
                </a:solidFill>
                <a:latin typeface="Calibri" pitchFamily="34" charset="0"/>
              </a:rPr>
              <a:t>Şikayet </a:t>
            </a:r>
            <a:r>
              <a:rPr lang="tr-TR" altLang="zh-CN" sz="1600" i="1" dirty="0">
                <a:solidFill>
                  <a:srgbClr val="000000"/>
                </a:solidFill>
                <a:latin typeface="Calibri" pitchFamily="34" charset="0"/>
              </a:rPr>
              <a:t>Yok</a:t>
            </a:r>
          </a:p>
        </p:txBody>
      </p:sp>
      <p:sp>
        <p:nvSpPr>
          <p:cNvPr id="38" name="AutoShape 16"/>
          <p:cNvSpPr>
            <a:spLocks noChangeArrowheads="1"/>
          </p:cNvSpPr>
          <p:nvPr/>
        </p:nvSpPr>
        <p:spPr bwMode="auto">
          <a:xfrm>
            <a:off x="7524776" y="5467532"/>
            <a:ext cx="1381100" cy="847070"/>
          </a:xfrm>
          <a:prstGeom prst="roundRect">
            <a:avLst>
              <a:gd name="adj" fmla="val 4690"/>
            </a:avLst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tr-TR" altLang="zh-CN" sz="1600" b="1" i="1" dirty="0">
                <a:solidFill>
                  <a:srgbClr val="000000"/>
                </a:solidFill>
                <a:latin typeface="Calibri" pitchFamily="34" charset="0"/>
              </a:rPr>
              <a:t>Risk </a:t>
            </a:r>
            <a:r>
              <a:rPr lang="tr-TR" altLang="zh-CN" sz="1600" b="1" i="1" dirty="0" smtClean="0">
                <a:solidFill>
                  <a:srgbClr val="000000"/>
                </a:solidFill>
                <a:latin typeface="Calibri" pitchFamily="34" charset="0"/>
              </a:rPr>
              <a:t>Var</a:t>
            </a:r>
          </a:p>
          <a:p>
            <a:pPr algn="ctr"/>
            <a:r>
              <a:rPr lang="tr-TR" altLang="zh-CN" sz="1600" b="1" i="1" dirty="0" smtClean="0">
                <a:solidFill>
                  <a:srgbClr val="000000"/>
                </a:solidFill>
                <a:latin typeface="Calibri" pitchFamily="34" charset="0"/>
              </a:rPr>
              <a:t>Hastalık Var</a:t>
            </a:r>
          </a:p>
          <a:p>
            <a:pPr algn="ctr"/>
            <a:r>
              <a:rPr lang="tr-TR" altLang="zh-CN" sz="1600" b="1" i="1" dirty="0" smtClean="0">
                <a:solidFill>
                  <a:srgbClr val="000000"/>
                </a:solidFill>
                <a:latin typeface="Calibri" pitchFamily="34" charset="0"/>
              </a:rPr>
              <a:t>Şikayet Var</a:t>
            </a:r>
            <a:endParaRPr lang="tr-TR" altLang="zh-CN" sz="1600" b="1" i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Çentikli Sağ Ok 2"/>
          <p:cNvSpPr/>
          <p:nvPr/>
        </p:nvSpPr>
        <p:spPr bwMode="auto">
          <a:xfrm rot="5400000">
            <a:off x="1030904" y="4887914"/>
            <a:ext cx="409755" cy="586055"/>
          </a:xfrm>
          <a:prstGeom prst="notchedRightArrow">
            <a:avLst/>
          </a:prstGeom>
          <a:noFill/>
          <a:ln w="22225">
            <a:solidFill>
              <a:srgbClr val="4D4D4D"/>
            </a:solidFill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39" name="Çentikli Sağ Ok 38"/>
          <p:cNvSpPr/>
          <p:nvPr/>
        </p:nvSpPr>
        <p:spPr bwMode="auto">
          <a:xfrm rot="5400000">
            <a:off x="1030904" y="3403836"/>
            <a:ext cx="409755" cy="586055"/>
          </a:xfrm>
          <a:prstGeom prst="notchedRightArrow">
            <a:avLst/>
          </a:prstGeom>
          <a:noFill/>
          <a:ln w="22225">
            <a:solidFill>
              <a:srgbClr val="4D4D4D"/>
            </a:solidFill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40" name="Çentikli Sağ Ok 39"/>
          <p:cNvSpPr/>
          <p:nvPr/>
        </p:nvSpPr>
        <p:spPr bwMode="auto">
          <a:xfrm rot="5400000">
            <a:off x="1030904" y="1865360"/>
            <a:ext cx="409755" cy="586055"/>
          </a:xfrm>
          <a:prstGeom prst="notchedRightArrow">
            <a:avLst/>
          </a:prstGeom>
          <a:noFill/>
          <a:ln w="22225">
            <a:solidFill>
              <a:srgbClr val="4D4D4D"/>
            </a:solidFill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tr-T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8655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" grpId="0" animBg="1"/>
      <p:bldP spid="39" grpId="0" animBg="1"/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HASTALIĞIN DOĞAL SEYRİ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Grup 1"/>
          <p:cNvGrpSpPr/>
          <p:nvPr/>
        </p:nvGrpSpPr>
        <p:grpSpPr>
          <a:xfrm>
            <a:off x="231797" y="1095375"/>
            <a:ext cx="8684272" cy="4468038"/>
            <a:chOff x="231797" y="1095375"/>
            <a:chExt cx="8684272" cy="4468038"/>
          </a:xfrm>
        </p:grpSpPr>
        <p:grpSp>
          <p:nvGrpSpPr>
            <p:cNvPr id="10" name="Grup 9"/>
            <p:cNvGrpSpPr/>
            <p:nvPr/>
          </p:nvGrpSpPr>
          <p:grpSpPr>
            <a:xfrm>
              <a:off x="2330773" y="2038350"/>
              <a:ext cx="2340000" cy="2740024"/>
              <a:chOff x="2387924" y="2686050"/>
              <a:chExt cx="2215504" cy="2740024"/>
            </a:xfrm>
          </p:grpSpPr>
          <p:sp>
            <p:nvSpPr>
              <p:cNvPr id="39" name="AutoShape 4"/>
              <p:cNvSpPr>
                <a:spLocks noChangeArrowheads="1"/>
              </p:cNvSpPr>
              <p:nvPr/>
            </p:nvSpPr>
            <p:spPr bwMode="auto">
              <a:xfrm>
                <a:off x="2387924" y="2852737"/>
                <a:ext cx="2215504" cy="2573337"/>
              </a:xfrm>
              <a:prstGeom prst="roundRect">
                <a:avLst>
                  <a:gd name="adj" fmla="val 4690"/>
                </a:avLst>
              </a:prstGeom>
              <a:noFill/>
              <a:ln w="25400">
                <a:solidFill>
                  <a:srgbClr val="5F5F5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tr-TR" altLang="zh-CN" sz="1400" dirty="0" smtClean="0">
                    <a:solidFill>
                      <a:srgbClr val="000000"/>
                    </a:solidFill>
                    <a:latin typeface="Calibri" pitchFamily="34" charset="0"/>
                  </a:rPr>
                  <a:t>Tansiyon Ölçümü</a:t>
                </a:r>
              </a:p>
              <a:p>
                <a:pPr algn="ctr"/>
                <a:r>
                  <a:rPr lang="tr-TR" altLang="zh-CN" sz="1400" dirty="0" smtClean="0">
                    <a:solidFill>
                      <a:srgbClr val="000000"/>
                    </a:solidFill>
                    <a:latin typeface="Calibri" pitchFamily="34" charset="0"/>
                  </a:rPr>
                  <a:t>Akciğer Grafisi</a:t>
                </a:r>
              </a:p>
              <a:p>
                <a:pPr algn="ctr"/>
                <a:r>
                  <a:rPr lang="tr-TR" altLang="zh-CN" sz="1400" dirty="0" smtClean="0">
                    <a:solidFill>
                      <a:srgbClr val="000000"/>
                    </a:solidFill>
                    <a:latin typeface="Calibri" pitchFamily="34" charset="0"/>
                  </a:rPr>
                  <a:t>Mamografi</a:t>
                </a:r>
              </a:p>
              <a:p>
                <a:pPr algn="ctr"/>
                <a:r>
                  <a:rPr lang="tr-TR" altLang="zh-CN" sz="1400" dirty="0" err="1" smtClean="0">
                    <a:solidFill>
                      <a:srgbClr val="000000"/>
                    </a:solidFill>
                    <a:latin typeface="Calibri" pitchFamily="34" charset="0"/>
                  </a:rPr>
                  <a:t>Odiometri</a:t>
                </a:r>
                <a:endParaRPr lang="tr-TR" altLang="zh-CN" sz="1400" dirty="0" smtClean="0">
                  <a:solidFill>
                    <a:srgbClr val="000000"/>
                  </a:solidFill>
                  <a:latin typeface="Calibri" pitchFamily="34" charset="0"/>
                </a:endParaRPr>
              </a:p>
              <a:p>
                <a:pPr algn="ctr"/>
                <a:r>
                  <a:rPr lang="tr-TR" altLang="zh-CN" sz="1400" dirty="0">
                    <a:solidFill>
                      <a:srgbClr val="000000"/>
                    </a:solidFill>
                    <a:latin typeface="Calibri" pitchFamily="34" charset="0"/>
                  </a:rPr>
                  <a:t>Pap </a:t>
                </a:r>
                <a:r>
                  <a:rPr lang="tr-TR" altLang="zh-CN" sz="1400" dirty="0" smtClean="0">
                    <a:solidFill>
                      <a:srgbClr val="000000"/>
                    </a:solidFill>
                    <a:latin typeface="Calibri" pitchFamily="34" charset="0"/>
                  </a:rPr>
                  <a:t>Smear</a:t>
                </a:r>
              </a:p>
              <a:p>
                <a:pPr algn="ctr"/>
                <a:r>
                  <a:rPr lang="tr-TR" altLang="zh-CN" sz="1400" dirty="0" smtClean="0">
                    <a:solidFill>
                      <a:srgbClr val="000000"/>
                    </a:solidFill>
                    <a:latin typeface="Calibri" pitchFamily="34" charset="0"/>
                  </a:rPr>
                  <a:t>Boy-Kilo</a:t>
                </a:r>
              </a:p>
              <a:p>
                <a:pPr algn="ctr"/>
                <a:r>
                  <a:rPr lang="tr-TR" altLang="zh-CN" sz="1400" dirty="0" smtClean="0">
                    <a:solidFill>
                      <a:srgbClr val="000000"/>
                    </a:solidFill>
                    <a:latin typeface="Calibri" pitchFamily="34" charset="0"/>
                  </a:rPr>
                  <a:t>TİT</a:t>
                </a:r>
              </a:p>
              <a:p>
                <a:pPr algn="ctr"/>
                <a:r>
                  <a:rPr lang="tr-TR" altLang="zh-CN" sz="1400" dirty="0" smtClean="0">
                    <a:solidFill>
                      <a:srgbClr val="000000"/>
                    </a:solidFill>
                    <a:latin typeface="Calibri" pitchFamily="34" charset="0"/>
                  </a:rPr>
                  <a:t>EKG</a:t>
                </a:r>
              </a:p>
              <a:p>
                <a:pPr algn="ctr"/>
                <a:r>
                  <a:rPr lang="tr-TR" altLang="zh-CN" sz="1400" dirty="0" smtClean="0">
                    <a:solidFill>
                      <a:srgbClr val="000000"/>
                    </a:solidFill>
                    <a:latin typeface="Calibri" pitchFamily="34" charset="0"/>
                  </a:rPr>
                  <a:t>AKŞ</a:t>
                </a:r>
              </a:p>
            </p:txBody>
          </p:sp>
          <p:sp>
            <p:nvSpPr>
              <p:cNvPr id="40" name="AutoShape 5"/>
              <p:cNvSpPr>
                <a:spLocks noChangeArrowheads="1"/>
              </p:cNvSpPr>
              <p:nvPr/>
            </p:nvSpPr>
            <p:spPr bwMode="gray">
              <a:xfrm>
                <a:off x="2586038" y="2714625"/>
                <a:ext cx="1798757" cy="28733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shade val="46275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 b="1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1" name="AutoShape 6"/>
              <p:cNvSpPr>
                <a:spLocks noChangeArrowheads="1"/>
              </p:cNvSpPr>
              <p:nvPr/>
            </p:nvSpPr>
            <p:spPr bwMode="auto">
              <a:xfrm flipH="1">
                <a:off x="4218779" y="2790825"/>
                <a:ext cx="70479" cy="144463"/>
              </a:xfrm>
              <a:prstGeom prst="octagon">
                <a:avLst>
                  <a:gd name="adj" fmla="val 29287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 b="1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2" name="AutoShape 7"/>
              <p:cNvSpPr>
                <a:spLocks noChangeArrowheads="1"/>
              </p:cNvSpPr>
              <p:nvPr/>
            </p:nvSpPr>
            <p:spPr bwMode="auto">
              <a:xfrm flipH="1">
                <a:off x="2658812" y="2781300"/>
                <a:ext cx="68948" cy="144463"/>
              </a:xfrm>
              <a:prstGeom prst="octagon">
                <a:avLst>
                  <a:gd name="adj" fmla="val 29287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 b="1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3" name="Text Box 13"/>
              <p:cNvSpPr txBox="1">
                <a:spLocks noChangeArrowheads="1"/>
              </p:cNvSpPr>
              <p:nvPr/>
            </p:nvSpPr>
            <p:spPr bwMode="gray">
              <a:xfrm>
                <a:off x="2594124" y="2686050"/>
                <a:ext cx="1783435" cy="3077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tr-TR" altLang="zh-CN" sz="1400" b="1" dirty="0" smtClean="0">
                    <a:solidFill>
                      <a:srgbClr val="FFFFFF"/>
                    </a:solidFill>
                    <a:latin typeface="Calibri" pitchFamily="34" charset="0"/>
                    <a:ea typeface="宋体" charset="-122"/>
                  </a:rPr>
                  <a:t>Asemptomatik</a:t>
                </a:r>
                <a:endParaRPr lang="en-US" altLang="zh-CN" sz="1400" b="1" dirty="0">
                  <a:solidFill>
                    <a:srgbClr val="FFFFFF"/>
                  </a:solidFill>
                  <a:latin typeface="Calibri" pitchFamily="34" charset="0"/>
                  <a:ea typeface="宋体" charset="-122"/>
                </a:endParaRPr>
              </a:p>
            </p:txBody>
          </p:sp>
        </p:grpSp>
        <p:grpSp>
          <p:nvGrpSpPr>
            <p:cNvPr id="11" name="Grup 10"/>
            <p:cNvGrpSpPr/>
            <p:nvPr/>
          </p:nvGrpSpPr>
          <p:grpSpPr>
            <a:xfrm>
              <a:off x="4442470" y="1631950"/>
              <a:ext cx="2340000" cy="2644774"/>
              <a:chOff x="4585362" y="2279650"/>
              <a:chExt cx="2510788" cy="2644774"/>
            </a:xfrm>
          </p:grpSpPr>
          <p:sp>
            <p:nvSpPr>
              <p:cNvPr id="36" name="AutoShape 8"/>
              <p:cNvSpPr>
                <a:spLocks noChangeArrowheads="1"/>
              </p:cNvSpPr>
              <p:nvPr/>
            </p:nvSpPr>
            <p:spPr bwMode="auto">
              <a:xfrm>
                <a:off x="4585362" y="2351087"/>
                <a:ext cx="2510788" cy="2573337"/>
              </a:xfrm>
              <a:prstGeom prst="roundRect">
                <a:avLst>
                  <a:gd name="adj" fmla="val 4690"/>
                </a:avLst>
              </a:prstGeom>
              <a:noFill/>
              <a:ln w="25400">
                <a:solidFill>
                  <a:srgbClr val="5F5F5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tr-TR" altLang="zh-CN" sz="1400" dirty="0" smtClean="0">
                    <a:solidFill>
                      <a:srgbClr val="000000"/>
                    </a:solidFill>
                    <a:latin typeface="Calibri" pitchFamily="34" charset="0"/>
                  </a:rPr>
                  <a:t>Akciğer </a:t>
                </a:r>
                <a:r>
                  <a:rPr lang="tr-TR" altLang="zh-CN" sz="1400" dirty="0" err="1" smtClean="0">
                    <a:solidFill>
                      <a:srgbClr val="000000"/>
                    </a:solidFill>
                    <a:latin typeface="Calibri" pitchFamily="34" charset="0"/>
                  </a:rPr>
                  <a:t>Ca</a:t>
                </a:r>
                <a:r>
                  <a:rPr lang="tr-TR" altLang="zh-CN" sz="1400" dirty="0" smtClean="0">
                    <a:solidFill>
                      <a:srgbClr val="000000"/>
                    </a:solidFill>
                    <a:latin typeface="Calibri" pitchFamily="34" charset="0"/>
                  </a:rPr>
                  <a:t> (Öksürük)</a:t>
                </a:r>
              </a:p>
              <a:p>
                <a:pPr algn="ctr"/>
                <a:r>
                  <a:rPr lang="tr-TR" altLang="zh-CN" sz="1400" dirty="0" smtClean="0">
                    <a:solidFill>
                      <a:srgbClr val="000000"/>
                    </a:solidFill>
                    <a:latin typeface="Calibri" pitchFamily="34" charset="0"/>
                  </a:rPr>
                  <a:t>Diyabetik Ayak Bakımı</a:t>
                </a:r>
                <a:endParaRPr lang="tr-TR" altLang="zh-CN" sz="14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7" name="AutoShape 10"/>
              <p:cNvSpPr>
                <a:spLocks noChangeArrowheads="1"/>
              </p:cNvSpPr>
              <p:nvPr/>
            </p:nvSpPr>
            <p:spPr bwMode="auto">
              <a:xfrm flipH="1">
                <a:off x="6652598" y="2279650"/>
                <a:ext cx="78137" cy="142875"/>
              </a:xfrm>
              <a:prstGeom prst="octagon">
                <a:avLst>
                  <a:gd name="adj" fmla="val 29287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 b="1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8" name="AutoShape 11"/>
              <p:cNvSpPr>
                <a:spLocks noChangeArrowheads="1"/>
              </p:cNvSpPr>
              <p:nvPr/>
            </p:nvSpPr>
            <p:spPr bwMode="auto">
              <a:xfrm flipH="1">
                <a:off x="4892338" y="2279650"/>
                <a:ext cx="78137" cy="142875"/>
              </a:xfrm>
              <a:prstGeom prst="octagon">
                <a:avLst>
                  <a:gd name="adj" fmla="val 29287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 b="1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13" name="Text Box 14"/>
            <p:cNvSpPr txBox="1">
              <a:spLocks noChangeArrowheads="1"/>
            </p:cNvSpPr>
            <p:nvPr/>
          </p:nvSpPr>
          <p:spPr bwMode="gray">
            <a:xfrm>
              <a:off x="4670773" y="1539279"/>
              <a:ext cx="1829674" cy="3077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tr-TR" altLang="zh-CN" sz="1400" b="1" dirty="0" smtClean="0">
                  <a:solidFill>
                    <a:srgbClr val="FFFFFF"/>
                  </a:solidFill>
                  <a:latin typeface="Calibri" pitchFamily="34" charset="0"/>
                  <a:ea typeface="宋体" charset="-122"/>
                </a:rPr>
                <a:t>Semptomatik</a:t>
              </a:r>
              <a:endParaRPr lang="en-US" altLang="zh-CN" sz="1400" b="1" dirty="0">
                <a:solidFill>
                  <a:srgbClr val="FFFFFF"/>
                </a:solidFill>
                <a:latin typeface="Calibri" pitchFamily="34" charset="0"/>
                <a:ea typeface="宋体" charset="-122"/>
              </a:endParaRPr>
            </a:p>
          </p:txBody>
        </p:sp>
        <p:grpSp>
          <p:nvGrpSpPr>
            <p:cNvPr id="14" name="Grup 13"/>
            <p:cNvGrpSpPr/>
            <p:nvPr/>
          </p:nvGrpSpPr>
          <p:grpSpPr>
            <a:xfrm>
              <a:off x="238126" y="2514600"/>
              <a:ext cx="2340000" cy="2736000"/>
              <a:chOff x="257175" y="3114675"/>
              <a:chExt cx="2215505" cy="2741611"/>
            </a:xfrm>
          </p:grpSpPr>
          <p:sp>
            <p:nvSpPr>
              <p:cNvPr id="31" name="AutoShape 16"/>
              <p:cNvSpPr>
                <a:spLocks noChangeArrowheads="1"/>
              </p:cNvSpPr>
              <p:nvPr/>
            </p:nvSpPr>
            <p:spPr bwMode="auto">
              <a:xfrm>
                <a:off x="257175" y="3282949"/>
                <a:ext cx="2215505" cy="2573337"/>
              </a:xfrm>
              <a:prstGeom prst="roundRect">
                <a:avLst>
                  <a:gd name="adj" fmla="val 4690"/>
                </a:avLst>
              </a:prstGeom>
              <a:noFill/>
              <a:ln w="2540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normAutofit/>
              </a:bodyPr>
              <a:lstStyle/>
              <a:p>
                <a:pPr algn="ctr"/>
                <a:r>
                  <a:rPr lang="tr-TR" altLang="zh-CN" sz="1400" dirty="0" smtClean="0">
                    <a:solidFill>
                      <a:srgbClr val="000000"/>
                    </a:solidFill>
                    <a:latin typeface="Calibri" pitchFamily="34" charset="0"/>
                  </a:rPr>
                  <a:t>Aşılama</a:t>
                </a:r>
              </a:p>
              <a:p>
                <a:pPr algn="ctr"/>
                <a:r>
                  <a:rPr lang="tr-TR" altLang="zh-CN" sz="1400" dirty="0" smtClean="0">
                    <a:solidFill>
                      <a:srgbClr val="000000"/>
                    </a:solidFill>
                    <a:latin typeface="Calibri" pitchFamily="34" charset="0"/>
                  </a:rPr>
                  <a:t>İşe </a:t>
                </a:r>
                <a:r>
                  <a:rPr lang="tr-TR" altLang="zh-CN" sz="1400" dirty="0">
                    <a:solidFill>
                      <a:srgbClr val="000000"/>
                    </a:solidFill>
                    <a:latin typeface="Calibri" pitchFamily="34" charset="0"/>
                  </a:rPr>
                  <a:t>Giriş </a:t>
                </a:r>
                <a:r>
                  <a:rPr lang="tr-TR" altLang="zh-CN" sz="1400" dirty="0" smtClean="0">
                    <a:solidFill>
                      <a:srgbClr val="000000"/>
                    </a:solidFill>
                    <a:latin typeface="Calibri" pitchFamily="34" charset="0"/>
                  </a:rPr>
                  <a:t>Muayenesi</a:t>
                </a:r>
                <a:endParaRPr lang="tr-TR" altLang="zh-CN" sz="1400" dirty="0">
                  <a:solidFill>
                    <a:srgbClr val="000000"/>
                  </a:solidFill>
                  <a:latin typeface="Calibri" pitchFamily="34" charset="0"/>
                </a:endParaRPr>
              </a:p>
              <a:p>
                <a:pPr algn="ctr"/>
                <a:r>
                  <a:rPr lang="tr-TR" altLang="zh-CN" sz="1400" dirty="0" smtClean="0">
                    <a:solidFill>
                      <a:srgbClr val="000000"/>
                    </a:solidFill>
                    <a:latin typeface="Calibri" pitchFamily="34" charset="0"/>
                  </a:rPr>
                  <a:t>(Uygun İşe Yerleştirme)</a:t>
                </a:r>
              </a:p>
              <a:p>
                <a:pPr algn="ctr"/>
                <a:r>
                  <a:rPr lang="tr-TR" altLang="zh-CN" sz="1400" dirty="0" smtClean="0">
                    <a:solidFill>
                      <a:srgbClr val="000000"/>
                    </a:solidFill>
                    <a:latin typeface="Calibri" pitchFamily="34" charset="0"/>
                  </a:rPr>
                  <a:t>Fizik Aktivite Programı</a:t>
                </a:r>
              </a:p>
              <a:p>
                <a:pPr algn="ctr"/>
                <a:r>
                  <a:rPr lang="tr-TR" altLang="zh-CN" sz="1400" dirty="0" smtClean="0">
                    <a:solidFill>
                      <a:srgbClr val="000000"/>
                    </a:solidFill>
                    <a:latin typeface="Calibri" pitchFamily="34" charset="0"/>
                  </a:rPr>
                  <a:t>Emniyet Kemeri Takma</a:t>
                </a:r>
                <a:endParaRPr lang="zh-CN" altLang="en-US" sz="14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2" name="AutoShape 17"/>
              <p:cNvSpPr>
                <a:spLocks noChangeArrowheads="1"/>
              </p:cNvSpPr>
              <p:nvPr/>
            </p:nvSpPr>
            <p:spPr bwMode="gray">
              <a:xfrm>
                <a:off x="440464" y="3140075"/>
                <a:ext cx="1798758" cy="287338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3" name="AutoShape 18"/>
              <p:cNvSpPr>
                <a:spLocks noChangeArrowheads="1"/>
              </p:cNvSpPr>
              <p:nvPr/>
            </p:nvSpPr>
            <p:spPr bwMode="auto">
              <a:xfrm flipH="1">
                <a:off x="2079946" y="3211513"/>
                <a:ext cx="68948" cy="144463"/>
              </a:xfrm>
              <a:prstGeom prst="octagon">
                <a:avLst>
                  <a:gd name="adj" fmla="val 29287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4" name="AutoShape 19"/>
              <p:cNvSpPr>
                <a:spLocks noChangeArrowheads="1"/>
              </p:cNvSpPr>
              <p:nvPr/>
            </p:nvSpPr>
            <p:spPr bwMode="auto">
              <a:xfrm flipH="1">
                <a:off x="526716" y="3211513"/>
                <a:ext cx="70479" cy="144463"/>
              </a:xfrm>
              <a:prstGeom prst="octagon">
                <a:avLst>
                  <a:gd name="adj" fmla="val 29287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5" name="Text Box 20"/>
              <p:cNvSpPr txBox="1">
                <a:spLocks noChangeArrowheads="1"/>
              </p:cNvSpPr>
              <p:nvPr/>
            </p:nvSpPr>
            <p:spPr bwMode="gray">
              <a:xfrm>
                <a:off x="459332" y="3114675"/>
                <a:ext cx="1755856" cy="3077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tr-TR" altLang="zh-CN" sz="1400" b="1" dirty="0" smtClean="0">
                    <a:solidFill>
                      <a:srgbClr val="FFFFFF"/>
                    </a:solidFill>
                    <a:latin typeface="Calibri" pitchFamily="34" charset="0"/>
                    <a:ea typeface="宋体" charset="-122"/>
                  </a:rPr>
                  <a:t>Hastalık Öncesi</a:t>
                </a:r>
                <a:endParaRPr lang="en-US" altLang="zh-CN" sz="1400" b="1" dirty="0">
                  <a:solidFill>
                    <a:srgbClr val="FFFFFF"/>
                  </a:solidFill>
                  <a:latin typeface="Calibri" pitchFamily="34" charset="0"/>
                  <a:ea typeface="宋体" charset="-122"/>
                </a:endParaRPr>
              </a:p>
            </p:txBody>
          </p:sp>
        </p:grpSp>
        <p:sp>
          <p:nvSpPr>
            <p:cNvPr id="15" name="AutoShape 8"/>
            <p:cNvSpPr>
              <a:spLocks noChangeArrowheads="1"/>
            </p:cNvSpPr>
            <p:nvPr/>
          </p:nvSpPr>
          <p:spPr bwMode="auto">
            <a:xfrm>
              <a:off x="6557019" y="1255712"/>
              <a:ext cx="2340000" cy="2573337"/>
            </a:xfrm>
            <a:prstGeom prst="roundRect">
              <a:avLst>
                <a:gd name="adj" fmla="val 4690"/>
              </a:avLst>
            </a:prstGeom>
            <a:noFill/>
            <a:ln w="25400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tr-TR" altLang="zh-CN" sz="1400" dirty="0" smtClean="0">
                  <a:solidFill>
                    <a:srgbClr val="000000"/>
                  </a:solidFill>
                  <a:latin typeface="Calibri" pitchFamily="34" charset="0"/>
                </a:rPr>
                <a:t>İleri Tedaviler</a:t>
              </a:r>
              <a:endParaRPr lang="zh-CN" altLang="en-US" sz="14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6" name="AutoShape 9"/>
            <p:cNvSpPr>
              <a:spLocks noChangeArrowheads="1"/>
            </p:cNvSpPr>
            <p:nvPr/>
          </p:nvSpPr>
          <p:spPr bwMode="gray">
            <a:xfrm>
              <a:off x="6740547" y="1112838"/>
              <a:ext cx="1899836" cy="287338"/>
            </a:xfrm>
            <a:prstGeom prst="roundRect">
              <a:avLst>
                <a:gd name="adj" fmla="val 50000"/>
              </a:avLst>
            </a:prstGeom>
            <a:solidFill>
              <a:srgbClr val="00206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" name="AutoShape 10"/>
            <p:cNvSpPr>
              <a:spLocks noChangeArrowheads="1"/>
            </p:cNvSpPr>
            <p:nvPr/>
          </p:nvSpPr>
          <p:spPr bwMode="auto">
            <a:xfrm flipH="1">
              <a:off x="8483639" y="1184275"/>
              <a:ext cx="72822" cy="142875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8" name="AutoShape 11"/>
            <p:cNvSpPr>
              <a:spLocks noChangeArrowheads="1"/>
            </p:cNvSpPr>
            <p:nvPr/>
          </p:nvSpPr>
          <p:spPr bwMode="auto">
            <a:xfrm flipH="1">
              <a:off x="6833071" y="1184275"/>
              <a:ext cx="72822" cy="142875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9" name="Text Box 14"/>
            <p:cNvSpPr txBox="1">
              <a:spLocks noChangeArrowheads="1"/>
            </p:cNvSpPr>
            <p:nvPr/>
          </p:nvSpPr>
          <p:spPr bwMode="gray">
            <a:xfrm>
              <a:off x="6743397" y="1095375"/>
              <a:ext cx="1881997" cy="3077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tr-TR" altLang="zh-CN" sz="1400" b="1" dirty="0" smtClean="0">
                  <a:solidFill>
                    <a:srgbClr val="FFFFFF"/>
                  </a:solidFill>
                  <a:latin typeface="Calibri" pitchFamily="34" charset="0"/>
                  <a:ea typeface="宋体" charset="-122"/>
                </a:rPr>
                <a:t>Komplikasyon</a:t>
              </a:r>
              <a:endParaRPr lang="en-US" altLang="zh-CN" sz="1400" b="1" dirty="0">
                <a:solidFill>
                  <a:srgbClr val="FFFFFF"/>
                </a:solidFill>
                <a:latin typeface="Calibri" pitchFamily="34" charset="0"/>
                <a:ea typeface="宋体" charset="-122"/>
              </a:endParaRPr>
            </a:p>
          </p:txBody>
        </p:sp>
        <p:sp>
          <p:nvSpPr>
            <p:cNvPr id="22" name="Metin kutusu 21"/>
            <p:cNvSpPr txBox="1"/>
            <p:nvPr/>
          </p:nvSpPr>
          <p:spPr>
            <a:xfrm>
              <a:off x="473000" y="5194081"/>
              <a:ext cx="180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Birincil Koruma</a:t>
              </a:r>
              <a:endPara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3" name="Metin kutusu 22"/>
            <p:cNvSpPr txBox="1"/>
            <p:nvPr/>
          </p:nvSpPr>
          <p:spPr>
            <a:xfrm>
              <a:off x="2689705" y="4798018"/>
              <a:ext cx="180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İkincil Koruma</a:t>
              </a:r>
              <a:endPara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" name="Metin kutusu 23"/>
            <p:cNvSpPr txBox="1"/>
            <p:nvPr/>
          </p:nvSpPr>
          <p:spPr>
            <a:xfrm>
              <a:off x="4820409" y="4274331"/>
              <a:ext cx="180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Üçüncül Koruma</a:t>
              </a:r>
              <a:endPara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5" name="AutoShape 9"/>
            <p:cNvSpPr>
              <a:spLocks noChangeArrowheads="1"/>
            </p:cNvSpPr>
            <p:nvPr/>
          </p:nvSpPr>
          <p:spPr bwMode="gray">
            <a:xfrm>
              <a:off x="4633194" y="1559718"/>
              <a:ext cx="1872000" cy="287338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tr-TR" altLang="zh-CN" sz="1400" b="1" dirty="0" smtClean="0">
                  <a:solidFill>
                    <a:srgbClr val="FFFFFF"/>
                  </a:solidFill>
                  <a:latin typeface="Calibri" pitchFamily="34" charset="0"/>
                </a:rPr>
                <a:t>Semptomatik</a:t>
              </a:r>
              <a:endParaRPr lang="zh-CN" altLang="en-US" sz="1400" b="1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6" name="AutoShape 10"/>
            <p:cNvSpPr>
              <a:spLocks noChangeArrowheads="1"/>
            </p:cNvSpPr>
            <p:nvPr/>
          </p:nvSpPr>
          <p:spPr bwMode="auto">
            <a:xfrm flipH="1">
              <a:off x="6304688" y="1631950"/>
              <a:ext cx="68948" cy="142875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7" name="AutoShape 11"/>
            <p:cNvSpPr>
              <a:spLocks noChangeArrowheads="1"/>
            </p:cNvSpPr>
            <p:nvPr/>
          </p:nvSpPr>
          <p:spPr bwMode="auto">
            <a:xfrm flipH="1">
              <a:off x="4751461" y="1631950"/>
              <a:ext cx="68948" cy="142875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8" name="Metin kutusu 27"/>
            <p:cNvSpPr txBox="1"/>
            <p:nvPr/>
          </p:nvSpPr>
          <p:spPr>
            <a:xfrm rot="16200000">
              <a:off x="1408928" y="3604579"/>
              <a:ext cx="20705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200" b="1" i="1" dirty="0" smtClean="0">
                  <a:solidFill>
                    <a:srgbClr val="004986"/>
                  </a:solidFill>
                  <a:latin typeface="Calibri" pitchFamily="34" charset="0"/>
                  <a:cs typeface="Calibri" pitchFamily="34" charset="0"/>
                </a:rPr>
                <a:t>Etkisiz</a:t>
              </a:r>
              <a:r>
                <a:rPr lang="tr-TR" sz="1200" i="1" dirty="0" smtClean="0">
                  <a:solidFill>
                    <a:srgbClr val="004986"/>
                  </a:solidFill>
                  <a:latin typeface="Calibri" pitchFamily="34" charset="0"/>
                  <a:cs typeface="Calibri" pitchFamily="34" charset="0"/>
                </a:rPr>
                <a:t> (Akciğer </a:t>
              </a:r>
              <a:r>
                <a:rPr lang="tr-TR" sz="1200" i="1" dirty="0" err="1" smtClean="0">
                  <a:solidFill>
                    <a:srgbClr val="004986"/>
                  </a:solidFill>
                  <a:latin typeface="Calibri" pitchFamily="34" charset="0"/>
                  <a:cs typeface="Calibri" pitchFamily="34" charset="0"/>
                </a:rPr>
                <a:t>Ca</a:t>
              </a:r>
              <a:r>
                <a:rPr lang="tr-TR" sz="1200" i="1" dirty="0" smtClean="0">
                  <a:solidFill>
                    <a:srgbClr val="004986"/>
                  </a:solidFill>
                  <a:latin typeface="Calibri" pitchFamily="34" charset="0"/>
                  <a:cs typeface="Calibri" pitchFamily="34" charset="0"/>
                </a:rPr>
                <a:t>)</a:t>
              </a:r>
              <a:endParaRPr lang="tr-TR" sz="1200" i="1" dirty="0">
                <a:solidFill>
                  <a:srgbClr val="004986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9" name="Metin kutusu 28"/>
            <p:cNvSpPr txBox="1"/>
            <p:nvPr/>
          </p:nvSpPr>
          <p:spPr>
            <a:xfrm rot="16200000">
              <a:off x="3522403" y="3112155"/>
              <a:ext cx="20705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200" b="1" i="1" dirty="0" smtClean="0">
                  <a:solidFill>
                    <a:srgbClr val="004986"/>
                  </a:solidFill>
                  <a:latin typeface="Calibri" pitchFamily="34" charset="0"/>
                  <a:cs typeface="Calibri" pitchFamily="34" charset="0"/>
                </a:rPr>
                <a:t>Etkili </a:t>
              </a:r>
              <a:r>
                <a:rPr lang="tr-TR" sz="1200" i="1" dirty="0" smtClean="0">
                  <a:solidFill>
                    <a:srgbClr val="004986"/>
                  </a:solidFill>
                  <a:latin typeface="Calibri" pitchFamily="34" charset="0"/>
                  <a:cs typeface="Calibri" pitchFamily="34" charset="0"/>
                </a:rPr>
                <a:t>(</a:t>
              </a:r>
              <a:r>
                <a:rPr lang="tr-TR" sz="1200" i="1" dirty="0" err="1" smtClean="0">
                  <a:solidFill>
                    <a:srgbClr val="004986"/>
                  </a:solidFill>
                  <a:latin typeface="Calibri" pitchFamily="34" charset="0"/>
                  <a:cs typeface="Calibri" pitchFamily="34" charset="0"/>
                </a:rPr>
                <a:t>Akciger</a:t>
              </a:r>
              <a:r>
                <a:rPr lang="tr-TR" sz="1200" i="1" dirty="0" smtClean="0">
                  <a:solidFill>
                    <a:srgbClr val="004986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tr-TR" sz="1200" i="1" dirty="0" err="1" smtClean="0">
                  <a:solidFill>
                    <a:srgbClr val="004986"/>
                  </a:solidFill>
                  <a:latin typeface="Calibri" pitchFamily="34" charset="0"/>
                  <a:cs typeface="Calibri" pitchFamily="34" charset="0"/>
                </a:rPr>
                <a:t>Ca</a:t>
              </a:r>
              <a:r>
                <a:rPr lang="tr-TR" sz="1200" i="1" dirty="0" smtClean="0">
                  <a:solidFill>
                    <a:srgbClr val="004986"/>
                  </a:solidFill>
                  <a:latin typeface="Calibri" pitchFamily="34" charset="0"/>
                  <a:cs typeface="Calibri" pitchFamily="34" charset="0"/>
                </a:rPr>
                <a:t>)</a:t>
              </a:r>
              <a:endParaRPr lang="tr-TR" sz="1200" i="1" dirty="0">
                <a:solidFill>
                  <a:srgbClr val="004986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0" name="Metin kutusu 29"/>
            <p:cNvSpPr txBox="1"/>
            <p:nvPr/>
          </p:nvSpPr>
          <p:spPr>
            <a:xfrm rot="16200000">
              <a:off x="5637427" y="2635623"/>
              <a:ext cx="20705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200" b="1" i="1" dirty="0" smtClean="0">
                  <a:solidFill>
                    <a:srgbClr val="004986"/>
                  </a:solidFill>
                  <a:latin typeface="Calibri" pitchFamily="34" charset="0"/>
                  <a:cs typeface="Calibri" pitchFamily="34" charset="0"/>
                </a:rPr>
                <a:t>Gereksiz</a:t>
              </a:r>
              <a:r>
                <a:rPr lang="tr-TR" sz="1200" i="1" dirty="0" smtClean="0">
                  <a:solidFill>
                    <a:srgbClr val="004986"/>
                  </a:solidFill>
                  <a:latin typeface="Calibri" pitchFamily="34" charset="0"/>
                  <a:cs typeface="Calibri" pitchFamily="34" charset="0"/>
                </a:rPr>
                <a:t> (Akciğer </a:t>
              </a:r>
              <a:r>
                <a:rPr lang="tr-TR" sz="1200" i="1" dirty="0" err="1" smtClean="0">
                  <a:solidFill>
                    <a:srgbClr val="004986"/>
                  </a:solidFill>
                  <a:latin typeface="Calibri" pitchFamily="34" charset="0"/>
                  <a:cs typeface="Calibri" pitchFamily="34" charset="0"/>
                </a:rPr>
                <a:t>Ca</a:t>
              </a:r>
              <a:r>
                <a:rPr lang="tr-TR" sz="1200" i="1" dirty="0" smtClean="0">
                  <a:solidFill>
                    <a:srgbClr val="004986"/>
                  </a:solidFill>
                  <a:latin typeface="Calibri" pitchFamily="34" charset="0"/>
                  <a:cs typeface="Calibri" pitchFamily="34" charset="0"/>
                </a:rPr>
                <a:t>)</a:t>
              </a:r>
              <a:endParaRPr lang="tr-TR" sz="1200" i="1" dirty="0">
                <a:solidFill>
                  <a:srgbClr val="004986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4" name="Metin kutusu 43"/>
            <p:cNvSpPr txBox="1"/>
            <p:nvPr/>
          </p:nvSpPr>
          <p:spPr>
            <a:xfrm>
              <a:off x="2331549" y="4530724"/>
              <a:ext cx="23392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400" b="1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«Erken Tanı-Tedavi»</a:t>
              </a:r>
              <a:endParaRPr lang="tr-TR" sz="14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5" name="Metin kutusu 44"/>
            <p:cNvSpPr txBox="1"/>
            <p:nvPr/>
          </p:nvSpPr>
          <p:spPr>
            <a:xfrm>
              <a:off x="231797" y="4945026"/>
              <a:ext cx="23850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400" b="1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«Biyolojik Başlangıç»</a:t>
              </a:r>
              <a:endParaRPr lang="tr-TR" sz="14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6" name="Metin kutusu 45"/>
            <p:cNvSpPr txBox="1"/>
            <p:nvPr/>
          </p:nvSpPr>
          <p:spPr>
            <a:xfrm>
              <a:off x="4457872" y="4010504"/>
              <a:ext cx="23245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400" b="1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«Klinik Belirtiler»</a:t>
              </a:r>
              <a:endParaRPr lang="tr-TR" sz="14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7" name="Metin kutusu 46"/>
            <p:cNvSpPr txBox="1"/>
            <p:nvPr/>
          </p:nvSpPr>
          <p:spPr>
            <a:xfrm>
              <a:off x="6576069" y="3570521"/>
              <a:ext cx="234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400" b="1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«İyileşme-Ölüm»</a:t>
              </a:r>
              <a:endParaRPr lang="tr-TR" sz="14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49" name="Akış Çizelgesi: Belge 48"/>
          <p:cNvSpPr/>
          <p:nvPr/>
        </p:nvSpPr>
        <p:spPr>
          <a:xfrm>
            <a:off x="7564" y="6533720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rgbClr val="FFFFFF"/>
                </a:solidFill>
                <a:latin typeface="Calibri" pitchFamily="34" charset="0"/>
              </a:rPr>
              <a:t>2</a:t>
            </a:r>
            <a:endParaRPr lang="tr-TR" sz="20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1" name="AutoShape 16"/>
          <p:cNvSpPr>
            <a:spLocks noChangeArrowheads="1"/>
          </p:cNvSpPr>
          <p:nvPr/>
        </p:nvSpPr>
        <p:spPr bwMode="auto">
          <a:xfrm>
            <a:off x="274536" y="5745239"/>
            <a:ext cx="2227069" cy="742673"/>
          </a:xfrm>
          <a:prstGeom prst="roundRect">
            <a:avLst>
              <a:gd name="adj" fmla="val 4690"/>
            </a:avLst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tr-TR" altLang="zh-CN" sz="1400" i="1" dirty="0" err="1">
                <a:solidFill>
                  <a:srgbClr val="000000"/>
                </a:solidFill>
                <a:latin typeface="Calibri" pitchFamily="34" charset="0"/>
              </a:rPr>
              <a:t>Obezitenin</a:t>
            </a:r>
            <a:r>
              <a:rPr lang="tr-TR" altLang="zh-CN" sz="1400" i="1" dirty="0">
                <a:solidFill>
                  <a:srgbClr val="000000"/>
                </a:solidFill>
                <a:latin typeface="Calibri" pitchFamily="34" charset="0"/>
              </a:rPr>
              <a:t> engellenmesi</a:t>
            </a:r>
          </a:p>
        </p:txBody>
      </p:sp>
      <p:sp>
        <p:nvSpPr>
          <p:cNvPr id="52" name="AutoShape 16"/>
          <p:cNvSpPr>
            <a:spLocks noChangeArrowheads="1"/>
          </p:cNvSpPr>
          <p:nvPr/>
        </p:nvSpPr>
        <p:spPr bwMode="auto">
          <a:xfrm>
            <a:off x="2406124" y="5740427"/>
            <a:ext cx="2227069" cy="752951"/>
          </a:xfrm>
          <a:prstGeom prst="roundRect">
            <a:avLst>
              <a:gd name="adj" fmla="val 4690"/>
            </a:avLst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tr-TR" altLang="zh-CN" sz="1400" i="1" dirty="0" err="1" smtClean="0">
                <a:solidFill>
                  <a:srgbClr val="000000"/>
                </a:solidFill>
                <a:latin typeface="Calibri" pitchFamily="34" charset="0"/>
              </a:rPr>
              <a:t>Diabet</a:t>
            </a:r>
            <a:r>
              <a:rPr lang="tr-TR" altLang="zh-CN" sz="1400" i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tr-TR" altLang="zh-CN" sz="1400" i="1" dirty="0">
                <a:solidFill>
                  <a:srgbClr val="000000"/>
                </a:solidFill>
                <a:latin typeface="Calibri" pitchFamily="34" charset="0"/>
              </a:rPr>
              <a:t>gelişimini engellemek için diyet ve egzersiz </a:t>
            </a:r>
            <a:r>
              <a:rPr lang="tr-TR" altLang="zh-CN" sz="1400" i="1" dirty="0" smtClean="0">
                <a:solidFill>
                  <a:srgbClr val="000000"/>
                </a:solidFill>
                <a:latin typeface="Calibri" pitchFamily="34" charset="0"/>
              </a:rPr>
              <a:t>önerilmesi </a:t>
            </a:r>
            <a:endParaRPr lang="tr-TR" altLang="zh-CN" sz="1400" i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6" name="AutoShape 16"/>
          <p:cNvSpPr>
            <a:spLocks noChangeArrowheads="1"/>
          </p:cNvSpPr>
          <p:nvPr/>
        </p:nvSpPr>
        <p:spPr bwMode="auto">
          <a:xfrm>
            <a:off x="4546096" y="5744486"/>
            <a:ext cx="2227069" cy="752951"/>
          </a:xfrm>
          <a:prstGeom prst="roundRect">
            <a:avLst>
              <a:gd name="adj" fmla="val 4690"/>
            </a:avLst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tr-TR" altLang="zh-CN" sz="1400" i="1" dirty="0" err="1" smtClean="0">
                <a:solidFill>
                  <a:srgbClr val="000000"/>
                </a:solidFill>
                <a:latin typeface="Calibri" pitchFamily="34" charset="0"/>
              </a:rPr>
              <a:t>Diabet</a:t>
            </a:r>
            <a:r>
              <a:rPr lang="tr-TR" altLang="zh-CN" sz="1400" i="1" dirty="0" smtClean="0">
                <a:solidFill>
                  <a:srgbClr val="000000"/>
                </a:solidFill>
                <a:latin typeface="Calibri" pitchFamily="34" charset="0"/>
              </a:rPr>
              <a:t> için AKŞ </a:t>
            </a:r>
            <a:r>
              <a:rPr lang="tr-TR" altLang="zh-CN" sz="1400" i="1" dirty="0">
                <a:solidFill>
                  <a:srgbClr val="000000"/>
                </a:solidFill>
                <a:latin typeface="Calibri" pitchFamily="34" charset="0"/>
              </a:rPr>
              <a:t>takibi yapmak</a:t>
            </a:r>
          </a:p>
        </p:txBody>
      </p:sp>
      <p:sp>
        <p:nvSpPr>
          <p:cNvPr id="57" name="AutoShape 16"/>
          <p:cNvSpPr>
            <a:spLocks noChangeArrowheads="1"/>
          </p:cNvSpPr>
          <p:nvPr/>
        </p:nvSpPr>
        <p:spPr bwMode="auto">
          <a:xfrm>
            <a:off x="6689000" y="5744486"/>
            <a:ext cx="2227069" cy="752951"/>
          </a:xfrm>
          <a:prstGeom prst="roundRect">
            <a:avLst>
              <a:gd name="adj" fmla="val 4690"/>
            </a:avLst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tr-TR" altLang="zh-CN" sz="1400" i="1" dirty="0" smtClean="0">
                <a:solidFill>
                  <a:srgbClr val="000000"/>
                </a:solidFill>
                <a:latin typeface="Calibri" pitchFamily="34" charset="0"/>
              </a:rPr>
              <a:t>Komplikasyonları (göz körlüğü ve bacak </a:t>
            </a:r>
            <a:r>
              <a:rPr lang="tr-TR" altLang="zh-CN" sz="1400" i="1" dirty="0" err="1" smtClean="0">
                <a:solidFill>
                  <a:srgbClr val="000000"/>
                </a:solidFill>
                <a:latin typeface="Calibri" pitchFamily="34" charset="0"/>
              </a:rPr>
              <a:t>amputasyonunu</a:t>
            </a:r>
            <a:r>
              <a:rPr lang="tr-TR" altLang="zh-CN" sz="1400" i="1" dirty="0" smtClean="0">
                <a:solidFill>
                  <a:srgbClr val="000000"/>
                </a:solidFill>
                <a:latin typeface="Calibri" pitchFamily="34" charset="0"/>
              </a:rPr>
              <a:t>) engelleme</a:t>
            </a:r>
            <a:endParaRPr lang="tr-TR" altLang="zh-CN" sz="1400" i="1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3170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2166751" y="2733508"/>
            <a:ext cx="6835637" cy="1548879"/>
          </a:xfrm>
          <a:prstGeom prst="roundRect">
            <a:avLst>
              <a:gd name="adj" fmla="val 16667"/>
            </a:avLst>
          </a:prstGeom>
          <a:noFill/>
          <a:ln w="15875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54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 </a:t>
            </a:r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Hastalıkları</a:t>
            </a:r>
          </a:p>
          <a:p>
            <a:pPr algn="ctr"/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İşle İlgili Hastalıklar</a:t>
            </a:r>
            <a:endParaRPr lang="tr-TR" sz="54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" descr="D:\DOKTOR\1-DRUZ\1-EĞİTİM KURUMU\1. İstanbuluzman\2-RESİMLER\Meslekler\technical1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283" y="2733508"/>
            <a:ext cx="1612958" cy="1625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10161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69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1120775 h 2410"/>
              <a:gd name="T2" fmla="*/ 649287 w 1414"/>
              <a:gd name="T3" fmla="*/ 0 h 2410"/>
              <a:gd name="T4" fmla="*/ 2244725 w 1414"/>
              <a:gd name="T5" fmla="*/ 3175 h 2410"/>
              <a:gd name="T6" fmla="*/ 2239963 w 1414"/>
              <a:gd name="T7" fmla="*/ 3825875 h 2410"/>
              <a:gd name="T8" fmla="*/ 0 w 1414"/>
              <a:gd name="T9" fmla="*/ 1120775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/>
            <a:r>
              <a:rPr lang="tr-TR" sz="2000" b="1" noProof="1" smtClean="0">
                <a:solidFill>
                  <a:srgbClr val="FFFFFF"/>
                </a:solidFill>
                <a:latin typeface="Calibri" pitchFamily="34" charset="0"/>
              </a:rPr>
              <a:t>YÜKÜMLÜLÜK SÜRESİ</a:t>
            </a:r>
            <a:endParaRPr lang="tr-TR" sz="2000" b="1" noProof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endParaRPr lang="tr-TR" sz="800" b="1" i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</a:rPr>
              <a:t>«Sigortalının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</a:rPr>
              <a:t>Meslek Hastalığına sebep olan işinden filen ayrıldığı tarih ile Meslek Hastalığının meydana çıktığı tarih arasında geçen </a:t>
            </a:r>
            <a:r>
              <a:rPr lang="tr-TR" sz="2000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(kabul edilebilir) </a:t>
            </a:r>
            <a:r>
              <a:rPr lang="tr-TR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en </a:t>
            </a:r>
            <a:r>
              <a:rPr lang="tr-TR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uzun </a:t>
            </a:r>
            <a:r>
              <a:rPr lang="tr-TR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süreye </a:t>
            </a:r>
            <a:r>
              <a:rPr lang="tr-TR" sz="2000" b="1" i="1" dirty="0" smtClean="0">
                <a:solidFill>
                  <a:srgbClr val="6B9B1A"/>
                </a:solidFill>
                <a:latin typeface="Calibri" pitchFamily="34" charset="0"/>
              </a:rPr>
              <a:t>Yükümlülük Süresi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</a:rPr>
              <a:t>denir.»</a:t>
            </a:r>
          </a:p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endParaRPr lang="tr-TR" sz="2000" b="1" i="1" dirty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</a:rPr>
              <a:t>Bu süre aynı zamanda meslek hastalığına yakalanan kişinin yasal yollarla hakkını arayabileceği süredir.</a:t>
            </a:r>
          </a:p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endParaRPr lang="tr-TR" sz="1000" i="1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tr-TR" sz="2000" b="1" i="1" dirty="0">
                <a:latin typeface="Calibri" pitchFamily="34" charset="0"/>
              </a:rPr>
              <a:t>Örnekler;</a:t>
            </a:r>
          </a:p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</a:rPr>
              <a:t>Gürültü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</a:rPr>
              <a:t> için yükümlülük süresi 6 aydır.</a:t>
            </a:r>
          </a:p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</a:rPr>
              <a:t>Titreşim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</a:rPr>
              <a:t>için yükümlülük süresi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</a:rPr>
              <a:t>2 yıldır</a:t>
            </a:r>
            <a:endParaRPr lang="tr-TR" sz="1600" i="1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endParaRPr lang="tr-TR" sz="1600" dirty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16772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41679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16795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416800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1005 w 794"/>
                  <a:gd name="T1" fmla="*/ 13 h 1200"/>
                  <a:gd name="T2" fmla="*/ 879 w 794"/>
                  <a:gd name="T3" fmla="*/ 86 h 1200"/>
                  <a:gd name="T4" fmla="*/ 874 w 794"/>
                  <a:gd name="T5" fmla="*/ 83 h 1200"/>
                  <a:gd name="T6" fmla="*/ 865 w 794"/>
                  <a:gd name="T7" fmla="*/ 58 h 1200"/>
                  <a:gd name="T8" fmla="*/ 861 w 794"/>
                  <a:gd name="T9" fmla="*/ 28 h 1200"/>
                  <a:gd name="T10" fmla="*/ 801 w 794"/>
                  <a:gd name="T11" fmla="*/ 12 h 1200"/>
                  <a:gd name="T12" fmla="*/ 785 w 794"/>
                  <a:gd name="T13" fmla="*/ 72 h 1200"/>
                  <a:gd name="T14" fmla="*/ 808 w 794"/>
                  <a:gd name="T15" fmla="*/ 91 h 1200"/>
                  <a:gd name="T16" fmla="*/ 808 w 794"/>
                  <a:gd name="T17" fmla="*/ 91 h 1200"/>
                  <a:gd name="T18" fmla="*/ 825 w 794"/>
                  <a:gd name="T19" fmla="*/ 111 h 1200"/>
                  <a:gd name="T20" fmla="*/ 825 w 794"/>
                  <a:gd name="T21" fmla="*/ 117 h 1200"/>
                  <a:gd name="T22" fmla="*/ 697 w 794"/>
                  <a:gd name="T23" fmla="*/ 191 h 1200"/>
                  <a:gd name="T24" fmla="*/ 805 w 794"/>
                  <a:gd name="T25" fmla="*/ 593 h 1200"/>
                  <a:gd name="T26" fmla="*/ 697 w 794"/>
                  <a:gd name="T27" fmla="*/ 994 h 1200"/>
                  <a:gd name="T28" fmla="*/ 0 w 794"/>
                  <a:gd name="T29" fmla="*/ 1397 h 1200"/>
                  <a:gd name="T30" fmla="*/ 0 w 794"/>
                  <a:gd name="T31" fmla="*/ 1529 h 1200"/>
                  <a:gd name="T32" fmla="*/ 0 w 794"/>
                  <a:gd name="T33" fmla="*/ 1545 h 1200"/>
                  <a:gd name="T34" fmla="*/ 6 w 794"/>
                  <a:gd name="T35" fmla="*/ 1548 h 1200"/>
                  <a:gd name="T36" fmla="*/ 32 w 794"/>
                  <a:gd name="T37" fmla="*/ 1542 h 1200"/>
                  <a:gd name="T38" fmla="*/ 32 w 794"/>
                  <a:gd name="T39" fmla="*/ 1542 h 1200"/>
                  <a:gd name="T40" fmla="*/ 61 w 794"/>
                  <a:gd name="T41" fmla="*/ 1532 h 1200"/>
                  <a:gd name="T42" fmla="*/ 104 w 794"/>
                  <a:gd name="T43" fmla="*/ 1575 h 1200"/>
                  <a:gd name="T44" fmla="*/ 61 w 794"/>
                  <a:gd name="T45" fmla="*/ 1621 h 1200"/>
                  <a:gd name="T46" fmla="*/ 32 w 794"/>
                  <a:gd name="T47" fmla="*/ 1609 h 1200"/>
                  <a:gd name="T48" fmla="*/ 6 w 794"/>
                  <a:gd name="T49" fmla="*/ 1605 h 1200"/>
                  <a:gd name="T50" fmla="*/ 0 w 794"/>
                  <a:gd name="T51" fmla="*/ 1607 h 1200"/>
                  <a:gd name="T52" fmla="*/ 0 w 794"/>
                  <a:gd name="T53" fmla="*/ 1618 h 1200"/>
                  <a:gd name="T54" fmla="*/ 0 w 794"/>
                  <a:gd name="T55" fmla="*/ 1752 h 1200"/>
                  <a:gd name="T56" fmla="*/ 1005 w 794"/>
                  <a:gd name="T57" fmla="*/ 1172 h 1200"/>
                  <a:gd name="T58" fmla="*/ 1160 w 794"/>
                  <a:gd name="T59" fmla="*/ 593 h 1200"/>
                  <a:gd name="T60" fmla="*/ 1005 w 794"/>
                  <a:gd name="T61" fmla="*/ 13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16801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1220 w 864"/>
                  <a:gd name="T1" fmla="*/ 1519 h 1191"/>
                  <a:gd name="T2" fmla="*/ 1190 w 864"/>
                  <a:gd name="T3" fmla="*/ 1529 h 1191"/>
                  <a:gd name="T4" fmla="*/ 1190 w 864"/>
                  <a:gd name="T5" fmla="*/ 1529 h 1191"/>
                  <a:gd name="T6" fmla="*/ 1164 w 864"/>
                  <a:gd name="T7" fmla="*/ 1535 h 1191"/>
                  <a:gd name="T8" fmla="*/ 1158 w 864"/>
                  <a:gd name="T9" fmla="*/ 1532 h 1191"/>
                  <a:gd name="T10" fmla="*/ 1158 w 864"/>
                  <a:gd name="T11" fmla="*/ 1516 h 1191"/>
                  <a:gd name="T12" fmla="*/ 1158 w 864"/>
                  <a:gd name="T13" fmla="*/ 1384 h 1191"/>
                  <a:gd name="T14" fmla="*/ 463 w 864"/>
                  <a:gd name="T15" fmla="*/ 981 h 1191"/>
                  <a:gd name="T16" fmla="*/ 355 w 864"/>
                  <a:gd name="T17" fmla="*/ 580 h 1191"/>
                  <a:gd name="T18" fmla="*/ 463 w 864"/>
                  <a:gd name="T19" fmla="*/ 178 h 1191"/>
                  <a:gd name="T20" fmla="*/ 337 w 864"/>
                  <a:gd name="T21" fmla="*/ 107 h 1191"/>
                  <a:gd name="T22" fmla="*/ 333 w 864"/>
                  <a:gd name="T23" fmla="*/ 110 h 1191"/>
                  <a:gd name="T24" fmla="*/ 323 w 864"/>
                  <a:gd name="T25" fmla="*/ 134 h 1191"/>
                  <a:gd name="T26" fmla="*/ 323 w 864"/>
                  <a:gd name="T27" fmla="*/ 134 h 1191"/>
                  <a:gd name="T28" fmla="*/ 318 w 864"/>
                  <a:gd name="T29" fmla="*/ 165 h 1191"/>
                  <a:gd name="T30" fmla="*/ 259 w 864"/>
                  <a:gd name="T31" fmla="*/ 180 h 1191"/>
                  <a:gd name="T32" fmla="*/ 242 w 864"/>
                  <a:gd name="T33" fmla="*/ 120 h 1191"/>
                  <a:gd name="T34" fmla="*/ 266 w 864"/>
                  <a:gd name="T35" fmla="*/ 101 h 1191"/>
                  <a:gd name="T36" fmla="*/ 283 w 864"/>
                  <a:gd name="T37" fmla="*/ 80 h 1191"/>
                  <a:gd name="T38" fmla="*/ 283 w 864"/>
                  <a:gd name="T39" fmla="*/ 74 h 1191"/>
                  <a:gd name="T40" fmla="*/ 155 w 864"/>
                  <a:gd name="T41" fmla="*/ 0 h 1191"/>
                  <a:gd name="T42" fmla="*/ 0 w 864"/>
                  <a:gd name="T43" fmla="*/ 580 h 1191"/>
                  <a:gd name="T44" fmla="*/ 155 w 864"/>
                  <a:gd name="T45" fmla="*/ 1159 h 1191"/>
                  <a:gd name="T46" fmla="*/ 1158 w 864"/>
                  <a:gd name="T47" fmla="*/ 1739 h 1191"/>
                  <a:gd name="T48" fmla="*/ 1158 w 864"/>
                  <a:gd name="T49" fmla="*/ 1605 h 1191"/>
                  <a:gd name="T50" fmla="*/ 1158 w 864"/>
                  <a:gd name="T51" fmla="*/ 1594 h 1191"/>
                  <a:gd name="T52" fmla="*/ 1164 w 864"/>
                  <a:gd name="T53" fmla="*/ 1592 h 1191"/>
                  <a:gd name="T54" fmla="*/ 1190 w 864"/>
                  <a:gd name="T55" fmla="*/ 1596 h 1191"/>
                  <a:gd name="T56" fmla="*/ 1220 w 864"/>
                  <a:gd name="T57" fmla="*/ 1608 h 1191"/>
                  <a:gd name="T58" fmla="*/ 1262 w 864"/>
                  <a:gd name="T59" fmla="*/ 1562 h 1191"/>
                  <a:gd name="T60" fmla="*/ 1220 w 864"/>
                  <a:gd name="T61" fmla="*/ 1519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16802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702 w 1375"/>
                  <a:gd name="T1" fmla="*/ 755 h 527"/>
                  <a:gd name="T2" fmla="*/ 1830 w 1375"/>
                  <a:gd name="T3" fmla="*/ 681 h 527"/>
                  <a:gd name="T4" fmla="*/ 1830 w 1375"/>
                  <a:gd name="T5" fmla="*/ 675 h 527"/>
                  <a:gd name="T6" fmla="*/ 1813 w 1375"/>
                  <a:gd name="T7" fmla="*/ 654 h 527"/>
                  <a:gd name="T8" fmla="*/ 1813 w 1375"/>
                  <a:gd name="T9" fmla="*/ 654 h 527"/>
                  <a:gd name="T10" fmla="*/ 1789 w 1375"/>
                  <a:gd name="T11" fmla="*/ 635 h 527"/>
                  <a:gd name="T12" fmla="*/ 1805 w 1375"/>
                  <a:gd name="T13" fmla="*/ 576 h 527"/>
                  <a:gd name="T14" fmla="*/ 1865 w 1375"/>
                  <a:gd name="T15" fmla="*/ 592 h 527"/>
                  <a:gd name="T16" fmla="*/ 1870 w 1375"/>
                  <a:gd name="T17" fmla="*/ 622 h 527"/>
                  <a:gd name="T18" fmla="*/ 1878 w 1375"/>
                  <a:gd name="T19" fmla="*/ 647 h 527"/>
                  <a:gd name="T20" fmla="*/ 1884 w 1375"/>
                  <a:gd name="T21" fmla="*/ 650 h 527"/>
                  <a:gd name="T22" fmla="*/ 2010 w 1375"/>
                  <a:gd name="T23" fmla="*/ 577 h 527"/>
                  <a:gd name="T24" fmla="*/ 1004 w 1375"/>
                  <a:gd name="T25" fmla="*/ 0 h 527"/>
                  <a:gd name="T26" fmla="*/ 0 w 1375"/>
                  <a:gd name="T27" fmla="*/ 577 h 527"/>
                  <a:gd name="T28" fmla="*/ 129 w 1375"/>
                  <a:gd name="T29" fmla="*/ 651 h 527"/>
                  <a:gd name="T30" fmla="*/ 129 w 1375"/>
                  <a:gd name="T31" fmla="*/ 657 h 527"/>
                  <a:gd name="T32" fmla="*/ 111 w 1375"/>
                  <a:gd name="T33" fmla="*/ 678 h 527"/>
                  <a:gd name="T34" fmla="*/ 88 w 1375"/>
                  <a:gd name="T35" fmla="*/ 697 h 527"/>
                  <a:gd name="T36" fmla="*/ 104 w 1375"/>
                  <a:gd name="T37" fmla="*/ 756 h 527"/>
                  <a:gd name="T38" fmla="*/ 164 w 1375"/>
                  <a:gd name="T39" fmla="*/ 742 h 527"/>
                  <a:gd name="T40" fmla="*/ 168 w 1375"/>
                  <a:gd name="T41" fmla="*/ 711 h 527"/>
                  <a:gd name="T42" fmla="*/ 168 w 1375"/>
                  <a:gd name="T43" fmla="*/ 711 h 527"/>
                  <a:gd name="T44" fmla="*/ 178 w 1375"/>
                  <a:gd name="T45" fmla="*/ 686 h 527"/>
                  <a:gd name="T46" fmla="*/ 183 w 1375"/>
                  <a:gd name="T47" fmla="*/ 683 h 527"/>
                  <a:gd name="T48" fmla="*/ 308 w 1375"/>
                  <a:gd name="T49" fmla="*/ 755 h 527"/>
                  <a:gd name="T50" fmla="*/ 1004 w 1375"/>
                  <a:gd name="T51" fmla="*/ 354 h 527"/>
                  <a:gd name="T52" fmla="*/ 1702 w 1375"/>
                  <a:gd name="T53" fmla="*/ 755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16796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416797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808 w 550"/>
                  <a:gd name="T1" fmla="*/ 193 h 836"/>
                  <a:gd name="T2" fmla="*/ 804 w 550"/>
                  <a:gd name="T3" fmla="*/ 190 h 836"/>
                  <a:gd name="T4" fmla="*/ 777 w 550"/>
                  <a:gd name="T5" fmla="*/ 195 h 836"/>
                  <a:gd name="T6" fmla="*/ 777 w 550"/>
                  <a:gd name="T7" fmla="*/ 195 h 836"/>
                  <a:gd name="T8" fmla="*/ 748 w 550"/>
                  <a:gd name="T9" fmla="*/ 207 h 836"/>
                  <a:gd name="T10" fmla="*/ 705 w 550"/>
                  <a:gd name="T11" fmla="*/ 163 h 836"/>
                  <a:gd name="T12" fmla="*/ 748 w 550"/>
                  <a:gd name="T13" fmla="*/ 117 h 836"/>
                  <a:gd name="T14" fmla="*/ 777 w 550"/>
                  <a:gd name="T15" fmla="*/ 129 h 836"/>
                  <a:gd name="T16" fmla="*/ 804 w 550"/>
                  <a:gd name="T17" fmla="*/ 133 h 836"/>
                  <a:gd name="T18" fmla="*/ 808 w 550"/>
                  <a:gd name="T19" fmla="*/ 130 h 836"/>
                  <a:gd name="T20" fmla="*/ 808 w 550"/>
                  <a:gd name="T21" fmla="*/ 120 h 836"/>
                  <a:gd name="T22" fmla="*/ 808 w 550"/>
                  <a:gd name="T23" fmla="*/ 0 h 836"/>
                  <a:gd name="T24" fmla="*/ 0 w 550"/>
                  <a:gd name="T25" fmla="*/ 806 h 836"/>
                  <a:gd name="T26" fmla="*/ 109 w 550"/>
                  <a:gd name="T27" fmla="*/ 1209 h 836"/>
                  <a:gd name="T28" fmla="*/ 225 w 550"/>
                  <a:gd name="T29" fmla="*/ 1143 h 836"/>
                  <a:gd name="T30" fmla="*/ 232 w 550"/>
                  <a:gd name="T31" fmla="*/ 1166 h 836"/>
                  <a:gd name="T32" fmla="*/ 237 w 550"/>
                  <a:gd name="T33" fmla="*/ 1197 h 836"/>
                  <a:gd name="T34" fmla="*/ 297 w 550"/>
                  <a:gd name="T35" fmla="*/ 1212 h 836"/>
                  <a:gd name="T36" fmla="*/ 314 w 550"/>
                  <a:gd name="T37" fmla="*/ 1152 h 836"/>
                  <a:gd name="T38" fmla="*/ 291 w 550"/>
                  <a:gd name="T39" fmla="*/ 1133 h 836"/>
                  <a:gd name="T40" fmla="*/ 291 w 550"/>
                  <a:gd name="T41" fmla="*/ 1133 h 836"/>
                  <a:gd name="T42" fmla="*/ 273 w 550"/>
                  <a:gd name="T43" fmla="*/ 1115 h 836"/>
                  <a:gd name="T44" fmla="*/ 391 w 550"/>
                  <a:gd name="T45" fmla="*/ 1046 h 836"/>
                  <a:gd name="T46" fmla="*/ 326 w 550"/>
                  <a:gd name="T47" fmla="*/ 806 h 836"/>
                  <a:gd name="T48" fmla="*/ 808 w 550"/>
                  <a:gd name="T49" fmla="*/ 325 h 836"/>
                  <a:gd name="T50" fmla="*/ 808 w 550"/>
                  <a:gd name="T51" fmla="*/ 210 h 836"/>
                  <a:gd name="T52" fmla="*/ 808 w 550"/>
                  <a:gd name="T53" fmla="*/ 193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16798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103 w 621"/>
                  <a:gd name="T1" fmla="*/ 0 h 826"/>
                  <a:gd name="T2" fmla="*/ 103 w 621"/>
                  <a:gd name="T3" fmla="*/ 120 h 826"/>
                  <a:gd name="T4" fmla="*/ 103 w 621"/>
                  <a:gd name="T5" fmla="*/ 130 h 826"/>
                  <a:gd name="T6" fmla="*/ 98 w 621"/>
                  <a:gd name="T7" fmla="*/ 133 h 826"/>
                  <a:gd name="T8" fmla="*/ 72 w 621"/>
                  <a:gd name="T9" fmla="*/ 129 h 826"/>
                  <a:gd name="T10" fmla="*/ 43 w 621"/>
                  <a:gd name="T11" fmla="*/ 117 h 826"/>
                  <a:gd name="T12" fmla="*/ 0 w 621"/>
                  <a:gd name="T13" fmla="*/ 163 h 826"/>
                  <a:gd name="T14" fmla="*/ 43 w 621"/>
                  <a:gd name="T15" fmla="*/ 207 h 826"/>
                  <a:gd name="T16" fmla="*/ 72 w 621"/>
                  <a:gd name="T17" fmla="*/ 195 h 826"/>
                  <a:gd name="T18" fmla="*/ 72 w 621"/>
                  <a:gd name="T19" fmla="*/ 195 h 826"/>
                  <a:gd name="T20" fmla="*/ 98 w 621"/>
                  <a:gd name="T21" fmla="*/ 190 h 826"/>
                  <a:gd name="T22" fmla="*/ 103 w 621"/>
                  <a:gd name="T23" fmla="*/ 193 h 826"/>
                  <a:gd name="T24" fmla="*/ 103 w 621"/>
                  <a:gd name="T25" fmla="*/ 209 h 826"/>
                  <a:gd name="T26" fmla="*/ 103 w 621"/>
                  <a:gd name="T27" fmla="*/ 325 h 826"/>
                  <a:gd name="T28" fmla="*/ 103 w 621"/>
                  <a:gd name="T29" fmla="*/ 325 h 826"/>
                  <a:gd name="T30" fmla="*/ 585 w 621"/>
                  <a:gd name="T31" fmla="*/ 806 h 826"/>
                  <a:gd name="T32" fmla="*/ 520 w 621"/>
                  <a:gd name="T33" fmla="*/ 1046 h 826"/>
                  <a:gd name="T34" fmla="*/ 636 w 621"/>
                  <a:gd name="T35" fmla="*/ 1112 h 826"/>
                  <a:gd name="T36" fmla="*/ 640 w 621"/>
                  <a:gd name="T37" fmla="*/ 1110 h 826"/>
                  <a:gd name="T38" fmla="*/ 651 w 621"/>
                  <a:gd name="T39" fmla="*/ 1084 h 826"/>
                  <a:gd name="T40" fmla="*/ 651 w 621"/>
                  <a:gd name="T41" fmla="*/ 1084 h 826"/>
                  <a:gd name="T42" fmla="*/ 655 w 621"/>
                  <a:gd name="T43" fmla="*/ 1055 h 826"/>
                  <a:gd name="T44" fmla="*/ 715 w 621"/>
                  <a:gd name="T45" fmla="*/ 1039 h 826"/>
                  <a:gd name="T46" fmla="*/ 731 w 621"/>
                  <a:gd name="T47" fmla="*/ 1099 h 826"/>
                  <a:gd name="T48" fmla="*/ 708 w 621"/>
                  <a:gd name="T49" fmla="*/ 1118 h 826"/>
                  <a:gd name="T50" fmla="*/ 690 w 621"/>
                  <a:gd name="T51" fmla="*/ 1138 h 826"/>
                  <a:gd name="T52" fmla="*/ 690 w 621"/>
                  <a:gd name="T53" fmla="*/ 1144 h 826"/>
                  <a:gd name="T54" fmla="*/ 803 w 621"/>
                  <a:gd name="T55" fmla="*/ 1210 h 826"/>
                  <a:gd name="T56" fmla="*/ 912 w 621"/>
                  <a:gd name="T57" fmla="*/ 806 h 826"/>
                  <a:gd name="T58" fmla="*/ 103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16799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1284 w 953"/>
                  <a:gd name="T1" fmla="*/ 117 h 400"/>
                  <a:gd name="T2" fmla="*/ 1284 w 953"/>
                  <a:gd name="T3" fmla="*/ 112 h 400"/>
                  <a:gd name="T4" fmla="*/ 1302 w 953"/>
                  <a:gd name="T5" fmla="*/ 91 h 400"/>
                  <a:gd name="T6" fmla="*/ 1325 w 953"/>
                  <a:gd name="T7" fmla="*/ 72 h 400"/>
                  <a:gd name="T8" fmla="*/ 1309 w 953"/>
                  <a:gd name="T9" fmla="*/ 12 h 400"/>
                  <a:gd name="T10" fmla="*/ 1249 w 953"/>
                  <a:gd name="T11" fmla="*/ 28 h 400"/>
                  <a:gd name="T12" fmla="*/ 1245 w 953"/>
                  <a:gd name="T13" fmla="*/ 57 h 400"/>
                  <a:gd name="T14" fmla="*/ 1245 w 953"/>
                  <a:gd name="T15" fmla="*/ 57 h 400"/>
                  <a:gd name="T16" fmla="*/ 1234 w 953"/>
                  <a:gd name="T17" fmla="*/ 84 h 400"/>
                  <a:gd name="T18" fmla="*/ 1230 w 953"/>
                  <a:gd name="T19" fmla="*/ 85 h 400"/>
                  <a:gd name="T20" fmla="*/ 1114 w 953"/>
                  <a:gd name="T21" fmla="*/ 19 h 400"/>
                  <a:gd name="T22" fmla="*/ 698 w 953"/>
                  <a:gd name="T23" fmla="*/ 260 h 400"/>
                  <a:gd name="T24" fmla="*/ 281 w 953"/>
                  <a:gd name="T25" fmla="*/ 19 h 400"/>
                  <a:gd name="T26" fmla="*/ 164 w 953"/>
                  <a:gd name="T27" fmla="*/ 88 h 400"/>
                  <a:gd name="T28" fmla="*/ 182 w 953"/>
                  <a:gd name="T29" fmla="*/ 106 h 400"/>
                  <a:gd name="T30" fmla="*/ 182 w 953"/>
                  <a:gd name="T31" fmla="*/ 106 h 400"/>
                  <a:gd name="T32" fmla="*/ 205 w 953"/>
                  <a:gd name="T33" fmla="*/ 125 h 400"/>
                  <a:gd name="T34" fmla="*/ 188 w 953"/>
                  <a:gd name="T35" fmla="*/ 185 h 400"/>
                  <a:gd name="T36" fmla="*/ 128 w 953"/>
                  <a:gd name="T37" fmla="*/ 170 h 400"/>
                  <a:gd name="T38" fmla="*/ 123 w 953"/>
                  <a:gd name="T39" fmla="*/ 139 h 400"/>
                  <a:gd name="T40" fmla="*/ 116 w 953"/>
                  <a:gd name="T41" fmla="*/ 116 h 400"/>
                  <a:gd name="T42" fmla="*/ 0 w 953"/>
                  <a:gd name="T43" fmla="*/ 182 h 400"/>
                  <a:gd name="T44" fmla="*/ 698 w 953"/>
                  <a:gd name="T45" fmla="*/ 587 h 400"/>
                  <a:gd name="T46" fmla="*/ 1397 w 953"/>
                  <a:gd name="T47" fmla="*/ 183 h 400"/>
                  <a:gd name="T48" fmla="*/ 1284 w 953"/>
                  <a:gd name="T49" fmla="*/ 117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 HASTALIKLARI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 Box 45"/>
          <p:cNvSpPr txBox="1">
            <a:spLocks noChangeArrowheads="1"/>
          </p:cNvSpPr>
          <p:nvPr/>
        </p:nvSpPr>
        <p:spPr bwMode="auto">
          <a:xfrm>
            <a:off x="781050" y="2181225"/>
            <a:ext cx="5508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tr-TR" sz="1400" b="1" i="1" noProof="1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Tanım</a:t>
            </a: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8467724" y="6405496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Akış Çizelgesi: Belge 17"/>
          <p:cNvSpPr/>
          <p:nvPr/>
        </p:nvSpPr>
        <p:spPr>
          <a:xfrm>
            <a:off x="26614" y="6514670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rgbClr val="FFFFFF"/>
                </a:solidFill>
                <a:latin typeface="Calibri" pitchFamily="34" charset="0"/>
              </a:rPr>
              <a:t>2</a:t>
            </a:r>
            <a:endParaRPr lang="tr-TR" sz="20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5259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69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1120775 h 2410"/>
              <a:gd name="T2" fmla="*/ 649287 w 1414"/>
              <a:gd name="T3" fmla="*/ 0 h 2410"/>
              <a:gd name="T4" fmla="*/ 2244725 w 1414"/>
              <a:gd name="T5" fmla="*/ 3175 h 2410"/>
              <a:gd name="T6" fmla="*/ 2239963 w 1414"/>
              <a:gd name="T7" fmla="*/ 3825875 h 2410"/>
              <a:gd name="T8" fmla="*/ 0 w 1414"/>
              <a:gd name="T9" fmla="*/ 1120775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/>
            <a:r>
              <a:rPr lang="tr-TR" sz="2000" b="1" noProof="1" smtClean="0">
                <a:solidFill>
                  <a:srgbClr val="FFFFFF"/>
                </a:solidFill>
                <a:latin typeface="Calibri" pitchFamily="34" charset="0"/>
              </a:rPr>
              <a:t>MARUZİYET SÜRESİ</a:t>
            </a:r>
            <a:endParaRPr lang="tr-TR" sz="2000" b="1" noProof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endParaRPr lang="tr-TR" sz="800" b="1" i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endParaRPr lang="tr-TR" sz="1000" b="1" i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</a:rPr>
              <a:t>«Zararlı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</a:rPr>
              <a:t>etkenin başlamasıyla hastalık belirtilerinin ortaya çıkması için gereken </a:t>
            </a:r>
            <a:r>
              <a:rPr lang="tr-TR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en az </a:t>
            </a:r>
            <a:r>
              <a:rPr lang="tr-TR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süreye </a:t>
            </a:r>
            <a:r>
              <a:rPr lang="tr-TR" sz="2000" b="1" i="1" dirty="0" smtClean="0">
                <a:solidFill>
                  <a:srgbClr val="6B9B1A"/>
                </a:solidFill>
                <a:latin typeface="Calibri" pitchFamily="34" charset="0"/>
              </a:rPr>
              <a:t>Maruziyet Süresi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</a:rPr>
              <a:t> denir.»</a:t>
            </a:r>
          </a:p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endParaRPr lang="tr-TR" sz="1600" b="1" i="1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tr-TR" sz="1600" b="1" i="1" dirty="0" smtClean="0">
                <a:latin typeface="Calibri" pitchFamily="34" charset="0"/>
              </a:rPr>
              <a:t>Örnekler</a:t>
            </a:r>
            <a:r>
              <a:rPr lang="tr-TR" sz="1600" b="1" i="1" dirty="0">
                <a:latin typeface="Calibri" pitchFamily="34" charset="0"/>
              </a:rPr>
              <a:t>;</a:t>
            </a:r>
          </a:p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tr-TR" sz="1600" b="1" i="1" dirty="0" err="1">
                <a:latin typeface="Calibri" pitchFamily="34" charset="0"/>
              </a:rPr>
              <a:t>Pnömokonyozun</a:t>
            </a:r>
            <a:r>
              <a:rPr lang="tr-TR" sz="1600" i="1" dirty="0">
                <a:latin typeface="Calibri" pitchFamily="34" charset="0"/>
              </a:rPr>
              <a:t> meslek hastalığı sayılabilmesi için, sigortalının havasında </a:t>
            </a:r>
            <a:r>
              <a:rPr lang="tr-TR" sz="1600" i="1" dirty="0" err="1">
                <a:latin typeface="Calibri" pitchFamily="34" charset="0"/>
              </a:rPr>
              <a:t>pnömokonyoz</a:t>
            </a:r>
            <a:r>
              <a:rPr lang="tr-TR" sz="1600" i="1" dirty="0">
                <a:latin typeface="Calibri" pitchFamily="34" charset="0"/>
              </a:rPr>
              <a:t> yapacak yoğunluk ve nitelikte toz bulunan işyerlerinde toplam olarak </a:t>
            </a:r>
            <a:r>
              <a:rPr lang="tr-TR" sz="1600" b="1" i="1" dirty="0">
                <a:latin typeface="Calibri" pitchFamily="34" charset="0"/>
              </a:rPr>
              <a:t>en az 3 yıl çalışmış </a:t>
            </a:r>
            <a:r>
              <a:rPr lang="tr-TR" sz="1600" i="1" dirty="0">
                <a:latin typeface="Calibri" pitchFamily="34" charset="0"/>
              </a:rPr>
              <a:t>olması şarttır</a:t>
            </a:r>
            <a:r>
              <a:rPr lang="tr-TR" sz="1600" dirty="0" smtClean="0">
                <a:solidFill>
                  <a:srgbClr val="000000"/>
                </a:solidFill>
                <a:latin typeface="Calibri" pitchFamily="34" charset="0"/>
              </a:rPr>
              <a:t>.</a:t>
            </a:r>
          </a:p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endParaRPr lang="tr-TR" sz="900" dirty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tr-TR" sz="1600" b="1" i="1" dirty="0">
                <a:solidFill>
                  <a:srgbClr val="000000"/>
                </a:solidFill>
                <a:latin typeface="Calibri" pitchFamily="34" charset="0"/>
              </a:rPr>
              <a:t>Gürültü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</a:rPr>
              <a:t> zararlarının meslek hastalığı sayılabilmesi için gürültülü işte en az </a:t>
            </a:r>
            <a:r>
              <a:rPr lang="tr-TR" sz="1600" b="1" i="1" dirty="0">
                <a:solidFill>
                  <a:srgbClr val="000000"/>
                </a:solidFill>
                <a:latin typeface="Calibri" pitchFamily="34" charset="0"/>
              </a:rPr>
              <a:t>2 yıl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</a:rPr>
              <a:t>, gürültü şiddeti sürekli olarak 85dB’lin üstünde olan işlerde en az </a:t>
            </a:r>
            <a:r>
              <a:rPr lang="tr-TR" sz="1600" b="1" i="1" dirty="0">
                <a:solidFill>
                  <a:srgbClr val="000000"/>
                </a:solidFill>
                <a:latin typeface="Calibri" pitchFamily="34" charset="0"/>
              </a:rPr>
              <a:t>30 gün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</a:rPr>
              <a:t>çalışılmış olmak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</a:rPr>
              <a:t>gereklidir.</a:t>
            </a:r>
            <a:endParaRPr lang="tr-TR" sz="20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16772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41679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16795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416800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1005 w 794"/>
                  <a:gd name="T1" fmla="*/ 13 h 1200"/>
                  <a:gd name="T2" fmla="*/ 879 w 794"/>
                  <a:gd name="T3" fmla="*/ 86 h 1200"/>
                  <a:gd name="T4" fmla="*/ 874 w 794"/>
                  <a:gd name="T5" fmla="*/ 83 h 1200"/>
                  <a:gd name="T6" fmla="*/ 865 w 794"/>
                  <a:gd name="T7" fmla="*/ 58 h 1200"/>
                  <a:gd name="T8" fmla="*/ 861 w 794"/>
                  <a:gd name="T9" fmla="*/ 28 h 1200"/>
                  <a:gd name="T10" fmla="*/ 801 w 794"/>
                  <a:gd name="T11" fmla="*/ 12 h 1200"/>
                  <a:gd name="T12" fmla="*/ 785 w 794"/>
                  <a:gd name="T13" fmla="*/ 72 h 1200"/>
                  <a:gd name="T14" fmla="*/ 808 w 794"/>
                  <a:gd name="T15" fmla="*/ 91 h 1200"/>
                  <a:gd name="T16" fmla="*/ 808 w 794"/>
                  <a:gd name="T17" fmla="*/ 91 h 1200"/>
                  <a:gd name="T18" fmla="*/ 825 w 794"/>
                  <a:gd name="T19" fmla="*/ 111 h 1200"/>
                  <a:gd name="T20" fmla="*/ 825 w 794"/>
                  <a:gd name="T21" fmla="*/ 117 h 1200"/>
                  <a:gd name="T22" fmla="*/ 697 w 794"/>
                  <a:gd name="T23" fmla="*/ 191 h 1200"/>
                  <a:gd name="T24" fmla="*/ 805 w 794"/>
                  <a:gd name="T25" fmla="*/ 593 h 1200"/>
                  <a:gd name="T26" fmla="*/ 697 w 794"/>
                  <a:gd name="T27" fmla="*/ 994 h 1200"/>
                  <a:gd name="T28" fmla="*/ 0 w 794"/>
                  <a:gd name="T29" fmla="*/ 1397 h 1200"/>
                  <a:gd name="T30" fmla="*/ 0 w 794"/>
                  <a:gd name="T31" fmla="*/ 1529 h 1200"/>
                  <a:gd name="T32" fmla="*/ 0 w 794"/>
                  <a:gd name="T33" fmla="*/ 1545 h 1200"/>
                  <a:gd name="T34" fmla="*/ 6 w 794"/>
                  <a:gd name="T35" fmla="*/ 1548 h 1200"/>
                  <a:gd name="T36" fmla="*/ 32 w 794"/>
                  <a:gd name="T37" fmla="*/ 1542 h 1200"/>
                  <a:gd name="T38" fmla="*/ 32 w 794"/>
                  <a:gd name="T39" fmla="*/ 1542 h 1200"/>
                  <a:gd name="T40" fmla="*/ 61 w 794"/>
                  <a:gd name="T41" fmla="*/ 1532 h 1200"/>
                  <a:gd name="T42" fmla="*/ 104 w 794"/>
                  <a:gd name="T43" fmla="*/ 1575 h 1200"/>
                  <a:gd name="T44" fmla="*/ 61 w 794"/>
                  <a:gd name="T45" fmla="*/ 1621 h 1200"/>
                  <a:gd name="T46" fmla="*/ 32 w 794"/>
                  <a:gd name="T47" fmla="*/ 1609 h 1200"/>
                  <a:gd name="T48" fmla="*/ 6 w 794"/>
                  <a:gd name="T49" fmla="*/ 1605 h 1200"/>
                  <a:gd name="T50" fmla="*/ 0 w 794"/>
                  <a:gd name="T51" fmla="*/ 1607 h 1200"/>
                  <a:gd name="T52" fmla="*/ 0 w 794"/>
                  <a:gd name="T53" fmla="*/ 1618 h 1200"/>
                  <a:gd name="T54" fmla="*/ 0 w 794"/>
                  <a:gd name="T55" fmla="*/ 1752 h 1200"/>
                  <a:gd name="T56" fmla="*/ 1005 w 794"/>
                  <a:gd name="T57" fmla="*/ 1172 h 1200"/>
                  <a:gd name="T58" fmla="*/ 1160 w 794"/>
                  <a:gd name="T59" fmla="*/ 593 h 1200"/>
                  <a:gd name="T60" fmla="*/ 1005 w 794"/>
                  <a:gd name="T61" fmla="*/ 13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16801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1220 w 864"/>
                  <a:gd name="T1" fmla="*/ 1519 h 1191"/>
                  <a:gd name="T2" fmla="*/ 1190 w 864"/>
                  <a:gd name="T3" fmla="*/ 1529 h 1191"/>
                  <a:gd name="T4" fmla="*/ 1190 w 864"/>
                  <a:gd name="T5" fmla="*/ 1529 h 1191"/>
                  <a:gd name="T6" fmla="*/ 1164 w 864"/>
                  <a:gd name="T7" fmla="*/ 1535 h 1191"/>
                  <a:gd name="T8" fmla="*/ 1158 w 864"/>
                  <a:gd name="T9" fmla="*/ 1532 h 1191"/>
                  <a:gd name="T10" fmla="*/ 1158 w 864"/>
                  <a:gd name="T11" fmla="*/ 1516 h 1191"/>
                  <a:gd name="T12" fmla="*/ 1158 w 864"/>
                  <a:gd name="T13" fmla="*/ 1384 h 1191"/>
                  <a:gd name="T14" fmla="*/ 463 w 864"/>
                  <a:gd name="T15" fmla="*/ 981 h 1191"/>
                  <a:gd name="T16" fmla="*/ 355 w 864"/>
                  <a:gd name="T17" fmla="*/ 580 h 1191"/>
                  <a:gd name="T18" fmla="*/ 463 w 864"/>
                  <a:gd name="T19" fmla="*/ 178 h 1191"/>
                  <a:gd name="T20" fmla="*/ 337 w 864"/>
                  <a:gd name="T21" fmla="*/ 107 h 1191"/>
                  <a:gd name="T22" fmla="*/ 333 w 864"/>
                  <a:gd name="T23" fmla="*/ 110 h 1191"/>
                  <a:gd name="T24" fmla="*/ 323 w 864"/>
                  <a:gd name="T25" fmla="*/ 134 h 1191"/>
                  <a:gd name="T26" fmla="*/ 323 w 864"/>
                  <a:gd name="T27" fmla="*/ 134 h 1191"/>
                  <a:gd name="T28" fmla="*/ 318 w 864"/>
                  <a:gd name="T29" fmla="*/ 165 h 1191"/>
                  <a:gd name="T30" fmla="*/ 259 w 864"/>
                  <a:gd name="T31" fmla="*/ 180 h 1191"/>
                  <a:gd name="T32" fmla="*/ 242 w 864"/>
                  <a:gd name="T33" fmla="*/ 120 h 1191"/>
                  <a:gd name="T34" fmla="*/ 266 w 864"/>
                  <a:gd name="T35" fmla="*/ 101 h 1191"/>
                  <a:gd name="T36" fmla="*/ 283 w 864"/>
                  <a:gd name="T37" fmla="*/ 80 h 1191"/>
                  <a:gd name="T38" fmla="*/ 283 w 864"/>
                  <a:gd name="T39" fmla="*/ 74 h 1191"/>
                  <a:gd name="T40" fmla="*/ 155 w 864"/>
                  <a:gd name="T41" fmla="*/ 0 h 1191"/>
                  <a:gd name="T42" fmla="*/ 0 w 864"/>
                  <a:gd name="T43" fmla="*/ 580 h 1191"/>
                  <a:gd name="T44" fmla="*/ 155 w 864"/>
                  <a:gd name="T45" fmla="*/ 1159 h 1191"/>
                  <a:gd name="T46" fmla="*/ 1158 w 864"/>
                  <a:gd name="T47" fmla="*/ 1739 h 1191"/>
                  <a:gd name="T48" fmla="*/ 1158 w 864"/>
                  <a:gd name="T49" fmla="*/ 1605 h 1191"/>
                  <a:gd name="T50" fmla="*/ 1158 w 864"/>
                  <a:gd name="T51" fmla="*/ 1594 h 1191"/>
                  <a:gd name="T52" fmla="*/ 1164 w 864"/>
                  <a:gd name="T53" fmla="*/ 1592 h 1191"/>
                  <a:gd name="T54" fmla="*/ 1190 w 864"/>
                  <a:gd name="T55" fmla="*/ 1596 h 1191"/>
                  <a:gd name="T56" fmla="*/ 1220 w 864"/>
                  <a:gd name="T57" fmla="*/ 1608 h 1191"/>
                  <a:gd name="T58" fmla="*/ 1262 w 864"/>
                  <a:gd name="T59" fmla="*/ 1562 h 1191"/>
                  <a:gd name="T60" fmla="*/ 1220 w 864"/>
                  <a:gd name="T61" fmla="*/ 1519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16802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702 w 1375"/>
                  <a:gd name="T1" fmla="*/ 755 h 527"/>
                  <a:gd name="T2" fmla="*/ 1830 w 1375"/>
                  <a:gd name="T3" fmla="*/ 681 h 527"/>
                  <a:gd name="T4" fmla="*/ 1830 w 1375"/>
                  <a:gd name="T5" fmla="*/ 675 h 527"/>
                  <a:gd name="T6" fmla="*/ 1813 w 1375"/>
                  <a:gd name="T7" fmla="*/ 654 h 527"/>
                  <a:gd name="T8" fmla="*/ 1813 w 1375"/>
                  <a:gd name="T9" fmla="*/ 654 h 527"/>
                  <a:gd name="T10" fmla="*/ 1789 w 1375"/>
                  <a:gd name="T11" fmla="*/ 635 h 527"/>
                  <a:gd name="T12" fmla="*/ 1805 w 1375"/>
                  <a:gd name="T13" fmla="*/ 576 h 527"/>
                  <a:gd name="T14" fmla="*/ 1865 w 1375"/>
                  <a:gd name="T15" fmla="*/ 592 h 527"/>
                  <a:gd name="T16" fmla="*/ 1870 w 1375"/>
                  <a:gd name="T17" fmla="*/ 622 h 527"/>
                  <a:gd name="T18" fmla="*/ 1878 w 1375"/>
                  <a:gd name="T19" fmla="*/ 647 h 527"/>
                  <a:gd name="T20" fmla="*/ 1884 w 1375"/>
                  <a:gd name="T21" fmla="*/ 650 h 527"/>
                  <a:gd name="T22" fmla="*/ 2010 w 1375"/>
                  <a:gd name="T23" fmla="*/ 577 h 527"/>
                  <a:gd name="T24" fmla="*/ 1004 w 1375"/>
                  <a:gd name="T25" fmla="*/ 0 h 527"/>
                  <a:gd name="T26" fmla="*/ 0 w 1375"/>
                  <a:gd name="T27" fmla="*/ 577 h 527"/>
                  <a:gd name="T28" fmla="*/ 129 w 1375"/>
                  <a:gd name="T29" fmla="*/ 651 h 527"/>
                  <a:gd name="T30" fmla="*/ 129 w 1375"/>
                  <a:gd name="T31" fmla="*/ 657 h 527"/>
                  <a:gd name="T32" fmla="*/ 111 w 1375"/>
                  <a:gd name="T33" fmla="*/ 678 h 527"/>
                  <a:gd name="T34" fmla="*/ 88 w 1375"/>
                  <a:gd name="T35" fmla="*/ 697 h 527"/>
                  <a:gd name="T36" fmla="*/ 104 w 1375"/>
                  <a:gd name="T37" fmla="*/ 756 h 527"/>
                  <a:gd name="T38" fmla="*/ 164 w 1375"/>
                  <a:gd name="T39" fmla="*/ 742 h 527"/>
                  <a:gd name="T40" fmla="*/ 168 w 1375"/>
                  <a:gd name="T41" fmla="*/ 711 h 527"/>
                  <a:gd name="T42" fmla="*/ 168 w 1375"/>
                  <a:gd name="T43" fmla="*/ 711 h 527"/>
                  <a:gd name="T44" fmla="*/ 178 w 1375"/>
                  <a:gd name="T45" fmla="*/ 686 h 527"/>
                  <a:gd name="T46" fmla="*/ 183 w 1375"/>
                  <a:gd name="T47" fmla="*/ 683 h 527"/>
                  <a:gd name="T48" fmla="*/ 308 w 1375"/>
                  <a:gd name="T49" fmla="*/ 755 h 527"/>
                  <a:gd name="T50" fmla="*/ 1004 w 1375"/>
                  <a:gd name="T51" fmla="*/ 354 h 527"/>
                  <a:gd name="T52" fmla="*/ 1702 w 1375"/>
                  <a:gd name="T53" fmla="*/ 755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16796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416797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808 w 550"/>
                  <a:gd name="T1" fmla="*/ 193 h 836"/>
                  <a:gd name="T2" fmla="*/ 804 w 550"/>
                  <a:gd name="T3" fmla="*/ 190 h 836"/>
                  <a:gd name="T4" fmla="*/ 777 w 550"/>
                  <a:gd name="T5" fmla="*/ 195 h 836"/>
                  <a:gd name="T6" fmla="*/ 777 w 550"/>
                  <a:gd name="T7" fmla="*/ 195 h 836"/>
                  <a:gd name="T8" fmla="*/ 748 w 550"/>
                  <a:gd name="T9" fmla="*/ 207 h 836"/>
                  <a:gd name="T10" fmla="*/ 705 w 550"/>
                  <a:gd name="T11" fmla="*/ 163 h 836"/>
                  <a:gd name="T12" fmla="*/ 748 w 550"/>
                  <a:gd name="T13" fmla="*/ 117 h 836"/>
                  <a:gd name="T14" fmla="*/ 777 w 550"/>
                  <a:gd name="T15" fmla="*/ 129 h 836"/>
                  <a:gd name="T16" fmla="*/ 804 w 550"/>
                  <a:gd name="T17" fmla="*/ 133 h 836"/>
                  <a:gd name="T18" fmla="*/ 808 w 550"/>
                  <a:gd name="T19" fmla="*/ 130 h 836"/>
                  <a:gd name="T20" fmla="*/ 808 w 550"/>
                  <a:gd name="T21" fmla="*/ 120 h 836"/>
                  <a:gd name="T22" fmla="*/ 808 w 550"/>
                  <a:gd name="T23" fmla="*/ 0 h 836"/>
                  <a:gd name="T24" fmla="*/ 0 w 550"/>
                  <a:gd name="T25" fmla="*/ 806 h 836"/>
                  <a:gd name="T26" fmla="*/ 109 w 550"/>
                  <a:gd name="T27" fmla="*/ 1209 h 836"/>
                  <a:gd name="T28" fmla="*/ 225 w 550"/>
                  <a:gd name="T29" fmla="*/ 1143 h 836"/>
                  <a:gd name="T30" fmla="*/ 232 w 550"/>
                  <a:gd name="T31" fmla="*/ 1166 h 836"/>
                  <a:gd name="T32" fmla="*/ 237 w 550"/>
                  <a:gd name="T33" fmla="*/ 1197 h 836"/>
                  <a:gd name="T34" fmla="*/ 297 w 550"/>
                  <a:gd name="T35" fmla="*/ 1212 h 836"/>
                  <a:gd name="T36" fmla="*/ 314 w 550"/>
                  <a:gd name="T37" fmla="*/ 1152 h 836"/>
                  <a:gd name="T38" fmla="*/ 291 w 550"/>
                  <a:gd name="T39" fmla="*/ 1133 h 836"/>
                  <a:gd name="T40" fmla="*/ 291 w 550"/>
                  <a:gd name="T41" fmla="*/ 1133 h 836"/>
                  <a:gd name="T42" fmla="*/ 273 w 550"/>
                  <a:gd name="T43" fmla="*/ 1115 h 836"/>
                  <a:gd name="T44" fmla="*/ 391 w 550"/>
                  <a:gd name="T45" fmla="*/ 1046 h 836"/>
                  <a:gd name="T46" fmla="*/ 326 w 550"/>
                  <a:gd name="T47" fmla="*/ 806 h 836"/>
                  <a:gd name="T48" fmla="*/ 808 w 550"/>
                  <a:gd name="T49" fmla="*/ 325 h 836"/>
                  <a:gd name="T50" fmla="*/ 808 w 550"/>
                  <a:gd name="T51" fmla="*/ 210 h 836"/>
                  <a:gd name="T52" fmla="*/ 808 w 550"/>
                  <a:gd name="T53" fmla="*/ 193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16798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103 w 621"/>
                  <a:gd name="T1" fmla="*/ 0 h 826"/>
                  <a:gd name="T2" fmla="*/ 103 w 621"/>
                  <a:gd name="T3" fmla="*/ 120 h 826"/>
                  <a:gd name="T4" fmla="*/ 103 w 621"/>
                  <a:gd name="T5" fmla="*/ 130 h 826"/>
                  <a:gd name="T6" fmla="*/ 98 w 621"/>
                  <a:gd name="T7" fmla="*/ 133 h 826"/>
                  <a:gd name="T8" fmla="*/ 72 w 621"/>
                  <a:gd name="T9" fmla="*/ 129 h 826"/>
                  <a:gd name="T10" fmla="*/ 43 w 621"/>
                  <a:gd name="T11" fmla="*/ 117 h 826"/>
                  <a:gd name="T12" fmla="*/ 0 w 621"/>
                  <a:gd name="T13" fmla="*/ 163 h 826"/>
                  <a:gd name="T14" fmla="*/ 43 w 621"/>
                  <a:gd name="T15" fmla="*/ 207 h 826"/>
                  <a:gd name="T16" fmla="*/ 72 w 621"/>
                  <a:gd name="T17" fmla="*/ 195 h 826"/>
                  <a:gd name="T18" fmla="*/ 72 w 621"/>
                  <a:gd name="T19" fmla="*/ 195 h 826"/>
                  <a:gd name="T20" fmla="*/ 98 w 621"/>
                  <a:gd name="T21" fmla="*/ 190 h 826"/>
                  <a:gd name="T22" fmla="*/ 103 w 621"/>
                  <a:gd name="T23" fmla="*/ 193 h 826"/>
                  <a:gd name="T24" fmla="*/ 103 w 621"/>
                  <a:gd name="T25" fmla="*/ 209 h 826"/>
                  <a:gd name="T26" fmla="*/ 103 w 621"/>
                  <a:gd name="T27" fmla="*/ 325 h 826"/>
                  <a:gd name="T28" fmla="*/ 103 w 621"/>
                  <a:gd name="T29" fmla="*/ 325 h 826"/>
                  <a:gd name="T30" fmla="*/ 585 w 621"/>
                  <a:gd name="T31" fmla="*/ 806 h 826"/>
                  <a:gd name="T32" fmla="*/ 520 w 621"/>
                  <a:gd name="T33" fmla="*/ 1046 h 826"/>
                  <a:gd name="T34" fmla="*/ 636 w 621"/>
                  <a:gd name="T35" fmla="*/ 1112 h 826"/>
                  <a:gd name="T36" fmla="*/ 640 w 621"/>
                  <a:gd name="T37" fmla="*/ 1110 h 826"/>
                  <a:gd name="T38" fmla="*/ 651 w 621"/>
                  <a:gd name="T39" fmla="*/ 1084 h 826"/>
                  <a:gd name="T40" fmla="*/ 651 w 621"/>
                  <a:gd name="T41" fmla="*/ 1084 h 826"/>
                  <a:gd name="T42" fmla="*/ 655 w 621"/>
                  <a:gd name="T43" fmla="*/ 1055 h 826"/>
                  <a:gd name="T44" fmla="*/ 715 w 621"/>
                  <a:gd name="T45" fmla="*/ 1039 h 826"/>
                  <a:gd name="T46" fmla="*/ 731 w 621"/>
                  <a:gd name="T47" fmla="*/ 1099 h 826"/>
                  <a:gd name="T48" fmla="*/ 708 w 621"/>
                  <a:gd name="T49" fmla="*/ 1118 h 826"/>
                  <a:gd name="T50" fmla="*/ 690 w 621"/>
                  <a:gd name="T51" fmla="*/ 1138 h 826"/>
                  <a:gd name="T52" fmla="*/ 690 w 621"/>
                  <a:gd name="T53" fmla="*/ 1144 h 826"/>
                  <a:gd name="T54" fmla="*/ 803 w 621"/>
                  <a:gd name="T55" fmla="*/ 1210 h 826"/>
                  <a:gd name="T56" fmla="*/ 912 w 621"/>
                  <a:gd name="T57" fmla="*/ 806 h 826"/>
                  <a:gd name="T58" fmla="*/ 103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16799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1284 w 953"/>
                  <a:gd name="T1" fmla="*/ 117 h 400"/>
                  <a:gd name="T2" fmla="*/ 1284 w 953"/>
                  <a:gd name="T3" fmla="*/ 112 h 400"/>
                  <a:gd name="T4" fmla="*/ 1302 w 953"/>
                  <a:gd name="T5" fmla="*/ 91 h 400"/>
                  <a:gd name="T6" fmla="*/ 1325 w 953"/>
                  <a:gd name="T7" fmla="*/ 72 h 400"/>
                  <a:gd name="T8" fmla="*/ 1309 w 953"/>
                  <a:gd name="T9" fmla="*/ 12 h 400"/>
                  <a:gd name="T10" fmla="*/ 1249 w 953"/>
                  <a:gd name="T11" fmla="*/ 28 h 400"/>
                  <a:gd name="T12" fmla="*/ 1245 w 953"/>
                  <a:gd name="T13" fmla="*/ 57 h 400"/>
                  <a:gd name="T14" fmla="*/ 1245 w 953"/>
                  <a:gd name="T15" fmla="*/ 57 h 400"/>
                  <a:gd name="T16" fmla="*/ 1234 w 953"/>
                  <a:gd name="T17" fmla="*/ 84 h 400"/>
                  <a:gd name="T18" fmla="*/ 1230 w 953"/>
                  <a:gd name="T19" fmla="*/ 85 h 400"/>
                  <a:gd name="T20" fmla="*/ 1114 w 953"/>
                  <a:gd name="T21" fmla="*/ 19 h 400"/>
                  <a:gd name="T22" fmla="*/ 698 w 953"/>
                  <a:gd name="T23" fmla="*/ 260 h 400"/>
                  <a:gd name="T24" fmla="*/ 281 w 953"/>
                  <a:gd name="T25" fmla="*/ 19 h 400"/>
                  <a:gd name="T26" fmla="*/ 164 w 953"/>
                  <a:gd name="T27" fmla="*/ 88 h 400"/>
                  <a:gd name="T28" fmla="*/ 182 w 953"/>
                  <a:gd name="T29" fmla="*/ 106 h 400"/>
                  <a:gd name="T30" fmla="*/ 182 w 953"/>
                  <a:gd name="T31" fmla="*/ 106 h 400"/>
                  <a:gd name="T32" fmla="*/ 205 w 953"/>
                  <a:gd name="T33" fmla="*/ 125 h 400"/>
                  <a:gd name="T34" fmla="*/ 188 w 953"/>
                  <a:gd name="T35" fmla="*/ 185 h 400"/>
                  <a:gd name="T36" fmla="*/ 128 w 953"/>
                  <a:gd name="T37" fmla="*/ 170 h 400"/>
                  <a:gd name="T38" fmla="*/ 123 w 953"/>
                  <a:gd name="T39" fmla="*/ 139 h 400"/>
                  <a:gd name="T40" fmla="*/ 116 w 953"/>
                  <a:gd name="T41" fmla="*/ 116 h 400"/>
                  <a:gd name="T42" fmla="*/ 0 w 953"/>
                  <a:gd name="T43" fmla="*/ 182 h 400"/>
                  <a:gd name="T44" fmla="*/ 698 w 953"/>
                  <a:gd name="T45" fmla="*/ 587 h 400"/>
                  <a:gd name="T46" fmla="*/ 1397 w 953"/>
                  <a:gd name="T47" fmla="*/ 183 h 400"/>
                  <a:gd name="T48" fmla="*/ 1284 w 953"/>
                  <a:gd name="T49" fmla="*/ 117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 HASTALIKLARI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 Box 45"/>
          <p:cNvSpPr txBox="1">
            <a:spLocks noChangeArrowheads="1"/>
          </p:cNvSpPr>
          <p:nvPr/>
        </p:nvSpPr>
        <p:spPr bwMode="auto">
          <a:xfrm>
            <a:off x="781050" y="2181225"/>
            <a:ext cx="55086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tr-TR" sz="1400" b="1" i="1" noProof="1" smtClean="0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Tanım</a:t>
            </a:r>
            <a:endParaRPr lang="tr-TR" sz="1400" b="1" i="1" noProof="1">
              <a:solidFill>
                <a:srgbClr val="3333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8467724" y="6405496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Akış Çizelgesi: Belge 17"/>
          <p:cNvSpPr/>
          <p:nvPr/>
        </p:nvSpPr>
        <p:spPr>
          <a:xfrm>
            <a:off x="26614" y="6514670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rgbClr val="FFFFFF"/>
                </a:solidFill>
                <a:latin typeface="Calibri" pitchFamily="34" charset="0"/>
              </a:rPr>
              <a:t>1</a:t>
            </a:r>
            <a:endParaRPr lang="tr-TR" sz="20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939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69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1120775 h 2410"/>
              <a:gd name="T2" fmla="*/ 649287 w 1414"/>
              <a:gd name="T3" fmla="*/ 0 h 2410"/>
              <a:gd name="T4" fmla="*/ 2244725 w 1414"/>
              <a:gd name="T5" fmla="*/ 3175 h 2410"/>
              <a:gd name="T6" fmla="*/ 2239963 w 1414"/>
              <a:gd name="T7" fmla="*/ 3825875 h 2410"/>
              <a:gd name="T8" fmla="*/ 0 w 1414"/>
              <a:gd name="T9" fmla="*/ 1120775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/>
            <a:r>
              <a:rPr lang="tr-TR" sz="2000" b="1" noProof="1" smtClean="0">
                <a:solidFill>
                  <a:srgbClr val="FFFFFF"/>
                </a:solidFill>
                <a:latin typeface="Calibri" pitchFamily="34" charset="0"/>
              </a:rPr>
              <a:t>SOSYAL SİGORTALAR SAĞLIK İŞLERİ YÜKSEK KURULU</a:t>
            </a:r>
            <a:endParaRPr lang="tr-TR" sz="2000" b="1" noProof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endParaRPr lang="tr-TR" sz="800" b="1" i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432000" indent="-252000">
              <a:lnSpc>
                <a:spcPct val="90000"/>
              </a:lnSpc>
              <a:spcAft>
                <a:spcPts val="600"/>
              </a:spcAft>
              <a:buClr>
                <a:srgbClr val="292929"/>
              </a:buClr>
              <a:buFont typeface="+mj-lt"/>
              <a:buAutoNum type="arabicPeriod"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</a:rPr>
              <a:t>Yükümlülük süresi aşılmış olsa bile, Meslek Hastalığı tanısı koyabilir.</a:t>
            </a:r>
          </a:p>
          <a:p>
            <a:pPr marL="432000" indent="-252000">
              <a:lnSpc>
                <a:spcPct val="90000"/>
              </a:lnSpc>
              <a:spcAft>
                <a:spcPts val="600"/>
              </a:spcAft>
              <a:buClr>
                <a:srgbClr val="292929"/>
              </a:buClr>
              <a:buFont typeface="+mj-lt"/>
              <a:buAutoNum type="arabicPeriod"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</a:rPr>
              <a:t>Meslek hastalıkları listesinde olmayan bir hastalığı Meslek Hastalığı olarak kabul edebilir.</a:t>
            </a:r>
          </a:p>
          <a:p>
            <a:pPr marL="432000" indent="-252000">
              <a:lnSpc>
                <a:spcPct val="90000"/>
              </a:lnSpc>
              <a:spcAft>
                <a:spcPts val="600"/>
              </a:spcAft>
              <a:buClr>
                <a:srgbClr val="292929"/>
              </a:buClr>
              <a:buFont typeface="+mj-lt"/>
              <a:buAutoNum type="arabicPeriod"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</a:rPr>
              <a:t>Yükümlülük süresini uzatabilir.</a:t>
            </a:r>
          </a:p>
          <a:p>
            <a:pPr marL="432000" indent="-252000">
              <a:lnSpc>
                <a:spcPct val="90000"/>
              </a:lnSpc>
              <a:spcAft>
                <a:spcPts val="600"/>
              </a:spcAft>
              <a:buClr>
                <a:srgbClr val="292929"/>
              </a:buClr>
              <a:buFont typeface="+mj-lt"/>
              <a:buAutoNum type="arabicPeriod"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</a:rPr>
              <a:t>Maruziyet sürelerini kısaltabilir.</a:t>
            </a:r>
          </a:p>
          <a:p>
            <a:pPr marL="432000" indent="-252000">
              <a:lnSpc>
                <a:spcPct val="90000"/>
              </a:lnSpc>
              <a:spcAft>
                <a:spcPts val="600"/>
              </a:spcAft>
              <a:buClr>
                <a:srgbClr val="292929"/>
              </a:buClr>
              <a:buFont typeface="+mj-lt"/>
              <a:buAutoNum type="arabicPeriod"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</a:rPr>
              <a:t>Meslek hastalıkları listesini hazırlar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</a:rPr>
              <a:t>(Uzman öğretim görevlileri ve bürokratlardan oluşan kurulla birlikte)</a:t>
            </a:r>
          </a:p>
          <a:p>
            <a:pPr marL="342900" indent="-3429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ü"/>
            </a:pPr>
            <a:endParaRPr lang="tr-TR" sz="2000" i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16772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41679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16795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416800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1005 w 794"/>
                  <a:gd name="T1" fmla="*/ 13 h 1200"/>
                  <a:gd name="T2" fmla="*/ 879 w 794"/>
                  <a:gd name="T3" fmla="*/ 86 h 1200"/>
                  <a:gd name="T4" fmla="*/ 874 w 794"/>
                  <a:gd name="T5" fmla="*/ 83 h 1200"/>
                  <a:gd name="T6" fmla="*/ 865 w 794"/>
                  <a:gd name="T7" fmla="*/ 58 h 1200"/>
                  <a:gd name="T8" fmla="*/ 861 w 794"/>
                  <a:gd name="T9" fmla="*/ 28 h 1200"/>
                  <a:gd name="T10" fmla="*/ 801 w 794"/>
                  <a:gd name="T11" fmla="*/ 12 h 1200"/>
                  <a:gd name="T12" fmla="*/ 785 w 794"/>
                  <a:gd name="T13" fmla="*/ 72 h 1200"/>
                  <a:gd name="T14" fmla="*/ 808 w 794"/>
                  <a:gd name="T15" fmla="*/ 91 h 1200"/>
                  <a:gd name="T16" fmla="*/ 808 w 794"/>
                  <a:gd name="T17" fmla="*/ 91 h 1200"/>
                  <a:gd name="T18" fmla="*/ 825 w 794"/>
                  <a:gd name="T19" fmla="*/ 111 h 1200"/>
                  <a:gd name="T20" fmla="*/ 825 w 794"/>
                  <a:gd name="T21" fmla="*/ 117 h 1200"/>
                  <a:gd name="T22" fmla="*/ 697 w 794"/>
                  <a:gd name="T23" fmla="*/ 191 h 1200"/>
                  <a:gd name="T24" fmla="*/ 805 w 794"/>
                  <a:gd name="T25" fmla="*/ 593 h 1200"/>
                  <a:gd name="T26" fmla="*/ 697 w 794"/>
                  <a:gd name="T27" fmla="*/ 994 h 1200"/>
                  <a:gd name="T28" fmla="*/ 0 w 794"/>
                  <a:gd name="T29" fmla="*/ 1397 h 1200"/>
                  <a:gd name="T30" fmla="*/ 0 w 794"/>
                  <a:gd name="T31" fmla="*/ 1529 h 1200"/>
                  <a:gd name="T32" fmla="*/ 0 w 794"/>
                  <a:gd name="T33" fmla="*/ 1545 h 1200"/>
                  <a:gd name="T34" fmla="*/ 6 w 794"/>
                  <a:gd name="T35" fmla="*/ 1548 h 1200"/>
                  <a:gd name="T36" fmla="*/ 32 w 794"/>
                  <a:gd name="T37" fmla="*/ 1542 h 1200"/>
                  <a:gd name="T38" fmla="*/ 32 w 794"/>
                  <a:gd name="T39" fmla="*/ 1542 h 1200"/>
                  <a:gd name="T40" fmla="*/ 61 w 794"/>
                  <a:gd name="T41" fmla="*/ 1532 h 1200"/>
                  <a:gd name="T42" fmla="*/ 104 w 794"/>
                  <a:gd name="T43" fmla="*/ 1575 h 1200"/>
                  <a:gd name="T44" fmla="*/ 61 w 794"/>
                  <a:gd name="T45" fmla="*/ 1621 h 1200"/>
                  <a:gd name="T46" fmla="*/ 32 w 794"/>
                  <a:gd name="T47" fmla="*/ 1609 h 1200"/>
                  <a:gd name="T48" fmla="*/ 6 w 794"/>
                  <a:gd name="T49" fmla="*/ 1605 h 1200"/>
                  <a:gd name="T50" fmla="*/ 0 w 794"/>
                  <a:gd name="T51" fmla="*/ 1607 h 1200"/>
                  <a:gd name="T52" fmla="*/ 0 w 794"/>
                  <a:gd name="T53" fmla="*/ 1618 h 1200"/>
                  <a:gd name="T54" fmla="*/ 0 w 794"/>
                  <a:gd name="T55" fmla="*/ 1752 h 1200"/>
                  <a:gd name="T56" fmla="*/ 1005 w 794"/>
                  <a:gd name="T57" fmla="*/ 1172 h 1200"/>
                  <a:gd name="T58" fmla="*/ 1160 w 794"/>
                  <a:gd name="T59" fmla="*/ 593 h 1200"/>
                  <a:gd name="T60" fmla="*/ 1005 w 794"/>
                  <a:gd name="T61" fmla="*/ 13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16801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1220 w 864"/>
                  <a:gd name="T1" fmla="*/ 1519 h 1191"/>
                  <a:gd name="T2" fmla="*/ 1190 w 864"/>
                  <a:gd name="T3" fmla="*/ 1529 h 1191"/>
                  <a:gd name="T4" fmla="*/ 1190 w 864"/>
                  <a:gd name="T5" fmla="*/ 1529 h 1191"/>
                  <a:gd name="T6" fmla="*/ 1164 w 864"/>
                  <a:gd name="T7" fmla="*/ 1535 h 1191"/>
                  <a:gd name="T8" fmla="*/ 1158 w 864"/>
                  <a:gd name="T9" fmla="*/ 1532 h 1191"/>
                  <a:gd name="T10" fmla="*/ 1158 w 864"/>
                  <a:gd name="T11" fmla="*/ 1516 h 1191"/>
                  <a:gd name="T12" fmla="*/ 1158 w 864"/>
                  <a:gd name="T13" fmla="*/ 1384 h 1191"/>
                  <a:gd name="T14" fmla="*/ 463 w 864"/>
                  <a:gd name="T15" fmla="*/ 981 h 1191"/>
                  <a:gd name="T16" fmla="*/ 355 w 864"/>
                  <a:gd name="T17" fmla="*/ 580 h 1191"/>
                  <a:gd name="T18" fmla="*/ 463 w 864"/>
                  <a:gd name="T19" fmla="*/ 178 h 1191"/>
                  <a:gd name="T20" fmla="*/ 337 w 864"/>
                  <a:gd name="T21" fmla="*/ 107 h 1191"/>
                  <a:gd name="T22" fmla="*/ 333 w 864"/>
                  <a:gd name="T23" fmla="*/ 110 h 1191"/>
                  <a:gd name="T24" fmla="*/ 323 w 864"/>
                  <a:gd name="T25" fmla="*/ 134 h 1191"/>
                  <a:gd name="T26" fmla="*/ 323 w 864"/>
                  <a:gd name="T27" fmla="*/ 134 h 1191"/>
                  <a:gd name="T28" fmla="*/ 318 w 864"/>
                  <a:gd name="T29" fmla="*/ 165 h 1191"/>
                  <a:gd name="T30" fmla="*/ 259 w 864"/>
                  <a:gd name="T31" fmla="*/ 180 h 1191"/>
                  <a:gd name="T32" fmla="*/ 242 w 864"/>
                  <a:gd name="T33" fmla="*/ 120 h 1191"/>
                  <a:gd name="T34" fmla="*/ 266 w 864"/>
                  <a:gd name="T35" fmla="*/ 101 h 1191"/>
                  <a:gd name="T36" fmla="*/ 283 w 864"/>
                  <a:gd name="T37" fmla="*/ 80 h 1191"/>
                  <a:gd name="T38" fmla="*/ 283 w 864"/>
                  <a:gd name="T39" fmla="*/ 74 h 1191"/>
                  <a:gd name="T40" fmla="*/ 155 w 864"/>
                  <a:gd name="T41" fmla="*/ 0 h 1191"/>
                  <a:gd name="T42" fmla="*/ 0 w 864"/>
                  <a:gd name="T43" fmla="*/ 580 h 1191"/>
                  <a:gd name="T44" fmla="*/ 155 w 864"/>
                  <a:gd name="T45" fmla="*/ 1159 h 1191"/>
                  <a:gd name="T46" fmla="*/ 1158 w 864"/>
                  <a:gd name="T47" fmla="*/ 1739 h 1191"/>
                  <a:gd name="T48" fmla="*/ 1158 w 864"/>
                  <a:gd name="T49" fmla="*/ 1605 h 1191"/>
                  <a:gd name="T50" fmla="*/ 1158 w 864"/>
                  <a:gd name="T51" fmla="*/ 1594 h 1191"/>
                  <a:gd name="T52" fmla="*/ 1164 w 864"/>
                  <a:gd name="T53" fmla="*/ 1592 h 1191"/>
                  <a:gd name="T54" fmla="*/ 1190 w 864"/>
                  <a:gd name="T55" fmla="*/ 1596 h 1191"/>
                  <a:gd name="T56" fmla="*/ 1220 w 864"/>
                  <a:gd name="T57" fmla="*/ 1608 h 1191"/>
                  <a:gd name="T58" fmla="*/ 1262 w 864"/>
                  <a:gd name="T59" fmla="*/ 1562 h 1191"/>
                  <a:gd name="T60" fmla="*/ 1220 w 864"/>
                  <a:gd name="T61" fmla="*/ 1519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16802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702 w 1375"/>
                  <a:gd name="T1" fmla="*/ 755 h 527"/>
                  <a:gd name="T2" fmla="*/ 1830 w 1375"/>
                  <a:gd name="T3" fmla="*/ 681 h 527"/>
                  <a:gd name="T4" fmla="*/ 1830 w 1375"/>
                  <a:gd name="T5" fmla="*/ 675 h 527"/>
                  <a:gd name="T6" fmla="*/ 1813 w 1375"/>
                  <a:gd name="T7" fmla="*/ 654 h 527"/>
                  <a:gd name="T8" fmla="*/ 1813 w 1375"/>
                  <a:gd name="T9" fmla="*/ 654 h 527"/>
                  <a:gd name="T10" fmla="*/ 1789 w 1375"/>
                  <a:gd name="T11" fmla="*/ 635 h 527"/>
                  <a:gd name="T12" fmla="*/ 1805 w 1375"/>
                  <a:gd name="T13" fmla="*/ 576 h 527"/>
                  <a:gd name="T14" fmla="*/ 1865 w 1375"/>
                  <a:gd name="T15" fmla="*/ 592 h 527"/>
                  <a:gd name="T16" fmla="*/ 1870 w 1375"/>
                  <a:gd name="T17" fmla="*/ 622 h 527"/>
                  <a:gd name="T18" fmla="*/ 1878 w 1375"/>
                  <a:gd name="T19" fmla="*/ 647 h 527"/>
                  <a:gd name="T20" fmla="*/ 1884 w 1375"/>
                  <a:gd name="T21" fmla="*/ 650 h 527"/>
                  <a:gd name="T22" fmla="*/ 2010 w 1375"/>
                  <a:gd name="T23" fmla="*/ 577 h 527"/>
                  <a:gd name="T24" fmla="*/ 1004 w 1375"/>
                  <a:gd name="T25" fmla="*/ 0 h 527"/>
                  <a:gd name="T26" fmla="*/ 0 w 1375"/>
                  <a:gd name="T27" fmla="*/ 577 h 527"/>
                  <a:gd name="T28" fmla="*/ 129 w 1375"/>
                  <a:gd name="T29" fmla="*/ 651 h 527"/>
                  <a:gd name="T30" fmla="*/ 129 w 1375"/>
                  <a:gd name="T31" fmla="*/ 657 h 527"/>
                  <a:gd name="T32" fmla="*/ 111 w 1375"/>
                  <a:gd name="T33" fmla="*/ 678 h 527"/>
                  <a:gd name="T34" fmla="*/ 88 w 1375"/>
                  <a:gd name="T35" fmla="*/ 697 h 527"/>
                  <a:gd name="T36" fmla="*/ 104 w 1375"/>
                  <a:gd name="T37" fmla="*/ 756 h 527"/>
                  <a:gd name="T38" fmla="*/ 164 w 1375"/>
                  <a:gd name="T39" fmla="*/ 742 h 527"/>
                  <a:gd name="T40" fmla="*/ 168 w 1375"/>
                  <a:gd name="T41" fmla="*/ 711 h 527"/>
                  <a:gd name="T42" fmla="*/ 168 w 1375"/>
                  <a:gd name="T43" fmla="*/ 711 h 527"/>
                  <a:gd name="T44" fmla="*/ 178 w 1375"/>
                  <a:gd name="T45" fmla="*/ 686 h 527"/>
                  <a:gd name="T46" fmla="*/ 183 w 1375"/>
                  <a:gd name="T47" fmla="*/ 683 h 527"/>
                  <a:gd name="T48" fmla="*/ 308 w 1375"/>
                  <a:gd name="T49" fmla="*/ 755 h 527"/>
                  <a:gd name="T50" fmla="*/ 1004 w 1375"/>
                  <a:gd name="T51" fmla="*/ 354 h 527"/>
                  <a:gd name="T52" fmla="*/ 1702 w 1375"/>
                  <a:gd name="T53" fmla="*/ 755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16796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416797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808 w 550"/>
                  <a:gd name="T1" fmla="*/ 193 h 836"/>
                  <a:gd name="T2" fmla="*/ 804 w 550"/>
                  <a:gd name="T3" fmla="*/ 190 h 836"/>
                  <a:gd name="T4" fmla="*/ 777 w 550"/>
                  <a:gd name="T5" fmla="*/ 195 h 836"/>
                  <a:gd name="T6" fmla="*/ 777 w 550"/>
                  <a:gd name="T7" fmla="*/ 195 h 836"/>
                  <a:gd name="T8" fmla="*/ 748 w 550"/>
                  <a:gd name="T9" fmla="*/ 207 h 836"/>
                  <a:gd name="T10" fmla="*/ 705 w 550"/>
                  <a:gd name="T11" fmla="*/ 163 h 836"/>
                  <a:gd name="T12" fmla="*/ 748 w 550"/>
                  <a:gd name="T13" fmla="*/ 117 h 836"/>
                  <a:gd name="T14" fmla="*/ 777 w 550"/>
                  <a:gd name="T15" fmla="*/ 129 h 836"/>
                  <a:gd name="T16" fmla="*/ 804 w 550"/>
                  <a:gd name="T17" fmla="*/ 133 h 836"/>
                  <a:gd name="T18" fmla="*/ 808 w 550"/>
                  <a:gd name="T19" fmla="*/ 130 h 836"/>
                  <a:gd name="T20" fmla="*/ 808 w 550"/>
                  <a:gd name="T21" fmla="*/ 120 h 836"/>
                  <a:gd name="T22" fmla="*/ 808 w 550"/>
                  <a:gd name="T23" fmla="*/ 0 h 836"/>
                  <a:gd name="T24" fmla="*/ 0 w 550"/>
                  <a:gd name="T25" fmla="*/ 806 h 836"/>
                  <a:gd name="T26" fmla="*/ 109 w 550"/>
                  <a:gd name="T27" fmla="*/ 1209 h 836"/>
                  <a:gd name="T28" fmla="*/ 225 w 550"/>
                  <a:gd name="T29" fmla="*/ 1143 h 836"/>
                  <a:gd name="T30" fmla="*/ 232 w 550"/>
                  <a:gd name="T31" fmla="*/ 1166 h 836"/>
                  <a:gd name="T32" fmla="*/ 237 w 550"/>
                  <a:gd name="T33" fmla="*/ 1197 h 836"/>
                  <a:gd name="T34" fmla="*/ 297 w 550"/>
                  <a:gd name="T35" fmla="*/ 1212 h 836"/>
                  <a:gd name="T36" fmla="*/ 314 w 550"/>
                  <a:gd name="T37" fmla="*/ 1152 h 836"/>
                  <a:gd name="T38" fmla="*/ 291 w 550"/>
                  <a:gd name="T39" fmla="*/ 1133 h 836"/>
                  <a:gd name="T40" fmla="*/ 291 w 550"/>
                  <a:gd name="T41" fmla="*/ 1133 h 836"/>
                  <a:gd name="T42" fmla="*/ 273 w 550"/>
                  <a:gd name="T43" fmla="*/ 1115 h 836"/>
                  <a:gd name="T44" fmla="*/ 391 w 550"/>
                  <a:gd name="T45" fmla="*/ 1046 h 836"/>
                  <a:gd name="T46" fmla="*/ 326 w 550"/>
                  <a:gd name="T47" fmla="*/ 806 h 836"/>
                  <a:gd name="T48" fmla="*/ 808 w 550"/>
                  <a:gd name="T49" fmla="*/ 325 h 836"/>
                  <a:gd name="T50" fmla="*/ 808 w 550"/>
                  <a:gd name="T51" fmla="*/ 210 h 836"/>
                  <a:gd name="T52" fmla="*/ 808 w 550"/>
                  <a:gd name="T53" fmla="*/ 193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16798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103 w 621"/>
                  <a:gd name="T1" fmla="*/ 0 h 826"/>
                  <a:gd name="T2" fmla="*/ 103 w 621"/>
                  <a:gd name="T3" fmla="*/ 120 h 826"/>
                  <a:gd name="T4" fmla="*/ 103 w 621"/>
                  <a:gd name="T5" fmla="*/ 130 h 826"/>
                  <a:gd name="T6" fmla="*/ 98 w 621"/>
                  <a:gd name="T7" fmla="*/ 133 h 826"/>
                  <a:gd name="T8" fmla="*/ 72 w 621"/>
                  <a:gd name="T9" fmla="*/ 129 h 826"/>
                  <a:gd name="T10" fmla="*/ 43 w 621"/>
                  <a:gd name="T11" fmla="*/ 117 h 826"/>
                  <a:gd name="T12" fmla="*/ 0 w 621"/>
                  <a:gd name="T13" fmla="*/ 163 h 826"/>
                  <a:gd name="T14" fmla="*/ 43 w 621"/>
                  <a:gd name="T15" fmla="*/ 207 h 826"/>
                  <a:gd name="T16" fmla="*/ 72 w 621"/>
                  <a:gd name="T17" fmla="*/ 195 h 826"/>
                  <a:gd name="T18" fmla="*/ 72 w 621"/>
                  <a:gd name="T19" fmla="*/ 195 h 826"/>
                  <a:gd name="T20" fmla="*/ 98 w 621"/>
                  <a:gd name="T21" fmla="*/ 190 h 826"/>
                  <a:gd name="T22" fmla="*/ 103 w 621"/>
                  <a:gd name="T23" fmla="*/ 193 h 826"/>
                  <a:gd name="T24" fmla="*/ 103 w 621"/>
                  <a:gd name="T25" fmla="*/ 209 h 826"/>
                  <a:gd name="T26" fmla="*/ 103 w 621"/>
                  <a:gd name="T27" fmla="*/ 325 h 826"/>
                  <a:gd name="T28" fmla="*/ 103 w 621"/>
                  <a:gd name="T29" fmla="*/ 325 h 826"/>
                  <a:gd name="T30" fmla="*/ 585 w 621"/>
                  <a:gd name="T31" fmla="*/ 806 h 826"/>
                  <a:gd name="T32" fmla="*/ 520 w 621"/>
                  <a:gd name="T33" fmla="*/ 1046 h 826"/>
                  <a:gd name="T34" fmla="*/ 636 w 621"/>
                  <a:gd name="T35" fmla="*/ 1112 h 826"/>
                  <a:gd name="T36" fmla="*/ 640 w 621"/>
                  <a:gd name="T37" fmla="*/ 1110 h 826"/>
                  <a:gd name="T38" fmla="*/ 651 w 621"/>
                  <a:gd name="T39" fmla="*/ 1084 h 826"/>
                  <a:gd name="T40" fmla="*/ 651 w 621"/>
                  <a:gd name="T41" fmla="*/ 1084 h 826"/>
                  <a:gd name="T42" fmla="*/ 655 w 621"/>
                  <a:gd name="T43" fmla="*/ 1055 h 826"/>
                  <a:gd name="T44" fmla="*/ 715 w 621"/>
                  <a:gd name="T45" fmla="*/ 1039 h 826"/>
                  <a:gd name="T46" fmla="*/ 731 w 621"/>
                  <a:gd name="T47" fmla="*/ 1099 h 826"/>
                  <a:gd name="T48" fmla="*/ 708 w 621"/>
                  <a:gd name="T49" fmla="*/ 1118 h 826"/>
                  <a:gd name="T50" fmla="*/ 690 w 621"/>
                  <a:gd name="T51" fmla="*/ 1138 h 826"/>
                  <a:gd name="T52" fmla="*/ 690 w 621"/>
                  <a:gd name="T53" fmla="*/ 1144 h 826"/>
                  <a:gd name="T54" fmla="*/ 803 w 621"/>
                  <a:gd name="T55" fmla="*/ 1210 h 826"/>
                  <a:gd name="T56" fmla="*/ 912 w 621"/>
                  <a:gd name="T57" fmla="*/ 806 h 826"/>
                  <a:gd name="T58" fmla="*/ 103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16799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1284 w 953"/>
                  <a:gd name="T1" fmla="*/ 117 h 400"/>
                  <a:gd name="T2" fmla="*/ 1284 w 953"/>
                  <a:gd name="T3" fmla="*/ 112 h 400"/>
                  <a:gd name="T4" fmla="*/ 1302 w 953"/>
                  <a:gd name="T5" fmla="*/ 91 h 400"/>
                  <a:gd name="T6" fmla="*/ 1325 w 953"/>
                  <a:gd name="T7" fmla="*/ 72 h 400"/>
                  <a:gd name="T8" fmla="*/ 1309 w 953"/>
                  <a:gd name="T9" fmla="*/ 12 h 400"/>
                  <a:gd name="T10" fmla="*/ 1249 w 953"/>
                  <a:gd name="T11" fmla="*/ 28 h 400"/>
                  <a:gd name="T12" fmla="*/ 1245 w 953"/>
                  <a:gd name="T13" fmla="*/ 57 h 400"/>
                  <a:gd name="T14" fmla="*/ 1245 w 953"/>
                  <a:gd name="T15" fmla="*/ 57 h 400"/>
                  <a:gd name="T16" fmla="*/ 1234 w 953"/>
                  <a:gd name="T17" fmla="*/ 84 h 400"/>
                  <a:gd name="T18" fmla="*/ 1230 w 953"/>
                  <a:gd name="T19" fmla="*/ 85 h 400"/>
                  <a:gd name="T20" fmla="*/ 1114 w 953"/>
                  <a:gd name="T21" fmla="*/ 19 h 400"/>
                  <a:gd name="T22" fmla="*/ 698 w 953"/>
                  <a:gd name="T23" fmla="*/ 260 h 400"/>
                  <a:gd name="T24" fmla="*/ 281 w 953"/>
                  <a:gd name="T25" fmla="*/ 19 h 400"/>
                  <a:gd name="T26" fmla="*/ 164 w 953"/>
                  <a:gd name="T27" fmla="*/ 88 h 400"/>
                  <a:gd name="T28" fmla="*/ 182 w 953"/>
                  <a:gd name="T29" fmla="*/ 106 h 400"/>
                  <a:gd name="T30" fmla="*/ 182 w 953"/>
                  <a:gd name="T31" fmla="*/ 106 h 400"/>
                  <a:gd name="T32" fmla="*/ 205 w 953"/>
                  <a:gd name="T33" fmla="*/ 125 h 400"/>
                  <a:gd name="T34" fmla="*/ 188 w 953"/>
                  <a:gd name="T35" fmla="*/ 185 h 400"/>
                  <a:gd name="T36" fmla="*/ 128 w 953"/>
                  <a:gd name="T37" fmla="*/ 170 h 400"/>
                  <a:gd name="T38" fmla="*/ 123 w 953"/>
                  <a:gd name="T39" fmla="*/ 139 h 400"/>
                  <a:gd name="T40" fmla="*/ 116 w 953"/>
                  <a:gd name="T41" fmla="*/ 116 h 400"/>
                  <a:gd name="T42" fmla="*/ 0 w 953"/>
                  <a:gd name="T43" fmla="*/ 182 h 400"/>
                  <a:gd name="T44" fmla="*/ 698 w 953"/>
                  <a:gd name="T45" fmla="*/ 587 h 400"/>
                  <a:gd name="T46" fmla="*/ 1397 w 953"/>
                  <a:gd name="T47" fmla="*/ 183 h 400"/>
                  <a:gd name="T48" fmla="*/ 1284 w 953"/>
                  <a:gd name="T49" fmla="*/ 117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 HASTALIKLARI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 Box 45"/>
          <p:cNvSpPr txBox="1">
            <a:spLocks noChangeArrowheads="1"/>
          </p:cNvSpPr>
          <p:nvPr/>
        </p:nvSpPr>
        <p:spPr bwMode="auto">
          <a:xfrm>
            <a:off x="781050" y="2181225"/>
            <a:ext cx="5508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tr-TR" sz="1400" b="1" i="1" noProof="1" smtClean="0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Notlar</a:t>
            </a:r>
            <a:endParaRPr lang="tr-TR" sz="1400" b="1" i="1" noProof="1">
              <a:solidFill>
                <a:srgbClr val="3333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8467724" y="6405496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Akış Çizelgesi: Belge 17"/>
          <p:cNvSpPr/>
          <p:nvPr/>
        </p:nvSpPr>
        <p:spPr>
          <a:xfrm>
            <a:off x="26614" y="6514670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rgbClr val="FFFFFF"/>
                </a:solidFill>
                <a:latin typeface="Calibri" pitchFamily="34" charset="0"/>
              </a:rPr>
              <a:t>2</a:t>
            </a:r>
            <a:endParaRPr lang="tr-TR" sz="20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0035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2166751" y="2733508"/>
            <a:ext cx="6835637" cy="1548879"/>
          </a:xfrm>
          <a:prstGeom prst="roundRect">
            <a:avLst>
              <a:gd name="adj" fmla="val 16667"/>
            </a:avLst>
          </a:prstGeom>
          <a:noFill/>
          <a:ln w="15875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Sağlık Gözetimi</a:t>
            </a:r>
            <a:endParaRPr lang="tr-TR" sz="54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D:\DOKTOR\1-DRUZ DOK\2-DRUZ EGITIMLER\4-RESİMLER\Meslekler\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221" y="2589117"/>
            <a:ext cx="2320972" cy="183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4514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 HASTALIKLARI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" name="AutoShape 4"/>
          <p:cNvSpPr>
            <a:spLocks noChangeArrowheads="1"/>
          </p:cNvSpPr>
          <p:nvPr/>
        </p:nvSpPr>
        <p:spPr bwMode="auto">
          <a:xfrm>
            <a:off x="3351498" y="1949573"/>
            <a:ext cx="2705348" cy="2913783"/>
          </a:xfrm>
          <a:prstGeom prst="roundRect">
            <a:avLst>
              <a:gd name="adj" fmla="val 4690"/>
            </a:avLst>
          </a:prstGeom>
          <a:noFill/>
          <a:ln w="25400">
            <a:solidFill>
              <a:srgbClr val="5F5F5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r-TR" altLang="zh-CN" sz="1400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0" name="AutoShape 5"/>
          <p:cNvSpPr>
            <a:spLocks noChangeArrowheads="1"/>
          </p:cNvSpPr>
          <p:nvPr/>
        </p:nvSpPr>
        <p:spPr bwMode="gray">
          <a:xfrm>
            <a:off x="3593415" y="1746668"/>
            <a:ext cx="2196459" cy="42213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1" name="AutoShape 6"/>
          <p:cNvSpPr>
            <a:spLocks noChangeArrowheads="1"/>
          </p:cNvSpPr>
          <p:nvPr/>
        </p:nvSpPr>
        <p:spPr bwMode="auto">
          <a:xfrm flipH="1">
            <a:off x="5587152" y="1858616"/>
            <a:ext cx="86062" cy="212235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2" name="AutoShape 7"/>
          <p:cNvSpPr>
            <a:spLocks noChangeArrowheads="1"/>
          </p:cNvSpPr>
          <p:nvPr/>
        </p:nvSpPr>
        <p:spPr bwMode="auto">
          <a:xfrm flipH="1">
            <a:off x="3682279" y="1844622"/>
            <a:ext cx="84192" cy="212235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gray">
          <a:xfrm>
            <a:off x="3603288" y="1800388"/>
            <a:ext cx="2177749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tr-TR" altLang="zh-CN" sz="1400" b="1" dirty="0">
                <a:solidFill>
                  <a:srgbClr val="FFFFFF"/>
                </a:solidFill>
                <a:latin typeface="Calibri" pitchFamily="34" charset="0"/>
                <a:ea typeface="宋体" charset="-122"/>
              </a:rPr>
              <a:t>İşle İlgili Hastalıklar</a:t>
            </a:r>
            <a:endParaRPr lang="en-US" altLang="zh-CN" sz="1400" b="1" dirty="0">
              <a:solidFill>
                <a:srgbClr val="FFFFFF"/>
              </a:solidFill>
              <a:latin typeface="Calibri" pitchFamily="34" charset="0"/>
              <a:ea typeface="宋体" charset="-122"/>
            </a:endParaRPr>
          </a:p>
        </p:txBody>
      </p:sp>
      <p:sp>
        <p:nvSpPr>
          <p:cNvPr id="31" name="AutoShape 16"/>
          <p:cNvSpPr>
            <a:spLocks noChangeArrowheads="1"/>
          </p:cNvSpPr>
          <p:nvPr/>
        </p:nvSpPr>
        <p:spPr bwMode="auto">
          <a:xfrm>
            <a:off x="438043" y="1941122"/>
            <a:ext cx="2705348" cy="2907821"/>
          </a:xfrm>
          <a:prstGeom prst="roundRect">
            <a:avLst>
              <a:gd name="adj" fmla="val 4690"/>
            </a:avLst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</p:spPr>
        <p:txBody>
          <a:bodyPr wrap="none" anchor="ctr">
            <a:normAutofit/>
          </a:bodyPr>
          <a:lstStyle/>
          <a:p>
            <a:pPr algn="ctr"/>
            <a:endParaRPr lang="zh-CN" altLang="en-US" sz="1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2" name="AutoShape 17"/>
          <p:cNvSpPr>
            <a:spLocks noChangeArrowheads="1"/>
          </p:cNvSpPr>
          <p:nvPr/>
        </p:nvSpPr>
        <p:spPr bwMode="gray">
          <a:xfrm>
            <a:off x="661857" y="1731651"/>
            <a:ext cx="2196459" cy="421274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3" name="AutoShape 18"/>
          <p:cNvSpPr>
            <a:spLocks noChangeArrowheads="1"/>
          </p:cNvSpPr>
          <p:nvPr/>
        </p:nvSpPr>
        <p:spPr bwMode="auto">
          <a:xfrm flipH="1">
            <a:off x="2663824" y="1836388"/>
            <a:ext cx="84192" cy="211801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4" name="AutoShape 19"/>
          <p:cNvSpPr>
            <a:spLocks noChangeArrowheads="1"/>
          </p:cNvSpPr>
          <p:nvPr/>
        </p:nvSpPr>
        <p:spPr bwMode="auto">
          <a:xfrm flipH="1">
            <a:off x="767179" y="1836388"/>
            <a:ext cx="86062" cy="211801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5" name="Text Box 20"/>
          <p:cNvSpPr txBox="1">
            <a:spLocks noChangeArrowheads="1"/>
          </p:cNvSpPr>
          <p:nvPr/>
        </p:nvSpPr>
        <p:spPr bwMode="gray">
          <a:xfrm>
            <a:off x="684896" y="1790108"/>
            <a:ext cx="214407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tr-TR" altLang="zh-CN" sz="1400" b="1" dirty="0">
                <a:solidFill>
                  <a:srgbClr val="FFFFFF"/>
                </a:solidFill>
                <a:latin typeface="Calibri" pitchFamily="34" charset="0"/>
                <a:ea typeface="宋体" charset="-122"/>
              </a:rPr>
              <a:t>Meslek Hastalıkları</a:t>
            </a:r>
            <a:endParaRPr lang="en-US" altLang="zh-CN" sz="1400" b="1" dirty="0">
              <a:solidFill>
                <a:srgbClr val="FFFFFF"/>
              </a:solidFill>
              <a:latin typeface="Calibri" pitchFamily="34" charset="0"/>
              <a:ea typeface="宋体" charset="-122"/>
            </a:endParaRPr>
          </a:p>
        </p:txBody>
      </p:sp>
      <p:grpSp>
        <p:nvGrpSpPr>
          <p:cNvPr id="11" name="Grup 10"/>
          <p:cNvGrpSpPr/>
          <p:nvPr/>
        </p:nvGrpSpPr>
        <p:grpSpPr>
          <a:xfrm>
            <a:off x="6218409" y="1843416"/>
            <a:ext cx="2705348" cy="2994672"/>
            <a:chOff x="4585362" y="2279650"/>
            <a:chExt cx="2510788" cy="2644774"/>
          </a:xfrm>
        </p:grpSpPr>
        <p:sp>
          <p:nvSpPr>
            <p:cNvPr id="36" name="AutoShape 8"/>
            <p:cNvSpPr>
              <a:spLocks noChangeArrowheads="1"/>
            </p:cNvSpPr>
            <p:nvPr/>
          </p:nvSpPr>
          <p:spPr bwMode="auto">
            <a:xfrm>
              <a:off x="4585362" y="2351087"/>
              <a:ext cx="2510788" cy="2573337"/>
            </a:xfrm>
            <a:prstGeom prst="roundRect">
              <a:avLst>
                <a:gd name="adj" fmla="val 4690"/>
              </a:avLst>
            </a:prstGeom>
            <a:noFill/>
            <a:ln w="25400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tr-TR" altLang="zh-CN" sz="14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7" name="AutoShape 10"/>
            <p:cNvSpPr>
              <a:spLocks noChangeArrowheads="1"/>
            </p:cNvSpPr>
            <p:nvPr/>
          </p:nvSpPr>
          <p:spPr bwMode="auto">
            <a:xfrm flipH="1">
              <a:off x="6652598" y="2279650"/>
              <a:ext cx="78137" cy="142875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8" name="AutoShape 11"/>
            <p:cNvSpPr>
              <a:spLocks noChangeArrowheads="1"/>
            </p:cNvSpPr>
            <p:nvPr/>
          </p:nvSpPr>
          <p:spPr bwMode="auto">
            <a:xfrm flipH="1">
              <a:off x="4892338" y="2279650"/>
              <a:ext cx="78137" cy="142875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4" name="Grup 3"/>
          <p:cNvGrpSpPr/>
          <p:nvPr/>
        </p:nvGrpSpPr>
        <p:grpSpPr>
          <a:xfrm>
            <a:off x="6438911" y="1707270"/>
            <a:ext cx="2164278" cy="452165"/>
            <a:chOff x="6405500" y="1564770"/>
            <a:chExt cx="1872000" cy="307777"/>
          </a:xfrm>
        </p:grpSpPr>
        <p:sp>
          <p:nvSpPr>
            <p:cNvPr id="13" name="Text Box 14"/>
            <p:cNvSpPr txBox="1">
              <a:spLocks noChangeArrowheads="1"/>
            </p:cNvSpPr>
            <p:nvPr/>
          </p:nvSpPr>
          <p:spPr bwMode="gray">
            <a:xfrm>
              <a:off x="6443079" y="1564770"/>
              <a:ext cx="1829674" cy="3077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tr-TR" altLang="zh-CN" sz="1400" b="1" dirty="0" smtClean="0">
                  <a:solidFill>
                    <a:srgbClr val="FFFFFF"/>
                  </a:solidFill>
                  <a:latin typeface="Calibri" pitchFamily="34" charset="0"/>
                  <a:ea typeface="宋体" charset="-122"/>
                </a:rPr>
                <a:t>Semptomatik</a:t>
              </a:r>
              <a:endParaRPr lang="en-US" altLang="zh-CN" sz="1400" b="1" dirty="0">
                <a:solidFill>
                  <a:srgbClr val="FFFFFF"/>
                </a:solidFill>
                <a:latin typeface="Calibri" pitchFamily="34" charset="0"/>
                <a:ea typeface="宋体" charset="-122"/>
              </a:endParaRPr>
            </a:p>
          </p:txBody>
        </p:sp>
        <p:sp>
          <p:nvSpPr>
            <p:cNvPr id="25" name="AutoShape 9"/>
            <p:cNvSpPr>
              <a:spLocks noChangeArrowheads="1"/>
            </p:cNvSpPr>
            <p:nvPr/>
          </p:nvSpPr>
          <p:spPr bwMode="gray">
            <a:xfrm>
              <a:off x="6405500" y="1585209"/>
              <a:ext cx="1872000" cy="287338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tr-TR" altLang="zh-CN" sz="1400" b="1" dirty="0">
                  <a:solidFill>
                    <a:srgbClr val="FFFFFF"/>
                  </a:solidFill>
                  <a:latin typeface="Calibri" pitchFamily="34" charset="0"/>
                </a:rPr>
                <a:t>Çalışanları Etkileyen </a:t>
              </a:r>
              <a:endParaRPr lang="tr-TR" altLang="zh-CN" sz="1400" b="1" dirty="0" smtClean="0">
                <a:solidFill>
                  <a:srgbClr val="FFFFFF"/>
                </a:solidFill>
                <a:latin typeface="Calibri" pitchFamily="34" charset="0"/>
              </a:endParaRPr>
            </a:p>
            <a:p>
              <a:pPr algn="ctr"/>
              <a:r>
                <a:rPr lang="tr-TR" altLang="zh-CN" sz="1400" b="1" dirty="0" smtClean="0">
                  <a:solidFill>
                    <a:srgbClr val="FFFFFF"/>
                  </a:solidFill>
                  <a:latin typeface="Calibri" pitchFamily="34" charset="0"/>
                </a:rPr>
                <a:t>Hastalıklar</a:t>
              </a:r>
              <a:endParaRPr lang="zh-CN" altLang="en-US" sz="1400" b="1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7" name="AutoShape 11"/>
            <p:cNvSpPr>
              <a:spLocks noChangeArrowheads="1"/>
            </p:cNvSpPr>
            <p:nvPr/>
          </p:nvSpPr>
          <p:spPr bwMode="auto">
            <a:xfrm flipH="1">
              <a:off x="6523767" y="1657441"/>
              <a:ext cx="68948" cy="142875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9" name="AutoShape 11"/>
            <p:cNvSpPr>
              <a:spLocks noChangeArrowheads="1"/>
            </p:cNvSpPr>
            <p:nvPr/>
          </p:nvSpPr>
          <p:spPr bwMode="auto">
            <a:xfrm flipH="1">
              <a:off x="8090212" y="1669882"/>
              <a:ext cx="68948" cy="142875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48" name="Dikdörtgen 47"/>
          <p:cNvSpPr/>
          <p:nvPr/>
        </p:nvSpPr>
        <p:spPr>
          <a:xfrm>
            <a:off x="512474" y="2448888"/>
            <a:ext cx="2582017" cy="1643527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marL="144000" algn="ctr">
              <a:lnSpc>
                <a:spcPct val="90000"/>
              </a:lnSpc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16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Meslek Hastalıkları </a:t>
            </a:r>
          </a:p>
          <a:p>
            <a:pPr marL="144000" algn="ctr">
              <a:lnSpc>
                <a:spcPct val="90000"/>
              </a:lnSpc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16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tr-TR" sz="16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Occupational</a:t>
            </a:r>
            <a:r>
              <a:rPr lang="tr-TR" sz="16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Diseases</a:t>
            </a:r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 </a:t>
            </a:r>
            <a:endParaRPr lang="tr-TR" sz="16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44000" algn="ctr">
              <a:lnSpc>
                <a:spcPct val="90000"/>
              </a:lnSpc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Genellikle tek bir etkenle</a:t>
            </a:r>
          </a:p>
          <a:p>
            <a:pPr marL="144000" algn="ctr">
              <a:lnSpc>
                <a:spcPct val="90000"/>
              </a:lnSpc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meydana gelen, özgün ve kuvvetli bir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mesleki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ilişkinin ortaya konması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ile meslek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hastalığı tanısı konur.</a:t>
            </a:r>
          </a:p>
        </p:txBody>
      </p:sp>
      <p:sp>
        <p:nvSpPr>
          <p:cNvPr id="50" name="Rectangle 3"/>
          <p:cNvSpPr txBox="1">
            <a:spLocks noChangeArrowheads="1"/>
          </p:cNvSpPr>
          <p:nvPr/>
        </p:nvSpPr>
        <p:spPr bwMode="auto">
          <a:xfrm>
            <a:off x="8467724" y="6405496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" name="Dikdörtgen 50"/>
          <p:cNvSpPr/>
          <p:nvPr/>
        </p:nvSpPr>
        <p:spPr>
          <a:xfrm>
            <a:off x="3401153" y="2454133"/>
            <a:ext cx="2582017" cy="2086725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marL="144000" algn="ctr">
              <a:lnSpc>
                <a:spcPct val="90000"/>
              </a:lnSpc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16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İşle İlgili Hastalıklar </a:t>
            </a:r>
            <a:endParaRPr lang="tr-TR" sz="16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44000" algn="ctr">
              <a:lnSpc>
                <a:spcPct val="90000"/>
              </a:lnSpc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tr-TR" sz="16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Work</a:t>
            </a:r>
            <a:r>
              <a:rPr lang="tr-TR" sz="16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Related</a:t>
            </a:r>
            <a:r>
              <a:rPr lang="tr-TR" sz="16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Diseases</a:t>
            </a:r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 </a:t>
            </a:r>
          </a:p>
          <a:p>
            <a:pPr marL="144000" algn="ctr">
              <a:lnSpc>
                <a:spcPct val="90000"/>
              </a:lnSpc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Pek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çok etkenin bir arada</a:t>
            </a:r>
          </a:p>
          <a:p>
            <a:pPr marL="144000" algn="ctr">
              <a:lnSpc>
                <a:spcPct val="90000"/>
              </a:lnSpc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örüldüğü, çalışma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ortamının rol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oynayabildiği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birlikte farklı risklerin de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yer aldığı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karmaşık bir </a:t>
            </a:r>
            <a:r>
              <a:rPr lang="tr-TR" sz="16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etyolojiye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sahip hastalıklardır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52" name="Dikdörtgen 51"/>
          <p:cNvSpPr/>
          <p:nvPr/>
        </p:nvSpPr>
        <p:spPr>
          <a:xfrm>
            <a:off x="6280074" y="2448746"/>
            <a:ext cx="2582017" cy="1865126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marL="1440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16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Çalışanları Etkileyen Hastalıklar </a:t>
            </a:r>
            <a:endParaRPr lang="tr-TR" sz="16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440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tr-TR" sz="16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Diseases</a:t>
            </a:r>
            <a:r>
              <a:rPr lang="tr-TR" sz="16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Affecting</a:t>
            </a:r>
            <a:r>
              <a:rPr lang="tr-TR" sz="16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Working</a:t>
            </a:r>
            <a:r>
              <a:rPr lang="tr-TR" sz="16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Populations</a:t>
            </a:r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marL="1440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İşle ilgili bir ilinti olmamasına karşın mesleki zararlı etkenlerle ortaya çıkışı artan hastalıklardır.</a:t>
            </a:r>
          </a:p>
        </p:txBody>
      </p:sp>
      <p:sp>
        <p:nvSpPr>
          <p:cNvPr id="53" name="Dikdörtgen 52"/>
          <p:cNvSpPr/>
          <p:nvPr/>
        </p:nvSpPr>
        <p:spPr>
          <a:xfrm>
            <a:off x="401955" y="1189488"/>
            <a:ext cx="8521802" cy="369332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144000" algn="ctr">
              <a:lnSpc>
                <a:spcPct val="90000"/>
              </a:lnSpc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Hastalık İlişkisi Üç Kategoride Tanımlanmaktadır.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6" name="Grup 5"/>
          <p:cNvGrpSpPr/>
          <p:nvPr/>
        </p:nvGrpSpPr>
        <p:grpSpPr>
          <a:xfrm>
            <a:off x="975164" y="4880842"/>
            <a:ext cx="1480087" cy="377930"/>
            <a:chOff x="975164" y="4738342"/>
            <a:chExt cx="1480087" cy="377930"/>
          </a:xfrm>
        </p:grpSpPr>
        <p:sp>
          <p:nvSpPr>
            <p:cNvPr id="54" name="Oval 53"/>
            <p:cNvSpPr/>
            <p:nvPr/>
          </p:nvSpPr>
          <p:spPr>
            <a:xfrm>
              <a:off x="975164" y="4756272"/>
              <a:ext cx="360000" cy="360000"/>
            </a:xfrm>
            <a:prstGeom prst="ellipse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1</a:t>
              </a:r>
              <a:endParaRPr lang="tr-TR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5" name="AutoShape 5"/>
            <p:cNvSpPr>
              <a:spLocks noChangeArrowheads="1"/>
            </p:cNvSpPr>
            <p:nvPr/>
          </p:nvSpPr>
          <p:spPr bwMode="auto">
            <a:xfrm>
              <a:off x="1343107" y="4738342"/>
              <a:ext cx="1112144" cy="361950"/>
            </a:xfrm>
            <a:prstGeom prst="roundRect">
              <a:avLst>
                <a:gd name="adj" fmla="val 16667"/>
              </a:avLst>
            </a:prstGeom>
            <a:noFill/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tr-TR" altLang="zh-CN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Seyrek </a:t>
              </a:r>
              <a:endParaRPr lang="zh-CN" altLang="zh-CN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2" name="Grup 11"/>
          <p:cNvGrpSpPr/>
          <p:nvPr/>
        </p:nvGrpSpPr>
        <p:grpSpPr>
          <a:xfrm>
            <a:off x="3862168" y="4898772"/>
            <a:ext cx="1493773" cy="361950"/>
            <a:chOff x="3862168" y="4756272"/>
            <a:chExt cx="1493773" cy="361950"/>
          </a:xfrm>
        </p:grpSpPr>
        <p:sp>
          <p:nvSpPr>
            <p:cNvPr id="56" name="AutoShape 5"/>
            <p:cNvSpPr>
              <a:spLocks noChangeArrowheads="1"/>
            </p:cNvSpPr>
            <p:nvPr/>
          </p:nvSpPr>
          <p:spPr bwMode="auto">
            <a:xfrm>
              <a:off x="4243797" y="4756272"/>
              <a:ext cx="1112144" cy="361950"/>
            </a:xfrm>
            <a:prstGeom prst="roundRect">
              <a:avLst>
                <a:gd name="adj" fmla="val 16667"/>
              </a:avLst>
            </a:prstGeom>
            <a:noFill/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tr-TR" altLang="zh-CN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Sık </a:t>
              </a:r>
              <a:endParaRPr lang="zh-CN" altLang="zh-CN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3862168" y="4758222"/>
              <a:ext cx="360000" cy="360000"/>
            </a:xfrm>
            <a:prstGeom prst="ellipse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2</a:t>
              </a:r>
              <a:endParaRPr lang="tr-TR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60" name="Grup 59"/>
          <p:cNvGrpSpPr/>
          <p:nvPr/>
        </p:nvGrpSpPr>
        <p:grpSpPr>
          <a:xfrm>
            <a:off x="6729061" y="4877506"/>
            <a:ext cx="1493791" cy="383216"/>
            <a:chOff x="6729061" y="4724373"/>
            <a:chExt cx="1493791" cy="383216"/>
          </a:xfrm>
        </p:grpSpPr>
        <p:sp>
          <p:nvSpPr>
            <p:cNvPr id="57" name="AutoShape 5"/>
            <p:cNvSpPr>
              <a:spLocks noChangeArrowheads="1"/>
            </p:cNvSpPr>
            <p:nvPr/>
          </p:nvSpPr>
          <p:spPr bwMode="auto">
            <a:xfrm>
              <a:off x="7110708" y="4724373"/>
              <a:ext cx="1112144" cy="361950"/>
            </a:xfrm>
            <a:prstGeom prst="roundRect">
              <a:avLst>
                <a:gd name="adj" fmla="val 16667"/>
              </a:avLst>
            </a:prstGeom>
            <a:noFill/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tr-TR" altLang="zh-CN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En Sık</a:t>
              </a:r>
              <a:endParaRPr lang="zh-CN" altLang="zh-CN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6729061" y="4747589"/>
              <a:ext cx="360000" cy="360000"/>
            </a:xfrm>
            <a:prstGeom prst="ellipse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3</a:t>
              </a:r>
              <a:endParaRPr lang="tr-TR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42212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7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1120775 h 2410"/>
              <a:gd name="T2" fmla="*/ 649287 w 1414"/>
              <a:gd name="T3" fmla="*/ 0 h 2410"/>
              <a:gd name="T4" fmla="*/ 2244725 w 1414"/>
              <a:gd name="T5" fmla="*/ 3175 h 2410"/>
              <a:gd name="T6" fmla="*/ 2239963 w 1414"/>
              <a:gd name="T7" fmla="*/ 3825875 h 2410"/>
              <a:gd name="T8" fmla="*/ 0 w 1414"/>
              <a:gd name="T9" fmla="*/ 1120775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/>
            <a:r>
              <a:rPr lang="tr-TR" sz="2000" b="1" noProof="1" smtClean="0">
                <a:solidFill>
                  <a:srgbClr val="FFFFFF"/>
                </a:solidFill>
                <a:latin typeface="Calibri" pitchFamily="34" charset="0"/>
              </a:rPr>
              <a:t>MESLEK HASTALIKLARI</a:t>
            </a:r>
            <a:endParaRPr lang="tr-TR" sz="2000" b="1" noProof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</a:rPr>
              <a:t>“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</a:rPr>
              <a:t>Sigortalının çalıştığı veya yaptığı işin niteliğinden dolayı </a:t>
            </a:r>
            <a:r>
              <a:rPr lang="tr-TR" sz="2000" b="1" i="1" dirty="0">
                <a:solidFill>
                  <a:srgbClr val="004986"/>
                </a:solidFill>
                <a:latin typeface="Calibri" pitchFamily="34" charset="0"/>
              </a:rPr>
              <a:t>tekrarlanan bir sebeple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</a:rPr>
              <a:t>veya işin </a:t>
            </a:r>
            <a:r>
              <a:rPr lang="tr-TR" sz="2000" b="1" i="1" dirty="0">
                <a:solidFill>
                  <a:srgbClr val="004986"/>
                </a:solidFill>
                <a:latin typeface="Calibri" pitchFamily="34" charset="0"/>
              </a:rPr>
              <a:t>yürütüm şartları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</a:rPr>
              <a:t>yüzünden uğradığı geçici veya sürekli hastalık, bedensel veya ruhsal özürlülük halleridir.”</a:t>
            </a:r>
          </a:p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endParaRPr lang="tr-TR" sz="2000" b="1" i="1" dirty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</a:rPr>
              <a:t>Meslek hastalıkları etkenle çalışanın ilk temasından </a:t>
            </a:r>
            <a:endParaRPr lang="tr-TR" sz="2000" i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tr-TR" sz="2000" i="1" dirty="0" smtClean="0">
                <a:solidFill>
                  <a:srgbClr val="C00000"/>
                </a:solidFill>
                <a:latin typeface="Calibri" pitchFamily="34" charset="0"/>
              </a:rPr>
              <a:t>1 </a:t>
            </a:r>
            <a:r>
              <a:rPr lang="tr-TR" sz="2000" i="1" dirty="0">
                <a:solidFill>
                  <a:srgbClr val="C00000"/>
                </a:solidFill>
                <a:latin typeface="Calibri" pitchFamily="34" charset="0"/>
              </a:rPr>
              <a:t>hafta ile 30 yıl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</a:rPr>
              <a:t> sonra ortaya çıkabilmektedir.</a:t>
            </a:r>
          </a:p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endParaRPr lang="tr-TR" sz="2000" b="1" i="1" dirty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</a:rPr>
              <a:t>[5510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</a:rPr>
              <a:t>sayılı Sosyal Sigortalar ve Genel Sağlık Sigortası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</a:rPr>
              <a:t>Kanunu]</a:t>
            </a:r>
            <a:endParaRPr lang="tr-TR" sz="1600" i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92550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49255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92555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492560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1005 w 794"/>
                  <a:gd name="T1" fmla="*/ 13 h 1200"/>
                  <a:gd name="T2" fmla="*/ 879 w 794"/>
                  <a:gd name="T3" fmla="*/ 86 h 1200"/>
                  <a:gd name="T4" fmla="*/ 874 w 794"/>
                  <a:gd name="T5" fmla="*/ 83 h 1200"/>
                  <a:gd name="T6" fmla="*/ 865 w 794"/>
                  <a:gd name="T7" fmla="*/ 58 h 1200"/>
                  <a:gd name="T8" fmla="*/ 861 w 794"/>
                  <a:gd name="T9" fmla="*/ 28 h 1200"/>
                  <a:gd name="T10" fmla="*/ 801 w 794"/>
                  <a:gd name="T11" fmla="*/ 12 h 1200"/>
                  <a:gd name="T12" fmla="*/ 785 w 794"/>
                  <a:gd name="T13" fmla="*/ 72 h 1200"/>
                  <a:gd name="T14" fmla="*/ 808 w 794"/>
                  <a:gd name="T15" fmla="*/ 91 h 1200"/>
                  <a:gd name="T16" fmla="*/ 808 w 794"/>
                  <a:gd name="T17" fmla="*/ 91 h 1200"/>
                  <a:gd name="T18" fmla="*/ 825 w 794"/>
                  <a:gd name="T19" fmla="*/ 111 h 1200"/>
                  <a:gd name="T20" fmla="*/ 825 w 794"/>
                  <a:gd name="T21" fmla="*/ 117 h 1200"/>
                  <a:gd name="T22" fmla="*/ 697 w 794"/>
                  <a:gd name="T23" fmla="*/ 191 h 1200"/>
                  <a:gd name="T24" fmla="*/ 805 w 794"/>
                  <a:gd name="T25" fmla="*/ 593 h 1200"/>
                  <a:gd name="T26" fmla="*/ 697 w 794"/>
                  <a:gd name="T27" fmla="*/ 994 h 1200"/>
                  <a:gd name="T28" fmla="*/ 0 w 794"/>
                  <a:gd name="T29" fmla="*/ 1397 h 1200"/>
                  <a:gd name="T30" fmla="*/ 0 w 794"/>
                  <a:gd name="T31" fmla="*/ 1529 h 1200"/>
                  <a:gd name="T32" fmla="*/ 0 w 794"/>
                  <a:gd name="T33" fmla="*/ 1545 h 1200"/>
                  <a:gd name="T34" fmla="*/ 6 w 794"/>
                  <a:gd name="T35" fmla="*/ 1548 h 1200"/>
                  <a:gd name="T36" fmla="*/ 32 w 794"/>
                  <a:gd name="T37" fmla="*/ 1542 h 1200"/>
                  <a:gd name="T38" fmla="*/ 32 w 794"/>
                  <a:gd name="T39" fmla="*/ 1542 h 1200"/>
                  <a:gd name="T40" fmla="*/ 61 w 794"/>
                  <a:gd name="T41" fmla="*/ 1532 h 1200"/>
                  <a:gd name="T42" fmla="*/ 104 w 794"/>
                  <a:gd name="T43" fmla="*/ 1575 h 1200"/>
                  <a:gd name="T44" fmla="*/ 61 w 794"/>
                  <a:gd name="T45" fmla="*/ 1621 h 1200"/>
                  <a:gd name="T46" fmla="*/ 32 w 794"/>
                  <a:gd name="T47" fmla="*/ 1609 h 1200"/>
                  <a:gd name="T48" fmla="*/ 6 w 794"/>
                  <a:gd name="T49" fmla="*/ 1605 h 1200"/>
                  <a:gd name="T50" fmla="*/ 0 w 794"/>
                  <a:gd name="T51" fmla="*/ 1607 h 1200"/>
                  <a:gd name="T52" fmla="*/ 0 w 794"/>
                  <a:gd name="T53" fmla="*/ 1618 h 1200"/>
                  <a:gd name="T54" fmla="*/ 0 w 794"/>
                  <a:gd name="T55" fmla="*/ 1752 h 1200"/>
                  <a:gd name="T56" fmla="*/ 1005 w 794"/>
                  <a:gd name="T57" fmla="*/ 1172 h 1200"/>
                  <a:gd name="T58" fmla="*/ 1160 w 794"/>
                  <a:gd name="T59" fmla="*/ 593 h 1200"/>
                  <a:gd name="T60" fmla="*/ 1005 w 794"/>
                  <a:gd name="T61" fmla="*/ 13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92561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1220 w 864"/>
                  <a:gd name="T1" fmla="*/ 1519 h 1191"/>
                  <a:gd name="T2" fmla="*/ 1190 w 864"/>
                  <a:gd name="T3" fmla="*/ 1529 h 1191"/>
                  <a:gd name="T4" fmla="*/ 1190 w 864"/>
                  <a:gd name="T5" fmla="*/ 1529 h 1191"/>
                  <a:gd name="T6" fmla="*/ 1164 w 864"/>
                  <a:gd name="T7" fmla="*/ 1535 h 1191"/>
                  <a:gd name="T8" fmla="*/ 1158 w 864"/>
                  <a:gd name="T9" fmla="*/ 1532 h 1191"/>
                  <a:gd name="T10" fmla="*/ 1158 w 864"/>
                  <a:gd name="T11" fmla="*/ 1516 h 1191"/>
                  <a:gd name="T12" fmla="*/ 1158 w 864"/>
                  <a:gd name="T13" fmla="*/ 1384 h 1191"/>
                  <a:gd name="T14" fmla="*/ 463 w 864"/>
                  <a:gd name="T15" fmla="*/ 981 h 1191"/>
                  <a:gd name="T16" fmla="*/ 355 w 864"/>
                  <a:gd name="T17" fmla="*/ 580 h 1191"/>
                  <a:gd name="T18" fmla="*/ 463 w 864"/>
                  <a:gd name="T19" fmla="*/ 178 h 1191"/>
                  <a:gd name="T20" fmla="*/ 337 w 864"/>
                  <a:gd name="T21" fmla="*/ 107 h 1191"/>
                  <a:gd name="T22" fmla="*/ 333 w 864"/>
                  <a:gd name="T23" fmla="*/ 110 h 1191"/>
                  <a:gd name="T24" fmla="*/ 323 w 864"/>
                  <a:gd name="T25" fmla="*/ 134 h 1191"/>
                  <a:gd name="T26" fmla="*/ 323 w 864"/>
                  <a:gd name="T27" fmla="*/ 134 h 1191"/>
                  <a:gd name="T28" fmla="*/ 318 w 864"/>
                  <a:gd name="T29" fmla="*/ 165 h 1191"/>
                  <a:gd name="T30" fmla="*/ 259 w 864"/>
                  <a:gd name="T31" fmla="*/ 180 h 1191"/>
                  <a:gd name="T32" fmla="*/ 242 w 864"/>
                  <a:gd name="T33" fmla="*/ 120 h 1191"/>
                  <a:gd name="T34" fmla="*/ 266 w 864"/>
                  <a:gd name="T35" fmla="*/ 101 h 1191"/>
                  <a:gd name="T36" fmla="*/ 283 w 864"/>
                  <a:gd name="T37" fmla="*/ 80 h 1191"/>
                  <a:gd name="T38" fmla="*/ 283 w 864"/>
                  <a:gd name="T39" fmla="*/ 74 h 1191"/>
                  <a:gd name="T40" fmla="*/ 155 w 864"/>
                  <a:gd name="T41" fmla="*/ 0 h 1191"/>
                  <a:gd name="T42" fmla="*/ 0 w 864"/>
                  <a:gd name="T43" fmla="*/ 580 h 1191"/>
                  <a:gd name="T44" fmla="*/ 155 w 864"/>
                  <a:gd name="T45" fmla="*/ 1159 h 1191"/>
                  <a:gd name="T46" fmla="*/ 1158 w 864"/>
                  <a:gd name="T47" fmla="*/ 1739 h 1191"/>
                  <a:gd name="T48" fmla="*/ 1158 w 864"/>
                  <a:gd name="T49" fmla="*/ 1605 h 1191"/>
                  <a:gd name="T50" fmla="*/ 1158 w 864"/>
                  <a:gd name="T51" fmla="*/ 1594 h 1191"/>
                  <a:gd name="T52" fmla="*/ 1164 w 864"/>
                  <a:gd name="T53" fmla="*/ 1592 h 1191"/>
                  <a:gd name="T54" fmla="*/ 1190 w 864"/>
                  <a:gd name="T55" fmla="*/ 1596 h 1191"/>
                  <a:gd name="T56" fmla="*/ 1220 w 864"/>
                  <a:gd name="T57" fmla="*/ 1608 h 1191"/>
                  <a:gd name="T58" fmla="*/ 1262 w 864"/>
                  <a:gd name="T59" fmla="*/ 1562 h 1191"/>
                  <a:gd name="T60" fmla="*/ 1220 w 864"/>
                  <a:gd name="T61" fmla="*/ 1519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92562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702 w 1375"/>
                  <a:gd name="T1" fmla="*/ 755 h 527"/>
                  <a:gd name="T2" fmla="*/ 1830 w 1375"/>
                  <a:gd name="T3" fmla="*/ 681 h 527"/>
                  <a:gd name="T4" fmla="*/ 1830 w 1375"/>
                  <a:gd name="T5" fmla="*/ 675 h 527"/>
                  <a:gd name="T6" fmla="*/ 1813 w 1375"/>
                  <a:gd name="T7" fmla="*/ 654 h 527"/>
                  <a:gd name="T8" fmla="*/ 1813 w 1375"/>
                  <a:gd name="T9" fmla="*/ 654 h 527"/>
                  <a:gd name="T10" fmla="*/ 1789 w 1375"/>
                  <a:gd name="T11" fmla="*/ 635 h 527"/>
                  <a:gd name="T12" fmla="*/ 1805 w 1375"/>
                  <a:gd name="T13" fmla="*/ 576 h 527"/>
                  <a:gd name="T14" fmla="*/ 1865 w 1375"/>
                  <a:gd name="T15" fmla="*/ 592 h 527"/>
                  <a:gd name="T16" fmla="*/ 1870 w 1375"/>
                  <a:gd name="T17" fmla="*/ 622 h 527"/>
                  <a:gd name="T18" fmla="*/ 1878 w 1375"/>
                  <a:gd name="T19" fmla="*/ 647 h 527"/>
                  <a:gd name="T20" fmla="*/ 1884 w 1375"/>
                  <a:gd name="T21" fmla="*/ 650 h 527"/>
                  <a:gd name="T22" fmla="*/ 2010 w 1375"/>
                  <a:gd name="T23" fmla="*/ 577 h 527"/>
                  <a:gd name="T24" fmla="*/ 1004 w 1375"/>
                  <a:gd name="T25" fmla="*/ 0 h 527"/>
                  <a:gd name="T26" fmla="*/ 0 w 1375"/>
                  <a:gd name="T27" fmla="*/ 577 h 527"/>
                  <a:gd name="T28" fmla="*/ 129 w 1375"/>
                  <a:gd name="T29" fmla="*/ 651 h 527"/>
                  <a:gd name="T30" fmla="*/ 129 w 1375"/>
                  <a:gd name="T31" fmla="*/ 657 h 527"/>
                  <a:gd name="T32" fmla="*/ 111 w 1375"/>
                  <a:gd name="T33" fmla="*/ 678 h 527"/>
                  <a:gd name="T34" fmla="*/ 88 w 1375"/>
                  <a:gd name="T35" fmla="*/ 697 h 527"/>
                  <a:gd name="T36" fmla="*/ 104 w 1375"/>
                  <a:gd name="T37" fmla="*/ 756 h 527"/>
                  <a:gd name="T38" fmla="*/ 164 w 1375"/>
                  <a:gd name="T39" fmla="*/ 742 h 527"/>
                  <a:gd name="T40" fmla="*/ 168 w 1375"/>
                  <a:gd name="T41" fmla="*/ 711 h 527"/>
                  <a:gd name="T42" fmla="*/ 168 w 1375"/>
                  <a:gd name="T43" fmla="*/ 711 h 527"/>
                  <a:gd name="T44" fmla="*/ 178 w 1375"/>
                  <a:gd name="T45" fmla="*/ 686 h 527"/>
                  <a:gd name="T46" fmla="*/ 183 w 1375"/>
                  <a:gd name="T47" fmla="*/ 683 h 527"/>
                  <a:gd name="T48" fmla="*/ 308 w 1375"/>
                  <a:gd name="T49" fmla="*/ 755 h 527"/>
                  <a:gd name="T50" fmla="*/ 1004 w 1375"/>
                  <a:gd name="T51" fmla="*/ 354 h 527"/>
                  <a:gd name="T52" fmla="*/ 1702 w 1375"/>
                  <a:gd name="T53" fmla="*/ 755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92556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492557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808 w 550"/>
                  <a:gd name="T1" fmla="*/ 193 h 836"/>
                  <a:gd name="T2" fmla="*/ 804 w 550"/>
                  <a:gd name="T3" fmla="*/ 190 h 836"/>
                  <a:gd name="T4" fmla="*/ 777 w 550"/>
                  <a:gd name="T5" fmla="*/ 195 h 836"/>
                  <a:gd name="T6" fmla="*/ 777 w 550"/>
                  <a:gd name="T7" fmla="*/ 195 h 836"/>
                  <a:gd name="T8" fmla="*/ 748 w 550"/>
                  <a:gd name="T9" fmla="*/ 207 h 836"/>
                  <a:gd name="T10" fmla="*/ 705 w 550"/>
                  <a:gd name="T11" fmla="*/ 163 h 836"/>
                  <a:gd name="T12" fmla="*/ 748 w 550"/>
                  <a:gd name="T13" fmla="*/ 117 h 836"/>
                  <a:gd name="T14" fmla="*/ 777 w 550"/>
                  <a:gd name="T15" fmla="*/ 129 h 836"/>
                  <a:gd name="T16" fmla="*/ 804 w 550"/>
                  <a:gd name="T17" fmla="*/ 133 h 836"/>
                  <a:gd name="T18" fmla="*/ 808 w 550"/>
                  <a:gd name="T19" fmla="*/ 130 h 836"/>
                  <a:gd name="T20" fmla="*/ 808 w 550"/>
                  <a:gd name="T21" fmla="*/ 120 h 836"/>
                  <a:gd name="T22" fmla="*/ 808 w 550"/>
                  <a:gd name="T23" fmla="*/ 0 h 836"/>
                  <a:gd name="T24" fmla="*/ 0 w 550"/>
                  <a:gd name="T25" fmla="*/ 806 h 836"/>
                  <a:gd name="T26" fmla="*/ 109 w 550"/>
                  <a:gd name="T27" fmla="*/ 1209 h 836"/>
                  <a:gd name="T28" fmla="*/ 225 w 550"/>
                  <a:gd name="T29" fmla="*/ 1143 h 836"/>
                  <a:gd name="T30" fmla="*/ 232 w 550"/>
                  <a:gd name="T31" fmla="*/ 1166 h 836"/>
                  <a:gd name="T32" fmla="*/ 237 w 550"/>
                  <a:gd name="T33" fmla="*/ 1197 h 836"/>
                  <a:gd name="T34" fmla="*/ 297 w 550"/>
                  <a:gd name="T35" fmla="*/ 1212 h 836"/>
                  <a:gd name="T36" fmla="*/ 314 w 550"/>
                  <a:gd name="T37" fmla="*/ 1152 h 836"/>
                  <a:gd name="T38" fmla="*/ 291 w 550"/>
                  <a:gd name="T39" fmla="*/ 1133 h 836"/>
                  <a:gd name="T40" fmla="*/ 291 w 550"/>
                  <a:gd name="T41" fmla="*/ 1133 h 836"/>
                  <a:gd name="T42" fmla="*/ 273 w 550"/>
                  <a:gd name="T43" fmla="*/ 1115 h 836"/>
                  <a:gd name="T44" fmla="*/ 391 w 550"/>
                  <a:gd name="T45" fmla="*/ 1046 h 836"/>
                  <a:gd name="T46" fmla="*/ 326 w 550"/>
                  <a:gd name="T47" fmla="*/ 806 h 836"/>
                  <a:gd name="T48" fmla="*/ 808 w 550"/>
                  <a:gd name="T49" fmla="*/ 325 h 836"/>
                  <a:gd name="T50" fmla="*/ 808 w 550"/>
                  <a:gd name="T51" fmla="*/ 210 h 836"/>
                  <a:gd name="T52" fmla="*/ 808 w 550"/>
                  <a:gd name="T53" fmla="*/ 193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92558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103 w 621"/>
                  <a:gd name="T1" fmla="*/ 0 h 826"/>
                  <a:gd name="T2" fmla="*/ 103 w 621"/>
                  <a:gd name="T3" fmla="*/ 120 h 826"/>
                  <a:gd name="T4" fmla="*/ 103 w 621"/>
                  <a:gd name="T5" fmla="*/ 130 h 826"/>
                  <a:gd name="T6" fmla="*/ 98 w 621"/>
                  <a:gd name="T7" fmla="*/ 133 h 826"/>
                  <a:gd name="T8" fmla="*/ 72 w 621"/>
                  <a:gd name="T9" fmla="*/ 129 h 826"/>
                  <a:gd name="T10" fmla="*/ 43 w 621"/>
                  <a:gd name="T11" fmla="*/ 117 h 826"/>
                  <a:gd name="T12" fmla="*/ 0 w 621"/>
                  <a:gd name="T13" fmla="*/ 163 h 826"/>
                  <a:gd name="T14" fmla="*/ 43 w 621"/>
                  <a:gd name="T15" fmla="*/ 207 h 826"/>
                  <a:gd name="T16" fmla="*/ 72 w 621"/>
                  <a:gd name="T17" fmla="*/ 195 h 826"/>
                  <a:gd name="T18" fmla="*/ 72 w 621"/>
                  <a:gd name="T19" fmla="*/ 195 h 826"/>
                  <a:gd name="T20" fmla="*/ 98 w 621"/>
                  <a:gd name="T21" fmla="*/ 190 h 826"/>
                  <a:gd name="T22" fmla="*/ 103 w 621"/>
                  <a:gd name="T23" fmla="*/ 193 h 826"/>
                  <a:gd name="T24" fmla="*/ 103 w 621"/>
                  <a:gd name="T25" fmla="*/ 209 h 826"/>
                  <a:gd name="T26" fmla="*/ 103 w 621"/>
                  <a:gd name="T27" fmla="*/ 325 h 826"/>
                  <a:gd name="T28" fmla="*/ 103 w 621"/>
                  <a:gd name="T29" fmla="*/ 325 h 826"/>
                  <a:gd name="T30" fmla="*/ 585 w 621"/>
                  <a:gd name="T31" fmla="*/ 806 h 826"/>
                  <a:gd name="T32" fmla="*/ 520 w 621"/>
                  <a:gd name="T33" fmla="*/ 1046 h 826"/>
                  <a:gd name="T34" fmla="*/ 636 w 621"/>
                  <a:gd name="T35" fmla="*/ 1112 h 826"/>
                  <a:gd name="T36" fmla="*/ 640 w 621"/>
                  <a:gd name="T37" fmla="*/ 1110 h 826"/>
                  <a:gd name="T38" fmla="*/ 651 w 621"/>
                  <a:gd name="T39" fmla="*/ 1084 h 826"/>
                  <a:gd name="T40" fmla="*/ 651 w 621"/>
                  <a:gd name="T41" fmla="*/ 1084 h 826"/>
                  <a:gd name="T42" fmla="*/ 655 w 621"/>
                  <a:gd name="T43" fmla="*/ 1055 h 826"/>
                  <a:gd name="T44" fmla="*/ 715 w 621"/>
                  <a:gd name="T45" fmla="*/ 1039 h 826"/>
                  <a:gd name="T46" fmla="*/ 731 w 621"/>
                  <a:gd name="T47" fmla="*/ 1099 h 826"/>
                  <a:gd name="T48" fmla="*/ 708 w 621"/>
                  <a:gd name="T49" fmla="*/ 1118 h 826"/>
                  <a:gd name="T50" fmla="*/ 690 w 621"/>
                  <a:gd name="T51" fmla="*/ 1138 h 826"/>
                  <a:gd name="T52" fmla="*/ 690 w 621"/>
                  <a:gd name="T53" fmla="*/ 1144 h 826"/>
                  <a:gd name="T54" fmla="*/ 803 w 621"/>
                  <a:gd name="T55" fmla="*/ 1210 h 826"/>
                  <a:gd name="T56" fmla="*/ 912 w 621"/>
                  <a:gd name="T57" fmla="*/ 806 h 826"/>
                  <a:gd name="T58" fmla="*/ 103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92559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1284 w 953"/>
                  <a:gd name="T1" fmla="*/ 117 h 400"/>
                  <a:gd name="T2" fmla="*/ 1284 w 953"/>
                  <a:gd name="T3" fmla="*/ 112 h 400"/>
                  <a:gd name="T4" fmla="*/ 1302 w 953"/>
                  <a:gd name="T5" fmla="*/ 91 h 400"/>
                  <a:gd name="T6" fmla="*/ 1325 w 953"/>
                  <a:gd name="T7" fmla="*/ 72 h 400"/>
                  <a:gd name="T8" fmla="*/ 1309 w 953"/>
                  <a:gd name="T9" fmla="*/ 12 h 400"/>
                  <a:gd name="T10" fmla="*/ 1249 w 953"/>
                  <a:gd name="T11" fmla="*/ 28 h 400"/>
                  <a:gd name="T12" fmla="*/ 1245 w 953"/>
                  <a:gd name="T13" fmla="*/ 57 h 400"/>
                  <a:gd name="T14" fmla="*/ 1245 w 953"/>
                  <a:gd name="T15" fmla="*/ 57 h 400"/>
                  <a:gd name="T16" fmla="*/ 1234 w 953"/>
                  <a:gd name="T17" fmla="*/ 84 h 400"/>
                  <a:gd name="T18" fmla="*/ 1230 w 953"/>
                  <a:gd name="T19" fmla="*/ 85 h 400"/>
                  <a:gd name="T20" fmla="*/ 1114 w 953"/>
                  <a:gd name="T21" fmla="*/ 19 h 400"/>
                  <a:gd name="T22" fmla="*/ 698 w 953"/>
                  <a:gd name="T23" fmla="*/ 260 h 400"/>
                  <a:gd name="T24" fmla="*/ 281 w 953"/>
                  <a:gd name="T25" fmla="*/ 19 h 400"/>
                  <a:gd name="T26" fmla="*/ 164 w 953"/>
                  <a:gd name="T27" fmla="*/ 88 h 400"/>
                  <a:gd name="T28" fmla="*/ 182 w 953"/>
                  <a:gd name="T29" fmla="*/ 106 h 400"/>
                  <a:gd name="T30" fmla="*/ 182 w 953"/>
                  <a:gd name="T31" fmla="*/ 106 h 400"/>
                  <a:gd name="T32" fmla="*/ 205 w 953"/>
                  <a:gd name="T33" fmla="*/ 125 h 400"/>
                  <a:gd name="T34" fmla="*/ 188 w 953"/>
                  <a:gd name="T35" fmla="*/ 185 h 400"/>
                  <a:gd name="T36" fmla="*/ 128 w 953"/>
                  <a:gd name="T37" fmla="*/ 170 h 400"/>
                  <a:gd name="T38" fmla="*/ 123 w 953"/>
                  <a:gd name="T39" fmla="*/ 139 h 400"/>
                  <a:gd name="T40" fmla="*/ 116 w 953"/>
                  <a:gd name="T41" fmla="*/ 116 h 400"/>
                  <a:gd name="T42" fmla="*/ 0 w 953"/>
                  <a:gd name="T43" fmla="*/ 182 h 400"/>
                  <a:gd name="T44" fmla="*/ 698 w 953"/>
                  <a:gd name="T45" fmla="*/ 587 h 400"/>
                  <a:gd name="T46" fmla="*/ 1397 w 953"/>
                  <a:gd name="T47" fmla="*/ 183 h 400"/>
                  <a:gd name="T48" fmla="*/ 1284 w 953"/>
                  <a:gd name="T49" fmla="*/ 117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0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 HASTALIKLARI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Akış Çizelgesi: Belge 15"/>
          <p:cNvSpPr/>
          <p:nvPr/>
        </p:nvSpPr>
        <p:spPr>
          <a:xfrm>
            <a:off x="26614" y="6514670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rgbClr val="FFFFFF"/>
                </a:solidFill>
                <a:latin typeface="Calibri" pitchFamily="34" charset="0"/>
              </a:rPr>
              <a:t>2</a:t>
            </a:r>
            <a:endParaRPr lang="tr-TR" sz="20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553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7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1120775 h 2410"/>
              <a:gd name="T2" fmla="*/ 649287 w 1414"/>
              <a:gd name="T3" fmla="*/ 0 h 2410"/>
              <a:gd name="T4" fmla="*/ 2244725 w 1414"/>
              <a:gd name="T5" fmla="*/ 3175 h 2410"/>
              <a:gd name="T6" fmla="*/ 2239963 w 1414"/>
              <a:gd name="T7" fmla="*/ 3825875 h 2410"/>
              <a:gd name="T8" fmla="*/ 0 w 1414"/>
              <a:gd name="T9" fmla="*/ 1120775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/>
            <a:r>
              <a:rPr lang="tr-TR" sz="2000" b="1" noProof="1" smtClean="0">
                <a:solidFill>
                  <a:srgbClr val="FFFFFF"/>
                </a:solidFill>
                <a:latin typeface="Calibri" pitchFamily="34" charset="0"/>
              </a:rPr>
              <a:t>İŞLE İLGİLİ HASTALIKLARI / WHO</a:t>
            </a:r>
            <a:endParaRPr lang="tr-TR" sz="2000" b="1" noProof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71438" algn="ctr">
              <a:lnSpc>
                <a:spcPct val="90000"/>
              </a:lnSpc>
              <a:spcAft>
                <a:spcPts val="0"/>
              </a:spcAft>
              <a:buClr>
                <a:srgbClr val="292929"/>
              </a:buClr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</a:rPr>
              <a:t>“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</a:rPr>
              <a:t>Yalnızca bilinen ve kabul edilen meslek hastalıkları değil, fakat oluşmasında ve gelişmesinde çalışma ortamı ve şeklinin, diğer nedenler arasında önemli bir faktör olduğu hastalıklardır.”</a:t>
            </a:r>
          </a:p>
          <a:p>
            <a:pPr marL="71438" algn="ctr">
              <a:lnSpc>
                <a:spcPct val="90000"/>
              </a:lnSpc>
              <a:spcAft>
                <a:spcPts val="0"/>
              </a:spcAft>
              <a:buClr>
                <a:srgbClr val="292929"/>
              </a:buClr>
            </a:pPr>
            <a:endParaRPr lang="tr-TR" sz="2000" b="1" i="1" dirty="0">
              <a:solidFill>
                <a:srgbClr val="000000"/>
              </a:solidFill>
              <a:latin typeface="Calibri" pitchFamily="34" charset="0"/>
            </a:endParaRPr>
          </a:p>
          <a:p>
            <a:pPr marL="71438" algn="ctr">
              <a:lnSpc>
                <a:spcPct val="90000"/>
              </a:lnSpc>
              <a:spcAft>
                <a:spcPts val="0"/>
              </a:spcAft>
              <a:buClr>
                <a:srgbClr val="292929"/>
              </a:buClr>
            </a:pP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</a:rPr>
              <a:t>“Çalışma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</a:rPr>
              <a:t>koşulları nedeniyle doğal seyri değişen hastalıklardır.”</a:t>
            </a:r>
          </a:p>
          <a:p>
            <a:pPr marL="71438" algn="ctr">
              <a:lnSpc>
                <a:spcPct val="90000"/>
              </a:lnSpc>
              <a:spcAft>
                <a:spcPts val="0"/>
              </a:spcAft>
              <a:buClr>
                <a:srgbClr val="292929"/>
              </a:buClr>
            </a:pPr>
            <a:endParaRPr lang="tr-TR" sz="2000" b="1" i="1" dirty="0">
              <a:solidFill>
                <a:srgbClr val="000000"/>
              </a:solidFill>
              <a:latin typeface="Calibri" pitchFamily="34" charset="0"/>
            </a:endParaRPr>
          </a:p>
          <a:p>
            <a:pPr marL="71438" algn="ctr">
              <a:lnSpc>
                <a:spcPct val="90000"/>
              </a:lnSpc>
              <a:spcAft>
                <a:spcPts val="0"/>
              </a:spcAft>
              <a:buClr>
                <a:srgbClr val="292929"/>
              </a:buClr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</a:rPr>
              <a:t>İşle ilgili hastalıklarda temel etken işyeri dışındadır.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</a:rPr>
              <a:t>İşe girmeden önce var olan veya çalışırken ortaya çıkan herhangi bir sistemik hastalık yapılan iş nedeniyle</a:t>
            </a:r>
          </a:p>
          <a:p>
            <a:pPr marL="71438" algn="ctr">
              <a:lnSpc>
                <a:spcPct val="90000"/>
              </a:lnSpc>
              <a:spcAft>
                <a:spcPts val="0"/>
              </a:spcAft>
              <a:buClr>
                <a:srgbClr val="292929"/>
              </a:buClr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</a:rPr>
              <a:t>daha ağır seyredebilmektedir.</a:t>
            </a:r>
          </a:p>
        </p:txBody>
      </p:sp>
      <p:sp>
        <p:nvSpPr>
          <p:cNvPr id="492550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49255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92555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492560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1005 w 794"/>
                  <a:gd name="T1" fmla="*/ 13 h 1200"/>
                  <a:gd name="T2" fmla="*/ 879 w 794"/>
                  <a:gd name="T3" fmla="*/ 86 h 1200"/>
                  <a:gd name="T4" fmla="*/ 874 w 794"/>
                  <a:gd name="T5" fmla="*/ 83 h 1200"/>
                  <a:gd name="T6" fmla="*/ 865 w 794"/>
                  <a:gd name="T7" fmla="*/ 58 h 1200"/>
                  <a:gd name="T8" fmla="*/ 861 w 794"/>
                  <a:gd name="T9" fmla="*/ 28 h 1200"/>
                  <a:gd name="T10" fmla="*/ 801 w 794"/>
                  <a:gd name="T11" fmla="*/ 12 h 1200"/>
                  <a:gd name="T12" fmla="*/ 785 w 794"/>
                  <a:gd name="T13" fmla="*/ 72 h 1200"/>
                  <a:gd name="T14" fmla="*/ 808 w 794"/>
                  <a:gd name="T15" fmla="*/ 91 h 1200"/>
                  <a:gd name="T16" fmla="*/ 808 w 794"/>
                  <a:gd name="T17" fmla="*/ 91 h 1200"/>
                  <a:gd name="T18" fmla="*/ 825 w 794"/>
                  <a:gd name="T19" fmla="*/ 111 h 1200"/>
                  <a:gd name="T20" fmla="*/ 825 w 794"/>
                  <a:gd name="T21" fmla="*/ 117 h 1200"/>
                  <a:gd name="T22" fmla="*/ 697 w 794"/>
                  <a:gd name="T23" fmla="*/ 191 h 1200"/>
                  <a:gd name="T24" fmla="*/ 805 w 794"/>
                  <a:gd name="T25" fmla="*/ 593 h 1200"/>
                  <a:gd name="T26" fmla="*/ 697 w 794"/>
                  <a:gd name="T27" fmla="*/ 994 h 1200"/>
                  <a:gd name="T28" fmla="*/ 0 w 794"/>
                  <a:gd name="T29" fmla="*/ 1397 h 1200"/>
                  <a:gd name="T30" fmla="*/ 0 w 794"/>
                  <a:gd name="T31" fmla="*/ 1529 h 1200"/>
                  <a:gd name="T32" fmla="*/ 0 w 794"/>
                  <a:gd name="T33" fmla="*/ 1545 h 1200"/>
                  <a:gd name="T34" fmla="*/ 6 w 794"/>
                  <a:gd name="T35" fmla="*/ 1548 h 1200"/>
                  <a:gd name="T36" fmla="*/ 32 w 794"/>
                  <a:gd name="T37" fmla="*/ 1542 h 1200"/>
                  <a:gd name="T38" fmla="*/ 32 w 794"/>
                  <a:gd name="T39" fmla="*/ 1542 h 1200"/>
                  <a:gd name="T40" fmla="*/ 61 w 794"/>
                  <a:gd name="T41" fmla="*/ 1532 h 1200"/>
                  <a:gd name="T42" fmla="*/ 104 w 794"/>
                  <a:gd name="T43" fmla="*/ 1575 h 1200"/>
                  <a:gd name="T44" fmla="*/ 61 w 794"/>
                  <a:gd name="T45" fmla="*/ 1621 h 1200"/>
                  <a:gd name="T46" fmla="*/ 32 w 794"/>
                  <a:gd name="T47" fmla="*/ 1609 h 1200"/>
                  <a:gd name="T48" fmla="*/ 6 w 794"/>
                  <a:gd name="T49" fmla="*/ 1605 h 1200"/>
                  <a:gd name="T50" fmla="*/ 0 w 794"/>
                  <a:gd name="T51" fmla="*/ 1607 h 1200"/>
                  <a:gd name="T52" fmla="*/ 0 w 794"/>
                  <a:gd name="T53" fmla="*/ 1618 h 1200"/>
                  <a:gd name="T54" fmla="*/ 0 w 794"/>
                  <a:gd name="T55" fmla="*/ 1752 h 1200"/>
                  <a:gd name="T56" fmla="*/ 1005 w 794"/>
                  <a:gd name="T57" fmla="*/ 1172 h 1200"/>
                  <a:gd name="T58" fmla="*/ 1160 w 794"/>
                  <a:gd name="T59" fmla="*/ 593 h 1200"/>
                  <a:gd name="T60" fmla="*/ 1005 w 794"/>
                  <a:gd name="T61" fmla="*/ 13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92561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1220 w 864"/>
                  <a:gd name="T1" fmla="*/ 1519 h 1191"/>
                  <a:gd name="T2" fmla="*/ 1190 w 864"/>
                  <a:gd name="T3" fmla="*/ 1529 h 1191"/>
                  <a:gd name="T4" fmla="*/ 1190 w 864"/>
                  <a:gd name="T5" fmla="*/ 1529 h 1191"/>
                  <a:gd name="T6" fmla="*/ 1164 w 864"/>
                  <a:gd name="T7" fmla="*/ 1535 h 1191"/>
                  <a:gd name="T8" fmla="*/ 1158 w 864"/>
                  <a:gd name="T9" fmla="*/ 1532 h 1191"/>
                  <a:gd name="T10" fmla="*/ 1158 w 864"/>
                  <a:gd name="T11" fmla="*/ 1516 h 1191"/>
                  <a:gd name="T12" fmla="*/ 1158 w 864"/>
                  <a:gd name="T13" fmla="*/ 1384 h 1191"/>
                  <a:gd name="T14" fmla="*/ 463 w 864"/>
                  <a:gd name="T15" fmla="*/ 981 h 1191"/>
                  <a:gd name="T16" fmla="*/ 355 w 864"/>
                  <a:gd name="T17" fmla="*/ 580 h 1191"/>
                  <a:gd name="T18" fmla="*/ 463 w 864"/>
                  <a:gd name="T19" fmla="*/ 178 h 1191"/>
                  <a:gd name="T20" fmla="*/ 337 w 864"/>
                  <a:gd name="T21" fmla="*/ 107 h 1191"/>
                  <a:gd name="T22" fmla="*/ 333 w 864"/>
                  <a:gd name="T23" fmla="*/ 110 h 1191"/>
                  <a:gd name="T24" fmla="*/ 323 w 864"/>
                  <a:gd name="T25" fmla="*/ 134 h 1191"/>
                  <a:gd name="T26" fmla="*/ 323 w 864"/>
                  <a:gd name="T27" fmla="*/ 134 h 1191"/>
                  <a:gd name="T28" fmla="*/ 318 w 864"/>
                  <a:gd name="T29" fmla="*/ 165 h 1191"/>
                  <a:gd name="T30" fmla="*/ 259 w 864"/>
                  <a:gd name="T31" fmla="*/ 180 h 1191"/>
                  <a:gd name="T32" fmla="*/ 242 w 864"/>
                  <a:gd name="T33" fmla="*/ 120 h 1191"/>
                  <a:gd name="T34" fmla="*/ 266 w 864"/>
                  <a:gd name="T35" fmla="*/ 101 h 1191"/>
                  <a:gd name="T36" fmla="*/ 283 w 864"/>
                  <a:gd name="T37" fmla="*/ 80 h 1191"/>
                  <a:gd name="T38" fmla="*/ 283 w 864"/>
                  <a:gd name="T39" fmla="*/ 74 h 1191"/>
                  <a:gd name="T40" fmla="*/ 155 w 864"/>
                  <a:gd name="T41" fmla="*/ 0 h 1191"/>
                  <a:gd name="T42" fmla="*/ 0 w 864"/>
                  <a:gd name="T43" fmla="*/ 580 h 1191"/>
                  <a:gd name="T44" fmla="*/ 155 w 864"/>
                  <a:gd name="T45" fmla="*/ 1159 h 1191"/>
                  <a:gd name="T46" fmla="*/ 1158 w 864"/>
                  <a:gd name="T47" fmla="*/ 1739 h 1191"/>
                  <a:gd name="T48" fmla="*/ 1158 w 864"/>
                  <a:gd name="T49" fmla="*/ 1605 h 1191"/>
                  <a:gd name="T50" fmla="*/ 1158 w 864"/>
                  <a:gd name="T51" fmla="*/ 1594 h 1191"/>
                  <a:gd name="T52" fmla="*/ 1164 w 864"/>
                  <a:gd name="T53" fmla="*/ 1592 h 1191"/>
                  <a:gd name="T54" fmla="*/ 1190 w 864"/>
                  <a:gd name="T55" fmla="*/ 1596 h 1191"/>
                  <a:gd name="T56" fmla="*/ 1220 w 864"/>
                  <a:gd name="T57" fmla="*/ 1608 h 1191"/>
                  <a:gd name="T58" fmla="*/ 1262 w 864"/>
                  <a:gd name="T59" fmla="*/ 1562 h 1191"/>
                  <a:gd name="T60" fmla="*/ 1220 w 864"/>
                  <a:gd name="T61" fmla="*/ 1519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92562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702 w 1375"/>
                  <a:gd name="T1" fmla="*/ 755 h 527"/>
                  <a:gd name="T2" fmla="*/ 1830 w 1375"/>
                  <a:gd name="T3" fmla="*/ 681 h 527"/>
                  <a:gd name="T4" fmla="*/ 1830 w 1375"/>
                  <a:gd name="T5" fmla="*/ 675 h 527"/>
                  <a:gd name="T6" fmla="*/ 1813 w 1375"/>
                  <a:gd name="T7" fmla="*/ 654 h 527"/>
                  <a:gd name="T8" fmla="*/ 1813 w 1375"/>
                  <a:gd name="T9" fmla="*/ 654 h 527"/>
                  <a:gd name="T10" fmla="*/ 1789 w 1375"/>
                  <a:gd name="T11" fmla="*/ 635 h 527"/>
                  <a:gd name="T12" fmla="*/ 1805 w 1375"/>
                  <a:gd name="T13" fmla="*/ 576 h 527"/>
                  <a:gd name="T14" fmla="*/ 1865 w 1375"/>
                  <a:gd name="T15" fmla="*/ 592 h 527"/>
                  <a:gd name="T16" fmla="*/ 1870 w 1375"/>
                  <a:gd name="T17" fmla="*/ 622 h 527"/>
                  <a:gd name="T18" fmla="*/ 1878 w 1375"/>
                  <a:gd name="T19" fmla="*/ 647 h 527"/>
                  <a:gd name="T20" fmla="*/ 1884 w 1375"/>
                  <a:gd name="T21" fmla="*/ 650 h 527"/>
                  <a:gd name="T22" fmla="*/ 2010 w 1375"/>
                  <a:gd name="T23" fmla="*/ 577 h 527"/>
                  <a:gd name="T24" fmla="*/ 1004 w 1375"/>
                  <a:gd name="T25" fmla="*/ 0 h 527"/>
                  <a:gd name="T26" fmla="*/ 0 w 1375"/>
                  <a:gd name="T27" fmla="*/ 577 h 527"/>
                  <a:gd name="T28" fmla="*/ 129 w 1375"/>
                  <a:gd name="T29" fmla="*/ 651 h 527"/>
                  <a:gd name="T30" fmla="*/ 129 w 1375"/>
                  <a:gd name="T31" fmla="*/ 657 h 527"/>
                  <a:gd name="T32" fmla="*/ 111 w 1375"/>
                  <a:gd name="T33" fmla="*/ 678 h 527"/>
                  <a:gd name="T34" fmla="*/ 88 w 1375"/>
                  <a:gd name="T35" fmla="*/ 697 h 527"/>
                  <a:gd name="T36" fmla="*/ 104 w 1375"/>
                  <a:gd name="T37" fmla="*/ 756 h 527"/>
                  <a:gd name="T38" fmla="*/ 164 w 1375"/>
                  <a:gd name="T39" fmla="*/ 742 h 527"/>
                  <a:gd name="T40" fmla="*/ 168 w 1375"/>
                  <a:gd name="T41" fmla="*/ 711 h 527"/>
                  <a:gd name="T42" fmla="*/ 168 w 1375"/>
                  <a:gd name="T43" fmla="*/ 711 h 527"/>
                  <a:gd name="T44" fmla="*/ 178 w 1375"/>
                  <a:gd name="T45" fmla="*/ 686 h 527"/>
                  <a:gd name="T46" fmla="*/ 183 w 1375"/>
                  <a:gd name="T47" fmla="*/ 683 h 527"/>
                  <a:gd name="T48" fmla="*/ 308 w 1375"/>
                  <a:gd name="T49" fmla="*/ 755 h 527"/>
                  <a:gd name="T50" fmla="*/ 1004 w 1375"/>
                  <a:gd name="T51" fmla="*/ 354 h 527"/>
                  <a:gd name="T52" fmla="*/ 1702 w 1375"/>
                  <a:gd name="T53" fmla="*/ 755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92556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492557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808 w 550"/>
                  <a:gd name="T1" fmla="*/ 193 h 836"/>
                  <a:gd name="T2" fmla="*/ 804 w 550"/>
                  <a:gd name="T3" fmla="*/ 190 h 836"/>
                  <a:gd name="T4" fmla="*/ 777 w 550"/>
                  <a:gd name="T5" fmla="*/ 195 h 836"/>
                  <a:gd name="T6" fmla="*/ 777 w 550"/>
                  <a:gd name="T7" fmla="*/ 195 h 836"/>
                  <a:gd name="T8" fmla="*/ 748 w 550"/>
                  <a:gd name="T9" fmla="*/ 207 h 836"/>
                  <a:gd name="T10" fmla="*/ 705 w 550"/>
                  <a:gd name="T11" fmla="*/ 163 h 836"/>
                  <a:gd name="T12" fmla="*/ 748 w 550"/>
                  <a:gd name="T13" fmla="*/ 117 h 836"/>
                  <a:gd name="T14" fmla="*/ 777 w 550"/>
                  <a:gd name="T15" fmla="*/ 129 h 836"/>
                  <a:gd name="T16" fmla="*/ 804 w 550"/>
                  <a:gd name="T17" fmla="*/ 133 h 836"/>
                  <a:gd name="T18" fmla="*/ 808 w 550"/>
                  <a:gd name="T19" fmla="*/ 130 h 836"/>
                  <a:gd name="T20" fmla="*/ 808 w 550"/>
                  <a:gd name="T21" fmla="*/ 120 h 836"/>
                  <a:gd name="T22" fmla="*/ 808 w 550"/>
                  <a:gd name="T23" fmla="*/ 0 h 836"/>
                  <a:gd name="T24" fmla="*/ 0 w 550"/>
                  <a:gd name="T25" fmla="*/ 806 h 836"/>
                  <a:gd name="T26" fmla="*/ 109 w 550"/>
                  <a:gd name="T27" fmla="*/ 1209 h 836"/>
                  <a:gd name="T28" fmla="*/ 225 w 550"/>
                  <a:gd name="T29" fmla="*/ 1143 h 836"/>
                  <a:gd name="T30" fmla="*/ 232 w 550"/>
                  <a:gd name="T31" fmla="*/ 1166 h 836"/>
                  <a:gd name="T32" fmla="*/ 237 w 550"/>
                  <a:gd name="T33" fmla="*/ 1197 h 836"/>
                  <a:gd name="T34" fmla="*/ 297 w 550"/>
                  <a:gd name="T35" fmla="*/ 1212 h 836"/>
                  <a:gd name="T36" fmla="*/ 314 w 550"/>
                  <a:gd name="T37" fmla="*/ 1152 h 836"/>
                  <a:gd name="T38" fmla="*/ 291 w 550"/>
                  <a:gd name="T39" fmla="*/ 1133 h 836"/>
                  <a:gd name="T40" fmla="*/ 291 w 550"/>
                  <a:gd name="T41" fmla="*/ 1133 h 836"/>
                  <a:gd name="T42" fmla="*/ 273 w 550"/>
                  <a:gd name="T43" fmla="*/ 1115 h 836"/>
                  <a:gd name="T44" fmla="*/ 391 w 550"/>
                  <a:gd name="T45" fmla="*/ 1046 h 836"/>
                  <a:gd name="T46" fmla="*/ 326 w 550"/>
                  <a:gd name="T47" fmla="*/ 806 h 836"/>
                  <a:gd name="T48" fmla="*/ 808 w 550"/>
                  <a:gd name="T49" fmla="*/ 325 h 836"/>
                  <a:gd name="T50" fmla="*/ 808 w 550"/>
                  <a:gd name="T51" fmla="*/ 210 h 836"/>
                  <a:gd name="T52" fmla="*/ 808 w 550"/>
                  <a:gd name="T53" fmla="*/ 193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92558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103 w 621"/>
                  <a:gd name="T1" fmla="*/ 0 h 826"/>
                  <a:gd name="T2" fmla="*/ 103 w 621"/>
                  <a:gd name="T3" fmla="*/ 120 h 826"/>
                  <a:gd name="T4" fmla="*/ 103 w 621"/>
                  <a:gd name="T5" fmla="*/ 130 h 826"/>
                  <a:gd name="T6" fmla="*/ 98 w 621"/>
                  <a:gd name="T7" fmla="*/ 133 h 826"/>
                  <a:gd name="T8" fmla="*/ 72 w 621"/>
                  <a:gd name="T9" fmla="*/ 129 h 826"/>
                  <a:gd name="T10" fmla="*/ 43 w 621"/>
                  <a:gd name="T11" fmla="*/ 117 h 826"/>
                  <a:gd name="T12" fmla="*/ 0 w 621"/>
                  <a:gd name="T13" fmla="*/ 163 h 826"/>
                  <a:gd name="T14" fmla="*/ 43 w 621"/>
                  <a:gd name="T15" fmla="*/ 207 h 826"/>
                  <a:gd name="T16" fmla="*/ 72 w 621"/>
                  <a:gd name="T17" fmla="*/ 195 h 826"/>
                  <a:gd name="T18" fmla="*/ 72 w 621"/>
                  <a:gd name="T19" fmla="*/ 195 h 826"/>
                  <a:gd name="T20" fmla="*/ 98 w 621"/>
                  <a:gd name="T21" fmla="*/ 190 h 826"/>
                  <a:gd name="T22" fmla="*/ 103 w 621"/>
                  <a:gd name="T23" fmla="*/ 193 h 826"/>
                  <a:gd name="T24" fmla="*/ 103 w 621"/>
                  <a:gd name="T25" fmla="*/ 209 h 826"/>
                  <a:gd name="T26" fmla="*/ 103 w 621"/>
                  <a:gd name="T27" fmla="*/ 325 h 826"/>
                  <a:gd name="T28" fmla="*/ 103 w 621"/>
                  <a:gd name="T29" fmla="*/ 325 h 826"/>
                  <a:gd name="T30" fmla="*/ 585 w 621"/>
                  <a:gd name="T31" fmla="*/ 806 h 826"/>
                  <a:gd name="T32" fmla="*/ 520 w 621"/>
                  <a:gd name="T33" fmla="*/ 1046 h 826"/>
                  <a:gd name="T34" fmla="*/ 636 w 621"/>
                  <a:gd name="T35" fmla="*/ 1112 h 826"/>
                  <a:gd name="T36" fmla="*/ 640 w 621"/>
                  <a:gd name="T37" fmla="*/ 1110 h 826"/>
                  <a:gd name="T38" fmla="*/ 651 w 621"/>
                  <a:gd name="T39" fmla="*/ 1084 h 826"/>
                  <a:gd name="T40" fmla="*/ 651 w 621"/>
                  <a:gd name="T41" fmla="*/ 1084 h 826"/>
                  <a:gd name="T42" fmla="*/ 655 w 621"/>
                  <a:gd name="T43" fmla="*/ 1055 h 826"/>
                  <a:gd name="T44" fmla="*/ 715 w 621"/>
                  <a:gd name="T45" fmla="*/ 1039 h 826"/>
                  <a:gd name="T46" fmla="*/ 731 w 621"/>
                  <a:gd name="T47" fmla="*/ 1099 h 826"/>
                  <a:gd name="T48" fmla="*/ 708 w 621"/>
                  <a:gd name="T49" fmla="*/ 1118 h 826"/>
                  <a:gd name="T50" fmla="*/ 690 w 621"/>
                  <a:gd name="T51" fmla="*/ 1138 h 826"/>
                  <a:gd name="T52" fmla="*/ 690 w 621"/>
                  <a:gd name="T53" fmla="*/ 1144 h 826"/>
                  <a:gd name="T54" fmla="*/ 803 w 621"/>
                  <a:gd name="T55" fmla="*/ 1210 h 826"/>
                  <a:gd name="T56" fmla="*/ 912 w 621"/>
                  <a:gd name="T57" fmla="*/ 806 h 826"/>
                  <a:gd name="T58" fmla="*/ 103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92559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1284 w 953"/>
                  <a:gd name="T1" fmla="*/ 117 h 400"/>
                  <a:gd name="T2" fmla="*/ 1284 w 953"/>
                  <a:gd name="T3" fmla="*/ 112 h 400"/>
                  <a:gd name="T4" fmla="*/ 1302 w 953"/>
                  <a:gd name="T5" fmla="*/ 91 h 400"/>
                  <a:gd name="T6" fmla="*/ 1325 w 953"/>
                  <a:gd name="T7" fmla="*/ 72 h 400"/>
                  <a:gd name="T8" fmla="*/ 1309 w 953"/>
                  <a:gd name="T9" fmla="*/ 12 h 400"/>
                  <a:gd name="T10" fmla="*/ 1249 w 953"/>
                  <a:gd name="T11" fmla="*/ 28 h 400"/>
                  <a:gd name="T12" fmla="*/ 1245 w 953"/>
                  <a:gd name="T13" fmla="*/ 57 h 400"/>
                  <a:gd name="T14" fmla="*/ 1245 w 953"/>
                  <a:gd name="T15" fmla="*/ 57 h 400"/>
                  <a:gd name="T16" fmla="*/ 1234 w 953"/>
                  <a:gd name="T17" fmla="*/ 84 h 400"/>
                  <a:gd name="T18" fmla="*/ 1230 w 953"/>
                  <a:gd name="T19" fmla="*/ 85 h 400"/>
                  <a:gd name="T20" fmla="*/ 1114 w 953"/>
                  <a:gd name="T21" fmla="*/ 19 h 400"/>
                  <a:gd name="T22" fmla="*/ 698 w 953"/>
                  <a:gd name="T23" fmla="*/ 260 h 400"/>
                  <a:gd name="T24" fmla="*/ 281 w 953"/>
                  <a:gd name="T25" fmla="*/ 19 h 400"/>
                  <a:gd name="T26" fmla="*/ 164 w 953"/>
                  <a:gd name="T27" fmla="*/ 88 h 400"/>
                  <a:gd name="T28" fmla="*/ 182 w 953"/>
                  <a:gd name="T29" fmla="*/ 106 h 400"/>
                  <a:gd name="T30" fmla="*/ 182 w 953"/>
                  <a:gd name="T31" fmla="*/ 106 h 400"/>
                  <a:gd name="T32" fmla="*/ 205 w 953"/>
                  <a:gd name="T33" fmla="*/ 125 h 400"/>
                  <a:gd name="T34" fmla="*/ 188 w 953"/>
                  <a:gd name="T35" fmla="*/ 185 h 400"/>
                  <a:gd name="T36" fmla="*/ 128 w 953"/>
                  <a:gd name="T37" fmla="*/ 170 h 400"/>
                  <a:gd name="T38" fmla="*/ 123 w 953"/>
                  <a:gd name="T39" fmla="*/ 139 h 400"/>
                  <a:gd name="T40" fmla="*/ 116 w 953"/>
                  <a:gd name="T41" fmla="*/ 116 h 400"/>
                  <a:gd name="T42" fmla="*/ 0 w 953"/>
                  <a:gd name="T43" fmla="*/ 182 h 400"/>
                  <a:gd name="T44" fmla="*/ 698 w 953"/>
                  <a:gd name="T45" fmla="*/ 587 h 400"/>
                  <a:gd name="T46" fmla="*/ 1397 w 953"/>
                  <a:gd name="T47" fmla="*/ 183 h 400"/>
                  <a:gd name="T48" fmla="*/ 1284 w 953"/>
                  <a:gd name="T49" fmla="*/ 117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0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 HASTALIKLARI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Akış Çizelgesi: Belge 15"/>
          <p:cNvSpPr/>
          <p:nvPr/>
        </p:nvSpPr>
        <p:spPr>
          <a:xfrm>
            <a:off x="26614" y="6514670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rgbClr val="FFFFFF"/>
                </a:solidFill>
                <a:latin typeface="Calibri" pitchFamily="34" charset="0"/>
              </a:rPr>
              <a:t>2</a:t>
            </a:r>
            <a:endParaRPr lang="tr-TR" sz="20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5919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en-GB" sz="2000" b="1">
              <a:solidFill>
                <a:srgbClr val="000000"/>
              </a:solidFill>
            </a:endParaRPr>
          </a:p>
        </p:txBody>
      </p:sp>
      <p:sp>
        <p:nvSpPr>
          <p:cNvPr id="4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 </a:t>
            </a:r>
            <a:r>
              <a:rPr lang="tr-TR" sz="3200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HASTALIKLARININ ÖZELLİKLERİ</a:t>
            </a:r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 bwMode="auto">
          <a:xfrm>
            <a:off x="8467724" y="6405496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3" name="3 İçerik Yer Tutucusu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8105832"/>
              </p:ext>
            </p:extLst>
          </p:nvPr>
        </p:nvGraphicFramePr>
        <p:xfrm>
          <a:off x="96534" y="1058861"/>
          <a:ext cx="8988046" cy="2971455"/>
        </p:xfrm>
        <a:graphic>
          <a:graphicData uri="http://schemas.openxmlformats.org/drawingml/2006/table">
            <a:tbl>
              <a:tblPr firstRow="1" bandRow="1"/>
              <a:tblGrid>
                <a:gridCol w="6661346"/>
                <a:gridCol w="1167509"/>
                <a:gridCol w="1159191"/>
              </a:tblGrid>
              <a:tr h="4611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Özellikler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MH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İİH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612974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ct val="20000"/>
                        </a:spcAft>
                        <a:buClr>
                          <a:srgbClr val="292929"/>
                        </a:buClr>
                        <a:defRPr/>
                      </a:pPr>
                      <a:r>
                        <a:rPr lang="tr-TR" sz="1600" b="1" i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Yapılan iş ile hastalık arasında </a:t>
                      </a:r>
                      <a:r>
                        <a:rPr lang="tr-TR" sz="1600" b="1" i="1" dirty="0" smtClean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doğrudan</a:t>
                      </a:r>
                      <a:r>
                        <a:rPr lang="tr-TR" sz="1600" b="1" i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tr-TR" sz="1600" b="1" i="1" dirty="0" smtClean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doğruya</a:t>
                      </a:r>
                      <a:r>
                        <a:rPr lang="tr-TR" sz="1600" b="1" i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tr-TR" sz="1600" b="1" i="1" dirty="0" smtClean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neden-sonuç ilişki vardır.</a:t>
                      </a:r>
                      <a:r>
                        <a:rPr lang="tr-TR" sz="1600" b="1" i="1" baseline="0" dirty="0" smtClean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tr-TR" sz="1600" b="1" i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(</a:t>
                      </a:r>
                      <a:r>
                        <a:rPr lang="tr-TR" sz="1600" b="1" i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Hastalıkla etken arasında spesifik bir ilişki)</a:t>
                      </a: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Evet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Hayır</a:t>
                      </a: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</a:tr>
              <a:tr h="379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600" b="1" i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Çalışma koşulları hastalığın </a:t>
                      </a:r>
                      <a:r>
                        <a:rPr lang="tr-TR" sz="1600" b="1" i="1" dirty="0" smtClean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vazgeçilmez etkenidir.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Evet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Hayır</a:t>
                      </a: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</a:tr>
              <a:tr h="379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600" b="1" i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Çalışan söz konusu işte </a:t>
                      </a:r>
                      <a:r>
                        <a:rPr lang="tr-TR" sz="1600" b="1" i="1" dirty="0" smtClean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çalışmıyor olsaydı hastalanmayacaktı.</a:t>
                      </a:r>
                      <a:endParaRPr kumimoji="0" lang="fi-FI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Evet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Hayır</a:t>
                      </a: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</a:tr>
              <a:tr h="379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Hastalığın etiyolojisinde çoğunlukla </a:t>
                      </a:r>
                      <a:r>
                        <a:rPr kumimoji="0" lang="tr-T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tek etken rol oynar.</a:t>
                      </a:r>
                      <a:endParaRPr kumimoji="0" lang="fi-FI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Evet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Hayır</a:t>
                      </a: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</a:tr>
              <a:tr h="379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600" b="1" i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Aynı şartlar altında </a:t>
                      </a:r>
                      <a:r>
                        <a:rPr lang="tr-TR" sz="1600" b="1" i="1" dirty="0" smtClean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deneysel olarak meydana getirilebilir.</a:t>
                      </a:r>
                      <a:endParaRPr kumimoji="0" lang="fi-FI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Evet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Hayır</a:t>
                      </a: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</a:tr>
              <a:tr h="379460">
                <a:tc>
                  <a:txBody>
                    <a:bodyPr/>
                    <a:lstStyle/>
                    <a:p>
                      <a:pPr marL="1828800" marR="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600" b="0" i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Çalışma koşulları hastalığın  </a:t>
                      </a:r>
                      <a:r>
                        <a:rPr lang="tr-TR" sz="1600" b="0" i="1" dirty="0" smtClean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şiddetini artırır</a:t>
                      </a:r>
                      <a:endParaRPr kumimoji="0" lang="fi-FI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Hayır</a:t>
                      </a: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Evet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3 İçerik Yer Tutucusu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0778953"/>
              </p:ext>
            </p:extLst>
          </p:nvPr>
        </p:nvGraphicFramePr>
        <p:xfrm>
          <a:off x="80753" y="4277074"/>
          <a:ext cx="8988046" cy="2164024"/>
        </p:xfrm>
        <a:graphic>
          <a:graphicData uri="http://schemas.openxmlformats.org/drawingml/2006/table">
            <a:tbl>
              <a:tblPr firstRow="1" bandRow="1"/>
              <a:tblGrid>
                <a:gridCol w="8988046"/>
              </a:tblGrid>
              <a:tr h="3152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Meslek Hastalıklarının Diğer Özellikleri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65704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ct val="20000"/>
                        </a:spcAft>
                        <a:buClr>
                          <a:srgbClr val="292929"/>
                        </a:buClr>
                        <a:defRPr/>
                      </a:pPr>
                      <a:r>
                        <a:rPr kumimoji="0" lang="tr-TR" sz="16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MH toplumda görülmez, çalışma koşulları ve risklerinin her vakada risk faktörü olarak bulunması gerekir.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</a:tr>
              <a:tr h="2311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Meslek hastalıkları özellikle sözü edilen riskle doğrudan karşılaşanlarda oluşur.  Aynı işte </a:t>
                      </a:r>
                      <a:r>
                        <a:rPr kumimoji="0" lang="tr-TR" sz="1600" b="0" i="1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insidansı</a:t>
                      </a:r>
                      <a:r>
                        <a:rPr kumimoji="0" lang="tr-TR" sz="16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yüksektir.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</a:tr>
              <a:tr h="2732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İlerleyici hastalıklardır. Nedeni belli hastalıklardır.  Tekrarlanabilen hastalıklardır.  Kendine özgü kliniği vardır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</a:tr>
              <a:tr h="2732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Önlenebilir hastalıklardır.</a:t>
                      </a:r>
                      <a:endParaRPr kumimoji="0" lang="fi-FI" sz="1600" b="0" i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</a:tr>
              <a:tr h="2732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Bildirimi zorunlu ve tazminat gerektiren hastalıklardır.</a:t>
                      </a:r>
                      <a:endParaRPr kumimoji="0" lang="fi-FI" sz="1600" b="0" i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70784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84" name="AutoShape 5"/>
          <p:cNvSpPr>
            <a:spLocks noChangeArrowheads="1"/>
          </p:cNvSpPr>
          <p:nvPr/>
        </p:nvSpPr>
        <p:spPr bwMode="auto">
          <a:xfrm>
            <a:off x="504134" y="1093843"/>
            <a:ext cx="2400300" cy="2174122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>
            <a:normAutofit fontScale="92500" lnSpcReduction="20000"/>
          </a:bodyPr>
          <a:lstStyle/>
          <a:p>
            <a:pPr algn="ctr" eaLnBrk="0" hangingPunct="0"/>
            <a:endParaRPr lang="tr-TR" altLang="zh-CN" sz="1100" b="1" i="1" dirty="0" smtClean="0">
              <a:solidFill>
                <a:srgbClr val="000000"/>
              </a:solidFill>
              <a:latin typeface="Verdana" pitchFamily="34" charset="0"/>
              <a:ea typeface="宋体" charset="-122"/>
            </a:endParaRPr>
          </a:p>
          <a:p>
            <a:pPr algn="ctr" eaLnBrk="0" hangingPunct="0"/>
            <a:r>
              <a:rPr lang="tr-TR" altLang="zh-CN" sz="2000" b="1" i="1" dirty="0" smtClean="0">
                <a:solidFill>
                  <a:srgbClr val="000000"/>
                </a:solidFill>
                <a:latin typeface="Verdana" pitchFamily="34" charset="0"/>
                <a:ea typeface="宋体" charset="-122"/>
              </a:rPr>
              <a:t>İŞYERİNDE</a:t>
            </a:r>
          </a:p>
          <a:p>
            <a:pPr algn="ctr" eaLnBrk="0" hangingPunct="0"/>
            <a:r>
              <a:rPr lang="tr-TR" altLang="zh-CN" sz="2000" i="1" dirty="0" smtClean="0">
                <a:solidFill>
                  <a:srgbClr val="000000"/>
                </a:solidFill>
                <a:latin typeface="Verdana" pitchFamily="34" charset="0"/>
                <a:ea typeface="宋体" charset="-122"/>
              </a:rPr>
              <a:t>Fiziksel</a:t>
            </a:r>
          </a:p>
          <a:p>
            <a:pPr algn="ctr" eaLnBrk="0" hangingPunct="0"/>
            <a:r>
              <a:rPr lang="tr-TR" altLang="zh-CN" sz="2000" i="1" dirty="0" smtClean="0">
                <a:solidFill>
                  <a:srgbClr val="000000"/>
                </a:solidFill>
                <a:latin typeface="Verdana" pitchFamily="34" charset="0"/>
                <a:ea typeface="宋体" charset="-122"/>
              </a:rPr>
              <a:t>Kimyasal</a:t>
            </a:r>
          </a:p>
          <a:p>
            <a:pPr algn="ctr" eaLnBrk="0" hangingPunct="0"/>
            <a:r>
              <a:rPr lang="tr-TR" altLang="zh-CN" sz="2000" i="1" dirty="0" smtClean="0">
                <a:solidFill>
                  <a:srgbClr val="000000"/>
                </a:solidFill>
                <a:latin typeface="Verdana" pitchFamily="34" charset="0"/>
                <a:ea typeface="宋体" charset="-122"/>
              </a:rPr>
              <a:t>Biyolojik</a:t>
            </a:r>
          </a:p>
          <a:p>
            <a:pPr algn="ctr" eaLnBrk="0" hangingPunct="0"/>
            <a:r>
              <a:rPr lang="tr-TR" altLang="zh-CN" sz="2000" i="1" dirty="0" smtClean="0">
                <a:solidFill>
                  <a:srgbClr val="000000"/>
                </a:solidFill>
                <a:latin typeface="Verdana" pitchFamily="34" charset="0"/>
                <a:ea typeface="宋体" charset="-122"/>
              </a:rPr>
              <a:t>Biyomekanik</a:t>
            </a:r>
          </a:p>
          <a:p>
            <a:pPr algn="ctr" eaLnBrk="0" hangingPunct="0"/>
            <a:r>
              <a:rPr lang="tr-TR" altLang="zh-CN" sz="2000" i="1" dirty="0" smtClean="0">
                <a:solidFill>
                  <a:srgbClr val="000000"/>
                </a:solidFill>
                <a:latin typeface="Verdana" pitchFamily="34" charset="0"/>
                <a:ea typeface="宋体" charset="-122"/>
              </a:rPr>
              <a:t>Psikososyal</a:t>
            </a:r>
          </a:p>
          <a:p>
            <a:pPr algn="ctr" eaLnBrk="0" hangingPunct="0"/>
            <a:r>
              <a:rPr lang="tr-TR" altLang="zh-CN" sz="2000" i="1" dirty="0" smtClean="0">
                <a:solidFill>
                  <a:srgbClr val="000000"/>
                </a:solidFill>
                <a:latin typeface="Verdana" pitchFamily="34" charset="0"/>
                <a:ea typeface="宋体" charset="-122"/>
              </a:rPr>
              <a:t>Tozlar</a:t>
            </a:r>
          </a:p>
        </p:txBody>
      </p:sp>
      <p:sp>
        <p:nvSpPr>
          <p:cNvPr id="437267" name="AutoShape 5"/>
          <p:cNvSpPr>
            <a:spLocks noChangeArrowheads="1"/>
          </p:cNvSpPr>
          <p:nvPr/>
        </p:nvSpPr>
        <p:spPr bwMode="auto">
          <a:xfrm>
            <a:off x="6085976" y="1094505"/>
            <a:ext cx="2686530" cy="1489321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>
            <a:norm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tr-TR" altLang="zh-CN" sz="1900" b="1" i="1" dirty="0">
                <a:solidFill>
                  <a:srgbClr val="000000"/>
                </a:solidFill>
                <a:latin typeface="Verdana" pitchFamily="34" charset="0"/>
                <a:ea typeface="宋体" charset="-122"/>
              </a:rPr>
              <a:t>MESLEK </a:t>
            </a:r>
          </a:p>
          <a:p>
            <a:pPr algn="ctr" eaLnBrk="0" hangingPunct="0">
              <a:lnSpc>
                <a:spcPct val="90000"/>
              </a:lnSpc>
            </a:pPr>
            <a:r>
              <a:rPr lang="tr-TR" altLang="zh-CN" sz="1900" b="1" i="1" dirty="0">
                <a:solidFill>
                  <a:srgbClr val="000000"/>
                </a:solidFill>
                <a:latin typeface="Verdana" pitchFamily="34" charset="0"/>
                <a:ea typeface="宋体" charset="-122"/>
              </a:rPr>
              <a:t>HASTALIKLARI</a:t>
            </a:r>
            <a:endParaRPr lang="zh-CN" altLang="zh-CN" sz="1900" b="1" i="1" dirty="0">
              <a:solidFill>
                <a:srgbClr val="000000"/>
              </a:solidFill>
              <a:latin typeface="Verdana" pitchFamily="34" charset="0"/>
              <a:ea typeface="宋体" charset="-122"/>
            </a:endParaRPr>
          </a:p>
        </p:txBody>
      </p:sp>
      <p:sp>
        <p:nvSpPr>
          <p:cNvPr id="34" name="Rectangle 31"/>
          <p:cNvSpPr txBox="1">
            <a:spLocks noChangeArrowheads="1"/>
          </p:cNvSpPr>
          <p:nvPr/>
        </p:nvSpPr>
        <p:spPr bwMode="gray">
          <a:xfrm>
            <a:off x="184172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AYIRICI TANI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6" name="Grup 35"/>
          <p:cNvGrpSpPr>
            <a:grpSpLocks/>
          </p:cNvGrpSpPr>
          <p:nvPr/>
        </p:nvGrpSpPr>
        <p:grpSpPr bwMode="auto">
          <a:xfrm>
            <a:off x="1687145" y="6245586"/>
            <a:ext cx="6080125" cy="417512"/>
            <a:chOff x="169995" y="1162180"/>
            <a:chExt cx="8919287" cy="417248"/>
          </a:xfrm>
        </p:grpSpPr>
        <p:sp>
          <p:nvSpPr>
            <p:cNvPr id="437265" name="Dikdörtgen 36"/>
            <p:cNvSpPr>
              <a:spLocks noChangeArrowheads="1"/>
            </p:cNvSpPr>
            <p:nvPr/>
          </p:nvSpPr>
          <p:spPr bwMode="auto">
            <a:xfrm>
              <a:off x="769570" y="1179318"/>
              <a:ext cx="8319712" cy="400110"/>
            </a:xfrm>
            <a:prstGeom prst="rect">
              <a:avLst/>
            </a:prstGeom>
            <a:noFill/>
            <a:ln w="9525">
              <a:solidFill>
                <a:srgbClr val="DDDDDD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801688" eaLnBrk="0" hangingPunct="0"/>
              <a:r>
                <a:rPr lang="tr-TR" sz="2000" b="1" i="1" noProof="1">
                  <a:solidFill>
                    <a:srgbClr val="000000"/>
                  </a:solidFill>
                  <a:latin typeface="Calibri" pitchFamily="34" charset="0"/>
                </a:rPr>
                <a:t>Ayırıcı tanı hukuki açıdan ömenli!!!</a:t>
              </a:r>
            </a:p>
          </p:txBody>
        </p:sp>
        <p:pic>
          <p:nvPicPr>
            <p:cNvPr id="38" name="Picture 2" descr="C:\Users\DOKTOR\Desktop\balance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9995" y="1162180"/>
              <a:ext cx="563569" cy="402970"/>
            </a:xfrm>
            <a:prstGeom prst="rect">
              <a:avLst/>
            </a:prstGeom>
            <a:noFill/>
            <a:ln w="22225">
              <a:solidFill>
                <a:schemeClr val="bg1">
                  <a:lumMod val="50000"/>
                </a:schemeClr>
              </a:solidFill>
            </a:ln>
            <a:extLst/>
          </p:spPr>
        </p:pic>
      </p:grpSp>
      <p:sp>
        <p:nvSpPr>
          <p:cNvPr id="40" name="Rectangle 3"/>
          <p:cNvSpPr txBox="1">
            <a:spLocks noChangeArrowheads="1"/>
          </p:cNvSpPr>
          <p:nvPr/>
        </p:nvSpPr>
        <p:spPr bwMode="auto">
          <a:xfrm>
            <a:off x="8467724" y="6405496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" name="Sağ Ok 42"/>
          <p:cNvSpPr/>
          <p:nvPr/>
        </p:nvSpPr>
        <p:spPr>
          <a:xfrm>
            <a:off x="2965362" y="1379371"/>
            <a:ext cx="3064587" cy="953360"/>
          </a:xfrm>
          <a:prstGeom prst="rightArrow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 anchor="ctr" anchorCtr="0"/>
          <a:lstStyle/>
          <a:p>
            <a:pPr>
              <a:defRPr/>
            </a:pPr>
            <a:r>
              <a:rPr lang="tr-TR" i="1" dirty="0" smtClean="0">
                <a:solidFill>
                  <a:srgbClr val="000000"/>
                </a:solidFill>
              </a:rPr>
              <a:t>   </a:t>
            </a:r>
            <a:r>
              <a:rPr lang="tr-TR" b="1" i="1" dirty="0" smtClean="0">
                <a:solidFill>
                  <a:schemeClr val="bg1"/>
                </a:solidFill>
                <a:latin typeface="Calibri" pitchFamily="34" charset="0"/>
              </a:rPr>
              <a:t>Doğrudan İlişki</a:t>
            </a:r>
            <a:endParaRPr lang="tr-TR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4" name="AutoShape 5"/>
          <p:cNvSpPr>
            <a:spLocks noChangeArrowheads="1"/>
          </p:cNvSpPr>
          <p:nvPr/>
        </p:nvSpPr>
        <p:spPr bwMode="auto">
          <a:xfrm>
            <a:off x="527791" y="3899452"/>
            <a:ext cx="2400300" cy="2174122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>
            <a:normAutofit/>
          </a:bodyPr>
          <a:lstStyle/>
          <a:p>
            <a:pPr algn="ctr" eaLnBrk="0" hangingPunct="0"/>
            <a:endParaRPr lang="tr-TR" altLang="zh-CN" sz="2000" b="1" i="1" dirty="0" smtClean="0">
              <a:solidFill>
                <a:srgbClr val="000000"/>
              </a:solidFill>
              <a:latin typeface="Verdana" pitchFamily="34" charset="0"/>
              <a:ea typeface="宋体" charset="-122"/>
            </a:endParaRPr>
          </a:p>
          <a:p>
            <a:pPr algn="ctr" eaLnBrk="0" hangingPunct="0"/>
            <a:r>
              <a:rPr lang="tr-TR" altLang="zh-CN" sz="2000" b="1" i="1" dirty="0" smtClean="0">
                <a:solidFill>
                  <a:srgbClr val="000000"/>
                </a:solidFill>
                <a:latin typeface="Verdana" pitchFamily="34" charset="0"/>
                <a:ea typeface="宋体" charset="-122"/>
              </a:rPr>
              <a:t>İŞ DIŞINDA</a:t>
            </a:r>
          </a:p>
          <a:p>
            <a:pPr algn="ctr" eaLnBrk="0" hangingPunct="0"/>
            <a:r>
              <a:rPr lang="tr-TR" altLang="zh-CN" sz="2000" i="1" dirty="0" smtClean="0">
                <a:solidFill>
                  <a:srgbClr val="000000"/>
                </a:solidFill>
                <a:latin typeface="Verdana" pitchFamily="34" charset="0"/>
                <a:ea typeface="宋体" charset="-122"/>
              </a:rPr>
              <a:t>Kişisel</a:t>
            </a:r>
          </a:p>
          <a:p>
            <a:pPr algn="ctr" eaLnBrk="0" hangingPunct="0"/>
            <a:r>
              <a:rPr lang="tr-TR" altLang="zh-CN" sz="2000" i="1" dirty="0" smtClean="0">
                <a:solidFill>
                  <a:srgbClr val="000000"/>
                </a:solidFill>
                <a:latin typeface="Verdana" pitchFamily="34" charset="0"/>
                <a:ea typeface="宋体" charset="-122"/>
              </a:rPr>
              <a:t>Çevresel</a:t>
            </a:r>
          </a:p>
          <a:p>
            <a:pPr algn="ctr" eaLnBrk="0" hangingPunct="0"/>
            <a:r>
              <a:rPr lang="tr-TR" altLang="zh-CN" sz="2000" i="1" dirty="0" smtClean="0">
                <a:solidFill>
                  <a:srgbClr val="000000"/>
                </a:solidFill>
                <a:latin typeface="Verdana" pitchFamily="34" charset="0"/>
                <a:ea typeface="宋体" charset="-122"/>
              </a:rPr>
              <a:t>Risk Faktörleri</a:t>
            </a:r>
          </a:p>
          <a:p>
            <a:pPr algn="ctr" eaLnBrk="0" hangingPunct="0"/>
            <a:endParaRPr lang="tr-TR" altLang="zh-CN" sz="2000" i="1" dirty="0" smtClean="0">
              <a:solidFill>
                <a:srgbClr val="000000"/>
              </a:solidFill>
              <a:latin typeface="Verdana" pitchFamily="34" charset="0"/>
              <a:ea typeface="宋体" charset="-122"/>
            </a:endParaRPr>
          </a:p>
          <a:p>
            <a:pPr algn="ctr" eaLnBrk="0" hangingPunct="0"/>
            <a:endParaRPr lang="tr-TR" altLang="zh-CN" sz="2000" i="1" dirty="0" smtClean="0">
              <a:solidFill>
                <a:srgbClr val="000000"/>
              </a:solidFill>
              <a:latin typeface="Verdana" pitchFamily="34" charset="0"/>
              <a:ea typeface="宋体" charset="-122"/>
            </a:endParaRPr>
          </a:p>
          <a:p>
            <a:pPr eaLnBrk="0" hangingPunct="0"/>
            <a:endParaRPr lang="zh-CN" altLang="zh-CN" sz="2000" i="1" dirty="0">
              <a:solidFill>
                <a:srgbClr val="000000"/>
              </a:solidFill>
              <a:latin typeface="Verdana" pitchFamily="34" charset="0"/>
              <a:ea typeface="宋体" charset="-122"/>
            </a:endParaRPr>
          </a:p>
        </p:txBody>
      </p:sp>
      <p:sp>
        <p:nvSpPr>
          <p:cNvPr id="45" name="Sağ Ok 44"/>
          <p:cNvSpPr/>
          <p:nvPr/>
        </p:nvSpPr>
        <p:spPr>
          <a:xfrm>
            <a:off x="2986321" y="4504844"/>
            <a:ext cx="3043628" cy="965845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 anchorCtr="0"/>
          <a:lstStyle/>
          <a:p>
            <a:r>
              <a:rPr lang="tr-TR" b="1" i="1" dirty="0" smtClean="0">
                <a:solidFill>
                  <a:schemeClr val="bg1"/>
                </a:solidFill>
                <a:latin typeface="Calibri" pitchFamily="34" charset="0"/>
              </a:rPr>
              <a:t>    Doğrudan İlişki</a:t>
            </a:r>
            <a:endParaRPr lang="tr-TR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6" name="AutoShape 5"/>
          <p:cNvSpPr>
            <a:spLocks noChangeArrowheads="1"/>
          </p:cNvSpPr>
          <p:nvPr/>
        </p:nvSpPr>
        <p:spPr bwMode="auto">
          <a:xfrm>
            <a:off x="6081731" y="4235193"/>
            <a:ext cx="2686530" cy="1489321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>
            <a:norm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tr-TR" altLang="zh-CN" sz="1900" b="1" i="1" dirty="0" smtClean="0">
                <a:solidFill>
                  <a:srgbClr val="000000"/>
                </a:solidFill>
                <a:latin typeface="Verdana" pitchFamily="34" charset="0"/>
                <a:ea typeface="宋体" charset="-122"/>
              </a:rPr>
              <a:t>İŞLE İLGİLİ </a:t>
            </a:r>
            <a:endParaRPr lang="tr-TR" altLang="zh-CN" sz="1900" b="1" i="1" dirty="0">
              <a:solidFill>
                <a:srgbClr val="000000"/>
              </a:solidFill>
              <a:latin typeface="Verdana" pitchFamily="34" charset="0"/>
              <a:ea typeface="宋体" charset="-122"/>
            </a:endParaRPr>
          </a:p>
          <a:p>
            <a:pPr algn="ctr" eaLnBrk="0" hangingPunct="0">
              <a:lnSpc>
                <a:spcPct val="90000"/>
              </a:lnSpc>
            </a:pPr>
            <a:r>
              <a:rPr lang="tr-TR" altLang="zh-CN" sz="1900" b="1" i="1" dirty="0" smtClean="0">
                <a:solidFill>
                  <a:srgbClr val="000000"/>
                </a:solidFill>
                <a:latin typeface="Verdana" pitchFamily="34" charset="0"/>
                <a:ea typeface="宋体" charset="-122"/>
              </a:rPr>
              <a:t>HASTALIKLAR</a:t>
            </a:r>
            <a:endParaRPr lang="zh-CN" altLang="zh-CN" sz="1900" b="1" i="1" dirty="0">
              <a:solidFill>
                <a:srgbClr val="000000"/>
              </a:solidFill>
              <a:latin typeface="Verdana" pitchFamily="34" charset="0"/>
              <a:ea typeface="宋体" charset="-122"/>
            </a:endParaRPr>
          </a:p>
        </p:txBody>
      </p:sp>
      <p:grpSp>
        <p:nvGrpSpPr>
          <p:cNvPr id="7" name="Grup 6"/>
          <p:cNvGrpSpPr/>
          <p:nvPr/>
        </p:nvGrpSpPr>
        <p:grpSpPr>
          <a:xfrm>
            <a:off x="2974445" y="2313779"/>
            <a:ext cx="2286323" cy="2400727"/>
            <a:chOff x="2986320" y="2313779"/>
            <a:chExt cx="2286323" cy="2400727"/>
          </a:xfrm>
        </p:grpSpPr>
        <p:sp>
          <p:nvSpPr>
            <p:cNvPr id="30" name="Bükülü Ok 29"/>
            <p:cNvSpPr/>
            <p:nvPr/>
          </p:nvSpPr>
          <p:spPr>
            <a:xfrm rot="5400000">
              <a:off x="2929118" y="2370981"/>
              <a:ext cx="2400727" cy="2286323"/>
            </a:xfrm>
            <a:prstGeom prst="bentArrow">
              <a:avLst>
                <a:gd name="adj1" fmla="val 20845"/>
                <a:gd name="adj2" fmla="val 22982"/>
                <a:gd name="adj3" fmla="val 25000"/>
                <a:gd name="adj4" fmla="val 47386"/>
              </a:avLst>
            </a:prstGeom>
            <a:solidFill>
              <a:schemeClr val="bg2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 i="1" dirty="0">
                <a:solidFill>
                  <a:srgbClr val="000000"/>
                </a:solidFill>
              </a:endParaRPr>
            </a:p>
          </p:txBody>
        </p:sp>
        <p:sp>
          <p:nvSpPr>
            <p:cNvPr id="6" name="Metin kutusu 5"/>
            <p:cNvSpPr txBox="1"/>
            <p:nvPr/>
          </p:nvSpPr>
          <p:spPr>
            <a:xfrm>
              <a:off x="3158838" y="2363193"/>
              <a:ext cx="10181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i="1" dirty="0">
                  <a:solidFill>
                    <a:schemeClr val="bg1"/>
                  </a:solidFill>
                  <a:latin typeface="Calibri" pitchFamily="34" charset="0"/>
                </a:rPr>
                <a:t>Dolaylı</a:t>
              </a:r>
            </a:p>
          </p:txBody>
        </p:sp>
        <p:sp>
          <p:nvSpPr>
            <p:cNvPr id="47" name="Metin kutusu 46"/>
            <p:cNvSpPr txBox="1"/>
            <p:nvPr/>
          </p:nvSpPr>
          <p:spPr>
            <a:xfrm rot="1129260">
              <a:off x="3881065" y="2517552"/>
              <a:ext cx="10181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i="1" dirty="0" smtClean="0">
                  <a:solidFill>
                    <a:schemeClr val="bg1"/>
                  </a:solidFill>
                  <a:latin typeface="Calibri" pitchFamily="34" charset="0"/>
                </a:rPr>
                <a:t>İlişki</a:t>
              </a:r>
              <a:endParaRPr lang="tr-TR" b="1" i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17" name="AutoShape 5"/>
          <p:cNvSpPr>
            <a:spLocks noChangeArrowheads="1"/>
          </p:cNvSpPr>
          <p:nvPr/>
        </p:nvSpPr>
        <p:spPr bwMode="auto">
          <a:xfrm>
            <a:off x="5609563" y="2619452"/>
            <a:ext cx="3391278" cy="934759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wrap="none" anchor="ctr">
            <a:noAutofit/>
          </a:bodyPr>
          <a:lstStyle/>
          <a:p>
            <a:pPr marL="108000" indent="-108000" eaLnBrk="0" hangingPunct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tr-TR" altLang="zh-CN" sz="1200" i="1" dirty="0">
                <a:solidFill>
                  <a:srgbClr val="000000"/>
                </a:solidFill>
                <a:latin typeface="Calibri" panose="020F0502020204030204" pitchFamily="34" charset="0"/>
                <a:ea typeface="宋体" charset="-122"/>
              </a:rPr>
              <a:t>Geçici iş göremezlik ödeneği</a:t>
            </a:r>
          </a:p>
          <a:p>
            <a:pPr marL="108000" indent="-108000" eaLnBrk="0" hangingPunct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tr-TR" altLang="zh-CN" sz="1200" i="1" dirty="0" smtClean="0">
                <a:solidFill>
                  <a:srgbClr val="000000"/>
                </a:solidFill>
                <a:latin typeface="Calibri" panose="020F0502020204030204" pitchFamily="34" charset="0"/>
                <a:ea typeface="宋体" charset="-122"/>
              </a:rPr>
              <a:t>Sürekli </a:t>
            </a:r>
            <a:r>
              <a:rPr lang="tr-TR" altLang="zh-CN" sz="1200" i="1" dirty="0">
                <a:solidFill>
                  <a:srgbClr val="000000"/>
                </a:solidFill>
                <a:latin typeface="Calibri" panose="020F0502020204030204" pitchFamily="34" charset="0"/>
                <a:ea typeface="宋体" charset="-122"/>
              </a:rPr>
              <a:t>iş göremezlik </a:t>
            </a:r>
            <a:r>
              <a:rPr lang="tr-TR" altLang="zh-CN" sz="1200" i="1" dirty="0" smtClean="0">
                <a:solidFill>
                  <a:srgbClr val="000000"/>
                </a:solidFill>
                <a:latin typeface="Calibri" panose="020F0502020204030204" pitchFamily="34" charset="0"/>
                <a:ea typeface="宋体" charset="-122"/>
              </a:rPr>
              <a:t>geliri</a:t>
            </a:r>
          </a:p>
          <a:p>
            <a:pPr marL="108000" indent="-108000" eaLnBrk="0" hangingPunct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tr-TR" altLang="zh-CN" sz="1200" i="1" dirty="0" smtClean="0">
                <a:solidFill>
                  <a:srgbClr val="000000"/>
                </a:solidFill>
                <a:latin typeface="Calibri" panose="020F0502020204030204" pitchFamily="34" charset="0"/>
                <a:ea typeface="宋体" charset="-122"/>
              </a:rPr>
              <a:t>Ölen </a:t>
            </a:r>
            <a:r>
              <a:rPr lang="tr-TR" altLang="zh-CN" sz="1200" i="1" dirty="0">
                <a:solidFill>
                  <a:srgbClr val="000000"/>
                </a:solidFill>
                <a:latin typeface="Calibri" panose="020F0502020204030204" pitchFamily="34" charset="0"/>
                <a:ea typeface="宋体" charset="-122"/>
              </a:rPr>
              <a:t>sigortalının hak </a:t>
            </a:r>
            <a:r>
              <a:rPr lang="tr-TR" altLang="zh-CN" sz="1200" i="1" dirty="0" smtClean="0">
                <a:solidFill>
                  <a:srgbClr val="000000"/>
                </a:solidFill>
                <a:latin typeface="Calibri" panose="020F0502020204030204" pitchFamily="34" charset="0"/>
                <a:ea typeface="宋体" charset="-122"/>
              </a:rPr>
              <a:t>sahiplerine gelir </a:t>
            </a:r>
            <a:r>
              <a:rPr lang="tr-TR" altLang="zh-CN" sz="1200" i="1" dirty="0">
                <a:solidFill>
                  <a:srgbClr val="000000"/>
                </a:solidFill>
                <a:latin typeface="Calibri" panose="020F0502020204030204" pitchFamily="34" charset="0"/>
                <a:ea typeface="宋体" charset="-122"/>
              </a:rPr>
              <a:t>bağlanması</a:t>
            </a:r>
          </a:p>
          <a:p>
            <a:pPr marL="108000" indent="-108000" eaLnBrk="0" hangingPunct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tr-TR" altLang="zh-CN" sz="1200" i="1" dirty="0" smtClean="0">
                <a:solidFill>
                  <a:srgbClr val="000000"/>
                </a:solidFill>
                <a:latin typeface="Calibri" panose="020F0502020204030204" pitchFamily="34" charset="0"/>
                <a:ea typeface="宋体" charset="-122"/>
              </a:rPr>
              <a:t>Gelir </a:t>
            </a:r>
            <a:r>
              <a:rPr lang="tr-TR" altLang="zh-CN" sz="1200" i="1" dirty="0">
                <a:solidFill>
                  <a:srgbClr val="000000"/>
                </a:solidFill>
                <a:latin typeface="Calibri" panose="020F0502020204030204" pitchFamily="34" charset="0"/>
                <a:ea typeface="宋体" charset="-122"/>
              </a:rPr>
              <a:t>bağlanmış </a:t>
            </a:r>
            <a:r>
              <a:rPr lang="tr-TR" altLang="zh-CN" sz="1200" i="1" dirty="0" smtClean="0">
                <a:solidFill>
                  <a:srgbClr val="000000"/>
                </a:solidFill>
                <a:latin typeface="Calibri" panose="020F0502020204030204" pitchFamily="34" charset="0"/>
                <a:ea typeface="宋体" charset="-122"/>
              </a:rPr>
              <a:t>kız çocuklarına evlenme </a:t>
            </a:r>
            <a:r>
              <a:rPr lang="tr-TR" altLang="zh-CN" sz="1200" i="1" dirty="0">
                <a:solidFill>
                  <a:srgbClr val="000000"/>
                </a:solidFill>
                <a:latin typeface="Calibri" panose="020F0502020204030204" pitchFamily="34" charset="0"/>
                <a:ea typeface="宋体" charset="-122"/>
              </a:rPr>
              <a:t>ödeneği </a:t>
            </a:r>
          </a:p>
          <a:p>
            <a:pPr marL="108000" indent="-108000" eaLnBrk="0" hangingPunct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tr-TR" altLang="zh-CN" sz="1200" i="1" dirty="0" smtClean="0">
                <a:solidFill>
                  <a:srgbClr val="000000"/>
                </a:solidFill>
                <a:latin typeface="Calibri" panose="020F0502020204030204" pitchFamily="34" charset="0"/>
                <a:ea typeface="宋体" charset="-122"/>
              </a:rPr>
              <a:t>Cenaze </a:t>
            </a:r>
            <a:r>
              <a:rPr lang="tr-TR" altLang="zh-CN" sz="1200" i="1" dirty="0">
                <a:solidFill>
                  <a:srgbClr val="000000"/>
                </a:solidFill>
                <a:latin typeface="Calibri" panose="020F0502020204030204" pitchFamily="34" charset="0"/>
                <a:ea typeface="宋体" charset="-122"/>
              </a:rPr>
              <a:t>ödeneği</a:t>
            </a:r>
            <a:endParaRPr lang="zh-CN" altLang="zh-CN" sz="1200" i="1" dirty="0">
              <a:solidFill>
                <a:srgbClr val="000000"/>
              </a:solidFill>
              <a:latin typeface="Calibri" panose="020F0502020204030204" pitchFamily="34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10659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37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84" grpId="0" animBg="1"/>
      <p:bldP spid="437267" grpId="0" animBg="1"/>
      <p:bldP spid="43" grpId="0" animBg="1"/>
      <p:bldP spid="44" grpId="0" animBg="1"/>
      <p:bldP spid="45" grpId="0" animBg="1"/>
      <p:bldP spid="46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1"/>
          <p:cNvSpPr txBox="1"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tr-TR" sz="3200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 HASTALIKLARINI </a:t>
            </a:r>
            <a:r>
              <a:rPr lang="tr-TR" sz="3200" dirty="0">
                <a:solidFill>
                  <a:srgbClr val="C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SINIFLANDIRMA</a:t>
            </a:r>
            <a:r>
              <a:rPr lang="tr-TR" sz="3200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ŞEKLİ</a:t>
            </a:r>
            <a:endParaRPr lang="en-GB" sz="3200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24964" name="Grup 8"/>
          <p:cNvGrpSpPr>
            <a:grpSpLocks/>
          </p:cNvGrpSpPr>
          <p:nvPr/>
        </p:nvGrpSpPr>
        <p:grpSpPr bwMode="auto">
          <a:xfrm>
            <a:off x="158351" y="3624230"/>
            <a:ext cx="4374004" cy="2292350"/>
            <a:chOff x="323850" y="1069975"/>
            <a:chExt cx="4175125" cy="2292350"/>
          </a:xfrm>
        </p:grpSpPr>
        <p:sp>
          <p:nvSpPr>
            <p:cNvPr id="424971" name="Rectangle 19"/>
            <p:cNvSpPr>
              <a:spLocks noChangeArrowheads="1"/>
            </p:cNvSpPr>
            <p:nvPr/>
          </p:nvSpPr>
          <p:spPr bwMode="gray">
            <a:xfrm>
              <a:off x="323850" y="1069975"/>
              <a:ext cx="4175125" cy="360363"/>
            </a:xfrm>
            <a:prstGeom prst="rect">
              <a:avLst/>
            </a:prstGeom>
            <a:gradFill rotWithShape="1">
              <a:gsLst>
                <a:gs pos="0">
                  <a:srgbClr val="C6C7C8"/>
                </a:gs>
                <a:gs pos="100000">
                  <a:srgbClr val="5C5C5D"/>
                </a:gs>
              </a:gsLst>
              <a:lin ang="5400000" scaled="1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</p:spPr>
          <p:txBody>
            <a:bodyPr lIns="288000" tIns="0" rIns="0" bIns="0" anchor="ctr"/>
            <a:lstStyle/>
            <a:p>
              <a:pPr defTabSz="801688" eaLnBrk="0" hangingPunct="0"/>
              <a:r>
                <a:rPr lang="tr-TR" b="1" noProof="1">
                  <a:solidFill>
                    <a:srgbClr val="FFFFFF"/>
                  </a:solidFill>
                  <a:latin typeface="Calibri" pitchFamily="34" charset="0"/>
                </a:rPr>
                <a:t>Etkene </a:t>
              </a:r>
              <a:r>
                <a:rPr lang="tr-TR" b="1" noProof="1" smtClean="0">
                  <a:solidFill>
                    <a:srgbClr val="FFFFFF"/>
                  </a:solidFill>
                  <a:latin typeface="Calibri" pitchFamily="34" charset="0"/>
                </a:rPr>
                <a:t>Göre</a:t>
              </a:r>
              <a:endParaRPr lang="tr-TR" b="1" noProof="1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24972" name="Rectangle 5"/>
            <p:cNvSpPr>
              <a:spLocks noChangeArrowheads="1"/>
            </p:cNvSpPr>
            <p:nvPr/>
          </p:nvSpPr>
          <p:spPr bwMode="gray">
            <a:xfrm>
              <a:off x="323850" y="1430337"/>
              <a:ext cx="4175125" cy="1931988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AEAEA"/>
                </a:gs>
              </a:gsLst>
              <a:lin ang="5400000" scaled="1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</p:spPr>
          <p:txBody>
            <a:bodyPr lIns="108000" tIns="108000" rIns="144000" bIns="72000"/>
            <a:lstStyle/>
            <a:p>
              <a:pPr marL="190500" indent="-190500">
                <a:lnSpc>
                  <a:spcPct val="95000"/>
                </a:lnSpc>
                <a:spcAft>
                  <a:spcPct val="40000"/>
                </a:spcAft>
                <a:buClr>
                  <a:srgbClr val="292929"/>
                </a:buClr>
                <a:buFont typeface="Wingdings" pitchFamily="2" charset="2"/>
                <a:buChar char="§"/>
              </a:pPr>
              <a:r>
                <a:rPr lang="tr-TR" sz="1600" noProof="1">
                  <a:solidFill>
                    <a:srgbClr val="7F7F7F"/>
                  </a:solidFill>
                  <a:latin typeface="Calibri" pitchFamily="34" charset="0"/>
                </a:rPr>
                <a:t>Fiziksel Nedenli Meslek Hastalıkları</a:t>
              </a:r>
            </a:p>
            <a:p>
              <a:pPr marL="190500" indent="-190500">
                <a:lnSpc>
                  <a:spcPct val="95000"/>
                </a:lnSpc>
                <a:spcAft>
                  <a:spcPct val="40000"/>
                </a:spcAft>
                <a:buClr>
                  <a:srgbClr val="292929"/>
                </a:buClr>
                <a:buFont typeface="Wingdings" pitchFamily="2" charset="2"/>
                <a:buChar char="§"/>
              </a:pPr>
              <a:r>
                <a:rPr lang="tr-TR" sz="1600" noProof="1">
                  <a:solidFill>
                    <a:srgbClr val="7F7F7F"/>
                  </a:solidFill>
                  <a:latin typeface="Calibri" pitchFamily="34" charset="0"/>
                </a:rPr>
                <a:t>Kimyasal Nedenli Meslek Hastalıkları </a:t>
              </a:r>
            </a:p>
            <a:p>
              <a:pPr marL="190500" indent="-190500">
                <a:lnSpc>
                  <a:spcPct val="95000"/>
                </a:lnSpc>
                <a:spcAft>
                  <a:spcPct val="40000"/>
                </a:spcAft>
                <a:buClr>
                  <a:srgbClr val="292929"/>
                </a:buClr>
                <a:buFont typeface="Wingdings" pitchFamily="2" charset="2"/>
                <a:buChar char="§"/>
              </a:pPr>
              <a:r>
                <a:rPr lang="tr-TR" sz="1600" noProof="1">
                  <a:solidFill>
                    <a:srgbClr val="7F7F7F"/>
                  </a:solidFill>
                  <a:latin typeface="Calibri" pitchFamily="34" charset="0"/>
                </a:rPr>
                <a:t>Toz Nedenli Meslek Hastalıkları </a:t>
              </a:r>
            </a:p>
            <a:p>
              <a:pPr marL="190500" indent="-190500">
                <a:lnSpc>
                  <a:spcPct val="95000"/>
                </a:lnSpc>
                <a:spcAft>
                  <a:spcPct val="40000"/>
                </a:spcAft>
                <a:buClr>
                  <a:srgbClr val="292929"/>
                </a:buClr>
                <a:buFont typeface="Wingdings" pitchFamily="2" charset="2"/>
                <a:buChar char="§"/>
              </a:pPr>
              <a:r>
                <a:rPr lang="tr-TR" sz="1600" noProof="1">
                  <a:solidFill>
                    <a:srgbClr val="7F7F7F"/>
                  </a:solidFill>
                  <a:latin typeface="Calibri" pitchFamily="34" charset="0"/>
                </a:rPr>
                <a:t>Biyolojik Nedenli Meslek Hastalıkları</a:t>
              </a:r>
            </a:p>
            <a:p>
              <a:pPr marL="190500" indent="-190500">
                <a:lnSpc>
                  <a:spcPct val="95000"/>
                </a:lnSpc>
                <a:spcAft>
                  <a:spcPct val="40000"/>
                </a:spcAft>
                <a:buClr>
                  <a:srgbClr val="292929"/>
                </a:buClr>
                <a:buFont typeface="Wingdings" pitchFamily="2" charset="2"/>
                <a:buChar char="§"/>
              </a:pPr>
              <a:r>
                <a:rPr lang="tr-TR" sz="1600" noProof="1">
                  <a:solidFill>
                    <a:srgbClr val="7F7F7F"/>
                  </a:solidFill>
                  <a:latin typeface="Calibri" pitchFamily="34" charset="0"/>
                </a:rPr>
                <a:t>Ergonomik Nedenli Meslek Hastalıkları</a:t>
              </a:r>
            </a:p>
            <a:p>
              <a:pPr marL="190500" indent="-190500">
                <a:lnSpc>
                  <a:spcPct val="95000"/>
                </a:lnSpc>
                <a:spcAft>
                  <a:spcPct val="40000"/>
                </a:spcAft>
                <a:buClr>
                  <a:srgbClr val="292929"/>
                </a:buClr>
                <a:buFont typeface="Wingdings" pitchFamily="2" charset="2"/>
                <a:buChar char="§"/>
              </a:pPr>
              <a:endParaRPr lang="tr-TR" sz="1600" noProof="1">
                <a:solidFill>
                  <a:srgbClr val="7F7F7F"/>
                </a:solidFill>
                <a:latin typeface="Calibri" pitchFamily="34" charset="0"/>
              </a:endParaRPr>
            </a:p>
            <a:p>
              <a:pPr marL="190500" indent="-190500">
                <a:lnSpc>
                  <a:spcPct val="95000"/>
                </a:lnSpc>
                <a:spcAft>
                  <a:spcPct val="40000"/>
                </a:spcAft>
                <a:buClr>
                  <a:srgbClr val="292929"/>
                </a:buClr>
                <a:buFont typeface="Wingdings" pitchFamily="2" charset="2"/>
                <a:buChar char="§"/>
              </a:pPr>
              <a:endParaRPr lang="tr-TR" sz="1600" noProof="1">
                <a:solidFill>
                  <a:srgbClr val="7F7F7F"/>
                </a:solidFill>
                <a:latin typeface="Calibri" pitchFamily="34" charset="0"/>
              </a:endParaRPr>
            </a:p>
          </p:txBody>
        </p:sp>
      </p:grpSp>
      <p:grpSp>
        <p:nvGrpSpPr>
          <p:cNvPr id="424965" name="Grup 12"/>
          <p:cNvGrpSpPr>
            <a:grpSpLocks/>
          </p:cNvGrpSpPr>
          <p:nvPr/>
        </p:nvGrpSpPr>
        <p:grpSpPr bwMode="auto">
          <a:xfrm>
            <a:off x="4648067" y="3624230"/>
            <a:ext cx="4374004" cy="2292350"/>
            <a:chOff x="4643438" y="1555750"/>
            <a:chExt cx="4175125" cy="2292350"/>
          </a:xfrm>
        </p:grpSpPr>
        <p:sp>
          <p:nvSpPr>
            <p:cNvPr id="424969" name="Rectangle 19"/>
            <p:cNvSpPr>
              <a:spLocks noChangeArrowheads="1"/>
            </p:cNvSpPr>
            <p:nvPr/>
          </p:nvSpPr>
          <p:spPr bwMode="gray">
            <a:xfrm>
              <a:off x="4643438" y="1555750"/>
              <a:ext cx="4175125" cy="360363"/>
            </a:xfrm>
            <a:prstGeom prst="rect">
              <a:avLst/>
            </a:prstGeom>
            <a:gradFill rotWithShape="1">
              <a:gsLst>
                <a:gs pos="0">
                  <a:srgbClr val="C6C7C8"/>
                </a:gs>
                <a:gs pos="100000">
                  <a:srgbClr val="5C5C5D"/>
                </a:gs>
              </a:gsLst>
              <a:lin ang="5400000" scaled="1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</p:spPr>
          <p:txBody>
            <a:bodyPr lIns="288000" tIns="0" rIns="0" bIns="0" anchor="ctr"/>
            <a:lstStyle/>
            <a:p>
              <a:pPr defTabSz="801688" eaLnBrk="0" hangingPunct="0"/>
              <a:r>
                <a:rPr lang="tr-TR" b="1" noProof="1" smtClean="0">
                  <a:solidFill>
                    <a:srgbClr val="FFFFFF"/>
                  </a:solidFill>
                  <a:latin typeface="Calibri" pitchFamily="34" charset="0"/>
                </a:rPr>
                <a:t>Etkilenen </a:t>
              </a:r>
              <a:r>
                <a:rPr lang="tr-TR" b="1" noProof="1">
                  <a:solidFill>
                    <a:srgbClr val="FFFFFF"/>
                  </a:solidFill>
                  <a:latin typeface="Calibri" pitchFamily="34" charset="0"/>
                </a:rPr>
                <a:t>Sisteme Göre</a:t>
              </a:r>
            </a:p>
          </p:txBody>
        </p:sp>
        <p:sp>
          <p:nvSpPr>
            <p:cNvPr id="424970" name="Rectangle 5"/>
            <p:cNvSpPr>
              <a:spLocks noChangeArrowheads="1"/>
            </p:cNvSpPr>
            <p:nvPr/>
          </p:nvSpPr>
          <p:spPr bwMode="gray">
            <a:xfrm>
              <a:off x="4643438" y="1916112"/>
              <a:ext cx="4175125" cy="1931988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AEAEA"/>
                </a:gs>
              </a:gsLst>
              <a:lin ang="5400000" scaled="1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</p:spPr>
          <p:txBody>
            <a:bodyPr lIns="108000" tIns="108000" rIns="144000" bIns="72000"/>
            <a:lstStyle/>
            <a:p>
              <a:pPr marL="190500" indent="-190500">
                <a:lnSpc>
                  <a:spcPct val="95000"/>
                </a:lnSpc>
                <a:spcAft>
                  <a:spcPct val="40000"/>
                </a:spcAft>
                <a:buClr>
                  <a:srgbClr val="292929"/>
                </a:buClr>
                <a:buFont typeface="Wingdings" pitchFamily="2" charset="2"/>
                <a:buChar char="§"/>
              </a:pPr>
              <a:r>
                <a:rPr lang="tr-TR" sz="1600" noProof="1">
                  <a:solidFill>
                    <a:srgbClr val="7F7F7F"/>
                  </a:solidFill>
                  <a:latin typeface="Calibri" pitchFamily="34" charset="0"/>
                </a:rPr>
                <a:t>Mesleki Cilt Hastalıkları</a:t>
              </a:r>
            </a:p>
            <a:p>
              <a:pPr marL="190500" indent="-190500">
                <a:lnSpc>
                  <a:spcPct val="95000"/>
                </a:lnSpc>
                <a:spcAft>
                  <a:spcPct val="40000"/>
                </a:spcAft>
                <a:buClr>
                  <a:srgbClr val="292929"/>
                </a:buClr>
                <a:buFont typeface="Wingdings" pitchFamily="2" charset="2"/>
                <a:buChar char="§"/>
              </a:pPr>
              <a:r>
                <a:rPr lang="tr-TR" sz="1600" noProof="1">
                  <a:solidFill>
                    <a:srgbClr val="7F7F7F"/>
                  </a:solidFill>
                  <a:latin typeface="Calibri" pitchFamily="34" charset="0"/>
                </a:rPr>
                <a:t>Mesleki Solunum Sistemi Hastalıkları</a:t>
              </a:r>
            </a:p>
            <a:p>
              <a:pPr marL="190500" indent="-190500">
                <a:lnSpc>
                  <a:spcPct val="95000"/>
                </a:lnSpc>
                <a:spcAft>
                  <a:spcPct val="40000"/>
                </a:spcAft>
                <a:buClr>
                  <a:srgbClr val="292929"/>
                </a:buClr>
                <a:buFont typeface="Wingdings" pitchFamily="2" charset="2"/>
                <a:buChar char="§"/>
              </a:pPr>
              <a:r>
                <a:rPr lang="tr-TR" sz="1600" noProof="1">
                  <a:solidFill>
                    <a:srgbClr val="7F7F7F"/>
                  </a:solidFill>
                  <a:latin typeface="Calibri" pitchFamily="34" charset="0"/>
                </a:rPr>
                <a:t>Mesleki Kalp-Damar Hastalıkları</a:t>
              </a:r>
            </a:p>
            <a:p>
              <a:pPr marL="190500" indent="-190500">
                <a:lnSpc>
                  <a:spcPct val="95000"/>
                </a:lnSpc>
                <a:spcAft>
                  <a:spcPct val="40000"/>
                </a:spcAft>
                <a:buClr>
                  <a:srgbClr val="292929"/>
                </a:buClr>
                <a:buFont typeface="Wingdings" pitchFamily="2" charset="2"/>
                <a:buChar char="§"/>
              </a:pPr>
              <a:r>
                <a:rPr lang="tr-TR" sz="1600" noProof="1">
                  <a:solidFill>
                    <a:srgbClr val="7F7F7F"/>
                  </a:solidFill>
                  <a:latin typeface="Calibri" pitchFamily="34" charset="0"/>
                </a:rPr>
                <a:t>Mesleki Sinir Sistemi Hastalıkları</a:t>
              </a:r>
            </a:p>
            <a:p>
              <a:pPr marL="190500" indent="-190500">
                <a:lnSpc>
                  <a:spcPct val="95000"/>
                </a:lnSpc>
                <a:spcAft>
                  <a:spcPct val="40000"/>
                </a:spcAft>
                <a:buClr>
                  <a:srgbClr val="292929"/>
                </a:buClr>
                <a:buFont typeface="Wingdings" pitchFamily="2" charset="2"/>
                <a:buChar char="§"/>
              </a:pPr>
              <a:r>
                <a:rPr lang="tr-TR" sz="1600" noProof="1">
                  <a:solidFill>
                    <a:srgbClr val="7F7F7F"/>
                  </a:solidFill>
                  <a:latin typeface="Calibri" pitchFamily="34" charset="0"/>
                </a:rPr>
                <a:t>Meslekki Genitoüriner Sistem Hastalıkları</a:t>
              </a:r>
            </a:p>
          </p:txBody>
        </p:sp>
      </p:grpSp>
      <p:grpSp>
        <p:nvGrpSpPr>
          <p:cNvPr id="424966" name="Grup 15"/>
          <p:cNvGrpSpPr>
            <a:grpSpLocks/>
          </p:cNvGrpSpPr>
          <p:nvPr/>
        </p:nvGrpSpPr>
        <p:grpSpPr bwMode="auto">
          <a:xfrm>
            <a:off x="148180" y="908644"/>
            <a:ext cx="8899353" cy="2600113"/>
            <a:chOff x="323850" y="1555750"/>
            <a:chExt cx="4175125" cy="1985774"/>
          </a:xfrm>
        </p:grpSpPr>
        <p:sp>
          <p:nvSpPr>
            <p:cNvPr id="424967" name="Rectangle 19"/>
            <p:cNvSpPr>
              <a:spLocks noChangeArrowheads="1"/>
            </p:cNvSpPr>
            <p:nvPr/>
          </p:nvSpPr>
          <p:spPr bwMode="gray">
            <a:xfrm>
              <a:off x="323850" y="1555750"/>
              <a:ext cx="4175125" cy="360363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1C2C3"/>
                </a:gs>
              </a:gsLst>
              <a:lin ang="5400000" scaled="1"/>
            </a:gradFill>
            <a:ln w="12700" algn="ctr">
              <a:solidFill>
                <a:srgbClr val="C0C0C0"/>
              </a:solidFill>
              <a:miter lim="800000"/>
              <a:headEnd/>
              <a:tailEnd/>
            </a:ln>
          </p:spPr>
          <p:txBody>
            <a:bodyPr lIns="288000" tIns="0" rIns="0" bIns="0" anchor="ctr"/>
            <a:lstStyle/>
            <a:p>
              <a:pPr algn="ctr" defTabSz="801688" eaLnBrk="0" hangingPunct="0"/>
              <a:r>
                <a:rPr lang="tr-TR" sz="2400" b="1" i="1" noProof="1">
                  <a:latin typeface="Calibri" pitchFamily="34" charset="0"/>
                </a:rPr>
                <a:t>Sosyal Sigorta Sağlık İşlemleri Tüzüğü </a:t>
              </a:r>
            </a:p>
          </p:txBody>
        </p:sp>
        <p:sp>
          <p:nvSpPr>
            <p:cNvPr id="424968" name="Rectangle 5"/>
            <p:cNvSpPr>
              <a:spLocks noChangeArrowheads="1"/>
            </p:cNvSpPr>
            <p:nvPr/>
          </p:nvSpPr>
          <p:spPr bwMode="gray">
            <a:xfrm>
              <a:off x="323850" y="1916113"/>
              <a:ext cx="4175125" cy="1625411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AEAEA"/>
                </a:gs>
              </a:gsLst>
              <a:lin ang="5400000" scaled="1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</p:spPr>
          <p:txBody>
            <a:bodyPr lIns="108000" tIns="108000" rIns="144000" bIns="72000"/>
            <a:lstStyle/>
            <a:p>
              <a:pPr lvl="1">
                <a:lnSpc>
                  <a:spcPct val="95000"/>
                </a:lnSpc>
                <a:spcAft>
                  <a:spcPct val="40000"/>
                </a:spcAft>
                <a:buClr>
                  <a:srgbClr val="292929"/>
                </a:buClr>
              </a:pPr>
              <a:r>
                <a:rPr lang="tr-TR" sz="2000" b="1" i="1" noProof="1" smtClean="0">
                  <a:latin typeface="Calibri" pitchFamily="34" charset="0"/>
                </a:rPr>
                <a:t>A Grubu	: </a:t>
              </a:r>
              <a:r>
                <a:rPr lang="tr-TR" sz="2000" b="1" i="1" noProof="1" smtClean="0">
                  <a:solidFill>
                    <a:srgbClr val="C00000"/>
                  </a:solidFill>
                  <a:latin typeface="Calibri" pitchFamily="34" charset="0"/>
                </a:rPr>
                <a:t>Kimyasal</a:t>
              </a:r>
              <a:r>
                <a:rPr lang="tr-TR" sz="2000" b="1" i="1" noProof="1" smtClean="0">
                  <a:latin typeface="Calibri" pitchFamily="34" charset="0"/>
                </a:rPr>
                <a:t> Nedenlerle Olan Meslek Hastalıkları </a:t>
              </a:r>
              <a:r>
                <a:rPr lang="tr-TR" sz="2000" i="1" noProof="1" smtClean="0">
                  <a:latin typeface="Calibri" pitchFamily="34" charset="0"/>
                </a:rPr>
                <a:t>(İlk tanı konulan)</a:t>
              </a:r>
            </a:p>
            <a:p>
              <a:pPr lvl="1">
                <a:lnSpc>
                  <a:spcPct val="95000"/>
                </a:lnSpc>
                <a:spcAft>
                  <a:spcPct val="40000"/>
                </a:spcAft>
                <a:buClr>
                  <a:srgbClr val="292929"/>
                </a:buClr>
              </a:pPr>
              <a:r>
                <a:rPr lang="tr-TR" sz="2000" b="1" i="1" noProof="1" smtClean="0">
                  <a:latin typeface="Calibri" pitchFamily="34" charset="0"/>
                </a:rPr>
                <a:t>B </a:t>
              </a:r>
              <a:r>
                <a:rPr lang="tr-TR" sz="2000" b="1" i="1" noProof="1">
                  <a:latin typeface="Calibri" pitchFamily="34" charset="0"/>
                </a:rPr>
                <a:t>Grubu	</a:t>
              </a:r>
              <a:r>
                <a:rPr lang="tr-TR" sz="2000" b="1" i="1" noProof="1" smtClean="0">
                  <a:latin typeface="Calibri" pitchFamily="34" charset="0"/>
                </a:rPr>
                <a:t>: </a:t>
              </a:r>
              <a:r>
                <a:rPr lang="tr-TR" sz="2000" b="1" i="1" dirty="0" smtClean="0">
                  <a:solidFill>
                    <a:srgbClr val="C00000"/>
                  </a:solidFill>
                  <a:latin typeface="Calibri" pitchFamily="34" charset="0"/>
                </a:rPr>
                <a:t>Mesleki Deri </a:t>
              </a:r>
              <a:r>
                <a:rPr lang="tr-TR" sz="2000" b="1" i="1" dirty="0" smtClean="0">
                  <a:latin typeface="Calibri" pitchFamily="34" charset="0"/>
                </a:rPr>
                <a:t>Hastalıkları</a:t>
              </a:r>
            </a:p>
            <a:p>
              <a:pPr lvl="1">
                <a:lnSpc>
                  <a:spcPct val="95000"/>
                </a:lnSpc>
                <a:spcAft>
                  <a:spcPct val="40000"/>
                </a:spcAft>
                <a:buClr>
                  <a:srgbClr val="292929"/>
                </a:buClr>
              </a:pPr>
              <a:r>
                <a:rPr lang="tr-TR" sz="2000" b="1" i="1" noProof="1" smtClean="0">
                  <a:latin typeface="Calibri" pitchFamily="34" charset="0"/>
                </a:rPr>
                <a:t>C </a:t>
              </a:r>
              <a:r>
                <a:rPr lang="tr-TR" sz="2000" b="1" i="1" noProof="1">
                  <a:latin typeface="Calibri" pitchFamily="34" charset="0"/>
                </a:rPr>
                <a:t>Grubu	</a:t>
              </a:r>
              <a:r>
                <a:rPr lang="tr-TR" sz="2000" b="1" i="1" noProof="1" smtClean="0">
                  <a:latin typeface="Calibri" pitchFamily="34" charset="0"/>
                </a:rPr>
                <a:t>: </a:t>
              </a:r>
              <a:r>
                <a:rPr lang="tr-TR" sz="2000" b="1" i="1" noProof="1" smtClean="0">
                  <a:solidFill>
                    <a:srgbClr val="C00000"/>
                  </a:solidFill>
                  <a:latin typeface="Calibri" pitchFamily="34" charset="0"/>
                </a:rPr>
                <a:t>Pnömokonyozlar</a:t>
              </a:r>
              <a:r>
                <a:rPr lang="tr-TR" sz="2000" b="1" i="1" noProof="1" smtClean="0">
                  <a:latin typeface="Calibri" pitchFamily="34" charset="0"/>
                </a:rPr>
                <a:t> ve Diğer Mesleki Solunum Sistemi Hastalıkları</a:t>
              </a:r>
            </a:p>
            <a:p>
              <a:pPr lvl="1">
                <a:lnSpc>
                  <a:spcPct val="95000"/>
                </a:lnSpc>
                <a:spcAft>
                  <a:spcPct val="40000"/>
                </a:spcAft>
                <a:buClr>
                  <a:srgbClr val="292929"/>
                </a:buClr>
              </a:pPr>
              <a:r>
                <a:rPr lang="tr-TR" sz="2000" b="1" i="1" noProof="1" smtClean="0">
                  <a:latin typeface="Calibri" pitchFamily="34" charset="0"/>
                </a:rPr>
                <a:t>D </a:t>
              </a:r>
              <a:r>
                <a:rPr lang="tr-TR" sz="2000" b="1" i="1" noProof="1">
                  <a:latin typeface="Calibri" pitchFamily="34" charset="0"/>
                </a:rPr>
                <a:t>Grubu	</a:t>
              </a:r>
              <a:r>
                <a:rPr lang="tr-TR" sz="2000" b="1" i="1" noProof="1" smtClean="0">
                  <a:latin typeface="Calibri" pitchFamily="34" charset="0"/>
                </a:rPr>
                <a:t>: </a:t>
              </a:r>
              <a:r>
                <a:rPr lang="tr-TR" sz="2000" b="1" i="1" noProof="1" smtClean="0">
                  <a:solidFill>
                    <a:srgbClr val="C00000"/>
                  </a:solidFill>
                  <a:latin typeface="Calibri" pitchFamily="34" charset="0"/>
                </a:rPr>
                <a:t>Mesleki Bulaşıcı </a:t>
              </a:r>
              <a:r>
                <a:rPr lang="tr-TR" sz="2000" b="1" i="1" noProof="1" smtClean="0">
                  <a:latin typeface="Calibri" pitchFamily="34" charset="0"/>
                </a:rPr>
                <a:t>Hastalıklar</a:t>
              </a:r>
            </a:p>
            <a:p>
              <a:pPr lvl="1">
                <a:lnSpc>
                  <a:spcPct val="95000"/>
                </a:lnSpc>
                <a:spcAft>
                  <a:spcPct val="40000"/>
                </a:spcAft>
                <a:buClr>
                  <a:srgbClr val="292929"/>
                </a:buClr>
              </a:pPr>
              <a:r>
                <a:rPr lang="tr-TR" sz="2000" b="1" i="1" noProof="1" smtClean="0">
                  <a:latin typeface="Calibri" pitchFamily="34" charset="0"/>
                </a:rPr>
                <a:t>E </a:t>
              </a:r>
              <a:r>
                <a:rPr lang="tr-TR" sz="2000" b="1" i="1" noProof="1">
                  <a:latin typeface="Calibri" pitchFamily="34" charset="0"/>
                </a:rPr>
                <a:t>Grubu	</a:t>
              </a:r>
              <a:r>
                <a:rPr lang="tr-TR" sz="2000" b="1" i="1" noProof="1" smtClean="0">
                  <a:latin typeface="Calibri" pitchFamily="34" charset="0"/>
                </a:rPr>
                <a:t>: </a:t>
              </a:r>
              <a:r>
                <a:rPr lang="nn-NO" sz="2000" b="1" i="1" noProof="1" smtClean="0">
                  <a:solidFill>
                    <a:srgbClr val="C00000"/>
                  </a:solidFill>
                  <a:latin typeface="Calibri" pitchFamily="34" charset="0"/>
                </a:rPr>
                <a:t>Fizik Etkenlerle </a:t>
              </a:r>
              <a:r>
                <a:rPr lang="nn-NO" sz="2000" b="1" i="1" noProof="1" smtClean="0">
                  <a:latin typeface="Calibri" pitchFamily="34" charset="0"/>
                </a:rPr>
                <a:t>Olan Meslek Hastalıklar</a:t>
              </a:r>
              <a:r>
                <a:rPr lang="tr-TR" sz="2000" b="1" i="1" noProof="1" smtClean="0">
                  <a:latin typeface="Calibri" pitchFamily="34" charset="0"/>
                </a:rPr>
                <a:t>ı</a:t>
              </a:r>
              <a:endParaRPr lang="tr-TR" sz="1600" noProof="1">
                <a:solidFill>
                  <a:srgbClr val="7F7F7F"/>
                </a:solidFill>
                <a:latin typeface="Calibri" pitchFamily="34" charset="0"/>
              </a:endParaRPr>
            </a:p>
          </p:txBody>
        </p:sp>
      </p:grp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8467724" y="6405496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Akış Çizelgesi: Belge 13"/>
          <p:cNvSpPr/>
          <p:nvPr/>
        </p:nvSpPr>
        <p:spPr>
          <a:xfrm>
            <a:off x="26614" y="6514670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rgbClr val="FFFFFF"/>
                </a:solidFill>
                <a:latin typeface="Calibri" pitchFamily="34" charset="0"/>
              </a:rPr>
              <a:t>7</a:t>
            </a:r>
            <a:endParaRPr lang="tr-TR" sz="20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1645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4"/>
          <p:cNvSpPr>
            <a:spLocks noChangeArrowheads="1"/>
          </p:cNvSpPr>
          <p:nvPr/>
        </p:nvSpPr>
        <p:spPr bwMode="auto">
          <a:xfrm>
            <a:off x="2390773" y="2414522"/>
            <a:ext cx="6657975" cy="210985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tr-TR" sz="60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En Sık Görülen </a:t>
            </a:r>
          </a:p>
          <a:p>
            <a:pPr algn="ctr">
              <a:defRPr/>
            </a:pPr>
            <a:r>
              <a:rPr lang="tr-TR" sz="60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 Hastalıkları</a:t>
            </a:r>
            <a:endParaRPr lang="tr-TR" sz="60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 descr="D:\DOKTOR\1-DRUZ\1-EĞİTİM KURUMU\1. İstanbuluzman\2-RESİMLER\Meslekler\accept-female-user-icon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2419349"/>
            <a:ext cx="2105024" cy="210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467724" y="6405496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9040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314325" y="1786306"/>
            <a:ext cx="8626475" cy="0"/>
          </a:xfrm>
          <a:prstGeom prst="line">
            <a:avLst/>
          </a:prstGeom>
          <a:noFill/>
          <a:ln w="12700">
            <a:solidFill>
              <a:srgbClr val="777777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tr-TR" sz="2000" i="1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314325" y="2578468"/>
            <a:ext cx="8626475" cy="0"/>
          </a:xfrm>
          <a:prstGeom prst="line">
            <a:avLst/>
          </a:prstGeom>
          <a:noFill/>
          <a:ln w="12700">
            <a:solidFill>
              <a:srgbClr val="777777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tr-TR" sz="2000" i="1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314325" y="3370631"/>
            <a:ext cx="8626475" cy="0"/>
          </a:xfrm>
          <a:prstGeom prst="line">
            <a:avLst/>
          </a:prstGeom>
          <a:noFill/>
          <a:ln w="12700">
            <a:solidFill>
              <a:srgbClr val="777777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tr-TR" sz="2000" i="1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314325" y="4162793"/>
            <a:ext cx="8626475" cy="0"/>
          </a:xfrm>
          <a:prstGeom prst="line">
            <a:avLst/>
          </a:prstGeom>
          <a:noFill/>
          <a:ln w="12700">
            <a:solidFill>
              <a:srgbClr val="777777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tr-TR" sz="2000" i="1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314325" y="994143"/>
            <a:ext cx="8626475" cy="0"/>
          </a:xfrm>
          <a:prstGeom prst="line">
            <a:avLst/>
          </a:prstGeom>
          <a:noFill/>
          <a:ln w="12700">
            <a:solidFill>
              <a:srgbClr val="777777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tr-TR" sz="2000" i="1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314325" y="4954956"/>
            <a:ext cx="8626475" cy="0"/>
          </a:xfrm>
          <a:prstGeom prst="line">
            <a:avLst/>
          </a:prstGeom>
          <a:noFill/>
          <a:ln w="12700">
            <a:solidFill>
              <a:srgbClr val="777777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tr-TR" sz="2000" i="1"/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219075" y="1956589"/>
            <a:ext cx="3646523" cy="489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90000" rIns="72000" bIns="90000">
            <a:spAutoFit/>
          </a:bodyPr>
          <a:lstStyle/>
          <a:p>
            <a:pPr marL="177800" indent="-177800" defTabSz="801688">
              <a:spcBef>
                <a:spcPct val="20000"/>
              </a:spcBef>
            </a:pPr>
            <a:r>
              <a:rPr lang="tr-TR" sz="2000" b="1" i="1" noProof="1" smtClean="0">
                <a:solidFill>
                  <a:srgbClr val="000000"/>
                </a:solidFill>
                <a:latin typeface="Calibri" pitchFamily="34" charset="0"/>
              </a:rPr>
              <a:t>2. Kas-İskelet </a:t>
            </a:r>
            <a:r>
              <a:rPr lang="tr-TR" sz="2000" b="1" i="1" noProof="1">
                <a:solidFill>
                  <a:srgbClr val="000000"/>
                </a:solidFill>
                <a:latin typeface="Calibri" pitchFamily="34" charset="0"/>
              </a:rPr>
              <a:t>Sistemi Hastalıkları</a:t>
            </a: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219075" y="2740814"/>
            <a:ext cx="2305835" cy="489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90000" rIns="72000" bIns="90000">
            <a:spAutoFit/>
          </a:bodyPr>
          <a:lstStyle/>
          <a:p>
            <a:pPr marL="177800" indent="-177800" defTabSz="801688">
              <a:spcBef>
                <a:spcPct val="20000"/>
              </a:spcBef>
            </a:pPr>
            <a:r>
              <a:rPr lang="tr-TR" sz="2000" b="1" i="1" noProof="1" smtClean="0">
                <a:solidFill>
                  <a:srgbClr val="000000"/>
                </a:solidFill>
                <a:latin typeface="Calibri" pitchFamily="34" charset="0"/>
              </a:rPr>
              <a:t>3. Mesleki </a:t>
            </a:r>
            <a:r>
              <a:rPr lang="tr-TR" sz="2000" b="1" i="1" noProof="1">
                <a:solidFill>
                  <a:srgbClr val="000000"/>
                </a:solidFill>
                <a:latin typeface="Calibri" pitchFamily="34" charset="0"/>
              </a:rPr>
              <a:t>Kanserler</a:t>
            </a: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219075" y="3525039"/>
            <a:ext cx="2785775" cy="489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90000" rIns="72000" bIns="90000">
            <a:spAutoFit/>
          </a:bodyPr>
          <a:lstStyle/>
          <a:p>
            <a:pPr marL="177800" indent="-177800" defTabSz="801688">
              <a:spcBef>
                <a:spcPct val="20000"/>
              </a:spcBef>
            </a:pPr>
            <a:r>
              <a:rPr lang="tr-TR" sz="2000" b="1" i="1" noProof="1" smtClean="0">
                <a:solidFill>
                  <a:srgbClr val="000000"/>
                </a:solidFill>
                <a:latin typeface="Calibri" pitchFamily="34" charset="0"/>
              </a:rPr>
              <a:t>4. Akut </a:t>
            </a:r>
            <a:r>
              <a:rPr lang="tr-TR" sz="2000" b="1" i="1" noProof="1">
                <a:solidFill>
                  <a:srgbClr val="000000"/>
                </a:solidFill>
                <a:latin typeface="Calibri" pitchFamily="34" charset="0"/>
              </a:rPr>
              <a:t>(Şiddetli) Travma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219075" y="4309264"/>
            <a:ext cx="2157141" cy="489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90000" rIns="72000" bIns="90000">
            <a:spAutoFit/>
          </a:bodyPr>
          <a:lstStyle/>
          <a:p>
            <a:pPr marL="177800" indent="-177800" defTabSz="801688">
              <a:spcBef>
                <a:spcPct val="20000"/>
              </a:spcBef>
            </a:pPr>
            <a:r>
              <a:rPr lang="tr-TR" sz="2000" b="1" i="1" noProof="1" smtClean="0">
                <a:solidFill>
                  <a:srgbClr val="000000"/>
                </a:solidFill>
                <a:latin typeface="Calibri" pitchFamily="34" charset="0"/>
              </a:rPr>
              <a:t>5. Kalp </a:t>
            </a:r>
            <a:r>
              <a:rPr lang="tr-TR" sz="2000" b="1" i="1" noProof="1">
                <a:solidFill>
                  <a:srgbClr val="000000"/>
                </a:solidFill>
                <a:latin typeface="Calibri" pitchFamily="34" charset="0"/>
              </a:rPr>
              <a:t>Hastalıkları</a:t>
            </a: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4821238" y="1146697"/>
            <a:ext cx="3116250" cy="489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90000" rIns="72000" bIns="90000">
            <a:spAutoFit/>
          </a:bodyPr>
          <a:lstStyle/>
          <a:p>
            <a:pPr marL="177800" indent="-177800" defTabSz="801688">
              <a:spcBef>
                <a:spcPct val="20000"/>
              </a:spcBef>
            </a:pPr>
            <a:r>
              <a:rPr lang="tr-TR" sz="2000" b="1" i="1" noProof="1" smtClean="0">
                <a:solidFill>
                  <a:srgbClr val="000000"/>
                </a:solidFill>
                <a:latin typeface="Calibri" pitchFamily="34" charset="0"/>
              </a:rPr>
              <a:t>6. Üriner </a:t>
            </a:r>
            <a:r>
              <a:rPr lang="tr-TR" sz="2000" b="1" i="1" noProof="1">
                <a:solidFill>
                  <a:srgbClr val="000000"/>
                </a:solidFill>
                <a:latin typeface="Calibri" pitchFamily="34" charset="0"/>
              </a:rPr>
              <a:t>Sistem Hastalıkları</a:t>
            </a: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219074" y="1158441"/>
            <a:ext cx="2785775" cy="489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90000" rIns="72000" bIns="90000">
            <a:spAutoFit/>
          </a:bodyPr>
          <a:lstStyle/>
          <a:p>
            <a:pPr marL="177800" indent="-177800" defTabSz="801688">
              <a:spcBef>
                <a:spcPct val="20000"/>
              </a:spcBef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</a:rPr>
              <a:t>1. Akciğer Hastalıkları</a:t>
            </a:r>
            <a:endParaRPr lang="en-GB" sz="2000" b="1" i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7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EN SIK GÖRÜLEN MESLEK HASTALIKLARI (NIOSH)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4821238" y="2761031"/>
            <a:ext cx="3427937" cy="489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90000" rIns="72000" bIns="90000">
            <a:spAutoFit/>
          </a:bodyPr>
          <a:lstStyle/>
          <a:p>
            <a:pPr marL="177800" indent="-177800" defTabSz="801688">
              <a:spcBef>
                <a:spcPct val="20000"/>
              </a:spcBef>
            </a:pPr>
            <a:r>
              <a:rPr lang="tr-TR" sz="2000" b="1" i="1" noProof="1" smtClean="0">
                <a:solidFill>
                  <a:srgbClr val="000000"/>
                </a:solidFill>
                <a:latin typeface="Calibri" pitchFamily="34" charset="0"/>
              </a:rPr>
              <a:t>8. Gürültüye </a:t>
            </a:r>
            <a:r>
              <a:rPr lang="tr-TR" sz="2000" b="1" i="1" noProof="1">
                <a:solidFill>
                  <a:srgbClr val="000000"/>
                </a:solidFill>
                <a:latin typeface="Calibri" pitchFamily="34" charset="0"/>
              </a:rPr>
              <a:t>Bağlı İşitme </a:t>
            </a:r>
            <a:r>
              <a:rPr lang="tr-TR" sz="2000" b="1" i="1" noProof="1" smtClean="0">
                <a:solidFill>
                  <a:srgbClr val="000000"/>
                </a:solidFill>
                <a:latin typeface="Calibri" pitchFamily="34" charset="0"/>
              </a:rPr>
              <a:t>Kaybı</a:t>
            </a:r>
            <a:endParaRPr lang="tr-TR" sz="2000" b="1" i="1" noProof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4821238" y="3528004"/>
            <a:ext cx="3016158" cy="489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90000" rIns="72000" bIns="90000">
            <a:spAutoFit/>
          </a:bodyPr>
          <a:lstStyle/>
          <a:p>
            <a:pPr marL="177800" indent="-177800" defTabSz="801688">
              <a:spcBef>
                <a:spcPct val="20000"/>
              </a:spcBef>
            </a:pPr>
            <a:r>
              <a:rPr lang="tr-TR" sz="2000" b="1" i="1" noProof="1" smtClean="0">
                <a:solidFill>
                  <a:srgbClr val="000000"/>
                </a:solidFill>
                <a:latin typeface="Calibri" pitchFamily="34" charset="0"/>
              </a:rPr>
              <a:t>9. Dermatolojik </a:t>
            </a:r>
            <a:r>
              <a:rPr lang="tr-TR" sz="2000" b="1" i="1" noProof="1">
                <a:solidFill>
                  <a:srgbClr val="000000"/>
                </a:solidFill>
                <a:latin typeface="Calibri" pitchFamily="34" charset="0"/>
              </a:rPr>
              <a:t>Hastalıklar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4821238" y="4329481"/>
            <a:ext cx="2756664" cy="489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90000" rIns="72000" bIns="90000">
            <a:spAutoFit/>
          </a:bodyPr>
          <a:lstStyle/>
          <a:p>
            <a:pPr marL="177800" indent="-177800" defTabSz="801688">
              <a:spcBef>
                <a:spcPct val="20000"/>
              </a:spcBef>
            </a:pPr>
            <a:r>
              <a:rPr lang="tr-TR" sz="2000" b="1" i="1" noProof="1" smtClean="0">
                <a:solidFill>
                  <a:srgbClr val="000000"/>
                </a:solidFill>
                <a:latin typeface="Calibri" pitchFamily="34" charset="0"/>
              </a:rPr>
              <a:t>10. Psikolojik </a:t>
            </a:r>
            <a:r>
              <a:rPr lang="tr-TR" sz="2000" b="1" i="1" noProof="1">
                <a:solidFill>
                  <a:srgbClr val="000000"/>
                </a:solidFill>
                <a:latin typeface="Calibri" pitchFamily="34" charset="0"/>
              </a:rPr>
              <a:t>Hastalıklar</a:t>
            </a: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4821238" y="1952993"/>
            <a:ext cx="2976788" cy="489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90000" rIns="72000" bIns="90000">
            <a:spAutoFit/>
          </a:bodyPr>
          <a:lstStyle/>
          <a:p>
            <a:pPr marL="177800" indent="-177800" defTabSz="801688">
              <a:spcBef>
                <a:spcPct val="20000"/>
              </a:spcBef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</a:rPr>
              <a:t>7. Sinir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</a:rPr>
              <a:t>Sistemi Hastalıkları</a:t>
            </a:r>
            <a:endParaRPr lang="en-GB" sz="2000" b="1" i="1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22" name="Resim 2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09950" y="1041768"/>
            <a:ext cx="828675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Resim 2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09950" y="1827581"/>
            <a:ext cx="828675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Resim 2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14713" y="2626093"/>
            <a:ext cx="823912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Resim 2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14713" y="3410318"/>
            <a:ext cx="823912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Resim 2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30588" y="4264393"/>
            <a:ext cx="80803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Resim 2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02600" y="1041768"/>
            <a:ext cx="8382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264525" y="1818056"/>
            <a:ext cx="676275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Resim 28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180388" y="2570531"/>
            <a:ext cx="842962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Resim 29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264525" y="3410318"/>
            <a:ext cx="67627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Resim 30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264525" y="4215181"/>
            <a:ext cx="666750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7518" name="Dikdörtgen 31"/>
          <p:cNvSpPr>
            <a:spLocks noChangeArrowheads="1"/>
          </p:cNvSpPr>
          <p:nvPr/>
        </p:nvSpPr>
        <p:spPr bwMode="auto">
          <a:xfrm>
            <a:off x="47625" y="5137518"/>
            <a:ext cx="9048466" cy="338138"/>
          </a:xfrm>
          <a:prstGeom prst="rect">
            <a:avLst/>
          </a:prstGeom>
          <a:noFill/>
          <a:ln w="0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r-TR" sz="1600" b="1" i="1" dirty="0">
                <a:latin typeface="Calibri" pitchFamily="34" charset="0"/>
              </a:rPr>
              <a:t>«Amerikan Ulusal İş Güvenliği ve Sağlığı Enstitüsü </a:t>
            </a:r>
            <a:r>
              <a:rPr lang="tr-TR" sz="1600" i="1" dirty="0">
                <a:latin typeface="Calibri" pitchFamily="34" charset="0"/>
              </a:rPr>
              <a:t>(</a:t>
            </a:r>
            <a:r>
              <a:rPr lang="tr-TR" sz="1600" i="1" dirty="0" err="1">
                <a:latin typeface="Calibri" pitchFamily="34" charset="0"/>
              </a:rPr>
              <a:t>National</a:t>
            </a:r>
            <a:r>
              <a:rPr lang="tr-TR" sz="1600" i="1" dirty="0">
                <a:latin typeface="Calibri" pitchFamily="34" charset="0"/>
              </a:rPr>
              <a:t> </a:t>
            </a:r>
            <a:r>
              <a:rPr lang="tr-TR" sz="1600" i="1" dirty="0" err="1">
                <a:latin typeface="Calibri" pitchFamily="34" charset="0"/>
              </a:rPr>
              <a:t>Institute</a:t>
            </a:r>
            <a:r>
              <a:rPr lang="tr-TR" sz="1600" i="1" dirty="0">
                <a:latin typeface="Calibri" pitchFamily="34" charset="0"/>
              </a:rPr>
              <a:t> </a:t>
            </a:r>
            <a:r>
              <a:rPr lang="tr-TR" sz="1600" i="1" dirty="0" err="1">
                <a:latin typeface="Calibri" pitchFamily="34" charset="0"/>
              </a:rPr>
              <a:t>for</a:t>
            </a:r>
            <a:r>
              <a:rPr lang="tr-TR" sz="1600" i="1" dirty="0">
                <a:latin typeface="Calibri" pitchFamily="34" charset="0"/>
              </a:rPr>
              <a:t> </a:t>
            </a:r>
            <a:r>
              <a:rPr lang="tr-TR" sz="1600" i="1" dirty="0" err="1">
                <a:latin typeface="Calibri" pitchFamily="34" charset="0"/>
              </a:rPr>
              <a:t>Occupational</a:t>
            </a:r>
            <a:r>
              <a:rPr lang="tr-TR" sz="1600" i="1" dirty="0">
                <a:latin typeface="Calibri" pitchFamily="34" charset="0"/>
              </a:rPr>
              <a:t> </a:t>
            </a:r>
            <a:r>
              <a:rPr lang="tr-TR" sz="1600" i="1" dirty="0" err="1">
                <a:latin typeface="Calibri" pitchFamily="34" charset="0"/>
              </a:rPr>
              <a:t>Safety</a:t>
            </a:r>
            <a:r>
              <a:rPr lang="tr-TR" sz="1600" i="1" dirty="0">
                <a:latin typeface="Calibri" pitchFamily="34" charset="0"/>
              </a:rPr>
              <a:t> </a:t>
            </a:r>
            <a:r>
              <a:rPr lang="tr-TR" sz="1600" i="1" dirty="0" err="1">
                <a:latin typeface="Calibri" pitchFamily="34" charset="0"/>
              </a:rPr>
              <a:t>and</a:t>
            </a:r>
            <a:r>
              <a:rPr lang="tr-TR" sz="1600" i="1" dirty="0">
                <a:latin typeface="Calibri" pitchFamily="34" charset="0"/>
              </a:rPr>
              <a:t> </a:t>
            </a:r>
            <a:r>
              <a:rPr lang="tr-TR" sz="1600" i="1" dirty="0" err="1">
                <a:latin typeface="Calibri" pitchFamily="34" charset="0"/>
              </a:rPr>
              <a:t>Health</a:t>
            </a:r>
            <a:r>
              <a:rPr lang="tr-TR" sz="1600" i="1" dirty="0">
                <a:latin typeface="Calibri" pitchFamily="34" charset="0"/>
              </a:rPr>
              <a:t>)» </a:t>
            </a:r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 bwMode="auto">
          <a:xfrm>
            <a:off x="8467724" y="6405496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9" name="Akış Çizelgesi: Belge 48"/>
          <p:cNvSpPr/>
          <p:nvPr/>
        </p:nvSpPr>
        <p:spPr>
          <a:xfrm>
            <a:off x="26614" y="6514670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rgbClr val="FFFFFF"/>
                </a:solidFill>
                <a:latin typeface="Calibri" pitchFamily="34" charset="0"/>
              </a:rPr>
              <a:t>2</a:t>
            </a:r>
            <a:endParaRPr lang="tr-TR" sz="20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205920" y="1218823"/>
            <a:ext cx="2494104" cy="4007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0" name="Dikdörtgen 49"/>
          <p:cNvSpPr/>
          <p:nvPr/>
        </p:nvSpPr>
        <p:spPr>
          <a:xfrm>
            <a:off x="4821238" y="3586189"/>
            <a:ext cx="3116250" cy="4007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4" name="Dikdörtgen 31"/>
          <p:cNvSpPr>
            <a:spLocks noChangeArrowheads="1"/>
          </p:cNvSpPr>
          <p:nvPr/>
        </p:nvSpPr>
        <p:spPr bwMode="auto">
          <a:xfrm>
            <a:off x="47625" y="5619635"/>
            <a:ext cx="9048466" cy="584775"/>
          </a:xfrm>
          <a:prstGeom prst="rect">
            <a:avLst/>
          </a:prstGeom>
          <a:noFill/>
          <a:ln w="0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r-TR" sz="1600" b="1" i="1" dirty="0" smtClean="0">
                <a:latin typeface="Calibri" pitchFamily="34" charset="0"/>
              </a:rPr>
              <a:t>Dünyada en çok görülen (kayıtlı) Meslek Hastalığı Akciğer Hastalıklarıdır. </a:t>
            </a:r>
          </a:p>
          <a:p>
            <a:pPr algn="ctr"/>
            <a:r>
              <a:rPr lang="tr-TR" sz="1600" b="1" i="1" dirty="0" smtClean="0">
                <a:latin typeface="Calibri" pitchFamily="34" charset="0"/>
              </a:rPr>
              <a:t>Literatürde en sık görülen (kayıtsız) Meslek Hastalığı Dermatolojik Hastalıklardır.</a:t>
            </a:r>
            <a:endParaRPr lang="tr-TR" sz="1600" i="1" dirty="0"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1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6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1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6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9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4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9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40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47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47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47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447518" grpId="0" animBg="1"/>
      <p:bldP spid="2" grpId="0" animBg="1"/>
      <p:bldP spid="50" grpId="0" animBg="1"/>
      <p:bldP spid="3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4"/>
          <p:cNvSpPr>
            <a:spLocks noChangeArrowheads="1"/>
          </p:cNvSpPr>
          <p:nvPr/>
        </p:nvSpPr>
        <p:spPr bwMode="auto">
          <a:xfrm>
            <a:off x="2390773" y="2414522"/>
            <a:ext cx="6657975" cy="210985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tr-TR" sz="60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En Sık Görülen </a:t>
            </a:r>
          </a:p>
          <a:p>
            <a:pPr algn="ctr">
              <a:defRPr/>
            </a:pPr>
            <a:r>
              <a:rPr lang="tr-TR" sz="60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İşle İlgili Hastalıklar</a:t>
            </a:r>
            <a:endParaRPr lang="tr-TR" sz="60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 descr="D:\DOKTOR\1-DRUZ\1-EĞİTİM KURUMU\1. İstanbuluzman\2-RESİMLER\Meslekler\accept-female-user-icon.png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2419349"/>
            <a:ext cx="2105024" cy="210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467724" y="6405496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6129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3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1120775 h 2410"/>
              <a:gd name="T2" fmla="*/ 649287 w 1414"/>
              <a:gd name="T3" fmla="*/ 0 h 2410"/>
              <a:gd name="T4" fmla="*/ 2244725 w 1414"/>
              <a:gd name="T5" fmla="*/ 3175 h 2410"/>
              <a:gd name="T6" fmla="*/ 2239963 w 1414"/>
              <a:gd name="T7" fmla="*/ 3825875 h 2410"/>
              <a:gd name="T8" fmla="*/ 0 w 1414"/>
              <a:gd name="T9" fmla="*/ 1120775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/>
            <a:r>
              <a:rPr lang="tr-TR" sz="2000" b="1" noProof="1" smtClean="0">
                <a:solidFill>
                  <a:srgbClr val="FFFFFF"/>
                </a:solidFill>
                <a:latin typeface="Calibri" pitchFamily="34" charset="0"/>
              </a:rPr>
              <a:t>SIK GÖRÜLEN İŞLE İLGİLİ HASTALIKLAR</a:t>
            </a:r>
            <a:endParaRPr lang="tr-TR" sz="2000" b="1" noProof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42900" indent="-216000">
              <a:lnSpc>
                <a:spcPct val="90000"/>
              </a:lnSpc>
              <a:spcAft>
                <a:spcPts val="0"/>
              </a:spcAft>
              <a:buClr>
                <a:srgbClr val="292929"/>
              </a:buClr>
              <a:buFontTx/>
              <a:buAutoNum type="arabicPeriod"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</a:rPr>
              <a:t>Koroner Kalp Hastalıkları (KKH)</a:t>
            </a:r>
          </a:p>
          <a:p>
            <a:pPr marL="342900" indent="-216000">
              <a:lnSpc>
                <a:spcPct val="90000"/>
              </a:lnSpc>
              <a:spcAft>
                <a:spcPts val="0"/>
              </a:spcAft>
              <a:buClr>
                <a:srgbClr val="292929"/>
              </a:buClr>
              <a:buFontTx/>
              <a:buAutoNum type="arabicPeriod"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</a:rPr>
              <a:t>Kronik </a:t>
            </a:r>
            <a:r>
              <a:rPr lang="tr-TR" sz="2000" b="1" i="1" dirty="0" err="1" smtClean="0">
                <a:solidFill>
                  <a:srgbClr val="000000"/>
                </a:solidFill>
                <a:latin typeface="Calibri" pitchFamily="34" charset="0"/>
              </a:rPr>
              <a:t>Obstrüktif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</a:rPr>
              <a:t> Akciğer Hastalıkları (KOAH)</a:t>
            </a:r>
          </a:p>
          <a:p>
            <a:pPr marL="342900" indent="-216000">
              <a:lnSpc>
                <a:spcPct val="90000"/>
              </a:lnSpc>
              <a:spcAft>
                <a:spcPts val="0"/>
              </a:spcAft>
              <a:buClr>
                <a:srgbClr val="292929"/>
              </a:buClr>
              <a:buFontTx/>
              <a:buAutoNum type="arabicPeriod"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</a:rPr>
              <a:t>Kas-İskelet sistemi hastalıkları (KİSH)</a:t>
            </a:r>
          </a:p>
          <a:p>
            <a:pPr marL="126900">
              <a:lnSpc>
                <a:spcPct val="90000"/>
              </a:lnSpc>
              <a:spcAft>
                <a:spcPts val="0"/>
              </a:spcAft>
              <a:buClr>
                <a:srgbClr val="292929"/>
              </a:buClr>
            </a:pPr>
            <a:endParaRPr lang="tr-TR" sz="1000" b="1" i="1" dirty="0">
              <a:solidFill>
                <a:srgbClr val="000000"/>
              </a:solidFill>
              <a:latin typeface="Calibri" pitchFamily="34" charset="0"/>
            </a:endParaRPr>
          </a:p>
          <a:p>
            <a:pPr marL="817200" lvl="1" indent="-216000">
              <a:lnSpc>
                <a:spcPct val="90000"/>
              </a:lnSpc>
              <a:spcAft>
                <a:spcPts val="0"/>
              </a:spcAft>
              <a:buClr>
                <a:srgbClr val="292929"/>
              </a:buClr>
              <a:buFont typeface="Wingdings" panose="05000000000000000000" pitchFamily="2" charset="2"/>
              <a:buChar char="§"/>
            </a:pPr>
            <a:r>
              <a:rPr lang="tr-TR" sz="1400" i="1" dirty="0">
                <a:solidFill>
                  <a:srgbClr val="000000"/>
                </a:solidFill>
                <a:latin typeface="Calibri" pitchFamily="34" charset="0"/>
              </a:rPr>
              <a:t>Hipertansiyon ve </a:t>
            </a:r>
            <a:r>
              <a:rPr lang="tr-TR" sz="1400" i="1" dirty="0" err="1">
                <a:solidFill>
                  <a:srgbClr val="000000"/>
                </a:solidFill>
                <a:latin typeface="Calibri" pitchFamily="34" charset="0"/>
              </a:rPr>
              <a:t>arterioskleroz</a:t>
            </a:r>
            <a:endParaRPr lang="tr-TR" sz="1400" i="1" dirty="0">
              <a:solidFill>
                <a:srgbClr val="000000"/>
              </a:solidFill>
              <a:latin typeface="Calibri" pitchFamily="34" charset="0"/>
            </a:endParaRPr>
          </a:p>
          <a:p>
            <a:pPr marL="817200" lvl="1" indent="-216000">
              <a:lnSpc>
                <a:spcPct val="90000"/>
              </a:lnSpc>
              <a:spcAft>
                <a:spcPts val="0"/>
              </a:spcAft>
              <a:buClr>
                <a:srgbClr val="292929"/>
              </a:buClr>
              <a:buFont typeface="Wingdings" panose="05000000000000000000" pitchFamily="2" charset="2"/>
              <a:buChar char="§"/>
            </a:pPr>
            <a:r>
              <a:rPr lang="tr-TR" sz="1400" i="1" dirty="0">
                <a:solidFill>
                  <a:srgbClr val="000000"/>
                </a:solidFill>
                <a:latin typeface="Calibri" pitchFamily="34" charset="0"/>
              </a:rPr>
              <a:t>Koroner arter yetmezliği ve </a:t>
            </a:r>
            <a:r>
              <a:rPr lang="tr-TR" sz="1400" i="1" dirty="0" err="1">
                <a:solidFill>
                  <a:srgbClr val="000000"/>
                </a:solidFill>
                <a:latin typeface="Calibri" pitchFamily="34" charset="0"/>
              </a:rPr>
              <a:t>myokard</a:t>
            </a:r>
            <a:r>
              <a:rPr lang="tr-TR" sz="1400" i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tr-TR" sz="1400" i="1" dirty="0" err="1">
                <a:solidFill>
                  <a:srgbClr val="000000"/>
                </a:solidFill>
                <a:latin typeface="Calibri" pitchFamily="34" charset="0"/>
              </a:rPr>
              <a:t>infarktüsü</a:t>
            </a:r>
            <a:endParaRPr lang="tr-TR" sz="1400" i="1" dirty="0">
              <a:solidFill>
                <a:srgbClr val="000000"/>
              </a:solidFill>
              <a:latin typeface="Calibri" pitchFamily="34" charset="0"/>
            </a:endParaRPr>
          </a:p>
          <a:p>
            <a:pPr marL="817200" lvl="1" indent="-216000">
              <a:lnSpc>
                <a:spcPct val="90000"/>
              </a:lnSpc>
              <a:spcAft>
                <a:spcPts val="0"/>
              </a:spcAft>
              <a:buClr>
                <a:srgbClr val="292929"/>
              </a:buClr>
              <a:buFont typeface="Wingdings" panose="05000000000000000000" pitchFamily="2" charset="2"/>
              <a:buChar char="§"/>
            </a:pPr>
            <a:r>
              <a:rPr lang="tr-TR" sz="1400" i="1" dirty="0" err="1">
                <a:solidFill>
                  <a:srgbClr val="000000"/>
                </a:solidFill>
                <a:latin typeface="Calibri" pitchFamily="34" charset="0"/>
              </a:rPr>
              <a:t>Kardiyomyopati</a:t>
            </a:r>
            <a:endParaRPr lang="tr-TR" sz="1400" i="1" dirty="0">
              <a:solidFill>
                <a:srgbClr val="000000"/>
              </a:solidFill>
              <a:latin typeface="Calibri" pitchFamily="34" charset="0"/>
            </a:endParaRPr>
          </a:p>
          <a:p>
            <a:pPr marL="817200" lvl="1" indent="-216000">
              <a:lnSpc>
                <a:spcPct val="90000"/>
              </a:lnSpc>
              <a:spcAft>
                <a:spcPts val="0"/>
              </a:spcAft>
              <a:buClr>
                <a:srgbClr val="292929"/>
              </a:buClr>
              <a:buFont typeface="Wingdings" panose="05000000000000000000" pitchFamily="2" charset="2"/>
              <a:buChar char="§"/>
            </a:pPr>
            <a:r>
              <a:rPr lang="tr-TR" sz="1400" i="1" dirty="0">
                <a:solidFill>
                  <a:srgbClr val="000000"/>
                </a:solidFill>
                <a:latin typeface="Calibri" pitchFamily="34" charset="0"/>
              </a:rPr>
              <a:t>Kronik </a:t>
            </a:r>
            <a:r>
              <a:rPr lang="tr-TR" sz="1400" i="1" dirty="0" err="1">
                <a:solidFill>
                  <a:srgbClr val="000000"/>
                </a:solidFill>
                <a:latin typeface="Calibri" pitchFamily="34" charset="0"/>
              </a:rPr>
              <a:t>nonspesifik</a:t>
            </a:r>
            <a:r>
              <a:rPr lang="tr-TR" sz="1400" i="1" dirty="0">
                <a:solidFill>
                  <a:srgbClr val="000000"/>
                </a:solidFill>
                <a:latin typeface="Calibri" pitchFamily="34" charset="0"/>
              </a:rPr>
              <a:t> solunum sistemi hastalıkları</a:t>
            </a:r>
          </a:p>
          <a:p>
            <a:pPr marL="817200" lvl="1" indent="-216000">
              <a:lnSpc>
                <a:spcPct val="90000"/>
              </a:lnSpc>
              <a:spcAft>
                <a:spcPts val="0"/>
              </a:spcAft>
              <a:buClr>
                <a:srgbClr val="292929"/>
              </a:buClr>
              <a:buFont typeface="Wingdings" panose="05000000000000000000" pitchFamily="2" charset="2"/>
              <a:buChar char="§"/>
            </a:pPr>
            <a:r>
              <a:rPr lang="tr-TR" sz="1400" i="1" dirty="0">
                <a:solidFill>
                  <a:srgbClr val="000000"/>
                </a:solidFill>
                <a:latin typeface="Calibri" pitchFamily="34" charset="0"/>
              </a:rPr>
              <a:t>Kronik karaciğer hastalıkları</a:t>
            </a:r>
          </a:p>
          <a:p>
            <a:pPr marL="817200" lvl="1" indent="-216000">
              <a:lnSpc>
                <a:spcPct val="90000"/>
              </a:lnSpc>
              <a:spcAft>
                <a:spcPts val="0"/>
              </a:spcAft>
              <a:buClr>
                <a:srgbClr val="292929"/>
              </a:buClr>
              <a:buFont typeface="Wingdings" panose="05000000000000000000" pitchFamily="2" charset="2"/>
              <a:buChar char="§"/>
            </a:pPr>
            <a:r>
              <a:rPr lang="tr-TR" sz="1400" i="1" dirty="0">
                <a:solidFill>
                  <a:srgbClr val="000000"/>
                </a:solidFill>
                <a:latin typeface="Calibri" pitchFamily="34" charset="0"/>
              </a:rPr>
              <a:t>Kronik böbrek hastalıkları</a:t>
            </a:r>
          </a:p>
          <a:p>
            <a:pPr marL="817200" lvl="1" indent="-216000">
              <a:lnSpc>
                <a:spcPct val="90000"/>
              </a:lnSpc>
              <a:spcAft>
                <a:spcPts val="0"/>
              </a:spcAft>
              <a:buClr>
                <a:srgbClr val="292929"/>
              </a:buClr>
              <a:buFont typeface="Wingdings" panose="05000000000000000000" pitchFamily="2" charset="2"/>
              <a:buChar char="§"/>
            </a:pPr>
            <a:r>
              <a:rPr lang="tr-TR" sz="1400" i="1" dirty="0" err="1">
                <a:solidFill>
                  <a:srgbClr val="000000"/>
                </a:solidFill>
                <a:latin typeface="Calibri" pitchFamily="34" charset="0"/>
              </a:rPr>
              <a:t>Diabetes</a:t>
            </a:r>
            <a:r>
              <a:rPr lang="tr-TR" sz="1400" i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tr-TR" sz="1400" i="1" dirty="0" err="1">
                <a:solidFill>
                  <a:srgbClr val="000000"/>
                </a:solidFill>
                <a:latin typeface="Calibri" pitchFamily="34" charset="0"/>
              </a:rPr>
              <a:t>mellitus</a:t>
            </a:r>
            <a:endParaRPr lang="tr-TR" sz="1400" i="1" dirty="0">
              <a:solidFill>
                <a:srgbClr val="000000"/>
              </a:solidFill>
              <a:latin typeface="Calibri" pitchFamily="34" charset="0"/>
            </a:endParaRPr>
          </a:p>
          <a:p>
            <a:pPr marL="817200" lvl="1" indent="-216000">
              <a:lnSpc>
                <a:spcPct val="90000"/>
              </a:lnSpc>
              <a:spcAft>
                <a:spcPts val="0"/>
              </a:spcAft>
              <a:buClr>
                <a:srgbClr val="292929"/>
              </a:buClr>
              <a:buFont typeface="Wingdings" panose="05000000000000000000" pitchFamily="2" charset="2"/>
              <a:buChar char="§"/>
            </a:pPr>
            <a:r>
              <a:rPr lang="tr-TR" sz="1400" i="1" dirty="0" err="1">
                <a:solidFill>
                  <a:srgbClr val="000000"/>
                </a:solidFill>
                <a:latin typeface="Calibri" pitchFamily="34" charset="0"/>
              </a:rPr>
              <a:t>Peptik</a:t>
            </a:r>
            <a:r>
              <a:rPr lang="tr-TR" sz="1400" i="1" dirty="0">
                <a:solidFill>
                  <a:srgbClr val="000000"/>
                </a:solidFill>
                <a:latin typeface="Calibri" pitchFamily="34" charset="0"/>
              </a:rPr>
              <a:t> ülserler</a:t>
            </a:r>
          </a:p>
          <a:p>
            <a:pPr marL="817200" lvl="1" indent="-216000">
              <a:lnSpc>
                <a:spcPct val="90000"/>
              </a:lnSpc>
              <a:spcAft>
                <a:spcPts val="0"/>
              </a:spcAft>
              <a:buClr>
                <a:srgbClr val="292929"/>
              </a:buClr>
              <a:buFont typeface="Wingdings" panose="05000000000000000000" pitchFamily="2" charset="2"/>
              <a:buChar char="§"/>
            </a:pPr>
            <a:r>
              <a:rPr lang="tr-TR" sz="1400" i="1" dirty="0">
                <a:solidFill>
                  <a:srgbClr val="000000"/>
                </a:solidFill>
                <a:latin typeface="Calibri" pitchFamily="34" charset="0"/>
              </a:rPr>
              <a:t>Kronik kan hastalıkları</a:t>
            </a:r>
          </a:p>
          <a:p>
            <a:pPr marL="817200" lvl="1" indent="-216000">
              <a:lnSpc>
                <a:spcPct val="90000"/>
              </a:lnSpc>
              <a:spcAft>
                <a:spcPts val="0"/>
              </a:spcAft>
              <a:buClr>
                <a:srgbClr val="292929"/>
              </a:buClr>
              <a:buFont typeface="Wingdings" panose="05000000000000000000" pitchFamily="2" charset="2"/>
              <a:buChar char="§"/>
            </a:pPr>
            <a:r>
              <a:rPr lang="tr-TR" sz="1400" i="1" dirty="0">
                <a:solidFill>
                  <a:srgbClr val="000000"/>
                </a:solidFill>
                <a:latin typeface="Calibri" pitchFamily="34" charset="0"/>
              </a:rPr>
              <a:t>Kas ve kemik sistemi hastalıkları</a:t>
            </a:r>
          </a:p>
          <a:p>
            <a:pPr marL="817200" lvl="1" indent="-216000">
              <a:lnSpc>
                <a:spcPct val="90000"/>
              </a:lnSpc>
              <a:spcAft>
                <a:spcPts val="0"/>
              </a:spcAft>
              <a:buClr>
                <a:srgbClr val="292929"/>
              </a:buClr>
              <a:buFont typeface="Wingdings" panose="05000000000000000000" pitchFamily="2" charset="2"/>
              <a:buChar char="§"/>
            </a:pPr>
            <a:r>
              <a:rPr lang="tr-TR" sz="1400" i="1" dirty="0">
                <a:solidFill>
                  <a:srgbClr val="000000"/>
                </a:solidFill>
                <a:latin typeface="Calibri" pitchFamily="34" charset="0"/>
              </a:rPr>
              <a:t>Ruhsal hastalıklar</a:t>
            </a:r>
          </a:p>
          <a:p>
            <a:pPr marL="817200" lvl="1" indent="-216000">
              <a:lnSpc>
                <a:spcPct val="90000"/>
              </a:lnSpc>
              <a:spcAft>
                <a:spcPts val="0"/>
              </a:spcAft>
              <a:buClr>
                <a:srgbClr val="292929"/>
              </a:buClr>
              <a:buFont typeface="Wingdings" panose="05000000000000000000" pitchFamily="2" charset="2"/>
              <a:buChar char="§"/>
            </a:pPr>
            <a:r>
              <a:rPr lang="tr-TR" sz="1400" i="1" dirty="0">
                <a:solidFill>
                  <a:srgbClr val="000000"/>
                </a:solidFill>
                <a:latin typeface="Calibri" pitchFamily="34" charset="0"/>
              </a:rPr>
              <a:t>İşe bağlı </a:t>
            </a:r>
            <a:r>
              <a:rPr lang="tr-TR" sz="1400" i="1" dirty="0" err="1" smtClean="0">
                <a:solidFill>
                  <a:srgbClr val="000000"/>
                </a:solidFill>
                <a:latin typeface="Calibri" pitchFamily="34" charset="0"/>
              </a:rPr>
              <a:t>anksiyete</a:t>
            </a:r>
            <a:endParaRPr lang="tr-TR" sz="2400" dirty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endParaRPr lang="tr-TR" sz="2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12676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412677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12680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412685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1005 w 794"/>
                  <a:gd name="T1" fmla="*/ 13 h 1200"/>
                  <a:gd name="T2" fmla="*/ 879 w 794"/>
                  <a:gd name="T3" fmla="*/ 86 h 1200"/>
                  <a:gd name="T4" fmla="*/ 874 w 794"/>
                  <a:gd name="T5" fmla="*/ 83 h 1200"/>
                  <a:gd name="T6" fmla="*/ 865 w 794"/>
                  <a:gd name="T7" fmla="*/ 58 h 1200"/>
                  <a:gd name="T8" fmla="*/ 861 w 794"/>
                  <a:gd name="T9" fmla="*/ 28 h 1200"/>
                  <a:gd name="T10" fmla="*/ 801 w 794"/>
                  <a:gd name="T11" fmla="*/ 12 h 1200"/>
                  <a:gd name="T12" fmla="*/ 785 w 794"/>
                  <a:gd name="T13" fmla="*/ 72 h 1200"/>
                  <a:gd name="T14" fmla="*/ 808 w 794"/>
                  <a:gd name="T15" fmla="*/ 91 h 1200"/>
                  <a:gd name="T16" fmla="*/ 808 w 794"/>
                  <a:gd name="T17" fmla="*/ 91 h 1200"/>
                  <a:gd name="T18" fmla="*/ 825 w 794"/>
                  <a:gd name="T19" fmla="*/ 111 h 1200"/>
                  <a:gd name="T20" fmla="*/ 825 w 794"/>
                  <a:gd name="T21" fmla="*/ 117 h 1200"/>
                  <a:gd name="T22" fmla="*/ 697 w 794"/>
                  <a:gd name="T23" fmla="*/ 191 h 1200"/>
                  <a:gd name="T24" fmla="*/ 805 w 794"/>
                  <a:gd name="T25" fmla="*/ 593 h 1200"/>
                  <a:gd name="T26" fmla="*/ 697 w 794"/>
                  <a:gd name="T27" fmla="*/ 994 h 1200"/>
                  <a:gd name="T28" fmla="*/ 0 w 794"/>
                  <a:gd name="T29" fmla="*/ 1397 h 1200"/>
                  <a:gd name="T30" fmla="*/ 0 w 794"/>
                  <a:gd name="T31" fmla="*/ 1529 h 1200"/>
                  <a:gd name="T32" fmla="*/ 0 w 794"/>
                  <a:gd name="T33" fmla="*/ 1545 h 1200"/>
                  <a:gd name="T34" fmla="*/ 6 w 794"/>
                  <a:gd name="T35" fmla="*/ 1548 h 1200"/>
                  <a:gd name="T36" fmla="*/ 32 w 794"/>
                  <a:gd name="T37" fmla="*/ 1542 h 1200"/>
                  <a:gd name="T38" fmla="*/ 32 w 794"/>
                  <a:gd name="T39" fmla="*/ 1542 h 1200"/>
                  <a:gd name="T40" fmla="*/ 61 w 794"/>
                  <a:gd name="T41" fmla="*/ 1532 h 1200"/>
                  <a:gd name="T42" fmla="*/ 104 w 794"/>
                  <a:gd name="T43" fmla="*/ 1575 h 1200"/>
                  <a:gd name="T44" fmla="*/ 61 w 794"/>
                  <a:gd name="T45" fmla="*/ 1621 h 1200"/>
                  <a:gd name="T46" fmla="*/ 32 w 794"/>
                  <a:gd name="T47" fmla="*/ 1609 h 1200"/>
                  <a:gd name="T48" fmla="*/ 6 w 794"/>
                  <a:gd name="T49" fmla="*/ 1605 h 1200"/>
                  <a:gd name="T50" fmla="*/ 0 w 794"/>
                  <a:gd name="T51" fmla="*/ 1607 h 1200"/>
                  <a:gd name="T52" fmla="*/ 0 w 794"/>
                  <a:gd name="T53" fmla="*/ 1618 h 1200"/>
                  <a:gd name="T54" fmla="*/ 0 w 794"/>
                  <a:gd name="T55" fmla="*/ 1752 h 1200"/>
                  <a:gd name="T56" fmla="*/ 1005 w 794"/>
                  <a:gd name="T57" fmla="*/ 1172 h 1200"/>
                  <a:gd name="T58" fmla="*/ 1160 w 794"/>
                  <a:gd name="T59" fmla="*/ 593 h 1200"/>
                  <a:gd name="T60" fmla="*/ 1005 w 794"/>
                  <a:gd name="T61" fmla="*/ 13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12686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1220 w 864"/>
                  <a:gd name="T1" fmla="*/ 1519 h 1191"/>
                  <a:gd name="T2" fmla="*/ 1190 w 864"/>
                  <a:gd name="T3" fmla="*/ 1529 h 1191"/>
                  <a:gd name="T4" fmla="*/ 1190 w 864"/>
                  <a:gd name="T5" fmla="*/ 1529 h 1191"/>
                  <a:gd name="T6" fmla="*/ 1164 w 864"/>
                  <a:gd name="T7" fmla="*/ 1535 h 1191"/>
                  <a:gd name="T8" fmla="*/ 1158 w 864"/>
                  <a:gd name="T9" fmla="*/ 1532 h 1191"/>
                  <a:gd name="T10" fmla="*/ 1158 w 864"/>
                  <a:gd name="T11" fmla="*/ 1516 h 1191"/>
                  <a:gd name="T12" fmla="*/ 1158 w 864"/>
                  <a:gd name="T13" fmla="*/ 1384 h 1191"/>
                  <a:gd name="T14" fmla="*/ 463 w 864"/>
                  <a:gd name="T15" fmla="*/ 981 h 1191"/>
                  <a:gd name="T16" fmla="*/ 355 w 864"/>
                  <a:gd name="T17" fmla="*/ 580 h 1191"/>
                  <a:gd name="T18" fmla="*/ 463 w 864"/>
                  <a:gd name="T19" fmla="*/ 178 h 1191"/>
                  <a:gd name="T20" fmla="*/ 337 w 864"/>
                  <a:gd name="T21" fmla="*/ 107 h 1191"/>
                  <a:gd name="T22" fmla="*/ 333 w 864"/>
                  <a:gd name="T23" fmla="*/ 110 h 1191"/>
                  <a:gd name="T24" fmla="*/ 323 w 864"/>
                  <a:gd name="T25" fmla="*/ 134 h 1191"/>
                  <a:gd name="T26" fmla="*/ 323 w 864"/>
                  <a:gd name="T27" fmla="*/ 134 h 1191"/>
                  <a:gd name="T28" fmla="*/ 318 w 864"/>
                  <a:gd name="T29" fmla="*/ 165 h 1191"/>
                  <a:gd name="T30" fmla="*/ 259 w 864"/>
                  <a:gd name="T31" fmla="*/ 180 h 1191"/>
                  <a:gd name="T32" fmla="*/ 242 w 864"/>
                  <a:gd name="T33" fmla="*/ 120 h 1191"/>
                  <a:gd name="T34" fmla="*/ 266 w 864"/>
                  <a:gd name="T35" fmla="*/ 101 h 1191"/>
                  <a:gd name="T36" fmla="*/ 283 w 864"/>
                  <a:gd name="T37" fmla="*/ 80 h 1191"/>
                  <a:gd name="T38" fmla="*/ 283 w 864"/>
                  <a:gd name="T39" fmla="*/ 74 h 1191"/>
                  <a:gd name="T40" fmla="*/ 155 w 864"/>
                  <a:gd name="T41" fmla="*/ 0 h 1191"/>
                  <a:gd name="T42" fmla="*/ 0 w 864"/>
                  <a:gd name="T43" fmla="*/ 580 h 1191"/>
                  <a:gd name="T44" fmla="*/ 155 w 864"/>
                  <a:gd name="T45" fmla="*/ 1159 h 1191"/>
                  <a:gd name="T46" fmla="*/ 1158 w 864"/>
                  <a:gd name="T47" fmla="*/ 1739 h 1191"/>
                  <a:gd name="T48" fmla="*/ 1158 w 864"/>
                  <a:gd name="T49" fmla="*/ 1605 h 1191"/>
                  <a:gd name="T50" fmla="*/ 1158 w 864"/>
                  <a:gd name="T51" fmla="*/ 1594 h 1191"/>
                  <a:gd name="T52" fmla="*/ 1164 w 864"/>
                  <a:gd name="T53" fmla="*/ 1592 h 1191"/>
                  <a:gd name="T54" fmla="*/ 1190 w 864"/>
                  <a:gd name="T55" fmla="*/ 1596 h 1191"/>
                  <a:gd name="T56" fmla="*/ 1220 w 864"/>
                  <a:gd name="T57" fmla="*/ 1608 h 1191"/>
                  <a:gd name="T58" fmla="*/ 1262 w 864"/>
                  <a:gd name="T59" fmla="*/ 1562 h 1191"/>
                  <a:gd name="T60" fmla="*/ 1220 w 864"/>
                  <a:gd name="T61" fmla="*/ 1519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12687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702 w 1375"/>
                  <a:gd name="T1" fmla="*/ 755 h 527"/>
                  <a:gd name="T2" fmla="*/ 1830 w 1375"/>
                  <a:gd name="T3" fmla="*/ 681 h 527"/>
                  <a:gd name="T4" fmla="*/ 1830 w 1375"/>
                  <a:gd name="T5" fmla="*/ 675 h 527"/>
                  <a:gd name="T6" fmla="*/ 1813 w 1375"/>
                  <a:gd name="T7" fmla="*/ 654 h 527"/>
                  <a:gd name="T8" fmla="*/ 1813 w 1375"/>
                  <a:gd name="T9" fmla="*/ 654 h 527"/>
                  <a:gd name="T10" fmla="*/ 1789 w 1375"/>
                  <a:gd name="T11" fmla="*/ 635 h 527"/>
                  <a:gd name="T12" fmla="*/ 1805 w 1375"/>
                  <a:gd name="T13" fmla="*/ 576 h 527"/>
                  <a:gd name="T14" fmla="*/ 1865 w 1375"/>
                  <a:gd name="T15" fmla="*/ 592 h 527"/>
                  <a:gd name="T16" fmla="*/ 1870 w 1375"/>
                  <a:gd name="T17" fmla="*/ 622 h 527"/>
                  <a:gd name="T18" fmla="*/ 1878 w 1375"/>
                  <a:gd name="T19" fmla="*/ 647 h 527"/>
                  <a:gd name="T20" fmla="*/ 1884 w 1375"/>
                  <a:gd name="T21" fmla="*/ 650 h 527"/>
                  <a:gd name="T22" fmla="*/ 2010 w 1375"/>
                  <a:gd name="T23" fmla="*/ 577 h 527"/>
                  <a:gd name="T24" fmla="*/ 1004 w 1375"/>
                  <a:gd name="T25" fmla="*/ 0 h 527"/>
                  <a:gd name="T26" fmla="*/ 0 w 1375"/>
                  <a:gd name="T27" fmla="*/ 577 h 527"/>
                  <a:gd name="T28" fmla="*/ 129 w 1375"/>
                  <a:gd name="T29" fmla="*/ 651 h 527"/>
                  <a:gd name="T30" fmla="*/ 129 w 1375"/>
                  <a:gd name="T31" fmla="*/ 657 h 527"/>
                  <a:gd name="T32" fmla="*/ 111 w 1375"/>
                  <a:gd name="T33" fmla="*/ 678 h 527"/>
                  <a:gd name="T34" fmla="*/ 88 w 1375"/>
                  <a:gd name="T35" fmla="*/ 697 h 527"/>
                  <a:gd name="T36" fmla="*/ 104 w 1375"/>
                  <a:gd name="T37" fmla="*/ 756 h 527"/>
                  <a:gd name="T38" fmla="*/ 164 w 1375"/>
                  <a:gd name="T39" fmla="*/ 742 h 527"/>
                  <a:gd name="T40" fmla="*/ 168 w 1375"/>
                  <a:gd name="T41" fmla="*/ 711 h 527"/>
                  <a:gd name="T42" fmla="*/ 168 w 1375"/>
                  <a:gd name="T43" fmla="*/ 711 h 527"/>
                  <a:gd name="T44" fmla="*/ 178 w 1375"/>
                  <a:gd name="T45" fmla="*/ 686 h 527"/>
                  <a:gd name="T46" fmla="*/ 183 w 1375"/>
                  <a:gd name="T47" fmla="*/ 683 h 527"/>
                  <a:gd name="T48" fmla="*/ 308 w 1375"/>
                  <a:gd name="T49" fmla="*/ 755 h 527"/>
                  <a:gd name="T50" fmla="*/ 1004 w 1375"/>
                  <a:gd name="T51" fmla="*/ 354 h 527"/>
                  <a:gd name="T52" fmla="*/ 1702 w 1375"/>
                  <a:gd name="T53" fmla="*/ 755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12681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412682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808 w 550"/>
                  <a:gd name="T1" fmla="*/ 193 h 836"/>
                  <a:gd name="T2" fmla="*/ 804 w 550"/>
                  <a:gd name="T3" fmla="*/ 190 h 836"/>
                  <a:gd name="T4" fmla="*/ 777 w 550"/>
                  <a:gd name="T5" fmla="*/ 195 h 836"/>
                  <a:gd name="T6" fmla="*/ 777 w 550"/>
                  <a:gd name="T7" fmla="*/ 195 h 836"/>
                  <a:gd name="T8" fmla="*/ 748 w 550"/>
                  <a:gd name="T9" fmla="*/ 207 h 836"/>
                  <a:gd name="T10" fmla="*/ 705 w 550"/>
                  <a:gd name="T11" fmla="*/ 163 h 836"/>
                  <a:gd name="T12" fmla="*/ 748 w 550"/>
                  <a:gd name="T13" fmla="*/ 117 h 836"/>
                  <a:gd name="T14" fmla="*/ 777 w 550"/>
                  <a:gd name="T15" fmla="*/ 129 h 836"/>
                  <a:gd name="T16" fmla="*/ 804 w 550"/>
                  <a:gd name="T17" fmla="*/ 133 h 836"/>
                  <a:gd name="T18" fmla="*/ 808 w 550"/>
                  <a:gd name="T19" fmla="*/ 130 h 836"/>
                  <a:gd name="T20" fmla="*/ 808 w 550"/>
                  <a:gd name="T21" fmla="*/ 120 h 836"/>
                  <a:gd name="T22" fmla="*/ 808 w 550"/>
                  <a:gd name="T23" fmla="*/ 0 h 836"/>
                  <a:gd name="T24" fmla="*/ 0 w 550"/>
                  <a:gd name="T25" fmla="*/ 806 h 836"/>
                  <a:gd name="T26" fmla="*/ 109 w 550"/>
                  <a:gd name="T27" fmla="*/ 1209 h 836"/>
                  <a:gd name="T28" fmla="*/ 225 w 550"/>
                  <a:gd name="T29" fmla="*/ 1143 h 836"/>
                  <a:gd name="T30" fmla="*/ 232 w 550"/>
                  <a:gd name="T31" fmla="*/ 1166 h 836"/>
                  <a:gd name="T32" fmla="*/ 237 w 550"/>
                  <a:gd name="T33" fmla="*/ 1197 h 836"/>
                  <a:gd name="T34" fmla="*/ 297 w 550"/>
                  <a:gd name="T35" fmla="*/ 1212 h 836"/>
                  <a:gd name="T36" fmla="*/ 314 w 550"/>
                  <a:gd name="T37" fmla="*/ 1152 h 836"/>
                  <a:gd name="T38" fmla="*/ 291 w 550"/>
                  <a:gd name="T39" fmla="*/ 1133 h 836"/>
                  <a:gd name="T40" fmla="*/ 291 w 550"/>
                  <a:gd name="T41" fmla="*/ 1133 h 836"/>
                  <a:gd name="T42" fmla="*/ 273 w 550"/>
                  <a:gd name="T43" fmla="*/ 1115 h 836"/>
                  <a:gd name="T44" fmla="*/ 391 w 550"/>
                  <a:gd name="T45" fmla="*/ 1046 h 836"/>
                  <a:gd name="T46" fmla="*/ 326 w 550"/>
                  <a:gd name="T47" fmla="*/ 806 h 836"/>
                  <a:gd name="T48" fmla="*/ 808 w 550"/>
                  <a:gd name="T49" fmla="*/ 325 h 836"/>
                  <a:gd name="T50" fmla="*/ 808 w 550"/>
                  <a:gd name="T51" fmla="*/ 210 h 836"/>
                  <a:gd name="T52" fmla="*/ 808 w 550"/>
                  <a:gd name="T53" fmla="*/ 193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12683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103 w 621"/>
                  <a:gd name="T1" fmla="*/ 0 h 826"/>
                  <a:gd name="T2" fmla="*/ 103 w 621"/>
                  <a:gd name="T3" fmla="*/ 120 h 826"/>
                  <a:gd name="T4" fmla="*/ 103 w 621"/>
                  <a:gd name="T5" fmla="*/ 130 h 826"/>
                  <a:gd name="T6" fmla="*/ 98 w 621"/>
                  <a:gd name="T7" fmla="*/ 133 h 826"/>
                  <a:gd name="T8" fmla="*/ 72 w 621"/>
                  <a:gd name="T9" fmla="*/ 129 h 826"/>
                  <a:gd name="T10" fmla="*/ 43 w 621"/>
                  <a:gd name="T11" fmla="*/ 117 h 826"/>
                  <a:gd name="T12" fmla="*/ 0 w 621"/>
                  <a:gd name="T13" fmla="*/ 163 h 826"/>
                  <a:gd name="T14" fmla="*/ 43 w 621"/>
                  <a:gd name="T15" fmla="*/ 207 h 826"/>
                  <a:gd name="T16" fmla="*/ 72 w 621"/>
                  <a:gd name="T17" fmla="*/ 195 h 826"/>
                  <a:gd name="T18" fmla="*/ 72 w 621"/>
                  <a:gd name="T19" fmla="*/ 195 h 826"/>
                  <a:gd name="T20" fmla="*/ 98 w 621"/>
                  <a:gd name="T21" fmla="*/ 190 h 826"/>
                  <a:gd name="T22" fmla="*/ 103 w 621"/>
                  <a:gd name="T23" fmla="*/ 193 h 826"/>
                  <a:gd name="T24" fmla="*/ 103 w 621"/>
                  <a:gd name="T25" fmla="*/ 209 h 826"/>
                  <a:gd name="T26" fmla="*/ 103 w 621"/>
                  <a:gd name="T27" fmla="*/ 325 h 826"/>
                  <a:gd name="T28" fmla="*/ 103 w 621"/>
                  <a:gd name="T29" fmla="*/ 325 h 826"/>
                  <a:gd name="T30" fmla="*/ 585 w 621"/>
                  <a:gd name="T31" fmla="*/ 806 h 826"/>
                  <a:gd name="T32" fmla="*/ 520 w 621"/>
                  <a:gd name="T33" fmla="*/ 1046 h 826"/>
                  <a:gd name="T34" fmla="*/ 636 w 621"/>
                  <a:gd name="T35" fmla="*/ 1112 h 826"/>
                  <a:gd name="T36" fmla="*/ 640 w 621"/>
                  <a:gd name="T37" fmla="*/ 1110 h 826"/>
                  <a:gd name="T38" fmla="*/ 651 w 621"/>
                  <a:gd name="T39" fmla="*/ 1084 h 826"/>
                  <a:gd name="T40" fmla="*/ 651 w 621"/>
                  <a:gd name="T41" fmla="*/ 1084 h 826"/>
                  <a:gd name="T42" fmla="*/ 655 w 621"/>
                  <a:gd name="T43" fmla="*/ 1055 h 826"/>
                  <a:gd name="T44" fmla="*/ 715 w 621"/>
                  <a:gd name="T45" fmla="*/ 1039 h 826"/>
                  <a:gd name="T46" fmla="*/ 731 w 621"/>
                  <a:gd name="T47" fmla="*/ 1099 h 826"/>
                  <a:gd name="T48" fmla="*/ 708 w 621"/>
                  <a:gd name="T49" fmla="*/ 1118 h 826"/>
                  <a:gd name="T50" fmla="*/ 690 w 621"/>
                  <a:gd name="T51" fmla="*/ 1138 h 826"/>
                  <a:gd name="T52" fmla="*/ 690 w 621"/>
                  <a:gd name="T53" fmla="*/ 1144 h 826"/>
                  <a:gd name="T54" fmla="*/ 803 w 621"/>
                  <a:gd name="T55" fmla="*/ 1210 h 826"/>
                  <a:gd name="T56" fmla="*/ 912 w 621"/>
                  <a:gd name="T57" fmla="*/ 806 h 826"/>
                  <a:gd name="T58" fmla="*/ 103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12684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1284 w 953"/>
                  <a:gd name="T1" fmla="*/ 117 h 400"/>
                  <a:gd name="T2" fmla="*/ 1284 w 953"/>
                  <a:gd name="T3" fmla="*/ 112 h 400"/>
                  <a:gd name="T4" fmla="*/ 1302 w 953"/>
                  <a:gd name="T5" fmla="*/ 91 h 400"/>
                  <a:gd name="T6" fmla="*/ 1325 w 953"/>
                  <a:gd name="T7" fmla="*/ 72 h 400"/>
                  <a:gd name="T8" fmla="*/ 1309 w 953"/>
                  <a:gd name="T9" fmla="*/ 12 h 400"/>
                  <a:gd name="T10" fmla="*/ 1249 w 953"/>
                  <a:gd name="T11" fmla="*/ 28 h 400"/>
                  <a:gd name="T12" fmla="*/ 1245 w 953"/>
                  <a:gd name="T13" fmla="*/ 57 h 400"/>
                  <a:gd name="T14" fmla="*/ 1245 w 953"/>
                  <a:gd name="T15" fmla="*/ 57 h 400"/>
                  <a:gd name="T16" fmla="*/ 1234 w 953"/>
                  <a:gd name="T17" fmla="*/ 84 h 400"/>
                  <a:gd name="T18" fmla="*/ 1230 w 953"/>
                  <a:gd name="T19" fmla="*/ 85 h 400"/>
                  <a:gd name="T20" fmla="*/ 1114 w 953"/>
                  <a:gd name="T21" fmla="*/ 19 h 400"/>
                  <a:gd name="T22" fmla="*/ 698 w 953"/>
                  <a:gd name="T23" fmla="*/ 260 h 400"/>
                  <a:gd name="T24" fmla="*/ 281 w 953"/>
                  <a:gd name="T25" fmla="*/ 19 h 400"/>
                  <a:gd name="T26" fmla="*/ 164 w 953"/>
                  <a:gd name="T27" fmla="*/ 88 h 400"/>
                  <a:gd name="T28" fmla="*/ 182 w 953"/>
                  <a:gd name="T29" fmla="*/ 106 h 400"/>
                  <a:gd name="T30" fmla="*/ 182 w 953"/>
                  <a:gd name="T31" fmla="*/ 106 h 400"/>
                  <a:gd name="T32" fmla="*/ 205 w 953"/>
                  <a:gd name="T33" fmla="*/ 125 h 400"/>
                  <a:gd name="T34" fmla="*/ 188 w 953"/>
                  <a:gd name="T35" fmla="*/ 185 h 400"/>
                  <a:gd name="T36" fmla="*/ 128 w 953"/>
                  <a:gd name="T37" fmla="*/ 170 h 400"/>
                  <a:gd name="T38" fmla="*/ 123 w 953"/>
                  <a:gd name="T39" fmla="*/ 139 h 400"/>
                  <a:gd name="T40" fmla="*/ 116 w 953"/>
                  <a:gd name="T41" fmla="*/ 116 h 400"/>
                  <a:gd name="T42" fmla="*/ 0 w 953"/>
                  <a:gd name="T43" fmla="*/ 182 h 400"/>
                  <a:gd name="T44" fmla="*/ 698 w 953"/>
                  <a:gd name="T45" fmla="*/ 587 h 400"/>
                  <a:gd name="T46" fmla="*/ 1397 w 953"/>
                  <a:gd name="T47" fmla="*/ 183 h 400"/>
                  <a:gd name="T48" fmla="*/ 1284 w 953"/>
                  <a:gd name="T49" fmla="*/ 117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İŞLE İLGİLİ HASTALIKLAR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8467724" y="6405496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Akış Çizelgesi: Belge 16"/>
          <p:cNvSpPr/>
          <p:nvPr/>
        </p:nvSpPr>
        <p:spPr>
          <a:xfrm>
            <a:off x="23750" y="6519925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rgbClr val="FFFFFF"/>
                </a:solidFill>
                <a:latin typeface="Calibri" pitchFamily="34" charset="0"/>
              </a:rPr>
              <a:t>2</a:t>
            </a:r>
            <a:endParaRPr lang="tr-TR" sz="20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5282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NEDEN SAĞLIK GÖZETİMİ?</a:t>
            </a:r>
            <a:endParaRPr lang="de-DE" sz="2000" b="1" noProof="1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72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72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Üretim süreçleri,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hem bedenen hem de zihnen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çalışanı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zorlarken, yapılan işin özelliğine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göre işyerindeki;</a:t>
            </a:r>
          </a:p>
          <a:p>
            <a:pPr marL="817200" lvl="1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Fiziksel </a:t>
            </a:r>
          </a:p>
          <a:p>
            <a:pPr marL="817200" lvl="1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Kimyasal</a:t>
            </a:r>
          </a:p>
          <a:p>
            <a:pPr marL="817200" lvl="1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Biyolojik</a:t>
            </a:r>
          </a:p>
          <a:p>
            <a:pPr marL="817200" lvl="1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Psikolojik</a:t>
            </a:r>
          </a:p>
          <a:p>
            <a:pPr marL="817200" lvl="1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Ergonomik  </a:t>
            </a:r>
          </a:p>
          <a:p>
            <a:pPr marL="817200" lvl="1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endParaRPr lang="tr-TR" sz="1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0000" lvl="1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        ... faktörler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sağlığı tehlikeye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sokmamalıdır. 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27664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27666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7667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SAĞLIK GÖZETİMİ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67724" y="6405496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7102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2166751" y="2733508"/>
            <a:ext cx="6835637" cy="1548879"/>
          </a:xfrm>
          <a:prstGeom prst="roundRect">
            <a:avLst>
              <a:gd name="adj" fmla="val 16667"/>
            </a:avLst>
          </a:prstGeom>
          <a:noFill/>
          <a:ln w="15875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 Tastalıkları </a:t>
            </a:r>
          </a:p>
          <a:p>
            <a:pPr algn="ctr"/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Ön Tanısı (İHE)</a:t>
            </a:r>
            <a:endParaRPr lang="tr-TR" sz="54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" descr="D:\DOKTOR\2-DRUZ\1. EĞİTİM KURUMU\1. İstanbuluzman\2-RESİMLER\Tıbbi\stethosco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756" y="2219325"/>
            <a:ext cx="2406981" cy="271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0837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1120775 h 2410"/>
              <a:gd name="T2" fmla="*/ 649287 w 1414"/>
              <a:gd name="T3" fmla="*/ 0 h 2410"/>
              <a:gd name="T4" fmla="*/ 2244725 w 1414"/>
              <a:gd name="T5" fmla="*/ 3175 h 2410"/>
              <a:gd name="T6" fmla="*/ 2239963 w 1414"/>
              <a:gd name="T7" fmla="*/ 3825875 h 2410"/>
              <a:gd name="T8" fmla="*/ 0 w 1414"/>
              <a:gd name="T9" fmla="*/ 1120775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/>
            <a:r>
              <a:rPr lang="tr-TR" sz="2000" b="1" dirty="0" smtClean="0">
                <a:solidFill>
                  <a:srgbClr val="FFFFFF"/>
                </a:solidFill>
                <a:latin typeface="Calibri" pitchFamily="34" charset="0"/>
              </a:rPr>
              <a:t>TANI SÜRECİ</a:t>
            </a:r>
            <a:endParaRPr lang="tr-TR" sz="20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6513" algn="ctr"/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0000" indent="-252000">
              <a:buFont typeface="+mj-lt"/>
              <a:buAutoNum type="arabicPeriod"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İşyeri Ortam Ölçümleri		: En Önemli </a:t>
            </a:r>
          </a:p>
          <a:p>
            <a:pPr marL="360000" indent="-252000">
              <a:buFont typeface="+mj-lt"/>
              <a:buAutoNum type="arabicPeriod"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Anemnez (Öykü)		: Önemli</a:t>
            </a:r>
          </a:p>
          <a:p>
            <a:pPr marL="900000" lvl="1" indent="-252000">
              <a:buFont typeface="Wingdings" panose="05000000000000000000" pitchFamily="2" charset="2"/>
              <a:buChar char="§"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Bilgi</a:t>
            </a:r>
          </a:p>
          <a:p>
            <a:pPr marL="900000" lvl="1" indent="-252000">
              <a:buFont typeface="Wingdings" panose="05000000000000000000" pitchFamily="2" charset="2"/>
              <a:buChar char="§"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Duyarlılık</a:t>
            </a:r>
          </a:p>
          <a:p>
            <a:pPr marL="900000" lvl="1" indent="-252000">
              <a:buFont typeface="Wingdings" panose="05000000000000000000" pitchFamily="2" charset="2"/>
              <a:buChar char="§"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Şüphe</a:t>
            </a:r>
          </a:p>
          <a:p>
            <a:pPr marL="900000" lvl="1" indent="-252000">
              <a:buFont typeface="Wingdings" panose="05000000000000000000" pitchFamily="2" charset="2"/>
              <a:buChar char="§"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Dikkate</a:t>
            </a:r>
          </a:p>
          <a:p>
            <a:pPr marL="360000" indent="-252000">
              <a:buFont typeface="+mj-lt"/>
              <a:buAutoNum type="arabicPeriod"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Fizik Muayene </a:t>
            </a:r>
          </a:p>
          <a:p>
            <a:pPr marL="360000" indent="-252000">
              <a:buFont typeface="+mj-lt"/>
              <a:buAutoNum type="arabicPeriod"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Laboratuvar incelemeleri</a:t>
            </a:r>
          </a:p>
        </p:txBody>
      </p:sp>
      <p:sp>
        <p:nvSpPr>
          <p:cNvPr id="751621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751622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751623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751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1005 w 794"/>
                  <a:gd name="T1" fmla="*/ 13 h 1200"/>
                  <a:gd name="T2" fmla="*/ 879 w 794"/>
                  <a:gd name="T3" fmla="*/ 86 h 1200"/>
                  <a:gd name="T4" fmla="*/ 874 w 794"/>
                  <a:gd name="T5" fmla="*/ 83 h 1200"/>
                  <a:gd name="T6" fmla="*/ 865 w 794"/>
                  <a:gd name="T7" fmla="*/ 58 h 1200"/>
                  <a:gd name="T8" fmla="*/ 861 w 794"/>
                  <a:gd name="T9" fmla="*/ 28 h 1200"/>
                  <a:gd name="T10" fmla="*/ 801 w 794"/>
                  <a:gd name="T11" fmla="*/ 12 h 1200"/>
                  <a:gd name="T12" fmla="*/ 785 w 794"/>
                  <a:gd name="T13" fmla="*/ 72 h 1200"/>
                  <a:gd name="T14" fmla="*/ 808 w 794"/>
                  <a:gd name="T15" fmla="*/ 91 h 1200"/>
                  <a:gd name="T16" fmla="*/ 808 w 794"/>
                  <a:gd name="T17" fmla="*/ 91 h 1200"/>
                  <a:gd name="T18" fmla="*/ 825 w 794"/>
                  <a:gd name="T19" fmla="*/ 111 h 1200"/>
                  <a:gd name="T20" fmla="*/ 825 w 794"/>
                  <a:gd name="T21" fmla="*/ 117 h 1200"/>
                  <a:gd name="T22" fmla="*/ 697 w 794"/>
                  <a:gd name="T23" fmla="*/ 191 h 1200"/>
                  <a:gd name="T24" fmla="*/ 805 w 794"/>
                  <a:gd name="T25" fmla="*/ 593 h 1200"/>
                  <a:gd name="T26" fmla="*/ 697 w 794"/>
                  <a:gd name="T27" fmla="*/ 994 h 1200"/>
                  <a:gd name="T28" fmla="*/ 0 w 794"/>
                  <a:gd name="T29" fmla="*/ 1397 h 1200"/>
                  <a:gd name="T30" fmla="*/ 0 w 794"/>
                  <a:gd name="T31" fmla="*/ 1529 h 1200"/>
                  <a:gd name="T32" fmla="*/ 0 w 794"/>
                  <a:gd name="T33" fmla="*/ 1545 h 1200"/>
                  <a:gd name="T34" fmla="*/ 6 w 794"/>
                  <a:gd name="T35" fmla="*/ 1548 h 1200"/>
                  <a:gd name="T36" fmla="*/ 32 w 794"/>
                  <a:gd name="T37" fmla="*/ 1542 h 1200"/>
                  <a:gd name="T38" fmla="*/ 32 w 794"/>
                  <a:gd name="T39" fmla="*/ 1542 h 1200"/>
                  <a:gd name="T40" fmla="*/ 61 w 794"/>
                  <a:gd name="T41" fmla="*/ 1532 h 1200"/>
                  <a:gd name="T42" fmla="*/ 104 w 794"/>
                  <a:gd name="T43" fmla="*/ 1575 h 1200"/>
                  <a:gd name="T44" fmla="*/ 61 w 794"/>
                  <a:gd name="T45" fmla="*/ 1621 h 1200"/>
                  <a:gd name="T46" fmla="*/ 32 w 794"/>
                  <a:gd name="T47" fmla="*/ 1609 h 1200"/>
                  <a:gd name="T48" fmla="*/ 6 w 794"/>
                  <a:gd name="T49" fmla="*/ 1605 h 1200"/>
                  <a:gd name="T50" fmla="*/ 0 w 794"/>
                  <a:gd name="T51" fmla="*/ 1607 h 1200"/>
                  <a:gd name="T52" fmla="*/ 0 w 794"/>
                  <a:gd name="T53" fmla="*/ 1618 h 1200"/>
                  <a:gd name="T54" fmla="*/ 0 w 794"/>
                  <a:gd name="T55" fmla="*/ 1752 h 1200"/>
                  <a:gd name="T56" fmla="*/ 1005 w 794"/>
                  <a:gd name="T57" fmla="*/ 1172 h 1200"/>
                  <a:gd name="T58" fmla="*/ 1160 w 794"/>
                  <a:gd name="T59" fmla="*/ 593 h 1200"/>
                  <a:gd name="T60" fmla="*/ 1005 w 794"/>
                  <a:gd name="T61" fmla="*/ 13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751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1220 w 864"/>
                  <a:gd name="T1" fmla="*/ 1519 h 1191"/>
                  <a:gd name="T2" fmla="*/ 1190 w 864"/>
                  <a:gd name="T3" fmla="*/ 1529 h 1191"/>
                  <a:gd name="T4" fmla="*/ 1190 w 864"/>
                  <a:gd name="T5" fmla="*/ 1529 h 1191"/>
                  <a:gd name="T6" fmla="*/ 1164 w 864"/>
                  <a:gd name="T7" fmla="*/ 1535 h 1191"/>
                  <a:gd name="T8" fmla="*/ 1158 w 864"/>
                  <a:gd name="T9" fmla="*/ 1532 h 1191"/>
                  <a:gd name="T10" fmla="*/ 1158 w 864"/>
                  <a:gd name="T11" fmla="*/ 1516 h 1191"/>
                  <a:gd name="T12" fmla="*/ 1158 w 864"/>
                  <a:gd name="T13" fmla="*/ 1384 h 1191"/>
                  <a:gd name="T14" fmla="*/ 463 w 864"/>
                  <a:gd name="T15" fmla="*/ 981 h 1191"/>
                  <a:gd name="T16" fmla="*/ 355 w 864"/>
                  <a:gd name="T17" fmla="*/ 580 h 1191"/>
                  <a:gd name="T18" fmla="*/ 463 w 864"/>
                  <a:gd name="T19" fmla="*/ 178 h 1191"/>
                  <a:gd name="T20" fmla="*/ 337 w 864"/>
                  <a:gd name="T21" fmla="*/ 107 h 1191"/>
                  <a:gd name="T22" fmla="*/ 333 w 864"/>
                  <a:gd name="T23" fmla="*/ 110 h 1191"/>
                  <a:gd name="T24" fmla="*/ 323 w 864"/>
                  <a:gd name="T25" fmla="*/ 134 h 1191"/>
                  <a:gd name="T26" fmla="*/ 323 w 864"/>
                  <a:gd name="T27" fmla="*/ 134 h 1191"/>
                  <a:gd name="T28" fmla="*/ 318 w 864"/>
                  <a:gd name="T29" fmla="*/ 165 h 1191"/>
                  <a:gd name="T30" fmla="*/ 259 w 864"/>
                  <a:gd name="T31" fmla="*/ 180 h 1191"/>
                  <a:gd name="T32" fmla="*/ 242 w 864"/>
                  <a:gd name="T33" fmla="*/ 120 h 1191"/>
                  <a:gd name="T34" fmla="*/ 266 w 864"/>
                  <a:gd name="T35" fmla="*/ 101 h 1191"/>
                  <a:gd name="T36" fmla="*/ 283 w 864"/>
                  <a:gd name="T37" fmla="*/ 80 h 1191"/>
                  <a:gd name="T38" fmla="*/ 283 w 864"/>
                  <a:gd name="T39" fmla="*/ 74 h 1191"/>
                  <a:gd name="T40" fmla="*/ 155 w 864"/>
                  <a:gd name="T41" fmla="*/ 0 h 1191"/>
                  <a:gd name="T42" fmla="*/ 0 w 864"/>
                  <a:gd name="T43" fmla="*/ 580 h 1191"/>
                  <a:gd name="T44" fmla="*/ 155 w 864"/>
                  <a:gd name="T45" fmla="*/ 1159 h 1191"/>
                  <a:gd name="T46" fmla="*/ 1158 w 864"/>
                  <a:gd name="T47" fmla="*/ 1739 h 1191"/>
                  <a:gd name="T48" fmla="*/ 1158 w 864"/>
                  <a:gd name="T49" fmla="*/ 1605 h 1191"/>
                  <a:gd name="T50" fmla="*/ 1158 w 864"/>
                  <a:gd name="T51" fmla="*/ 1594 h 1191"/>
                  <a:gd name="T52" fmla="*/ 1164 w 864"/>
                  <a:gd name="T53" fmla="*/ 1592 h 1191"/>
                  <a:gd name="T54" fmla="*/ 1190 w 864"/>
                  <a:gd name="T55" fmla="*/ 1596 h 1191"/>
                  <a:gd name="T56" fmla="*/ 1220 w 864"/>
                  <a:gd name="T57" fmla="*/ 1608 h 1191"/>
                  <a:gd name="T58" fmla="*/ 1262 w 864"/>
                  <a:gd name="T59" fmla="*/ 1562 h 1191"/>
                  <a:gd name="T60" fmla="*/ 1220 w 864"/>
                  <a:gd name="T61" fmla="*/ 1519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751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702 w 1375"/>
                  <a:gd name="T1" fmla="*/ 755 h 527"/>
                  <a:gd name="T2" fmla="*/ 1830 w 1375"/>
                  <a:gd name="T3" fmla="*/ 681 h 527"/>
                  <a:gd name="T4" fmla="*/ 1830 w 1375"/>
                  <a:gd name="T5" fmla="*/ 675 h 527"/>
                  <a:gd name="T6" fmla="*/ 1813 w 1375"/>
                  <a:gd name="T7" fmla="*/ 654 h 527"/>
                  <a:gd name="T8" fmla="*/ 1813 w 1375"/>
                  <a:gd name="T9" fmla="*/ 654 h 527"/>
                  <a:gd name="T10" fmla="*/ 1789 w 1375"/>
                  <a:gd name="T11" fmla="*/ 635 h 527"/>
                  <a:gd name="T12" fmla="*/ 1805 w 1375"/>
                  <a:gd name="T13" fmla="*/ 576 h 527"/>
                  <a:gd name="T14" fmla="*/ 1865 w 1375"/>
                  <a:gd name="T15" fmla="*/ 592 h 527"/>
                  <a:gd name="T16" fmla="*/ 1870 w 1375"/>
                  <a:gd name="T17" fmla="*/ 622 h 527"/>
                  <a:gd name="T18" fmla="*/ 1878 w 1375"/>
                  <a:gd name="T19" fmla="*/ 647 h 527"/>
                  <a:gd name="T20" fmla="*/ 1884 w 1375"/>
                  <a:gd name="T21" fmla="*/ 650 h 527"/>
                  <a:gd name="T22" fmla="*/ 2010 w 1375"/>
                  <a:gd name="T23" fmla="*/ 577 h 527"/>
                  <a:gd name="T24" fmla="*/ 1004 w 1375"/>
                  <a:gd name="T25" fmla="*/ 0 h 527"/>
                  <a:gd name="T26" fmla="*/ 0 w 1375"/>
                  <a:gd name="T27" fmla="*/ 577 h 527"/>
                  <a:gd name="T28" fmla="*/ 129 w 1375"/>
                  <a:gd name="T29" fmla="*/ 651 h 527"/>
                  <a:gd name="T30" fmla="*/ 129 w 1375"/>
                  <a:gd name="T31" fmla="*/ 657 h 527"/>
                  <a:gd name="T32" fmla="*/ 111 w 1375"/>
                  <a:gd name="T33" fmla="*/ 678 h 527"/>
                  <a:gd name="T34" fmla="*/ 88 w 1375"/>
                  <a:gd name="T35" fmla="*/ 697 h 527"/>
                  <a:gd name="T36" fmla="*/ 104 w 1375"/>
                  <a:gd name="T37" fmla="*/ 756 h 527"/>
                  <a:gd name="T38" fmla="*/ 164 w 1375"/>
                  <a:gd name="T39" fmla="*/ 742 h 527"/>
                  <a:gd name="T40" fmla="*/ 168 w 1375"/>
                  <a:gd name="T41" fmla="*/ 711 h 527"/>
                  <a:gd name="T42" fmla="*/ 168 w 1375"/>
                  <a:gd name="T43" fmla="*/ 711 h 527"/>
                  <a:gd name="T44" fmla="*/ 178 w 1375"/>
                  <a:gd name="T45" fmla="*/ 686 h 527"/>
                  <a:gd name="T46" fmla="*/ 183 w 1375"/>
                  <a:gd name="T47" fmla="*/ 683 h 527"/>
                  <a:gd name="T48" fmla="*/ 308 w 1375"/>
                  <a:gd name="T49" fmla="*/ 755 h 527"/>
                  <a:gd name="T50" fmla="*/ 1004 w 1375"/>
                  <a:gd name="T51" fmla="*/ 354 h 527"/>
                  <a:gd name="T52" fmla="*/ 1702 w 1375"/>
                  <a:gd name="T53" fmla="*/ 755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51627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75162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808 w 550"/>
                  <a:gd name="T1" fmla="*/ 193 h 836"/>
                  <a:gd name="T2" fmla="*/ 804 w 550"/>
                  <a:gd name="T3" fmla="*/ 190 h 836"/>
                  <a:gd name="T4" fmla="*/ 777 w 550"/>
                  <a:gd name="T5" fmla="*/ 195 h 836"/>
                  <a:gd name="T6" fmla="*/ 777 w 550"/>
                  <a:gd name="T7" fmla="*/ 195 h 836"/>
                  <a:gd name="T8" fmla="*/ 748 w 550"/>
                  <a:gd name="T9" fmla="*/ 207 h 836"/>
                  <a:gd name="T10" fmla="*/ 705 w 550"/>
                  <a:gd name="T11" fmla="*/ 163 h 836"/>
                  <a:gd name="T12" fmla="*/ 748 w 550"/>
                  <a:gd name="T13" fmla="*/ 117 h 836"/>
                  <a:gd name="T14" fmla="*/ 777 w 550"/>
                  <a:gd name="T15" fmla="*/ 129 h 836"/>
                  <a:gd name="T16" fmla="*/ 804 w 550"/>
                  <a:gd name="T17" fmla="*/ 133 h 836"/>
                  <a:gd name="T18" fmla="*/ 808 w 550"/>
                  <a:gd name="T19" fmla="*/ 130 h 836"/>
                  <a:gd name="T20" fmla="*/ 808 w 550"/>
                  <a:gd name="T21" fmla="*/ 120 h 836"/>
                  <a:gd name="T22" fmla="*/ 808 w 550"/>
                  <a:gd name="T23" fmla="*/ 0 h 836"/>
                  <a:gd name="T24" fmla="*/ 0 w 550"/>
                  <a:gd name="T25" fmla="*/ 806 h 836"/>
                  <a:gd name="T26" fmla="*/ 109 w 550"/>
                  <a:gd name="T27" fmla="*/ 1209 h 836"/>
                  <a:gd name="T28" fmla="*/ 225 w 550"/>
                  <a:gd name="T29" fmla="*/ 1143 h 836"/>
                  <a:gd name="T30" fmla="*/ 232 w 550"/>
                  <a:gd name="T31" fmla="*/ 1166 h 836"/>
                  <a:gd name="T32" fmla="*/ 237 w 550"/>
                  <a:gd name="T33" fmla="*/ 1197 h 836"/>
                  <a:gd name="T34" fmla="*/ 297 w 550"/>
                  <a:gd name="T35" fmla="*/ 1212 h 836"/>
                  <a:gd name="T36" fmla="*/ 314 w 550"/>
                  <a:gd name="T37" fmla="*/ 1152 h 836"/>
                  <a:gd name="T38" fmla="*/ 291 w 550"/>
                  <a:gd name="T39" fmla="*/ 1133 h 836"/>
                  <a:gd name="T40" fmla="*/ 291 w 550"/>
                  <a:gd name="T41" fmla="*/ 1133 h 836"/>
                  <a:gd name="T42" fmla="*/ 273 w 550"/>
                  <a:gd name="T43" fmla="*/ 1115 h 836"/>
                  <a:gd name="T44" fmla="*/ 391 w 550"/>
                  <a:gd name="T45" fmla="*/ 1046 h 836"/>
                  <a:gd name="T46" fmla="*/ 326 w 550"/>
                  <a:gd name="T47" fmla="*/ 806 h 836"/>
                  <a:gd name="T48" fmla="*/ 808 w 550"/>
                  <a:gd name="T49" fmla="*/ 325 h 836"/>
                  <a:gd name="T50" fmla="*/ 808 w 550"/>
                  <a:gd name="T51" fmla="*/ 210 h 836"/>
                  <a:gd name="T52" fmla="*/ 808 w 550"/>
                  <a:gd name="T53" fmla="*/ 193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75162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103 w 621"/>
                  <a:gd name="T1" fmla="*/ 0 h 826"/>
                  <a:gd name="T2" fmla="*/ 103 w 621"/>
                  <a:gd name="T3" fmla="*/ 120 h 826"/>
                  <a:gd name="T4" fmla="*/ 103 w 621"/>
                  <a:gd name="T5" fmla="*/ 130 h 826"/>
                  <a:gd name="T6" fmla="*/ 98 w 621"/>
                  <a:gd name="T7" fmla="*/ 133 h 826"/>
                  <a:gd name="T8" fmla="*/ 72 w 621"/>
                  <a:gd name="T9" fmla="*/ 129 h 826"/>
                  <a:gd name="T10" fmla="*/ 43 w 621"/>
                  <a:gd name="T11" fmla="*/ 117 h 826"/>
                  <a:gd name="T12" fmla="*/ 0 w 621"/>
                  <a:gd name="T13" fmla="*/ 163 h 826"/>
                  <a:gd name="T14" fmla="*/ 43 w 621"/>
                  <a:gd name="T15" fmla="*/ 207 h 826"/>
                  <a:gd name="T16" fmla="*/ 72 w 621"/>
                  <a:gd name="T17" fmla="*/ 195 h 826"/>
                  <a:gd name="T18" fmla="*/ 72 w 621"/>
                  <a:gd name="T19" fmla="*/ 195 h 826"/>
                  <a:gd name="T20" fmla="*/ 98 w 621"/>
                  <a:gd name="T21" fmla="*/ 190 h 826"/>
                  <a:gd name="T22" fmla="*/ 103 w 621"/>
                  <a:gd name="T23" fmla="*/ 193 h 826"/>
                  <a:gd name="T24" fmla="*/ 103 w 621"/>
                  <a:gd name="T25" fmla="*/ 209 h 826"/>
                  <a:gd name="T26" fmla="*/ 103 w 621"/>
                  <a:gd name="T27" fmla="*/ 325 h 826"/>
                  <a:gd name="T28" fmla="*/ 103 w 621"/>
                  <a:gd name="T29" fmla="*/ 325 h 826"/>
                  <a:gd name="T30" fmla="*/ 585 w 621"/>
                  <a:gd name="T31" fmla="*/ 806 h 826"/>
                  <a:gd name="T32" fmla="*/ 520 w 621"/>
                  <a:gd name="T33" fmla="*/ 1046 h 826"/>
                  <a:gd name="T34" fmla="*/ 636 w 621"/>
                  <a:gd name="T35" fmla="*/ 1112 h 826"/>
                  <a:gd name="T36" fmla="*/ 640 w 621"/>
                  <a:gd name="T37" fmla="*/ 1110 h 826"/>
                  <a:gd name="T38" fmla="*/ 651 w 621"/>
                  <a:gd name="T39" fmla="*/ 1084 h 826"/>
                  <a:gd name="T40" fmla="*/ 651 w 621"/>
                  <a:gd name="T41" fmla="*/ 1084 h 826"/>
                  <a:gd name="T42" fmla="*/ 655 w 621"/>
                  <a:gd name="T43" fmla="*/ 1055 h 826"/>
                  <a:gd name="T44" fmla="*/ 715 w 621"/>
                  <a:gd name="T45" fmla="*/ 1039 h 826"/>
                  <a:gd name="T46" fmla="*/ 731 w 621"/>
                  <a:gd name="T47" fmla="*/ 1099 h 826"/>
                  <a:gd name="T48" fmla="*/ 708 w 621"/>
                  <a:gd name="T49" fmla="*/ 1118 h 826"/>
                  <a:gd name="T50" fmla="*/ 690 w 621"/>
                  <a:gd name="T51" fmla="*/ 1138 h 826"/>
                  <a:gd name="T52" fmla="*/ 690 w 621"/>
                  <a:gd name="T53" fmla="*/ 1144 h 826"/>
                  <a:gd name="T54" fmla="*/ 803 w 621"/>
                  <a:gd name="T55" fmla="*/ 1210 h 826"/>
                  <a:gd name="T56" fmla="*/ 912 w 621"/>
                  <a:gd name="T57" fmla="*/ 806 h 826"/>
                  <a:gd name="T58" fmla="*/ 103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75163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1284 w 953"/>
                  <a:gd name="T1" fmla="*/ 117 h 400"/>
                  <a:gd name="T2" fmla="*/ 1284 w 953"/>
                  <a:gd name="T3" fmla="*/ 112 h 400"/>
                  <a:gd name="T4" fmla="*/ 1302 w 953"/>
                  <a:gd name="T5" fmla="*/ 91 h 400"/>
                  <a:gd name="T6" fmla="*/ 1325 w 953"/>
                  <a:gd name="T7" fmla="*/ 72 h 400"/>
                  <a:gd name="T8" fmla="*/ 1309 w 953"/>
                  <a:gd name="T9" fmla="*/ 12 h 400"/>
                  <a:gd name="T10" fmla="*/ 1249 w 953"/>
                  <a:gd name="T11" fmla="*/ 28 h 400"/>
                  <a:gd name="T12" fmla="*/ 1245 w 953"/>
                  <a:gd name="T13" fmla="*/ 57 h 400"/>
                  <a:gd name="T14" fmla="*/ 1245 w 953"/>
                  <a:gd name="T15" fmla="*/ 57 h 400"/>
                  <a:gd name="T16" fmla="*/ 1234 w 953"/>
                  <a:gd name="T17" fmla="*/ 84 h 400"/>
                  <a:gd name="T18" fmla="*/ 1230 w 953"/>
                  <a:gd name="T19" fmla="*/ 85 h 400"/>
                  <a:gd name="T20" fmla="*/ 1114 w 953"/>
                  <a:gd name="T21" fmla="*/ 19 h 400"/>
                  <a:gd name="T22" fmla="*/ 698 w 953"/>
                  <a:gd name="T23" fmla="*/ 260 h 400"/>
                  <a:gd name="T24" fmla="*/ 281 w 953"/>
                  <a:gd name="T25" fmla="*/ 19 h 400"/>
                  <a:gd name="T26" fmla="*/ 164 w 953"/>
                  <a:gd name="T27" fmla="*/ 88 h 400"/>
                  <a:gd name="T28" fmla="*/ 182 w 953"/>
                  <a:gd name="T29" fmla="*/ 106 h 400"/>
                  <a:gd name="T30" fmla="*/ 182 w 953"/>
                  <a:gd name="T31" fmla="*/ 106 h 400"/>
                  <a:gd name="T32" fmla="*/ 205 w 953"/>
                  <a:gd name="T33" fmla="*/ 125 h 400"/>
                  <a:gd name="T34" fmla="*/ 188 w 953"/>
                  <a:gd name="T35" fmla="*/ 185 h 400"/>
                  <a:gd name="T36" fmla="*/ 128 w 953"/>
                  <a:gd name="T37" fmla="*/ 170 h 400"/>
                  <a:gd name="T38" fmla="*/ 123 w 953"/>
                  <a:gd name="T39" fmla="*/ 139 h 400"/>
                  <a:gd name="T40" fmla="*/ 116 w 953"/>
                  <a:gd name="T41" fmla="*/ 116 h 400"/>
                  <a:gd name="T42" fmla="*/ 0 w 953"/>
                  <a:gd name="T43" fmla="*/ 182 h 400"/>
                  <a:gd name="T44" fmla="*/ 698 w 953"/>
                  <a:gd name="T45" fmla="*/ 587 h 400"/>
                  <a:gd name="T46" fmla="*/ 1397 w 953"/>
                  <a:gd name="T47" fmla="*/ 183 h 400"/>
                  <a:gd name="T48" fmla="*/ 1284 w 953"/>
                  <a:gd name="T49" fmla="*/ 117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 HASTALIKLARINDA TANI</a:t>
            </a:r>
            <a:endParaRPr lang="en-US" sz="32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8467724" y="6405496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3125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1409700" y="3228974"/>
            <a:ext cx="7477125" cy="794965"/>
          </a:xfrm>
          <a:prstGeom prst="roundRect">
            <a:avLst>
              <a:gd name="adj" fmla="val 16667"/>
            </a:avLst>
          </a:prstGeom>
          <a:noFill/>
          <a:ln w="15875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Ortam Ölçümü Yapmak</a:t>
            </a:r>
          </a:p>
        </p:txBody>
      </p:sp>
      <p:sp>
        <p:nvSpPr>
          <p:cNvPr id="5" name="Oval 4"/>
          <p:cNvSpPr>
            <a:spLocks noChangeAspect="1"/>
          </p:cNvSpPr>
          <p:nvPr/>
        </p:nvSpPr>
        <p:spPr bwMode="auto">
          <a:xfrm>
            <a:off x="284190" y="3089938"/>
            <a:ext cx="1080000" cy="1080000"/>
          </a:xfrm>
          <a:prstGeom prst="ellipse">
            <a:avLst/>
          </a:prstGeom>
          <a:noFill/>
          <a:ln w="31750">
            <a:solidFill>
              <a:srgbClr val="4D4D4D"/>
            </a:solidFill>
            <a:prstDash val="sysDot"/>
            <a:round/>
            <a:headEnd/>
            <a:tailEnd/>
          </a:ln>
        </p:spPr>
        <p:txBody>
          <a:bodyPr rtlCol="0" anchor="ctr"/>
          <a:lstStyle/>
          <a:p>
            <a:pPr algn="ctr"/>
            <a:r>
              <a:rPr lang="tr-TR" sz="5400" b="1" dirty="0" smtClean="0">
                <a:solidFill>
                  <a:srgbClr val="000000"/>
                </a:solidFill>
                <a:latin typeface="Cambria" pitchFamily="18" charset="0"/>
              </a:rPr>
              <a:t>1</a:t>
            </a:r>
            <a:endParaRPr lang="tr-TR" sz="5400" b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410575" y="6376921"/>
            <a:ext cx="61060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C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 smtClean="0">
              <a:solidFill>
                <a:srgbClr val="C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prstClr val="white">
                  <a:lumMod val="65000"/>
                </a:prst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7358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3438524" y="1544638"/>
            <a:ext cx="5257801" cy="4262437"/>
            <a:chOff x="1391" y="941"/>
            <a:chExt cx="2764" cy="3039"/>
          </a:xfrm>
        </p:grpSpPr>
        <p:sp>
          <p:nvSpPr>
            <p:cNvPr id="5" name="Freeform 15"/>
            <p:cNvSpPr>
              <a:spLocks/>
            </p:cNvSpPr>
            <p:nvPr/>
          </p:nvSpPr>
          <p:spPr bwMode="gray">
            <a:xfrm>
              <a:off x="1391" y="941"/>
              <a:ext cx="2391" cy="807"/>
            </a:xfrm>
            <a:custGeom>
              <a:avLst/>
              <a:gdLst>
                <a:gd name="T0" fmla="*/ 3797300 w 2957"/>
                <a:gd name="T1" fmla="*/ 1281112 h 997"/>
                <a:gd name="T2" fmla="*/ 3117973 w 2957"/>
                <a:gd name="T3" fmla="*/ 0 h 997"/>
                <a:gd name="T4" fmla="*/ 3117973 w 2957"/>
                <a:gd name="T5" fmla="*/ 717012 h 997"/>
                <a:gd name="T6" fmla="*/ 0 w 2957"/>
                <a:gd name="T7" fmla="*/ 717012 h 997"/>
                <a:gd name="T8" fmla="*/ 0 w 2957"/>
                <a:gd name="T9" fmla="*/ 1281112 h 997"/>
                <a:gd name="T10" fmla="*/ 3797300 w 2957"/>
                <a:gd name="T11" fmla="*/ 1281112 h 9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57"/>
                <a:gd name="T19" fmla="*/ 0 h 997"/>
                <a:gd name="T20" fmla="*/ 2957 w 2957"/>
                <a:gd name="T21" fmla="*/ 997 h 9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57" h="997">
                  <a:moveTo>
                    <a:pt x="2957" y="997"/>
                  </a:moveTo>
                  <a:lnTo>
                    <a:pt x="2428" y="0"/>
                  </a:lnTo>
                  <a:lnTo>
                    <a:pt x="2428" y="558"/>
                  </a:lnTo>
                  <a:lnTo>
                    <a:pt x="0" y="558"/>
                  </a:lnTo>
                  <a:lnTo>
                    <a:pt x="0" y="997"/>
                  </a:lnTo>
                  <a:lnTo>
                    <a:pt x="2957" y="997"/>
                  </a:lnTo>
                  <a:close/>
                </a:path>
              </a:pathLst>
            </a:custGeom>
            <a:gradFill rotWithShape="1">
              <a:gsLst>
                <a:gs pos="0">
                  <a:srgbClr val="4C7013"/>
                </a:gs>
                <a:gs pos="50000">
                  <a:srgbClr val="6B9B1A"/>
                </a:gs>
                <a:gs pos="100000">
                  <a:srgbClr val="4C7013"/>
                </a:gs>
              </a:gsLst>
              <a:lin ang="0" scaled="1"/>
            </a:gradFill>
            <a:ln w="14351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7" name="Freeform 16"/>
            <p:cNvSpPr>
              <a:spLocks/>
            </p:cNvSpPr>
            <p:nvPr/>
          </p:nvSpPr>
          <p:spPr bwMode="gray">
            <a:xfrm>
              <a:off x="1391" y="1805"/>
              <a:ext cx="2622" cy="386"/>
            </a:xfrm>
            <a:custGeom>
              <a:avLst/>
              <a:gdLst>
                <a:gd name="T0" fmla="*/ 0 w 2622"/>
                <a:gd name="T1" fmla="*/ 612775 h 386"/>
                <a:gd name="T2" fmla="*/ 4162425 w 2622"/>
                <a:gd name="T3" fmla="*/ 612775 h 386"/>
                <a:gd name="T4" fmla="*/ 3822085 w 2622"/>
                <a:gd name="T5" fmla="*/ 0 h 386"/>
                <a:gd name="T6" fmla="*/ 0 w 2622"/>
                <a:gd name="T7" fmla="*/ 0 h 386"/>
                <a:gd name="T8" fmla="*/ 0 w 2622"/>
                <a:gd name="T9" fmla="*/ 612775 h 3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22"/>
                <a:gd name="T16" fmla="*/ 0 h 386"/>
                <a:gd name="T17" fmla="*/ 3241 w 2622"/>
                <a:gd name="T18" fmla="*/ 477 h 3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22" h="386">
                  <a:moveTo>
                    <a:pt x="0" y="386"/>
                  </a:moveTo>
                  <a:lnTo>
                    <a:pt x="2622" y="386"/>
                  </a:lnTo>
                  <a:lnTo>
                    <a:pt x="2419" y="0"/>
                  </a:lnTo>
                  <a:lnTo>
                    <a:pt x="0" y="0"/>
                  </a:lnTo>
                  <a:lnTo>
                    <a:pt x="0" y="386"/>
                  </a:lnTo>
                  <a:close/>
                </a:path>
              </a:pathLst>
            </a:custGeom>
            <a:gradFill rotWithShape="1">
              <a:gsLst>
                <a:gs pos="0">
                  <a:srgbClr val="4C7013"/>
                </a:gs>
                <a:gs pos="50000">
                  <a:srgbClr val="6B9B1A"/>
                </a:gs>
                <a:gs pos="100000">
                  <a:srgbClr val="4C7013"/>
                </a:gs>
              </a:gsLst>
              <a:lin ang="0" scaled="1"/>
            </a:gradFill>
            <a:ln w="14351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8" name="Freeform 17"/>
            <p:cNvSpPr>
              <a:spLocks/>
            </p:cNvSpPr>
            <p:nvPr/>
          </p:nvSpPr>
          <p:spPr bwMode="gray">
            <a:xfrm>
              <a:off x="1391" y="2260"/>
              <a:ext cx="2764" cy="394"/>
            </a:xfrm>
            <a:custGeom>
              <a:avLst/>
              <a:gdLst>
                <a:gd name="T0" fmla="*/ 6421 w 2764"/>
                <a:gd name="T1" fmla="*/ 625475 h 394"/>
                <a:gd name="T2" fmla="*/ 4162114 w 2764"/>
                <a:gd name="T3" fmla="*/ 625475 h 394"/>
                <a:gd name="T4" fmla="*/ 4362450 w 2764"/>
                <a:gd name="T5" fmla="*/ 322370 h 394"/>
                <a:gd name="T6" fmla="*/ 4162114 w 2764"/>
                <a:gd name="T7" fmla="*/ 0 h 394"/>
                <a:gd name="T8" fmla="*/ 0 w 2764"/>
                <a:gd name="T9" fmla="*/ 0 h 394"/>
                <a:gd name="T10" fmla="*/ 6421 w 2764"/>
                <a:gd name="T11" fmla="*/ 625475 h 3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64"/>
                <a:gd name="T19" fmla="*/ 0 h 394"/>
                <a:gd name="T20" fmla="*/ 3397 w 2764"/>
                <a:gd name="T21" fmla="*/ 487 h 3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64" h="394">
                  <a:moveTo>
                    <a:pt x="4" y="394"/>
                  </a:moveTo>
                  <a:lnTo>
                    <a:pt x="2662" y="392"/>
                  </a:lnTo>
                  <a:lnTo>
                    <a:pt x="2764" y="203"/>
                  </a:lnTo>
                  <a:lnTo>
                    <a:pt x="2659" y="1"/>
                  </a:lnTo>
                  <a:lnTo>
                    <a:pt x="0" y="0"/>
                  </a:lnTo>
                  <a:lnTo>
                    <a:pt x="4" y="394"/>
                  </a:lnTo>
                  <a:close/>
                </a:path>
              </a:pathLst>
            </a:custGeom>
            <a:gradFill rotWithShape="1">
              <a:gsLst>
                <a:gs pos="0">
                  <a:srgbClr val="4C7013"/>
                </a:gs>
                <a:gs pos="50000">
                  <a:srgbClr val="6B9B1A"/>
                </a:gs>
                <a:gs pos="100000">
                  <a:srgbClr val="4C7013"/>
                </a:gs>
              </a:gsLst>
              <a:lin ang="0" scaled="1"/>
            </a:gradFill>
            <a:ln w="14351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9" name="Freeform 18"/>
            <p:cNvSpPr>
              <a:spLocks/>
            </p:cNvSpPr>
            <p:nvPr/>
          </p:nvSpPr>
          <p:spPr bwMode="gray">
            <a:xfrm>
              <a:off x="1391" y="2719"/>
              <a:ext cx="2628" cy="401"/>
            </a:xfrm>
            <a:custGeom>
              <a:avLst/>
              <a:gdLst>
                <a:gd name="T0" fmla="*/ 0 w 2628"/>
                <a:gd name="T1" fmla="*/ 636587 h 401"/>
                <a:gd name="T2" fmla="*/ 3828506 w 2628"/>
                <a:gd name="T3" fmla="*/ 636587 h 401"/>
                <a:gd name="T4" fmla="*/ 4162425 w 2628"/>
                <a:gd name="T5" fmla="*/ 0 h 401"/>
                <a:gd name="T6" fmla="*/ 6422 w 2628"/>
                <a:gd name="T7" fmla="*/ 0 h 401"/>
                <a:gd name="T8" fmla="*/ 0 w 2628"/>
                <a:gd name="T9" fmla="*/ 636587 h 4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28"/>
                <a:gd name="T16" fmla="*/ 0 h 401"/>
                <a:gd name="T17" fmla="*/ 3241 w 2628"/>
                <a:gd name="T18" fmla="*/ 496 h 4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28" h="401">
                  <a:moveTo>
                    <a:pt x="0" y="401"/>
                  </a:moveTo>
                  <a:lnTo>
                    <a:pt x="2419" y="400"/>
                  </a:lnTo>
                  <a:lnTo>
                    <a:pt x="2628" y="1"/>
                  </a:lnTo>
                  <a:lnTo>
                    <a:pt x="4" y="0"/>
                  </a:lnTo>
                  <a:lnTo>
                    <a:pt x="0" y="401"/>
                  </a:lnTo>
                  <a:close/>
                </a:path>
              </a:pathLst>
            </a:custGeom>
            <a:gradFill rotWithShape="1">
              <a:gsLst>
                <a:gs pos="0">
                  <a:srgbClr val="4C7013"/>
                </a:gs>
                <a:gs pos="50000">
                  <a:srgbClr val="6B9B1A"/>
                </a:gs>
                <a:gs pos="100000">
                  <a:srgbClr val="4C7013"/>
                </a:gs>
              </a:gsLst>
              <a:lin ang="0" scaled="1"/>
            </a:gradFill>
            <a:ln w="14351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10" name="Freeform 19"/>
            <p:cNvSpPr>
              <a:spLocks/>
            </p:cNvSpPr>
            <p:nvPr/>
          </p:nvSpPr>
          <p:spPr bwMode="gray">
            <a:xfrm>
              <a:off x="1391" y="3166"/>
              <a:ext cx="2400" cy="814"/>
            </a:xfrm>
            <a:custGeom>
              <a:avLst/>
              <a:gdLst>
                <a:gd name="T0" fmla="*/ 0 w 2967"/>
                <a:gd name="T1" fmla="*/ 563903 h 1006"/>
                <a:gd name="T2" fmla="*/ 3130698 w 2967"/>
                <a:gd name="T3" fmla="*/ 563903 h 1006"/>
                <a:gd name="T4" fmla="*/ 3130698 w 2967"/>
                <a:gd name="T5" fmla="*/ 1292225 h 1006"/>
                <a:gd name="T6" fmla="*/ 3810000 w 2967"/>
                <a:gd name="T7" fmla="*/ 0 h 1006"/>
                <a:gd name="T8" fmla="*/ 0 w 2967"/>
                <a:gd name="T9" fmla="*/ 0 h 1006"/>
                <a:gd name="T10" fmla="*/ 0 w 2967"/>
                <a:gd name="T11" fmla="*/ 563903 h 10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67"/>
                <a:gd name="T19" fmla="*/ 0 h 1006"/>
                <a:gd name="T20" fmla="*/ 2967 w 2967"/>
                <a:gd name="T21" fmla="*/ 1006 h 10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67" h="1006">
                  <a:moveTo>
                    <a:pt x="0" y="439"/>
                  </a:moveTo>
                  <a:lnTo>
                    <a:pt x="2438" y="439"/>
                  </a:lnTo>
                  <a:lnTo>
                    <a:pt x="2438" y="1006"/>
                  </a:lnTo>
                  <a:lnTo>
                    <a:pt x="2967" y="0"/>
                  </a:lnTo>
                  <a:lnTo>
                    <a:pt x="0" y="0"/>
                  </a:lnTo>
                  <a:lnTo>
                    <a:pt x="0" y="439"/>
                  </a:lnTo>
                  <a:close/>
                </a:path>
              </a:pathLst>
            </a:custGeom>
            <a:gradFill rotWithShape="1">
              <a:gsLst>
                <a:gs pos="0">
                  <a:srgbClr val="4C7013"/>
                </a:gs>
                <a:gs pos="50000">
                  <a:srgbClr val="6B9B1A"/>
                </a:gs>
                <a:gs pos="100000">
                  <a:srgbClr val="4C7013"/>
                </a:gs>
              </a:gsLst>
              <a:lin ang="0" scaled="1"/>
            </a:gradFill>
            <a:ln w="14351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tr-TR">
                <a:solidFill>
                  <a:srgbClr val="000000"/>
                </a:solidFill>
              </a:endParaRPr>
            </a:p>
          </p:txBody>
        </p:sp>
      </p:grpSp>
      <p:grpSp>
        <p:nvGrpSpPr>
          <p:cNvPr id="11" name="Group 12"/>
          <p:cNvGrpSpPr>
            <a:grpSpLocks/>
          </p:cNvGrpSpPr>
          <p:nvPr/>
        </p:nvGrpSpPr>
        <p:grpSpPr bwMode="auto">
          <a:xfrm>
            <a:off x="3571874" y="2257425"/>
            <a:ext cx="4068851" cy="2859574"/>
            <a:chOff x="1499" y="1503"/>
            <a:chExt cx="1800" cy="2039"/>
          </a:xfrm>
        </p:grpSpPr>
        <p:sp>
          <p:nvSpPr>
            <p:cNvPr id="12" name="Text Box 19"/>
            <p:cNvSpPr txBox="1">
              <a:spLocks noChangeArrowheads="1"/>
            </p:cNvSpPr>
            <p:nvPr/>
          </p:nvSpPr>
          <p:spPr bwMode="gray">
            <a:xfrm>
              <a:off x="1499" y="1503"/>
              <a:ext cx="1800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801688">
                <a:spcAft>
                  <a:spcPct val="40000"/>
                </a:spcAft>
              </a:pPr>
              <a:r>
                <a:rPr lang="tr-TR" sz="2400" b="1" i="1" noProof="1">
                  <a:solidFill>
                    <a:srgbClr val="FFFFFF"/>
                  </a:solidFill>
                  <a:latin typeface="Calibri" pitchFamily="34" charset="0"/>
                </a:rPr>
                <a:t>Gürültü Ölçümü</a:t>
              </a:r>
            </a:p>
          </p:txBody>
        </p:sp>
        <p:sp>
          <p:nvSpPr>
            <p:cNvPr id="13" name="Text Box 19"/>
            <p:cNvSpPr txBox="1">
              <a:spLocks noChangeArrowheads="1"/>
            </p:cNvSpPr>
            <p:nvPr/>
          </p:nvSpPr>
          <p:spPr bwMode="gray">
            <a:xfrm>
              <a:off x="1499" y="1929"/>
              <a:ext cx="1800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801688">
                <a:spcAft>
                  <a:spcPct val="40000"/>
                </a:spcAft>
              </a:pPr>
              <a:r>
                <a:rPr lang="tr-TR" sz="2400" b="1" i="1" noProof="1">
                  <a:solidFill>
                    <a:srgbClr val="FFFFFF"/>
                  </a:solidFill>
                  <a:latin typeface="Calibri" pitchFamily="34" charset="0"/>
                </a:rPr>
                <a:t>Toz Ölçümü</a:t>
              </a:r>
            </a:p>
          </p:txBody>
        </p:sp>
        <p:sp>
          <p:nvSpPr>
            <p:cNvPr id="14" name="Text Box 19"/>
            <p:cNvSpPr txBox="1">
              <a:spLocks noChangeArrowheads="1"/>
            </p:cNvSpPr>
            <p:nvPr/>
          </p:nvSpPr>
          <p:spPr bwMode="gray">
            <a:xfrm>
              <a:off x="1499" y="2393"/>
              <a:ext cx="1800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801688">
                <a:spcAft>
                  <a:spcPct val="40000"/>
                </a:spcAft>
              </a:pPr>
              <a:r>
                <a:rPr lang="tr-TR" sz="2400" b="1" i="1" noProof="1">
                  <a:solidFill>
                    <a:srgbClr val="FFFFFF"/>
                  </a:solidFill>
                  <a:latin typeface="Calibri" pitchFamily="34" charset="0"/>
                </a:rPr>
                <a:t>Metal ve Gaz Ölçümü</a:t>
              </a:r>
            </a:p>
          </p:txBody>
        </p:sp>
        <p:sp>
          <p:nvSpPr>
            <p:cNvPr id="15" name="Text Box 19"/>
            <p:cNvSpPr txBox="1">
              <a:spLocks noChangeArrowheads="1"/>
            </p:cNvSpPr>
            <p:nvPr/>
          </p:nvSpPr>
          <p:spPr bwMode="gray">
            <a:xfrm>
              <a:off x="1499" y="2846"/>
              <a:ext cx="1800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801688">
                <a:spcAft>
                  <a:spcPct val="40000"/>
                </a:spcAft>
              </a:pPr>
              <a:r>
                <a:rPr lang="tr-TR" sz="2400" b="1" i="1" noProof="1">
                  <a:solidFill>
                    <a:srgbClr val="FFFFFF"/>
                  </a:solidFill>
                  <a:latin typeface="Calibri" pitchFamily="34" charset="0"/>
                </a:rPr>
                <a:t>Radyasyon Ölçümü</a:t>
              </a:r>
            </a:p>
          </p:txBody>
        </p:sp>
        <p:sp>
          <p:nvSpPr>
            <p:cNvPr id="16" name="Text Box 19"/>
            <p:cNvSpPr txBox="1">
              <a:spLocks noChangeArrowheads="1"/>
            </p:cNvSpPr>
            <p:nvPr/>
          </p:nvSpPr>
          <p:spPr bwMode="gray">
            <a:xfrm>
              <a:off x="1499" y="3279"/>
              <a:ext cx="1800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801688">
                <a:spcAft>
                  <a:spcPct val="40000"/>
                </a:spcAft>
              </a:pPr>
              <a:r>
                <a:rPr lang="tr-TR" sz="2400" b="1" i="1" noProof="1">
                  <a:solidFill>
                    <a:srgbClr val="FFFFFF"/>
                  </a:solidFill>
                  <a:latin typeface="Calibri" pitchFamily="34" charset="0"/>
                </a:rPr>
                <a:t>Termal Konfor </a:t>
              </a:r>
              <a:r>
                <a:rPr lang="tr-TR" sz="2400" b="1" i="1" noProof="1" smtClean="0">
                  <a:solidFill>
                    <a:srgbClr val="FFFFFF"/>
                  </a:solidFill>
                  <a:latin typeface="Calibri" pitchFamily="34" charset="0"/>
                </a:rPr>
                <a:t>Değerlendirmesi</a:t>
              </a:r>
              <a:endParaRPr lang="tr-TR" sz="2400" b="1" i="1" noProof="1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7" name="Textfeld 7"/>
          <p:cNvSpPr txBox="1">
            <a:spLocks noChangeArrowheads="1"/>
          </p:cNvSpPr>
          <p:nvPr/>
        </p:nvSpPr>
        <p:spPr bwMode="gray">
          <a:xfrm>
            <a:off x="117475" y="536575"/>
            <a:ext cx="89884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3200" b="1">
                <a:solidFill>
                  <a:srgbClr val="6B9B1A"/>
                </a:solidFill>
                <a:latin typeface="Calibri" pitchFamily="34" charset="0"/>
              </a:rPr>
              <a:t>İŞYERİ</a:t>
            </a:r>
            <a:r>
              <a:rPr lang="tr-TR" sz="3200" b="1">
                <a:solidFill>
                  <a:srgbClr val="595959"/>
                </a:solidFill>
                <a:latin typeface="Calibri" pitchFamily="34" charset="0"/>
              </a:rPr>
              <a:t>ÖLÇÜMLERİ</a:t>
            </a:r>
            <a:endParaRPr lang="de-DE" sz="3200" b="1">
              <a:solidFill>
                <a:srgbClr val="595959"/>
              </a:solidFill>
              <a:latin typeface="Calibri" pitchFamily="34" charset="0"/>
            </a:endParaRPr>
          </a:p>
        </p:txBody>
      </p:sp>
      <p:sp>
        <p:nvSpPr>
          <p:cNvPr id="18" name="Dikdörtgen 17"/>
          <p:cNvSpPr/>
          <p:nvPr/>
        </p:nvSpPr>
        <p:spPr>
          <a:xfrm>
            <a:off x="47625" y="3070225"/>
            <a:ext cx="2776538" cy="1323439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r-TR" sz="2000" i="1" dirty="0">
                <a:solidFill>
                  <a:srgbClr val="000000"/>
                </a:solidFill>
                <a:latin typeface="Calibri" pitchFamily="34" charset="0"/>
              </a:rPr>
              <a:t>Sık görülen meslek hastalığı türlerine göre, </a:t>
            </a:r>
          </a:p>
          <a:p>
            <a:pPr algn="ctr"/>
            <a:r>
              <a:rPr lang="tr-TR" sz="2000" i="1" dirty="0">
                <a:solidFill>
                  <a:srgbClr val="000000"/>
                </a:solidFill>
                <a:latin typeface="Calibri" pitchFamily="34" charset="0"/>
              </a:rPr>
              <a:t>işyerlerinde en çok yapılan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</a:rPr>
              <a:t>ölçümler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</a:rPr>
              <a:t>.</a:t>
            </a:r>
          </a:p>
        </p:txBody>
      </p:sp>
      <p:pic>
        <p:nvPicPr>
          <p:cNvPr id="19" name="Picture 2" descr="C:\Users\ahmet\Desktop\RESİM ARŞİVİ\Müzik-Ses\Soun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6538" y="2100263"/>
            <a:ext cx="6762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 descr="C:\Users\ahmet\Desktop\RESİM ARŞİVİ\Elektronik\mobile_ne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09875" y="4000500"/>
            <a:ext cx="5619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 descr="C:\Users\ahmet\Desktop\RESİM ARŞİVİ\DigitalColor%20Meter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38" y="3463925"/>
            <a:ext cx="4095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Resim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62263" y="4721225"/>
            <a:ext cx="45402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5" descr="C:\Users\ahmet\Desktop\RESİM ARŞİVİ\İkonlar-1\Atom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33688" y="27559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8467724" y="6405496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6844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1409700" y="3228974"/>
            <a:ext cx="7477125" cy="794965"/>
          </a:xfrm>
          <a:prstGeom prst="roundRect">
            <a:avLst>
              <a:gd name="adj" fmla="val 16667"/>
            </a:avLst>
          </a:prstGeom>
          <a:noFill/>
          <a:ln w="15875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Anemnez – Öykü Almak</a:t>
            </a:r>
          </a:p>
        </p:txBody>
      </p:sp>
      <p:sp>
        <p:nvSpPr>
          <p:cNvPr id="5" name="Oval 4"/>
          <p:cNvSpPr>
            <a:spLocks noChangeAspect="1"/>
          </p:cNvSpPr>
          <p:nvPr/>
        </p:nvSpPr>
        <p:spPr bwMode="auto">
          <a:xfrm>
            <a:off x="284190" y="3089938"/>
            <a:ext cx="1080000" cy="1080000"/>
          </a:xfrm>
          <a:prstGeom prst="ellipse">
            <a:avLst/>
          </a:prstGeom>
          <a:noFill/>
          <a:ln w="31750">
            <a:solidFill>
              <a:srgbClr val="4D4D4D"/>
            </a:solidFill>
            <a:prstDash val="sysDot"/>
            <a:round/>
            <a:headEnd/>
            <a:tailEnd/>
          </a:ln>
        </p:spPr>
        <p:txBody>
          <a:bodyPr rtlCol="0" anchor="ctr"/>
          <a:lstStyle/>
          <a:p>
            <a:pPr algn="ctr"/>
            <a:r>
              <a:rPr lang="tr-TR" sz="5400" b="1" dirty="0" smtClean="0">
                <a:solidFill>
                  <a:srgbClr val="000000"/>
                </a:solidFill>
                <a:latin typeface="Cambria" pitchFamily="18" charset="0"/>
              </a:rPr>
              <a:t>2</a:t>
            </a:r>
            <a:endParaRPr lang="tr-TR" sz="5400" b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410575" y="6376921"/>
            <a:ext cx="61060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C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 smtClean="0">
              <a:solidFill>
                <a:srgbClr val="C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prstClr val="white">
                  <a:lumMod val="65000"/>
                </a:prst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3764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1120775 h 2410"/>
              <a:gd name="T2" fmla="*/ 649287 w 1414"/>
              <a:gd name="T3" fmla="*/ 0 h 2410"/>
              <a:gd name="T4" fmla="*/ 2244725 w 1414"/>
              <a:gd name="T5" fmla="*/ 3175 h 2410"/>
              <a:gd name="T6" fmla="*/ 2239963 w 1414"/>
              <a:gd name="T7" fmla="*/ 3825875 h 2410"/>
              <a:gd name="T8" fmla="*/ 0 w 1414"/>
              <a:gd name="T9" fmla="*/ 1120775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/>
            <a:r>
              <a:rPr lang="tr-TR" sz="2000" b="1" dirty="0" smtClean="0">
                <a:solidFill>
                  <a:srgbClr val="FFFFFF"/>
                </a:solidFill>
                <a:latin typeface="Calibri" pitchFamily="34" charset="0"/>
              </a:rPr>
              <a:t>ANEMNEZ – ÖYKÜS BASAMAKLARI</a:t>
            </a:r>
            <a:endParaRPr lang="tr-TR" sz="20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6513" algn="ctr"/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0000" indent="-252000">
              <a:buFont typeface="+mj-lt"/>
              <a:buAutoNum type="arabicPeriod"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Çalışma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öyküsünün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alınması</a:t>
            </a:r>
          </a:p>
          <a:p>
            <a:pPr marL="360000" indent="-252000">
              <a:buFont typeface="+mj-lt"/>
              <a:buAutoNum type="arabicPeriod"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Bütün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işlerin tanımlanması</a:t>
            </a:r>
          </a:p>
          <a:p>
            <a:pPr marL="360000" indent="-252000">
              <a:buFont typeface="+mj-lt"/>
              <a:buAutoNum type="arabicPeriod"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Belirtilerin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zamanla ilişkisi</a:t>
            </a:r>
          </a:p>
          <a:p>
            <a:pPr marL="360000" indent="-252000">
              <a:buFont typeface="+mj-lt"/>
              <a:buAutoNum type="arabicPeriod"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Benzeri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yakınmaları olanlar </a:t>
            </a:r>
          </a:p>
          <a:p>
            <a:pPr marL="360000" indent="-252000">
              <a:buFont typeface="+mj-lt"/>
              <a:buAutoNum type="arabicPeriod"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 dışı etkilenmeler</a:t>
            </a:r>
          </a:p>
          <a:p>
            <a:pPr marL="360000" indent="-252000">
              <a:buFont typeface="+mj-lt"/>
              <a:buAutoNum type="arabicPeriod"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0000" indent="-252000">
              <a:buFont typeface="+mj-lt"/>
              <a:buAutoNum type="arabicPeriod"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08000" algn="ctr"/>
            <a:r>
              <a:rPr lang="tr-TR" sz="2000" b="1" i="1" noProof="1" smtClean="0">
                <a:latin typeface="Calibri" pitchFamily="34" charset="0"/>
              </a:rPr>
              <a:t>Anemnez-Öykü MH’nın </a:t>
            </a:r>
            <a:r>
              <a:rPr lang="tr-TR" sz="2000" b="1" i="1" noProof="1">
                <a:latin typeface="Calibri" pitchFamily="34" charset="0"/>
              </a:rPr>
              <a:t>tanı sürecinde en etkili araçtır</a:t>
            </a:r>
            <a:r>
              <a:rPr lang="tr-TR" sz="2000" b="1" i="1" noProof="1" smtClean="0">
                <a:latin typeface="Calibri" pitchFamily="34" charset="0"/>
              </a:rPr>
              <a:t>!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0000" indent="-252000">
              <a:buFont typeface="+mj-lt"/>
              <a:buAutoNum type="arabicPeriod"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51621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751622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751623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751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1005 w 794"/>
                  <a:gd name="T1" fmla="*/ 13 h 1200"/>
                  <a:gd name="T2" fmla="*/ 879 w 794"/>
                  <a:gd name="T3" fmla="*/ 86 h 1200"/>
                  <a:gd name="T4" fmla="*/ 874 w 794"/>
                  <a:gd name="T5" fmla="*/ 83 h 1200"/>
                  <a:gd name="T6" fmla="*/ 865 w 794"/>
                  <a:gd name="T7" fmla="*/ 58 h 1200"/>
                  <a:gd name="T8" fmla="*/ 861 w 794"/>
                  <a:gd name="T9" fmla="*/ 28 h 1200"/>
                  <a:gd name="T10" fmla="*/ 801 w 794"/>
                  <a:gd name="T11" fmla="*/ 12 h 1200"/>
                  <a:gd name="T12" fmla="*/ 785 w 794"/>
                  <a:gd name="T13" fmla="*/ 72 h 1200"/>
                  <a:gd name="T14" fmla="*/ 808 w 794"/>
                  <a:gd name="T15" fmla="*/ 91 h 1200"/>
                  <a:gd name="T16" fmla="*/ 808 w 794"/>
                  <a:gd name="T17" fmla="*/ 91 h 1200"/>
                  <a:gd name="T18" fmla="*/ 825 w 794"/>
                  <a:gd name="T19" fmla="*/ 111 h 1200"/>
                  <a:gd name="T20" fmla="*/ 825 w 794"/>
                  <a:gd name="T21" fmla="*/ 117 h 1200"/>
                  <a:gd name="T22" fmla="*/ 697 w 794"/>
                  <a:gd name="T23" fmla="*/ 191 h 1200"/>
                  <a:gd name="T24" fmla="*/ 805 w 794"/>
                  <a:gd name="T25" fmla="*/ 593 h 1200"/>
                  <a:gd name="T26" fmla="*/ 697 w 794"/>
                  <a:gd name="T27" fmla="*/ 994 h 1200"/>
                  <a:gd name="T28" fmla="*/ 0 w 794"/>
                  <a:gd name="T29" fmla="*/ 1397 h 1200"/>
                  <a:gd name="T30" fmla="*/ 0 w 794"/>
                  <a:gd name="T31" fmla="*/ 1529 h 1200"/>
                  <a:gd name="T32" fmla="*/ 0 w 794"/>
                  <a:gd name="T33" fmla="*/ 1545 h 1200"/>
                  <a:gd name="T34" fmla="*/ 6 w 794"/>
                  <a:gd name="T35" fmla="*/ 1548 h 1200"/>
                  <a:gd name="T36" fmla="*/ 32 w 794"/>
                  <a:gd name="T37" fmla="*/ 1542 h 1200"/>
                  <a:gd name="T38" fmla="*/ 32 w 794"/>
                  <a:gd name="T39" fmla="*/ 1542 h 1200"/>
                  <a:gd name="T40" fmla="*/ 61 w 794"/>
                  <a:gd name="T41" fmla="*/ 1532 h 1200"/>
                  <a:gd name="T42" fmla="*/ 104 w 794"/>
                  <a:gd name="T43" fmla="*/ 1575 h 1200"/>
                  <a:gd name="T44" fmla="*/ 61 w 794"/>
                  <a:gd name="T45" fmla="*/ 1621 h 1200"/>
                  <a:gd name="T46" fmla="*/ 32 w 794"/>
                  <a:gd name="T47" fmla="*/ 1609 h 1200"/>
                  <a:gd name="T48" fmla="*/ 6 w 794"/>
                  <a:gd name="T49" fmla="*/ 1605 h 1200"/>
                  <a:gd name="T50" fmla="*/ 0 w 794"/>
                  <a:gd name="T51" fmla="*/ 1607 h 1200"/>
                  <a:gd name="T52" fmla="*/ 0 w 794"/>
                  <a:gd name="T53" fmla="*/ 1618 h 1200"/>
                  <a:gd name="T54" fmla="*/ 0 w 794"/>
                  <a:gd name="T55" fmla="*/ 1752 h 1200"/>
                  <a:gd name="T56" fmla="*/ 1005 w 794"/>
                  <a:gd name="T57" fmla="*/ 1172 h 1200"/>
                  <a:gd name="T58" fmla="*/ 1160 w 794"/>
                  <a:gd name="T59" fmla="*/ 593 h 1200"/>
                  <a:gd name="T60" fmla="*/ 1005 w 794"/>
                  <a:gd name="T61" fmla="*/ 13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751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1220 w 864"/>
                  <a:gd name="T1" fmla="*/ 1519 h 1191"/>
                  <a:gd name="T2" fmla="*/ 1190 w 864"/>
                  <a:gd name="T3" fmla="*/ 1529 h 1191"/>
                  <a:gd name="T4" fmla="*/ 1190 w 864"/>
                  <a:gd name="T5" fmla="*/ 1529 h 1191"/>
                  <a:gd name="T6" fmla="*/ 1164 w 864"/>
                  <a:gd name="T7" fmla="*/ 1535 h 1191"/>
                  <a:gd name="T8" fmla="*/ 1158 w 864"/>
                  <a:gd name="T9" fmla="*/ 1532 h 1191"/>
                  <a:gd name="T10" fmla="*/ 1158 w 864"/>
                  <a:gd name="T11" fmla="*/ 1516 h 1191"/>
                  <a:gd name="T12" fmla="*/ 1158 w 864"/>
                  <a:gd name="T13" fmla="*/ 1384 h 1191"/>
                  <a:gd name="T14" fmla="*/ 463 w 864"/>
                  <a:gd name="T15" fmla="*/ 981 h 1191"/>
                  <a:gd name="T16" fmla="*/ 355 w 864"/>
                  <a:gd name="T17" fmla="*/ 580 h 1191"/>
                  <a:gd name="T18" fmla="*/ 463 w 864"/>
                  <a:gd name="T19" fmla="*/ 178 h 1191"/>
                  <a:gd name="T20" fmla="*/ 337 w 864"/>
                  <a:gd name="T21" fmla="*/ 107 h 1191"/>
                  <a:gd name="T22" fmla="*/ 333 w 864"/>
                  <a:gd name="T23" fmla="*/ 110 h 1191"/>
                  <a:gd name="T24" fmla="*/ 323 w 864"/>
                  <a:gd name="T25" fmla="*/ 134 h 1191"/>
                  <a:gd name="T26" fmla="*/ 323 w 864"/>
                  <a:gd name="T27" fmla="*/ 134 h 1191"/>
                  <a:gd name="T28" fmla="*/ 318 w 864"/>
                  <a:gd name="T29" fmla="*/ 165 h 1191"/>
                  <a:gd name="T30" fmla="*/ 259 w 864"/>
                  <a:gd name="T31" fmla="*/ 180 h 1191"/>
                  <a:gd name="T32" fmla="*/ 242 w 864"/>
                  <a:gd name="T33" fmla="*/ 120 h 1191"/>
                  <a:gd name="T34" fmla="*/ 266 w 864"/>
                  <a:gd name="T35" fmla="*/ 101 h 1191"/>
                  <a:gd name="T36" fmla="*/ 283 w 864"/>
                  <a:gd name="T37" fmla="*/ 80 h 1191"/>
                  <a:gd name="T38" fmla="*/ 283 w 864"/>
                  <a:gd name="T39" fmla="*/ 74 h 1191"/>
                  <a:gd name="T40" fmla="*/ 155 w 864"/>
                  <a:gd name="T41" fmla="*/ 0 h 1191"/>
                  <a:gd name="T42" fmla="*/ 0 w 864"/>
                  <a:gd name="T43" fmla="*/ 580 h 1191"/>
                  <a:gd name="T44" fmla="*/ 155 w 864"/>
                  <a:gd name="T45" fmla="*/ 1159 h 1191"/>
                  <a:gd name="T46" fmla="*/ 1158 w 864"/>
                  <a:gd name="T47" fmla="*/ 1739 h 1191"/>
                  <a:gd name="T48" fmla="*/ 1158 w 864"/>
                  <a:gd name="T49" fmla="*/ 1605 h 1191"/>
                  <a:gd name="T50" fmla="*/ 1158 w 864"/>
                  <a:gd name="T51" fmla="*/ 1594 h 1191"/>
                  <a:gd name="T52" fmla="*/ 1164 w 864"/>
                  <a:gd name="T53" fmla="*/ 1592 h 1191"/>
                  <a:gd name="T54" fmla="*/ 1190 w 864"/>
                  <a:gd name="T55" fmla="*/ 1596 h 1191"/>
                  <a:gd name="T56" fmla="*/ 1220 w 864"/>
                  <a:gd name="T57" fmla="*/ 1608 h 1191"/>
                  <a:gd name="T58" fmla="*/ 1262 w 864"/>
                  <a:gd name="T59" fmla="*/ 1562 h 1191"/>
                  <a:gd name="T60" fmla="*/ 1220 w 864"/>
                  <a:gd name="T61" fmla="*/ 1519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751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702 w 1375"/>
                  <a:gd name="T1" fmla="*/ 755 h 527"/>
                  <a:gd name="T2" fmla="*/ 1830 w 1375"/>
                  <a:gd name="T3" fmla="*/ 681 h 527"/>
                  <a:gd name="T4" fmla="*/ 1830 w 1375"/>
                  <a:gd name="T5" fmla="*/ 675 h 527"/>
                  <a:gd name="T6" fmla="*/ 1813 w 1375"/>
                  <a:gd name="T7" fmla="*/ 654 h 527"/>
                  <a:gd name="T8" fmla="*/ 1813 w 1375"/>
                  <a:gd name="T9" fmla="*/ 654 h 527"/>
                  <a:gd name="T10" fmla="*/ 1789 w 1375"/>
                  <a:gd name="T11" fmla="*/ 635 h 527"/>
                  <a:gd name="T12" fmla="*/ 1805 w 1375"/>
                  <a:gd name="T13" fmla="*/ 576 h 527"/>
                  <a:gd name="T14" fmla="*/ 1865 w 1375"/>
                  <a:gd name="T15" fmla="*/ 592 h 527"/>
                  <a:gd name="T16" fmla="*/ 1870 w 1375"/>
                  <a:gd name="T17" fmla="*/ 622 h 527"/>
                  <a:gd name="T18" fmla="*/ 1878 w 1375"/>
                  <a:gd name="T19" fmla="*/ 647 h 527"/>
                  <a:gd name="T20" fmla="*/ 1884 w 1375"/>
                  <a:gd name="T21" fmla="*/ 650 h 527"/>
                  <a:gd name="T22" fmla="*/ 2010 w 1375"/>
                  <a:gd name="T23" fmla="*/ 577 h 527"/>
                  <a:gd name="T24" fmla="*/ 1004 w 1375"/>
                  <a:gd name="T25" fmla="*/ 0 h 527"/>
                  <a:gd name="T26" fmla="*/ 0 w 1375"/>
                  <a:gd name="T27" fmla="*/ 577 h 527"/>
                  <a:gd name="T28" fmla="*/ 129 w 1375"/>
                  <a:gd name="T29" fmla="*/ 651 h 527"/>
                  <a:gd name="T30" fmla="*/ 129 w 1375"/>
                  <a:gd name="T31" fmla="*/ 657 h 527"/>
                  <a:gd name="T32" fmla="*/ 111 w 1375"/>
                  <a:gd name="T33" fmla="*/ 678 h 527"/>
                  <a:gd name="T34" fmla="*/ 88 w 1375"/>
                  <a:gd name="T35" fmla="*/ 697 h 527"/>
                  <a:gd name="T36" fmla="*/ 104 w 1375"/>
                  <a:gd name="T37" fmla="*/ 756 h 527"/>
                  <a:gd name="T38" fmla="*/ 164 w 1375"/>
                  <a:gd name="T39" fmla="*/ 742 h 527"/>
                  <a:gd name="T40" fmla="*/ 168 w 1375"/>
                  <a:gd name="T41" fmla="*/ 711 h 527"/>
                  <a:gd name="T42" fmla="*/ 168 w 1375"/>
                  <a:gd name="T43" fmla="*/ 711 h 527"/>
                  <a:gd name="T44" fmla="*/ 178 w 1375"/>
                  <a:gd name="T45" fmla="*/ 686 h 527"/>
                  <a:gd name="T46" fmla="*/ 183 w 1375"/>
                  <a:gd name="T47" fmla="*/ 683 h 527"/>
                  <a:gd name="T48" fmla="*/ 308 w 1375"/>
                  <a:gd name="T49" fmla="*/ 755 h 527"/>
                  <a:gd name="T50" fmla="*/ 1004 w 1375"/>
                  <a:gd name="T51" fmla="*/ 354 h 527"/>
                  <a:gd name="T52" fmla="*/ 1702 w 1375"/>
                  <a:gd name="T53" fmla="*/ 755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51627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75162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808 w 550"/>
                  <a:gd name="T1" fmla="*/ 193 h 836"/>
                  <a:gd name="T2" fmla="*/ 804 w 550"/>
                  <a:gd name="T3" fmla="*/ 190 h 836"/>
                  <a:gd name="T4" fmla="*/ 777 w 550"/>
                  <a:gd name="T5" fmla="*/ 195 h 836"/>
                  <a:gd name="T6" fmla="*/ 777 w 550"/>
                  <a:gd name="T7" fmla="*/ 195 h 836"/>
                  <a:gd name="T8" fmla="*/ 748 w 550"/>
                  <a:gd name="T9" fmla="*/ 207 h 836"/>
                  <a:gd name="T10" fmla="*/ 705 w 550"/>
                  <a:gd name="T11" fmla="*/ 163 h 836"/>
                  <a:gd name="T12" fmla="*/ 748 w 550"/>
                  <a:gd name="T13" fmla="*/ 117 h 836"/>
                  <a:gd name="T14" fmla="*/ 777 w 550"/>
                  <a:gd name="T15" fmla="*/ 129 h 836"/>
                  <a:gd name="T16" fmla="*/ 804 w 550"/>
                  <a:gd name="T17" fmla="*/ 133 h 836"/>
                  <a:gd name="T18" fmla="*/ 808 w 550"/>
                  <a:gd name="T19" fmla="*/ 130 h 836"/>
                  <a:gd name="T20" fmla="*/ 808 w 550"/>
                  <a:gd name="T21" fmla="*/ 120 h 836"/>
                  <a:gd name="T22" fmla="*/ 808 w 550"/>
                  <a:gd name="T23" fmla="*/ 0 h 836"/>
                  <a:gd name="T24" fmla="*/ 0 w 550"/>
                  <a:gd name="T25" fmla="*/ 806 h 836"/>
                  <a:gd name="T26" fmla="*/ 109 w 550"/>
                  <a:gd name="T27" fmla="*/ 1209 h 836"/>
                  <a:gd name="T28" fmla="*/ 225 w 550"/>
                  <a:gd name="T29" fmla="*/ 1143 h 836"/>
                  <a:gd name="T30" fmla="*/ 232 w 550"/>
                  <a:gd name="T31" fmla="*/ 1166 h 836"/>
                  <a:gd name="T32" fmla="*/ 237 w 550"/>
                  <a:gd name="T33" fmla="*/ 1197 h 836"/>
                  <a:gd name="T34" fmla="*/ 297 w 550"/>
                  <a:gd name="T35" fmla="*/ 1212 h 836"/>
                  <a:gd name="T36" fmla="*/ 314 w 550"/>
                  <a:gd name="T37" fmla="*/ 1152 h 836"/>
                  <a:gd name="T38" fmla="*/ 291 w 550"/>
                  <a:gd name="T39" fmla="*/ 1133 h 836"/>
                  <a:gd name="T40" fmla="*/ 291 w 550"/>
                  <a:gd name="T41" fmla="*/ 1133 h 836"/>
                  <a:gd name="T42" fmla="*/ 273 w 550"/>
                  <a:gd name="T43" fmla="*/ 1115 h 836"/>
                  <a:gd name="T44" fmla="*/ 391 w 550"/>
                  <a:gd name="T45" fmla="*/ 1046 h 836"/>
                  <a:gd name="T46" fmla="*/ 326 w 550"/>
                  <a:gd name="T47" fmla="*/ 806 h 836"/>
                  <a:gd name="T48" fmla="*/ 808 w 550"/>
                  <a:gd name="T49" fmla="*/ 325 h 836"/>
                  <a:gd name="T50" fmla="*/ 808 w 550"/>
                  <a:gd name="T51" fmla="*/ 210 h 836"/>
                  <a:gd name="T52" fmla="*/ 808 w 550"/>
                  <a:gd name="T53" fmla="*/ 193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75162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103 w 621"/>
                  <a:gd name="T1" fmla="*/ 0 h 826"/>
                  <a:gd name="T2" fmla="*/ 103 w 621"/>
                  <a:gd name="T3" fmla="*/ 120 h 826"/>
                  <a:gd name="T4" fmla="*/ 103 w 621"/>
                  <a:gd name="T5" fmla="*/ 130 h 826"/>
                  <a:gd name="T6" fmla="*/ 98 w 621"/>
                  <a:gd name="T7" fmla="*/ 133 h 826"/>
                  <a:gd name="T8" fmla="*/ 72 w 621"/>
                  <a:gd name="T9" fmla="*/ 129 h 826"/>
                  <a:gd name="T10" fmla="*/ 43 w 621"/>
                  <a:gd name="T11" fmla="*/ 117 h 826"/>
                  <a:gd name="T12" fmla="*/ 0 w 621"/>
                  <a:gd name="T13" fmla="*/ 163 h 826"/>
                  <a:gd name="T14" fmla="*/ 43 w 621"/>
                  <a:gd name="T15" fmla="*/ 207 h 826"/>
                  <a:gd name="T16" fmla="*/ 72 w 621"/>
                  <a:gd name="T17" fmla="*/ 195 h 826"/>
                  <a:gd name="T18" fmla="*/ 72 w 621"/>
                  <a:gd name="T19" fmla="*/ 195 h 826"/>
                  <a:gd name="T20" fmla="*/ 98 w 621"/>
                  <a:gd name="T21" fmla="*/ 190 h 826"/>
                  <a:gd name="T22" fmla="*/ 103 w 621"/>
                  <a:gd name="T23" fmla="*/ 193 h 826"/>
                  <a:gd name="T24" fmla="*/ 103 w 621"/>
                  <a:gd name="T25" fmla="*/ 209 h 826"/>
                  <a:gd name="T26" fmla="*/ 103 w 621"/>
                  <a:gd name="T27" fmla="*/ 325 h 826"/>
                  <a:gd name="T28" fmla="*/ 103 w 621"/>
                  <a:gd name="T29" fmla="*/ 325 h 826"/>
                  <a:gd name="T30" fmla="*/ 585 w 621"/>
                  <a:gd name="T31" fmla="*/ 806 h 826"/>
                  <a:gd name="T32" fmla="*/ 520 w 621"/>
                  <a:gd name="T33" fmla="*/ 1046 h 826"/>
                  <a:gd name="T34" fmla="*/ 636 w 621"/>
                  <a:gd name="T35" fmla="*/ 1112 h 826"/>
                  <a:gd name="T36" fmla="*/ 640 w 621"/>
                  <a:gd name="T37" fmla="*/ 1110 h 826"/>
                  <a:gd name="T38" fmla="*/ 651 w 621"/>
                  <a:gd name="T39" fmla="*/ 1084 h 826"/>
                  <a:gd name="T40" fmla="*/ 651 w 621"/>
                  <a:gd name="T41" fmla="*/ 1084 h 826"/>
                  <a:gd name="T42" fmla="*/ 655 w 621"/>
                  <a:gd name="T43" fmla="*/ 1055 h 826"/>
                  <a:gd name="T44" fmla="*/ 715 w 621"/>
                  <a:gd name="T45" fmla="*/ 1039 h 826"/>
                  <a:gd name="T46" fmla="*/ 731 w 621"/>
                  <a:gd name="T47" fmla="*/ 1099 h 826"/>
                  <a:gd name="T48" fmla="*/ 708 w 621"/>
                  <a:gd name="T49" fmla="*/ 1118 h 826"/>
                  <a:gd name="T50" fmla="*/ 690 w 621"/>
                  <a:gd name="T51" fmla="*/ 1138 h 826"/>
                  <a:gd name="T52" fmla="*/ 690 w 621"/>
                  <a:gd name="T53" fmla="*/ 1144 h 826"/>
                  <a:gd name="T54" fmla="*/ 803 w 621"/>
                  <a:gd name="T55" fmla="*/ 1210 h 826"/>
                  <a:gd name="T56" fmla="*/ 912 w 621"/>
                  <a:gd name="T57" fmla="*/ 806 h 826"/>
                  <a:gd name="T58" fmla="*/ 103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75163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1284 w 953"/>
                  <a:gd name="T1" fmla="*/ 117 h 400"/>
                  <a:gd name="T2" fmla="*/ 1284 w 953"/>
                  <a:gd name="T3" fmla="*/ 112 h 400"/>
                  <a:gd name="T4" fmla="*/ 1302 w 953"/>
                  <a:gd name="T5" fmla="*/ 91 h 400"/>
                  <a:gd name="T6" fmla="*/ 1325 w 953"/>
                  <a:gd name="T7" fmla="*/ 72 h 400"/>
                  <a:gd name="T8" fmla="*/ 1309 w 953"/>
                  <a:gd name="T9" fmla="*/ 12 h 400"/>
                  <a:gd name="T10" fmla="*/ 1249 w 953"/>
                  <a:gd name="T11" fmla="*/ 28 h 400"/>
                  <a:gd name="T12" fmla="*/ 1245 w 953"/>
                  <a:gd name="T13" fmla="*/ 57 h 400"/>
                  <a:gd name="T14" fmla="*/ 1245 w 953"/>
                  <a:gd name="T15" fmla="*/ 57 h 400"/>
                  <a:gd name="T16" fmla="*/ 1234 w 953"/>
                  <a:gd name="T17" fmla="*/ 84 h 400"/>
                  <a:gd name="T18" fmla="*/ 1230 w 953"/>
                  <a:gd name="T19" fmla="*/ 85 h 400"/>
                  <a:gd name="T20" fmla="*/ 1114 w 953"/>
                  <a:gd name="T21" fmla="*/ 19 h 400"/>
                  <a:gd name="T22" fmla="*/ 698 w 953"/>
                  <a:gd name="T23" fmla="*/ 260 h 400"/>
                  <a:gd name="T24" fmla="*/ 281 w 953"/>
                  <a:gd name="T25" fmla="*/ 19 h 400"/>
                  <a:gd name="T26" fmla="*/ 164 w 953"/>
                  <a:gd name="T27" fmla="*/ 88 h 400"/>
                  <a:gd name="T28" fmla="*/ 182 w 953"/>
                  <a:gd name="T29" fmla="*/ 106 h 400"/>
                  <a:gd name="T30" fmla="*/ 182 w 953"/>
                  <a:gd name="T31" fmla="*/ 106 h 400"/>
                  <a:gd name="T32" fmla="*/ 205 w 953"/>
                  <a:gd name="T33" fmla="*/ 125 h 400"/>
                  <a:gd name="T34" fmla="*/ 188 w 953"/>
                  <a:gd name="T35" fmla="*/ 185 h 400"/>
                  <a:gd name="T36" fmla="*/ 128 w 953"/>
                  <a:gd name="T37" fmla="*/ 170 h 400"/>
                  <a:gd name="T38" fmla="*/ 123 w 953"/>
                  <a:gd name="T39" fmla="*/ 139 h 400"/>
                  <a:gd name="T40" fmla="*/ 116 w 953"/>
                  <a:gd name="T41" fmla="*/ 116 h 400"/>
                  <a:gd name="T42" fmla="*/ 0 w 953"/>
                  <a:gd name="T43" fmla="*/ 182 h 400"/>
                  <a:gd name="T44" fmla="*/ 698 w 953"/>
                  <a:gd name="T45" fmla="*/ 587 h 400"/>
                  <a:gd name="T46" fmla="*/ 1397 w 953"/>
                  <a:gd name="T47" fmla="*/ 183 h 400"/>
                  <a:gd name="T48" fmla="*/ 1284 w 953"/>
                  <a:gd name="T49" fmla="*/ 117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 HASTALIKLARINDA ANEMNEZ-ÖYKÜ</a:t>
            </a:r>
            <a:endParaRPr lang="en-US" sz="32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8467724" y="6405496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Akış Çizelgesi: Belge 16"/>
          <p:cNvSpPr/>
          <p:nvPr/>
        </p:nvSpPr>
        <p:spPr>
          <a:xfrm>
            <a:off x="26614" y="6514670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rgbClr val="FFFFFF"/>
                </a:solidFill>
                <a:latin typeface="Calibri" pitchFamily="34" charset="0"/>
              </a:rPr>
              <a:t>3</a:t>
            </a:r>
            <a:endParaRPr lang="tr-TR" sz="20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151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1409700" y="3228974"/>
            <a:ext cx="7477125" cy="794965"/>
          </a:xfrm>
          <a:prstGeom prst="roundRect">
            <a:avLst>
              <a:gd name="adj" fmla="val 16667"/>
            </a:avLst>
          </a:prstGeom>
          <a:noFill/>
          <a:ln w="15875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Laboratuvar Çalışması</a:t>
            </a:r>
          </a:p>
        </p:txBody>
      </p:sp>
      <p:sp>
        <p:nvSpPr>
          <p:cNvPr id="5" name="Oval 4"/>
          <p:cNvSpPr>
            <a:spLocks noChangeAspect="1"/>
          </p:cNvSpPr>
          <p:nvPr/>
        </p:nvSpPr>
        <p:spPr bwMode="auto">
          <a:xfrm>
            <a:off x="284190" y="3089938"/>
            <a:ext cx="1080000" cy="1080000"/>
          </a:xfrm>
          <a:prstGeom prst="ellipse">
            <a:avLst/>
          </a:prstGeom>
          <a:noFill/>
          <a:ln w="31750">
            <a:solidFill>
              <a:srgbClr val="4D4D4D"/>
            </a:solidFill>
            <a:prstDash val="sysDot"/>
            <a:round/>
            <a:headEnd/>
            <a:tailEnd/>
          </a:ln>
        </p:spPr>
        <p:txBody>
          <a:bodyPr rtlCol="0" anchor="ctr"/>
          <a:lstStyle/>
          <a:p>
            <a:pPr algn="ctr"/>
            <a:r>
              <a:rPr lang="tr-TR" sz="5400" b="1" dirty="0" smtClean="0">
                <a:solidFill>
                  <a:srgbClr val="000000"/>
                </a:solidFill>
                <a:latin typeface="Cambria" pitchFamily="18" charset="0"/>
              </a:rPr>
              <a:t>3</a:t>
            </a:r>
            <a:endParaRPr lang="tr-TR" sz="5400" b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410575" y="6376921"/>
            <a:ext cx="61060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C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 smtClean="0">
              <a:solidFill>
                <a:srgbClr val="C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prstClr val="white">
                  <a:lumMod val="65000"/>
                </a:prst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6428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3265" name="Group 13"/>
          <p:cNvGrpSpPr>
            <a:grpSpLocks/>
          </p:cNvGrpSpPr>
          <p:nvPr/>
        </p:nvGrpSpPr>
        <p:grpSpPr bwMode="auto">
          <a:xfrm>
            <a:off x="1588" y="0"/>
            <a:ext cx="9144000" cy="6858000"/>
            <a:chOff x="0" y="0"/>
            <a:chExt cx="5760" cy="3747"/>
          </a:xfrm>
        </p:grpSpPr>
        <p:sp>
          <p:nvSpPr>
            <p:cNvPr id="523291" name="Rectangle 2"/>
            <p:cNvSpPr>
              <a:spLocks noChangeArrowheads="1"/>
            </p:cNvSpPr>
            <p:nvPr/>
          </p:nvSpPr>
          <p:spPr bwMode="gray">
            <a:xfrm flipV="1">
              <a:off x="0" y="0"/>
              <a:ext cx="5760" cy="16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23292" name="Rectangle 3"/>
            <p:cNvSpPr>
              <a:spLocks noChangeArrowheads="1"/>
            </p:cNvSpPr>
            <p:nvPr/>
          </p:nvSpPr>
          <p:spPr bwMode="gray">
            <a:xfrm>
              <a:off x="0" y="1842"/>
              <a:ext cx="5760" cy="928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23293" name="Rectangle 16"/>
            <p:cNvSpPr>
              <a:spLocks noChangeArrowheads="1"/>
            </p:cNvSpPr>
            <p:nvPr/>
          </p:nvSpPr>
          <p:spPr bwMode="gray">
            <a:xfrm flipV="1">
              <a:off x="0" y="1603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23294" name="Rectangle 5"/>
            <p:cNvSpPr>
              <a:spLocks noChangeArrowheads="1"/>
            </p:cNvSpPr>
            <p:nvPr/>
          </p:nvSpPr>
          <p:spPr bwMode="gray">
            <a:xfrm flipV="1">
              <a:off x="0" y="2762"/>
              <a:ext cx="5760" cy="985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23268" name="Group 10"/>
          <p:cNvGrpSpPr>
            <a:grpSpLocks/>
          </p:cNvGrpSpPr>
          <p:nvPr/>
        </p:nvGrpSpPr>
        <p:grpSpPr bwMode="auto">
          <a:xfrm>
            <a:off x="0" y="-11113"/>
            <a:ext cx="9144000" cy="6388101"/>
            <a:chOff x="0" y="0"/>
            <a:chExt cx="5760" cy="3747"/>
          </a:xfrm>
        </p:grpSpPr>
        <p:sp>
          <p:nvSpPr>
            <p:cNvPr id="523287" name="Rectangle 2"/>
            <p:cNvSpPr>
              <a:spLocks noChangeArrowheads="1"/>
            </p:cNvSpPr>
            <p:nvPr/>
          </p:nvSpPr>
          <p:spPr bwMode="gray">
            <a:xfrm flipV="1">
              <a:off x="0" y="0"/>
              <a:ext cx="5760" cy="16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tr-TR">
                <a:solidFill>
                  <a:srgbClr val="FFFFFF"/>
                </a:solidFill>
              </a:endParaRPr>
            </a:p>
          </p:txBody>
        </p:sp>
        <p:sp>
          <p:nvSpPr>
            <p:cNvPr id="523288" name="Rectangle 3"/>
            <p:cNvSpPr>
              <a:spLocks noChangeArrowheads="1"/>
            </p:cNvSpPr>
            <p:nvPr/>
          </p:nvSpPr>
          <p:spPr bwMode="gray">
            <a:xfrm>
              <a:off x="0" y="1842"/>
              <a:ext cx="5760" cy="928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tr-TR">
                <a:solidFill>
                  <a:srgbClr val="FFFFFF"/>
                </a:solidFill>
              </a:endParaRPr>
            </a:p>
          </p:txBody>
        </p:sp>
        <p:sp>
          <p:nvSpPr>
            <p:cNvPr id="523289" name="Rectangle 8"/>
            <p:cNvSpPr>
              <a:spLocks noChangeArrowheads="1"/>
            </p:cNvSpPr>
            <p:nvPr/>
          </p:nvSpPr>
          <p:spPr bwMode="gray">
            <a:xfrm flipV="1">
              <a:off x="0" y="1603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tr-TR">
                <a:solidFill>
                  <a:srgbClr val="FFFFFF"/>
                </a:solidFill>
              </a:endParaRPr>
            </a:p>
          </p:txBody>
        </p:sp>
        <p:sp>
          <p:nvSpPr>
            <p:cNvPr id="523290" name="Rectangle 5"/>
            <p:cNvSpPr>
              <a:spLocks noChangeArrowheads="1"/>
            </p:cNvSpPr>
            <p:nvPr/>
          </p:nvSpPr>
          <p:spPr bwMode="gray">
            <a:xfrm flipV="1">
              <a:off x="0" y="2762"/>
              <a:ext cx="5760" cy="985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tr-TR">
                <a:solidFill>
                  <a:srgbClr val="FFFFFF"/>
                </a:solidFill>
              </a:endParaRPr>
            </a:p>
          </p:txBody>
        </p:sp>
      </p:grpSp>
      <p:pic>
        <p:nvPicPr>
          <p:cNvPr id="523269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>
            <a:off x="2278063" y="4141788"/>
            <a:ext cx="46799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23270" name="Group 62"/>
          <p:cNvGrpSpPr>
            <a:grpSpLocks/>
          </p:cNvGrpSpPr>
          <p:nvPr/>
        </p:nvGrpSpPr>
        <p:grpSpPr bwMode="auto">
          <a:xfrm>
            <a:off x="2967038" y="1408113"/>
            <a:ext cx="3248025" cy="3055937"/>
            <a:chOff x="1869" y="1671"/>
            <a:chExt cx="2046" cy="1925"/>
          </a:xfrm>
        </p:grpSpPr>
        <p:sp>
          <p:nvSpPr>
            <p:cNvPr id="523281" name="Freeform 31"/>
            <p:cNvSpPr>
              <a:spLocks/>
            </p:cNvSpPr>
            <p:nvPr/>
          </p:nvSpPr>
          <p:spPr bwMode="gray">
            <a:xfrm>
              <a:off x="2127" y="2069"/>
              <a:ext cx="750" cy="1312"/>
            </a:xfrm>
            <a:custGeom>
              <a:avLst/>
              <a:gdLst>
                <a:gd name="T0" fmla="*/ 0 w 1859"/>
                <a:gd name="T1" fmla="*/ 0 h 3212"/>
                <a:gd name="T2" fmla="*/ 0 w 1859"/>
                <a:gd name="T3" fmla="*/ 0 h 3212"/>
                <a:gd name="T4" fmla="*/ 0 w 1859"/>
                <a:gd name="T5" fmla="*/ 0 h 3212"/>
                <a:gd name="T6" fmla="*/ 0 w 1859"/>
                <a:gd name="T7" fmla="*/ 0 h 32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59"/>
                <a:gd name="T13" fmla="*/ 0 h 3212"/>
                <a:gd name="T14" fmla="*/ 1859 w 1859"/>
                <a:gd name="T15" fmla="*/ 3212 h 32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59" h="3212">
                  <a:moveTo>
                    <a:pt x="1859" y="0"/>
                  </a:moveTo>
                  <a:lnTo>
                    <a:pt x="0" y="3212"/>
                  </a:lnTo>
                  <a:lnTo>
                    <a:pt x="1859" y="1769"/>
                  </a:lnTo>
                  <a:lnTo>
                    <a:pt x="1859" y="0"/>
                  </a:lnTo>
                  <a:close/>
                </a:path>
              </a:pathLst>
            </a:custGeom>
            <a:gradFill rotWithShape="1">
              <a:gsLst>
                <a:gs pos="0">
                  <a:srgbClr val="69A2E1"/>
                </a:gs>
                <a:gs pos="50000">
                  <a:srgbClr val="466B95"/>
                </a:gs>
                <a:gs pos="100000">
                  <a:srgbClr val="69A2E1"/>
                </a:gs>
              </a:gsLst>
              <a:lin ang="18900000" scaled="1"/>
            </a:gradFill>
            <a:ln w="9525">
              <a:solidFill>
                <a:srgbClr val="91919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23282" name="Freeform 35"/>
            <p:cNvSpPr>
              <a:spLocks/>
            </p:cNvSpPr>
            <p:nvPr/>
          </p:nvSpPr>
          <p:spPr bwMode="gray">
            <a:xfrm>
              <a:off x="2137" y="2797"/>
              <a:ext cx="1505" cy="591"/>
            </a:xfrm>
            <a:custGeom>
              <a:avLst/>
              <a:gdLst>
                <a:gd name="T0" fmla="*/ 0 w 3730"/>
                <a:gd name="T1" fmla="*/ 0 h 1448"/>
                <a:gd name="T2" fmla="*/ 0 w 3730"/>
                <a:gd name="T3" fmla="*/ 0 h 1448"/>
                <a:gd name="T4" fmla="*/ 0 w 3730"/>
                <a:gd name="T5" fmla="*/ 0 h 1448"/>
                <a:gd name="T6" fmla="*/ 0 w 3730"/>
                <a:gd name="T7" fmla="*/ 0 h 14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30"/>
                <a:gd name="T13" fmla="*/ 0 h 1448"/>
                <a:gd name="T14" fmla="*/ 3730 w 3730"/>
                <a:gd name="T15" fmla="*/ 1448 h 14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30" h="1448">
                  <a:moveTo>
                    <a:pt x="1859" y="0"/>
                  </a:moveTo>
                  <a:lnTo>
                    <a:pt x="0" y="1441"/>
                  </a:lnTo>
                  <a:lnTo>
                    <a:pt x="3730" y="1448"/>
                  </a:lnTo>
                  <a:lnTo>
                    <a:pt x="1859" y="0"/>
                  </a:lnTo>
                  <a:close/>
                </a:path>
              </a:pathLst>
            </a:custGeom>
            <a:gradFill rotWithShape="1">
              <a:gsLst>
                <a:gs pos="0">
                  <a:srgbClr val="2A79D0"/>
                </a:gs>
                <a:gs pos="50000">
                  <a:srgbClr val="1C508A"/>
                </a:gs>
                <a:gs pos="100000">
                  <a:srgbClr val="2A79D0"/>
                </a:gs>
              </a:gsLst>
              <a:lin ang="18900000" scaled="1"/>
            </a:gradFill>
            <a:ln w="9525" cap="flat" cmpd="sng">
              <a:solidFill>
                <a:srgbClr val="91919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23283" name="Freeform 39"/>
            <p:cNvSpPr>
              <a:spLocks/>
            </p:cNvSpPr>
            <p:nvPr/>
          </p:nvSpPr>
          <p:spPr bwMode="gray">
            <a:xfrm>
              <a:off x="2886" y="2072"/>
              <a:ext cx="760" cy="1313"/>
            </a:xfrm>
            <a:custGeom>
              <a:avLst/>
              <a:gdLst>
                <a:gd name="T0" fmla="*/ 760 w 1871"/>
                <a:gd name="T1" fmla="*/ 1313 h 3220"/>
                <a:gd name="T2" fmla="*/ 0 w 1871"/>
                <a:gd name="T3" fmla="*/ 0 h 3220"/>
                <a:gd name="T4" fmla="*/ 0 w 1871"/>
                <a:gd name="T5" fmla="*/ 722 h 3220"/>
                <a:gd name="T6" fmla="*/ 760 w 1871"/>
                <a:gd name="T7" fmla="*/ 1313 h 32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71"/>
                <a:gd name="T13" fmla="*/ 0 h 3220"/>
                <a:gd name="T14" fmla="*/ 1871 w 1871"/>
                <a:gd name="T15" fmla="*/ 3220 h 32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71" h="3220">
                  <a:moveTo>
                    <a:pt x="1871" y="3220"/>
                  </a:moveTo>
                  <a:lnTo>
                    <a:pt x="0" y="0"/>
                  </a:lnTo>
                  <a:lnTo>
                    <a:pt x="0" y="1770"/>
                  </a:lnTo>
                  <a:lnTo>
                    <a:pt x="1871" y="3220"/>
                  </a:lnTo>
                  <a:close/>
                </a:path>
              </a:pathLst>
            </a:custGeom>
            <a:gradFill rotWithShape="1">
              <a:gsLst>
                <a:gs pos="0">
                  <a:srgbClr val="0061B2"/>
                </a:gs>
                <a:gs pos="50000">
                  <a:srgbClr val="004076"/>
                </a:gs>
                <a:gs pos="100000">
                  <a:srgbClr val="0061B2"/>
                </a:gs>
              </a:gsLst>
              <a:lin ang="18900000" scaled="1"/>
            </a:gradFill>
            <a:ln w="9525" cap="flat" cmpd="sng">
              <a:solidFill>
                <a:srgbClr val="91919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tr-TR"/>
            </a:p>
          </p:txBody>
        </p:sp>
        <p:cxnSp>
          <p:nvCxnSpPr>
            <p:cNvPr id="523284" name="Gerade Verbindung mit Pfeil 12"/>
            <p:cNvCxnSpPr>
              <a:cxnSpLocks noChangeShapeType="1"/>
            </p:cNvCxnSpPr>
            <p:nvPr/>
          </p:nvCxnSpPr>
          <p:spPr bwMode="gray">
            <a:xfrm rot="5400000" flipH="1" flipV="1">
              <a:off x="2317" y="2233"/>
              <a:ext cx="1126" cy="2"/>
            </a:xfrm>
            <a:prstGeom prst="straightConnector1">
              <a:avLst/>
            </a:prstGeom>
            <a:noFill/>
            <a:ln w="22225" algn="ctr">
              <a:solidFill>
                <a:srgbClr val="919191"/>
              </a:solidFill>
              <a:round/>
              <a:headEnd/>
              <a:tailEnd type="triangle" w="med" len="med"/>
            </a:ln>
          </p:spPr>
        </p:cxnSp>
        <p:cxnSp>
          <p:nvCxnSpPr>
            <p:cNvPr id="523285" name="Gerade Verbindung mit Pfeil 13"/>
            <p:cNvCxnSpPr>
              <a:cxnSpLocks noChangeShapeType="1"/>
            </p:cNvCxnSpPr>
            <p:nvPr/>
          </p:nvCxnSpPr>
          <p:spPr bwMode="gray">
            <a:xfrm rot="10800000" flipV="1">
              <a:off x="1869" y="2790"/>
              <a:ext cx="1014" cy="801"/>
            </a:xfrm>
            <a:prstGeom prst="straightConnector1">
              <a:avLst/>
            </a:prstGeom>
            <a:noFill/>
            <a:ln w="22225" algn="ctr">
              <a:solidFill>
                <a:srgbClr val="919191"/>
              </a:solidFill>
              <a:round/>
              <a:headEnd/>
              <a:tailEnd type="triangle" w="med" len="med"/>
            </a:ln>
          </p:spPr>
        </p:cxnSp>
        <p:cxnSp>
          <p:nvCxnSpPr>
            <p:cNvPr id="523286" name="Gerade Verbindung mit Pfeil 16"/>
            <p:cNvCxnSpPr>
              <a:cxnSpLocks noChangeShapeType="1"/>
            </p:cNvCxnSpPr>
            <p:nvPr/>
          </p:nvCxnSpPr>
          <p:spPr bwMode="gray">
            <a:xfrm>
              <a:off x="2880" y="2797"/>
              <a:ext cx="1035" cy="799"/>
            </a:xfrm>
            <a:prstGeom prst="straightConnector1">
              <a:avLst/>
            </a:prstGeom>
            <a:noFill/>
            <a:ln w="22225" algn="ctr">
              <a:solidFill>
                <a:srgbClr val="919191"/>
              </a:solidFill>
              <a:round/>
              <a:headEnd/>
              <a:tailEnd type="triangle" w="med" len="med"/>
            </a:ln>
          </p:spPr>
        </p:cxnSp>
      </p:grpSp>
      <p:sp>
        <p:nvSpPr>
          <p:cNvPr id="523274" name="Text Box 14"/>
          <p:cNvSpPr txBox="1">
            <a:spLocks noChangeArrowheads="1"/>
          </p:cNvSpPr>
          <p:nvPr/>
        </p:nvSpPr>
        <p:spPr bwMode="gray">
          <a:xfrm>
            <a:off x="5071154" y="1429854"/>
            <a:ext cx="3882346" cy="861774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/>
          <a:p>
            <a:pPr algn="ctr" defTabSz="801688"/>
            <a:r>
              <a:rPr lang="tr-TR" sz="1400" i="1" noProof="1">
                <a:solidFill>
                  <a:schemeClr val="bg1"/>
                </a:solidFill>
                <a:latin typeface="Calibri" pitchFamily="34" charset="0"/>
              </a:rPr>
              <a:t>En çok solunum sistemi hastalıklarında kullanılır.</a:t>
            </a:r>
          </a:p>
          <a:p>
            <a:pPr algn="ctr" defTabSz="801688"/>
            <a:r>
              <a:rPr lang="tr-TR" sz="1400" i="1" noProof="1">
                <a:solidFill>
                  <a:schemeClr val="bg1"/>
                </a:solidFill>
                <a:latin typeface="Calibri" pitchFamily="34" charset="0"/>
              </a:rPr>
              <a:t>Mesleksel akciğer hastalıklarının tanısında, yaygınlığının belirlenmesi ve sınıflandırılmasında en etkili yöntemdir.</a:t>
            </a:r>
          </a:p>
        </p:txBody>
      </p:sp>
      <p:sp>
        <p:nvSpPr>
          <p:cNvPr id="523275" name="Text Box 20"/>
          <p:cNvSpPr txBox="1">
            <a:spLocks noChangeArrowheads="1"/>
          </p:cNvSpPr>
          <p:nvPr/>
        </p:nvSpPr>
        <p:spPr bwMode="gray">
          <a:xfrm>
            <a:off x="28575" y="5390921"/>
            <a:ext cx="4333875" cy="92845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 algn="ctr" defTabSz="801688"/>
            <a:r>
              <a:rPr lang="tr-TR" sz="1400" i="1" noProof="1">
                <a:latin typeface="Calibri" pitchFamily="34" charset="0"/>
              </a:rPr>
              <a:t>Etken maddenin kendisi, metaboliti veya etken maddenin yol açtığı bir başka kimyasal saptanabilir.</a:t>
            </a:r>
          </a:p>
          <a:p>
            <a:pPr algn="ctr" defTabSz="801688"/>
            <a:r>
              <a:rPr lang="tr-TR" sz="1400" i="1" noProof="1" smtClean="0">
                <a:latin typeface="Calibri" pitchFamily="34" charset="0"/>
              </a:rPr>
              <a:t>Kan </a:t>
            </a:r>
            <a:r>
              <a:rPr lang="tr-TR" sz="1400" i="1" noProof="1">
                <a:latin typeface="Calibri" pitchFamily="34" charset="0"/>
              </a:rPr>
              <a:t>veya idrarda kurşun, civa kadmiyum gibi ağır metallerin tayini ya da nefeste benzen tayini gibi testler yapılabilir.</a:t>
            </a:r>
          </a:p>
        </p:txBody>
      </p:sp>
      <p:sp>
        <p:nvSpPr>
          <p:cNvPr id="28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tr-TR" sz="3200" noProof="1" smtClean="0">
                <a:solidFill>
                  <a:schemeClr val="bg1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+mn-ea"/>
                <a:cs typeface="Calibri" pitchFamily="34" charset="0"/>
              </a:rPr>
              <a:t>LABORATUAR</a:t>
            </a:r>
            <a:endParaRPr lang="en-GB" sz="3200" noProof="1" smtClean="0">
              <a:solidFill>
                <a:schemeClr val="bg1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523278" name="Resim 2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4514" y="4516734"/>
            <a:ext cx="720000" cy="700421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pic>
        <p:nvPicPr>
          <p:cNvPr id="523279" name="Picture 2" descr="C:\Users\ahmet\Desktop\RESİM ARŞİVİ\biology1.png"/>
          <p:cNvPicPr preferRelativeResize="0"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64251" y="4532464"/>
            <a:ext cx="720000" cy="72000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sp>
        <p:nvSpPr>
          <p:cNvPr id="523280" name="Text Box 20"/>
          <p:cNvSpPr txBox="1">
            <a:spLocks noChangeArrowheads="1"/>
          </p:cNvSpPr>
          <p:nvPr/>
        </p:nvSpPr>
        <p:spPr bwMode="gray">
          <a:xfrm>
            <a:off x="4732339" y="5392025"/>
            <a:ext cx="4328526" cy="927346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 algn="ctr" defTabSz="801688"/>
            <a:r>
              <a:rPr lang="tr-TR" sz="1400" i="1" noProof="1">
                <a:solidFill>
                  <a:srgbClr val="080808"/>
                </a:solidFill>
                <a:latin typeface="Calibri" pitchFamily="34" charset="0"/>
              </a:rPr>
              <a:t>Bazı hastalıkların teşhisinde (böbrek, akciğer, karaciğer, deri) patoloji gerekebilir.</a:t>
            </a:r>
          </a:p>
          <a:p>
            <a:pPr algn="ctr" defTabSz="801688"/>
            <a:r>
              <a:rPr lang="tr-TR" sz="1400" i="1" noProof="1" smtClean="0">
                <a:solidFill>
                  <a:srgbClr val="080808"/>
                </a:solidFill>
                <a:latin typeface="Calibri" pitchFamily="34" charset="0"/>
              </a:rPr>
              <a:t>Örneğin </a:t>
            </a:r>
            <a:r>
              <a:rPr lang="tr-TR" sz="1400" i="1" noProof="1">
                <a:solidFill>
                  <a:srgbClr val="080808"/>
                </a:solidFill>
                <a:latin typeface="Calibri" pitchFamily="34" charset="0"/>
              </a:rPr>
              <a:t>akciğer dokusunda asbest lifinin gösterilmesi asbest maruziyetinin kesin kanıtıdır.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2062162" y="4507207"/>
            <a:ext cx="1800000" cy="7200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tr-TR" sz="2000" b="1" i="1" dirty="0">
                <a:latin typeface="Calibri" pitchFamily="34" charset="0"/>
                <a:cs typeface="Calibri" pitchFamily="34" charset="0"/>
              </a:rPr>
              <a:t>Biyokimyasal Yöntemler</a:t>
            </a:r>
            <a:endParaRPr lang="tr-TR" sz="2000" b="1" i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Metin kutusu 32"/>
          <p:cNvSpPr txBox="1"/>
          <p:nvPr/>
        </p:nvSpPr>
        <p:spPr>
          <a:xfrm>
            <a:off x="5717589" y="4522938"/>
            <a:ext cx="1800000" cy="7200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tr-TR" sz="2000" b="1" i="1" dirty="0">
                <a:latin typeface="Calibri" pitchFamily="34" charset="0"/>
                <a:cs typeface="Calibri" pitchFamily="34" charset="0"/>
              </a:rPr>
              <a:t>Patolojik İncelemeler</a:t>
            </a:r>
          </a:p>
        </p:txBody>
      </p:sp>
      <p:grpSp>
        <p:nvGrpSpPr>
          <p:cNvPr id="3" name="Grup 2"/>
          <p:cNvGrpSpPr/>
          <p:nvPr/>
        </p:nvGrpSpPr>
        <p:grpSpPr>
          <a:xfrm>
            <a:off x="3312794" y="639763"/>
            <a:ext cx="2548575" cy="721883"/>
            <a:chOff x="3956050" y="449263"/>
            <a:chExt cx="2548575" cy="721883"/>
          </a:xfrm>
        </p:grpSpPr>
        <p:pic>
          <p:nvPicPr>
            <p:cNvPr id="523277" name="Resim 28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956050" y="449263"/>
              <a:ext cx="720000" cy="720000"/>
            </a:xfrm>
            <a:prstGeom prst="rect">
              <a:avLst/>
            </a:prstGeom>
            <a:noFill/>
            <a:ln w="9525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</p:pic>
        <p:sp>
          <p:nvSpPr>
            <p:cNvPr id="34" name="Metin kutusu 33"/>
            <p:cNvSpPr txBox="1"/>
            <p:nvPr/>
          </p:nvSpPr>
          <p:spPr>
            <a:xfrm>
              <a:off x="4704625" y="451146"/>
              <a:ext cx="1800000" cy="720000"/>
            </a:xfrm>
            <a:prstGeom prst="rect">
              <a:avLst/>
            </a:prstGeom>
            <a:noFill/>
            <a:ln w="9525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wrap="square" rtlCol="0">
              <a:noAutofit/>
            </a:bodyPr>
            <a:lstStyle/>
            <a:p>
              <a:pPr algn="ctr" defTabSz="801688">
                <a:spcAft>
                  <a:spcPct val="40000"/>
                </a:spcAft>
              </a:pPr>
              <a:r>
                <a:rPr lang="tr-TR" sz="2000" b="1" i="1" dirty="0">
                  <a:solidFill>
                    <a:schemeClr val="bg1"/>
                  </a:solidFill>
                  <a:latin typeface="Calibri" pitchFamily="34" charset="0"/>
                </a:rPr>
                <a:t>Radyolojik Yöntemler</a:t>
              </a:r>
            </a:p>
          </p:txBody>
        </p:sp>
      </p:grpSp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8467724" y="6405496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1533525" y="2740631"/>
            <a:ext cx="7477125" cy="1536094"/>
          </a:xfrm>
          <a:prstGeom prst="roundRect">
            <a:avLst>
              <a:gd name="adj" fmla="val 16667"/>
            </a:avLst>
          </a:prstGeom>
          <a:noFill/>
          <a:ln w="15875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 Hastalıkları </a:t>
            </a:r>
          </a:p>
          <a:p>
            <a:pPr algn="ctr"/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Tıbbi ve KesinTanısı</a:t>
            </a:r>
            <a:endParaRPr lang="tr-TR" sz="54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2" name="Picture 4" descr="D:\DOKTOR\1-DRUZ DOK\2-DRUZ EGITIMLER\4-RESİMLER\Siyah\SEARC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1964" y="2552699"/>
            <a:ext cx="2538413" cy="205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9034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1120775 h 2410"/>
              <a:gd name="T2" fmla="*/ 649287 w 1414"/>
              <a:gd name="T3" fmla="*/ 0 h 2410"/>
              <a:gd name="T4" fmla="*/ 2244725 w 1414"/>
              <a:gd name="T5" fmla="*/ 3175 h 2410"/>
              <a:gd name="T6" fmla="*/ 2239963 w 1414"/>
              <a:gd name="T7" fmla="*/ 3825875 h 2410"/>
              <a:gd name="T8" fmla="*/ 0 w 1414"/>
              <a:gd name="T9" fmla="*/ 1120775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/>
            <a:r>
              <a:rPr lang="tr-TR" sz="2000" b="1" dirty="0" smtClean="0">
                <a:solidFill>
                  <a:srgbClr val="FFFFFF"/>
                </a:solidFill>
                <a:latin typeface="Calibri" pitchFamily="34" charset="0"/>
              </a:rPr>
              <a:t>TIBBİ TANI KOYMA YETKİSİ OLAN KURUMLAR</a:t>
            </a:r>
            <a:endParaRPr lang="tr-TR" sz="20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6513" algn="ctr"/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SGK tarafından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sürdürülecek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MH tanı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çalışmaları için sigortalının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çalışma gücü ve meslekte kazanma gücü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kaybı oranlarının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tespitinde esas alınacak sağlık kurulu raporlarını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düzenlemekle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yetkili kuruluşlar;</a:t>
            </a:r>
          </a:p>
          <a:p>
            <a:pPr marL="36513" algn="ctr"/>
            <a:endParaRPr lang="tr-TR" sz="1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0000" indent="-252000">
              <a:buFont typeface="+mj-lt"/>
              <a:buAutoNum type="arabicPeriod"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Meslek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hastalıkları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hastaneleri</a:t>
            </a:r>
          </a:p>
          <a:p>
            <a:pPr marL="720000" lvl="1" indent="-216000">
              <a:buFont typeface="Wingdings" pitchFamily="2" charset="2"/>
              <a:buChar char="§"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Ankara</a:t>
            </a:r>
          </a:p>
          <a:p>
            <a:pPr marL="720000" lvl="1" indent="-216000">
              <a:buFont typeface="Wingdings" pitchFamily="2" charset="2"/>
              <a:buChar char="§"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İstanbul</a:t>
            </a:r>
          </a:p>
          <a:p>
            <a:pPr marL="720000" lvl="1" indent="-216000">
              <a:buFont typeface="Wingdings" pitchFamily="2" charset="2"/>
              <a:buChar char="§"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Zonguldak</a:t>
            </a:r>
          </a:p>
          <a:p>
            <a:pPr marL="360000" indent="-252000">
              <a:buFont typeface="+mj-lt"/>
              <a:buAutoNum type="arabicPeriod"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Devlet üniversite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hastaneleri (2008 yılından beri)</a:t>
            </a:r>
          </a:p>
          <a:p>
            <a:pPr marL="360000" indent="-252000">
              <a:buFont typeface="+mj-lt"/>
              <a:buAutoNum type="arabicPeriod"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Eğitim-Araştırma hastaneleri (2011 yılından beri)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51621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751622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751623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751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1005 w 794"/>
                  <a:gd name="T1" fmla="*/ 13 h 1200"/>
                  <a:gd name="T2" fmla="*/ 879 w 794"/>
                  <a:gd name="T3" fmla="*/ 86 h 1200"/>
                  <a:gd name="T4" fmla="*/ 874 w 794"/>
                  <a:gd name="T5" fmla="*/ 83 h 1200"/>
                  <a:gd name="T6" fmla="*/ 865 w 794"/>
                  <a:gd name="T7" fmla="*/ 58 h 1200"/>
                  <a:gd name="T8" fmla="*/ 861 w 794"/>
                  <a:gd name="T9" fmla="*/ 28 h 1200"/>
                  <a:gd name="T10" fmla="*/ 801 w 794"/>
                  <a:gd name="T11" fmla="*/ 12 h 1200"/>
                  <a:gd name="T12" fmla="*/ 785 w 794"/>
                  <a:gd name="T13" fmla="*/ 72 h 1200"/>
                  <a:gd name="T14" fmla="*/ 808 w 794"/>
                  <a:gd name="T15" fmla="*/ 91 h 1200"/>
                  <a:gd name="T16" fmla="*/ 808 w 794"/>
                  <a:gd name="T17" fmla="*/ 91 h 1200"/>
                  <a:gd name="T18" fmla="*/ 825 w 794"/>
                  <a:gd name="T19" fmla="*/ 111 h 1200"/>
                  <a:gd name="T20" fmla="*/ 825 w 794"/>
                  <a:gd name="T21" fmla="*/ 117 h 1200"/>
                  <a:gd name="T22" fmla="*/ 697 w 794"/>
                  <a:gd name="T23" fmla="*/ 191 h 1200"/>
                  <a:gd name="T24" fmla="*/ 805 w 794"/>
                  <a:gd name="T25" fmla="*/ 593 h 1200"/>
                  <a:gd name="T26" fmla="*/ 697 w 794"/>
                  <a:gd name="T27" fmla="*/ 994 h 1200"/>
                  <a:gd name="T28" fmla="*/ 0 w 794"/>
                  <a:gd name="T29" fmla="*/ 1397 h 1200"/>
                  <a:gd name="T30" fmla="*/ 0 w 794"/>
                  <a:gd name="T31" fmla="*/ 1529 h 1200"/>
                  <a:gd name="T32" fmla="*/ 0 w 794"/>
                  <a:gd name="T33" fmla="*/ 1545 h 1200"/>
                  <a:gd name="T34" fmla="*/ 6 w 794"/>
                  <a:gd name="T35" fmla="*/ 1548 h 1200"/>
                  <a:gd name="T36" fmla="*/ 32 w 794"/>
                  <a:gd name="T37" fmla="*/ 1542 h 1200"/>
                  <a:gd name="T38" fmla="*/ 32 w 794"/>
                  <a:gd name="T39" fmla="*/ 1542 h 1200"/>
                  <a:gd name="T40" fmla="*/ 61 w 794"/>
                  <a:gd name="T41" fmla="*/ 1532 h 1200"/>
                  <a:gd name="T42" fmla="*/ 104 w 794"/>
                  <a:gd name="T43" fmla="*/ 1575 h 1200"/>
                  <a:gd name="T44" fmla="*/ 61 w 794"/>
                  <a:gd name="T45" fmla="*/ 1621 h 1200"/>
                  <a:gd name="T46" fmla="*/ 32 w 794"/>
                  <a:gd name="T47" fmla="*/ 1609 h 1200"/>
                  <a:gd name="T48" fmla="*/ 6 w 794"/>
                  <a:gd name="T49" fmla="*/ 1605 h 1200"/>
                  <a:gd name="T50" fmla="*/ 0 w 794"/>
                  <a:gd name="T51" fmla="*/ 1607 h 1200"/>
                  <a:gd name="T52" fmla="*/ 0 w 794"/>
                  <a:gd name="T53" fmla="*/ 1618 h 1200"/>
                  <a:gd name="T54" fmla="*/ 0 w 794"/>
                  <a:gd name="T55" fmla="*/ 1752 h 1200"/>
                  <a:gd name="T56" fmla="*/ 1005 w 794"/>
                  <a:gd name="T57" fmla="*/ 1172 h 1200"/>
                  <a:gd name="T58" fmla="*/ 1160 w 794"/>
                  <a:gd name="T59" fmla="*/ 593 h 1200"/>
                  <a:gd name="T60" fmla="*/ 1005 w 794"/>
                  <a:gd name="T61" fmla="*/ 13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751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1220 w 864"/>
                  <a:gd name="T1" fmla="*/ 1519 h 1191"/>
                  <a:gd name="T2" fmla="*/ 1190 w 864"/>
                  <a:gd name="T3" fmla="*/ 1529 h 1191"/>
                  <a:gd name="T4" fmla="*/ 1190 w 864"/>
                  <a:gd name="T5" fmla="*/ 1529 h 1191"/>
                  <a:gd name="T6" fmla="*/ 1164 w 864"/>
                  <a:gd name="T7" fmla="*/ 1535 h 1191"/>
                  <a:gd name="T8" fmla="*/ 1158 w 864"/>
                  <a:gd name="T9" fmla="*/ 1532 h 1191"/>
                  <a:gd name="T10" fmla="*/ 1158 w 864"/>
                  <a:gd name="T11" fmla="*/ 1516 h 1191"/>
                  <a:gd name="T12" fmla="*/ 1158 w 864"/>
                  <a:gd name="T13" fmla="*/ 1384 h 1191"/>
                  <a:gd name="T14" fmla="*/ 463 w 864"/>
                  <a:gd name="T15" fmla="*/ 981 h 1191"/>
                  <a:gd name="T16" fmla="*/ 355 w 864"/>
                  <a:gd name="T17" fmla="*/ 580 h 1191"/>
                  <a:gd name="T18" fmla="*/ 463 w 864"/>
                  <a:gd name="T19" fmla="*/ 178 h 1191"/>
                  <a:gd name="T20" fmla="*/ 337 w 864"/>
                  <a:gd name="T21" fmla="*/ 107 h 1191"/>
                  <a:gd name="T22" fmla="*/ 333 w 864"/>
                  <a:gd name="T23" fmla="*/ 110 h 1191"/>
                  <a:gd name="T24" fmla="*/ 323 w 864"/>
                  <a:gd name="T25" fmla="*/ 134 h 1191"/>
                  <a:gd name="T26" fmla="*/ 323 w 864"/>
                  <a:gd name="T27" fmla="*/ 134 h 1191"/>
                  <a:gd name="T28" fmla="*/ 318 w 864"/>
                  <a:gd name="T29" fmla="*/ 165 h 1191"/>
                  <a:gd name="T30" fmla="*/ 259 w 864"/>
                  <a:gd name="T31" fmla="*/ 180 h 1191"/>
                  <a:gd name="T32" fmla="*/ 242 w 864"/>
                  <a:gd name="T33" fmla="*/ 120 h 1191"/>
                  <a:gd name="T34" fmla="*/ 266 w 864"/>
                  <a:gd name="T35" fmla="*/ 101 h 1191"/>
                  <a:gd name="T36" fmla="*/ 283 w 864"/>
                  <a:gd name="T37" fmla="*/ 80 h 1191"/>
                  <a:gd name="T38" fmla="*/ 283 w 864"/>
                  <a:gd name="T39" fmla="*/ 74 h 1191"/>
                  <a:gd name="T40" fmla="*/ 155 w 864"/>
                  <a:gd name="T41" fmla="*/ 0 h 1191"/>
                  <a:gd name="T42" fmla="*/ 0 w 864"/>
                  <a:gd name="T43" fmla="*/ 580 h 1191"/>
                  <a:gd name="T44" fmla="*/ 155 w 864"/>
                  <a:gd name="T45" fmla="*/ 1159 h 1191"/>
                  <a:gd name="T46" fmla="*/ 1158 w 864"/>
                  <a:gd name="T47" fmla="*/ 1739 h 1191"/>
                  <a:gd name="T48" fmla="*/ 1158 w 864"/>
                  <a:gd name="T49" fmla="*/ 1605 h 1191"/>
                  <a:gd name="T50" fmla="*/ 1158 w 864"/>
                  <a:gd name="T51" fmla="*/ 1594 h 1191"/>
                  <a:gd name="T52" fmla="*/ 1164 w 864"/>
                  <a:gd name="T53" fmla="*/ 1592 h 1191"/>
                  <a:gd name="T54" fmla="*/ 1190 w 864"/>
                  <a:gd name="T55" fmla="*/ 1596 h 1191"/>
                  <a:gd name="T56" fmla="*/ 1220 w 864"/>
                  <a:gd name="T57" fmla="*/ 1608 h 1191"/>
                  <a:gd name="T58" fmla="*/ 1262 w 864"/>
                  <a:gd name="T59" fmla="*/ 1562 h 1191"/>
                  <a:gd name="T60" fmla="*/ 1220 w 864"/>
                  <a:gd name="T61" fmla="*/ 1519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751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702 w 1375"/>
                  <a:gd name="T1" fmla="*/ 755 h 527"/>
                  <a:gd name="T2" fmla="*/ 1830 w 1375"/>
                  <a:gd name="T3" fmla="*/ 681 h 527"/>
                  <a:gd name="T4" fmla="*/ 1830 w 1375"/>
                  <a:gd name="T5" fmla="*/ 675 h 527"/>
                  <a:gd name="T6" fmla="*/ 1813 w 1375"/>
                  <a:gd name="T7" fmla="*/ 654 h 527"/>
                  <a:gd name="T8" fmla="*/ 1813 w 1375"/>
                  <a:gd name="T9" fmla="*/ 654 h 527"/>
                  <a:gd name="T10" fmla="*/ 1789 w 1375"/>
                  <a:gd name="T11" fmla="*/ 635 h 527"/>
                  <a:gd name="T12" fmla="*/ 1805 w 1375"/>
                  <a:gd name="T13" fmla="*/ 576 h 527"/>
                  <a:gd name="T14" fmla="*/ 1865 w 1375"/>
                  <a:gd name="T15" fmla="*/ 592 h 527"/>
                  <a:gd name="T16" fmla="*/ 1870 w 1375"/>
                  <a:gd name="T17" fmla="*/ 622 h 527"/>
                  <a:gd name="T18" fmla="*/ 1878 w 1375"/>
                  <a:gd name="T19" fmla="*/ 647 h 527"/>
                  <a:gd name="T20" fmla="*/ 1884 w 1375"/>
                  <a:gd name="T21" fmla="*/ 650 h 527"/>
                  <a:gd name="T22" fmla="*/ 2010 w 1375"/>
                  <a:gd name="T23" fmla="*/ 577 h 527"/>
                  <a:gd name="T24" fmla="*/ 1004 w 1375"/>
                  <a:gd name="T25" fmla="*/ 0 h 527"/>
                  <a:gd name="T26" fmla="*/ 0 w 1375"/>
                  <a:gd name="T27" fmla="*/ 577 h 527"/>
                  <a:gd name="T28" fmla="*/ 129 w 1375"/>
                  <a:gd name="T29" fmla="*/ 651 h 527"/>
                  <a:gd name="T30" fmla="*/ 129 w 1375"/>
                  <a:gd name="T31" fmla="*/ 657 h 527"/>
                  <a:gd name="T32" fmla="*/ 111 w 1375"/>
                  <a:gd name="T33" fmla="*/ 678 h 527"/>
                  <a:gd name="T34" fmla="*/ 88 w 1375"/>
                  <a:gd name="T35" fmla="*/ 697 h 527"/>
                  <a:gd name="T36" fmla="*/ 104 w 1375"/>
                  <a:gd name="T37" fmla="*/ 756 h 527"/>
                  <a:gd name="T38" fmla="*/ 164 w 1375"/>
                  <a:gd name="T39" fmla="*/ 742 h 527"/>
                  <a:gd name="T40" fmla="*/ 168 w 1375"/>
                  <a:gd name="T41" fmla="*/ 711 h 527"/>
                  <a:gd name="T42" fmla="*/ 168 w 1375"/>
                  <a:gd name="T43" fmla="*/ 711 h 527"/>
                  <a:gd name="T44" fmla="*/ 178 w 1375"/>
                  <a:gd name="T45" fmla="*/ 686 h 527"/>
                  <a:gd name="T46" fmla="*/ 183 w 1375"/>
                  <a:gd name="T47" fmla="*/ 683 h 527"/>
                  <a:gd name="T48" fmla="*/ 308 w 1375"/>
                  <a:gd name="T49" fmla="*/ 755 h 527"/>
                  <a:gd name="T50" fmla="*/ 1004 w 1375"/>
                  <a:gd name="T51" fmla="*/ 354 h 527"/>
                  <a:gd name="T52" fmla="*/ 1702 w 1375"/>
                  <a:gd name="T53" fmla="*/ 755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51627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75162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808 w 550"/>
                  <a:gd name="T1" fmla="*/ 193 h 836"/>
                  <a:gd name="T2" fmla="*/ 804 w 550"/>
                  <a:gd name="T3" fmla="*/ 190 h 836"/>
                  <a:gd name="T4" fmla="*/ 777 w 550"/>
                  <a:gd name="T5" fmla="*/ 195 h 836"/>
                  <a:gd name="T6" fmla="*/ 777 w 550"/>
                  <a:gd name="T7" fmla="*/ 195 h 836"/>
                  <a:gd name="T8" fmla="*/ 748 w 550"/>
                  <a:gd name="T9" fmla="*/ 207 h 836"/>
                  <a:gd name="T10" fmla="*/ 705 w 550"/>
                  <a:gd name="T11" fmla="*/ 163 h 836"/>
                  <a:gd name="T12" fmla="*/ 748 w 550"/>
                  <a:gd name="T13" fmla="*/ 117 h 836"/>
                  <a:gd name="T14" fmla="*/ 777 w 550"/>
                  <a:gd name="T15" fmla="*/ 129 h 836"/>
                  <a:gd name="T16" fmla="*/ 804 w 550"/>
                  <a:gd name="T17" fmla="*/ 133 h 836"/>
                  <a:gd name="T18" fmla="*/ 808 w 550"/>
                  <a:gd name="T19" fmla="*/ 130 h 836"/>
                  <a:gd name="T20" fmla="*/ 808 w 550"/>
                  <a:gd name="T21" fmla="*/ 120 h 836"/>
                  <a:gd name="T22" fmla="*/ 808 w 550"/>
                  <a:gd name="T23" fmla="*/ 0 h 836"/>
                  <a:gd name="T24" fmla="*/ 0 w 550"/>
                  <a:gd name="T25" fmla="*/ 806 h 836"/>
                  <a:gd name="T26" fmla="*/ 109 w 550"/>
                  <a:gd name="T27" fmla="*/ 1209 h 836"/>
                  <a:gd name="T28" fmla="*/ 225 w 550"/>
                  <a:gd name="T29" fmla="*/ 1143 h 836"/>
                  <a:gd name="T30" fmla="*/ 232 w 550"/>
                  <a:gd name="T31" fmla="*/ 1166 h 836"/>
                  <a:gd name="T32" fmla="*/ 237 w 550"/>
                  <a:gd name="T33" fmla="*/ 1197 h 836"/>
                  <a:gd name="T34" fmla="*/ 297 w 550"/>
                  <a:gd name="T35" fmla="*/ 1212 h 836"/>
                  <a:gd name="T36" fmla="*/ 314 w 550"/>
                  <a:gd name="T37" fmla="*/ 1152 h 836"/>
                  <a:gd name="T38" fmla="*/ 291 w 550"/>
                  <a:gd name="T39" fmla="*/ 1133 h 836"/>
                  <a:gd name="T40" fmla="*/ 291 w 550"/>
                  <a:gd name="T41" fmla="*/ 1133 h 836"/>
                  <a:gd name="T42" fmla="*/ 273 w 550"/>
                  <a:gd name="T43" fmla="*/ 1115 h 836"/>
                  <a:gd name="T44" fmla="*/ 391 w 550"/>
                  <a:gd name="T45" fmla="*/ 1046 h 836"/>
                  <a:gd name="T46" fmla="*/ 326 w 550"/>
                  <a:gd name="T47" fmla="*/ 806 h 836"/>
                  <a:gd name="T48" fmla="*/ 808 w 550"/>
                  <a:gd name="T49" fmla="*/ 325 h 836"/>
                  <a:gd name="T50" fmla="*/ 808 w 550"/>
                  <a:gd name="T51" fmla="*/ 210 h 836"/>
                  <a:gd name="T52" fmla="*/ 808 w 550"/>
                  <a:gd name="T53" fmla="*/ 193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75162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103 w 621"/>
                  <a:gd name="T1" fmla="*/ 0 h 826"/>
                  <a:gd name="T2" fmla="*/ 103 w 621"/>
                  <a:gd name="T3" fmla="*/ 120 h 826"/>
                  <a:gd name="T4" fmla="*/ 103 w 621"/>
                  <a:gd name="T5" fmla="*/ 130 h 826"/>
                  <a:gd name="T6" fmla="*/ 98 w 621"/>
                  <a:gd name="T7" fmla="*/ 133 h 826"/>
                  <a:gd name="T8" fmla="*/ 72 w 621"/>
                  <a:gd name="T9" fmla="*/ 129 h 826"/>
                  <a:gd name="T10" fmla="*/ 43 w 621"/>
                  <a:gd name="T11" fmla="*/ 117 h 826"/>
                  <a:gd name="T12" fmla="*/ 0 w 621"/>
                  <a:gd name="T13" fmla="*/ 163 h 826"/>
                  <a:gd name="T14" fmla="*/ 43 w 621"/>
                  <a:gd name="T15" fmla="*/ 207 h 826"/>
                  <a:gd name="T16" fmla="*/ 72 w 621"/>
                  <a:gd name="T17" fmla="*/ 195 h 826"/>
                  <a:gd name="T18" fmla="*/ 72 w 621"/>
                  <a:gd name="T19" fmla="*/ 195 h 826"/>
                  <a:gd name="T20" fmla="*/ 98 w 621"/>
                  <a:gd name="T21" fmla="*/ 190 h 826"/>
                  <a:gd name="T22" fmla="*/ 103 w 621"/>
                  <a:gd name="T23" fmla="*/ 193 h 826"/>
                  <a:gd name="T24" fmla="*/ 103 w 621"/>
                  <a:gd name="T25" fmla="*/ 209 h 826"/>
                  <a:gd name="T26" fmla="*/ 103 w 621"/>
                  <a:gd name="T27" fmla="*/ 325 h 826"/>
                  <a:gd name="T28" fmla="*/ 103 w 621"/>
                  <a:gd name="T29" fmla="*/ 325 h 826"/>
                  <a:gd name="T30" fmla="*/ 585 w 621"/>
                  <a:gd name="T31" fmla="*/ 806 h 826"/>
                  <a:gd name="T32" fmla="*/ 520 w 621"/>
                  <a:gd name="T33" fmla="*/ 1046 h 826"/>
                  <a:gd name="T34" fmla="*/ 636 w 621"/>
                  <a:gd name="T35" fmla="*/ 1112 h 826"/>
                  <a:gd name="T36" fmla="*/ 640 w 621"/>
                  <a:gd name="T37" fmla="*/ 1110 h 826"/>
                  <a:gd name="T38" fmla="*/ 651 w 621"/>
                  <a:gd name="T39" fmla="*/ 1084 h 826"/>
                  <a:gd name="T40" fmla="*/ 651 w 621"/>
                  <a:gd name="T41" fmla="*/ 1084 h 826"/>
                  <a:gd name="T42" fmla="*/ 655 w 621"/>
                  <a:gd name="T43" fmla="*/ 1055 h 826"/>
                  <a:gd name="T44" fmla="*/ 715 w 621"/>
                  <a:gd name="T45" fmla="*/ 1039 h 826"/>
                  <a:gd name="T46" fmla="*/ 731 w 621"/>
                  <a:gd name="T47" fmla="*/ 1099 h 826"/>
                  <a:gd name="T48" fmla="*/ 708 w 621"/>
                  <a:gd name="T49" fmla="*/ 1118 h 826"/>
                  <a:gd name="T50" fmla="*/ 690 w 621"/>
                  <a:gd name="T51" fmla="*/ 1138 h 826"/>
                  <a:gd name="T52" fmla="*/ 690 w 621"/>
                  <a:gd name="T53" fmla="*/ 1144 h 826"/>
                  <a:gd name="T54" fmla="*/ 803 w 621"/>
                  <a:gd name="T55" fmla="*/ 1210 h 826"/>
                  <a:gd name="T56" fmla="*/ 912 w 621"/>
                  <a:gd name="T57" fmla="*/ 806 h 826"/>
                  <a:gd name="T58" fmla="*/ 103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75163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1284 w 953"/>
                  <a:gd name="T1" fmla="*/ 117 h 400"/>
                  <a:gd name="T2" fmla="*/ 1284 w 953"/>
                  <a:gd name="T3" fmla="*/ 112 h 400"/>
                  <a:gd name="T4" fmla="*/ 1302 w 953"/>
                  <a:gd name="T5" fmla="*/ 91 h 400"/>
                  <a:gd name="T6" fmla="*/ 1325 w 953"/>
                  <a:gd name="T7" fmla="*/ 72 h 400"/>
                  <a:gd name="T8" fmla="*/ 1309 w 953"/>
                  <a:gd name="T9" fmla="*/ 12 h 400"/>
                  <a:gd name="T10" fmla="*/ 1249 w 953"/>
                  <a:gd name="T11" fmla="*/ 28 h 400"/>
                  <a:gd name="T12" fmla="*/ 1245 w 953"/>
                  <a:gd name="T13" fmla="*/ 57 h 400"/>
                  <a:gd name="T14" fmla="*/ 1245 w 953"/>
                  <a:gd name="T15" fmla="*/ 57 h 400"/>
                  <a:gd name="T16" fmla="*/ 1234 w 953"/>
                  <a:gd name="T17" fmla="*/ 84 h 400"/>
                  <a:gd name="T18" fmla="*/ 1230 w 953"/>
                  <a:gd name="T19" fmla="*/ 85 h 400"/>
                  <a:gd name="T20" fmla="*/ 1114 w 953"/>
                  <a:gd name="T21" fmla="*/ 19 h 400"/>
                  <a:gd name="T22" fmla="*/ 698 w 953"/>
                  <a:gd name="T23" fmla="*/ 260 h 400"/>
                  <a:gd name="T24" fmla="*/ 281 w 953"/>
                  <a:gd name="T25" fmla="*/ 19 h 400"/>
                  <a:gd name="T26" fmla="*/ 164 w 953"/>
                  <a:gd name="T27" fmla="*/ 88 h 400"/>
                  <a:gd name="T28" fmla="*/ 182 w 953"/>
                  <a:gd name="T29" fmla="*/ 106 h 400"/>
                  <a:gd name="T30" fmla="*/ 182 w 953"/>
                  <a:gd name="T31" fmla="*/ 106 h 400"/>
                  <a:gd name="T32" fmla="*/ 205 w 953"/>
                  <a:gd name="T33" fmla="*/ 125 h 400"/>
                  <a:gd name="T34" fmla="*/ 188 w 953"/>
                  <a:gd name="T35" fmla="*/ 185 h 400"/>
                  <a:gd name="T36" fmla="*/ 128 w 953"/>
                  <a:gd name="T37" fmla="*/ 170 h 400"/>
                  <a:gd name="T38" fmla="*/ 123 w 953"/>
                  <a:gd name="T39" fmla="*/ 139 h 400"/>
                  <a:gd name="T40" fmla="*/ 116 w 953"/>
                  <a:gd name="T41" fmla="*/ 116 h 400"/>
                  <a:gd name="T42" fmla="*/ 0 w 953"/>
                  <a:gd name="T43" fmla="*/ 182 h 400"/>
                  <a:gd name="T44" fmla="*/ 698 w 953"/>
                  <a:gd name="T45" fmla="*/ 587 h 400"/>
                  <a:gd name="T46" fmla="*/ 1397 w 953"/>
                  <a:gd name="T47" fmla="*/ 183 h 400"/>
                  <a:gd name="T48" fmla="*/ 1284 w 953"/>
                  <a:gd name="T49" fmla="*/ 117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 HASTALIKLARI</a:t>
            </a:r>
            <a:endParaRPr lang="en-US" sz="32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8467724" y="6405496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Akış Çizelgesi: Belge 16"/>
          <p:cNvSpPr/>
          <p:nvPr/>
        </p:nvSpPr>
        <p:spPr>
          <a:xfrm>
            <a:off x="26614" y="6514670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rgbClr val="FFFFFF"/>
                </a:solidFill>
                <a:latin typeface="Calibri" pitchFamily="34" charset="0"/>
              </a:rPr>
              <a:t>1</a:t>
            </a:r>
            <a:endParaRPr lang="tr-TR" sz="20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1553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İŞ SAĞLIĞI UYGULAMA </a:t>
            </a:r>
            <a:r>
              <a:rPr lang="tr-TR" sz="2000" b="1" noProof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(SAĞLIK GÖZETİMİ) İLKELERİ</a:t>
            </a:r>
            <a:endParaRPr lang="de-DE" sz="2000" b="1" noProof="1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720000" lvl="1" indent="-324000">
              <a:lnSpc>
                <a:spcPct val="90000"/>
              </a:lnSpc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720000" lvl="1" indent="-324000">
              <a:lnSpc>
                <a:spcPct val="90000"/>
              </a:lnSpc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İşyeri ortam faktörlerini değerlendirme</a:t>
            </a:r>
          </a:p>
          <a:p>
            <a:pPr marL="720000" lvl="1" indent="-324000">
              <a:lnSpc>
                <a:spcPct val="90000"/>
              </a:lnSpc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iriş muayenesi (uygun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işe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yerleştirme)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720000" lvl="1" indent="-324000">
              <a:lnSpc>
                <a:spcPct val="90000"/>
              </a:lnSpc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İşyeri sağlık risklerini kontrol etme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720000" lvl="1" indent="-324000">
              <a:lnSpc>
                <a:spcPct val="90000"/>
              </a:lnSpc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Periyodik m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uayene (aralıklı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kontrol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muayeneleri)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720000" lvl="1" indent="-324000">
              <a:lnSpc>
                <a:spcPct val="90000"/>
              </a:lnSpc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İşyerinde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sağlık hizmeti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sunma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720000" lvl="1" indent="-324000">
              <a:lnSpc>
                <a:spcPct val="90000"/>
              </a:lnSpc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Sağlık eğitimi ve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danışmanlık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44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72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27664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27666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7667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SAĞLIK GÖZETİMİ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67724" y="6405496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Akış Çizelgesi: Belge 16"/>
          <p:cNvSpPr/>
          <p:nvPr/>
        </p:nvSpPr>
        <p:spPr>
          <a:xfrm>
            <a:off x="26614" y="6514670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rgbClr val="FFFFFF"/>
                </a:solidFill>
                <a:latin typeface="Calibri" pitchFamily="34" charset="0"/>
              </a:rPr>
              <a:t>1</a:t>
            </a:r>
            <a:endParaRPr lang="tr-TR" sz="20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2210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84" name="AutoShape 5"/>
          <p:cNvSpPr>
            <a:spLocks noChangeArrowheads="1"/>
          </p:cNvSpPr>
          <p:nvPr/>
        </p:nvSpPr>
        <p:spPr bwMode="auto">
          <a:xfrm>
            <a:off x="214846" y="1149544"/>
            <a:ext cx="1880139" cy="2665678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>
            <a:normAutofit/>
          </a:bodyPr>
          <a:lstStyle/>
          <a:p>
            <a:pPr algn="ctr" eaLnBrk="0" hangingPunct="0"/>
            <a:r>
              <a:rPr lang="tr-TR" altLang="zh-CN" b="1" i="1" dirty="0" smtClean="0">
                <a:solidFill>
                  <a:srgbClr val="000000"/>
                </a:solidFill>
                <a:latin typeface="Calibri" panose="020F0502020204030204" pitchFamily="34" charset="0"/>
                <a:ea typeface="宋体" charset="-122"/>
              </a:rPr>
              <a:t>İŞYERİ HEKİMİ</a:t>
            </a:r>
          </a:p>
          <a:p>
            <a:pPr algn="ctr" eaLnBrk="0" hangingPunct="0"/>
            <a:r>
              <a:rPr lang="tr-TR" altLang="zh-CN" b="1" i="1" dirty="0" smtClean="0">
                <a:solidFill>
                  <a:srgbClr val="C00000"/>
                </a:solidFill>
                <a:latin typeface="Calibri" panose="020F0502020204030204" pitchFamily="34" charset="0"/>
                <a:ea typeface="宋体" charset="-122"/>
              </a:rPr>
              <a:t>ÖN TANI</a:t>
            </a:r>
            <a:endParaRPr lang="tr-TR" altLang="zh-CN" i="1" dirty="0" smtClean="0">
              <a:solidFill>
                <a:srgbClr val="C00000"/>
              </a:solidFill>
              <a:latin typeface="Calibri" panose="020F0502020204030204" pitchFamily="34" charset="0"/>
              <a:ea typeface="宋体" charset="-122"/>
            </a:endParaRPr>
          </a:p>
        </p:txBody>
      </p:sp>
      <p:sp>
        <p:nvSpPr>
          <p:cNvPr id="437267" name="AutoShape 5"/>
          <p:cNvSpPr>
            <a:spLocks noChangeArrowheads="1"/>
          </p:cNvSpPr>
          <p:nvPr/>
        </p:nvSpPr>
        <p:spPr bwMode="auto">
          <a:xfrm>
            <a:off x="3616009" y="1373179"/>
            <a:ext cx="1914723" cy="666351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>
            <a:norm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tr-TR" altLang="zh-CN" i="1" dirty="0" smtClean="0">
                <a:solidFill>
                  <a:srgbClr val="000000"/>
                </a:solidFill>
                <a:latin typeface="Calibri" panose="020F0502020204030204" pitchFamily="34" charset="0"/>
                <a:ea typeface="宋体" charset="-122"/>
              </a:rPr>
              <a:t>ÇALIŞAN</a:t>
            </a:r>
          </a:p>
          <a:p>
            <a:pPr algn="ctr" eaLnBrk="0" hangingPunct="0">
              <a:lnSpc>
                <a:spcPct val="90000"/>
              </a:lnSpc>
            </a:pPr>
            <a:r>
              <a:rPr lang="tr-TR" sz="1400" i="1" dirty="0" smtClean="0">
                <a:latin typeface="Calibri" panose="020F0502020204030204" pitchFamily="34" charset="0"/>
              </a:rPr>
              <a:t>(İK-MH Bildirgesiyle)</a:t>
            </a:r>
            <a:endParaRPr lang="tr-TR" sz="1400" i="1" dirty="0">
              <a:latin typeface="Calibri" panose="020F0502020204030204" pitchFamily="34" charset="0"/>
            </a:endParaRPr>
          </a:p>
        </p:txBody>
      </p:sp>
      <p:sp>
        <p:nvSpPr>
          <p:cNvPr id="34" name="Rectangle 31"/>
          <p:cNvSpPr txBox="1">
            <a:spLocks noChangeArrowheads="1"/>
          </p:cNvSpPr>
          <p:nvPr/>
        </p:nvSpPr>
        <p:spPr bwMode="gray">
          <a:xfrm>
            <a:off x="99800" y="367215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 HASTALIKLARI</a:t>
            </a:r>
            <a:endParaRPr lang="en-US" sz="32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3616008" y="2121363"/>
            <a:ext cx="1914723" cy="666351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>
            <a:norm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tr-TR" altLang="zh-CN" i="1" dirty="0" smtClean="0">
                <a:solidFill>
                  <a:srgbClr val="000000"/>
                </a:solidFill>
                <a:latin typeface="Calibri" panose="020F0502020204030204" pitchFamily="34" charset="0"/>
                <a:ea typeface="宋体" charset="-122"/>
              </a:rPr>
              <a:t>İŞVEREN</a:t>
            </a:r>
          </a:p>
          <a:p>
            <a:pPr algn="ctr" eaLnBrk="0" hangingPunct="0">
              <a:lnSpc>
                <a:spcPct val="90000"/>
              </a:lnSpc>
            </a:pPr>
            <a:r>
              <a:rPr lang="tr-TR" sz="1400" i="1" dirty="0">
                <a:latin typeface="Calibri" panose="020F0502020204030204" pitchFamily="34" charset="0"/>
              </a:rPr>
              <a:t>(İK-MH Bildirgesiyle</a:t>
            </a:r>
            <a:r>
              <a:rPr lang="tr-TR" sz="1400" i="1" dirty="0" smtClean="0">
                <a:latin typeface="Calibri" panose="020F0502020204030204" pitchFamily="34" charset="0"/>
              </a:rPr>
              <a:t>)</a:t>
            </a:r>
            <a:endParaRPr lang="tr-TR" sz="1400" i="1" dirty="0">
              <a:latin typeface="Calibri" panose="020F0502020204030204" pitchFamily="34" charset="0"/>
            </a:endParaRPr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3616009" y="2863509"/>
            <a:ext cx="1914723" cy="666351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>
            <a:norm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tr-TR" altLang="zh-CN" b="1" i="1" dirty="0" smtClean="0">
                <a:solidFill>
                  <a:srgbClr val="C00000"/>
                </a:solidFill>
                <a:latin typeface="Calibri" panose="020F0502020204030204" pitchFamily="34" charset="0"/>
                <a:ea typeface="宋体" charset="-122"/>
              </a:rPr>
              <a:t>TIBBI TANI</a:t>
            </a:r>
          </a:p>
          <a:p>
            <a:pPr algn="ctr" eaLnBrk="0" hangingPunct="0">
              <a:lnSpc>
                <a:spcPct val="90000"/>
              </a:lnSpc>
            </a:pPr>
            <a:r>
              <a:rPr lang="tr-TR" altLang="zh-CN" i="1" dirty="0" smtClean="0">
                <a:solidFill>
                  <a:srgbClr val="000000"/>
                </a:solidFill>
                <a:latin typeface="Calibri" panose="020F0502020204030204" pitchFamily="34" charset="0"/>
                <a:ea typeface="宋体" charset="-122"/>
              </a:rPr>
              <a:t>MERKEZLERİ</a:t>
            </a:r>
            <a:endParaRPr lang="zh-CN" altLang="zh-CN" i="1" dirty="0">
              <a:solidFill>
                <a:srgbClr val="000000"/>
              </a:solidFill>
              <a:latin typeface="Calibri" panose="020F0502020204030204" pitchFamily="34" charset="0"/>
              <a:ea typeface="宋体" charset="-122"/>
            </a:endParaRPr>
          </a:p>
        </p:txBody>
      </p:sp>
      <p:grpSp>
        <p:nvGrpSpPr>
          <p:cNvPr id="5" name="Grup 4"/>
          <p:cNvGrpSpPr/>
          <p:nvPr/>
        </p:nvGrpSpPr>
        <p:grpSpPr>
          <a:xfrm>
            <a:off x="2140454" y="1412562"/>
            <a:ext cx="1440000" cy="338554"/>
            <a:chOff x="1853363" y="1316865"/>
            <a:chExt cx="1440000" cy="338554"/>
          </a:xfrm>
        </p:grpSpPr>
        <p:cxnSp>
          <p:nvCxnSpPr>
            <p:cNvPr id="3" name="Düz Ok Bağlayıcısı 2"/>
            <p:cNvCxnSpPr/>
            <p:nvPr/>
          </p:nvCxnSpPr>
          <p:spPr>
            <a:xfrm>
              <a:off x="1853363" y="1618878"/>
              <a:ext cx="1440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" name="Metin kutusu 3"/>
            <p:cNvSpPr txBox="1"/>
            <p:nvPr/>
          </p:nvSpPr>
          <p:spPr>
            <a:xfrm>
              <a:off x="1956391" y="1316865"/>
              <a:ext cx="10817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i="1" dirty="0" smtClean="0">
                  <a:latin typeface="Calibri" panose="020F0502020204030204" pitchFamily="34" charset="0"/>
                </a:rPr>
                <a:t>Bilgilendir</a:t>
              </a:r>
              <a:endParaRPr lang="tr-TR" sz="1600" i="1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25" name="Grup 24"/>
          <p:cNvGrpSpPr/>
          <p:nvPr/>
        </p:nvGrpSpPr>
        <p:grpSpPr>
          <a:xfrm>
            <a:off x="2140454" y="2175661"/>
            <a:ext cx="1440000" cy="338554"/>
            <a:chOff x="1853363" y="1316865"/>
            <a:chExt cx="1440000" cy="338554"/>
          </a:xfrm>
        </p:grpSpPr>
        <p:cxnSp>
          <p:nvCxnSpPr>
            <p:cNvPr id="26" name="Düz Ok Bağlayıcısı 25"/>
            <p:cNvCxnSpPr/>
            <p:nvPr/>
          </p:nvCxnSpPr>
          <p:spPr>
            <a:xfrm>
              <a:off x="1853363" y="1618878"/>
              <a:ext cx="1440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Metin kutusu 26"/>
            <p:cNvSpPr txBox="1"/>
            <p:nvPr/>
          </p:nvSpPr>
          <p:spPr>
            <a:xfrm>
              <a:off x="1956391" y="1316865"/>
              <a:ext cx="10817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i="1" dirty="0" smtClean="0">
                  <a:latin typeface="Calibri" panose="020F0502020204030204" pitchFamily="34" charset="0"/>
                </a:rPr>
                <a:t>Bildirim</a:t>
              </a:r>
              <a:endParaRPr lang="tr-TR" sz="1600" i="1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28" name="Grup 27"/>
          <p:cNvGrpSpPr/>
          <p:nvPr/>
        </p:nvGrpSpPr>
        <p:grpSpPr>
          <a:xfrm>
            <a:off x="2136353" y="2900246"/>
            <a:ext cx="1440000" cy="338554"/>
            <a:chOff x="1853363" y="1316865"/>
            <a:chExt cx="1440000" cy="338554"/>
          </a:xfrm>
        </p:grpSpPr>
        <p:cxnSp>
          <p:nvCxnSpPr>
            <p:cNvPr id="29" name="Düz Ok Bağlayıcısı 28"/>
            <p:cNvCxnSpPr/>
            <p:nvPr/>
          </p:nvCxnSpPr>
          <p:spPr>
            <a:xfrm>
              <a:off x="1853363" y="1618878"/>
              <a:ext cx="1440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Metin kutusu 30"/>
            <p:cNvSpPr txBox="1"/>
            <p:nvPr/>
          </p:nvSpPr>
          <p:spPr>
            <a:xfrm>
              <a:off x="1956391" y="1316865"/>
              <a:ext cx="10817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i="1" dirty="0" smtClean="0">
                  <a:latin typeface="Calibri" panose="020F0502020204030204" pitchFamily="34" charset="0"/>
                </a:rPr>
                <a:t>Bildirim</a:t>
              </a:r>
              <a:endParaRPr lang="tr-TR" sz="1600" i="1" dirty="0">
                <a:latin typeface="Calibri" panose="020F0502020204030204" pitchFamily="34" charset="0"/>
              </a:endParaRPr>
            </a:p>
          </p:txBody>
        </p:sp>
      </p:grpSp>
      <p:sp>
        <p:nvSpPr>
          <p:cNvPr id="32" name="AutoShape 5"/>
          <p:cNvSpPr>
            <a:spLocks noChangeArrowheads="1"/>
          </p:cNvSpPr>
          <p:nvPr/>
        </p:nvSpPr>
        <p:spPr bwMode="auto">
          <a:xfrm>
            <a:off x="7036330" y="1117484"/>
            <a:ext cx="1880139" cy="2665678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>
            <a:normAutofit/>
          </a:bodyPr>
          <a:lstStyle/>
          <a:p>
            <a:pPr algn="ctr" eaLnBrk="0" hangingPunct="0"/>
            <a:r>
              <a:rPr lang="tr-TR" altLang="zh-CN" b="1" i="1" dirty="0">
                <a:solidFill>
                  <a:srgbClr val="000000"/>
                </a:solidFill>
                <a:latin typeface="Calibri" panose="020F0502020204030204" pitchFamily="34" charset="0"/>
                <a:ea typeface="宋体" charset="-122"/>
              </a:rPr>
              <a:t>SGK </a:t>
            </a:r>
          </a:p>
          <a:p>
            <a:pPr algn="ctr" eaLnBrk="0" hangingPunct="0"/>
            <a:r>
              <a:rPr lang="tr-TR" altLang="zh-CN" b="1" i="1" dirty="0" smtClean="0">
                <a:solidFill>
                  <a:srgbClr val="000000"/>
                </a:solidFill>
                <a:latin typeface="Calibri" panose="020F0502020204030204" pitchFamily="34" charset="0"/>
                <a:ea typeface="宋体" charset="-122"/>
              </a:rPr>
              <a:t>İL MÜDÜRLÜĞÜ</a:t>
            </a:r>
            <a:endParaRPr lang="tr-TR" altLang="zh-CN" b="1" i="1" dirty="0">
              <a:solidFill>
                <a:srgbClr val="000000"/>
              </a:solidFill>
              <a:latin typeface="Calibri" panose="020F0502020204030204" pitchFamily="34" charset="0"/>
              <a:ea typeface="宋体" charset="-122"/>
            </a:endParaRPr>
          </a:p>
        </p:txBody>
      </p:sp>
      <p:grpSp>
        <p:nvGrpSpPr>
          <p:cNvPr id="33" name="Grup 32"/>
          <p:cNvGrpSpPr/>
          <p:nvPr/>
        </p:nvGrpSpPr>
        <p:grpSpPr>
          <a:xfrm>
            <a:off x="5562831" y="1380663"/>
            <a:ext cx="1440000" cy="369332"/>
            <a:chOff x="1853363" y="1274333"/>
            <a:chExt cx="1440000" cy="369332"/>
          </a:xfrm>
        </p:grpSpPr>
        <p:cxnSp>
          <p:nvCxnSpPr>
            <p:cNvPr id="35" name="Düz Ok Bağlayıcısı 34"/>
            <p:cNvCxnSpPr/>
            <p:nvPr/>
          </p:nvCxnSpPr>
          <p:spPr>
            <a:xfrm>
              <a:off x="1853363" y="1618878"/>
              <a:ext cx="1440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Metin kutusu 36"/>
            <p:cNvSpPr txBox="1"/>
            <p:nvPr/>
          </p:nvSpPr>
          <p:spPr>
            <a:xfrm>
              <a:off x="1956391" y="1274333"/>
              <a:ext cx="10817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i="1" dirty="0">
                  <a:solidFill>
                    <a:srgbClr val="C00000"/>
                  </a:solidFill>
                  <a:latin typeface="Calibri" panose="020F0502020204030204" pitchFamily="34" charset="0"/>
                </a:rPr>
                <a:t>3 İş Günü</a:t>
              </a:r>
            </a:p>
          </p:txBody>
        </p:sp>
      </p:grpSp>
      <p:grpSp>
        <p:nvGrpSpPr>
          <p:cNvPr id="39" name="Grup 38"/>
          <p:cNvGrpSpPr/>
          <p:nvPr/>
        </p:nvGrpSpPr>
        <p:grpSpPr>
          <a:xfrm>
            <a:off x="5575064" y="2111863"/>
            <a:ext cx="1440000" cy="369332"/>
            <a:chOff x="1853363" y="1274333"/>
            <a:chExt cx="1440000" cy="369332"/>
          </a:xfrm>
        </p:grpSpPr>
        <p:cxnSp>
          <p:nvCxnSpPr>
            <p:cNvPr id="41" name="Düz Ok Bağlayıcısı 40"/>
            <p:cNvCxnSpPr/>
            <p:nvPr/>
          </p:nvCxnSpPr>
          <p:spPr>
            <a:xfrm>
              <a:off x="1853363" y="1618878"/>
              <a:ext cx="1440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Metin kutusu 41"/>
            <p:cNvSpPr txBox="1"/>
            <p:nvPr/>
          </p:nvSpPr>
          <p:spPr>
            <a:xfrm>
              <a:off x="1924492" y="1274333"/>
              <a:ext cx="10817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i="1" dirty="0" smtClean="0">
                  <a:solidFill>
                    <a:srgbClr val="C00000"/>
                  </a:solidFill>
                  <a:latin typeface="Calibri" panose="020F0502020204030204" pitchFamily="34" charset="0"/>
                </a:rPr>
                <a:t>3 İş Günü</a:t>
              </a:r>
              <a:endParaRPr lang="tr-TR" b="1" i="1" dirty="0">
                <a:solidFill>
                  <a:srgbClr val="C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48" name="Grup 47"/>
          <p:cNvGrpSpPr/>
          <p:nvPr/>
        </p:nvGrpSpPr>
        <p:grpSpPr>
          <a:xfrm flipH="1">
            <a:off x="5562830" y="2858271"/>
            <a:ext cx="1434885" cy="369332"/>
            <a:chOff x="1853363" y="1284966"/>
            <a:chExt cx="1440000" cy="369332"/>
          </a:xfrm>
        </p:grpSpPr>
        <p:cxnSp>
          <p:nvCxnSpPr>
            <p:cNvPr id="49" name="Düz Ok Bağlayıcısı 48"/>
            <p:cNvCxnSpPr/>
            <p:nvPr/>
          </p:nvCxnSpPr>
          <p:spPr>
            <a:xfrm>
              <a:off x="1853363" y="1618878"/>
              <a:ext cx="144000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Metin kutusu 49"/>
            <p:cNvSpPr txBox="1"/>
            <p:nvPr/>
          </p:nvSpPr>
          <p:spPr>
            <a:xfrm>
              <a:off x="1949401" y="1284966"/>
              <a:ext cx="12488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i="1" dirty="0" smtClean="0">
                  <a:solidFill>
                    <a:srgbClr val="C00000"/>
                  </a:solidFill>
                  <a:latin typeface="Calibri" panose="020F0502020204030204" pitchFamily="34" charset="0"/>
                </a:rPr>
                <a:t>10 İş Günü</a:t>
              </a:r>
              <a:endParaRPr lang="tr-TR" b="1" i="1" dirty="0">
                <a:solidFill>
                  <a:srgbClr val="C00000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51" name="AutoShape 5"/>
          <p:cNvSpPr>
            <a:spLocks noChangeArrowheads="1"/>
          </p:cNvSpPr>
          <p:nvPr/>
        </p:nvSpPr>
        <p:spPr bwMode="auto">
          <a:xfrm>
            <a:off x="2140454" y="4266995"/>
            <a:ext cx="4972739" cy="666351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>
            <a:norm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tr-TR" altLang="zh-CN" b="1" i="1" dirty="0" smtClean="0">
                <a:solidFill>
                  <a:srgbClr val="C00000"/>
                </a:solidFill>
                <a:latin typeface="Calibri" panose="020F0502020204030204" pitchFamily="34" charset="0"/>
                <a:ea typeface="宋体" charset="-122"/>
              </a:rPr>
              <a:t>KESİN TANI</a:t>
            </a:r>
            <a:r>
              <a:rPr lang="tr-TR" altLang="zh-CN" i="1" dirty="0" smtClean="0">
                <a:solidFill>
                  <a:srgbClr val="000000"/>
                </a:solidFill>
                <a:latin typeface="Calibri" panose="020F0502020204030204" pitchFamily="34" charset="0"/>
                <a:ea typeface="宋体" charset="-122"/>
              </a:rPr>
              <a:t>: </a:t>
            </a:r>
            <a:r>
              <a:rPr lang="tr-TR" altLang="zh-CN" b="1" i="1" dirty="0" smtClean="0">
                <a:solidFill>
                  <a:srgbClr val="000000"/>
                </a:solidFill>
                <a:latin typeface="Calibri" panose="020F0502020204030204" pitchFamily="34" charset="0"/>
                <a:ea typeface="宋体" charset="-122"/>
              </a:rPr>
              <a:t>SGK SAĞLIK KURULU</a:t>
            </a:r>
            <a:endParaRPr lang="zh-CN" altLang="zh-CN" b="1" i="1" dirty="0">
              <a:solidFill>
                <a:srgbClr val="000000"/>
              </a:solidFill>
              <a:latin typeface="Calibri" panose="020F0502020204030204" pitchFamily="34" charset="0"/>
              <a:ea typeface="宋体" charset="-122"/>
            </a:endParaRPr>
          </a:p>
        </p:txBody>
      </p:sp>
      <p:cxnSp>
        <p:nvCxnSpPr>
          <p:cNvPr id="53" name="Düz Ok Bağlayıcısı 52"/>
          <p:cNvCxnSpPr/>
          <p:nvPr/>
        </p:nvCxnSpPr>
        <p:spPr>
          <a:xfrm rot="5400000">
            <a:off x="4292190" y="3885759"/>
            <a:ext cx="648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5" name="AutoShape 5"/>
          <p:cNvSpPr>
            <a:spLocks noChangeArrowheads="1"/>
          </p:cNvSpPr>
          <p:nvPr/>
        </p:nvSpPr>
        <p:spPr bwMode="auto">
          <a:xfrm>
            <a:off x="2193546" y="5649239"/>
            <a:ext cx="4972739" cy="666351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>
            <a:norm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tr-TR" altLang="zh-CN" b="1" i="1" dirty="0" smtClean="0">
                <a:solidFill>
                  <a:srgbClr val="C00000"/>
                </a:solidFill>
                <a:latin typeface="Calibri" panose="020F0502020204030204" pitchFamily="34" charset="0"/>
                <a:ea typeface="宋体" charset="-122"/>
              </a:rPr>
              <a:t>İTİRAZ</a:t>
            </a:r>
            <a:r>
              <a:rPr lang="tr-TR" altLang="zh-CN" i="1" dirty="0" smtClean="0">
                <a:solidFill>
                  <a:srgbClr val="000000"/>
                </a:solidFill>
                <a:latin typeface="Calibri" panose="020F0502020204030204" pitchFamily="34" charset="0"/>
                <a:ea typeface="宋体" charset="-122"/>
              </a:rPr>
              <a:t>: </a:t>
            </a:r>
            <a:r>
              <a:rPr lang="tr-TR" altLang="zh-CN" b="1" i="1" dirty="0" smtClean="0">
                <a:solidFill>
                  <a:srgbClr val="000000"/>
                </a:solidFill>
                <a:latin typeface="Calibri" panose="020F0502020204030204" pitchFamily="34" charset="0"/>
                <a:ea typeface="宋体" charset="-122"/>
              </a:rPr>
              <a:t>SGK YÜKSEK SAĞLIK KURULU</a:t>
            </a:r>
            <a:endParaRPr lang="zh-CN" altLang="zh-CN" b="1" i="1" dirty="0">
              <a:solidFill>
                <a:srgbClr val="000000"/>
              </a:solidFill>
              <a:latin typeface="Calibri" panose="020F0502020204030204" pitchFamily="34" charset="0"/>
              <a:ea typeface="宋体" charset="-122"/>
            </a:endParaRPr>
          </a:p>
        </p:txBody>
      </p:sp>
      <p:cxnSp>
        <p:nvCxnSpPr>
          <p:cNvPr id="56" name="Düz Ok Bağlayıcısı 55"/>
          <p:cNvCxnSpPr/>
          <p:nvPr/>
        </p:nvCxnSpPr>
        <p:spPr>
          <a:xfrm rot="5400000">
            <a:off x="4346930" y="5292601"/>
            <a:ext cx="648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21263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1120775 h 2410"/>
              <a:gd name="T2" fmla="*/ 649287 w 1414"/>
              <a:gd name="T3" fmla="*/ 0 h 2410"/>
              <a:gd name="T4" fmla="*/ 2244725 w 1414"/>
              <a:gd name="T5" fmla="*/ 3175 h 2410"/>
              <a:gd name="T6" fmla="*/ 2239963 w 1414"/>
              <a:gd name="T7" fmla="*/ 3825875 h 2410"/>
              <a:gd name="T8" fmla="*/ 0 w 1414"/>
              <a:gd name="T9" fmla="*/ 1120775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/>
            <a:r>
              <a:rPr lang="tr-TR" sz="2000" b="1" dirty="0" smtClean="0">
                <a:solidFill>
                  <a:srgbClr val="FFFFFF"/>
                </a:solidFill>
                <a:latin typeface="Calibri" pitchFamily="34" charset="0"/>
              </a:rPr>
              <a:t>MESLEK HASTALIĞI YASAL TANISININ GEREKLERİ</a:t>
            </a:r>
            <a:endParaRPr lang="tr-TR" sz="20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6513" algn="ctr"/>
            <a:endParaRPr lang="tr-TR" sz="1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0000" indent="-252000">
              <a:buFont typeface="+mj-lt"/>
              <a:buAutoNum type="arabicPeriod"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Meslek Hastalığı ile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çalışma arasında zorunlu nedensellik bağının olması</a:t>
            </a:r>
          </a:p>
          <a:p>
            <a:pPr marL="360000" indent="-252000">
              <a:buFont typeface="+mj-lt"/>
              <a:buAutoNum type="arabicPeriod"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Kişinin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Sosyal Sigortalar Kanununca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sigortalı sayılması</a:t>
            </a:r>
          </a:p>
          <a:p>
            <a:pPr marL="360000" indent="-252000">
              <a:buFont typeface="+mj-lt"/>
              <a:buAutoNum type="arabicPeriod"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Hastalığının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meslek hastalıkları listesinde bulunması</a:t>
            </a:r>
          </a:p>
          <a:p>
            <a:pPr marL="360000" indent="-252000">
              <a:buFont typeface="+mj-lt"/>
              <a:buAutoNum type="arabicPeriod"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Hastalığın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yükümlülük süresi içinde ortaya çıkması</a:t>
            </a:r>
          </a:p>
          <a:p>
            <a:pPr marL="360000" indent="-252000">
              <a:buFont typeface="+mj-lt"/>
              <a:buAutoNum type="arabicPeriod"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Sigortalının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etkenle karşılaşma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süresinin (maruziyet süresinin)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uygun olması </a:t>
            </a: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0000" indent="-252000">
              <a:buFont typeface="+mj-lt"/>
              <a:buAutoNum type="arabicPeriod"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Meslek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hastalığının hekim raporuyla belirtilmesi</a:t>
            </a: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51621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751622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751623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751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1005 w 794"/>
                  <a:gd name="T1" fmla="*/ 13 h 1200"/>
                  <a:gd name="T2" fmla="*/ 879 w 794"/>
                  <a:gd name="T3" fmla="*/ 86 h 1200"/>
                  <a:gd name="T4" fmla="*/ 874 w 794"/>
                  <a:gd name="T5" fmla="*/ 83 h 1200"/>
                  <a:gd name="T6" fmla="*/ 865 w 794"/>
                  <a:gd name="T7" fmla="*/ 58 h 1200"/>
                  <a:gd name="T8" fmla="*/ 861 w 794"/>
                  <a:gd name="T9" fmla="*/ 28 h 1200"/>
                  <a:gd name="T10" fmla="*/ 801 w 794"/>
                  <a:gd name="T11" fmla="*/ 12 h 1200"/>
                  <a:gd name="T12" fmla="*/ 785 w 794"/>
                  <a:gd name="T13" fmla="*/ 72 h 1200"/>
                  <a:gd name="T14" fmla="*/ 808 w 794"/>
                  <a:gd name="T15" fmla="*/ 91 h 1200"/>
                  <a:gd name="T16" fmla="*/ 808 w 794"/>
                  <a:gd name="T17" fmla="*/ 91 h 1200"/>
                  <a:gd name="T18" fmla="*/ 825 w 794"/>
                  <a:gd name="T19" fmla="*/ 111 h 1200"/>
                  <a:gd name="T20" fmla="*/ 825 w 794"/>
                  <a:gd name="T21" fmla="*/ 117 h 1200"/>
                  <a:gd name="T22" fmla="*/ 697 w 794"/>
                  <a:gd name="T23" fmla="*/ 191 h 1200"/>
                  <a:gd name="T24" fmla="*/ 805 w 794"/>
                  <a:gd name="T25" fmla="*/ 593 h 1200"/>
                  <a:gd name="T26" fmla="*/ 697 w 794"/>
                  <a:gd name="T27" fmla="*/ 994 h 1200"/>
                  <a:gd name="T28" fmla="*/ 0 w 794"/>
                  <a:gd name="T29" fmla="*/ 1397 h 1200"/>
                  <a:gd name="T30" fmla="*/ 0 w 794"/>
                  <a:gd name="T31" fmla="*/ 1529 h 1200"/>
                  <a:gd name="T32" fmla="*/ 0 w 794"/>
                  <a:gd name="T33" fmla="*/ 1545 h 1200"/>
                  <a:gd name="T34" fmla="*/ 6 w 794"/>
                  <a:gd name="T35" fmla="*/ 1548 h 1200"/>
                  <a:gd name="T36" fmla="*/ 32 w 794"/>
                  <a:gd name="T37" fmla="*/ 1542 h 1200"/>
                  <a:gd name="T38" fmla="*/ 32 w 794"/>
                  <a:gd name="T39" fmla="*/ 1542 h 1200"/>
                  <a:gd name="T40" fmla="*/ 61 w 794"/>
                  <a:gd name="T41" fmla="*/ 1532 h 1200"/>
                  <a:gd name="T42" fmla="*/ 104 w 794"/>
                  <a:gd name="T43" fmla="*/ 1575 h 1200"/>
                  <a:gd name="T44" fmla="*/ 61 w 794"/>
                  <a:gd name="T45" fmla="*/ 1621 h 1200"/>
                  <a:gd name="T46" fmla="*/ 32 w 794"/>
                  <a:gd name="T47" fmla="*/ 1609 h 1200"/>
                  <a:gd name="T48" fmla="*/ 6 w 794"/>
                  <a:gd name="T49" fmla="*/ 1605 h 1200"/>
                  <a:gd name="T50" fmla="*/ 0 w 794"/>
                  <a:gd name="T51" fmla="*/ 1607 h 1200"/>
                  <a:gd name="T52" fmla="*/ 0 w 794"/>
                  <a:gd name="T53" fmla="*/ 1618 h 1200"/>
                  <a:gd name="T54" fmla="*/ 0 w 794"/>
                  <a:gd name="T55" fmla="*/ 1752 h 1200"/>
                  <a:gd name="T56" fmla="*/ 1005 w 794"/>
                  <a:gd name="T57" fmla="*/ 1172 h 1200"/>
                  <a:gd name="T58" fmla="*/ 1160 w 794"/>
                  <a:gd name="T59" fmla="*/ 593 h 1200"/>
                  <a:gd name="T60" fmla="*/ 1005 w 794"/>
                  <a:gd name="T61" fmla="*/ 13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751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1220 w 864"/>
                  <a:gd name="T1" fmla="*/ 1519 h 1191"/>
                  <a:gd name="T2" fmla="*/ 1190 w 864"/>
                  <a:gd name="T3" fmla="*/ 1529 h 1191"/>
                  <a:gd name="T4" fmla="*/ 1190 w 864"/>
                  <a:gd name="T5" fmla="*/ 1529 h 1191"/>
                  <a:gd name="T6" fmla="*/ 1164 w 864"/>
                  <a:gd name="T7" fmla="*/ 1535 h 1191"/>
                  <a:gd name="T8" fmla="*/ 1158 w 864"/>
                  <a:gd name="T9" fmla="*/ 1532 h 1191"/>
                  <a:gd name="T10" fmla="*/ 1158 w 864"/>
                  <a:gd name="T11" fmla="*/ 1516 h 1191"/>
                  <a:gd name="T12" fmla="*/ 1158 w 864"/>
                  <a:gd name="T13" fmla="*/ 1384 h 1191"/>
                  <a:gd name="T14" fmla="*/ 463 w 864"/>
                  <a:gd name="T15" fmla="*/ 981 h 1191"/>
                  <a:gd name="T16" fmla="*/ 355 w 864"/>
                  <a:gd name="T17" fmla="*/ 580 h 1191"/>
                  <a:gd name="T18" fmla="*/ 463 w 864"/>
                  <a:gd name="T19" fmla="*/ 178 h 1191"/>
                  <a:gd name="T20" fmla="*/ 337 w 864"/>
                  <a:gd name="T21" fmla="*/ 107 h 1191"/>
                  <a:gd name="T22" fmla="*/ 333 w 864"/>
                  <a:gd name="T23" fmla="*/ 110 h 1191"/>
                  <a:gd name="T24" fmla="*/ 323 w 864"/>
                  <a:gd name="T25" fmla="*/ 134 h 1191"/>
                  <a:gd name="T26" fmla="*/ 323 w 864"/>
                  <a:gd name="T27" fmla="*/ 134 h 1191"/>
                  <a:gd name="T28" fmla="*/ 318 w 864"/>
                  <a:gd name="T29" fmla="*/ 165 h 1191"/>
                  <a:gd name="T30" fmla="*/ 259 w 864"/>
                  <a:gd name="T31" fmla="*/ 180 h 1191"/>
                  <a:gd name="T32" fmla="*/ 242 w 864"/>
                  <a:gd name="T33" fmla="*/ 120 h 1191"/>
                  <a:gd name="T34" fmla="*/ 266 w 864"/>
                  <a:gd name="T35" fmla="*/ 101 h 1191"/>
                  <a:gd name="T36" fmla="*/ 283 w 864"/>
                  <a:gd name="T37" fmla="*/ 80 h 1191"/>
                  <a:gd name="T38" fmla="*/ 283 w 864"/>
                  <a:gd name="T39" fmla="*/ 74 h 1191"/>
                  <a:gd name="T40" fmla="*/ 155 w 864"/>
                  <a:gd name="T41" fmla="*/ 0 h 1191"/>
                  <a:gd name="T42" fmla="*/ 0 w 864"/>
                  <a:gd name="T43" fmla="*/ 580 h 1191"/>
                  <a:gd name="T44" fmla="*/ 155 w 864"/>
                  <a:gd name="T45" fmla="*/ 1159 h 1191"/>
                  <a:gd name="T46" fmla="*/ 1158 w 864"/>
                  <a:gd name="T47" fmla="*/ 1739 h 1191"/>
                  <a:gd name="T48" fmla="*/ 1158 w 864"/>
                  <a:gd name="T49" fmla="*/ 1605 h 1191"/>
                  <a:gd name="T50" fmla="*/ 1158 w 864"/>
                  <a:gd name="T51" fmla="*/ 1594 h 1191"/>
                  <a:gd name="T52" fmla="*/ 1164 w 864"/>
                  <a:gd name="T53" fmla="*/ 1592 h 1191"/>
                  <a:gd name="T54" fmla="*/ 1190 w 864"/>
                  <a:gd name="T55" fmla="*/ 1596 h 1191"/>
                  <a:gd name="T56" fmla="*/ 1220 w 864"/>
                  <a:gd name="T57" fmla="*/ 1608 h 1191"/>
                  <a:gd name="T58" fmla="*/ 1262 w 864"/>
                  <a:gd name="T59" fmla="*/ 1562 h 1191"/>
                  <a:gd name="T60" fmla="*/ 1220 w 864"/>
                  <a:gd name="T61" fmla="*/ 1519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751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702 w 1375"/>
                  <a:gd name="T1" fmla="*/ 755 h 527"/>
                  <a:gd name="T2" fmla="*/ 1830 w 1375"/>
                  <a:gd name="T3" fmla="*/ 681 h 527"/>
                  <a:gd name="T4" fmla="*/ 1830 w 1375"/>
                  <a:gd name="T5" fmla="*/ 675 h 527"/>
                  <a:gd name="T6" fmla="*/ 1813 w 1375"/>
                  <a:gd name="T7" fmla="*/ 654 h 527"/>
                  <a:gd name="T8" fmla="*/ 1813 w 1375"/>
                  <a:gd name="T9" fmla="*/ 654 h 527"/>
                  <a:gd name="T10" fmla="*/ 1789 w 1375"/>
                  <a:gd name="T11" fmla="*/ 635 h 527"/>
                  <a:gd name="T12" fmla="*/ 1805 w 1375"/>
                  <a:gd name="T13" fmla="*/ 576 h 527"/>
                  <a:gd name="T14" fmla="*/ 1865 w 1375"/>
                  <a:gd name="T15" fmla="*/ 592 h 527"/>
                  <a:gd name="T16" fmla="*/ 1870 w 1375"/>
                  <a:gd name="T17" fmla="*/ 622 h 527"/>
                  <a:gd name="T18" fmla="*/ 1878 w 1375"/>
                  <a:gd name="T19" fmla="*/ 647 h 527"/>
                  <a:gd name="T20" fmla="*/ 1884 w 1375"/>
                  <a:gd name="T21" fmla="*/ 650 h 527"/>
                  <a:gd name="T22" fmla="*/ 2010 w 1375"/>
                  <a:gd name="T23" fmla="*/ 577 h 527"/>
                  <a:gd name="T24" fmla="*/ 1004 w 1375"/>
                  <a:gd name="T25" fmla="*/ 0 h 527"/>
                  <a:gd name="T26" fmla="*/ 0 w 1375"/>
                  <a:gd name="T27" fmla="*/ 577 h 527"/>
                  <a:gd name="T28" fmla="*/ 129 w 1375"/>
                  <a:gd name="T29" fmla="*/ 651 h 527"/>
                  <a:gd name="T30" fmla="*/ 129 w 1375"/>
                  <a:gd name="T31" fmla="*/ 657 h 527"/>
                  <a:gd name="T32" fmla="*/ 111 w 1375"/>
                  <a:gd name="T33" fmla="*/ 678 h 527"/>
                  <a:gd name="T34" fmla="*/ 88 w 1375"/>
                  <a:gd name="T35" fmla="*/ 697 h 527"/>
                  <a:gd name="T36" fmla="*/ 104 w 1375"/>
                  <a:gd name="T37" fmla="*/ 756 h 527"/>
                  <a:gd name="T38" fmla="*/ 164 w 1375"/>
                  <a:gd name="T39" fmla="*/ 742 h 527"/>
                  <a:gd name="T40" fmla="*/ 168 w 1375"/>
                  <a:gd name="T41" fmla="*/ 711 h 527"/>
                  <a:gd name="T42" fmla="*/ 168 w 1375"/>
                  <a:gd name="T43" fmla="*/ 711 h 527"/>
                  <a:gd name="T44" fmla="*/ 178 w 1375"/>
                  <a:gd name="T45" fmla="*/ 686 h 527"/>
                  <a:gd name="T46" fmla="*/ 183 w 1375"/>
                  <a:gd name="T47" fmla="*/ 683 h 527"/>
                  <a:gd name="T48" fmla="*/ 308 w 1375"/>
                  <a:gd name="T49" fmla="*/ 755 h 527"/>
                  <a:gd name="T50" fmla="*/ 1004 w 1375"/>
                  <a:gd name="T51" fmla="*/ 354 h 527"/>
                  <a:gd name="T52" fmla="*/ 1702 w 1375"/>
                  <a:gd name="T53" fmla="*/ 755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51627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75162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808 w 550"/>
                  <a:gd name="T1" fmla="*/ 193 h 836"/>
                  <a:gd name="T2" fmla="*/ 804 w 550"/>
                  <a:gd name="T3" fmla="*/ 190 h 836"/>
                  <a:gd name="T4" fmla="*/ 777 w 550"/>
                  <a:gd name="T5" fmla="*/ 195 h 836"/>
                  <a:gd name="T6" fmla="*/ 777 w 550"/>
                  <a:gd name="T7" fmla="*/ 195 h 836"/>
                  <a:gd name="T8" fmla="*/ 748 w 550"/>
                  <a:gd name="T9" fmla="*/ 207 h 836"/>
                  <a:gd name="T10" fmla="*/ 705 w 550"/>
                  <a:gd name="T11" fmla="*/ 163 h 836"/>
                  <a:gd name="T12" fmla="*/ 748 w 550"/>
                  <a:gd name="T13" fmla="*/ 117 h 836"/>
                  <a:gd name="T14" fmla="*/ 777 w 550"/>
                  <a:gd name="T15" fmla="*/ 129 h 836"/>
                  <a:gd name="T16" fmla="*/ 804 w 550"/>
                  <a:gd name="T17" fmla="*/ 133 h 836"/>
                  <a:gd name="T18" fmla="*/ 808 w 550"/>
                  <a:gd name="T19" fmla="*/ 130 h 836"/>
                  <a:gd name="T20" fmla="*/ 808 w 550"/>
                  <a:gd name="T21" fmla="*/ 120 h 836"/>
                  <a:gd name="T22" fmla="*/ 808 w 550"/>
                  <a:gd name="T23" fmla="*/ 0 h 836"/>
                  <a:gd name="T24" fmla="*/ 0 w 550"/>
                  <a:gd name="T25" fmla="*/ 806 h 836"/>
                  <a:gd name="T26" fmla="*/ 109 w 550"/>
                  <a:gd name="T27" fmla="*/ 1209 h 836"/>
                  <a:gd name="T28" fmla="*/ 225 w 550"/>
                  <a:gd name="T29" fmla="*/ 1143 h 836"/>
                  <a:gd name="T30" fmla="*/ 232 w 550"/>
                  <a:gd name="T31" fmla="*/ 1166 h 836"/>
                  <a:gd name="T32" fmla="*/ 237 w 550"/>
                  <a:gd name="T33" fmla="*/ 1197 h 836"/>
                  <a:gd name="T34" fmla="*/ 297 w 550"/>
                  <a:gd name="T35" fmla="*/ 1212 h 836"/>
                  <a:gd name="T36" fmla="*/ 314 w 550"/>
                  <a:gd name="T37" fmla="*/ 1152 h 836"/>
                  <a:gd name="T38" fmla="*/ 291 w 550"/>
                  <a:gd name="T39" fmla="*/ 1133 h 836"/>
                  <a:gd name="T40" fmla="*/ 291 w 550"/>
                  <a:gd name="T41" fmla="*/ 1133 h 836"/>
                  <a:gd name="T42" fmla="*/ 273 w 550"/>
                  <a:gd name="T43" fmla="*/ 1115 h 836"/>
                  <a:gd name="T44" fmla="*/ 391 w 550"/>
                  <a:gd name="T45" fmla="*/ 1046 h 836"/>
                  <a:gd name="T46" fmla="*/ 326 w 550"/>
                  <a:gd name="T47" fmla="*/ 806 h 836"/>
                  <a:gd name="T48" fmla="*/ 808 w 550"/>
                  <a:gd name="T49" fmla="*/ 325 h 836"/>
                  <a:gd name="T50" fmla="*/ 808 w 550"/>
                  <a:gd name="T51" fmla="*/ 210 h 836"/>
                  <a:gd name="T52" fmla="*/ 808 w 550"/>
                  <a:gd name="T53" fmla="*/ 193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75162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103 w 621"/>
                  <a:gd name="T1" fmla="*/ 0 h 826"/>
                  <a:gd name="T2" fmla="*/ 103 w 621"/>
                  <a:gd name="T3" fmla="*/ 120 h 826"/>
                  <a:gd name="T4" fmla="*/ 103 w 621"/>
                  <a:gd name="T5" fmla="*/ 130 h 826"/>
                  <a:gd name="T6" fmla="*/ 98 w 621"/>
                  <a:gd name="T7" fmla="*/ 133 h 826"/>
                  <a:gd name="T8" fmla="*/ 72 w 621"/>
                  <a:gd name="T9" fmla="*/ 129 h 826"/>
                  <a:gd name="T10" fmla="*/ 43 w 621"/>
                  <a:gd name="T11" fmla="*/ 117 h 826"/>
                  <a:gd name="T12" fmla="*/ 0 w 621"/>
                  <a:gd name="T13" fmla="*/ 163 h 826"/>
                  <a:gd name="T14" fmla="*/ 43 w 621"/>
                  <a:gd name="T15" fmla="*/ 207 h 826"/>
                  <a:gd name="T16" fmla="*/ 72 w 621"/>
                  <a:gd name="T17" fmla="*/ 195 h 826"/>
                  <a:gd name="T18" fmla="*/ 72 w 621"/>
                  <a:gd name="T19" fmla="*/ 195 h 826"/>
                  <a:gd name="T20" fmla="*/ 98 w 621"/>
                  <a:gd name="T21" fmla="*/ 190 h 826"/>
                  <a:gd name="T22" fmla="*/ 103 w 621"/>
                  <a:gd name="T23" fmla="*/ 193 h 826"/>
                  <a:gd name="T24" fmla="*/ 103 w 621"/>
                  <a:gd name="T25" fmla="*/ 209 h 826"/>
                  <a:gd name="T26" fmla="*/ 103 w 621"/>
                  <a:gd name="T27" fmla="*/ 325 h 826"/>
                  <a:gd name="T28" fmla="*/ 103 w 621"/>
                  <a:gd name="T29" fmla="*/ 325 h 826"/>
                  <a:gd name="T30" fmla="*/ 585 w 621"/>
                  <a:gd name="T31" fmla="*/ 806 h 826"/>
                  <a:gd name="T32" fmla="*/ 520 w 621"/>
                  <a:gd name="T33" fmla="*/ 1046 h 826"/>
                  <a:gd name="T34" fmla="*/ 636 w 621"/>
                  <a:gd name="T35" fmla="*/ 1112 h 826"/>
                  <a:gd name="T36" fmla="*/ 640 w 621"/>
                  <a:gd name="T37" fmla="*/ 1110 h 826"/>
                  <a:gd name="T38" fmla="*/ 651 w 621"/>
                  <a:gd name="T39" fmla="*/ 1084 h 826"/>
                  <a:gd name="T40" fmla="*/ 651 w 621"/>
                  <a:gd name="T41" fmla="*/ 1084 h 826"/>
                  <a:gd name="T42" fmla="*/ 655 w 621"/>
                  <a:gd name="T43" fmla="*/ 1055 h 826"/>
                  <a:gd name="T44" fmla="*/ 715 w 621"/>
                  <a:gd name="T45" fmla="*/ 1039 h 826"/>
                  <a:gd name="T46" fmla="*/ 731 w 621"/>
                  <a:gd name="T47" fmla="*/ 1099 h 826"/>
                  <a:gd name="T48" fmla="*/ 708 w 621"/>
                  <a:gd name="T49" fmla="*/ 1118 h 826"/>
                  <a:gd name="T50" fmla="*/ 690 w 621"/>
                  <a:gd name="T51" fmla="*/ 1138 h 826"/>
                  <a:gd name="T52" fmla="*/ 690 w 621"/>
                  <a:gd name="T53" fmla="*/ 1144 h 826"/>
                  <a:gd name="T54" fmla="*/ 803 w 621"/>
                  <a:gd name="T55" fmla="*/ 1210 h 826"/>
                  <a:gd name="T56" fmla="*/ 912 w 621"/>
                  <a:gd name="T57" fmla="*/ 806 h 826"/>
                  <a:gd name="T58" fmla="*/ 103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75163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1284 w 953"/>
                  <a:gd name="T1" fmla="*/ 117 h 400"/>
                  <a:gd name="T2" fmla="*/ 1284 w 953"/>
                  <a:gd name="T3" fmla="*/ 112 h 400"/>
                  <a:gd name="T4" fmla="*/ 1302 w 953"/>
                  <a:gd name="T5" fmla="*/ 91 h 400"/>
                  <a:gd name="T6" fmla="*/ 1325 w 953"/>
                  <a:gd name="T7" fmla="*/ 72 h 400"/>
                  <a:gd name="T8" fmla="*/ 1309 w 953"/>
                  <a:gd name="T9" fmla="*/ 12 h 400"/>
                  <a:gd name="T10" fmla="*/ 1249 w 953"/>
                  <a:gd name="T11" fmla="*/ 28 h 400"/>
                  <a:gd name="T12" fmla="*/ 1245 w 953"/>
                  <a:gd name="T13" fmla="*/ 57 h 400"/>
                  <a:gd name="T14" fmla="*/ 1245 w 953"/>
                  <a:gd name="T15" fmla="*/ 57 h 400"/>
                  <a:gd name="T16" fmla="*/ 1234 w 953"/>
                  <a:gd name="T17" fmla="*/ 84 h 400"/>
                  <a:gd name="T18" fmla="*/ 1230 w 953"/>
                  <a:gd name="T19" fmla="*/ 85 h 400"/>
                  <a:gd name="T20" fmla="*/ 1114 w 953"/>
                  <a:gd name="T21" fmla="*/ 19 h 400"/>
                  <a:gd name="T22" fmla="*/ 698 w 953"/>
                  <a:gd name="T23" fmla="*/ 260 h 400"/>
                  <a:gd name="T24" fmla="*/ 281 w 953"/>
                  <a:gd name="T25" fmla="*/ 19 h 400"/>
                  <a:gd name="T26" fmla="*/ 164 w 953"/>
                  <a:gd name="T27" fmla="*/ 88 h 400"/>
                  <a:gd name="T28" fmla="*/ 182 w 953"/>
                  <a:gd name="T29" fmla="*/ 106 h 400"/>
                  <a:gd name="T30" fmla="*/ 182 w 953"/>
                  <a:gd name="T31" fmla="*/ 106 h 400"/>
                  <a:gd name="T32" fmla="*/ 205 w 953"/>
                  <a:gd name="T33" fmla="*/ 125 h 400"/>
                  <a:gd name="T34" fmla="*/ 188 w 953"/>
                  <a:gd name="T35" fmla="*/ 185 h 400"/>
                  <a:gd name="T36" fmla="*/ 128 w 953"/>
                  <a:gd name="T37" fmla="*/ 170 h 400"/>
                  <a:gd name="T38" fmla="*/ 123 w 953"/>
                  <a:gd name="T39" fmla="*/ 139 h 400"/>
                  <a:gd name="T40" fmla="*/ 116 w 953"/>
                  <a:gd name="T41" fmla="*/ 116 h 400"/>
                  <a:gd name="T42" fmla="*/ 0 w 953"/>
                  <a:gd name="T43" fmla="*/ 182 h 400"/>
                  <a:gd name="T44" fmla="*/ 698 w 953"/>
                  <a:gd name="T45" fmla="*/ 587 h 400"/>
                  <a:gd name="T46" fmla="*/ 1397 w 953"/>
                  <a:gd name="T47" fmla="*/ 183 h 400"/>
                  <a:gd name="T48" fmla="*/ 1284 w 953"/>
                  <a:gd name="T49" fmla="*/ 117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 HASTALIKLARI</a:t>
            </a:r>
            <a:endParaRPr lang="en-US" sz="32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8467724" y="6405496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Akış Çizelgesi: Belge 16"/>
          <p:cNvSpPr/>
          <p:nvPr/>
        </p:nvSpPr>
        <p:spPr>
          <a:xfrm>
            <a:off x="26614" y="6514670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rgbClr val="FFFFFF"/>
                </a:solidFill>
                <a:latin typeface="Calibri" pitchFamily="34" charset="0"/>
              </a:rPr>
              <a:t>1</a:t>
            </a:r>
            <a:endParaRPr lang="tr-TR" sz="20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6205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3" descr="D:\DOKTOR\1-ISTANBULUZMAN\1-EĞİTİM KURUMU\1. İstanbuluzman\2-RESİMLER\Meslekler\16.png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199" y="2596179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1533525" y="2740631"/>
            <a:ext cx="7477125" cy="1536094"/>
          </a:xfrm>
          <a:prstGeom prst="roundRect">
            <a:avLst>
              <a:gd name="adj" fmla="val 16667"/>
            </a:avLst>
          </a:prstGeom>
          <a:noFill/>
          <a:ln w="15875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 Hastalıklarında </a:t>
            </a:r>
          </a:p>
          <a:p>
            <a:pPr algn="ctr"/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Tedavi Prensipleri</a:t>
            </a:r>
            <a:endParaRPr lang="tr-TR" sz="54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6845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3265" name="Group 13"/>
          <p:cNvGrpSpPr>
            <a:grpSpLocks/>
          </p:cNvGrpSpPr>
          <p:nvPr/>
        </p:nvGrpSpPr>
        <p:grpSpPr bwMode="auto">
          <a:xfrm>
            <a:off x="1588" y="0"/>
            <a:ext cx="9144000" cy="6858000"/>
            <a:chOff x="0" y="0"/>
            <a:chExt cx="5760" cy="3747"/>
          </a:xfrm>
        </p:grpSpPr>
        <p:sp>
          <p:nvSpPr>
            <p:cNvPr id="523291" name="Rectangle 2"/>
            <p:cNvSpPr>
              <a:spLocks noChangeArrowheads="1"/>
            </p:cNvSpPr>
            <p:nvPr/>
          </p:nvSpPr>
          <p:spPr bwMode="gray">
            <a:xfrm flipV="1">
              <a:off x="0" y="0"/>
              <a:ext cx="5760" cy="16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23292" name="Rectangle 3"/>
            <p:cNvSpPr>
              <a:spLocks noChangeArrowheads="1"/>
            </p:cNvSpPr>
            <p:nvPr/>
          </p:nvSpPr>
          <p:spPr bwMode="gray">
            <a:xfrm>
              <a:off x="0" y="1842"/>
              <a:ext cx="5760" cy="928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23293" name="Rectangle 16"/>
            <p:cNvSpPr>
              <a:spLocks noChangeArrowheads="1"/>
            </p:cNvSpPr>
            <p:nvPr/>
          </p:nvSpPr>
          <p:spPr bwMode="gray">
            <a:xfrm flipV="1">
              <a:off x="0" y="1603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23294" name="Rectangle 5"/>
            <p:cNvSpPr>
              <a:spLocks noChangeArrowheads="1"/>
            </p:cNvSpPr>
            <p:nvPr/>
          </p:nvSpPr>
          <p:spPr bwMode="gray">
            <a:xfrm flipV="1">
              <a:off x="0" y="2762"/>
              <a:ext cx="5760" cy="985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23268" name="Group 10"/>
          <p:cNvGrpSpPr>
            <a:grpSpLocks/>
          </p:cNvGrpSpPr>
          <p:nvPr/>
        </p:nvGrpSpPr>
        <p:grpSpPr bwMode="auto">
          <a:xfrm>
            <a:off x="0" y="-11113"/>
            <a:ext cx="9144000" cy="6388101"/>
            <a:chOff x="0" y="0"/>
            <a:chExt cx="5760" cy="3747"/>
          </a:xfrm>
        </p:grpSpPr>
        <p:sp>
          <p:nvSpPr>
            <p:cNvPr id="523287" name="Rectangle 2"/>
            <p:cNvSpPr>
              <a:spLocks noChangeArrowheads="1"/>
            </p:cNvSpPr>
            <p:nvPr/>
          </p:nvSpPr>
          <p:spPr bwMode="gray">
            <a:xfrm flipV="1">
              <a:off x="0" y="0"/>
              <a:ext cx="5760" cy="16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tr-TR">
                <a:solidFill>
                  <a:srgbClr val="FFFFFF"/>
                </a:solidFill>
              </a:endParaRPr>
            </a:p>
          </p:txBody>
        </p:sp>
        <p:sp>
          <p:nvSpPr>
            <p:cNvPr id="523288" name="Rectangle 3"/>
            <p:cNvSpPr>
              <a:spLocks noChangeArrowheads="1"/>
            </p:cNvSpPr>
            <p:nvPr/>
          </p:nvSpPr>
          <p:spPr bwMode="gray">
            <a:xfrm>
              <a:off x="0" y="1842"/>
              <a:ext cx="5760" cy="928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tr-TR">
                <a:solidFill>
                  <a:srgbClr val="FFFFFF"/>
                </a:solidFill>
              </a:endParaRPr>
            </a:p>
          </p:txBody>
        </p:sp>
        <p:sp>
          <p:nvSpPr>
            <p:cNvPr id="523289" name="Rectangle 8"/>
            <p:cNvSpPr>
              <a:spLocks noChangeArrowheads="1"/>
            </p:cNvSpPr>
            <p:nvPr/>
          </p:nvSpPr>
          <p:spPr bwMode="gray">
            <a:xfrm flipV="1">
              <a:off x="0" y="1603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tr-TR">
                <a:solidFill>
                  <a:srgbClr val="FFFFFF"/>
                </a:solidFill>
              </a:endParaRPr>
            </a:p>
          </p:txBody>
        </p:sp>
        <p:sp>
          <p:nvSpPr>
            <p:cNvPr id="523290" name="Rectangle 5"/>
            <p:cNvSpPr>
              <a:spLocks noChangeArrowheads="1"/>
            </p:cNvSpPr>
            <p:nvPr/>
          </p:nvSpPr>
          <p:spPr bwMode="gray">
            <a:xfrm flipV="1">
              <a:off x="0" y="2762"/>
              <a:ext cx="5760" cy="985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tr-TR">
                <a:solidFill>
                  <a:srgbClr val="FFFFFF"/>
                </a:solidFill>
              </a:endParaRPr>
            </a:p>
          </p:txBody>
        </p:sp>
      </p:grpSp>
      <p:pic>
        <p:nvPicPr>
          <p:cNvPr id="523269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>
            <a:off x="2278063" y="4446588"/>
            <a:ext cx="46799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23270" name="Group 62"/>
          <p:cNvGrpSpPr>
            <a:grpSpLocks/>
          </p:cNvGrpSpPr>
          <p:nvPr/>
        </p:nvGrpSpPr>
        <p:grpSpPr bwMode="auto">
          <a:xfrm>
            <a:off x="2967038" y="1712913"/>
            <a:ext cx="3248025" cy="3055937"/>
            <a:chOff x="1869" y="1671"/>
            <a:chExt cx="2046" cy="1925"/>
          </a:xfrm>
        </p:grpSpPr>
        <p:sp>
          <p:nvSpPr>
            <p:cNvPr id="523281" name="Freeform 31"/>
            <p:cNvSpPr>
              <a:spLocks/>
            </p:cNvSpPr>
            <p:nvPr/>
          </p:nvSpPr>
          <p:spPr bwMode="gray">
            <a:xfrm>
              <a:off x="2127" y="2069"/>
              <a:ext cx="750" cy="1312"/>
            </a:xfrm>
            <a:custGeom>
              <a:avLst/>
              <a:gdLst>
                <a:gd name="T0" fmla="*/ 0 w 1859"/>
                <a:gd name="T1" fmla="*/ 0 h 3212"/>
                <a:gd name="T2" fmla="*/ 0 w 1859"/>
                <a:gd name="T3" fmla="*/ 0 h 3212"/>
                <a:gd name="T4" fmla="*/ 0 w 1859"/>
                <a:gd name="T5" fmla="*/ 0 h 3212"/>
                <a:gd name="T6" fmla="*/ 0 w 1859"/>
                <a:gd name="T7" fmla="*/ 0 h 32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59"/>
                <a:gd name="T13" fmla="*/ 0 h 3212"/>
                <a:gd name="T14" fmla="*/ 1859 w 1859"/>
                <a:gd name="T15" fmla="*/ 3212 h 32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59" h="3212">
                  <a:moveTo>
                    <a:pt x="1859" y="0"/>
                  </a:moveTo>
                  <a:lnTo>
                    <a:pt x="0" y="3212"/>
                  </a:lnTo>
                  <a:lnTo>
                    <a:pt x="1859" y="1769"/>
                  </a:lnTo>
                  <a:lnTo>
                    <a:pt x="1859" y="0"/>
                  </a:lnTo>
                  <a:close/>
                </a:path>
              </a:pathLst>
            </a:custGeom>
            <a:gradFill rotWithShape="1">
              <a:gsLst>
                <a:gs pos="0">
                  <a:srgbClr val="69A2E1"/>
                </a:gs>
                <a:gs pos="50000">
                  <a:srgbClr val="466B95"/>
                </a:gs>
                <a:gs pos="100000">
                  <a:srgbClr val="69A2E1"/>
                </a:gs>
              </a:gsLst>
              <a:lin ang="18900000" scaled="1"/>
            </a:gradFill>
            <a:ln w="9525">
              <a:solidFill>
                <a:srgbClr val="91919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523282" name="Freeform 35"/>
            <p:cNvSpPr>
              <a:spLocks/>
            </p:cNvSpPr>
            <p:nvPr/>
          </p:nvSpPr>
          <p:spPr bwMode="gray">
            <a:xfrm>
              <a:off x="2137" y="2797"/>
              <a:ext cx="1505" cy="591"/>
            </a:xfrm>
            <a:custGeom>
              <a:avLst/>
              <a:gdLst>
                <a:gd name="T0" fmla="*/ 0 w 3730"/>
                <a:gd name="T1" fmla="*/ 0 h 1448"/>
                <a:gd name="T2" fmla="*/ 0 w 3730"/>
                <a:gd name="T3" fmla="*/ 0 h 1448"/>
                <a:gd name="T4" fmla="*/ 0 w 3730"/>
                <a:gd name="T5" fmla="*/ 0 h 1448"/>
                <a:gd name="T6" fmla="*/ 0 w 3730"/>
                <a:gd name="T7" fmla="*/ 0 h 14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30"/>
                <a:gd name="T13" fmla="*/ 0 h 1448"/>
                <a:gd name="T14" fmla="*/ 3730 w 3730"/>
                <a:gd name="T15" fmla="*/ 1448 h 14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30" h="1448">
                  <a:moveTo>
                    <a:pt x="1859" y="0"/>
                  </a:moveTo>
                  <a:lnTo>
                    <a:pt x="0" y="1441"/>
                  </a:lnTo>
                  <a:lnTo>
                    <a:pt x="3730" y="1448"/>
                  </a:lnTo>
                  <a:lnTo>
                    <a:pt x="1859" y="0"/>
                  </a:lnTo>
                  <a:close/>
                </a:path>
              </a:pathLst>
            </a:custGeom>
            <a:gradFill rotWithShape="1">
              <a:gsLst>
                <a:gs pos="0">
                  <a:srgbClr val="2A79D0"/>
                </a:gs>
                <a:gs pos="50000">
                  <a:srgbClr val="1C508A"/>
                </a:gs>
                <a:gs pos="100000">
                  <a:srgbClr val="2A79D0"/>
                </a:gs>
              </a:gsLst>
              <a:lin ang="18900000" scaled="1"/>
            </a:gradFill>
            <a:ln w="9525" cap="flat" cmpd="sng">
              <a:solidFill>
                <a:srgbClr val="91919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523283" name="Freeform 39"/>
            <p:cNvSpPr>
              <a:spLocks/>
            </p:cNvSpPr>
            <p:nvPr/>
          </p:nvSpPr>
          <p:spPr bwMode="gray">
            <a:xfrm>
              <a:off x="2886" y="2072"/>
              <a:ext cx="760" cy="1313"/>
            </a:xfrm>
            <a:custGeom>
              <a:avLst/>
              <a:gdLst>
                <a:gd name="T0" fmla="*/ 760 w 1871"/>
                <a:gd name="T1" fmla="*/ 1313 h 3220"/>
                <a:gd name="T2" fmla="*/ 0 w 1871"/>
                <a:gd name="T3" fmla="*/ 0 h 3220"/>
                <a:gd name="T4" fmla="*/ 0 w 1871"/>
                <a:gd name="T5" fmla="*/ 722 h 3220"/>
                <a:gd name="T6" fmla="*/ 760 w 1871"/>
                <a:gd name="T7" fmla="*/ 1313 h 32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71"/>
                <a:gd name="T13" fmla="*/ 0 h 3220"/>
                <a:gd name="T14" fmla="*/ 1871 w 1871"/>
                <a:gd name="T15" fmla="*/ 3220 h 32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71" h="3220">
                  <a:moveTo>
                    <a:pt x="1871" y="3220"/>
                  </a:moveTo>
                  <a:lnTo>
                    <a:pt x="0" y="0"/>
                  </a:lnTo>
                  <a:lnTo>
                    <a:pt x="0" y="1770"/>
                  </a:lnTo>
                  <a:lnTo>
                    <a:pt x="1871" y="3220"/>
                  </a:lnTo>
                  <a:close/>
                </a:path>
              </a:pathLst>
            </a:custGeom>
            <a:gradFill rotWithShape="1">
              <a:gsLst>
                <a:gs pos="0">
                  <a:srgbClr val="0061B2"/>
                </a:gs>
                <a:gs pos="50000">
                  <a:srgbClr val="004076"/>
                </a:gs>
                <a:gs pos="100000">
                  <a:srgbClr val="0061B2"/>
                </a:gs>
              </a:gsLst>
              <a:lin ang="18900000" scaled="1"/>
            </a:gradFill>
            <a:ln w="9525" cap="flat" cmpd="sng">
              <a:solidFill>
                <a:srgbClr val="91919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cxnSp>
          <p:nvCxnSpPr>
            <p:cNvPr id="523284" name="Gerade Verbindung mit Pfeil 12"/>
            <p:cNvCxnSpPr>
              <a:cxnSpLocks noChangeShapeType="1"/>
            </p:cNvCxnSpPr>
            <p:nvPr/>
          </p:nvCxnSpPr>
          <p:spPr bwMode="gray">
            <a:xfrm rot="5400000" flipH="1" flipV="1">
              <a:off x="2317" y="2233"/>
              <a:ext cx="1126" cy="2"/>
            </a:xfrm>
            <a:prstGeom prst="straightConnector1">
              <a:avLst/>
            </a:prstGeom>
            <a:noFill/>
            <a:ln w="22225" algn="ctr">
              <a:solidFill>
                <a:srgbClr val="919191"/>
              </a:solidFill>
              <a:round/>
              <a:headEnd/>
              <a:tailEnd type="triangle" w="med" len="med"/>
            </a:ln>
          </p:spPr>
        </p:cxnSp>
        <p:cxnSp>
          <p:nvCxnSpPr>
            <p:cNvPr id="523285" name="Gerade Verbindung mit Pfeil 13"/>
            <p:cNvCxnSpPr>
              <a:cxnSpLocks noChangeShapeType="1"/>
            </p:cNvCxnSpPr>
            <p:nvPr/>
          </p:nvCxnSpPr>
          <p:spPr bwMode="gray">
            <a:xfrm rot="10800000" flipV="1">
              <a:off x="1869" y="2790"/>
              <a:ext cx="1014" cy="801"/>
            </a:xfrm>
            <a:prstGeom prst="straightConnector1">
              <a:avLst/>
            </a:prstGeom>
            <a:noFill/>
            <a:ln w="22225" algn="ctr">
              <a:solidFill>
                <a:srgbClr val="919191"/>
              </a:solidFill>
              <a:round/>
              <a:headEnd/>
              <a:tailEnd type="triangle" w="med" len="med"/>
            </a:ln>
          </p:spPr>
        </p:cxnSp>
        <p:cxnSp>
          <p:nvCxnSpPr>
            <p:cNvPr id="523286" name="Gerade Verbindung mit Pfeil 16"/>
            <p:cNvCxnSpPr>
              <a:cxnSpLocks noChangeShapeType="1"/>
            </p:cNvCxnSpPr>
            <p:nvPr/>
          </p:nvCxnSpPr>
          <p:spPr bwMode="gray">
            <a:xfrm>
              <a:off x="2880" y="2797"/>
              <a:ext cx="1035" cy="799"/>
            </a:xfrm>
            <a:prstGeom prst="straightConnector1">
              <a:avLst/>
            </a:prstGeom>
            <a:noFill/>
            <a:ln w="22225" algn="ctr">
              <a:solidFill>
                <a:srgbClr val="919191"/>
              </a:solidFill>
              <a:round/>
              <a:headEnd/>
              <a:tailEnd type="triangle" w="med" len="med"/>
            </a:ln>
          </p:spPr>
        </p:cxnSp>
      </p:grpSp>
      <p:sp>
        <p:nvSpPr>
          <p:cNvPr id="523274" name="Text Box 14"/>
          <p:cNvSpPr txBox="1">
            <a:spLocks noChangeArrowheads="1"/>
          </p:cNvSpPr>
          <p:nvPr/>
        </p:nvSpPr>
        <p:spPr bwMode="gray">
          <a:xfrm>
            <a:off x="5709645" y="1036966"/>
            <a:ext cx="3329296" cy="492443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/>
          <a:p>
            <a:pPr algn="ctr" defTabSz="801688"/>
            <a:r>
              <a:rPr lang="tr-TR" sz="1600" i="1" noProof="1" smtClean="0">
                <a:solidFill>
                  <a:srgbClr val="FFFFFF"/>
                </a:solidFill>
                <a:latin typeface="Calibri" pitchFamily="34" charset="0"/>
              </a:rPr>
              <a:t>Ev </a:t>
            </a:r>
            <a:r>
              <a:rPr lang="tr-TR" sz="1600" i="1" noProof="1">
                <a:solidFill>
                  <a:srgbClr val="FFFFFF"/>
                </a:solidFill>
                <a:latin typeface="Calibri" pitchFamily="34" charset="0"/>
              </a:rPr>
              <a:t>ortamında ya da hastanede tedavi edilerek çalışan ortamdan uzaklaştırılır.</a:t>
            </a:r>
          </a:p>
        </p:txBody>
      </p:sp>
      <p:sp>
        <p:nvSpPr>
          <p:cNvPr id="523275" name="Text Box 20"/>
          <p:cNvSpPr txBox="1">
            <a:spLocks noChangeArrowheads="1"/>
          </p:cNvSpPr>
          <p:nvPr/>
        </p:nvSpPr>
        <p:spPr bwMode="gray">
          <a:xfrm>
            <a:off x="28575" y="5276621"/>
            <a:ext cx="4558507" cy="828904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 algn="ctr" defTabSz="801688"/>
            <a:r>
              <a:rPr lang="tr-TR" sz="1600" i="1" noProof="1">
                <a:solidFill>
                  <a:srgbClr val="000000"/>
                </a:solidFill>
                <a:latin typeface="Calibri" pitchFamily="34" charset="0"/>
              </a:rPr>
              <a:t>Kurşun ve Cıva </a:t>
            </a:r>
            <a:r>
              <a:rPr lang="tr-TR" sz="1600" i="1" noProof="1" smtClean="0">
                <a:solidFill>
                  <a:srgbClr val="000000"/>
                </a:solidFill>
                <a:latin typeface="Calibri" pitchFamily="34" charset="0"/>
              </a:rPr>
              <a:t>zehirlenmelerinde </a:t>
            </a:r>
            <a:r>
              <a:rPr lang="tr-TR" sz="1600" i="1" noProof="1">
                <a:solidFill>
                  <a:srgbClr val="000000"/>
                </a:solidFill>
                <a:latin typeface="Calibri" pitchFamily="34" charset="0"/>
              </a:rPr>
              <a:t>Etilen Diamin Tetra Asetat (EDTA), penisilamin ile şelasyon tedavisi </a:t>
            </a:r>
            <a:r>
              <a:rPr lang="tr-TR" sz="1600" i="1" noProof="1" smtClean="0">
                <a:solidFill>
                  <a:srgbClr val="000000"/>
                </a:solidFill>
                <a:latin typeface="Calibri" pitchFamily="34" charset="0"/>
              </a:rPr>
              <a:t>yapılabilir. </a:t>
            </a:r>
            <a:r>
              <a:rPr lang="tr-TR" sz="1600" b="1" i="1" noProof="1" smtClean="0">
                <a:solidFill>
                  <a:srgbClr val="000000"/>
                </a:solidFill>
                <a:latin typeface="Calibri" pitchFamily="34" charset="0"/>
              </a:rPr>
              <a:t>İnsektisit</a:t>
            </a:r>
            <a:r>
              <a:rPr lang="tr-TR" sz="1600" i="1" noProof="1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tr-TR" sz="1600" i="1" noProof="1">
                <a:solidFill>
                  <a:srgbClr val="000000"/>
                </a:solidFill>
                <a:latin typeface="Calibri" pitchFamily="34" charset="0"/>
              </a:rPr>
              <a:t>zehirlenmelerinde </a:t>
            </a:r>
            <a:r>
              <a:rPr lang="tr-TR" sz="1600" b="1" i="1" noProof="1" smtClean="0">
                <a:solidFill>
                  <a:srgbClr val="000000"/>
                </a:solidFill>
                <a:latin typeface="Calibri" pitchFamily="34" charset="0"/>
              </a:rPr>
              <a:t>atropin</a:t>
            </a:r>
            <a:r>
              <a:rPr lang="tr-TR" sz="1600" i="1" noProof="1" smtClean="0">
                <a:solidFill>
                  <a:srgbClr val="000000"/>
                </a:solidFill>
                <a:latin typeface="Calibri" pitchFamily="34" charset="0"/>
              </a:rPr>
              <a:t> tedavisi.</a:t>
            </a:r>
            <a:endParaRPr lang="tr-TR" sz="1600" i="1" noProof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8" name="Rectangle 31"/>
          <p:cNvSpPr txBox="1">
            <a:spLocks noChangeArrowheads="1"/>
          </p:cNvSpPr>
          <p:nvPr/>
        </p:nvSpPr>
        <p:spPr bwMode="gray">
          <a:xfrm>
            <a:off x="231797" y="20638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tr-TR" sz="3200" noProof="1" smtClean="0">
                <a:solidFill>
                  <a:srgbClr val="FFFFFF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 HASTALIKLARINDA TEDAVİ </a:t>
            </a:r>
            <a:r>
              <a:rPr lang="tr-TR" sz="3200" noProof="1">
                <a:solidFill>
                  <a:srgbClr val="FFFFFF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YAKLAŞIMI</a:t>
            </a:r>
            <a:endParaRPr lang="tr-TR" sz="3200" noProof="1" smtClean="0">
              <a:solidFill>
                <a:srgbClr val="FFFFFF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23280" name="Text Box 20"/>
          <p:cNvSpPr txBox="1">
            <a:spLocks noChangeArrowheads="1"/>
          </p:cNvSpPr>
          <p:nvPr/>
        </p:nvSpPr>
        <p:spPr bwMode="gray">
          <a:xfrm>
            <a:off x="4732339" y="5287250"/>
            <a:ext cx="4328526" cy="380125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 algn="ctr" defTabSz="801688"/>
            <a:r>
              <a:rPr lang="tr-TR" sz="1600" i="1" noProof="1">
                <a:solidFill>
                  <a:srgbClr val="080808"/>
                </a:solidFill>
                <a:latin typeface="Calibri" pitchFamily="34" charset="0"/>
              </a:rPr>
              <a:t>Pnömokonyozda </a:t>
            </a:r>
            <a:r>
              <a:rPr lang="tr-TR" sz="1600" i="1" noProof="1" smtClean="0">
                <a:solidFill>
                  <a:srgbClr val="080808"/>
                </a:solidFill>
                <a:latin typeface="Calibri" pitchFamily="34" charset="0"/>
              </a:rPr>
              <a:t>bronkodilatatörler kullanılır</a:t>
            </a:r>
            <a:r>
              <a:rPr lang="tr-TR" sz="1600" i="1" noProof="1">
                <a:solidFill>
                  <a:srgbClr val="080808"/>
                </a:solidFill>
                <a:latin typeface="Calibri" pitchFamily="34" charset="0"/>
              </a:rPr>
              <a:t>. 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983456" y="4389551"/>
            <a:ext cx="1929411" cy="7200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Spesifik Tedavi </a:t>
            </a:r>
          </a:p>
          <a:p>
            <a:pPr algn="ctr"/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(Varsa)</a:t>
            </a:r>
          </a:p>
        </p:txBody>
      </p:sp>
      <p:sp>
        <p:nvSpPr>
          <p:cNvPr id="33" name="Metin kutusu 32"/>
          <p:cNvSpPr txBox="1"/>
          <p:nvPr/>
        </p:nvSpPr>
        <p:spPr>
          <a:xfrm>
            <a:off x="6941522" y="4392038"/>
            <a:ext cx="2127277" cy="7200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Semptomatik</a:t>
            </a:r>
          </a:p>
          <a:p>
            <a:pPr algn="ctr"/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Tedavi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Metin kutusu 33"/>
          <p:cNvSpPr txBox="1"/>
          <p:nvPr/>
        </p:nvSpPr>
        <p:spPr>
          <a:xfrm>
            <a:off x="3554469" y="946446"/>
            <a:ext cx="2025537" cy="720000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square" rtlCol="0">
            <a:noAutofit/>
          </a:bodyPr>
          <a:lstStyle/>
          <a:p>
            <a:pPr algn="ctr" defTabSz="801688">
              <a:spcAft>
                <a:spcPct val="40000"/>
              </a:spcAft>
            </a:pPr>
            <a:r>
              <a:rPr lang="tr-TR" sz="2000" b="1" i="1" dirty="0">
                <a:solidFill>
                  <a:srgbClr val="FFFFFF"/>
                </a:solidFill>
                <a:latin typeface="Calibri" pitchFamily="34" charset="0"/>
              </a:rPr>
              <a:t>Maruziyetin Sonlandırılması</a:t>
            </a: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8467724" y="6405496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Metin kutusu 28"/>
          <p:cNvSpPr txBox="1"/>
          <p:nvPr/>
        </p:nvSpPr>
        <p:spPr>
          <a:xfrm>
            <a:off x="4732339" y="5724292"/>
            <a:ext cx="1528145" cy="5760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Destekleyici Tedavi</a:t>
            </a:r>
            <a:endParaRPr lang="tr-TR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Text Box 20"/>
          <p:cNvSpPr txBox="1">
            <a:spLocks noChangeArrowheads="1"/>
          </p:cNvSpPr>
          <p:nvPr/>
        </p:nvSpPr>
        <p:spPr bwMode="gray">
          <a:xfrm>
            <a:off x="6260484" y="5718349"/>
            <a:ext cx="2799718" cy="57600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 algn="ctr" defTabSz="801688"/>
            <a:r>
              <a:rPr lang="tr-TR" sz="1600" i="1" noProof="1">
                <a:solidFill>
                  <a:srgbClr val="080808"/>
                </a:solidFill>
                <a:latin typeface="Calibri" pitchFamily="34" charset="0"/>
              </a:rPr>
              <a:t>Pnömokonyozda </a:t>
            </a:r>
            <a:r>
              <a:rPr lang="tr-TR" sz="1600" i="1" noProof="1" smtClean="0">
                <a:solidFill>
                  <a:srgbClr val="080808"/>
                </a:solidFill>
                <a:latin typeface="Calibri" pitchFamily="34" charset="0"/>
              </a:rPr>
              <a:t>infeksiyon </a:t>
            </a:r>
            <a:r>
              <a:rPr lang="tr-TR" sz="1600" i="1" noProof="1">
                <a:solidFill>
                  <a:srgbClr val="080808"/>
                </a:solidFill>
                <a:latin typeface="Calibri" pitchFamily="34" charset="0"/>
              </a:rPr>
              <a:t>varsa antibiyotik kullanılır. </a:t>
            </a:r>
          </a:p>
        </p:txBody>
      </p: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2847976" y="896442"/>
            <a:ext cx="681038" cy="784588"/>
          </a:xfrm>
          <a:prstGeom prst="ellipse">
            <a:avLst/>
          </a:prstGeom>
          <a:gradFill rotWithShape="1">
            <a:gsLst>
              <a:gs pos="0">
                <a:srgbClr val="0161B2"/>
              </a:gs>
              <a:gs pos="100000">
                <a:srgbClr val="004074"/>
              </a:gs>
            </a:gsLst>
            <a:lin ang="2700000" scaled="1"/>
          </a:gradFill>
          <a:ln w="9525" algn="ctr">
            <a:noFill/>
            <a:round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none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tr-TR" sz="4400" b="1" dirty="0" smtClean="0">
                <a:solidFill>
                  <a:srgbClr val="FFFFFF"/>
                </a:solidFill>
                <a:latin typeface="Cambria" pitchFamily="18" charset="0"/>
                <a:ea typeface="Batang" pitchFamily="18" charset="-127"/>
                <a:cs typeface="Arial" pitchFamily="34" charset="0"/>
              </a:rPr>
              <a:t>1</a:t>
            </a:r>
            <a:endParaRPr lang="tr-TR" sz="4400" b="1" dirty="0">
              <a:solidFill>
                <a:srgbClr val="FFFFFF"/>
              </a:solidFill>
              <a:latin typeface="Cambria" pitchFamily="18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auto">
          <a:xfrm>
            <a:off x="297655" y="4324963"/>
            <a:ext cx="681038" cy="784588"/>
          </a:xfrm>
          <a:prstGeom prst="ellipse">
            <a:avLst/>
          </a:prstGeom>
          <a:gradFill rotWithShape="1">
            <a:gsLst>
              <a:gs pos="0">
                <a:srgbClr val="0161B2"/>
              </a:gs>
              <a:gs pos="100000">
                <a:srgbClr val="004074"/>
              </a:gs>
            </a:gsLst>
            <a:lin ang="2700000" scaled="1"/>
          </a:gradFill>
          <a:ln w="9525" algn="ctr">
            <a:noFill/>
            <a:round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none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tr-TR" sz="4400" b="1" dirty="0" smtClean="0">
                <a:solidFill>
                  <a:srgbClr val="FFFFFF"/>
                </a:solidFill>
                <a:latin typeface="Cambria" pitchFamily="18" charset="0"/>
                <a:ea typeface="Batang" pitchFamily="18" charset="-127"/>
                <a:cs typeface="Arial" pitchFamily="34" charset="0"/>
              </a:rPr>
              <a:t>2</a:t>
            </a:r>
            <a:endParaRPr lang="tr-TR" sz="4400" b="1" dirty="0">
              <a:solidFill>
                <a:srgbClr val="FFFFFF"/>
              </a:solidFill>
              <a:latin typeface="Cambria" pitchFamily="18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6260484" y="4353538"/>
            <a:ext cx="681038" cy="784588"/>
          </a:xfrm>
          <a:prstGeom prst="ellipse">
            <a:avLst/>
          </a:prstGeom>
          <a:gradFill rotWithShape="1">
            <a:gsLst>
              <a:gs pos="0">
                <a:srgbClr val="0161B2"/>
              </a:gs>
              <a:gs pos="100000">
                <a:srgbClr val="004074"/>
              </a:gs>
            </a:gsLst>
            <a:lin ang="2700000" scaled="1"/>
          </a:gradFill>
          <a:ln w="9525" algn="ctr">
            <a:noFill/>
            <a:round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none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tr-TR" sz="4400" b="1" dirty="0" smtClean="0">
                <a:solidFill>
                  <a:srgbClr val="FFFFFF"/>
                </a:solidFill>
                <a:latin typeface="Cambria" pitchFamily="18" charset="0"/>
                <a:ea typeface="Batang" pitchFamily="18" charset="-127"/>
                <a:cs typeface="Arial" pitchFamily="34" charset="0"/>
              </a:rPr>
              <a:t>3</a:t>
            </a:r>
            <a:endParaRPr lang="tr-TR" sz="4400" b="1" dirty="0">
              <a:solidFill>
                <a:srgbClr val="FFFFFF"/>
              </a:solidFill>
              <a:latin typeface="Cambria" pitchFamily="18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37" name="Akış Çizelgesi: Belge 36"/>
          <p:cNvSpPr/>
          <p:nvPr/>
        </p:nvSpPr>
        <p:spPr>
          <a:xfrm>
            <a:off x="26614" y="6514670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rgbClr val="FFFFFF"/>
                </a:solidFill>
                <a:latin typeface="Calibri" pitchFamily="34" charset="0"/>
              </a:rPr>
              <a:t>1</a:t>
            </a:r>
            <a:endParaRPr lang="tr-TR" sz="20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3572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1533525" y="2940656"/>
            <a:ext cx="7477125" cy="1536094"/>
          </a:xfrm>
          <a:prstGeom prst="roundRect">
            <a:avLst>
              <a:gd name="adj" fmla="val 16667"/>
            </a:avLst>
          </a:prstGeom>
          <a:noFill/>
          <a:ln w="15875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 Hastalıklarından </a:t>
            </a:r>
          </a:p>
          <a:p>
            <a:pPr algn="ctr"/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Korunma Yolları</a:t>
            </a:r>
            <a:endParaRPr lang="tr-TR" sz="54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D:\DOKTOR\1-DRUZ DOK\2-DRUZ EGITIMLER\4-RESİMLER\Meslekler\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639" y="2766158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692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 HASTALIKLARINDAN KORUNMA</a:t>
            </a: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gray">
          <a:xfrm>
            <a:off x="5429324" y="5160218"/>
            <a:ext cx="1504398" cy="3240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8000" tIns="108000" rIns="144000" bIns="72000" anchor="ctr" anchorCtr="0"/>
          <a:lstStyle/>
          <a:p>
            <a:pPr algn="ctr">
              <a:lnSpc>
                <a:spcPct val="95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tr-TR" sz="1200" i="1" noProof="1" smtClean="0">
                <a:solidFill>
                  <a:srgbClr val="000000"/>
                </a:solidFill>
                <a:latin typeface="Calibri" pitchFamily="34" charset="0"/>
              </a:rPr>
              <a:t>ÇALIŞANI KORUMA</a:t>
            </a:r>
            <a:endParaRPr lang="tr-TR" sz="1200" i="1" noProof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gray">
          <a:xfrm>
            <a:off x="2638914" y="3347182"/>
            <a:ext cx="3000375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>
                <a:lumMod val="75000"/>
              </a:schemeClr>
            </a:outerShdw>
          </a:effectLst>
        </p:spPr>
        <p:txBody>
          <a:bodyPr lIns="108000" tIns="108000" rIns="144000" bIns="72000"/>
          <a:lstStyle/>
          <a:p>
            <a:pPr algn="ctr">
              <a:lnSpc>
                <a:spcPct val="95000"/>
              </a:lnSpc>
              <a:buClr>
                <a:srgbClr val="292929"/>
              </a:buClr>
            </a:pPr>
            <a:r>
              <a:rPr lang="tr-TR" b="1" i="1" noProof="1">
                <a:solidFill>
                  <a:srgbClr val="C00000"/>
                </a:solidFill>
                <a:latin typeface="Calibri" pitchFamily="34" charset="0"/>
              </a:rPr>
              <a:t>Meslek </a:t>
            </a:r>
            <a:r>
              <a:rPr lang="tr-TR" b="1" i="1" noProof="1" smtClean="0">
                <a:solidFill>
                  <a:srgbClr val="C00000"/>
                </a:solidFill>
                <a:latin typeface="Calibri" pitchFamily="34" charset="0"/>
              </a:rPr>
              <a:t>Hastalıkları </a:t>
            </a:r>
          </a:p>
          <a:p>
            <a:pPr algn="ctr">
              <a:lnSpc>
                <a:spcPct val="95000"/>
              </a:lnSpc>
              <a:buClr>
                <a:srgbClr val="292929"/>
              </a:buClr>
            </a:pPr>
            <a:r>
              <a:rPr lang="tr-TR" b="1" i="1" noProof="1" smtClean="0">
                <a:solidFill>
                  <a:srgbClr val="C00000"/>
                </a:solidFill>
                <a:latin typeface="Calibri" pitchFamily="34" charset="0"/>
              </a:rPr>
              <a:t>Tümüyle Önlenebilir!</a:t>
            </a:r>
            <a:endParaRPr lang="tr-TR" b="1" i="1" noProof="1">
              <a:solidFill>
                <a:srgbClr val="C00000"/>
              </a:solidFill>
              <a:latin typeface="Calibri" pitchFamily="34" charset="0"/>
            </a:endParaRPr>
          </a:p>
        </p:txBody>
      </p:sp>
      <p:grpSp>
        <p:nvGrpSpPr>
          <p:cNvPr id="22" name="Gruppieren 44"/>
          <p:cNvGrpSpPr/>
          <p:nvPr/>
        </p:nvGrpSpPr>
        <p:grpSpPr>
          <a:xfrm>
            <a:off x="1657441" y="975417"/>
            <a:ext cx="4787981" cy="5162171"/>
            <a:chOff x="4937130" y="2033588"/>
            <a:chExt cx="2782887" cy="3000375"/>
          </a:xfrm>
          <a:solidFill>
            <a:schemeClr val="bg1">
              <a:lumMod val="65000"/>
            </a:schemeClr>
          </a:solidFill>
          <a:effectLst>
            <a:outerShdw blurRad="635000" dist="50800" dir="6720000" algn="ctr" rotWithShape="0">
              <a:srgbClr val="000000">
                <a:alpha val="80000"/>
              </a:srgbClr>
            </a:outerShdw>
          </a:effectLst>
          <a:scene3d>
            <a:camera prst="perspectiveFront" fov="5400000">
              <a:rot lat="18609801" lon="17965058" rev="3904819"/>
            </a:camera>
            <a:lightRig rig="threePt" dir="t"/>
          </a:scene3d>
        </p:grpSpPr>
        <p:sp>
          <p:nvSpPr>
            <p:cNvPr id="23" name="Freeform 50"/>
            <p:cNvSpPr>
              <a:spLocks/>
            </p:cNvSpPr>
            <p:nvPr/>
          </p:nvSpPr>
          <p:spPr bwMode="gray">
            <a:xfrm>
              <a:off x="4937130" y="2033588"/>
              <a:ext cx="1730375" cy="2087562"/>
            </a:xfrm>
            <a:custGeom>
              <a:avLst/>
              <a:gdLst>
                <a:gd name="T0" fmla="*/ 2147483647 w 365"/>
                <a:gd name="T1" fmla="*/ 1004079605 h 437"/>
                <a:gd name="T2" fmla="*/ 2147483647 w 365"/>
                <a:gd name="T3" fmla="*/ 502042191 h 437"/>
                <a:gd name="T4" fmla="*/ 2147483647 w 365"/>
                <a:gd name="T5" fmla="*/ 0 h 437"/>
                <a:gd name="T6" fmla="*/ 2147483647 w 365"/>
                <a:gd name="T7" fmla="*/ 981259729 h 437"/>
                <a:gd name="T8" fmla="*/ 0 w 365"/>
                <a:gd name="T9" fmla="*/ 2147483647 h 437"/>
                <a:gd name="T10" fmla="*/ 404547466 w 365"/>
                <a:gd name="T11" fmla="*/ 2147483647 h 437"/>
                <a:gd name="T12" fmla="*/ 898989068 w 365"/>
                <a:gd name="T13" fmla="*/ 2147483647 h 437"/>
                <a:gd name="T14" fmla="*/ 2147483647 w 365"/>
                <a:gd name="T15" fmla="*/ 2147483647 h 437"/>
                <a:gd name="T16" fmla="*/ 2147483647 w 365"/>
                <a:gd name="T17" fmla="*/ 2147483647 h 437"/>
                <a:gd name="T18" fmla="*/ 2147483647 w 365"/>
                <a:gd name="T19" fmla="*/ 2147483647 h 437"/>
                <a:gd name="T20" fmla="*/ 2147483647 w 365"/>
                <a:gd name="T21" fmla="*/ 2147483647 h 437"/>
                <a:gd name="T22" fmla="*/ 2147483647 w 365"/>
                <a:gd name="T23" fmla="*/ 2147483647 h 437"/>
                <a:gd name="T24" fmla="*/ 2147483647 w 365"/>
                <a:gd name="T25" fmla="*/ 2147483647 h 437"/>
                <a:gd name="T26" fmla="*/ 2147483647 w 365"/>
                <a:gd name="T27" fmla="*/ 2147483647 h 437"/>
                <a:gd name="T28" fmla="*/ 2147483647 w 365"/>
                <a:gd name="T29" fmla="*/ 1004079605 h 4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65"/>
                <a:gd name="T46" fmla="*/ 0 h 437"/>
                <a:gd name="T47" fmla="*/ 365 w 365"/>
                <a:gd name="T48" fmla="*/ 437 h 43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65" h="437">
                  <a:moveTo>
                    <a:pt x="322" y="44"/>
                  </a:moveTo>
                  <a:cubicBezTo>
                    <a:pt x="304" y="22"/>
                    <a:pt x="304" y="22"/>
                    <a:pt x="304" y="22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127" y="46"/>
                    <a:pt x="0" y="176"/>
                    <a:pt x="0" y="335"/>
                  </a:cubicBezTo>
                  <a:cubicBezTo>
                    <a:pt x="0" y="371"/>
                    <a:pt x="6" y="405"/>
                    <a:pt x="18" y="437"/>
                  </a:cubicBezTo>
                  <a:cubicBezTo>
                    <a:pt x="40" y="377"/>
                    <a:pt x="40" y="377"/>
                    <a:pt x="40" y="377"/>
                  </a:cubicBezTo>
                  <a:cubicBezTo>
                    <a:pt x="115" y="389"/>
                    <a:pt x="115" y="389"/>
                    <a:pt x="115" y="389"/>
                  </a:cubicBezTo>
                  <a:cubicBezTo>
                    <a:pt x="100" y="342"/>
                    <a:pt x="105" y="289"/>
                    <a:pt x="132" y="242"/>
                  </a:cubicBezTo>
                  <a:cubicBezTo>
                    <a:pt x="165" y="185"/>
                    <a:pt x="224" y="152"/>
                    <a:pt x="286" y="149"/>
                  </a:cubicBezTo>
                  <a:cubicBezTo>
                    <a:pt x="286" y="191"/>
                    <a:pt x="286" y="191"/>
                    <a:pt x="286" y="191"/>
                  </a:cubicBezTo>
                  <a:cubicBezTo>
                    <a:pt x="304" y="169"/>
                    <a:pt x="304" y="169"/>
                    <a:pt x="304" y="169"/>
                  </a:cubicBezTo>
                  <a:cubicBezTo>
                    <a:pt x="319" y="151"/>
                    <a:pt x="319" y="151"/>
                    <a:pt x="319" y="151"/>
                  </a:cubicBezTo>
                  <a:cubicBezTo>
                    <a:pt x="365" y="96"/>
                    <a:pt x="365" y="96"/>
                    <a:pt x="365" y="96"/>
                  </a:cubicBezTo>
                  <a:lnTo>
                    <a:pt x="322" y="4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0">
              <a:solidFill>
                <a:srgbClr val="FFFFFF"/>
              </a:solidFill>
              <a:round/>
              <a:headEnd/>
              <a:tailE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127000" prstMaterial="matte">
              <a:bevelT w="0" h="0" prst="softRound"/>
              <a:bevelB w="0" h="0" prst="softRound"/>
              <a:contourClr>
                <a:schemeClr val="bg1"/>
              </a:contourClr>
            </a:sp3d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</a:endParaRPr>
            </a:p>
          </p:txBody>
        </p:sp>
        <p:sp>
          <p:nvSpPr>
            <p:cNvPr id="24" name="Freeform 51"/>
            <p:cNvSpPr>
              <a:spLocks/>
            </p:cNvSpPr>
            <p:nvPr/>
          </p:nvSpPr>
          <p:spPr bwMode="gray">
            <a:xfrm>
              <a:off x="4965705" y="3906838"/>
              <a:ext cx="2428874" cy="1127125"/>
            </a:xfrm>
            <a:custGeom>
              <a:avLst/>
              <a:gdLst>
                <a:gd name="T0" fmla="*/ 2147483647 w 512"/>
                <a:gd name="T1" fmla="*/ 2147483647 h 236"/>
                <a:gd name="T2" fmla="*/ 2147483647 w 512"/>
                <a:gd name="T3" fmla="*/ 1596682593 h 236"/>
                <a:gd name="T4" fmla="*/ 2147483647 w 512"/>
                <a:gd name="T5" fmla="*/ 2147483647 h 236"/>
                <a:gd name="T6" fmla="*/ 2147483647 w 512"/>
                <a:gd name="T7" fmla="*/ 958008541 h 236"/>
                <a:gd name="T8" fmla="*/ 2147483647 w 512"/>
                <a:gd name="T9" fmla="*/ 479004271 h 236"/>
                <a:gd name="T10" fmla="*/ 2147483647 w 512"/>
                <a:gd name="T11" fmla="*/ 364954533 h 236"/>
                <a:gd name="T12" fmla="*/ 2147483647 w 512"/>
                <a:gd name="T13" fmla="*/ 273714669 h 236"/>
                <a:gd name="T14" fmla="*/ 967697791 w 512"/>
                <a:gd name="T15" fmla="*/ 0 h 236"/>
                <a:gd name="T16" fmla="*/ 450091344 w 512"/>
                <a:gd name="T17" fmla="*/ 1459822909 h 236"/>
                <a:gd name="T18" fmla="*/ 225045672 w 512"/>
                <a:gd name="T19" fmla="*/ 2052876767 h 236"/>
                <a:gd name="T20" fmla="*/ 0 w 512"/>
                <a:gd name="T21" fmla="*/ 2147483647 h 236"/>
                <a:gd name="T22" fmla="*/ 810162552 w 512"/>
                <a:gd name="T23" fmla="*/ 2147483647 h 236"/>
                <a:gd name="T24" fmla="*/ 2147483647 w 512"/>
                <a:gd name="T25" fmla="*/ 2147483647 h 236"/>
                <a:gd name="T26" fmla="*/ 2147483647 w 512"/>
                <a:gd name="T27" fmla="*/ 2147483647 h 236"/>
                <a:gd name="T28" fmla="*/ 2147483647 w 512"/>
                <a:gd name="T29" fmla="*/ 2147483647 h 2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12"/>
                <a:gd name="T46" fmla="*/ 0 h 236"/>
                <a:gd name="T47" fmla="*/ 512 w 512"/>
                <a:gd name="T48" fmla="*/ 236 h 2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12" h="236">
                  <a:moveTo>
                    <a:pt x="449" y="141"/>
                  </a:moveTo>
                  <a:cubicBezTo>
                    <a:pt x="422" y="70"/>
                    <a:pt x="422" y="70"/>
                    <a:pt x="422" y="70"/>
                  </a:cubicBezTo>
                  <a:cubicBezTo>
                    <a:pt x="365" y="132"/>
                    <a:pt x="270" y="148"/>
                    <a:pt x="194" y="104"/>
                  </a:cubicBezTo>
                  <a:cubicBezTo>
                    <a:pt x="166" y="89"/>
                    <a:pt x="145" y="67"/>
                    <a:pt x="129" y="42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37" y="16"/>
                    <a:pt x="137" y="16"/>
                    <a:pt x="137" y="16"/>
                  </a:cubicBezTo>
                  <a:cubicBezTo>
                    <a:pt x="114" y="12"/>
                    <a:pt x="114" y="12"/>
                    <a:pt x="114" y="1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10" y="90"/>
                    <a:pt x="10" y="90"/>
                    <a:pt x="10" y="9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88" y="180"/>
                    <a:pt x="181" y="236"/>
                    <a:pt x="287" y="236"/>
                  </a:cubicBezTo>
                  <a:cubicBezTo>
                    <a:pt x="377" y="236"/>
                    <a:pt x="458" y="195"/>
                    <a:pt x="512" y="130"/>
                  </a:cubicBezTo>
                  <a:lnTo>
                    <a:pt x="449" y="141"/>
                  </a:lnTo>
                  <a:close/>
                </a:path>
              </a:pathLst>
            </a:custGeom>
            <a:solidFill>
              <a:schemeClr val="accent4">
                <a:lumMod val="75000"/>
                <a:lumOff val="25000"/>
              </a:schemeClr>
            </a:solidFill>
            <a:ln w="0">
              <a:solidFill>
                <a:srgbClr val="FFFFFF"/>
              </a:solidFill>
              <a:round/>
              <a:headEnd/>
              <a:tailE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127000" prstMaterial="matte">
              <a:bevelT w="0" h="0" prst="softRound"/>
              <a:bevelB w="0" h="0" prst="softRound"/>
              <a:contourClr>
                <a:schemeClr val="bg1"/>
              </a:contourClr>
            </a:sp3d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</a:endParaRPr>
            </a:p>
          </p:txBody>
        </p:sp>
        <p:sp>
          <p:nvSpPr>
            <p:cNvPr id="25" name="Freeform 52"/>
            <p:cNvSpPr>
              <a:spLocks/>
            </p:cNvSpPr>
            <p:nvPr/>
          </p:nvSpPr>
          <p:spPr bwMode="gray">
            <a:xfrm>
              <a:off x="6521455" y="2259013"/>
              <a:ext cx="1198562" cy="2244725"/>
            </a:xfrm>
            <a:custGeom>
              <a:avLst/>
              <a:gdLst>
                <a:gd name="T0" fmla="*/ 2147483647 w 252"/>
                <a:gd name="T1" fmla="*/ 2147483647 h 470"/>
                <a:gd name="T2" fmla="*/ 2147483647 w 252"/>
                <a:gd name="T3" fmla="*/ 2147483647 h 470"/>
                <a:gd name="T4" fmla="*/ 180973380 w 252"/>
                <a:gd name="T5" fmla="*/ 0 h 470"/>
                <a:gd name="T6" fmla="*/ 1108451094 w 252"/>
                <a:gd name="T7" fmla="*/ 1117705898 h 470"/>
                <a:gd name="T8" fmla="*/ 0 w 252"/>
                <a:gd name="T9" fmla="*/ 2147483647 h 470"/>
                <a:gd name="T10" fmla="*/ 1176312516 w 252"/>
                <a:gd name="T11" fmla="*/ 2147483647 h 470"/>
                <a:gd name="T12" fmla="*/ 2147483647 w 252"/>
                <a:gd name="T13" fmla="*/ 2147483647 h 470"/>
                <a:gd name="T14" fmla="*/ 1968062703 w 252"/>
                <a:gd name="T15" fmla="*/ 2147483647 h 470"/>
                <a:gd name="T16" fmla="*/ 2147483647 w 252"/>
                <a:gd name="T17" fmla="*/ 2147483647 h 470"/>
                <a:gd name="T18" fmla="*/ 2147483647 w 252"/>
                <a:gd name="T19" fmla="*/ 2147483647 h 470"/>
                <a:gd name="T20" fmla="*/ 2147483647 w 252"/>
                <a:gd name="T21" fmla="*/ 2147483647 h 470"/>
                <a:gd name="T22" fmla="*/ 2147483647 w 252"/>
                <a:gd name="T23" fmla="*/ 2147483647 h 470"/>
                <a:gd name="T24" fmla="*/ 2147483647 w 252"/>
                <a:gd name="T25" fmla="*/ 2147483647 h 470"/>
                <a:gd name="T26" fmla="*/ 2147483647 w 252"/>
                <a:gd name="T27" fmla="*/ 2147483647 h 470"/>
                <a:gd name="T28" fmla="*/ 2147483647 w 252"/>
                <a:gd name="T29" fmla="*/ 2147483647 h 47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52"/>
                <a:gd name="T46" fmla="*/ 0 h 470"/>
                <a:gd name="T47" fmla="*/ 252 w 252"/>
                <a:gd name="T48" fmla="*/ 470 h 47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52" h="470">
                  <a:moveTo>
                    <a:pt x="216" y="429"/>
                  </a:moveTo>
                  <a:cubicBezTo>
                    <a:pt x="238" y="387"/>
                    <a:pt x="251" y="339"/>
                    <a:pt x="251" y="288"/>
                  </a:cubicBezTo>
                  <a:cubicBezTo>
                    <a:pt x="251" y="144"/>
                    <a:pt x="146" y="23"/>
                    <a:pt x="8" y="0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18" y="111"/>
                    <a:pt x="35" y="118"/>
                    <a:pt x="52" y="127"/>
                  </a:cubicBezTo>
                  <a:cubicBezTo>
                    <a:pt x="139" y="177"/>
                    <a:pt x="170" y="287"/>
                    <a:pt x="123" y="375"/>
                  </a:cubicBezTo>
                  <a:cubicBezTo>
                    <a:pt x="87" y="354"/>
                    <a:pt x="87" y="354"/>
                    <a:pt x="87" y="354"/>
                  </a:cubicBezTo>
                  <a:cubicBezTo>
                    <a:pt x="97" y="381"/>
                    <a:pt x="97" y="381"/>
                    <a:pt x="97" y="381"/>
                  </a:cubicBezTo>
                  <a:cubicBezTo>
                    <a:pt x="105" y="403"/>
                    <a:pt x="105" y="403"/>
                    <a:pt x="105" y="403"/>
                  </a:cubicBezTo>
                  <a:cubicBezTo>
                    <a:pt x="130" y="470"/>
                    <a:pt x="130" y="470"/>
                    <a:pt x="130" y="470"/>
                  </a:cubicBezTo>
                  <a:cubicBezTo>
                    <a:pt x="197" y="459"/>
                    <a:pt x="197" y="459"/>
                    <a:pt x="197" y="459"/>
                  </a:cubicBezTo>
                  <a:cubicBezTo>
                    <a:pt x="224" y="454"/>
                    <a:pt x="224" y="454"/>
                    <a:pt x="224" y="454"/>
                  </a:cubicBezTo>
                  <a:cubicBezTo>
                    <a:pt x="252" y="450"/>
                    <a:pt x="252" y="450"/>
                    <a:pt x="252" y="450"/>
                  </a:cubicBezTo>
                  <a:lnTo>
                    <a:pt x="216" y="429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0">
              <a:solidFill>
                <a:srgbClr val="FFFFFF"/>
              </a:solidFill>
              <a:round/>
              <a:headEnd/>
              <a:tailE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127000" prstMaterial="matte">
              <a:bevelT w="0" h="0" prst="softRound"/>
              <a:bevelB w="0" h="0" prst="softRound"/>
              <a:contourClr>
                <a:schemeClr val="bg1"/>
              </a:contourClr>
            </a:sp3d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</a:endParaRPr>
            </a:p>
          </p:txBody>
        </p:sp>
      </p:grpSp>
      <p:pic>
        <p:nvPicPr>
          <p:cNvPr id="1026" name="Picture 2" descr="D:\DOKTOR\2-DRUZ\1. EĞİTİM KURUMU\1. İstanbuluzman\2-RESİMLER\Ev-Konut-Fabrika\industry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10" y="1018237"/>
            <a:ext cx="1702543" cy="1629347"/>
          </a:xfrm>
          <a:prstGeom prst="rect">
            <a:avLst/>
          </a:prstGeom>
          <a:noFill/>
          <a:ln w="22225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3"/>
          <p:cNvSpPr txBox="1">
            <a:spLocks noChangeArrowheads="1"/>
          </p:cNvSpPr>
          <p:nvPr/>
        </p:nvSpPr>
        <p:spPr bwMode="auto">
          <a:xfrm>
            <a:off x="8467724" y="6405496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9" name="Picture 3" descr="D:\DOKTOR\9-ISTUZMAN\1-EĞİTİM KURUMU\1. İstanbuluzman\ZZResim\Resim-İkon\provide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84249" y="5180175"/>
            <a:ext cx="1702543" cy="1621707"/>
          </a:xfrm>
          <a:prstGeom prst="rect">
            <a:avLst/>
          </a:prstGeom>
          <a:noFill/>
          <a:ln w="22225">
            <a:solidFill>
              <a:schemeClr val="bg1">
                <a:lumMod val="50000"/>
              </a:schemeClr>
            </a:solidFill>
          </a:ln>
        </p:spPr>
      </p:pic>
      <p:sp>
        <p:nvSpPr>
          <p:cNvPr id="32" name="Rectangle 5"/>
          <p:cNvSpPr>
            <a:spLocks noChangeArrowheads="1"/>
          </p:cNvSpPr>
          <p:nvPr/>
        </p:nvSpPr>
        <p:spPr bwMode="gray">
          <a:xfrm>
            <a:off x="172159" y="2686112"/>
            <a:ext cx="1721593" cy="60818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8000" tIns="108000" rIns="144000" bIns="72000" anchor="ctr" anchorCtr="0"/>
          <a:lstStyle/>
          <a:p>
            <a:pPr algn="ctr">
              <a:lnSpc>
                <a:spcPct val="95000"/>
              </a:lnSpc>
              <a:spcAft>
                <a:spcPts val="0"/>
              </a:spcAft>
              <a:buClr>
                <a:srgbClr val="292929"/>
              </a:buClr>
            </a:pPr>
            <a:r>
              <a:rPr lang="tr-TR" sz="1200" b="1" i="1" noProof="1" smtClean="0">
                <a:solidFill>
                  <a:srgbClr val="000000"/>
                </a:solidFill>
                <a:latin typeface="Calibri" pitchFamily="34" charset="0"/>
              </a:rPr>
              <a:t>KAYNAKTA KORUMA</a:t>
            </a:r>
          </a:p>
          <a:p>
            <a:pPr algn="ctr">
              <a:lnSpc>
                <a:spcPct val="95000"/>
              </a:lnSpc>
              <a:spcAft>
                <a:spcPts val="0"/>
              </a:spcAft>
              <a:buClr>
                <a:srgbClr val="292929"/>
              </a:buClr>
            </a:pPr>
            <a:r>
              <a:rPr lang="tr-TR" sz="1200" i="1" noProof="1" smtClean="0">
                <a:solidFill>
                  <a:srgbClr val="000000"/>
                </a:solidFill>
                <a:latin typeface="Calibri" pitchFamily="34" charset="0"/>
              </a:rPr>
              <a:t>ORTAMDA KORUMA</a:t>
            </a:r>
          </a:p>
          <a:p>
            <a:pPr algn="ctr">
              <a:lnSpc>
                <a:spcPct val="95000"/>
              </a:lnSpc>
              <a:spcAft>
                <a:spcPts val="0"/>
              </a:spcAft>
              <a:buClr>
                <a:srgbClr val="292929"/>
              </a:buClr>
            </a:pPr>
            <a:r>
              <a:rPr lang="tr-TR" sz="1200" i="1" noProof="1" smtClean="0">
                <a:solidFill>
                  <a:srgbClr val="000000"/>
                </a:solidFill>
                <a:latin typeface="Calibri" pitchFamily="34" charset="0"/>
              </a:rPr>
              <a:t>KİŞİDE KORUMA</a:t>
            </a:r>
            <a:endParaRPr lang="tr-TR" sz="1200" i="1" noProof="1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4" name="Grup 3"/>
          <p:cNvGrpSpPr/>
          <p:nvPr/>
        </p:nvGrpSpPr>
        <p:grpSpPr>
          <a:xfrm>
            <a:off x="5180089" y="1013433"/>
            <a:ext cx="1721594" cy="1991746"/>
            <a:chOff x="5342138" y="688824"/>
            <a:chExt cx="1721594" cy="1991746"/>
          </a:xfrm>
        </p:grpSpPr>
        <p:pic>
          <p:nvPicPr>
            <p:cNvPr id="31" name="Picture 4" descr="D:\DOKTOR\9-ISTUZMAN\1-EĞİTİM KURUMU\1. İstanbuluzman\ZZResim\Meslekler\dokter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361189" y="1058863"/>
              <a:ext cx="1702543" cy="1621707"/>
            </a:xfrm>
            <a:prstGeom prst="rect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33" name="Rectangle 5"/>
            <p:cNvSpPr>
              <a:spLocks noChangeArrowheads="1"/>
            </p:cNvSpPr>
            <p:nvPr/>
          </p:nvSpPr>
          <p:spPr bwMode="gray">
            <a:xfrm>
              <a:off x="5342138" y="688824"/>
              <a:ext cx="1721593" cy="324000"/>
            </a:xfrm>
            <a:prstGeom prst="rect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08000" tIns="108000" rIns="144000" bIns="72000" anchor="ctr" anchorCtr="0"/>
            <a:lstStyle/>
            <a:p>
              <a:pPr algn="ctr">
                <a:lnSpc>
                  <a:spcPct val="95000"/>
                </a:lnSpc>
                <a:spcAft>
                  <a:spcPct val="40000"/>
                </a:spcAft>
                <a:buClr>
                  <a:srgbClr val="292929"/>
                </a:buClr>
              </a:pPr>
              <a:r>
                <a:rPr lang="tr-TR" sz="1200" i="1" noProof="1">
                  <a:solidFill>
                    <a:srgbClr val="000000"/>
                  </a:solidFill>
                  <a:latin typeface="Calibri" pitchFamily="34" charset="0"/>
                </a:rPr>
                <a:t>TIBBİ </a:t>
              </a:r>
              <a:r>
                <a:rPr lang="tr-TR" sz="1200" i="1" noProof="1" smtClean="0">
                  <a:solidFill>
                    <a:srgbClr val="000000"/>
                  </a:solidFill>
                  <a:latin typeface="Calibri" pitchFamily="34" charset="0"/>
                </a:rPr>
                <a:t>KORUMA</a:t>
              </a:r>
              <a:endParaRPr lang="tr-TR" sz="1200" i="1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35" name="Rectangle 5"/>
          <p:cNvSpPr>
            <a:spLocks noChangeArrowheads="1"/>
          </p:cNvSpPr>
          <p:nvPr/>
        </p:nvSpPr>
        <p:spPr bwMode="gray">
          <a:xfrm>
            <a:off x="3908507" y="1006019"/>
            <a:ext cx="731624" cy="52750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8000" tIns="108000" rIns="144000" bIns="72000" anchor="ctr" anchorCtr="0"/>
          <a:lstStyle/>
          <a:p>
            <a:pPr algn="ctr">
              <a:lnSpc>
                <a:spcPct val="95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tr-TR" sz="1200" i="1" noProof="1" smtClean="0">
                <a:solidFill>
                  <a:srgbClr val="FFFFFF">
                    <a:lumMod val="50000"/>
                  </a:srgbClr>
                </a:solidFill>
                <a:latin typeface="Calibri" pitchFamily="34" charset="0"/>
              </a:rPr>
              <a:t>Gürültü 100 dB</a:t>
            </a:r>
            <a:endParaRPr lang="tr-TR" sz="1200" i="1" noProof="1">
              <a:solidFill>
                <a:srgbClr val="FFFFFF">
                  <a:lumMod val="50000"/>
                </a:srgbClr>
              </a:solidFill>
              <a:latin typeface="Calibri" pitchFamily="34" charset="0"/>
            </a:endParaRPr>
          </a:p>
        </p:txBody>
      </p:sp>
      <p:sp>
        <p:nvSpPr>
          <p:cNvPr id="18" name="Akış Çizelgesi: Belge 17"/>
          <p:cNvSpPr/>
          <p:nvPr/>
        </p:nvSpPr>
        <p:spPr>
          <a:xfrm>
            <a:off x="26614" y="6514670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rgbClr val="FFFFFF"/>
                </a:solidFill>
                <a:latin typeface="Calibri" pitchFamily="34" charset="0"/>
              </a:rPr>
              <a:t>6</a:t>
            </a:r>
            <a:endParaRPr lang="tr-TR" sz="20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6942213" y="1012390"/>
            <a:ext cx="1653034" cy="82052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2000" tIns="72000" rIns="72000" bIns="72000" anchor="ctr" anchorCtr="0"/>
          <a:lstStyle/>
          <a:p>
            <a:pPr>
              <a:lnSpc>
                <a:spcPct val="95000"/>
              </a:lnSpc>
              <a:spcAft>
                <a:spcPts val="0"/>
              </a:spcAft>
              <a:buClr>
                <a:srgbClr val="292929"/>
              </a:buClr>
            </a:pPr>
            <a:r>
              <a:rPr lang="tr-TR" sz="1200" i="1" dirty="0">
                <a:solidFill>
                  <a:srgbClr val="000000"/>
                </a:solidFill>
                <a:latin typeface="Calibri" pitchFamily="34" charset="0"/>
              </a:rPr>
              <a:t>1</a:t>
            </a:r>
            <a:r>
              <a:rPr lang="tr-TR" sz="1200" i="1" dirty="0" smtClean="0">
                <a:solidFill>
                  <a:srgbClr val="000000"/>
                </a:solidFill>
                <a:latin typeface="Calibri" pitchFamily="34" charset="0"/>
              </a:rPr>
              <a:t>. İşe </a:t>
            </a:r>
            <a:r>
              <a:rPr lang="tr-TR" sz="1200" i="1" dirty="0">
                <a:solidFill>
                  <a:srgbClr val="000000"/>
                </a:solidFill>
                <a:latin typeface="Calibri" pitchFamily="34" charset="0"/>
              </a:rPr>
              <a:t>Giriş </a:t>
            </a:r>
            <a:r>
              <a:rPr lang="tr-TR" sz="1200" i="1" dirty="0" smtClean="0">
                <a:solidFill>
                  <a:srgbClr val="000000"/>
                </a:solidFill>
                <a:latin typeface="Calibri" pitchFamily="34" charset="0"/>
              </a:rPr>
              <a:t>Muayeneleri</a:t>
            </a:r>
            <a:endParaRPr lang="tr-TR" sz="1200" i="1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lnSpc>
                <a:spcPct val="95000"/>
              </a:lnSpc>
              <a:spcAft>
                <a:spcPts val="0"/>
              </a:spcAft>
              <a:buClr>
                <a:srgbClr val="292929"/>
              </a:buClr>
            </a:pPr>
            <a:r>
              <a:rPr lang="tr-TR" sz="1200" i="1" dirty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tr-TR" sz="1200" i="1" dirty="0" smtClean="0">
                <a:solidFill>
                  <a:srgbClr val="000000"/>
                </a:solidFill>
                <a:latin typeface="Calibri" pitchFamily="34" charset="0"/>
              </a:rPr>
              <a:t>. Periyodik Muayeneler</a:t>
            </a:r>
            <a:endParaRPr lang="tr-TR" sz="1200" i="1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lnSpc>
                <a:spcPct val="95000"/>
              </a:lnSpc>
              <a:spcAft>
                <a:spcPts val="0"/>
              </a:spcAft>
              <a:buClr>
                <a:srgbClr val="292929"/>
              </a:buClr>
            </a:pPr>
            <a:r>
              <a:rPr lang="tr-TR" sz="1200" i="1" dirty="0">
                <a:solidFill>
                  <a:srgbClr val="000000"/>
                </a:solidFill>
                <a:latin typeface="Calibri" pitchFamily="34" charset="0"/>
              </a:rPr>
              <a:t>3</a:t>
            </a:r>
            <a:r>
              <a:rPr lang="tr-TR" sz="1200" i="1" dirty="0" smtClean="0">
                <a:solidFill>
                  <a:srgbClr val="000000"/>
                </a:solidFill>
                <a:latin typeface="Calibri" pitchFamily="34" charset="0"/>
              </a:rPr>
              <a:t>. Sağlık Eğitimi</a:t>
            </a:r>
          </a:p>
          <a:p>
            <a:pPr>
              <a:lnSpc>
                <a:spcPct val="95000"/>
              </a:lnSpc>
              <a:spcAft>
                <a:spcPts val="0"/>
              </a:spcAft>
              <a:buClr>
                <a:srgbClr val="292929"/>
              </a:buClr>
            </a:pPr>
            <a:r>
              <a:rPr lang="tr-TR" sz="1200" i="1" dirty="0" smtClean="0">
                <a:solidFill>
                  <a:srgbClr val="000000"/>
                </a:solidFill>
                <a:latin typeface="Calibri" pitchFamily="34" charset="0"/>
              </a:rPr>
              <a:t>4. Biyolojik çevre ölçüm </a:t>
            </a:r>
            <a:endParaRPr lang="tr-TR" sz="1200" i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0" name="Dikdörtgen 19"/>
          <p:cNvSpPr/>
          <p:nvPr/>
        </p:nvSpPr>
        <p:spPr>
          <a:xfrm>
            <a:off x="5429324" y="5520416"/>
            <a:ext cx="1512889" cy="617172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2000" tIns="72000" rIns="72000" bIns="72000" anchor="ctr" anchorCtr="0"/>
          <a:lstStyle/>
          <a:p>
            <a:pPr>
              <a:lnSpc>
                <a:spcPct val="95000"/>
              </a:lnSpc>
              <a:spcAft>
                <a:spcPts val="0"/>
              </a:spcAft>
              <a:buClr>
                <a:srgbClr val="292929"/>
              </a:buClr>
            </a:pPr>
            <a:r>
              <a:rPr lang="tr-TR" sz="1200" i="1" dirty="0">
                <a:solidFill>
                  <a:srgbClr val="000000"/>
                </a:solidFill>
                <a:latin typeface="Calibri" pitchFamily="34" charset="0"/>
              </a:rPr>
              <a:t>1. </a:t>
            </a:r>
            <a:r>
              <a:rPr lang="tr-TR" sz="1200" i="1" dirty="0" smtClean="0">
                <a:solidFill>
                  <a:srgbClr val="000000"/>
                </a:solidFill>
                <a:latin typeface="Calibri" pitchFamily="34" charset="0"/>
              </a:rPr>
              <a:t>Kişisel </a:t>
            </a:r>
            <a:r>
              <a:rPr lang="tr-TR" sz="1200" i="1" dirty="0">
                <a:solidFill>
                  <a:srgbClr val="000000"/>
                </a:solidFill>
                <a:latin typeface="Calibri" pitchFamily="34" charset="0"/>
              </a:rPr>
              <a:t>Koruyucular</a:t>
            </a:r>
          </a:p>
          <a:p>
            <a:pPr>
              <a:lnSpc>
                <a:spcPct val="95000"/>
              </a:lnSpc>
              <a:spcAft>
                <a:spcPts val="0"/>
              </a:spcAft>
              <a:buClr>
                <a:srgbClr val="292929"/>
              </a:buClr>
            </a:pPr>
            <a:r>
              <a:rPr lang="tr-TR" sz="1200" i="1" dirty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tr-TR" sz="1200" i="1" dirty="0" smtClean="0">
                <a:solidFill>
                  <a:srgbClr val="000000"/>
                </a:solidFill>
                <a:latin typeface="Calibri" pitchFamily="34" charset="0"/>
              </a:rPr>
              <a:t>. Eğitime-Öğretim</a:t>
            </a:r>
          </a:p>
          <a:p>
            <a:pPr>
              <a:lnSpc>
                <a:spcPct val="95000"/>
              </a:lnSpc>
              <a:spcAft>
                <a:spcPts val="0"/>
              </a:spcAft>
              <a:buClr>
                <a:srgbClr val="292929"/>
              </a:buClr>
            </a:pPr>
            <a:r>
              <a:rPr lang="tr-TR" sz="1200" i="1" dirty="0" smtClean="0">
                <a:solidFill>
                  <a:srgbClr val="000000"/>
                </a:solidFill>
                <a:latin typeface="Calibri" pitchFamily="34" charset="0"/>
              </a:rPr>
              <a:t>3. Rotasyon</a:t>
            </a:r>
            <a:endParaRPr lang="tr-TR" sz="1200" i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gray">
          <a:xfrm>
            <a:off x="1931226" y="1012152"/>
            <a:ext cx="1954973" cy="164151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2000" tIns="72000" rIns="72000" bIns="72000" anchor="ctr" anchorCtr="0"/>
          <a:lstStyle/>
          <a:p>
            <a:pPr marL="144000" indent="-144000">
              <a:lnSpc>
                <a:spcPct val="95000"/>
              </a:lnSpc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</a:pPr>
            <a:r>
              <a:rPr lang="tr-TR" sz="1200" b="1" i="1" noProof="1">
                <a:solidFill>
                  <a:srgbClr val="000000"/>
                </a:solidFill>
                <a:latin typeface="Calibri" pitchFamily="34" charset="0"/>
              </a:rPr>
              <a:t>Ortamı </a:t>
            </a:r>
            <a:r>
              <a:rPr lang="tr-TR" sz="1200" b="1" i="1" noProof="1" smtClean="0">
                <a:solidFill>
                  <a:srgbClr val="000000"/>
                </a:solidFill>
                <a:latin typeface="Calibri" pitchFamily="34" charset="0"/>
              </a:rPr>
              <a:t>ölçümleri (Tanıda)</a:t>
            </a:r>
            <a:endParaRPr lang="tr-TR" sz="1200" b="1" i="1" noProof="1">
              <a:solidFill>
                <a:srgbClr val="000000"/>
              </a:solidFill>
              <a:latin typeface="Calibri" pitchFamily="34" charset="0"/>
            </a:endParaRPr>
          </a:p>
          <a:p>
            <a:pPr marL="144000" indent="-144000">
              <a:lnSpc>
                <a:spcPct val="95000"/>
              </a:lnSpc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</a:pPr>
            <a:r>
              <a:rPr lang="tr-TR" sz="1200" i="1" noProof="1" smtClean="0">
                <a:solidFill>
                  <a:srgbClr val="000000"/>
                </a:solidFill>
                <a:latin typeface="Calibri" pitchFamily="34" charset="0"/>
              </a:rPr>
              <a:t>İkame etme</a:t>
            </a:r>
            <a:endParaRPr lang="tr-TR" sz="1200" i="1" noProof="1">
              <a:solidFill>
                <a:srgbClr val="000000"/>
              </a:solidFill>
              <a:latin typeface="Calibri" pitchFamily="34" charset="0"/>
            </a:endParaRPr>
          </a:p>
          <a:p>
            <a:pPr marL="144000" indent="-144000">
              <a:lnSpc>
                <a:spcPct val="95000"/>
              </a:lnSpc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</a:pPr>
            <a:r>
              <a:rPr lang="tr-TR" sz="1200" i="1" noProof="1" smtClean="0">
                <a:solidFill>
                  <a:srgbClr val="000000"/>
                </a:solidFill>
                <a:latin typeface="Calibri" pitchFamily="34" charset="0"/>
              </a:rPr>
              <a:t>Kapalı Çalışma</a:t>
            </a:r>
            <a:endParaRPr lang="tr-TR" sz="1200" i="1" noProof="1">
              <a:solidFill>
                <a:srgbClr val="000000"/>
              </a:solidFill>
              <a:latin typeface="Calibri" pitchFamily="34" charset="0"/>
            </a:endParaRPr>
          </a:p>
          <a:p>
            <a:pPr marL="144000" indent="-144000">
              <a:lnSpc>
                <a:spcPct val="95000"/>
              </a:lnSpc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</a:pPr>
            <a:r>
              <a:rPr lang="tr-TR" sz="1200" i="1" noProof="1" smtClean="0">
                <a:solidFill>
                  <a:srgbClr val="000000"/>
                </a:solidFill>
                <a:latin typeface="Calibri" pitchFamily="34" charset="0"/>
              </a:rPr>
              <a:t>Ayırma</a:t>
            </a:r>
            <a:endParaRPr lang="tr-TR" sz="1200" i="1" noProof="1">
              <a:solidFill>
                <a:srgbClr val="000000"/>
              </a:solidFill>
              <a:latin typeface="Calibri" pitchFamily="34" charset="0"/>
            </a:endParaRPr>
          </a:p>
          <a:p>
            <a:pPr marL="144000" indent="-144000">
              <a:lnSpc>
                <a:spcPct val="95000"/>
              </a:lnSpc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</a:pPr>
            <a:r>
              <a:rPr lang="tr-TR" sz="1200" i="1" noProof="1" smtClean="0">
                <a:solidFill>
                  <a:srgbClr val="000000"/>
                </a:solidFill>
                <a:latin typeface="Calibri" pitchFamily="34" charset="0"/>
              </a:rPr>
              <a:t>Havalandırma-Seyreltme</a:t>
            </a:r>
            <a:endParaRPr lang="tr-TR" sz="1200" i="1" noProof="1">
              <a:solidFill>
                <a:srgbClr val="000000"/>
              </a:solidFill>
              <a:latin typeface="Calibri" pitchFamily="34" charset="0"/>
            </a:endParaRPr>
          </a:p>
          <a:p>
            <a:pPr marL="144000" indent="-144000">
              <a:lnSpc>
                <a:spcPct val="95000"/>
              </a:lnSpc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</a:pPr>
            <a:r>
              <a:rPr lang="tr-TR" sz="1200" i="1" noProof="1" smtClean="0">
                <a:solidFill>
                  <a:srgbClr val="000000"/>
                </a:solidFill>
                <a:latin typeface="Calibri" pitchFamily="34" charset="0"/>
              </a:rPr>
              <a:t>Nemli çalışma</a:t>
            </a:r>
            <a:endParaRPr lang="tr-TR" sz="1200" i="1" noProof="1">
              <a:solidFill>
                <a:srgbClr val="000000"/>
              </a:solidFill>
              <a:latin typeface="Calibri" pitchFamily="34" charset="0"/>
            </a:endParaRPr>
          </a:p>
          <a:p>
            <a:pPr marL="144000" indent="-144000">
              <a:lnSpc>
                <a:spcPct val="95000"/>
              </a:lnSpc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</a:pPr>
            <a:r>
              <a:rPr lang="tr-TR" sz="1200" i="1" noProof="1" smtClean="0">
                <a:solidFill>
                  <a:srgbClr val="000000"/>
                </a:solidFill>
                <a:latin typeface="Calibri" pitchFamily="34" charset="0"/>
              </a:rPr>
              <a:t>Sürekli temizlik</a:t>
            </a:r>
          </a:p>
          <a:p>
            <a:pPr marL="144000" indent="-144000">
              <a:lnSpc>
                <a:spcPct val="95000"/>
              </a:lnSpc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</a:pPr>
            <a:r>
              <a:rPr lang="tr-TR" sz="1200" i="1" noProof="1" smtClean="0">
                <a:solidFill>
                  <a:srgbClr val="000000"/>
                </a:solidFill>
                <a:latin typeface="Calibri" pitchFamily="34" charset="0"/>
              </a:rPr>
              <a:t>Bakım </a:t>
            </a:r>
            <a:r>
              <a:rPr lang="tr-TR" sz="1200" i="1" noProof="1">
                <a:solidFill>
                  <a:srgbClr val="000000"/>
                </a:solidFill>
                <a:latin typeface="Calibri" pitchFamily="34" charset="0"/>
              </a:rPr>
              <a:t>ve </a:t>
            </a:r>
            <a:r>
              <a:rPr lang="tr-TR" sz="1200" i="1" noProof="1" smtClean="0">
                <a:solidFill>
                  <a:srgbClr val="000000"/>
                </a:solidFill>
                <a:latin typeface="Calibri" pitchFamily="34" charset="0"/>
              </a:rPr>
              <a:t>Onarım</a:t>
            </a:r>
            <a:endParaRPr lang="tr-TR" sz="1200" i="1" noProof="1">
              <a:solidFill>
                <a:srgbClr val="000000"/>
              </a:solidFill>
              <a:latin typeface="Calibri" pitchFamily="34" charset="0"/>
            </a:endParaRPr>
          </a:p>
          <a:p>
            <a:pPr marL="144000" indent="-144000">
              <a:lnSpc>
                <a:spcPct val="95000"/>
              </a:lnSpc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</a:pPr>
            <a:r>
              <a:rPr lang="tr-TR" sz="1200" i="1" noProof="1" smtClean="0">
                <a:solidFill>
                  <a:srgbClr val="000000"/>
                </a:solidFill>
                <a:latin typeface="Calibri" pitchFamily="34" charset="0"/>
              </a:rPr>
              <a:t>Üretim planlaması</a:t>
            </a:r>
            <a:endParaRPr lang="tr-TR" sz="1200" i="1" noProof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gray">
          <a:xfrm>
            <a:off x="6954834" y="2671654"/>
            <a:ext cx="1303341" cy="3240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8000" tIns="108000" rIns="144000" bIns="72000" anchor="ctr" anchorCtr="0"/>
          <a:lstStyle/>
          <a:p>
            <a:pPr algn="ctr">
              <a:lnSpc>
                <a:spcPct val="95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tr-TR" sz="1200" i="1" noProof="1" smtClean="0">
                <a:solidFill>
                  <a:srgbClr val="FFFFFF">
                    <a:lumMod val="50000"/>
                  </a:srgbClr>
                </a:solidFill>
                <a:latin typeface="Calibri" pitchFamily="34" charset="0"/>
              </a:rPr>
              <a:t>Aminoglikozid </a:t>
            </a:r>
            <a:endParaRPr lang="tr-TR" sz="1200" i="1" noProof="1">
              <a:solidFill>
                <a:srgbClr val="FFFFFF">
                  <a:lumMod val="50000"/>
                </a:srgbClr>
              </a:solidFill>
              <a:latin typeface="Calibri" pitchFamily="34" charset="0"/>
            </a:endParaRPr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gray">
          <a:xfrm>
            <a:off x="6954835" y="2099074"/>
            <a:ext cx="1303340" cy="548509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 anchor="ctr" anchorCtr="0"/>
          <a:lstStyle/>
          <a:p>
            <a:pPr algn="ctr">
              <a:lnSpc>
                <a:spcPct val="95000"/>
              </a:lnSpc>
              <a:spcAft>
                <a:spcPts val="0"/>
              </a:spcAft>
              <a:buClr>
                <a:srgbClr val="292929"/>
              </a:buClr>
            </a:pPr>
            <a:r>
              <a:rPr lang="tr-TR" sz="1200" i="1" noProof="1" smtClean="0">
                <a:solidFill>
                  <a:srgbClr val="FFFFFF">
                    <a:lumMod val="50000"/>
                  </a:srgbClr>
                </a:solidFill>
                <a:latin typeface="Calibri" pitchFamily="34" charset="0"/>
              </a:rPr>
              <a:t>Gürültü (80 dB) </a:t>
            </a:r>
          </a:p>
          <a:p>
            <a:pPr algn="ctr">
              <a:lnSpc>
                <a:spcPct val="95000"/>
              </a:lnSpc>
              <a:spcAft>
                <a:spcPts val="0"/>
              </a:spcAft>
              <a:buClr>
                <a:srgbClr val="292929"/>
              </a:buClr>
            </a:pPr>
            <a:r>
              <a:rPr lang="tr-TR" sz="1200" i="1" noProof="1" smtClean="0">
                <a:solidFill>
                  <a:srgbClr val="FFFFFF">
                    <a:lumMod val="50000"/>
                  </a:srgbClr>
                </a:solidFill>
                <a:latin typeface="Calibri" pitchFamily="34" charset="0"/>
              </a:rPr>
              <a:t>Kimyasal </a:t>
            </a:r>
            <a:r>
              <a:rPr lang="tr-TR" sz="1200" i="1" noProof="1">
                <a:solidFill>
                  <a:srgbClr val="FFFFFF">
                    <a:lumMod val="50000"/>
                  </a:srgbClr>
                </a:solidFill>
                <a:latin typeface="Calibri" pitchFamily="34" charset="0"/>
              </a:rPr>
              <a:t>(</a:t>
            </a:r>
            <a:r>
              <a:rPr lang="tr-TR" sz="1200" i="1" noProof="1" smtClean="0">
                <a:solidFill>
                  <a:srgbClr val="FFFFFF">
                    <a:lumMod val="50000"/>
                  </a:srgbClr>
                </a:solidFill>
                <a:latin typeface="Calibri" pitchFamily="34" charset="0"/>
              </a:rPr>
              <a:t>Toluen)  </a:t>
            </a:r>
            <a:endParaRPr lang="tr-TR" sz="1200" i="1" noProof="1">
              <a:solidFill>
                <a:srgbClr val="FFFFFF">
                  <a:lumMod val="50000"/>
                </a:srgbClr>
              </a:solidFill>
              <a:latin typeface="Calibri" pitchFamily="34" charset="0"/>
            </a:endParaRP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gray">
          <a:xfrm>
            <a:off x="5499211" y="6462646"/>
            <a:ext cx="1373113" cy="3240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8000" tIns="108000" rIns="144000" bIns="72000" anchor="ctr" anchorCtr="0"/>
          <a:lstStyle/>
          <a:p>
            <a:pPr algn="ctr">
              <a:lnSpc>
                <a:spcPct val="95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tr-TR" sz="1200" i="1" noProof="1" smtClean="0">
                <a:solidFill>
                  <a:srgbClr val="FFFFFF">
                    <a:lumMod val="50000"/>
                  </a:srgbClr>
                </a:solidFill>
                <a:latin typeface="Calibri" pitchFamily="34" charset="0"/>
              </a:rPr>
              <a:t>Aminoglikozid </a:t>
            </a:r>
            <a:endParaRPr lang="tr-TR" sz="1200" i="1" noProof="1">
              <a:solidFill>
                <a:srgbClr val="FFFFFF">
                  <a:lumMod val="50000"/>
                </a:srgbClr>
              </a:solidFill>
              <a:latin typeface="Calibri" pitchFamily="34" charset="0"/>
            </a:endParaRPr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gray">
          <a:xfrm>
            <a:off x="8286748" y="2671654"/>
            <a:ext cx="761718" cy="3240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 anchor="ctr" anchorCtr="0"/>
          <a:lstStyle/>
          <a:p>
            <a:pPr algn="ctr">
              <a:lnSpc>
                <a:spcPct val="95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tr-TR" sz="700" b="1" i="1" noProof="1" smtClean="0">
                <a:solidFill>
                  <a:srgbClr val="FFFFFF">
                    <a:lumMod val="50000"/>
                  </a:srgbClr>
                </a:solidFill>
                <a:latin typeface="Calibri" pitchFamily="34" charset="0"/>
              </a:rPr>
              <a:t>Kişisel Özellikleri Değerlendirme</a:t>
            </a:r>
            <a:endParaRPr lang="tr-TR" sz="700" b="1" i="1" noProof="1">
              <a:solidFill>
                <a:srgbClr val="FFFFFF">
                  <a:lumMod val="50000"/>
                </a:srgbClr>
              </a:solidFill>
              <a:latin typeface="Calibri" pitchFamily="34" charset="0"/>
            </a:endParaRPr>
          </a:p>
        </p:txBody>
      </p:sp>
      <p:sp>
        <p:nvSpPr>
          <p:cNvPr id="37" name="Rectangle 5"/>
          <p:cNvSpPr>
            <a:spLocks noChangeArrowheads="1"/>
          </p:cNvSpPr>
          <p:nvPr/>
        </p:nvSpPr>
        <p:spPr bwMode="gray">
          <a:xfrm>
            <a:off x="8286748" y="2099074"/>
            <a:ext cx="761718" cy="548509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 anchor="ctr" anchorCtr="0"/>
          <a:lstStyle/>
          <a:p>
            <a:pPr algn="ctr">
              <a:lnSpc>
                <a:spcPct val="95000"/>
              </a:lnSpc>
              <a:spcAft>
                <a:spcPts val="0"/>
              </a:spcAft>
              <a:buClr>
                <a:srgbClr val="292929"/>
              </a:buClr>
            </a:pPr>
            <a:r>
              <a:rPr lang="tr-TR" sz="700" b="1" i="1" noProof="1" smtClean="0">
                <a:solidFill>
                  <a:srgbClr val="FFFFFF">
                    <a:lumMod val="50000"/>
                  </a:srgbClr>
                </a:solidFill>
                <a:latin typeface="Calibri" pitchFamily="34" charset="0"/>
              </a:rPr>
              <a:t>İşyeri Ortam Faktörlerini Değerlendirme</a:t>
            </a:r>
            <a:endParaRPr lang="tr-TR" sz="700" b="1" i="1" noProof="1">
              <a:solidFill>
                <a:srgbClr val="FFFFFF">
                  <a:lumMod val="50000"/>
                </a:srgbClr>
              </a:solidFill>
              <a:latin typeface="Calibri" pitchFamily="34" charset="0"/>
            </a:endParaRPr>
          </a:p>
        </p:txBody>
      </p:sp>
      <p:pic>
        <p:nvPicPr>
          <p:cNvPr id="38" name="Picture 4" descr="219"/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750" y="5446043"/>
            <a:ext cx="531826" cy="4706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179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7" grpId="0" animBg="1"/>
      <p:bldP spid="28" grpId="0" animBg="1"/>
      <p:bldP spid="30" grpId="0" animBg="1"/>
      <p:bldP spid="36" grpId="0" animBg="1"/>
      <p:bldP spid="3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172005" y="2516888"/>
            <a:ext cx="8782476" cy="292188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>
              <a:defRPr/>
            </a:pPr>
            <a:r>
              <a:rPr lang="tr-TR" sz="90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Teşekkür Ederim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4842" y="568865"/>
            <a:ext cx="3290888" cy="2465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467724" y="6405496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5979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20" name="Rechteck 4"/>
          <p:cNvSpPr>
            <a:spLocks noChangeArrowheads="1"/>
          </p:cNvSpPr>
          <p:nvPr/>
        </p:nvSpPr>
        <p:spPr bwMode="auto">
          <a:xfrm>
            <a:off x="2924175" y="2232595"/>
            <a:ext cx="6191250" cy="252990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44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İşyeri Ortam Faktörlerini</a:t>
            </a:r>
          </a:p>
          <a:p>
            <a:pPr algn="ctr"/>
            <a:r>
              <a:rPr lang="tr-TR" sz="44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Değerlendirme </a:t>
            </a:r>
            <a:endParaRPr lang="tr-TR" sz="44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1" name="Picture 2" descr="D:\DOKTOR\1-ISTANBULUZMAN\1-EĞİTİM KURUMU\1. İstanbuluzman\2-RESİMLER\Fabrika\industry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51" y="1928731"/>
            <a:ext cx="3486151" cy="298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467724" y="6405496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5177846" y="1527625"/>
            <a:ext cx="1144587" cy="1144588"/>
          </a:xfrm>
          <a:prstGeom prst="ellipse">
            <a:avLst/>
          </a:prstGeom>
          <a:gradFill rotWithShape="1">
            <a:gsLst>
              <a:gs pos="0">
                <a:srgbClr val="0161B2"/>
              </a:gs>
              <a:gs pos="100000">
                <a:srgbClr val="004074"/>
              </a:gs>
            </a:gsLst>
            <a:lin ang="2700000" scaled="1"/>
          </a:gradFill>
          <a:ln w="9525" algn="ctr">
            <a:noFill/>
            <a:round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none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tr-TR" sz="6600" b="1" dirty="0" smtClean="0">
                <a:solidFill>
                  <a:srgbClr val="FFFFFF"/>
                </a:solidFill>
                <a:latin typeface="Arial"/>
                <a:cs typeface="Arial" pitchFamily="34" charset="0"/>
              </a:rPr>
              <a:t>1</a:t>
            </a:r>
            <a:endParaRPr lang="tr-TR" sz="6600" b="1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9537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ORTAM RİSK FAKTÖRLERİ</a:t>
            </a:r>
            <a:endParaRPr lang="de-DE" sz="2000" b="1" noProof="1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60000" indent="-252000"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8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0000" indent="-252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İşin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niteliğine göre ortamda hangi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risk faktörlerin bulunduğu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tahmin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edilebilir. </a:t>
            </a:r>
          </a:p>
          <a:p>
            <a:pPr marL="216000">
              <a:lnSpc>
                <a:spcPct val="90000"/>
              </a:lnSpc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Bunun için;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720000" lvl="1" indent="-216000">
              <a:lnSpc>
                <a:spcPct val="90000"/>
              </a:lnSpc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Uzman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görüşü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almak</a:t>
            </a:r>
          </a:p>
          <a:p>
            <a:pPr marL="720000" lvl="1" indent="-216000">
              <a:lnSpc>
                <a:spcPct val="90000"/>
              </a:lnSpc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İşçilerin görüşlerine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başvurmak</a:t>
            </a:r>
          </a:p>
          <a:p>
            <a:pPr marL="673200" lvl="1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endParaRPr lang="tr-TR" sz="1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0000" indent="-252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Kesin bilgi için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ortamdaki risk faktörlerinin düzeyi ölçülmelidir. </a:t>
            </a:r>
          </a:p>
          <a:p>
            <a:pPr marL="216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16000"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Not; Meslek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hastalıklarının tanı sürecinde diğer hastalıklara göre özellikle önem taşıyan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aşamadır.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44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44000"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endParaRPr lang="tr-TR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27664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27666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7667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İŞYERİ ORTAM FAKTÖRLERİNİ DEĞERLENDİRME</a:t>
            </a:r>
            <a:endParaRPr lang="tr-TR" sz="32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67724" y="6405496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Akış Çizelgesi: Belge 16"/>
          <p:cNvSpPr/>
          <p:nvPr/>
        </p:nvSpPr>
        <p:spPr>
          <a:xfrm>
            <a:off x="26614" y="6514670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rgbClr val="FFFFFF"/>
                </a:solidFill>
                <a:latin typeface="Calibri" pitchFamily="34" charset="0"/>
              </a:rPr>
              <a:t>1</a:t>
            </a:r>
            <a:endParaRPr lang="tr-TR" sz="20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9550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2495550" y="2448876"/>
            <a:ext cx="6648450" cy="252990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54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İşe Giriş Muayenesi</a:t>
            </a:r>
          </a:p>
          <a:p>
            <a:pPr algn="ctr"/>
            <a:r>
              <a:rPr lang="tr-TR" sz="4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(Uygun İşe Yerleştirme)</a:t>
            </a:r>
            <a:endParaRPr lang="tr-TR" sz="44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5" name="Grup 4"/>
          <p:cNvGrpSpPr/>
          <p:nvPr/>
        </p:nvGrpSpPr>
        <p:grpSpPr>
          <a:xfrm>
            <a:off x="152400" y="2481712"/>
            <a:ext cx="2800350" cy="2604637"/>
            <a:chOff x="2248916" y="495300"/>
            <a:chExt cx="4390008" cy="3026815"/>
          </a:xfrm>
          <a:solidFill>
            <a:schemeClr val="tx1">
              <a:lumMod val="50000"/>
              <a:lumOff val="50000"/>
            </a:schemeClr>
          </a:solidFill>
        </p:grpSpPr>
        <p:pic>
          <p:nvPicPr>
            <p:cNvPr id="7" name="Picture 2" descr="D:\DOKTOR\1-ISTANBULUZMAN\1-EĞİTİM KURUMU\1. İstanbuluzman\2-RESİMLER\Meslekler\21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5616" y="1224608"/>
              <a:ext cx="1619251" cy="1619251"/>
            </a:xfrm>
            <a:prstGeom prst="rect">
              <a:avLst/>
            </a:prstGeom>
            <a:grpFill/>
            <a:ln>
              <a:noFill/>
            </a:ln>
            <a:extLst/>
          </p:spPr>
        </p:pic>
        <p:pic>
          <p:nvPicPr>
            <p:cNvPr id="8" name="Picture 3" descr="D:\DOKTOR\1-ISTANBULUZMAN\1-EĞİTİM KURUMU\1. İstanbuluzman\2-RESİMLER\İş Güvenliği\iCustomisation.png"/>
            <p:cNvPicPr preferRelativeResize="0"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8916" y="495300"/>
              <a:ext cx="1346700" cy="1280655"/>
            </a:xfrm>
            <a:prstGeom prst="rect">
              <a:avLst/>
            </a:prstGeom>
            <a:grpFill/>
            <a:ln>
              <a:noFill/>
            </a:ln>
            <a:extLst/>
          </p:spPr>
        </p:pic>
        <p:pic>
          <p:nvPicPr>
            <p:cNvPr id="9" name="Picture 5" descr="D:\DOKTOR\1-ISTANBULUZMAN\1-EĞİTİM KURUMU\1. İstanbuluzman\2-RESİMLER\İş Güvenliği\bulldozer.png"/>
            <p:cNvPicPr preferRelativeResize="0"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1341" y="495300"/>
              <a:ext cx="1447583" cy="1242554"/>
            </a:xfrm>
            <a:prstGeom prst="rect">
              <a:avLst/>
            </a:prstGeom>
            <a:grpFill/>
            <a:ln>
              <a:noFill/>
            </a:ln>
            <a:extLst/>
          </p:spPr>
        </p:pic>
        <p:pic>
          <p:nvPicPr>
            <p:cNvPr id="10" name="Picture 6" descr="D:\DOKTOR\1-ISTANBULUZMAN\1-EĞİTİM KURUMU\1. İstanbuluzman\2-RESİMLER\İş Güvenliği\Excavator.png"/>
            <p:cNvPicPr preferRelativeResize="0"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8916" y="2309669"/>
              <a:ext cx="1346700" cy="1212446"/>
            </a:xfrm>
            <a:prstGeom prst="rect">
              <a:avLst/>
            </a:prstGeom>
            <a:grpFill/>
            <a:ln>
              <a:noFill/>
            </a:ln>
            <a:extLst/>
          </p:spPr>
        </p:pic>
        <p:pic>
          <p:nvPicPr>
            <p:cNvPr id="11" name="Picture 7" descr="D:\DOKTOR\1-ISTANBULUZMAN\1-EĞİTİM KURUMU\1. İstanbuluzman\2-RESİMLER\İş Güvenliği\fork1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8250" y="2309669"/>
              <a:ext cx="1440673" cy="1212446"/>
            </a:xfrm>
            <a:prstGeom prst="rect">
              <a:avLst/>
            </a:prstGeom>
            <a:grpFill/>
            <a:ln>
              <a:noFill/>
            </a:ln>
            <a:extLst/>
          </p:spPr>
        </p:pic>
      </p:grp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8467724" y="6405496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5177846" y="1527625"/>
            <a:ext cx="1144587" cy="1144588"/>
          </a:xfrm>
          <a:prstGeom prst="ellipse">
            <a:avLst/>
          </a:prstGeom>
          <a:gradFill rotWithShape="1">
            <a:gsLst>
              <a:gs pos="0">
                <a:srgbClr val="0161B2"/>
              </a:gs>
              <a:gs pos="100000">
                <a:srgbClr val="004074"/>
              </a:gs>
            </a:gsLst>
            <a:lin ang="2700000" scaled="1"/>
          </a:gradFill>
          <a:ln w="9525" algn="ctr">
            <a:noFill/>
            <a:round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none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tr-TR" sz="6600" b="1" dirty="0" smtClean="0">
                <a:solidFill>
                  <a:srgbClr val="FFFFFF"/>
                </a:solidFill>
                <a:latin typeface="Arial"/>
                <a:cs typeface="Arial" pitchFamily="34" charset="0"/>
              </a:rPr>
              <a:t>2</a:t>
            </a:r>
            <a:endParaRPr lang="tr-TR" sz="6600" b="1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3015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İŞE </a:t>
            </a:r>
            <a:r>
              <a:rPr lang="tr-TR" sz="2000" b="1" noProof="1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GİRİŞ </a:t>
            </a:r>
            <a:r>
              <a:rPr lang="tr-TR" sz="2000" b="1" noProof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MUAYENESİ (UYGUN İŞE YERLEŞTİRME)</a:t>
            </a:r>
            <a:endParaRPr lang="de-DE" sz="2000" b="1" noProof="1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/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24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İşe </a:t>
            </a:r>
            <a:r>
              <a:rPr lang="tr-TR" sz="24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Giriş </a:t>
            </a:r>
            <a:r>
              <a:rPr lang="tr-TR" sz="24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Muayenesi </a:t>
            </a:r>
            <a:endParaRPr lang="tr-TR" sz="24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Çalışmaya başlamadan önce;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kişinin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niteliklerinin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belirlenmesi ve bu niteliklere uyan bir işe yerleştirilmesi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amacıyla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yapılan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muayenedir</a:t>
            </a: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ctr"/>
            <a:endParaRPr lang="tr-TR" sz="2000" b="1" i="1" dirty="0">
              <a:latin typeface="Calibri" pitchFamily="34" charset="0"/>
              <a:cs typeface="Calibri" pitchFamily="34" charset="0"/>
            </a:endParaRPr>
          </a:p>
          <a:p>
            <a:endParaRPr lang="tr-TR" sz="2000" b="1" i="1" dirty="0" smtClean="0">
              <a:latin typeface="Calibri" pitchFamily="34" charset="0"/>
              <a:cs typeface="Calibri" pitchFamily="34" charset="0"/>
            </a:endParaRPr>
          </a:p>
          <a:p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Amacı	: Çalışanı uygun </a:t>
            </a:r>
            <a:r>
              <a:rPr lang="tr-TR" sz="2000" b="1" i="1" dirty="0">
                <a:latin typeface="Calibri" pitchFamily="34" charset="0"/>
                <a:cs typeface="Calibri" pitchFamily="34" charset="0"/>
              </a:rPr>
              <a:t>işe </a:t>
            </a: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yerleştirerek korumaktır.</a:t>
            </a:r>
          </a:p>
          <a:p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Yöntem	: Ortam faktörlerini ve çalışanı değerlendirerek</a:t>
            </a: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27664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27666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7667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UYGUN İŞE YERLEŞTİRME</a:t>
            </a:r>
            <a:endParaRPr lang="tr-TR" sz="32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67724" y="6405496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Akış Çizelgesi: Belge 16"/>
          <p:cNvSpPr/>
          <p:nvPr/>
        </p:nvSpPr>
        <p:spPr>
          <a:xfrm>
            <a:off x="26614" y="6514670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rgbClr val="FFFFFF"/>
                </a:solidFill>
                <a:latin typeface="Calibri" pitchFamily="34" charset="0"/>
              </a:rPr>
              <a:t>1</a:t>
            </a:r>
            <a:endParaRPr lang="tr-TR" sz="20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5117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İŞE </a:t>
            </a:r>
            <a:r>
              <a:rPr lang="tr-TR" sz="2000" b="1" noProof="1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GİRİŞ </a:t>
            </a:r>
            <a:r>
              <a:rPr lang="tr-TR" sz="2000" b="1" noProof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MUAYENESİ YAPILIŞI</a:t>
            </a:r>
            <a:endParaRPr lang="de-DE" sz="2000" b="1" noProof="1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endParaRPr lang="tr-TR" sz="8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781200" lvl="1" indent="-288000">
              <a:buFontTx/>
              <a:buAutoNum type="arabicPeriod"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Sağlık öyküsünün alınması; </a:t>
            </a:r>
          </a:p>
          <a:p>
            <a:pPr marL="1293300" lvl="2" indent="-216000">
              <a:buFont typeface="Wingdings" pitchFamily="2" charset="2"/>
              <a:buChar char="§"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Yaş		: Çocuk işçi, Genç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işçi 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293300" lvl="2" indent="-216000">
              <a:buFont typeface="Wingdings" pitchFamily="2" charset="2"/>
              <a:buChar char="§"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Cinsiyet	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Kadın işçi, Erkek İşçi</a:t>
            </a:r>
          </a:p>
          <a:p>
            <a:pPr marL="1293300" lvl="2" indent="-216000">
              <a:buFont typeface="Wingdings" pitchFamily="2" charset="2"/>
              <a:buChar char="§"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Sağlık sorunu	: SSH, KVS, DM, HT, Epilepsi</a:t>
            </a:r>
          </a:p>
          <a:p>
            <a:pPr marL="1293300" lvl="2" indent="-216000">
              <a:buFont typeface="Wingdings" pitchFamily="2" charset="2"/>
              <a:buChar char="§"/>
            </a:pP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Eğitim	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Vasıfsız, yarı vasıflı işler</a:t>
            </a:r>
          </a:p>
          <a:p>
            <a:pPr marL="1293300" lvl="2" indent="-216000">
              <a:buFont typeface="Wingdings" pitchFamily="2" charset="2"/>
              <a:buChar char="§"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Alışkanlıklar	: Sigara, alkol, beslenme </a:t>
            </a:r>
          </a:p>
          <a:p>
            <a:pPr marL="781200" lvl="1" indent="-288000">
              <a:buFontTx/>
              <a:buAutoNum type="arabicPeriod"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Fizik muayenesinin yapılması</a:t>
            </a:r>
          </a:p>
          <a:p>
            <a:pPr marL="781200" lvl="1" indent="-288000">
              <a:buFontTx/>
              <a:buAutoNum type="arabicPeriod"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Rutin laboratuvar tetkiklerinin yapılması</a:t>
            </a:r>
          </a:p>
          <a:p>
            <a:pPr marL="781200" lvl="1" indent="-288000">
              <a:buFontTx/>
              <a:buAutoNum type="arabicPeriod"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İşin niteliğine göre özel tetkiklerin yapılması</a:t>
            </a:r>
          </a:p>
          <a:p>
            <a:pPr marL="781200" lvl="1" indent="-288000">
              <a:buFontTx/>
              <a:buAutoNum type="arabicPeriod"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Gerekiyorsa koruyucu aşıların yapılması</a:t>
            </a: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27664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27666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7667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UYGUN İŞE YERLEŞTİRME</a:t>
            </a:r>
            <a:endParaRPr lang="tr-TR" sz="32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67724" y="6405496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6888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6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5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8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9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4D4D4D"/>
          </a:solidFill>
          <a:prstDash val="sysDot"/>
          <a:round/>
          <a:headEnd/>
          <a:tailEnd/>
        </a:ln>
      </a:spPr>
      <a:bodyPr/>
      <a:lstStyle>
        <a:defPPr>
          <a:defRPr dirty="0">
            <a:solidFill>
              <a:srgbClr val="000000"/>
            </a:solidFill>
          </a:defRPr>
        </a:defPPr>
      </a:lstStyle>
    </a:sp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21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2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3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2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7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0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14009</TotalTime>
  <Words>1950</Words>
  <Application>Microsoft Office PowerPoint</Application>
  <PresentationFormat>Ekran Gösterisi (4:3)</PresentationFormat>
  <Paragraphs>627</Paragraphs>
  <Slides>46</Slides>
  <Notes>46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14</vt:i4>
      </vt:variant>
      <vt:variant>
        <vt:lpstr>Slayt Başlıkları</vt:lpstr>
      </vt:variant>
      <vt:variant>
        <vt:i4>46</vt:i4>
      </vt:variant>
    </vt:vector>
  </HeadingPairs>
  <TitlesOfParts>
    <vt:vector size="68" baseType="lpstr">
      <vt:lpstr>Batang</vt:lpstr>
      <vt:lpstr>宋体</vt:lpstr>
      <vt:lpstr>Arial</vt:lpstr>
      <vt:lpstr>Calibri</vt:lpstr>
      <vt:lpstr>Cambria</vt:lpstr>
      <vt:lpstr>Monotype Corsiva</vt:lpstr>
      <vt:lpstr>Verdana</vt:lpstr>
      <vt:lpstr>Wingdings</vt:lpstr>
      <vt:lpstr>1_Standarddesign</vt:lpstr>
      <vt:lpstr>32_Standarddesign</vt:lpstr>
      <vt:lpstr>33_Standarddesign</vt:lpstr>
      <vt:lpstr>12_Standarddesign</vt:lpstr>
      <vt:lpstr>17_Standarddesign</vt:lpstr>
      <vt:lpstr>20_Standarddesign</vt:lpstr>
      <vt:lpstr>6_Standarddesign</vt:lpstr>
      <vt:lpstr>2_Standarddesign</vt:lpstr>
      <vt:lpstr>4_Standarddesign</vt:lpstr>
      <vt:lpstr>16_Standarddesign</vt:lpstr>
      <vt:lpstr>5_Standarddesign</vt:lpstr>
      <vt:lpstr>8_Standarddesign</vt:lpstr>
      <vt:lpstr>19_Standarddesign</vt:lpstr>
      <vt:lpstr>21_Standarddesign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Inscale GmbH &amp; Co. KG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PresentationPackage</dc:title>
  <dc:creator>DOKTOR</dc:creator>
  <cp:lastModifiedBy>Ahmet</cp:lastModifiedBy>
  <cp:revision>1656</cp:revision>
  <dcterms:created xsi:type="dcterms:W3CDTF">2008-04-16T13:39:00Z</dcterms:created>
  <dcterms:modified xsi:type="dcterms:W3CDTF">2014-12-12T16:45:11Z</dcterms:modified>
</cp:coreProperties>
</file>